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9" r:id="rId4"/>
    <p:sldId id="258" r:id="rId5"/>
    <p:sldId id="260" r:id="rId6"/>
    <p:sldId id="263" r:id="rId7"/>
    <p:sldId id="265" r:id="rId8"/>
    <p:sldId id="261" r:id="rId9"/>
    <p:sldId id="262" r:id="rId10"/>
    <p:sldId id="264" r:id="rId11"/>
    <p:sldId id="313" r:id="rId12"/>
    <p:sldId id="266" r:id="rId13"/>
    <p:sldId id="314" r:id="rId14"/>
    <p:sldId id="325" r:id="rId15"/>
    <p:sldId id="317" r:id="rId16"/>
    <p:sldId id="302" r:id="rId17"/>
    <p:sldId id="318" r:id="rId18"/>
    <p:sldId id="320" r:id="rId19"/>
    <p:sldId id="321" r:id="rId20"/>
    <p:sldId id="322" r:id="rId21"/>
    <p:sldId id="323" r:id="rId22"/>
    <p:sldId id="324" r:id="rId23"/>
    <p:sldId id="326" r:id="rId24"/>
    <p:sldId id="293" r:id="rId25"/>
    <p:sldId id="292" r:id="rId26"/>
    <p:sldId id="291" r:id="rId27"/>
    <p:sldId id="290" r:id="rId28"/>
    <p:sldId id="289" r:id="rId29"/>
    <p:sldId id="288" r:id="rId30"/>
    <p:sldId id="287" r:id="rId31"/>
    <p:sldId id="295" r:id="rId32"/>
    <p:sldId id="285" r:id="rId33"/>
    <p:sldId id="284" r:id="rId34"/>
    <p:sldId id="283" r:id="rId35"/>
    <p:sldId id="281" r:id="rId36"/>
    <p:sldId id="280" r:id="rId37"/>
    <p:sldId id="279" r:id="rId38"/>
    <p:sldId id="278" r:id="rId39"/>
    <p:sldId id="276" r:id="rId40"/>
    <p:sldId id="319" r:id="rId41"/>
    <p:sldId id="306" r:id="rId42"/>
    <p:sldId id="274" r:id="rId43"/>
    <p:sldId id="273" r:id="rId44"/>
    <p:sldId id="268" r:id="rId45"/>
    <p:sldId id="267" r:id="rId46"/>
    <p:sldId id="272" r:id="rId47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55332"/>
  </p:normalViewPr>
  <p:slideViewPr>
    <p:cSldViewPr snapToGrid="0">
      <p:cViewPr varScale="1">
        <p:scale>
          <a:sx n="62" d="100"/>
          <a:sy n="62" d="100"/>
        </p:scale>
        <p:origin x="262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03573-16C4-154B-8C4E-9648069D5B65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0C05C-F9A8-4F4D-A22F-BAC6434CF07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57186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Θα  μιλήσουμε για την 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πΑαρουσια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τη διερεύνηση των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οπισθοπεριτοναικων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σαρκωμάτων, για τη χειρουργική τους αντιμετώπιση, τον ρόλο της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διεπιστιμονικης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ομάδας  ομάδας στη θεραπεία αυτών των όγκων και, τέλος, θα συζητήσουμε κάποιες νεότερες —και ενίοτε αμφιλεγόμενες— θεραπευτικές προσεγγίσεις.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79746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Διερεύνηση –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Σταδιοποίηση</a:t>
            </a: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διερεύνηση ξεκινά με αξονική κοιλίας–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πύελου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υψηλής ευκρίνειας.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Μας δίνει στοιχεία για τον ιστολογικό τύπο, αλλά κυρίως για τη δυνατότητα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Μη χειρουργήσιμα κριτήρια περιλαμβάνουν: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περιτοναϊκές εμφυτεύσεις (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sarcomatosis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διήθηση μη εξαιρέσιμων κρίσιμων δομών όπως 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celiac axis,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root of mesentery,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ή 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porta hepatis,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καθώς και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αμφοτερόπλευρη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νεφρική συμμετοχή μη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ανακατασκευάσιμη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MRI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έχει θέση όταν υπάρχει υποψία εμπλοκής της σπονδυλικής στήλης ή ριζών, αλλά δεν χρειάζεται σε όλους.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Κάθε ασθενής πρέπει να κάνει βιοψία — κατά προτίμηση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διαδερμική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με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core needle.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Πρέπει να αποκλειστεί λέμφωμα ή άλλος μη σαρκωματώδης όγκος.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Υπάρχει ακόμα ο μύθος ότι η βιοψία «σπέρνει» κύτταρα στον δρόμο του καθετήρα — αλλά αυτό έχει διαψευστεί πλήρως. Μελέτες έδειξαν καμία αύξηση τοπικής υποτροπής ή επίδραση στην επιβίωση.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Μετά την ταυτοποίηση του τύπου, γίνεται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σταδιοποίηση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με αξονική θώρακος, γιατί οι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σάρκοι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μεταδίδονται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αιματογενώς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οι πνεύμονες είναι το συχνότερο σημείο μεταστάσεων (έως 10% των ασθενών στη διάγνωση).</a:t>
            </a:r>
          </a:p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PET scan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δεν χρειάζεται, καθώς η συχνότητα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εξωπνευμονικών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μεταστάσεων είναι πολύ χαμηλή.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Τέλος, αν υπάρχει πιθανότητα νεφρεκτομής, καλό είναι να γίνει σπινθηρογράφημα νεφρικής λειτουργίας για να βεβαιωθούμε ότι το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ετερόπλευρο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νεφρό λειτουργεί επαρκώς.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11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6047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οπισθοπεριτοναϊκά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σαρκώματα έχουν χειρότερη πρόγνωση από τα σαρκώματα των άκρων, κυρίως λόγω των υψηλών ποσοστών τοπικής υποτροπής, ενώ τα ποσοστά απομακρυσμένων μεταστάσεων είναι παρόμοια.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συνολική επιβίωση είναι σχετικά καλή (διάμεση περίπου 5 έτη), αλλά αυτό δυσχεραίνει την αξιολόγηση νέων θεραπειών στις μελέτες.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Μεταξύ των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υποτύπων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τα καλά διαφοροποιημένα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λιποσαρκώματα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έχουν καλύτερη πρόγνωση, 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ενώ 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αποδιαφοροποιημένα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λειομυοσαρκώματα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τα αδιαφοροποίητα πλειόμορφα σαρκώματα εμφανίζουν πιο επιθετική πορεία.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Σχεδόν όλοι οι ασθενείς θα εμφανίσουν υποτροπή — το ζήτημα είναι πότε, όχι αν.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12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66205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στην ογκολογία, η χειρουργική και η ακτινοθεραπεία είναι τοπικές θεραπείες, που επηρεάζουν την πιθανότητα τοπικής υποτροπής, ενώ η χημειοθεραπεία είναι συστηματική θεραπεία, που επηρεάζει κυρίως τις μεταστάσεις και τη συνολική επιβίωση.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Ξεκινώντας με το πιο ισχυρό μας όπλο, τη χειρουργική: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χειρουργική εξαίρεση παραμένει ο ακρογωνιαίος λίθος στη θεραπεία των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Οπισθοπεριτοναϊκών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σαρκωμάτων.</a:t>
            </a:r>
          </a:p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Χειρουργική </a:t>
            </a:r>
            <a:r>
              <a:rPr lang="el-G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endParaRPr lang="el-GR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πλήρης μακροσκοπική εξαίρεση του όγκου, μαζί με όλα τα παρακείμενα όργανα που δεν μπορούν να διαχωριστούν χωρίς να αφήσουμε υπολειπόμενη νόσο,.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 σημαντικότερος προγνωστικός παράγοντας είναι η δυνατότητα επίτευξης πλήρους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Σε μια αναδρομική μελέτη 288 ασθενών με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οπισθοπεριτοναϊκό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σάρκωμα, εκείνοι που είχαν πλήρη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R0/R1)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είχαν σαφώς μεγαλύτερη συνολική επιβίωση από όσους υποβλήθηκαν σε ατελή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R2)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Και όπως λέμε στη χειρουργική: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dirty="0"/>
              <a:t>“</a:t>
            </a:r>
            <a:r>
              <a:rPr lang="en-GB" dirty="0"/>
              <a:t>Your first shot is your best shot.”</a:t>
            </a:r>
            <a:r>
              <a:rPr lang="el-GR" dirty="0"/>
              <a:t>Η πρώτη επέμβαση είναι η καλύτερη σου ευκαιρία — γιατί με κάθε υποτροπή, η πιθανότητα πλήρους </a:t>
            </a:r>
            <a:r>
              <a:rPr lang="el-GR" dirty="0" err="1"/>
              <a:t>εκτομής</a:t>
            </a:r>
            <a:r>
              <a:rPr lang="el-GR" dirty="0"/>
              <a:t> μειώνεται δραματικά.</a:t>
            </a: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Πολυοργανική</a:t>
            </a:r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endParaRPr lang="el-GR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Συχνά χρειάζεται πολύπλοκη,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πολυοργανική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είτε γιατί υπάρχει πραγματική διήθηση, είτε γιατί η ανατομία δεν επιτρέπει ασφαλή διαχωρισμό.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Συνήθως περιλαμβάνει νεφρεκτομή,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παχέος εντέρου, ή και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αγγείων, ώστε να αποφευχθεί ισχαιμία των υπολοίπων οργάνων.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μεγάλων αγγείων όπως η αορτή ή η κάτω κοίλη φλέβα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IVC)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είναι εφικτή και ασφαλής, εφόσον υπάρχει κατάλληλος στόχος για αναστόμωση.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Και, ειλικρινά, πολλές φορές αυτά τα αγγεία είναι πιο «μαλακά» και συνεργάσιμα από εκείνα των κλασικών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αγγειοπαθών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ασθενών μας.</a:t>
            </a:r>
          </a:p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Κρίσιμη σημασία: αποφυγή ρήξης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ρήξη του όγκου κατά τη διάρκεια της επέμβασης είναι καταστροφική, καθώς αυξάνει σημαντικά τον κίνδυνο τοπικής υποτροπής και μειώνει τη συνολική επιβίωση.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Και αυτό δεν είναι πάντα εύκολο να αποφευχθεί — οι όγκοι είναι εύθραυστοι, μεγάλοι, και 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τους μοιάζει κάποιες φορές με το να προσπαθείς να βγάλεις ένα καρπούζι από τον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οπισθοπεριτοναϊκό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χώρο χωρίς να το σκίσεις.</a:t>
            </a:r>
          </a:p>
          <a:p>
            <a:br>
              <a:rPr lang="el-GR" dirty="0"/>
            </a:b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15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78099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Θετικά μικροσκοπικά όρια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εκτομές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R1 (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μικροσκοπικά θετικά όρια) είναι συχνότερες απ’ ό,τι στα σαρκώματα των άκρων.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Κάποιες μελέτες δείχνουν ότι τα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R1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σχετίζονται με υψηλότερη υποτροπή, όμως πρακτικά θεωρούνται αποδεκτές ως «πλήρεις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εκτομές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», γιατί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R0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σπάνια επιτυγχάνεται σε τόσο μεγάλα και πολύπλοκα χειρουργεία.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Και, μεταξύ μας, ποιος παθολογοανατόμος στον κόσμο θα μπορέσει να «χαρτογραφήσει» ολόκληρα τα όρια ενός όγκου 8 κιλών;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Ακόμα κι αν το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report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γράφει “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clear margins”,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επιφυλάσσομαι πάντα λίγο. 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16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87308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ευρωπαϊκή προσέγγιση – </a:t>
            </a:r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Compartmental Resection</a:t>
            </a:r>
          </a:p>
          <a:p>
            <a:pPr algn="l"/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Στην Ευρώπη υπάρχει η έννοια της «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compartmental resection»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ή αλλιώς «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frontline extended surgery».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λογική της βασίζεται στην ιδέα ότι, όπως στα σαρκώματα των άκρων 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με ένα «περιθώριο» φυσιολογικού μυϊκού ιστού μειώνει την υποτροπή, έτσι και στο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οπισθοπεριτόναιο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η αφαίρεση όλων των γειτονικών οργάνων προληπτικά μπορεί να βελτιώσει τον τοπικό έλεγχο.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Αυτό σημαίνει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του σύστοιχου νεφρού, του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κόλου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του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ψοΐτη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μυός, ακόμη κι αν δεν φαίνεται εμφανής διήθηση.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Πάντως, παρατήρησα ότι, αν και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οπισθοπεριτοναϊκό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όργανο, το πάγκρεας δεν περιλαμβάνεται ποτέ σε αυτές τις «προφυλακτικές»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εκτομές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Φαίνεται πως ακόμη και οι Ευρωπαίοι ξέρουν ότι με το πάγκρεας δεν παίζεις! 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Σε μια μελέτη 331 ασθενών, η «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compartmental resection»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μείωσε τριπλά τον κίνδυνο τοπικής υποτροπής σε σχέση με την τυπική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αλλά συνοδεύτηκε από περισσότερες επιπλοκές και χωρίς διαφορά στη συνολική επιβίωση.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Ένα από τα βασικά μειονεκτήματα της μελέτης ήταν το πολύ υψηλό ποσοστό ρήξης όγκου (20%) στην «τυπική» ομάδα, κάτι που φυσικά αλλοίωσε τα αποτελέσματα.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17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37821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Υποτροπές και </a:t>
            </a:r>
            <a:r>
              <a:rPr lang="el-G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επανεπεμβάσεις</a:t>
            </a:r>
            <a:endParaRPr lang="el-GR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Αν ο ασθενής υποτροπιάσει και 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επανεκτομή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είναι τεχνικά εφικτή, 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επανεπέμβαση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ενδείκνυται.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Σε μελέτη 215 ασθενών με υποτροπές μετά από μακροσκοπικά πλήρη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όσοι υποβλήθηκαν σε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re-resection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είχαν 30% καλύτερη 2ετή επιβίωση σε σχέση με όσους δεν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επανεπεμβάστηκαν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Ίσως αυτό αντανακλά το γεγονός ότι οι πιο «κακοί» βιολογικά όγκοι δεν είναι τεχνικά εξαιρέσιμοι, αλλά και πάλι, η χειρουργική εξαίρεση είναι η καλύτερη επιλογή που έχουμε.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Οι υποτροπές μπορούν να παρακολουθούνται για ένα διάστημα — μέχρι να εμφανιστούν συμπτώματα ή να απειλείται η δυνατότητα επίτευξης καθαρών ορίων· τότε είναι ώρα για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επανεπέμβαση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Ανεπίσημα, το διάστημα μεταξύ υποτροπών συντομεύει εκθετικά.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Δεν έχω δεδομένα γι’ αυτό, αλλά η εμπειρία λέει πως μετά την 3η ή 4η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επανεκτομή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ο όγκος φαίνεται να αναπτύσσεται ήδη όσο ράβεις την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περιτονία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! 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18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7928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Ρετροπεριτοναϊκά</a:t>
            </a:r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Σαρκώματα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συζήτηση τώρα περνά στον ρόλο της ακτινοθεραπείας και της χημειοθεραπείας.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δεδομένα για την ακτινοθεραπεία στα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ρετροπεριτοναϊκά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σαρκώματα προέρχονται κυρίως από τις εμπειρίες στα σαρκώματα των άκρων — κλασικό παράδειγμα του πόσο φτωχά είναι τα δεδομένα μας σε αυτό το πεδίο.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Πολλαπλές τυχαιοποιημένες μελέτες σε σαρκώματα των άκρων έχουν δείξει ότι η ακτινοθεραπεία μειώνει σημαντικά την τοπική υποτροπή όταν γίνεται σε συνδυασμό με χειρουργείο διατήρησης άκρου.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Αντίστοιχα, κάποιες αναδρομικές σειρές έχουν υποστηρίξει παρόμοιο όφελος και στα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ροπισθοπεριτοναϊκά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σαρκώματα — όπως μια μικρή μελέτη 34 ασθενών στην Ολλανδία, όπου 13 από αυτούς έλαβαν επικουρική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adjuvant)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ακτινοβολία και εμφάνισαν 12% μικρότερο ποσοστό τοπικής υποτροπής στα 5 χρόνια, αν και η ομάδα ήταν πολύ ετερογενής.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Αρκετές τέτοιες μικρές μελέτες, όταν συνδυαστούν σε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-αναλύσεις, συνεχίζουν να δείχνουν μια τάση υπέρ της ακτινοθεραπείας όσον αφορά την τοπική υποτροπή.</a:t>
            </a:r>
          </a:p>
          <a:p>
            <a:br>
              <a:rPr lang="el-GR" dirty="0"/>
            </a:b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20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70351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Για την ακτινοθεραπεία στο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ρετροπεριτόναιο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σαρκώματα των άκρων έχουν πλέον μετακινηθεί κυρίως προς τη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προεγχειρητική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ακτινοθεραπεία, γεγονός που θέτει φυσιολογικά το ερώτημα αν υπάρχει κάποιο όφελος από τη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ακτινοθεραπεία στα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ρετροπεριτοναϊκά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σαρκώματα.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Υπάρχουν αρκετά θεωρητικά οφέλη: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Πρώτον, ο όγκος απωθεί το λεπτό έντερο εκτός του πεδίου ακτινοβόλησης.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Μπορείτε να δείτε εδώ ότι, με όλο το λεπτό έντερο μετατοπισμένο προς τη μία πλευρά, δέχεται λιγότερη προγραμματισμένη δόση ακτινοβολίας στη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φάση, σε σύγκριση με τη μετεγχειρητική, όπου το έντερο έχει «πέσει» πάλι μέσα στην κοιλότητα που δημιουργήσατε με την επέμβαση.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 σχέδιο ακτινοθεραπείας είναι επίσης πιο ακριβές όταν στοχεύει έναν υπαρκτό όγκο παρά μια κοιλότητα που έχει απομείνει μετά το χειρουργείο.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Αυτό επιτρέπει να χορηγούνται ασφαλέστερες και χαμηλότερες δόσεις ακτινοβολίας.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Τέλος, υπάρχει η έννοια της στείρωσης των ορίων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margin sterilization),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όπου θεωρείται ότι η ακτινοβολία μπορεί να ελέγξει μικροσκοπική νόσο κατά μήκος των απειλούμενων ορίων, επιτρέποντας ενδεχομένως την αποφυγή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κρίσιμων ή μη εξαιρέσιμων δομών.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21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91515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μελέτη </a:t>
            </a:r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STRASS</a:t>
            </a:r>
          </a:p>
          <a:p>
            <a:pPr algn="l"/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 αυτή τη λογική σχεδιάστηκε η μελέτη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STRESS.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Ήταν προοπτική, πολυκεντρική, τυχαιοποιημένη μελέτη στην Ευρώπη — φυσικά όχι τυφλή.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Πρωτεύον καταληκτικό σημείο ήταν η ελεύθερη τοπικής υποτροπής επιβίωση, 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συγκρίνοντας ασθενείς που υποβλήθηκαν σε άμεση χειρουργική επέμβαση έναντι εκείνων που έλαβαν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ακτινοθεραπεία και στη συνέχεια χειρουργείο.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Δευτερεύοντα: ανταπόκριση όγκου, μεταστάσεις, συνολική επιβίωση, ποιότητα ζωής.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 δείγμα ήταν μικρό αλλά ισορροπημένο μεταξύ των ομάδων, με κυρίαρχη τη διάγνωση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λιποσαρκώματος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(75%).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Χρειάστηκαν πέντε ολόκληρα χρόνια για να συγκεντρωθεί επαρκής αριθμός ασθενών από 21 κέντρα σε διάφορες χώρες — ενδεικτικό της σπανιότητας της νόσου.</a:t>
            </a:r>
          </a:p>
          <a:p>
            <a:br>
              <a:rPr lang="el-GR" dirty="0"/>
            </a:b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22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50736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Σχολιασμός και </a:t>
            </a:r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STRASS/STRASS-2</a:t>
            </a:r>
          </a:p>
          <a:p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br>
              <a:rPr lang="el-GR" dirty="0"/>
            </a:b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23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0501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Λοιπόν, τα σαρκώματα μαλακών μορίων είναι σπάνιοι όγκοι. Αντιπροσωπεύουν λιγότερο από το 1% όλων των καρκίνων που διαγιγνώσκονται κάθε χρόνο παγκοσμίως,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οπισθοπεριτοναϊκά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σαρκώματα είναι ακόμη μικρότερη υποκατηγορία — περίπου το 15% των νέων διαγνώσεων, 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 μια  επίπτωση που κυμαίνεται από 0,5 έως 5 ανά 100.000 κατοίκους, ανάλογα με τη μελέτη. 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σαρκώματα μπορούν να προκύψουν από οποιοδήποτε είδος συνδετικού ιστού:    μυϊκό, λιπώδη, αγγειακό, χόνδρο ή νευρικό. 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Εμφανίζονται με παρόμοια συχνότητα σε άνδρες και γυναίκες και μπορούν να διαγνωστούν σε οποιαδήποτε ηλικία, αν και υπάρχει μια μικρή προτίμηση για τη 6η–7η δεκαετία της ζωής.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Ένα από τα πράγματα που καθιστούν αυτούς τους όγκους δύσκολους στη θεραπεία είναι ότι δεν υπάρχουν σαφείς παράγοντες κινδύνου — ούτε τρόποι πρόληψης ή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screening tests. </a:t>
            </a: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 λίγα λόγια, θέμα καθαρής «ατυχίας»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38592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Όσον αφορά τα αποτελέσματα: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Μερικοί ασθενείς ανέπτυξαν απομακρυσμένες μεταστάσεις κατά τη διάρκεια της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θεραπείας και κατέστησαν ανεγχείρητοι, ενώ 5–6% βρέθηκαν με σαρκωμάτωση ή μεταστατική νόσο κατά το χειρουργείο.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Αξιοσημείωτο είναι ότι η ακτινοθεραπεία δεν επηρέασε τη διάρκεια του χειρουργείου ούτε τα ποσοστά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επανεπέμβασης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αντίθετα με την αντίληψη ότι δυσκολεύει τη χειρουργική.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Ωστόσο, οι ασθενείς της ομάδας της ακτινοβολίας είχαν υψηλότερα ποσοστά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ενδοεγχειρητικών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μεταγγίσεων.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Συνολικά, δεν υπήρξε διαφορά στην τοπική υποτροπή ούτε στη συνολική επιβίωση μεταξύ των δύο ομάδων.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Παρατηρήθηκε όμως αυξημένος αριθμός ανεπιθύμητων ενεργειών στην ομάδα της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ακτινοθεραπείας, καθώς και ένας θάνατος σχετιζόμενος με τη θεραπεία.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24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59345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Αξίζει επίσης να σημειωθεί ότι πολλοί ασθενείς υποβλήθηκαν σε “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compartmental resection”,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δηλαδή εκτεταμένη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μαζί με τα γειτονικά όργανα, κάτι που πιθανόν αντισταθμίζει το όποιο όφελος της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ακτινοβολίας, αφού τα όρια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ήταν ήδη ευρύτερα.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Παρά τα μειονεκτήματα, η μελέτη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STRESS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θεωρείται η πιο αξιόπιστη που διαθέτουμε έως τώρα, και μέχρι να υπάρξουν νεότερα δεδομένα, 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ακτινοθεραπεία δεν θα πρέπει να θεωρείται καθιερωμένη πρακτική για χειρουργικά εξαιρέσιμα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ρετροπεριτοναϊκά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σαρκώματα.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25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57955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Στην ανάλυση μιας ομάδας ασθενών με </a:t>
            </a:r>
            <a:r>
              <a:rPr lang="el-GR" dirty="0" err="1"/>
              <a:t>λιποσάρκωμα</a:t>
            </a:r>
            <a:r>
              <a:rPr lang="el-GR" dirty="0"/>
              <a:t>, φάνηκε </a:t>
            </a:r>
            <a:r>
              <a:rPr lang="el-GR" b="1" dirty="0"/>
              <a:t>μια μικρή τάση</a:t>
            </a:r>
            <a:r>
              <a:rPr lang="el-GR" dirty="0"/>
              <a:t> να μειώνονται οι υποτροπές (περίπου 10% λιγότερες μέσα σε 3 χρόνια) </a:t>
            </a:r>
            <a:r>
              <a:rPr lang="el-GR" b="1" dirty="0"/>
              <a:t>όταν δόθηκε ακτινοθεραπεία πριν το χειρουργείο</a:t>
            </a:r>
            <a:r>
              <a:rPr lang="el-GR" dirty="0"/>
              <a:t>.</a:t>
            </a:r>
          </a:p>
          <a:p>
            <a:r>
              <a:rPr lang="el-GR" dirty="0"/>
              <a:t>Όμως, επειδή τα στατιστικά δεδομένα </a:t>
            </a:r>
            <a:r>
              <a:rPr lang="el-GR" b="1" dirty="0"/>
              <a:t>δεν ήταν αρκετά ισχυρά</a:t>
            </a:r>
            <a:r>
              <a:rPr lang="el-GR" dirty="0"/>
              <a:t> (το λεγόμενο </a:t>
            </a:r>
            <a:r>
              <a:rPr lang="en-GB" i="1" dirty="0"/>
              <a:t>confidence interval</a:t>
            </a:r>
            <a:r>
              <a:rPr lang="en-GB" dirty="0"/>
              <a:t> </a:t>
            </a:r>
            <a:r>
              <a:rPr lang="el-GR" dirty="0" err="1"/>
              <a:t>περιελάμβανε</a:t>
            </a:r>
            <a:r>
              <a:rPr lang="el-GR" dirty="0"/>
              <a:t> το 1), </a:t>
            </a:r>
            <a:r>
              <a:rPr lang="el-GR" b="1" dirty="0"/>
              <a:t>δεν μπορούμε να πούμε με σιγουριά</a:t>
            </a:r>
            <a:r>
              <a:rPr lang="el-GR" dirty="0"/>
              <a:t> ότι η ακτινοθεραπεία ήταν η αιτία αυτής της διαφοράς.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26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28310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Όπως ήταν αναμενόμενο, κάποιοι κλινικοί δεν έμειναν ικανοποιημένοι από αυτά τα αποτελέσματα, γεγονός που οδήγησε στη δημιουργία της μελέτης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STREXIT.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Αυτή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περιελάμβανε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συνδυασμό ασθενών από τη μελέτη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STRESS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και άλλων που χειρουργήθηκαν την ίδια περίοδο στα ίδια κέντρα αλλά δεν συμμετείχαν στη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STRESS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για διάφορους λόγους.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Κύριο καταληκτικό σημείο ήταν ξανά η ελεύθερη τοπικής υποτροπής επιβίωση, υπογραμμίζοντας τη σημασία της επιλογής σωστού καταληκτικού σημείου σε μελέτες που αφορούν τοπικές θεραπείες.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Στην συνδυασμένη ανάλυση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pooled cohort),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οι ερευνητές ανέφεραν ότι η ακτινοβολία συσχετίστηκε με καλύτερη τοπική υποτροπή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αλλα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όχι στατιστικά σημαντικό.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Δεν υπήρξε διαφορά στην ολική επιβίωση ούτε στην οποιαδήποτε από τις δύο ομάδες, ούτε στο συνδυασμένο δείγμα.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Σε ανάλυση υποομάδων, φάνηκε όφελος στην τοπική υποτροπή για τους ασθενείς με καλά διαφοροποιημένα ή χαμηλής κακοήθειας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αποδιαφοροποιημένα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λιποσαρκώματα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που έλαβαν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ακτινοθεραπεία, όχι όμως για τα υψηλής κακοήθειας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αποδιαφοροποιημένα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λιποσαρκώματα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ή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λειομυοσαρκώματα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Οι καμπύλες επιβίωσης ήταν αρκετά παρόμοιες σε αυτές τις ομάδες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28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87701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56486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Αλλά, αν το σκεφτείτε, έχουν αυτά τα ευρήματα βιολογικό νόημα;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Γιατί ένα καλά διαφοροποιημένο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λιποσάρκωμα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,— διαιρείται δύο φορές τον χρόνο, να είναι πιο ευαίσθητο στην ακτινοβολία από έναν υψηλής κακοήθειας όγκο;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 γεγονός ότι η μελέτη είχε “θετικά” ευρήματα δεν σημαίνει ότι αγνοούμε πως 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STREXIT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δεν ήταν τυχαιοποιημένη, ούτε ότι η θεραπεία ήταν τυποποιημένη ή πρωτοκολλημένη, και τελικά, δεν πρέπει να θεωρηθεί μελέτη που αλλάζει την κλινική πρακτική.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Ευτυχώς, υπάρχουν εν εξελίξει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μελέτΌπως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στα σαρκώματα των άκρων, υπάρχει ολοένα και μεγαλύτερο ενδιαφέρον για τη χρήση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ακτινοθεραπείας, δηλαδή πριν από τη χειρουργική επέμβαση.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482452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l-GR" dirty="0"/>
              <a:t>Όσον αφορά τη χημειοθεραπεία: τα διαθέσιμα δεδομένα για τη χρήση συστηματικής θεραπείας σε πρωτοπαθή, εντοπισμένα </a:t>
            </a:r>
            <a:r>
              <a:rPr lang="el-GR" dirty="0" err="1"/>
              <a:t>οπισθοπεριτοναϊκά</a:t>
            </a:r>
            <a:r>
              <a:rPr lang="el-GR" dirty="0"/>
              <a:t> σαρκώματα προέρχονται κυρίως από μελέτες που περιλαμβάνουν σαρκώματα διαφόρων ανατομικών εντοπίσεων και ιστολογικών τύπων.</a:t>
            </a:r>
          </a:p>
          <a:p>
            <a:br>
              <a:rPr lang="el-GR" dirty="0"/>
            </a:br>
            <a:endParaRPr lang="el-GR" dirty="0"/>
          </a:p>
          <a:p>
            <a:r>
              <a:rPr lang="el-GR" dirty="0"/>
              <a:t>Μια </a:t>
            </a:r>
            <a:r>
              <a:rPr lang="el-GR" dirty="0" err="1"/>
              <a:t>μετα</a:t>
            </a:r>
            <a:r>
              <a:rPr lang="el-GR" dirty="0"/>
              <a:t>-ανάλυση με 1.950 ασθενείς έδειξε όφελος στη συνολική επιβίωση από τη συμπληρωματική (</a:t>
            </a:r>
            <a:r>
              <a:rPr lang="en-GB" dirty="0"/>
              <a:t>adjuvant) </a:t>
            </a:r>
            <a:r>
              <a:rPr lang="el-GR" dirty="0"/>
              <a:t>χημειοθεραπεία, κυρίως με </a:t>
            </a:r>
            <a:r>
              <a:rPr lang="el-GR" dirty="0" err="1"/>
              <a:t>δοξορουβικίνη</a:t>
            </a:r>
            <a:r>
              <a:rPr lang="el-GR" dirty="0"/>
              <a:t> (</a:t>
            </a:r>
            <a:r>
              <a:rPr lang="en-GB" dirty="0"/>
              <a:t>Adriamycin) </a:t>
            </a:r>
            <a:r>
              <a:rPr lang="el-GR" dirty="0"/>
              <a:t>και </a:t>
            </a:r>
            <a:r>
              <a:rPr lang="el-GR" dirty="0" err="1"/>
              <a:t>ιφωσφαμίδη</a:t>
            </a:r>
            <a:r>
              <a:rPr lang="el-GR" dirty="0"/>
              <a:t>, χωρίς ωστόσο διαφορά στα ποσοστά τοπικής υποτροπής σε σχέση με τη χειρουργική μόνο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73479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l-GR" dirty="0"/>
            </a:br>
            <a:endParaRPr lang="el-GR" dirty="0"/>
          </a:p>
          <a:p>
            <a:r>
              <a:rPr lang="el-GR" dirty="0"/>
              <a:t>. Αξίζει να σημειωθεί ότι λιγότερο από 10% των ασθενών αυτών είχαν </a:t>
            </a:r>
            <a:r>
              <a:rPr lang="el-GR" dirty="0" err="1"/>
              <a:t>οπισθοπεριτοναϊκά</a:t>
            </a:r>
            <a:r>
              <a:rPr lang="el-GR" dirty="0"/>
              <a:t> σαρκώματα.</a:t>
            </a:r>
          </a:p>
          <a:p>
            <a:br>
              <a:rPr lang="el-GR" dirty="0"/>
            </a:br>
            <a:endParaRPr lang="en-GR" dirty="0"/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24166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Μια αναδρομική ανάλυση της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NCDB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σε 8.653 ασθενείς με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οπισθοπεριτοναϊκό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σάρκωμα έδειξε ότι μικρό ποσοστό έλαβε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ελαφρώς μεγαλύτερο επικουρική χημειοθεραπεία. Η χημειοθεραπεία χορηγήθηκε συχνότερα σε ασθενείς με μέτριου ή υψηλού βαθμού κακοήθεια,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R2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ή πιο επιθετικούς ιστολογικούς τύπους (όπως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UPS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ή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λειομυοσάρκωμα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Ωστόσο, μετά από αντιστοίχιση κατά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propensity score,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χημειοθεραπεία συνδέθηκε με χειρότερη συνολική επιβίωση σε σύγκριση με τη χειρουργική μόνο — διαφορά σχεδόν ενός έτους. Ακόμη κι όταν ελέγχθηκαν οι παράγοντες υψηλού κινδύνου, το αποτέλεσμα αυτό παρέμενε.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Πρέπει όμως να υπογραμμιστεί ότι τα δεδομένα είναι αναδρομικά, μη τυχαιοποιημένα και χωρίς σαφή πληροφορία για τη διάρκεια ή το είδος της χημειοθεραπείας.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21496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χημειοθεραπεία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Παρά τα παραπάνω, 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χημειοθεραπεία έχει αρκετά θεωρητικά πλεονεκτήματα: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Αντιμετωπίζει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μικρομεταστατική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νόσο νωρίς, πριν το χειρουργείο.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Δίνει χρόνο να «δοκιμαστεί» η βιολογία του όγκου — έτσι μπορείς να αποφύγεις ένα τεράστιο χειρουργείο σε ασθενή που θα κάνει μεταστάσεις 3 μήνες μετά.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Παρέχει ένδειξη ανταπόκρισης στη θεραπεία, κάτι χρήσιμο για μελλοντικό σχεδιασμό.</a:t>
            </a:r>
          </a:p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 σχήμα </a:t>
            </a:r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AIM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9504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Αυτό όμως που κάνει τα σαρκώματα πραγματικά απαιτητικά είναι η τεράστια ετερογένεια τους: πάνω από 50 διαφορετικοί </a:t>
            </a:r>
            <a:r>
              <a:rPr lang="el-GR" dirty="0" err="1"/>
              <a:t>υποτύποι</a:t>
            </a:r>
            <a:r>
              <a:rPr lang="el-GR" dirty="0"/>
              <a:t>, καθένας με ξεχωριστή βιολογική συμπεριφορά, γενετικά χαρακτηριστικά και ανταπόκριση στη θεραπεία.</a:t>
            </a:r>
          </a:p>
          <a:p>
            <a:br>
              <a:rPr lang="el-GR" dirty="0"/>
            </a:br>
            <a:endParaRPr lang="el-GR" dirty="0"/>
          </a:p>
          <a:p>
            <a:r>
              <a:rPr lang="el-GR" dirty="0"/>
              <a:t>Αυτή η διαφάνεια είναι από το </a:t>
            </a:r>
            <a:r>
              <a:rPr lang="en-GB" dirty="0"/>
              <a:t>Korea Cancer Institution Registry, </a:t>
            </a:r>
            <a:r>
              <a:rPr lang="el-GR" dirty="0"/>
              <a:t>το οποίο καταγράφει την ετήσια επίπτωση κάθε τύπου σαρκώματος στη χώρα. Όπως βλέπετε, η ποικιλομορφία είναι τεράστια.</a:t>
            </a:r>
          </a:p>
          <a:p>
            <a:br>
              <a:rPr lang="el-GR" dirty="0"/>
            </a:br>
            <a:endParaRPr lang="el-GR" dirty="0"/>
          </a:p>
          <a:p>
            <a:r>
              <a:rPr lang="el-GR" dirty="0"/>
              <a:t>Αλλά αφού τα σαρκώματα είναι έτσι κι αλλιώς σπάνια, πώς μπορείς να συγκεντρώσεις αρκετούς ασθενείς για κλινικές δοκιμές ανά </a:t>
            </a:r>
            <a:r>
              <a:rPr lang="el-GR" dirty="0" err="1"/>
              <a:t>υποτύπο</a:t>
            </a:r>
            <a:r>
              <a:rPr lang="el-GR" dirty="0"/>
              <a:t>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Η απάντηση —δυστυχώς— είναι ότι για δεκαετίες «αναγκαστήκαμε» να τα ομαδοποιούμε όλα μαζί, να κάνουμε αναδρομικές αναλύσεις, και να παίρνουμε δεδομένα συχνά «θολά» ή αντικρουόμενα.</a:t>
            </a:r>
          </a:p>
          <a:p>
            <a:br>
              <a:rPr lang="el-GR" dirty="0"/>
            </a:br>
            <a:endParaRPr lang="el-GR" dirty="0"/>
          </a:p>
          <a:p>
            <a:r>
              <a:rPr lang="el-GR" dirty="0"/>
              <a:t>Αν το σκεφτείτε διαφορετικά: φανταστείτε να προσπαθούσαμε να κάνουμε μια μελέτη για </a:t>
            </a:r>
            <a:r>
              <a:rPr lang="el-GR" dirty="0" err="1"/>
              <a:t>νεοεπικουρική</a:t>
            </a:r>
            <a:r>
              <a:rPr lang="el-GR" dirty="0"/>
              <a:t> χημειοθεραπεία στο πάγκρεας και να συμπεριλαμβάναμε ασθενείς με </a:t>
            </a:r>
            <a:r>
              <a:rPr lang="el-GR" dirty="0" err="1"/>
              <a:t>αδενοκαρκίνωμα</a:t>
            </a:r>
            <a:r>
              <a:rPr lang="el-GR" dirty="0"/>
              <a:t>, </a:t>
            </a:r>
            <a:r>
              <a:rPr lang="el-GR" dirty="0" err="1"/>
              <a:t>νευροενδοκρινικό</a:t>
            </a:r>
            <a:r>
              <a:rPr lang="el-GR" dirty="0"/>
              <a:t> όγκο και </a:t>
            </a:r>
            <a:r>
              <a:rPr lang="en-GB" dirty="0"/>
              <a:t>solid pseudopapillary </a:t>
            </a:r>
            <a:r>
              <a:rPr lang="en-GB" dirty="0" err="1"/>
              <a:t>tumor</a:t>
            </a:r>
            <a:r>
              <a:rPr lang="en-GB" dirty="0"/>
              <a:t> </a:t>
            </a:r>
            <a:r>
              <a:rPr lang="el-GR" dirty="0"/>
              <a:t>μαζί. Θα ήταν θαύμα αν βγαίναν θετικά αποτελέσματα! Κι όμως, έτσι λειτουργούσε για χρόνια η έρευνα στον χώρο των σαρκωμάτων.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90816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μελέτη </a:t>
            </a:r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STRASS-2 (</a:t>
            </a:r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σε εξέλιξη)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Ευτυχώς, το ερώτημα αυτό επιχειρεί να απαντήσει η μελέτη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STRASS-2.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Αφορά ασθενείς με υψηλού βαθμού ιστολογίες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de-differentiated liposarcoma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και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leiomyosarcoma),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οι οποίοι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τυχαιοποιούνται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σε: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άμεση χειρουργική, ή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 κύκλους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χημειοθεραπείας εξατομικευμένης ανά ιστολογία, και μετά χειρουργείο εφόσον παραμένουν εξαιρέσιμοι.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μελέτη βρίσκεται σε εξέλιξη, και τα αποτελέσματα αναμένονται γύρω στο 2029.</a:t>
            </a:r>
          </a:p>
          <a:p>
            <a:pPr algn="l"/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07572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Νεότερες και Πειραματικές Θεραπείες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Περνώντας τώρα σε μερικές από τις πιο καινοτόμες ή υπό διερεύνηση θεραπείες, ας ξεκινήσουμε με την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διεγχειρητική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ακτινοβολία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IORT – Intraoperative Radiation Therapy).</a:t>
            </a:r>
          </a:p>
          <a:p>
            <a:pPr algn="l"/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Αυτή η μέθοδος εφαρμόστηκε σε μια προοπτική, τυχαιοποιημένη μελέτη στο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National Cancer Institute (NCI).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Οι ασθενείς λάμβαναν υψηλή δόση ακτινοβολίας μέσα στο χειρουργείο, και μετά χαμηλότερη δόση επικουρικά.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ιδέα ήταν ότι έτσι μπορούμε να προστατέψουμε κρίσιμες δομές, όπως το έντερο, αφού μπορούμε να τις απομακρύνουμε προσωρινά από το πεδίο της ακτινοβολίας.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αποτελέσματα ήταν μικρής κλίμακας, αλλά έδειξαν μειωμένα ποσοστά τοπικής υποτροπής σε σχέση με την κλασική επικουρική ακτινοβολία, και λιγότερη ακτινική εντερίτιδα.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Ωστόσο, οι ασθενείς εμφάνισαν σοβαρή νευροπάθεια από τις υψηλές δόσεις, κάτι που έκανε τη μέθοδο μη ανεκτή και μη ευρέως αποδεκτή, καθώς δεν υπήρχε όφελος στην επιβίωση.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Υπάρχει επίσης το ενδιαφέρον για τη βραχυθεραπεία, καθώς πολλοί προσπαθούν να βρουν τρόπο να ακτινοβολήσουν τοπικά αυτούς τους όγκους με μεγαλύτερη ακρίβεια.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20219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Περνώντας τώρα σε μερικές από τις πιο καινοτόμες ή υπό διερεύνηση θεραπείες, ας ξεκινήσουμε με την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διεγχειρητική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ακτινοβολία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IORT – Intraoperative Radiation Therapy).</a:t>
            </a:r>
          </a:p>
          <a:p>
            <a:pPr algn="l"/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Αυτή η μέθοδος εφαρμόστηκε σε μια προοπτική, τυχαιοποιημένη μελέτη στο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National Cancer Institute (NCI).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Οι ασθενείς λάμβαναν υψηλή δόση ακτινοβολίας μέσα στο χειρουργείο, και μετά χαμηλότερη δόση επικουρικά.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ιδέα ήταν ότι έτσι μπορούμε να προστατέψουμε κρίσιμες δομές, όπως το έντερο, αφού μπορούμε να τις απομακρύνουμε προσωρινά από το πεδίο της ακτινοβολίας.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αποτελέσματα ήταν μικρής κλίμακας, αλλά έδειξαν μειωμένα ποσοστά τοπικής υποτροπής σε σχέση με την κλασική επικουρική ακτινοβολία, και λιγότερη ακτινική εντερίτιδα.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Ωστόσο, οι ασθενείς εμφάνισαν σοβαρή νευροπάθεια από τις υψηλές δόσεις, κάτι που έκανε τη μέθοδο μη ανεκτή και μη ευρέως αποδεκτή, καθώς δεν υπήρχε όφελος στην επιβίωση.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Υπάρχει επίσης το ενδιαφέρον για τη βραχυθεραπεία, καθώς πολλοί προσπαθούν να βρουν τρόπο να ακτινοβολήσουν τοπικά αυτούς τους όγκους με μεγαλύτερη ακρίβεια.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39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88437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τεχνική της εμφύτευσης ραδιενεργών σπόρων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iodine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ή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cesium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μέσα σε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απορροφήσιμο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πλέγμα που ράβεται στο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οπισθοπεριτόναιο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είναι ένα παράδειγμα.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Έτσι, μετά το χειρουργείο, ο ιστός γύρω από το κρεβάτι του όγκου δέχεται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στοχευμένη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δόση ακτινοβολίας.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Μικρές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μονοκεντρικές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μελέτες, όπως μια σειρά 46 ασθενών με υποτροπιάζοντα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οπισθοπεριτοναϊκά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ή πυελικά σαρκώματα, έδειξαν: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μείωση της τοπικής υποτροπής (~26%),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βελτίωση της συνολικής επιβίωσης,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αν και το 12% των ασθενών χρειάστηκε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επανεγχείρηση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λόγω επιπλοκών.</a:t>
            </a:r>
          </a:p>
          <a:p>
            <a:br>
              <a:rPr lang="el-GR" dirty="0"/>
            </a:br>
            <a:endParaRPr lang="en-GR" dirty="0"/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40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657400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Στοχευμένες</a:t>
            </a:r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Ανοσοθεραπείες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Και, φυσικά, δεν θα μπορούσε να λείπει από μια ογκολογική παρουσίαση του 2025 μια αναφορά στην ανοσοθεραπεία ή στις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στοχευμένες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θεραπείες.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Ένα ιδιαίτερο χαρακτηριστικό στα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λιποσαρκώματα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είναι 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υπερέκφραση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του γονιδίου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CDK4.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Έχουν λοιπόν αναπτυχθεί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στοχευμένα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φάρμακα όπως το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abemacyclib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και το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palbociclib,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που αναστέλλουν την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CDK4,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εμποδίζοντας τη μετάβαση των κυττάρων από τη φάση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G1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φάση του κυτταρικού κύκλου.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Σε μια μελέτη φάσης ΙΙ στο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Memorial Sloan Kettering Cancer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Center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σε 30 ασθενείς (το 97% με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οπισθοπεριτοναϊκή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εντόπιση), το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abemacyclib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πέτυχε διάμεση ελεύθερη εξέλιξης επιβίωση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PFS)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πάνω από 6 μήνες.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Ίσως δεν ακούγεται πολύ, αλλά — θυμηθείτε — κάπως έτσι ξεκίνησε και η ανοσοθεραπεία του μελανώματος πριν από χρόνια.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Επιπλέον, η αναστολή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CDK4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φαίνεται να αυξάνει την έκφραση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PD-L1,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κάτι που ίσως κάνει τα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PD-1 inhibitors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πιο αποτελεσματικά σε συνδυασμό.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Τώρα βρίσκονται σε εξέλιξη μελέτες φάσης ΙΙΙ που διερευνούν αυτούς τους συνδυασμούς.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41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40002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Περιστατικό 1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πρώτη περίπτωση αφορά μια 55χρονη γυναίκα που παρουσίασε οίδημα κάτω άκρων και διαγνώστηκε με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DVT.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αξονική αποκάλυψε μια μάζα 3,8 εκ. που αναπτυσσόταν από την κάτω κοίλη φλέβα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IVC),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περιβάλλοντας την κάτω αορτή και τον δεξιό ουρητήρα, όπου υπήρχε και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stent.</a:t>
            </a:r>
          </a:p>
          <a:p>
            <a:pPr algn="l"/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βιοψία έδειξε υψηλόβαθμο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λειομυοσάρκωμα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Επειδή το χειρουργείο θα ήταν εκτεταμένο και η ιστολογία επιθετική, αποφασίστηκε να «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τεσταριστεί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» πρώτα η βιολογία της νόσου με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χημειοθεραπεία.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Έλαβε 3 κύκλους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AIM (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δοξορουβικίνη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+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ιφοσφαμίδη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+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δακαρβαζίνη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), χωρίς εξέλιξη νόσου ή μεταστάσεις.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Ακολούθησε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ακτινοβολία, πριν από την επέμβαση (ήταν πριν δημοσιευθούν τα αποτελέσματα της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STRASS).</a:t>
            </a:r>
          </a:p>
          <a:p>
            <a:pPr algn="l"/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Στο χειρουργείο υποβλήθηκε σε: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ριζική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του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λειομυοσαρκώματος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αποκατάσταση του δεξιού ουρητήρα,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της τελικής αορτής με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αορτοδιμηριαίο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bypass,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ανακατασκευή της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IVC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bypass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προς κοινές λαγόνιες φλέβες.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Τοποθετήθηκε επίσης πλέγμα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CZM131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για επικουρική ακτινοθεραπεία.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παθολογία επιβεβαίωσε υψηλόβαθμο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λειομυοσάρκωμα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με αρνητικά όρια και πάνω από 50% νέκρωση από τη θεραπεία.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ασθενής αρνήθηκε περαιτέρω χημειοθεραπεία λόγω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καρδιοτοξικότητας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αλλά παραμένει ελεύθερη νόσου 5 χρόνια μετά.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(Η εικόνα που δείχνω δεν είναι δική της, αλλά παρόμοιας επέμβασης· απλώς για να καταλάβετε την πολυπλοκότητα της ανακατασκευής.)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Είναι εντυπωσιακό να βλέπεις πόσο έχει αλλάξει η χειρουργική του σαρκώματος μέσα σε 5 χρόνια, και ειλικρινά με κάνει να ανυπομονώ να δω πού θα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βρισκόμ</a:t>
            </a:r>
            <a:r>
              <a:rPr lang="el-G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Περιστατικό</a:t>
            </a:r>
            <a:r>
              <a:rPr lang="el-G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2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δεύτερη περίπτωση αφορά 62χρονη γυναίκα με απώλεια βάρους και νυχτερινούς ιδρώτες, που έκανε έλεγχο για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κύστεις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ήπατος και βρέθηκε να έχει μεγάλη μάζα δεξιού άνω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τεταρτημορίου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αξονική έδειξε ότι η μάζα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περιέβαλε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τον δεξιό νεφρό, ενώ προς τα πάνω εμπλέκονταν το άντρο του στομάχου και το 4ο τμήμα του δωδεκαδακτύλου.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Ουσιαστικά, όλο το δωδεκαδάκτυλο ήταν διηθημένο από τον όγκο.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 τόσο επιθετική βιολογία, θα σκεφτόταν κανείς να ξεκινήσει με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χημειοθεραπεία, αλλά η ασθενής ήταν σχεδόν αποφραγμένη και καχεκτική.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Μετά από λίγες εβδομάδες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TPN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για θρέψη, οδηγήθηκε στο χειρουργείο.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Έγινε διερευνητική λαπαροτομία,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Whipple (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παγκρεατοδωδεκαδακτυλεκτομή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), δεξιά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κολεκτομή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νεφρεκτομή.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τελική παθολογία: αδιαφοροποίητο πολυμορφικό σάρκωμα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UPS),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αρνητικά όρια, καμία θετική λεμφαδένα (όπως αναμενόταν).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Προγραμματίστηκε να λάβει επικουρική χημειοθεραπεία λόγω της επιθετικής φύσης του όγκου.</a:t>
            </a:r>
          </a:p>
          <a:p>
            <a:br>
              <a:rPr lang="el-GR" dirty="0"/>
            </a:b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αστε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σε άλλα 5.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43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27590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δεύτερη περίπτωση αφορά 62χρονη γυναίκα με απώλεια βάρους και νυχτερινούς ιδρώτες, που έκανε έλεγχο για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κύστεις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ήπατος και βρέθηκε να έχει μεγάλη μάζα δεξιού άνω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τεταρτημορίου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αξονική έδειξε ότι η μάζα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περιέβαλε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τον δεξιό νεφρό, ενώ προς τα πάνω εμπλέκονταν το άντρο του στομάχου και το 4ο τμήμα του δωδεκαδακτύλου.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Ουσιαστικά, όλο το δωδεκαδάκτυλο ήταν διηθημένο από τον όγκο.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 τόσο επιθετική βιολογία, θα σκεφτόταν κανείς να ξεκινήσει με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νεοεπικουρική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χημειοθεραπεία, αλλά η ασθενής ήταν σχεδόν αποφραγμένη και καχεκτική.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Μετά από λίγες εβδομάδες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TPN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για θρέψη, οδηγήθηκε στο χειρουργείο.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Έγινε διερευνητική λαπαροτομία,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Whipple (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παγκρεατοδωδεκαδακτυλεκτομή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), δεξιά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κολεκτομή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και νεφρεκτομή.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τελική παθολογία: αδιαφοροποίητο πολυμορφικό σάρκωμα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UPS),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αρνητικά όρια, καμία θετική λεμφαδένα (όπως αναμενόταν).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Προγραμματίστηκε να λάβει επικουρική χημειοθεραπεία λόγω της επιθετικής φύσης του όγκου.</a:t>
            </a:r>
          </a:p>
          <a:p>
            <a:br>
              <a:rPr lang="el-GR" dirty="0"/>
            </a:b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44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99396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45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84774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Ελπίζω να σας έπεισα για μερικά πράγματα σήμερα:</a:t>
            </a:r>
          </a:p>
          <a:p>
            <a:pPr algn="l">
              <a:buFont typeface="+mj-lt"/>
              <a:buAutoNum type="arabicPeriod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χειρουργική των σαρκωμάτων είναι απλώς εντυπωσιακή.</a:t>
            </a:r>
          </a:p>
          <a:p>
            <a:pPr algn="l">
              <a:buFont typeface="+mj-lt"/>
              <a:buAutoNum type="arabicPeriod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Δεν νομίζω να υπάρχει κάποιος εδώ που να διαφωνεί.</a:t>
            </a:r>
          </a:p>
          <a:p>
            <a:pPr algn="l">
              <a:buFont typeface="+mj-lt"/>
              <a:buAutoNum type="arabicPeriod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Οι κλινικές δοκιμές στα σαρκώματα είναι τρομερά δύσκολες.</a:t>
            </a:r>
          </a:p>
          <a:p>
            <a:pPr algn="l">
              <a:buFont typeface="+mj-lt"/>
              <a:buAutoNum type="arabicPeriod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Απαιτούν διεθνή συνεργασία, χρόνια προσπάθειας και πολλή υπομονή.</a:t>
            </a:r>
          </a:p>
          <a:p>
            <a:pPr algn="l">
              <a:buFont typeface="+mj-lt"/>
              <a:buAutoNum type="arabicPeriod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βιολογία είναι ο βασιλιάς.</a:t>
            </a:r>
          </a:p>
          <a:p>
            <a:pPr algn="l">
              <a:buFont typeface="+mj-lt"/>
              <a:buAutoNum type="arabicPeriod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Όσο τεχνικά άρτια κι αν είναι μια επέμβαση,</a:t>
            </a:r>
          </a:p>
          <a:p>
            <a:pPr algn="l">
              <a:buFont typeface="+mj-lt"/>
              <a:buAutoNum type="arabicPeriod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η ιστολογικά προσαρμοσμένη και εξατομικευμένη θεραπεία —βασισμένη στη βιολογία του κάθε όγκου—</a:t>
            </a:r>
          </a:p>
          <a:p>
            <a:pPr algn="l">
              <a:buFont typeface="+mj-lt"/>
              <a:buAutoNum type="arabicPeriod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είναι αυτή που θα αλλάξει πραγματικά τις καμπύλες επιβίωσης.</a:t>
            </a:r>
          </a:p>
          <a:p>
            <a:br>
              <a:rPr lang="el-GR" dirty="0"/>
            </a:b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46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0972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el-GR" dirty="0"/>
            </a:br>
            <a:br>
              <a:rPr lang="el-GR" dirty="0"/>
            </a:b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Για λόγους πρακτικότητας, σήμερα θα επικεντρωθούμε στα σαρκώματα του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οπισθοπεριτοναίου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τα οποία προέρχονται κυρίως από: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 λίπος (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λιποσάρκωμα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),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λείον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μυϊκό τοίχωμα των αγγείων (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λειομυοσάρκωμα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),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Αδιαφοροποίητα πολυμορφικά σαρκώματα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UPS).</a:t>
            </a: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υπόλοιπα ~40 υποείδη εμφανίζονται στα άκρα ή τον κορμό, Τα υπόλοιπα ~40 υποείδη εμφανίζονται στα άκρα ή τον κορμό,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l-GR" dirty="0"/>
          </a:p>
          <a:p>
            <a:endParaRPr lang="el-GR" dirty="0"/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1818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Λιποσάρκωμα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Well-differentiated vs De-differentiated)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καλά διαφοροποιημένα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λιποσαρκώματα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φαίνονται στην αξονική σαν μαλακές, λιπώδεις, καλά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περιγεγραμμένες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μάζες, συχνά με λοβωτά όρια.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Στη βιοψία μοιάζουν με ώριμο λιπώδη ιστό, αλλά το κρίσιμο διαγνωστικό στοιχείο είναι η ενίσχυση του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MDM2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FISH test.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MDM2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είναι αναστολέας του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p53,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του γνωστού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ογκοκατασταλτικού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γονιδίου·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</a:t>
            </a: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τσι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η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υπερέκφρασή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του επιτρέπει στα μεταλλαγμένα κύτταρα να αποφεύγουν την απόπτωση και να πολλαπλασιάζονται ανεξέλεγκτα.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well-differentiated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λιποσαρκώματα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έχουν μικρή έως καθόλου μεταστατική δυνατότητα, όμως υποτροπιάζουν συχνά και μπορούν να εξελιχθούν σε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de-differentiated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μορφές, οι οποίες είναι πιο επιθετικές.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7296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Στην απεικόνιση, τα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de-differentiated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φαίνονται πιο ετερογενή, με διηθητικό χαρακτήρα.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Αν σε μια αξονική δεις περιοχή διαφορετικής πυκνότητας μέσα σε λιπώδη όγκο, είναι αυτό που πρέπει να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βιοψήσεις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— γιατί αν αποδειχθεί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de-differentiated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λιποσάρκωμα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αλλάζει πλήρως η διαχείριση λόγω αυξημένου κινδύνου μετάστασης και θανάτου.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58100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Λειομυοσάρκωμα</a:t>
            </a: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λειομυοσαρκώματα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προέρχονται από το λείο μυϊκό τοίχωμα των αγγείων — και, παραδόξως, πιο συχνά από φλέβες παρά από αρτηρίες, παρότι οι αρτηρίες έχουν περισσότερο μυϊκό ιστό.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Συχνά εντοπίζονται στην κάτω κοίλη φλέβα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IVC)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ή στη νεφρική φλέβα και είναι πιο επιθετικοί όγκοι, με υψηλότερα ποσοστά μεταστάσεων. Δεν είναι περίεργο, αφού βρίσκονται κυριολεκτικά μέσα στο αγγειακό τοίχωμα.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08815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Αδιαφοροποίητο Πολυμορφικό Σάρκωμα (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UPS)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Αυτό είναι διάγνωση αποκλεισμού — οι όγκοι έχουν τόσο πολλές γενετικές αλλοιώσεις που δεν μπορείς να καταλάβεις από ποια κυτταρική σειρά ξεκίνησαν.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Είναι εξαιρετικά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μιτωτικά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ετερογενή στην απεικόνιση και με πολύ κακή βιολογική συμπεριφορά.</a:t>
            </a:r>
          </a:p>
          <a:p>
            <a:br>
              <a:rPr lang="el-GR" dirty="0"/>
            </a:b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25171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Ένα επιπλέον πρόβλημα στη διαχείριση αυτών των όγκων είναι ότι το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οπισθοπεριτόναιο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είναι βαθύ και ευρύς χώρος — επιτρέπει στους όγκους να αναπτυχθούν σιωπηλά και τεράστιοι πριν προκαλέσουν συμπτώματα.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Αν δεν βρεθούν τυχαία σε κάποιο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scan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για άλλο λόγο, συνήθως διαγιγνώσκονται όταν έχουν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αποκτησιε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μεγαλο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ογκο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Τα πιο συχνά συμπτώματα είναι αίσθημα πληρότητας ή πρώιμος κορεσμός.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Σε αξονικές μπορείς να δεις εντυπωσιακές εικόνες: ολόκληρο το λεπτό έντερο να έχει μετατοπιστεί στο ένα ημιμόριο της κοιλιάς!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Κι όμως, αυτοί οι ασθενείς πολλές φορές κυκλοφορούν και τρώνε κανονικά.</a:t>
            </a:r>
          </a:p>
          <a:p>
            <a:pPr algn="l"/>
            <a:b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Άλλα πιθανά συμπτώματα είναι οίδημα κάτω άκρων ή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DVT 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από πίεση της κάτω κοίλης φλέβας, ή νεφρική δυσλειτουργία από απόφραξη ουρητήρα.</a:t>
            </a: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l-G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Πιο επιθετικοί όγκοι μπορεί να προκαλέσουν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B-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συμπτώματα (πυρετό, νυχτερινούς ιδρώτες) ή —πολύ σπάνια—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παρανεοπλασματική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υπογλυκαιμία λόγω έκκρισης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IGF-2 (</a:t>
            </a:r>
            <a:r>
              <a:rPr lang="el-G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κυρίως σε 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solitary fibrous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tumors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br>
              <a:rPr lang="en-GB" dirty="0"/>
            </a:b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0C05C-F9A8-4F4D-A22F-BAC6434CF07B}" type="slidenum">
              <a:rPr lang="en-GR" smtClean="0"/>
              <a:t>10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5101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8EFDE-6AB3-A930-667D-5CE189F6F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21FD5-8DE3-476A-854B-9E1D73106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F11BE-49CA-CDE1-419C-39E32EB5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EA449-0C42-386A-E6E8-2F493612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95B15-27CB-148B-6C1E-A2127C85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8594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0FE1E-6410-3268-325C-BCA87CA6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5FCA1-E0F8-ADB6-25E9-6FC6F3375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B21A-E635-0CA1-93C4-8BB1A3E37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112D1-2D22-3540-FEB1-A1C21504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E086C-0A17-8C91-551B-E91195CD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3572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B1EE2A-EBE8-F339-3C36-B2AF70EF4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ABB5F-5A7E-FFDE-483E-1BE8FBC8E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D9A78-AA7B-D169-D145-997C6E93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35F06-3108-1E7C-AD74-C3E87D2AE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93AFA-8E51-FD5A-062B-DFB8EACB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5277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E0E11-8BC6-F574-5206-4DBD25AB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7A8B7-41CD-FE3E-92FF-84568E5C0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60413-4C98-ED1B-57DA-B753713C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ECD02-2FC7-4537-7C6C-5B52B2B2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575CC-9DFC-DF38-AD8B-88D050DC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7461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17DE-972F-CCEC-57EA-7E5B9BBA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88D56-036D-922C-47A6-3F88B3A47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0503E-8267-F3A3-9E15-DD475042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5F3A5-4FF0-998E-282D-8B40A08C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3B87A-7A8D-7BFA-80A6-0CD89C16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4924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FDF4F-DBD9-EA7C-7981-CE63EAB5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77881-0EAC-A917-2569-9D33661F0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26186-480E-7130-F4A6-8BBF752B9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739DF-86F0-B7A1-FC05-A5908095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CF205-AD08-AC26-B067-C22E0B38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B118E-CF70-7707-18E9-BAC95178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5495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074C-5BB9-AB88-735C-C6C5FCE5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AFD2D-0F5A-D423-892E-6C4DB3295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3DBC9-A882-493E-B57A-14829C528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8EE0E-0804-D60D-FE50-921DA29E2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B72838-931A-E1ED-7377-6FCDBF1C3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0DDA8-E59F-2504-EDF7-D7D8DB0A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1EF041-BD77-2ADE-2CB6-75120D51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06D1F7-7C78-F453-1545-0C5C94D4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7335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ECDF9-B438-F28B-7714-A87235608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B03D4-0715-253E-C9B7-DD40FF86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701A-E6ED-E228-AAFF-00B77BA9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41865-4AF9-C265-7FD6-B86D66F8A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3776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EFD92E-D183-CFCA-DAE4-5483B8EB0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055A8-907F-A709-BEE0-E37D2FC2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01FD5-4F0C-AEEE-A863-0393CF27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1247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F204-4D3A-5C97-55D2-2C4BD583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F422B-F435-79A6-29BA-CD7233151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D50A6-D8E6-0FBC-6333-558A11027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F6A34-5440-B59D-B167-764DE6C2C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6C73B-6FF3-78A9-8AD3-9D3323039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BE16E-151B-37A0-CB80-EC336E66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0296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2131-F48B-7ADA-F665-7163DFDF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E470EE-C6CB-5B52-E962-38EA7286B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37A28-0683-4D1E-3FC4-24F232B7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1F6D2-76C6-0007-EF12-7548D423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B0CBD-0927-B0CA-9431-F72B9C01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FBB1F-F83A-1FC5-AB04-2F28018B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955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20301B-B286-9DE3-4AEF-DD396543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BEFB5-BADB-F9AF-29C6-89A1B5508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5C0C-29A9-690B-0B21-6FBA82457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21708D-C9CC-DC4E-83E1-34EDBF097C64}" type="datetimeFigureOut">
              <a:rPr lang="en-GR" smtClean="0"/>
              <a:t>12/03/2025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32DBD-74EB-C1EA-26C0-77BA72A29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67316-748C-E557-4560-41894262B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D8378F-1A85-0440-BFDC-DDE878CB501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811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4699-D1ED-5E0E-6D30-1B82F9FCD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57675-3A51-2011-E47B-CB5A60A5F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08938"/>
            <a:ext cx="9144000" cy="748862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Κ</a:t>
            </a:r>
            <a:r>
              <a:rPr lang="en-US" dirty="0" err="1"/>
              <a:t>ύ</a:t>
            </a:r>
            <a:r>
              <a:rPr lang="el-GR" dirty="0" err="1"/>
              <a:t>ρος</a:t>
            </a:r>
            <a:r>
              <a:rPr lang="el-GR" dirty="0"/>
              <a:t> </a:t>
            </a:r>
            <a:r>
              <a:rPr lang="el-GR" dirty="0" err="1"/>
              <a:t>Ελέανδρος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/>
              <a:t>Επιστημονικός Συνεργάτης Α΄ Χειρουργικής κλινικής ΕΚΠΑ</a:t>
            </a:r>
            <a:endParaRPr lang="en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E8E48-14F1-1E30-2326-57EA9AE21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22363"/>
            <a:ext cx="9144000" cy="24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3550-310B-4537-A5FF-D38CDE02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9" name="Picture 8" descr="A close-up of a medical scan&#10;&#10;AI-generated content may be incorrect.">
            <a:extLst>
              <a:ext uri="{FF2B5EF4-FFF2-40B4-BE49-F238E27FC236}">
                <a16:creationId xmlns:a16="http://schemas.microsoft.com/office/drawing/2014/main" id="{8E2818CE-291D-9C40-9206-C3F67FC86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2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38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B452-D30C-705C-BC69-9698EAB8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lose-up of several medical icons&#10;&#10;AI-generated content may be incorrect.">
            <a:extLst>
              <a:ext uri="{FF2B5EF4-FFF2-40B4-BE49-F238E27FC236}">
                <a16:creationId xmlns:a16="http://schemas.microsoft.com/office/drawing/2014/main" id="{CB234347-E145-3AB8-F015-362DA2465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989"/>
            <a:ext cx="12192001" cy="6854011"/>
          </a:xfrm>
        </p:spPr>
      </p:pic>
    </p:spTree>
    <p:extLst>
      <p:ext uri="{BB962C8B-B14F-4D97-AF65-F5344CB8AC3E}">
        <p14:creationId xmlns:p14="http://schemas.microsoft.com/office/powerpoint/2010/main" val="2614891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69DC-7406-DAF0-0501-8C47F10C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table with numbers and percentages&#10;&#10;AI-generated content may be incorrect.">
            <a:extLst>
              <a:ext uri="{FF2B5EF4-FFF2-40B4-BE49-F238E27FC236}">
                <a16:creationId xmlns:a16="http://schemas.microsoft.com/office/drawing/2014/main" id="{E29237DB-D9B0-18D3-9437-391DAAE0B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1999" cy="6939413"/>
          </a:xfrm>
        </p:spPr>
      </p:pic>
    </p:spTree>
    <p:extLst>
      <p:ext uri="{BB962C8B-B14F-4D97-AF65-F5344CB8AC3E}">
        <p14:creationId xmlns:p14="http://schemas.microsoft.com/office/powerpoint/2010/main" val="753224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43B6C-40E8-A5CC-75C4-53197F2A8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3B61-E8AE-4066-3DF2-3092A363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table with numbers and percentages&#10;&#10;AI-generated content may be incorrect.">
            <a:extLst>
              <a:ext uri="{FF2B5EF4-FFF2-40B4-BE49-F238E27FC236}">
                <a16:creationId xmlns:a16="http://schemas.microsoft.com/office/drawing/2014/main" id="{05F161EC-48E9-6C50-7C33-A32322037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4732"/>
          </a:xfrm>
        </p:spPr>
      </p:pic>
    </p:spTree>
    <p:extLst>
      <p:ext uri="{BB962C8B-B14F-4D97-AF65-F5344CB8AC3E}">
        <p14:creationId xmlns:p14="http://schemas.microsoft.com/office/powerpoint/2010/main" val="294725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F00C8-10A2-A532-F650-4E832281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61B0-E7A8-8346-316C-3E9E406F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white and blue rectangle with a white background&#10;&#10;AI-generated content may be incorrect.">
            <a:extLst>
              <a:ext uri="{FF2B5EF4-FFF2-40B4-BE49-F238E27FC236}">
                <a16:creationId xmlns:a16="http://schemas.microsoft.com/office/drawing/2014/main" id="{630B4C88-D9E4-AEE6-5ABE-19DEDB570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3"/>
            <a:ext cx="10515600" cy="6127751"/>
          </a:xfrm>
        </p:spPr>
      </p:pic>
    </p:spTree>
    <p:extLst>
      <p:ext uri="{BB962C8B-B14F-4D97-AF65-F5344CB8AC3E}">
        <p14:creationId xmlns:p14="http://schemas.microsoft.com/office/powerpoint/2010/main" val="398763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B48DA-6017-B9A7-CD8B-749842162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08B4-D11A-FECB-B5D1-180E7F2F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lose-up of a graph&#10;&#10;AI-generated content may be incorrect.">
            <a:extLst>
              <a:ext uri="{FF2B5EF4-FFF2-40B4-BE49-F238E27FC236}">
                <a16:creationId xmlns:a16="http://schemas.microsoft.com/office/drawing/2014/main" id="{48136DB4-2A6A-D7BB-EE35-6D36902D6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23320"/>
            <a:ext cx="12192000" cy="7104639"/>
          </a:xfrm>
        </p:spPr>
      </p:pic>
    </p:spTree>
    <p:extLst>
      <p:ext uri="{BB962C8B-B14F-4D97-AF65-F5344CB8AC3E}">
        <p14:creationId xmlns:p14="http://schemas.microsoft.com/office/powerpoint/2010/main" val="3539327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962C-E624-4730-8A50-A0F74FF45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bowl of raw meat&#10;&#10;AI-generated content may be incorrect.">
            <a:extLst>
              <a:ext uri="{FF2B5EF4-FFF2-40B4-BE49-F238E27FC236}">
                <a16:creationId xmlns:a16="http://schemas.microsoft.com/office/drawing/2014/main" id="{BDEF8B49-D7A8-5E6C-7B66-308306BC8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6308"/>
          </a:xfrm>
        </p:spPr>
      </p:pic>
    </p:spTree>
    <p:extLst>
      <p:ext uri="{BB962C8B-B14F-4D97-AF65-F5344CB8AC3E}">
        <p14:creationId xmlns:p14="http://schemas.microsoft.com/office/powerpoint/2010/main" val="2230457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4EA3-5659-7712-DA06-35C1FA61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diagram of a human body&#10;&#10;AI-generated content may be incorrect.">
            <a:extLst>
              <a:ext uri="{FF2B5EF4-FFF2-40B4-BE49-F238E27FC236}">
                <a16:creationId xmlns:a16="http://schemas.microsoft.com/office/drawing/2014/main" id="{F955C26B-1EFD-7F58-2C0D-D7797EC33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030635" cy="6689201"/>
          </a:xfrm>
        </p:spPr>
      </p:pic>
    </p:spTree>
    <p:extLst>
      <p:ext uri="{BB962C8B-B14F-4D97-AF65-F5344CB8AC3E}">
        <p14:creationId xmlns:p14="http://schemas.microsoft.com/office/powerpoint/2010/main" val="2292363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75A01-D467-7EE2-286E-71FA97E54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197B2-D2C7-805D-142C-C5521C5A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3F2303-F6F8-0CD2-EB40-D9D3BCD5D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812"/>
            <a:ext cx="12192000" cy="6956309"/>
          </a:xfrm>
        </p:spPr>
      </p:pic>
    </p:spTree>
    <p:extLst>
      <p:ext uri="{BB962C8B-B14F-4D97-AF65-F5344CB8AC3E}">
        <p14:creationId xmlns:p14="http://schemas.microsoft.com/office/powerpoint/2010/main" val="1653912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24E70-BC9B-B850-609F-72126F252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blue rectangle with text&#10;&#10;AI-generated content may be incorrect.">
            <a:extLst>
              <a:ext uri="{FF2B5EF4-FFF2-40B4-BE49-F238E27FC236}">
                <a16:creationId xmlns:a16="http://schemas.microsoft.com/office/drawing/2014/main" id="{956C0730-2ABD-479E-E625-495A125B9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92471"/>
          </a:xfrm>
        </p:spPr>
      </p:pic>
    </p:spTree>
    <p:extLst>
      <p:ext uri="{BB962C8B-B14F-4D97-AF65-F5344CB8AC3E}">
        <p14:creationId xmlns:p14="http://schemas.microsoft.com/office/powerpoint/2010/main" val="256545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162-BC07-9E5C-1A8C-8380981F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lose-up of a scan of a human body&#10;&#10;AI-generated content may be incorrect.">
            <a:extLst>
              <a:ext uri="{FF2B5EF4-FFF2-40B4-BE49-F238E27FC236}">
                <a16:creationId xmlns:a16="http://schemas.microsoft.com/office/drawing/2014/main" id="{BD9AE64A-28E0-8537-6F46-E80A6C4B9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305883" cy="6858000"/>
          </a:xfrm>
        </p:spPr>
      </p:pic>
    </p:spTree>
    <p:extLst>
      <p:ext uri="{BB962C8B-B14F-4D97-AF65-F5344CB8AC3E}">
        <p14:creationId xmlns:p14="http://schemas.microsoft.com/office/powerpoint/2010/main" val="3836342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35AC-45BE-6D1B-D0DF-11E459A30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8CCA-DE91-88F6-3767-C5AD5BE1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7" name="Content Placeholder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1F6F0AA-F929-BD1B-3166-45DF3FBE8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18535" y="0"/>
            <a:ext cx="12410535" cy="6858000"/>
          </a:xfrm>
        </p:spPr>
      </p:pic>
    </p:spTree>
    <p:extLst>
      <p:ext uri="{BB962C8B-B14F-4D97-AF65-F5344CB8AC3E}">
        <p14:creationId xmlns:p14="http://schemas.microsoft.com/office/powerpoint/2010/main" val="2345970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C2AC9-ACC2-0B70-1E6D-46F572679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1ACE-A72E-C17C-EC20-F21B8CDE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lose-up of a radiograph&#10;&#10;AI-generated content may be incorrect.">
            <a:extLst>
              <a:ext uri="{FF2B5EF4-FFF2-40B4-BE49-F238E27FC236}">
                <a16:creationId xmlns:a16="http://schemas.microsoft.com/office/drawing/2014/main" id="{EDB48A50-E8DE-BA56-C02E-502A3E868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6208"/>
            <a:ext cx="12305069" cy="6841792"/>
          </a:xfrm>
        </p:spPr>
      </p:pic>
    </p:spTree>
    <p:extLst>
      <p:ext uri="{BB962C8B-B14F-4D97-AF65-F5344CB8AC3E}">
        <p14:creationId xmlns:p14="http://schemas.microsoft.com/office/powerpoint/2010/main" val="241925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7F72B-0E4A-7EE3-5F43-0B46828F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E90CC-4DF1-A479-A7C1-552B85F7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70CCD1-B264-A56C-C508-3E1A94344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57515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BE54-0216-B03B-6BE8-063CF867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44CC3D6F-8101-DB9F-7D6E-BE749EA0A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532063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B93FA4B3-5672-FDAD-0672-1B1975ED1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21" r="32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57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 shot of a graph&#10;&#10;AI-generated content may be incorrect.">
            <a:extLst>
              <a:ext uri="{FF2B5EF4-FFF2-40B4-BE49-F238E27FC236}">
                <a16:creationId xmlns:a16="http://schemas.microsoft.com/office/drawing/2014/main" id="{AE8E738B-C8E8-2164-3F6E-CF80E092A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948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24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 shot of a graph&#10;&#10;AI-generated content may be incorrect.">
            <a:extLst>
              <a:ext uri="{FF2B5EF4-FFF2-40B4-BE49-F238E27FC236}">
                <a16:creationId xmlns:a16="http://schemas.microsoft.com/office/drawing/2014/main" id="{1C6C67BC-097D-1929-82A4-1D60C3C9D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4115" b="-1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81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8C1ABB-130E-E751-51F2-14FAEDFA3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17" r="2931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73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blue and white box with white text&#10;&#10;AI-generated content may be incorrect.">
            <a:extLst>
              <a:ext uri="{FF2B5EF4-FFF2-40B4-BE49-F238E27FC236}">
                <a16:creationId xmlns:a16="http://schemas.microsoft.com/office/drawing/2014/main" id="{F4043E6A-72F6-7D57-0CCF-2DE803A4C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302" r="26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2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 shot of a graph&#10;&#10;AI-generated content may be incorrect.">
            <a:extLst>
              <a:ext uri="{FF2B5EF4-FFF2-40B4-BE49-F238E27FC236}">
                <a16:creationId xmlns:a16="http://schemas.microsoft.com/office/drawing/2014/main" id="{337F72FB-3FFE-45B8-6391-8D574058B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000"/>
          <a:stretch>
            <a:fillRect/>
          </a:stretch>
        </p:blipFill>
        <p:spPr>
          <a:xfrm>
            <a:off x="21" y="12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83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7A47-5919-7590-8C05-35915E7C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large red heart on a blue towel&#10;&#10;AI-generated content may be incorrect.">
            <a:extLst>
              <a:ext uri="{FF2B5EF4-FFF2-40B4-BE49-F238E27FC236}">
                <a16:creationId xmlns:a16="http://schemas.microsoft.com/office/drawing/2014/main" id="{AEFFAE88-53A9-D5EE-255D-24D691E7C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164" y="230233"/>
            <a:ext cx="11615671" cy="6262642"/>
          </a:xfrm>
        </p:spPr>
      </p:pic>
    </p:spTree>
    <p:extLst>
      <p:ext uri="{BB962C8B-B14F-4D97-AF65-F5344CB8AC3E}">
        <p14:creationId xmlns:p14="http://schemas.microsoft.com/office/powerpoint/2010/main" val="2538713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showing the growth of a patient&#10;&#10;AI-generated content may be incorrect.">
            <a:extLst>
              <a:ext uri="{FF2B5EF4-FFF2-40B4-BE49-F238E27FC236}">
                <a16:creationId xmlns:a16="http://schemas.microsoft.com/office/drawing/2014/main" id="{D260B0CF-753A-C699-4B4F-967D6BDDD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948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04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D73CCA4-AF11-362C-133D-9B7EF67DC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11" r="3304" b="-1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10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white and blue rectangle with text&#10;&#10;AI-generated content may be incorrect.">
            <a:extLst>
              <a:ext uri="{FF2B5EF4-FFF2-40B4-BE49-F238E27FC236}">
                <a16:creationId xmlns:a16="http://schemas.microsoft.com/office/drawing/2014/main" id="{BE32BC20-A760-35DC-8C26-1F021AEC7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59" r="2390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97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AF3466C8-F5E2-3B2C-7DCA-96430B740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923" r="305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60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C868F023-BF66-4D8E-A722-A97D2F233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948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27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F1322CFA-EF38-F715-8BA6-419541870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32" r="276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71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CCA9A01-BA1C-6EBF-7BCD-715053C23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33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89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F8DC6456-34E0-244C-CDDD-3F25966C9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33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68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D345B54-264F-38B7-00DF-E5F0CB6D4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8" r="124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medical chart&#10;&#10;AI-generated content may be incorrect.">
            <a:extLst>
              <a:ext uri="{FF2B5EF4-FFF2-40B4-BE49-F238E27FC236}">
                <a16:creationId xmlns:a16="http://schemas.microsoft.com/office/drawing/2014/main" id="{9803065C-6A61-5050-E9D0-3D95770CC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00B1A-39E9-0FD4-0E85-3348F185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olorful circular chart with text&#10;&#10;AI-generated content may be incorrect.">
            <a:extLst>
              <a:ext uri="{FF2B5EF4-FFF2-40B4-BE49-F238E27FC236}">
                <a16:creationId xmlns:a16="http://schemas.microsoft.com/office/drawing/2014/main" id="{77A32A30-F96F-D5D2-B9C1-69AFBD2E4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16653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39D99F7D-3280-4AD9-DA05-B438D2463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92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diagram of a therapy&#10;&#10;AI-generated content may be incorrect.">
            <a:extLst>
              <a:ext uri="{FF2B5EF4-FFF2-40B4-BE49-F238E27FC236}">
                <a16:creationId xmlns:a16="http://schemas.microsoft.com/office/drawing/2014/main" id="{453FB936-F8E8-0EFE-AB88-9DDE5EEBB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3C921AC-35E8-C60D-9306-327BFF00E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0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41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edical presentation&#10;&#10;AI-generated content may be incorrect.">
            <a:extLst>
              <a:ext uri="{FF2B5EF4-FFF2-40B4-BE49-F238E27FC236}">
                <a16:creationId xmlns:a16="http://schemas.microsoft.com/office/drawing/2014/main" id="{FCA206E5-48EC-7671-EDF7-E9B8AD269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20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85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Content Placeholder 11" descr="A close-up of a ct scan&#10;&#10;AI-generated content may be incorrect.">
            <a:extLst>
              <a:ext uri="{FF2B5EF4-FFF2-40B4-BE49-F238E27FC236}">
                <a16:creationId xmlns:a16="http://schemas.microsoft.com/office/drawing/2014/main" id="{9630F6B5-EFB7-D9E7-297F-C295C6A2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2295"/>
            <a:ext cx="12188952" cy="6858000"/>
          </a:xfrm>
        </p:spPr>
      </p:pic>
    </p:spTree>
    <p:extLst>
      <p:ext uri="{BB962C8B-B14F-4D97-AF65-F5344CB8AC3E}">
        <p14:creationId xmlns:p14="http://schemas.microsoft.com/office/powerpoint/2010/main" val="1781212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1E585C-E12C-747B-E5FF-F260DD6CF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9D7DB-8040-B14B-A698-6CC2578E4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33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9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diagram&#10;&#10;AI-generated content may be incorrect.">
            <a:extLst>
              <a:ext uri="{FF2B5EF4-FFF2-40B4-BE49-F238E27FC236}">
                <a16:creationId xmlns:a16="http://schemas.microsoft.com/office/drawing/2014/main" id="{D73A1C5E-4E74-029E-8138-179B9DE33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20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07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43E2-EC95-2BB3-3184-0B48F0EB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olorful circular chart with text&#10;&#10;AI-generated content may be incorrect.">
            <a:extLst>
              <a:ext uri="{FF2B5EF4-FFF2-40B4-BE49-F238E27FC236}">
                <a16:creationId xmlns:a16="http://schemas.microsoft.com/office/drawing/2014/main" id="{CDB2BCD1-EEF4-08DE-FE04-FE9C3F9D1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4951"/>
            <a:ext cx="12192000" cy="6914735"/>
          </a:xfrm>
        </p:spPr>
      </p:pic>
    </p:spTree>
    <p:extLst>
      <p:ext uri="{BB962C8B-B14F-4D97-AF65-F5344CB8AC3E}">
        <p14:creationId xmlns:p14="http://schemas.microsoft.com/office/powerpoint/2010/main" val="41106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DB70-B69A-438D-69DD-79739C59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7A127C88-E540-A996-C627-1E6B8E067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" y="-1"/>
            <a:ext cx="12191998" cy="6893945"/>
          </a:xfrm>
        </p:spPr>
      </p:pic>
    </p:spTree>
    <p:extLst>
      <p:ext uri="{BB962C8B-B14F-4D97-AF65-F5344CB8AC3E}">
        <p14:creationId xmlns:p14="http://schemas.microsoft.com/office/powerpoint/2010/main" val="122355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7B06-A7C9-9119-1388-6B26C7E0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D2D3A699-631A-F90F-2C82-2F3C4EAF9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5947"/>
            <a:ext cx="12192000" cy="6893947"/>
          </a:xfrm>
        </p:spPr>
      </p:pic>
    </p:spTree>
    <p:extLst>
      <p:ext uri="{BB962C8B-B14F-4D97-AF65-F5344CB8AC3E}">
        <p14:creationId xmlns:p14="http://schemas.microsoft.com/office/powerpoint/2010/main" val="267452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41F9-991A-3C3B-4563-A0731A7B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lose-up of a medical scan&#10;&#10;AI-generated content may be incorrect.">
            <a:extLst>
              <a:ext uri="{FF2B5EF4-FFF2-40B4-BE49-F238E27FC236}">
                <a16:creationId xmlns:a16="http://schemas.microsoft.com/office/drawing/2014/main" id="{CC6CFF00-7C1C-4859-45F5-B7BD46426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26284"/>
            <a:ext cx="12191999" cy="6884284"/>
          </a:xfrm>
        </p:spPr>
      </p:pic>
    </p:spTree>
    <p:extLst>
      <p:ext uri="{BB962C8B-B14F-4D97-AF65-F5344CB8AC3E}">
        <p14:creationId xmlns:p14="http://schemas.microsoft.com/office/powerpoint/2010/main" val="2444286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A3951-2F50-D011-255F-58428B02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close-up of a medical brochure&#10;&#10;AI-generated content may be incorrect.">
            <a:extLst>
              <a:ext uri="{FF2B5EF4-FFF2-40B4-BE49-F238E27FC236}">
                <a16:creationId xmlns:a16="http://schemas.microsoft.com/office/drawing/2014/main" id="{9CED4BB2-4AAC-C195-BD4B-04AA10DD6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3" y="-15501"/>
            <a:ext cx="12187518" cy="6953752"/>
          </a:xfrm>
        </p:spPr>
      </p:pic>
    </p:spTree>
    <p:extLst>
      <p:ext uri="{BB962C8B-B14F-4D97-AF65-F5344CB8AC3E}">
        <p14:creationId xmlns:p14="http://schemas.microsoft.com/office/powerpoint/2010/main" val="3796300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4616</Words>
  <Application>Microsoft Office PowerPoint</Application>
  <PresentationFormat>Ευρεία οθόνη</PresentationFormat>
  <Paragraphs>406</Paragraphs>
  <Slides>46</Slides>
  <Notes>38</Notes>
  <HiddenSlides>1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46</vt:i4>
      </vt:variant>
    </vt:vector>
  </HeadingPairs>
  <TitlesOfParts>
    <vt:vector size="50" baseType="lpstr">
      <vt:lpstr>Aptos</vt:lpstr>
      <vt:lpstr>Aptos Display</vt:lpstr>
      <vt:lpstr>Arial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Eleandros Kyros</dc:creator>
  <cp:lastModifiedBy>Evangelos Felekouras</cp:lastModifiedBy>
  <cp:revision>13</cp:revision>
  <dcterms:created xsi:type="dcterms:W3CDTF">2025-10-09T12:27:38Z</dcterms:created>
  <dcterms:modified xsi:type="dcterms:W3CDTF">2025-12-03T05:22:11Z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2025-10-09T15:19:33Z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806cf271-4d62-405a-b4c6-1b646aba0a18</vt:lpwstr>
  </property>
  <property fmtid="{D5CDD505-2E9C-101B-9397-08002B2CF9AE}" pid="7" name="MSIP_Label_defa4170-0d19-0005-0004-bc88714345d2_ActionId">
    <vt:lpwstr>219c01d2-5956-44dd-a738-586be5b141d6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50, 3, 0, 1</vt:lpwstr>
  </property>
</Properties>
</file>