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22" d="100"/>
          <a:sy n="122" d="100"/>
        </p:scale>
        <p:origin x="96"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ECADB-FCD6-4C9E-B4A9-5EBC47003E24}"/>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AF16D6E8-8380-4DE5-8211-42B5EB2DFAE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02AD0A20-D22C-4C07-9B69-38D71EDC57A2}"/>
              </a:ext>
            </a:extLst>
          </p:cNvPr>
          <p:cNvSpPr>
            <a:spLocks noGrp="1"/>
          </p:cNvSpPr>
          <p:nvPr>
            <p:ph type="dt" sz="half" idx="10"/>
          </p:nvPr>
        </p:nvSpPr>
        <p:spPr>
          <a:xfrm>
            <a:off x="-8763" y="6537339"/>
            <a:ext cx="992195" cy="320661"/>
          </a:xfrm>
        </p:spPr>
        <p:txBody>
          <a:bodyPr/>
          <a:lstStyle/>
          <a:p>
            <a:fld id="{97CD84DA-D951-4CAD-BCB9-2617B56213B0}" type="datetime1">
              <a:rPr lang="en-US" smtClean="0"/>
              <a:t>1/7/2022</a:t>
            </a:fld>
            <a:endParaRPr lang="en-US"/>
          </a:p>
        </p:txBody>
      </p:sp>
      <p:sp>
        <p:nvSpPr>
          <p:cNvPr id="5" name="Footer Placeholder 4">
            <a:extLst>
              <a:ext uri="{FF2B5EF4-FFF2-40B4-BE49-F238E27FC236}">
                <a16:creationId xmlns:a16="http://schemas.microsoft.com/office/drawing/2014/main" id="{74FB3050-9B96-4E6C-8068-F519B9BFF9FB}"/>
              </a:ext>
            </a:extLst>
          </p:cNvPr>
          <p:cNvSpPr>
            <a:spLocks noGrp="1"/>
          </p:cNvSpPr>
          <p:nvPr>
            <p:ph type="ftr" sz="quarter" idx="11"/>
          </p:nvPr>
        </p:nvSpPr>
        <p:spPr/>
        <p:txBody>
          <a:bodyPr/>
          <a:lstStyle/>
          <a:p>
            <a:r>
              <a:rPr lang="el-GR"/>
              <a:t>Α΄ ΧΕΙΡΟΥΡΓΙΚΗ ΚΛΙΝΙΚΗ ΕΚΠΑ, ΓΝΑ ΛΑΙΚΟ</a:t>
            </a:r>
            <a:endParaRPr lang="en-US"/>
          </a:p>
        </p:txBody>
      </p:sp>
      <p:sp>
        <p:nvSpPr>
          <p:cNvPr id="6" name="Slide Number Placeholder 5">
            <a:extLst>
              <a:ext uri="{FF2B5EF4-FFF2-40B4-BE49-F238E27FC236}">
                <a16:creationId xmlns:a16="http://schemas.microsoft.com/office/drawing/2014/main" id="{A012B5D1-0B9D-4DEF-807C-7716B9E50AE4}"/>
              </a:ext>
            </a:extLst>
          </p:cNvPr>
          <p:cNvSpPr>
            <a:spLocks noGrp="1"/>
          </p:cNvSpPr>
          <p:nvPr>
            <p:ph type="sldNum" sz="quarter" idx="12"/>
          </p:nvPr>
        </p:nvSpPr>
        <p:spPr/>
        <p:txBody>
          <a:bodyPr/>
          <a:lstStyle/>
          <a:p>
            <a:fld id="{7BE3B681-BB24-4313-B4A7-1F1FE2084FF4}" type="slidenum">
              <a:rPr lang="en-US" smtClean="0"/>
              <a:t>‹#›</a:t>
            </a:fld>
            <a:endParaRPr lang="en-US"/>
          </a:p>
        </p:txBody>
      </p:sp>
    </p:spTree>
    <p:extLst>
      <p:ext uri="{BB962C8B-B14F-4D97-AF65-F5344CB8AC3E}">
        <p14:creationId xmlns:p14="http://schemas.microsoft.com/office/powerpoint/2010/main" val="111434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88448-4F3B-4044-8E93-0A0CA20E48E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296E93E-1FCF-4730-853A-E33E2C0024C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CF52F3-8424-4848-B10C-F076A272A7A0}"/>
              </a:ext>
            </a:extLst>
          </p:cNvPr>
          <p:cNvSpPr>
            <a:spLocks noGrp="1"/>
          </p:cNvSpPr>
          <p:nvPr>
            <p:ph type="dt" sz="half" idx="10"/>
          </p:nvPr>
        </p:nvSpPr>
        <p:spPr/>
        <p:txBody>
          <a:bodyPr/>
          <a:lstStyle/>
          <a:p>
            <a:fld id="{07A7D2BA-DD6D-4C1E-B9D9-12F4B1F7869E}" type="datetime1">
              <a:rPr lang="en-US" smtClean="0"/>
              <a:t>1/7/2022</a:t>
            </a:fld>
            <a:endParaRPr lang="en-US"/>
          </a:p>
        </p:txBody>
      </p:sp>
      <p:sp>
        <p:nvSpPr>
          <p:cNvPr id="5" name="Footer Placeholder 4">
            <a:extLst>
              <a:ext uri="{FF2B5EF4-FFF2-40B4-BE49-F238E27FC236}">
                <a16:creationId xmlns:a16="http://schemas.microsoft.com/office/drawing/2014/main" id="{ED069703-C7BA-440F-8832-F31F75E3605B}"/>
              </a:ext>
            </a:extLst>
          </p:cNvPr>
          <p:cNvSpPr>
            <a:spLocks noGrp="1"/>
          </p:cNvSpPr>
          <p:nvPr>
            <p:ph type="ftr" sz="quarter" idx="11"/>
          </p:nvPr>
        </p:nvSpPr>
        <p:spPr/>
        <p:txBody>
          <a:bodyPr/>
          <a:lstStyle/>
          <a:p>
            <a:r>
              <a:rPr lang="el-GR"/>
              <a:t>Α΄ ΧΕΙΡΟΥΡΓΙΚΗ ΚΛΙΝΙΚΗ ΕΚΠΑ, ΓΝΑ ΛΑΙΚΟ</a:t>
            </a:r>
            <a:endParaRPr lang="en-US"/>
          </a:p>
        </p:txBody>
      </p:sp>
      <p:sp>
        <p:nvSpPr>
          <p:cNvPr id="6" name="Slide Number Placeholder 5">
            <a:extLst>
              <a:ext uri="{FF2B5EF4-FFF2-40B4-BE49-F238E27FC236}">
                <a16:creationId xmlns:a16="http://schemas.microsoft.com/office/drawing/2014/main" id="{E2522981-D1B2-4FA4-99E8-47A42D0B8292}"/>
              </a:ext>
            </a:extLst>
          </p:cNvPr>
          <p:cNvSpPr>
            <a:spLocks noGrp="1"/>
          </p:cNvSpPr>
          <p:nvPr>
            <p:ph type="sldNum" sz="quarter" idx="12"/>
          </p:nvPr>
        </p:nvSpPr>
        <p:spPr/>
        <p:txBody>
          <a:bodyPr/>
          <a:lstStyle/>
          <a:p>
            <a:fld id="{7BE3B681-BB24-4313-B4A7-1F1FE2084FF4}" type="slidenum">
              <a:rPr lang="en-US" smtClean="0"/>
              <a:t>‹#›</a:t>
            </a:fld>
            <a:endParaRPr lang="en-US"/>
          </a:p>
        </p:txBody>
      </p:sp>
    </p:spTree>
    <p:extLst>
      <p:ext uri="{BB962C8B-B14F-4D97-AF65-F5344CB8AC3E}">
        <p14:creationId xmlns:p14="http://schemas.microsoft.com/office/powerpoint/2010/main" val="2605220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886CBF4-8CA2-4F9B-AF8F-94F92A7E2E8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7540A9F-4AC5-4313-B40A-AD6A7F3A96B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5BEEB1-1BC5-4B95-BADA-7845E48FE025}"/>
              </a:ext>
            </a:extLst>
          </p:cNvPr>
          <p:cNvSpPr>
            <a:spLocks noGrp="1"/>
          </p:cNvSpPr>
          <p:nvPr>
            <p:ph type="dt" sz="half" idx="10"/>
          </p:nvPr>
        </p:nvSpPr>
        <p:spPr/>
        <p:txBody>
          <a:bodyPr/>
          <a:lstStyle/>
          <a:p>
            <a:fld id="{5BC73444-6858-447A-9D67-12300DA9FB21}" type="datetime1">
              <a:rPr lang="en-US" smtClean="0"/>
              <a:t>1/7/2022</a:t>
            </a:fld>
            <a:endParaRPr lang="en-US"/>
          </a:p>
        </p:txBody>
      </p:sp>
      <p:sp>
        <p:nvSpPr>
          <p:cNvPr id="5" name="Footer Placeholder 4">
            <a:extLst>
              <a:ext uri="{FF2B5EF4-FFF2-40B4-BE49-F238E27FC236}">
                <a16:creationId xmlns:a16="http://schemas.microsoft.com/office/drawing/2014/main" id="{8998FF54-1203-4AC1-AC6C-F3389ED4E74A}"/>
              </a:ext>
            </a:extLst>
          </p:cNvPr>
          <p:cNvSpPr>
            <a:spLocks noGrp="1"/>
          </p:cNvSpPr>
          <p:nvPr>
            <p:ph type="ftr" sz="quarter" idx="11"/>
          </p:nvPr>
        </p:nvSpPr>
        <p:spPr/>
        <p:txBody>
          <a:bodyPr/>
          <a:lstStyle/>
          <a:p>
            <a:r>
              <a:rPr lang="el-GR"/>
              <a:t>Α΄ ΧΕΙΡΟΥΡΓΙΚΗ ΚΛΙΝΙΚΗ ΕΚΠΑ, ΓΝΑ ΛΑΙΚΟ</a:t>
            </a:r>
            <a:endParaRPr lang="en-US"/>
          </a:p>
        </p:txBody>
      </p:sp>
      <p:sp>
        <p:nvSpPr>
          <p:cNvPr id="6" name="Slide Number Placeholder 5">
            <a:extLst>
              <a:ext uri="{FF2B5EF4-FFF2-40B4-BE49-F238E27FC236}">
                <a16:creationId xmlns:a16="http://schemas.microsoft.com/office/drawing/2014/main" id="{07C2144E-0CCF-4E20-8B9B-959194522A7D}"/>
              </a:ext>
            </a:extLst>
          </p:cNvPr>
          <p:cNvSpPr>
            <a:spLocks noGrp="1"/>
          </p:cNvSpPr>
          <p:nvPr>
            <p:ph type="sldNum" sz="quarter" idx="12"/>
          </p:nvPr>
        </p:nvSpPr>
        <p:spPr/>
        <p:txBody>
          <a:bodyPr/>
          <a:lstStyle/>
          <a:p>
            <a:fld id="{7BE3B681-BB24-4313-B4A7-1F1FE2084FF4}" type="slidenum">
              <a:rPr lang="en-US" smtClean="0"/>
              <a:t>‹#›</a:t>
            </a:fld>
            <a:endParaRPr lang="en-US"/>
          </a:p>
        </p:txBody>
      </p:sp>
    </p:spTree>
    <p:extLst>
      <p:ext uri="{BB962C8B-B14F-4D97-AF65-F5344CB8AC3E}">
        <p14:creationId xmlns:p14="http://schemas.microsoft.com/office/powerpoint/2010/main" val="25367173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EB1DD-FA37-48C6-AE58-87CC697CFE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0FE0C9E-FA0A-45F8-8E61-35FF1674627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287DFBA6-221A-4F0C-B226-9BF72C0B760E}"/>
              </a:ext>
            </a:extLst>
          </p:cNvPr>
          <p:cNvSpPr>
            <a:spLocks noGrp="1"/>
          </p:cNvSpPr>
          <p:nvPr>
            <p:ph type="ftr" sz="quarter" idx="11"/>
          </p:nvPr>
        </p:nvSpPr>
        <p:spPr/>
        <p:txBody>
          <a:bodyPr/>
          <a:lstStyle/>
          <a:p>
            <a:r>
              <a:rPr lang="el-GR"/>
              <a:t>Α΄ ΧΕΙΡΟΥΡΓΙΚΗ ΚΛΙΝΙΚΗ ΕΚΠΑ, ΓΝΑ ΛΑΙΚΟ</a:t>
            </a:r>
            <a:endParaRPr lang="en-US"/>
          </a:p>
        </p:txBody>
      </p:sp>
      <p:sp>
        <p:nvSpPr>
          <p:cNvPr id="6" name="Slide Number Placeholder 5">
            <a:extLst>
              <a:ext uri="{FF2B5EF4-FFF2-40B4-BE49-F238E27FC236}">
                <a16:creationId xmlns:a16="http://schemas.microsoft.com/office/drawing/2014/main" id="{3A60E550-CD7D-4B5F-9E7E-AA5B5D3079D0}"/>
              </a:ext>
            </a:extLst>
          </p:cNvPr>
          <p:cNvSpPr>
            <a:spLocks noGrp="1"/>
          </p:cNvSpPr>
          <p:nvPr>
            <p:ph type="sldNum" sz="quarter" idx="12"/>
          </p:nvPr>
        </p:nvSpPr>
        <p:spPr/>
        <p:txBody>
          <a:bodyPr/>
          <a:lstStyle/>
          <a:p>
            <a:fld id="{7BE3B681-BB24-4313-B4A7-1F1FE2084FF4}" type="slidenum">
              <a:rPr lang="en-US" smtClean="0"/>
              <a:t>‹#›</a:t>
            </a:fld>
            <a:endParaRPr lang="en-US"/>
          </a:p>
        </p:txBody>
      </p:sp>
      <p:sp>
        <p:nvSpPr>
          <p:cNvPr id="7" name="Date Placeholder 3">
            <a:extLst>
              <a:ext uri="{FF2B5EF4-FFF2-40B4-BE49-F238E27FC236}">
                <a16:creationId xmlns:a16="http://schemas.microsoft.com/office/drawing/2014/main" id="{5AC65D84-2B9B-47F7-8AA2-632F8E81AA28}"/>
              </a:ext>
            </a:extLst>
          </p:cNvPr>
          <p:cNvSpPr>
            <a:spLocks noGrp="1"/>
          </p:cNvSpPr>
          <p:nvPr>
            <p:ph type="dt" sz="half" idx="10"/>
          </p:nvPr>
        </p:nvSpPr>
        <p:spPr>
          <a:xfrm>
            <a:off x="-8763" y="6525344"/>
            <a:ext cx="992195" cy="320661"/>
          </a:xfrm>
        </p:spPr>
        <p:txBody>
          <a:bodyPr/>
          <a:lstStyle/>
          <a:p>
            <a:fld id="{5C03F19A-75CC-48E2-BAF4-D8EB0ED07C42}" type="datetime1">
              <a:rPr lang="en-US" smtClean="0"/>
              <a:t>1/7/2022</a:t>
            </a:fld>
            <a:endParaRPr lang="en-US"/>
          </a:p>
        </p:txBody>
      </p:sp>
    </p:spTree>
    <p:extLst>
      <p:ext uri="{BB962C8B-B14F-4D97-AF65-F5344CB8AC3E}">
        <p14:creationId xmlns:p14="http://schemas.microsoft.com/office/powerpoint/2010/main" val="3170775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9FB68-EA18-4574-925E-A6C5F58FCFA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B5222E6-3470-435E-B32C-F87150B64DB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FAD1148D-F1F9-4DF6-952A-CD9C8C4B8DBF}"/>
              </a:ext>
            </a:extLst>
          </p:cNvPr>
          <p:cNvSpPr>
            <a:spLocks noGrp="1"/>
          </p:cNvSpPr>
          <p:nvPr>
            <p:ph type="ftr" sz="quarter" idx="11"/>
          </p:nvPr>
        </p:nvSpPr>
        <p:spPr/>
        <p:txBody>
          <a:bodyPr/>
          <a:lstStyle/>
          <a:p>
            <a:r>
              <a:rPr lang="el-GR"/>
              <a:t>Α΄ ΧΕΙΡΟΥΡΓΙΚΗ ΚΛΙΝΙΚΗ ΕΚΠΑ, ΓΝΑ ΛΑΙΚΟ</a:t>
            </a:r>
            <a:endParaRPr lang="en-US"/>
          </a:p>
        </p:txBody>
      </p:sp>
      <p:sp>
        <p:nvSpPr>
          <p:cNvPr id="6" name="Slide Number Placeholder 5">
            <a:extLst>
              <a:ext uri="{FF2B5EF4-FFF2-40B4-BE49-F238E27FC236}">
                <a16:creationId xmlns:a16="http://schemas.microsoft.com/office/drawing/2014/main" id="{EA10D268-ADEC-4DEB-89E5-792F905B213F}"/>
              </a:ext>
            </a:extLst>
          </p:cNvPr>
          <p:cNvSpPr>
            <a:spLocks noGrp="1"/>
          </p:cNvSpPr>
          <p:nvPr>
            <p:ph type="sldNum" sz="quarter" idx="12"/>
          </p:nvPr>
        </p:nvSpPr>
        <p:spPr/>
        <p:txBody>
          <a:bodyPr/>
          <a:lstStyle/>
          <a:p>
            <a:fld id="{7BE3B681-BB24-4313-B4A7-1F1FE2084FF4}" type="slidenum">
              <a:rPr lang="en-US" smtClean="0"/>
              <a:t>‹#›</a:t>
            </a:fld>
            <a:endParaRPr lang="en-US"/>
          </a:p>
        </p:txBody>
      </p:sp>
      <p:sp>
        <p:nvSpPr>
          <p:cNvPr id="7" name="Date Placeholder 3">
            <a:extLst>
              <a:ext uri="{FF2B5EF4-FFF2-40B4-BE49-F238E27FC236}">
                <a16:creationId xmlns:a16="http://schemas.microsoft.com/office/drawing/2014/main" id="{98C9E48A-CB7E-4C19-A929-5A0CCDDF9D7B}"/>
              </a:ext>
            </a:extLst>
          </p:cNvPr>
          <p:cNvSpPr>
            <a:spLocks noGrp="1"/>
          </p:cNvSpPr>
          <p:nvPr>
            <p:ph type="dt" sz="half" idx="2"/>
          </p:nvPr>
        </p:nvSpPr>
        <p:spPr>
          <a:xfrm>
            <a:off x="-8763" y="6492875"/>
            <a:ext cx="992195" cy="365125"/>
          </a:xfrm>
          <a:prstGeom prst="rect">
            <a:avLst/>
          </a:prstGeom>
        </p:spPr>
        <p:txBody>
          <a:bodyPr vert="horz" lIns="91440" tIns="45720" rIns="91440" bIns="45720" rtlCol="0" anchor="ctr"/>
          <a:lstStyle>
            <a:lvl1pPr algn="l">
              <a:defRPr sz="1200">
                <a:solidFill>
                  <a:schemeClr val="bg1">
                    <a:lumMod val="50000"/>
                  </a:schemeClr>
                </a:solidFill>
              </a:defRPr>
            </a:lvl1pPr>
          </a:lstStyle>
          <a:p>
            <a:fld id="{E1DFEDC2-5AC1-4995-A4B6-86A5B4E9F201}" type="datetime1">
              <a:rPr lang="en-US" smtClean="0"/>
              <a:t>1/7/2022</a:t>
            </a:fld>
            <a:endParaRPr lang="en-US" dirty="0">
              <a:solidFill>
                <a:schemeClr val="bg1">
                  <a:lumMod val="50000"/>
                </a:schemeClr>
              </a:solidFill>
            </a:endParaRPr>
          </a:p>
        </p:txBody>
      </p:sp>
    </p:spTree>
    <p:extLst>
      <p:ext uri="{BB962C8B-B14F-4D97-AF65-F5344CB8AC3E}">
        <p14:creationId xmlns:p14="http://schemas.microsoft.com/office/powerpoint/2010/main" val="26296704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C52DB-4B4B-40BD-A431-1F974F0231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3EDCD14-DAE9-4525-A60D-31E4A60CE2C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589C4CC-74BD-4F9A-A4BD-B3261FB366D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1FADA8-893E-46BC-91ED-C88AB26C8A1A}"/>
              </a:ext>
            </a:extLst>
          </p:cNvPr>
          <p:cNvSpPr>
            <a:spLocks noGrp="1"/>
          </p:cNvSpPr>
          <p:nvPr>
            <p:ph type="dt" sz="half" idx="10"/>
          </p:nvPr>
        </p:nvSpPr>
        <p:spPr/>
        <p:txBody>
          <a:bodyPr/>
          <a:lstStyle/>
          <a:p>
            <a:fld id="{91EF5BF3-5999-4651-AE3D-BE0C595D7745}" type="datetime1">
              <a:rPr lang="en-US" smtClean="0"/>
              <a:t>1/7/2022</a:t>
            </a:fld>
            <a:endParaRPr lang="en-US"/>
          </a:p>
        </p:txBody>
      </p:sp>
      <p:sp>
        <p:nvSpPr>
          <p:cNvPr id="6" name="Footer Placeholder 5">
            <a:extLst>
              <a:ext uri="{FF2B5EF4-FFF2-40B4-BE49-F238E27FC236}">
                <a16:creationId xmlns:a16="http://schemas.microsoft.com/office/drawing/2014/main" id="{D8BEE6BA-60AA-41BF-B34F-00BF17365387}"/>
              </a:ext>
            </a:extLst>
          </p:cNvPr>
          <p:cNvSpPr>
            <a:spLocks noGrp="1"/>
          </p:cNvSpPr>
          <p:nvPr>
            <p:ph type="ftr" sz="quarter" idx="11"/>
          </p:nvPr>
        </p:nvSpPr>
        <p:spPr/>
        <p:txBody>
          <a:bodyPr/>
          <a:lstStyle/>
          <a:p>
            <a:r>
              <a:rPr lang="el-GR"/>
              <a:t>Α΄ ΧΕΙΡΟΥΡΓΙΚΗ ΚΛΙΝΙΚΗ ΕΚΠΑ, ΓΝΑ ΛΑΙΚΟ</a:t>
            </a:r>
            <a:endParaRPr lang="en-US"/>
          </a:p>
        </p:txBody>
      </p:sp>
      <p:sp>
        <p:nvSpPr>
          <p:cNvPr id="7" name="Slide Number Placeholder 6">
            <a:extLst>
              <a:ext uri="{FF2B5EF4-FFF2-40B4-BE49-F238E27FC236}">
                <a16:creationId xmlns:a16="http://schemas.microsoft.com/office/drawing/2014/main" id="{FBF138C0-B444-429E-A78E-5FD8F0072221}"/>
              </a:ext>
            </a:extLst>
          </p:cNvPr>
          <p:cNvSpPr>
            <a:spLocks noGrp="1"/>
          </p:cNvSpPr>
          <p:nvPr>
            <p:ph type="sldNum" sz="quarter" idx="12"/>
          </p:nvPr>
        </p:nvSpPr>
        <p:spPr/>
        <p:txBody>
          <a:bodyPr/>
          <a:lstStyle/>
          <a:p>
            <a:fld id="{7BE3B681-BB24-4313-B4A7-1F1FE2084FF4}" type="slidenum">
              <a:rPr lang="en-US" smtClean="0"/>
              <a:t>‹#›</a:t>
            </a:fld>
            <a:endParaRPr lang="en-US"/>
          </a:p>
        </p:txBody>
      </p:sp>
    </p:spTree>
    <p:extLst>
      <p:ext uri="{BB962C8B-B14F-4D97-AF65-F5344CB8AC3E}">
        <p14:creationId xmlns:p14="http://schemas.microsoft.com/office/powerpoint/2010/main" val="1707865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547BC-5CEF-4F6B-A14D-C6B24925895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0C0CE0A-CB7A-4511-A3C7-42E0DA93D54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A11FC61-AC0B-4C2D-A840-B6ADFE182F5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86586D8-CFF7-4D21-BC3C-BEEC1A63CF3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631697E-0E7E-4E7D-8D45-BB318CA8081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8C120A5-25CF-44E0-AB8E-7563C7357001}"/>
              </a:ext>
            </a:extLst>
          </p:cNvPr>
          <p:cNvSpPr>
            <a:spLocks noGrp="1"/>
          </p:cNvSpPr>
          <p:nvPr>
            <p:ph type="dt" sz="half" idx="10"/>
          </p:nvPr>
        </p:nvSpPr>
        <p:spPr/>
        <p:txBody>
          <a:bodyPr/>
          <a:lstStyle/>
          <a:p>
            <a:fld id="{DED91826-3879-4883-8A6E-BAB9B43345E2}" type="datetime1">
              <a:rPr lang="en-US" smtClean="0"/>
              <a:t>1/7/2022</a:t>
            </a:fld>
            <a:endParaRPr lang="en-US"/>
          </a:p>
        </p:txBody>
      </p:sp>
      <p:sp>
        <p:nvSpPr>
          <p:cNvPr id="8" name="Footer Placeholder 7">
            <a:extLst>
              <a:ext uri="{FF2B5EF4-FFF2-40B4-BE49-F238E27FC236}">
                <a16:creationId xmlns:a16="http://schemas.microsoft.com/office/drawing/2014/main" id="{A31F4315-C788-4B5F-8F62-915A81A6A7DB}"/>
              </a:ext>
            </a:extLst>
          </p:cNvPr>
          <p:cNvSpPr>
            <a:spLocks noGrp="1"/>
          </p:cNvSpPr>
          <p:nvPr>
            <p:ph type="ftr" sz="quarter" idx="11"/>
          </p:nvPr>
        </p:nvSpPr>
        <p:spPr/>
        <p:txBody>
          <a:bodyPr/>
          <a:lstStyle/>
          <a:p>
            <a:r>
              <a:rPr lang="el-GR"/>
              <a:t>Α΄ ΧΕΙΡΟΥΡΓΙΚΗ ΚΛΙΝΙΚΗ ΕΚΠΑ, ΓΝΑ ΛΑΙΚΟ</a:t>
            </a:r>
            <a:endParaRPr lang="en-US"/>
          </a:p>
        </p:txBody>
      </p:sp>
      <p:sp>
        <p:nvSpPr>
          <p:cNvPr id="9" name="Slide Number Placeholder 8">
            <a:extLst>
              <a:ext uri="{FF2B5EF4-FFF2-40B4-BE49-F238E27FC236}">
                <a16:creationId xmlns:a16="http://schemas.microsoft.com/office/drawing/2014/main" id="{F72C10A3-0A52-4744-8091-A48E5A8F3129}"/>
              </a:ext>
            </a:extLst>
          </p:cNvPr>
          <p:cNvSpPr>
            <a:spLocks noGrp="1"/>
          </p:cNvSpPr>
          <p:nvPr>
            <p:ph type="sldNum" sz="quarter" idx="12"/>
          </p:nvPr>
        </p:nvSpPr>
        <p:spPr/>
        <p:txBody>
          <a:bodyPr/>
          <a:lstStyle/>
          <a:p>
            <a:fld id="{7BE3B681-BB24-4313-B4A7-1F1FE2084FF4}" type="slidenum">
              <a:rPr lang="en-US" smtClean="0"/>
              <a:t>‹#›</a:t>
            </a:fld>
            <a:endParaRPr lang="en-US"/>
          </a:p>
        </p:txBody>
      </p:sp>
    </p:spTree>
    <p:extLst>
      <p:ext uri="{BB962C8B-B14F-4D97-AF65-F5344CB8AC3E}">
        <p14:creationId xmlns:p14="http://schemas.microsoft.com/office/powerpoint/2010/main" val="14909959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94C4E-6F9B-4940-9306-2C6C1DDFC63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56CA22A-E96B-48A6-ABC4-0CAF13135DCD}"/>
              </a:ext>
            </a:extLst>
          </p:cNvPr>
          <p:cNvSpPr>
            <a:spLocks noGrp="1"/>
          </p:cNvSpPr>
          <p:nvPr>
            <p:ph type="dt" sz="half" idx="10"/>
          </p:nvPr>
        </p:nvSpPr>
        <p:spPr/>
        <p:txBody>
          <a:bodyPr/>
          <a:lstStyle/>
          <a:p>
            <a:fld id="{37052460-6F95-4521-989F-81E6095C1645}" type="datetime1">
              <a:rPr lang="en-US" smtClean="0"/>
              <a:t>1/7/2022</a:t>
            </a:fld>
            <a:endParaRPr lang="en-US"/>
          </a:p>
        </p:txBody>
      </p:sp>
      <p:sp>
        <p:nvSpPr>
          <p:cNvPr id="4" name="Footer Placeholder 3">
            <a:extLst>
              <a:ext uri="{FF2B5EF4-FFF2-40B4-BE49-F238E27FC236}">
                <a16:creationId xmlns:a16="http://schemas.microsoft.com/office/drawing/2014/main" id="{2E79D7A4-5093-4FFF-B673-DCBBC8A8BD23}"/>
              </a:ext>
            </a:extLst>
          </p:cNvPr>
          <p:cNvSpPr>
            <a:spLocks noGrp="1"/>
          </p:cNvSpPr>
          <p:nvPr>
            <p:ph type="ftr" sz="quarter" idx="11"/>
          </p:nvPr>
        </p:nvSpPr>
        <p:spPr/>
        <p:txBody>
          <a:bodyPr/>
          <a:lstStyle/>
          <a:p>
            <a:r>
              <a:rPr lang="el-GR"/>
              <a:t>Α΄ ΧΕΙΡΟΥΡΓΙΚΗ ΚΛΙΝΙΚΗ ΕΚΠΑ, ΓΝΑ ΛΑΙΚΟ</a:t>
            </a:r>
            <a:endParaRPr lang="en-US"/>
          </a:p>
        </p:txBody>
      </p:sp>
      <p:sp>
        <p:nvSpPr>
          <p:cNvPr id="5" name="Slide Number Placeholder 4">
            <a:extLst>
              <a:ext uri="{FF2B5EF4-FFF2-40B4-BE49-F238E27FC236}">
                <a16:creationId xmlns:a16="http://schemas.microsoft.com/office/drawing/2014/main" id="{FD13D024-DF65-4F15-9F6A-869C636F18DD}"/>
              </a:ext>
            </a:extLst>
          </p:cNvPr>
          <p:cNvSpPr>
            <a:spLocks noGrp="1"/>
          </p:cNvSpPr>
          <p:nvPr>
            <p:ph type="sldNum" sz="quarter" idx="12"/>
          </p:nvPr>
        </p:nvSpPr>
        <p:spPr/>
        <p:txBody>
          <a:bodyPr/>
          <a:lstStyle/>
          <a:p>
            <a:fld id="{7BE3B681-BB24-4313-B4A7-1F1FE2084FF4}" type="slidenum">
              <a:rPr lang="en-US" smtClean="0"/>
              <a:t>‹#›</a:t>
            </a:fld>
            <a:endParaRPr lang="en-US"/>
          </a:p>
        </p:txBody>
      </p:sp>
    </p:spTree>
    <p:extLst>
      <p:ext uri="{BB962C8B-B14F-4D97-AF65-F5344CB8AC3E}">
        <p14:creationId xmlns:p14="http://schemas.microsoft.com/office/powerpoint/2010/main" val="3669755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7022AF7-D77F-48EB-A7FA-750289A1BE22}"/>
              </a:ext>
            </a:extLst>
          </p:cNvPr>
          <p:cNvSpPr>
            <a:spLocks noGrp="1"/>
          </p:cNvSpPr>
          <p:nvPr>
            <p:ph type="dt" sz="half" idx="10"/>
          </p:nvPr>
        </p:nvSpPr>
        <p:spPr/>
        <p:txBody>
          <a:bodyPr/>
          <a:lstStyle/>
          <a:p>
            <a:fld id="{A55D789C-7C3F-417C-BF15-1623ACA34EFB}" type="datetime1">
              <a:rPr lang="en-US" smtClean="0"/>
              <a:t>1/7/2022</a:t>
            </a:fld>
            <a:endParaRPr lang="en-US"/>
          </a:p>
        </p:txBody>
      </p:sp>
      <p:sp>
        <p:nvSpPr>
          <p:cNvPr id="3" name="Footer Placeholder 2">
            <a:extLst>
              <a:ext uri="{FF2B5EF4-FFF2-40B4-BE49-F238E27FC236}">
                <a16:creationId xmlns:a16="http://schemas.microsoft.com/office/drawing/2014/main" id="{1BC8FEDA-E0DA-48F0-A961-F36DC40F5ECD}"/>
              </a:ext>
            </a:extLst>
          </p:cNvPr>
          <p:cNvSpPr>
            <a:spLocks noGrp="1"/>
          </p:cNvSpPr>
          <p:nvPr>
            <p:ph type="ftr" sz="quarter" idx="11"/>
          </p:nvPr>
        </p:nvSpPr>
        <p:spPr/>
        <p:txBody>
          <a:bodyPr/>
          <a:lstStyle/>
          <a:p>
            <a:r>
              <a:rPr lang="el-GR"/>
              <a:t>Α΄ ΧΕΙΡΟΥΡΓΙΚΗ ΚΛΙΝΙΚΗ ΕΚΠΑ, ΓΝΑ ΛΑΙΚΟ</a:t>
            </a:r>
            <a:endParaRPr lang="en-US"/>
          </a:p>
        </p:txBody>
      </p:sp>
      <p:sp>
        <p:nvSpPr>
          <p:cNvPr id="4" name="Slide Number Placeholder 3">
            <a:extLst>
              <a:ext uri="{FF2B5EF4-FFF2-40B4-BE49-F238E27FC236}">
                <a16:creationId xmlns:a16="http://schemas.microsoft.com/office/drawing/2014/main" id="{A6A7ADAF-C520-4F96-9D22-5B2565672E87}"/>
              </a:ext>
            </a:extLst>
          </p:cNvPr>
          <p:cNvSpPr>
            <a:spLocks noGrp="1"/>
          </p:cNvSpPr>
          <p:nvPr>
            <p:ph type="sldNum" sz="quarter" idx="12"/>
          </p:nvPr>
        </p:nvSpPr>
        <p:spPr/>
        <p:txBody>
          <a:bodyPr/>
          <a:lstStyle/>
          <a:p>
            <a:fld id="{7BE3B681-BB24-4313-B4A7-1F1FE2084FF4}" type="slidenum">
              <a:rPr lang="en-US" smtClean="0"/>
              <a:t>‹#›</a:t>
            </a:fld>
            <a:endParaRPr lang="en-US"/>
          </a:p>
        </p:txBody>
      </p:sp>
    </p:spTree>
    <p:extLst>
      <p:ext uri="{BB962C8B-B14F-4D97-AF65-F5344CB8AC3E}">
        <p14:creationId xmlns:p14="http://schemas.microsoft.com/office/powerpoint/2010/main" val="1161801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72DB0-D501-4205-9A09-07A1DC4839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55CCC84-FC31-4A94-A151-69DB2485CD8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C9E0361-00C1-40E0-AC1A-CA6BA11307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215F4D-6B4F-4582-AA9B-A3F858CB7E59}"/>
              </a:ext>
            </a:extLst>
          </p:cNvPr>
          <p:cNvSpPr>
            <a:spLocks noGrp="1"/>
          </p:cNvSpPr>
          <p:nvPr>
            <p:ph type="dt" sz="half" idx="10"/>
          </p:nvPr>
        </p:nvSpPr>
        <p:spPr/>
        <p:txBody>
          <a:bodyPr/>
          <a:lstStyle/>
          <a:p>
            <a:fld id="{8D7B8AE9-0FB3-48B9-8E17-C51B6A49E903}" type="datetime1">
              <a:rPr lang="en-US" smtClean="0"/>
              <a:t>1/7/2022</a:t>
            </a:fld>
            <a:endParaRPr lang="en-US"/>
          </a:p>
        </p:txBody>
      </p:sp>
      <p:sp>
        <p:nvSpPr>
          <p:cNvPr id="6" name="Footer Placeholder 5">
            <a:extLst>
              <a:ext uri="{FF2B5EF4-FFF2-40B4-BE49-F238E27FC236}">
                <a16:creationId xmlns:a16="http://schemas.microsoft.com/office/drawing/2014/main" id="{CB641E53-3E34-4B1B-B752-7BA60FDFCA09}"/>
              </a:ext>
            </a:extLst>
          </p:cNvPr>
          <p:cNvSpPr>
            <a:spLocks noGrp="1"/>
          </p:cNvSpPr>
          <p:nvPr>
            <p:ph type="ftr" sz="quarter" idx="11"/>
          </p:nvPr>
        </p:nvSpPr>
        <p:spPr/>
        <p:txBody>
          <a:bodyPr/>
          <a:lstStyle/>
          <a:p>
            <a:r>
              <a:rPr lang="el-GR"/>
              <a:t>Α΄ ΧΕΙΡΟΥΡΓΙΚΗ ΚΛΙΝΙΚΗ ΕΚΠΑ, ΓΝΑ ΛΑΙΚΟ</a:t>
            </a:r>
            <a:endParaRPr lang="en-US"/>
          </a:p>
        </p:txBody>
      </p:sp>
      <p:sp>
        <p:nvSpPr>
          <p:cNvPr id="7" name="Slide Number Placeholder 6">
            <a:extLst>
              <a:ext uri="{FF2B5EF4-FFF2-40B4-BE49-F238E27FC236}">
                <a16:creationId xmlns:a16="http://schemas.microsoft.com/office/drawing/2014/main" id="{CBCEA784-B0FD-4781-882D-A77CD851AE5A}"/>
              </a:ext>
            </a:extLst>
          </p:cNvPr>
          <p:cNvSpPr>
            <a:spLocks noGrp="1"/>
          </p:cNvSpPr>
          <p:nvPr>
            <p:ph type="sldNum" sz="quarter" idx="12"/>
          </p:nvPr>
        </p:nvSpPr>
        <p:spPr/>
        <p:txBody>
          <a:bodyPr/>
          <a:lstStyle/>
          <a:p>
            <a:fld id="{7BE3B681-BB24-4313-B4A7-1F1FE2084FF4}" type="slidenum">
              <a:rPr lang="en-US" smtClean="0"/>
              <a:t>‹#›</a:t>
            </a:fld>
            <a:endParaRPr lang="en-US"/>
          </a:p>
        </p:txBody>
      </p:sp>
    </p:spTree>
    <p:extLst>
      <p:ext uri="{BB962C8B-B14F-4D97-AF65-F5344CB8AC3E}">
        <p14:creationId xmlns:p14="http://schemas.microsoft.com/office/powerpoint/2010/main" val="36759092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F5566-F196-4B5B-9CD5-FC15EACD16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4BA19BB-6DD6-4A39-8356-81A10FA74AE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84810BC-F15D-44EF-9EB3-D1661510B5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709812A-CDEF-4A32-8677-2A0ABA4E3F8F}"/>
              </a:ext>
            </a:extLst>
          </p:cNvPr>
          <p:cNvSpPr>
            <a:spLocks noGrp="1"/>
          </p:cNvSpPr>
          <p:nvPr>
            <p:ph type="dt" sz="half" idx="10"/>
          </p:nvPr>
        </p:nvSpPr>
        <p:spPr/>
        <p:txBody>
          <a:bodyPr/>
          <a:lstStyle/>
          <a:p>
            <a:fld id="{19BFCF22-B9F6-479E-A2B8-449F9E208267}" type="datetime1">
              <a:rPr lang="en-US" smtClean="0"/>
              <a:t>1/7/2022</a:t>
            </a:fld>
            <a:endParaRPr lang="en-US"/>
          </a:p>
        </p:txBody>
      </p:sp>
      <p:sp>
        <p:nvSpPr>
          <p:cNvPr id="6" name="Footer Placeholder 5">
            <a:extLst>
              <a:ext uri="{FF2B5EF4-FFF2-40B4-BE49-F238E27FC236}">
                <a16:creationId xmlns:a16="http://schemas.microsoft.com/office/drawing/2014/main" id="{D04C1C50-C36B-4311-9F01-3403776BA167}"/>
              </a:ext>
            </a:extLst>
          </p:cNvPr>
          <p:cNvSpPr>
            <a:spLocks noGrp="1"/>
          </p:cNvSpPr>
          <p:nvPr>
            <p:ph type="ftr" sz="quarter" idx="11"/>
          </p:nvPr>
        </p:nvSpPr>
        <p:spPr/>
        <p:txBody>
          <a:bodyPr/>
          <a:lstStyle/>
          <a:p>
            <a:r>
              <a:rPr lang="el-GR"/>
              <a:t>Α΄ ΧΕΙΡΟΥΡΓΙΚΗ ΚΛΙΝΙΚΗ ΕΚΠΑ, ΓΝΑ ΛΑΙΚΟ</a:t>
            </a:r>
            <a:endParaRPr lang="en-US"/>
          </a:p>
        </p:txBody>
      </p:sp>
      <p:sp>
        <p:nvSpPr>
          <p:cNvPr id="7" name="Slide Number Placeholder 6">
            <a:extLst>
              <a:ext uri="{FF2B5EF4-FFF2-40B4-BE49-F238E27FC236}">
                <a16:creationId xmlns:a16="http://schemas.microsoft.com/office/drawing/2014/main" id="{7BA22F21-D6E4-462D-AC19-CCF95FCB1DBA}"/>
              </a:ext>
            </a:extLst>
          </p:cNvPr>
          <p:cNvSpPr>
            <a:spLocks noGrp="1"/>
          </p:cNvSpPr>
          <p:nvPr>
            <p:ph type="sldNum" sz="quarter" idx="12"/>
          </p:nvPr>
        </p:nvSpPr>
        <p:spPr/>
        <p:txBody>
          <a:bodyPr/>
          <a:lstStyle/>
          <a:p>
            <a:fld id="{7BE3B681-BB24-4313-B4A7-1F1FE2084FF4}" type="slidenum">
              <a:rPr lang="en-US" smtClean="0"/>
              <a:t>‹#›</a:t>
            </a:fld>
            <a:endParaRPr lang="en-US"/>
          </a:p>
        </p:txBody>
      </p:sp>
    </p:spTree>
    <p:extLst>
      <p:ext uri="{BB962C8B-B14F-4D97-AF65-F5344CB8AC3E}">
        <p14:creationId xmlns:p14="http://schemas.microsoft.com/office/powerpoint/2010/main" val="1707115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hyperlink" Target="https://www.asurgery.gr/"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82123D-96D4-4F05-9DB8-346143963B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922268C-52B7-4493-A05D-54F5281CCEE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DC067C8-4484-49D8-AB94-7E3F2BE69539}"/>
              </a:ext>
            </a:extLst>
          </p:cNvPr>
          <p:cNvSpPr>
            <a:spLocks noGrp="1"/>
          </p:cNvSpPr>
          <p:nvPr>
            <p:ph type="dt" sz="half" idx="2"/>
          </p:nvPr>
        </p:nvSpPr>
        <p:spPr>
          <a:xfrm>
            <a:off x="-8763" y="6492875"/>
            <a:ext cx="992195" cy="365125"/>
          </a:xfrm>
          <a:prstGeom prst="rect">
            <a:avLst/>
          </a:prstGeom>
        </p:spPr>
        <p:txBody>
          <a:bodyPr vert="horz" lIns="91440" tIns="45720" rIns="91440" bIns="45720" rtlCol="0" anchor="ctr"/>
          <a:lstStyle>
            <a:lvl1pPr algn="l">
              <a:defRPr sz="1200">
                <a:solidFill>
                  <a:schemeClr val="bg1">
                    <a:lumMod val="50000"/>
                  </a:schemeClr>
                </a:solidFill>
              </a:defRPr>
            </a:lvl1pPr>
          </a:lstStyle>
          <a:p>
            <a:fld id="{92EF2A08-7E73-4603-970B-B04B9D33ABAC}" type="datetime1">
              <a:rPr lang="en-US" smtClean="0"/>
              <a:t>1/7/2022</a:t>
            </a:fld>
            <a:endParaRPr lang="en-US" dirty="0">
              <a:solidFill>
                <a:schemeClr val="bg1">
                  <a:lumMod val="50000"/>
                </a:schemeClr>
              </a:solidFill>
            </a:endParaRPr>
          </a:p>
        </p:txBody>
      </p:sp>
      <p:sp>
        <p:nvSpPr>
          <p:cNvPr id="5" name="Footer Placeholder 4">
            <a:extLst>
              <a:ext uri="{FF2B5EF4-FFF2-40B4-BE49-F238E27FC236}">
                <a16:creationId xmlns:a16="http://schemas.microsoft.com/office/drawing/2014/main" id="{606D1B3D-0BF7-4819-940B-4B1916649907}"/>
              </a:ext>
            </a:extLst>
          </p:cNvPr>
          <p:cNvSpPr>
            <a:spLocks noGrp="1"/>
          </p:cNvSpPr>
          <p:nvPr>
            <p:ph type="ftr" sz="quarter" idx="3"/>
          </p:nvPr>
        </p:nvSpPr>
        <p:spPr>
          <a:xfrm>
            <a:off x="4038600" y="6490615"/>
            <a:ext cx="4114800" cy="365125"/>
          </a:xfrm>
          <a:prstGeom prst="rect">
            <a:avLst/>
          </a:prstGeom>
        </p:spPr>
        <p:txBody>
          <a:bodyPr vert="horz" lIns="91440" tIns="45720" rIns="91440" bIns="45720" rtlCol="0" anchor="ctr"/>
          <a:lstStyle>
            <a:lvl1pPr algn="ctr">
              <a:defRPr sz="1200" b="1">
                <a:solidFill>
                  <a:srgbClr val="002060"/>
                </a:solidFill>
              </a:defRPr>
            </a:lvl1pPr>
          </a:lstStyle>
          <a:p>
            <a:r>
              <a:rPr lang="el-GR" dirty="0"/>
              <a:t>Α΄ ΧΕΙΡΟΥΡΓΙΚΗ ΚΛΙΝΙΚΗ ΕΚΠΑ, ΓΝΑ ΛΑΙΚΟ</a:t>
            </a:r>
            <a:endParaRPr lang="en-US" b="1" dirty="0"/>
          </a:p>
        </p:txBody>
      </p:sp>
      <p:sp>
        <p:nvSpPr>
          <p:cNvPr id="6" name="Slide Number Placeholder 5">
            <a:extLst>
              <a:ext uri="{FF2B5EF4-FFF2-40B4-BE49-F238E27FC236}">
                <a16:creationId xmlns:a16="http://schemas.microsoft.com/office/drawing/2014/main" id="{749AB65D-9C1D-415D-8626-804CBCE48455}"/>
              </a:ext>
            </a:extLst>
          </p:cNvPr>
          <p:cNvSpPr>
            <a:spLocks noGrp="1"/>
          </p:cNvSpPr>
          <p:nvPr>
            <p:ph type="sldNum" sz="quarter" idx="4"/>
          </p:nvPr>
        </p:nvSpPr>
        <p:spPr>
          <a:xfrm>
            <a:off x="11640616" y="6537339"/>
            <a:ext cx="551384" cy="308024"/>
          </a:xfrm>
          <a:prstGeom prst="rect">
            <a:avLst/>
          </a:prstGeom>
        </p:spPr>
        <p:txBody>
          <a:bodyPr vert="horz" lIns="91440" tIns="45720" rIns="91440" bIns="45720" rtlCol="0" anchor="ctr"/>
          <a:lstStyle>
            <a:lvl1pPr algn="r">
              <a:defRPr sz="1200">
                <a:solidFill>
                  <a:schemeClr val="bg1">
                    <a:lumMod val="50000"/>
                  </a:schemeClr>
                </a:solidFill>
              </a:defRPr>
            </a:lvl1pPr>
          </a:lstStyle>
          <a:p>
            <a:fld id="{7BE3B681-BB24-4313-B4A7-1F1FE2084FF4}" type="slidenum">
              <a:rPr lang="en-US" smtClean="0"/>
              <a:pPr/>
              <a:t>‹#›</a:t>
            </a:fld>
            <a:endParaRPr lang="en-US" dirty="0"/>
          </a:p>
        </p:txBody>
      </p:sp>
      <p:pic>
        <p:nvPicPr>
          <p:cNvPr id="14" name="Picture 13">
            <a:extLst>
              <a:ext uri="{FF2B5EF4-FFF2-40B4-BE49-F238E27FC236}">
                <a16:creationId xmlns:a16="http://schemas.microsoft.com/office/drawing/2014/main" id="{223ED450-FE7F-4AAF-900E-944AC235E335}"/>
              </a:ext>
            </a:extLst>
          </p:cNvPr>
          <p:cNvPicPr>
            <a:picLocks noChangeAspect="1"/>
          </p:cNvPicPr>
          <p:nvPr userDrawn="1"/>
        </p:nvPicPr>
        <p:blipFill>
          <a:blip r:embed="rId13"/>
          <a:stretch>
            <a:fillRect/>
          </a:stretch>
        </p:blipFill>
        <p:spPr>
          <a:xfrm>
            <a:off x="11353800" y="118501"/>
            <a:ext cx="766435" cy="759272"/>
          </a:xfrm>
          <a:prstGeom prst="rect">
            <a:avLst/>
          </a:prstGeom>
        </p:spPr>
      </p:pic>
      <p:pic>
        <p:nvPicPr>
          <p:cNvPr id="16" name="Picture 15">
            <a:extLst>
              <a:ext uri="{FF2B5EF4-FFF2-40B4-BE49-F238E27FC236}">
                <a16:creationId xmlns:a16="http://schemas.microsoft.com/office/drawing/2014/main" id="{D4B04D21-5F3B-4CE9-B869-4FB0ACD62FA2}"/>
              </a:ext>
            </a:extLst>
          </p:cNvPr>
          <p:cNvPicPr>
            <a:picLocks noChangeAspect="1"/>
          </p:cNvPicPr>
          <p:nvPr userDrawn="1"/>
        </p:nvPicPr>
        <p:blipFill rotWithShape="1">
          <a:blip r:embed="rId14"/>
          <a:srcRect l="8990" t="7098" r="12854" b="10118"/>
          <a:stretch/>
        </p:blipFill>
        <p:spPr>
          <a:xfrm>
            <a:off x="-28624" y="5175"/>
            <a:ext cx="658192" cy="903288"/>
          </a:xfrm>
          <a:prstGeom prst="rect">
            <a:avLst/>
          </a:prstGeom>
        </p:spPr>
      </p:pic>
      <p:pic>
        <p:nvPicPr>
          <p:cNvPr id="17" name="Picture 16">
            <a:extLst>
              <a:ext uri="{FF2B5EF4-FFF2-40B4-BE49-F238E27FC236}">
                <a16:creationId xmlns:a16="http://schemas.microsoft.com/office/drawing/2014/main" id="{A5FE5D4C-11E3-4240-99C3-6B8407F51A0B}"/>
              </a:ext>
            </a:extLst>
          </p:cNvPr>
          <p:cNvPicPr>
            <a:picLocks noChangeAspect="1"/>
          </p:cNvPicPr>
          <p:nvPr userDrawn="1"/>
        </p:nvPicPr>
        <p:blipFill rotWithShape="1">
          <a:blip r:embed="rId15"/>
          <a:srcRect r="3617" b="6899"/>
          <a:stretch/>
        </p:blipFill>
        <p:spPr>
          <a:xfrm>
            <a:off x="21701" y="773269"/>
            <a:ext cx="12170299" cy="270388"/>
          </a:xfrm>
          <a:prstGeom prst="rect">
            <a:avLst/>
          </a:prstGeom>
        </p:spPr>
      </p:pic>
      <p:pic>
        <p:nvPicPr>
          <p:cNvPr id="7" name="Picture 6">
            <a:hlinkClick r:id="rId16"/>
            <a:extLst>
              <a:ext uri="{FF2B5EF4-FFF2-40B4-BE49-F238E27FC236}">
                <a16:creationId xmlns:a16="http://schemas.microsoft.com/office/drawing/2014/main" id="{F652C3F6-C187-457C-9B7E-F0A70CF274D6}"/>
              </a:ext>
            </a:extLst>
          </p:cNvPr>
          <p:cNvPicPr>
            <a:picLocks noChangeAspect="1"/>
          </p:cNvPicPr>
          <p:nvPr userDrawn="1"/>
        </p:nvPicPr>
        <p:blipFill>
          <a:blip r:embed="rId17"/>
          <a:stretch>
            <a:fillRect/>
          </a:stretch>
        </p:blipFill>
        <p:spPr>
          <a:xfrm>
            <a:off x="9336360" y="6496092"/>
            <a:ext cx="1432684" cy="361908"/>
          </a:xfrm>
          <a:prstGeom prst="rect">
            <a:avLst/>
          </a:prstGeom>
        </p:spPr>
      </p:pic>
      <p:pic>
        <p:nvPicPr>
          <p:cNvPr id="8" name="Picture 7">
            <a:extLst>
              <a:ext uri="{FF2B5EF4-FFF2-40B4-BE49-F238E27FC236}">
                <a16:creationId xmlns:a16="http://schemas.microsoft.com/office/drawing/2014/main" id="{8515D6D8-FE1E-4055-8C88-9BB63D92EE3F}"/>
              </a:ext>
            </a:extLst>
          </p:cNvPr>
          <p:cNvPicPr>
            <a:picLocks noChangeAspect="1"/>
          </p:cNvPicPr>
          <p:nvPr userDrawn="1"/>
        </p:nvPicPr>
        <p:blipFill rotWithShape="1">
          <a:blip r:embed="rId18"/>
          <a:srcRect t="1" r="2151" b="64097"/>
          <a:stretch/>
        </p:blipFill>
        <p:spPr>
          <a:xfrm>
            <a:off x="-30477" y="6490615"/>
            <a:ext cx="12243303" cy="46724"/>
          </a:xfrm>
          <a:prstGeom prst="rect">
            <a:avLst/>
          </a:prstGeom>
        </p:spPr>
      </p:pic>
    </p:spTree>
    <p:extLst>
      <p:ext uri="{BB962C8B-B14F-4D97-AF65-F5344CB8AC3E}">
        <p14:creationId xmlns:p14="http://schemas.microsoft.com/office/powerpoint/2010/main" val="12890762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9858D-F9F5-43CC-80C6-933AA09615DE}"/>
              </a:ext>
            </a:extLst>
          </p:cNvPr>
          <p:cNvSpPr>
            <a:spLocks noGrp="1"/>
          </p:cNvSpPr>
          <p:nvPr>
            <p:ph type="ctrTitle"/>
          </p:nvPr>
        </p:nvSpPr>
        <p:spPr>
          <a:xfrm>
            <a:off x="1502323" y="1124744"/>
            <a:ext cx="9144000" cy="2387600"/>
          </a:xfrm>
        </p:spPr>
        <p:txBody>
          <a:bodyPr/>
          <a:lstStyle/>
          <a:p>
            <a:r>
              <a:rPr lang="en-US" dirty="0">
                <a:latin typeface="+mn-lt"/>
                <a:cs typeface="Times New Roman" panose="02020603050405020304" pitchFamily="18" charset="0"/>
              </a:rPr>
              <a:t>Hydatic cyst and other liver cysts</a:t>
            </a:r>
          </a:p>
        </p:txBody>
      </p:sp>
      <p:sp>
        <p:nvSpPr>
          <p:cNvPr id="3" name="Subtitle 2">
            <a:extLst>
              <a:ext uri="{FF2B5EF4-FFF2-40B4-BE49-F238E27FC236}">
                <a16:creationId xmlns:a16="http://schemas.microsoft.com/office/drawing/2014/main" id="{923C27A0-6785-49F1-AD16-D1B6DC0BEB83}"/>
              </a:ext>
            </a:extLst>
          </p:cNvPr>
          <p:cNvSpPr>
            <a:spLocks noGrp="1"/>
          </p:cNvSpPr>
          <p:nvPr>
            <p:ph type="subTitle" idx="1"/>
          </p:nvPr>
        </p:nvSpPr>
        <p:spPr>
          <a:xfrm>
            <a:off x="1524000" y="3933056"/>
            <a:ext cx="9144000" cy="1655762"/>
          </a:xfrm>
        </p:spPr>
        <p:txBody>
          <a:bodyPr/>
          <a:lstStyle/>
          <a:p>
            <a:r>
              <a:rPr lang="el-GR" dirty="0"/>
              <a:t>Μιχαήλ </a:t>
            </a:r>
            <a:r>
              <a:rPr lang="el-GR" dirty="0" err="1"/>
              <a:t>Βάιλας</a:t>
            </a:r>
            <a:r>
              <a:rPr lang="el-GR" dirty="0"/>
              <a:t> </a:t>
            </a:r>
            <a:r>
              <a:rPr lang="en-GB" dirty="0"/>
              <a:t>MD, MSc (HPB), </a:t>
            </a:r>
            <a:r>
              <a:rPr lang="en-GB" dirty="0" err="1"/>
              <a:t>Pharm.D</a:t>
            </a:r>
            <a:r>
              <a:rPr lang="en-GB" dirty="0"/>
              <a:t>, </a:t>
            </a:r>
            <a:r>
              <a:rPr lang="en-GB" dirty="0" err="1"/>
              <a:t>PhDc</a:t>
            </a:r>
            <a:endParaRPr lang="en-GB" dirty="0"/>
          </a:p>
          <a:p>
            <a:r>
              <a:rPr lang="el-GR" dirty="0"/>
              <a:t>Ακαδημαϊκός Υπότροφος </a:t>
            </a:r>
          </a:p>
          <a:p>
            <a:r>
              <a:rPr lang="el-GR" dirty="0"/>
              <a:t>Α΄ Χειρουργική Κλινική ΕΚΠΑ</a:t>
            </a:r>
            <a:endParaRPr lang="en-US" dirty="0"/>
          </a:p>
        </p:txBody>
      </p:sp>
      <p:pic>
        <p:nvPicPr>
          <p:cNvPr id="4" name="Picture 2" descr="Αρχική - Γενικό Νοσοκομείο Αθηνών Λαϊκό | General Hospital of Athens &quot;LAIKO&quot;">
            <a:extLst>
              <a:ext uri="{FF2B5EF4-FFF2-40B4-BE49-F238E27FC236}">
                <a16:creationId xmlns:a16="http://schemas.microsoft.com/office/drawing/2014/main" id="{94EE5F0C-993D-4C2A-8963-EB88B45EEEB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328" y="5673691"/>
            <a:ext cx="2232248" cy="676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5818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0AC8834-DB4D-4E13-9391-62A783A9E893}"/>
              </a:ext>
            </a:extLst>
          </p:cNvPr>
          <p:cNvSpPr>
            <a:spLocks noGrp="1"/>
          </p:cNvSpPr>
          <p:nvPr>
            <p:ph type="title"/>
          </p:nvPr>
        </p:nvSpPr>
        <p:spPr/>
        <p:txBody>
          <a:bodyPr/>
          <a:lstStyle/>
          <a:p>
            <a:r>
              <a:rPr lang="en-GB" dirty="0" err="1"/>
              <a:t>Intrabiliary</a:t>
            </a:r>
            <a:r>
              <a:rPr lang="en-GB" dirty="0"/>
              <a:t> rupture of hydatid cyst</a:t>
            </a:r>
            <a:endParaRPr lang="en-US" dirty="0"/>
          </a:p>
        </p:txBody>
      </p:sp>
      <p:sp>
        <p:nvSpPr>
          <p:cNvPr id="3" name="Θέση περιεχομένου 2">
            <a:extLst>
              <a:ext uri="{FF2B5EF4-FFF2-40B4-BE49-F238E27FC236}">
                <a16:creationId xmlns:a16="http://schemas.microsoft.com/office/drawing/2014/main" id="{2F233C8D-FD75-47CB-968E-56D159B6E66B}"/>
              </a:ext>
            </a:extLst>
          </p:cNvPr>
          <p:cNvSpPr>
            <a:spLocks noGrp="1"/>
          </p:cNvSpPr>
          <p:nvPr>
            <p:ph idx="1"/>
          </p:nvPr>
        </p:nvSpPr>
        <p:spPr/>
        <p:txBody>
          <a:bodyPr/>
          <a:lstStyle/>
          <a:p>
            <a:r>
              <a:rPr lang="en-GB" b="0" i="0" dirty="0">
                <a:solidFill>
                  <a:srgbClr val="000000"/>
                </a:solidFill>
                <a:effectLst/>
                <a:latin typeface="FSBrabo"/>
              </a:rPr>
              <a:t>an occult rupture, in which only the cystic fluid drains to the biliary tree and is observed in 10-37% of the patients</a:t>
            </a:r>
          </a:p>
          <a:p>
            <a:endParaRPr lang="en-GB" dirty="0">
              <a:solidFill>
                <a:srgbClr val="000000"/>
              </a:solidFill>
              <a:latin typeface="FSBrabo"/>
            </a:endParaRPr>
          </a:p>
          <a:p>
            <a:r>
              <a:rPr lang="en-GB" b="0" i="0" dirty="0">
                <a:solidFill>
                  <a:srgbClr val="000000"/>
                </a:solidFill>
                <a:effectLst/>
                <a:latin typeface="FSBrabo"/>
              </a:rPr>
              <a:t>frank rupture, which has an overt passage of </a:t>
            </a:r>
            <a:r>
              <a:rPr lang="en-GB" b="0" i="0" dirty="0" err="1">
                <a:solidFill>
                  <a:srgbClr val="000000"/>
                </a:solidFill>
                <a:effectLst/>
                <a:latin typeface="FSBrabo"/>
              </a:rPr>
              <a:t>intracystic</a:t>
            </a:r>
            <a:r>
              <a:rPr lang="en-GB" b="0" i="0" dirty="0">
                <a:solidFill>
                  <a:srgbClr val="000000"/>
                </a:solidFill>
                <a:effectLst/>
                <a:latin typeface="FSBrabo"/>
              </a:rPr>
              <a:t> material to the biliary tract and is observed in 3-17% of the patients</a:t>
            </a:r>
          </a:p>
          <a:p>
            <a:endParaRPr lang="en-GB" dirty="0">
              <a:solidFill>
                <a:srgbClr val="000000"/>
              </a:solidFill>
              <a:latin typeface="FSBrabo"/>
            </a:endParaRPr>
          </a:p>
          <a:p>
            <a:r>
              <a:rPr lang="en-GB" b="0" i="0" dirty="0">
                <a:solidFill>
                  <a:srgbClr val="000000"/>
                </a:solidFill>
                <a:effectLst/>
                <a:latin typeface="FSBrabo"/>
              </a:rPr>
              <a:t>incidence of rupture into the biliary tree ranges between 3 and 17% </a:t>
            </a:r>
            <a:endParaRPr lang="en-US" dirty="0"/>
          </a:p>
        </p:txBody>
      </p:sp>
      <p:sp>
        <p:nvSpPr>
          <p:cNvPr id="4" name="Θέση υποσέλιδου 3">
            <a:extLst>
              <a:ext uri="{FF2B5EF4-FFF2-40B4-BE49-F238E27FC236}">
                <a16:creationId xmlns:a16="http://schemas.microsoft.com/office/drawing/2014/main" id="{A06DB441-DC11-4D48-A599-59C292C07CD0}"/>
              </a:ext>
            </a:extLst>
          </p:cNvPr>
          <p:cNvSpPr>
            <a:spLocks noGrp="1"/>
          </p:cNvSpPr>
          <p:nvPr>
            <p:ph type="ftr" sz="quarter" idx="11"/>
          </p:nvPr>
        </p:nvSpPr>
        <p:spPr/>
        <p:txBody>
          <a:bodyPr/>
          <a:lstStyle/>
          <a:p>
            <a:r>
              <a:rPr lang="el-GR"/>
              <a:t>Α΄ ΧΕΙΡΟΥΡΓΙΚΗ ΚΛΙΝΙΚΗ ΕΚΠΑ, ΓΝΑ ΛΑΙΚΟ</a:t>
            </a:r>
            <a:endParaRPr lang="en-US"/>
          </a:p>
        </p:txBody>
      </p:sp>
      <p:sp>
        <p:nvSpPr>
          <p:cNvPr id="5" name="Θέση αριθμού διαφάνειας 4">
            <a:extLst>
              <a:ext uri="{FF2B5EF4-FFF2-40B4-BE49-F238E27FC236}">
                <a16:creationId xmlns:a16="http://schemas.microsoft.com/office/drawing/2014/main" id="{4C2DD766-2005-4AC6-8042-E5FFAF948A68}"/>
              </a:ext>
            </a:extLst>
          </p:cNvPr>
          <p:cNvSpPr>
            <a:spLocks noGrp="1"/>
          </p:cNvSpPr>
          <p:nvPr>
            <p:ph type="sldNum" sz="quarter" idx="12"/>
          </p:nvPr>
        </p:nvSpPr>
        <p:spPr/>
        <p:txBody>
          <a:bodyPr/>
          <a:lstStyle/>
          <a:p>
            <a:fld id="{7BE3B681-BB24-4313-B4A7-1F1FE2084FF4}" type="slidenum">
              <a:rPr lang="en-US" smtClean="0"/>
              <a:t>10</a:t>
            </a:fld>
            <a:endParaRPr lang="en-US"/>
          </a:p>
        </p:txBody>
      </p:sp>
      <p:sp>
        <p:nvSpPr>
          <p:cNvPr id="6" name="Θέση ημερομηνίας 5">
            <a:extLst>
              <a:ext uri="{FF2B5EF4-FFF2-40B4-BE49-F238E27FC236}">
                <a16:creationId xmlns:a16="http://schemas.microsoft.com/office/drawing/2014/main" id="{1588C1B3-E18C-49B6-B290-A5D922C28BF0}"/>
              </a:ext>
            </a:extLst>
          </p:cNvPr>
          <p:cNvSpPr>
            <a:spLocks noGrp="1"/>
          </p:cNvSpPr>
          <p:nvPr>
            <p:ph type="dt" sz="half" idx="10"/>
          </p:nvPr>
        </p:nvSpPr>
        <p:spPr/>
        <p:txBody>
          <a:bodyPr/>
          <a:lstStyle/>
          <a:p>
            <a:fld id="{5C03F19A-75CC-48E2-BAF4-D8EB0ED07C42}" type="datetime1">
              <a:rPr lang="en-US" smtClean="0"/>
              <a:t>1/7/2022</a:t>
            </a:fld>
            <a:endParaRPr lang="en-US"/>
          </a:p>
        </p:txBody>
      </p:sp>
    </p:spTree>
    <p:extLst>
      <p:ext uri="{BB962C8B-B14F-4D97-AF65-F5344CB8AC3E}">
        <p14:creationId xmlns:p14="http://schemas.microsoft.com/office/powerpoint/2010/main" val="39488422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D3B05B6-61A0-4228-9898-34BD976FB73B}"/>
              </a:ext>
            </a:extLst>
          </p:cNvPr>
          <p:cNvSpPr>
            <a:spLocks noGrp="1"/>
          </p:cNvSpPr>
          <p:nvPr>
            <p:ph type="title"/>
          </p:nvPr>
        </p:nvSpPr>
        <p:spPr/>
        <p:txBody>
          <a:bodyPr/>
          <a:lstStyle/>
          <a:p>
            <a:endParaRPr lang="en-US"/>
          </a:p>
        </p:txBody>
      </p:sp>
      <p:sp>
        <p:nvSpPr>
          <p:cNvPr id="3" name="Θέση περιεχομένου 2">
            <a:extLst>
              <a:ext uri="{FF2B5EF4-FFF2-40B4-BE49-F238E27FC236}">
                <a16:creationId xmlns:a16="http://schemas.microsoft.com/office/drawing/2014/main" id="{49E6A388-2932-4CE8-8D31-904E55B41A12}"/>
              </a:ext>
            </a:extLst>
          </p:cNvPr>
          <p:cNvSpPr>
            <a:spLocks noGrp="1"/>
          </p:cNvSpPr>
          <p:nvPr>
            <p:ph idx="1"/>
          </p:nvPr>
        </p:nvSpPr>
        <p:spPr/>
        <p:txBody>
          <a:bodyPr>
            <a:normAutofit lnSpcReduction="10000"/>
          </a:bodyPr>
          <a:lstStyle/>
          <a:p>
            <a:r>
              <a:rPr lang="en-US" b="0" i="0" dirty="0">
                <a:solidFill>
                  <a:srgbClr val="000000"/>
                </a:solidFill>
                <a:effectLst/>
                <a:latin typeface="FSBrabo"/>
              </a:rPr>
              <a:t>cholangitis, sclerosis </a:t>
            </a:r>
            <a:r>
              <a:rPr lang="en-US" b="0" i="0" dirty="0" err="1">
                <a:solidFill>
                  <a:srgbClr val="000000"/>
                </a:solidFill>
                <a:effectLst/>
                <a:latin typeface="FSBrabo"/>
              </a:rPr>
              <a:t>odditis</a:t>
            </a:r>
            <a:r>
              <a:rPr lang="en-US" b="0" i="0" dirty="0">
                <a:solidFill>
                  <a:srgbClr val="000000"/>
                </a:solidFill>
                <a:effectLst/>
                <a:latin typeface="FSBrabo"/>
              </a:rPr>
              <a:t>, hydatid biliary lithiasis etc.</a:t>
            </a:r>
          </a:p>
          <a:p>
            <a:endParaRPr lang="en-US" dirty="0">
              <a:solidFill>
                <a:srgbClr val="000000"/>
              </a:solidFill>
              <a:latin typeface="FSBrabo"/>
            </a:endParaRPr>
          </a:p>
          <a:p>
            <a:r>
              <a:rPr lang="en-GB" b="0" i="0" dirty="0">
                <a:solidFill>
                  <a:srgbClr val="000000"/>
                </a:solidFill>
                <a:effectLst/>
                <a:latin typeface="FSBrabo"/>
              </a:rPr>
              <a:t>When ruptured into biliary tree, hydatid cysts commonly manifest with findings of biliary obstruction and cholangitis. Diagnosis of this complication can usually be made by using ultrasound and abdominal CT scan.</a:t>
            </a:r>
          </a:p>
          <a:p>
            <a:endParaRPr lang="en-GB" dirty="0">
              <a:solidFill>
                <a:srgbClr val="000000"/>
              </a:solidFill>
              <a:latin typeface="FSBrabo"/>
            </a:endParaRPr>
          </a:p>
          <a:p>
            <a:r>
              <a:rPr lang="en-GB" b="0" i="0" dirty="0">
                <a:solidFill>
                  <a:srgbClr val="000000"/>
                </a:solidFill>
                <a:effectLst/>
                <a:latin typeface="FSBrabo"/>
              </a:rPr>
              <a:t>The presence of dilated common bile duct, jaundice, or both in addition to a cystic lesion of liver and bile ducts dilatation at CT-scan is strongly suggestive of a hydatid cyst with </a:t>
            </a:r>
            <a:r>
              <a:rPr lang="en-GB" b="0" i="0" dirty="0" err="1">
                <a:solidFill>
                  <a:srgbClr val="000000"/>
                </a:solidFill>
                <a:effectLst/>
                <a:latin typeface="FSBrabo"/>
              </a:rPr>
              <a:t>intrabiliary</a:t>
            </a:r>
            <a:r>
              <a:rPr lang="en-GB" b="0" i="0" dirty="0">
                <a:solidFill>
                  <a:srgbClr val="000000"/>
                </a:solidFill>
                <a:effectLst/>
                <a:latin typeface="FSBrabo"/>
              </a:rPr>
              <a:t> rupture.</a:t>
            </a:r>
            <a:endParaRPr lang="en-US" dirty="0"/>
          </a:p>
        </p:txBody>
      </p:sp>
      <p:sp>
        <p:nvSpPr>
          <p:cNvPr id="4" name="Θέση υποσέλιδου 3">
            <a:extLst>
              <a:ext uri="{FF2B5EF4-FFF2-40B4-BE49-F238E27FC236}">
                <a16:creationId xmlns:a16="http://schemas.microsoft.com/office/drawing/2014/main" id="{FABAF329-3753-4FE0-8F44-900D7B91563B}"/>
              </a:ext>
            </a:extLst>
          </p:cNvPr>
          <p:cNvSpPr>
            <a:spLocks noGrp="1"/>
          </p:cNvSpPr>
          <p:nvPr>
            <p:ph type="ftr" sz="quarter" idx="11"/>
          </p:nvPr>
        </p:nvSpPr>
        <p:spPr/>
        <p:txBody>
          <a:bodyPr/>
          <a:lstStyle/>
          <a:p>
            <a:r>
              <a:rPr lang="el-GR"/>
              <a:t>Α΄ ΧΕΙΡΟΥΡΓΙΚΗ ΚΛΙΝΙΚΗ ΕΚΠΑ, ΓΝΑ ΛΑΙΚΟ</a:t>
            </a:r>
            <a:endParaRPr lang="en-US"/>
          </a:p>
        </p:txBody>
      </p:sp>
      <p:sp>
        <p:nvSpPr>
          <p:cNvPr id="5" name="Θέση αριθμού διαφάνειας 4">
            <a:extLst>
              <a:ext uri="{FF2B5EF4-FFF2-40B4-BE49-F238E27FC236}">
                <a16:creationId xmlns:a16="http://schemas.microsoft.com/office/drawing/2014/main" id="{923B5AB8-A3B7-439A-807B-6CEC45398E1F}"/>
              </a:ext>
            </a:extLst>
          </p:cNvPr>
          <p:cNvSpPr>
            <a:spLocks noGrp="1"/>
          </p:cNvSpPr>
          <p:nvPr>
            <p:ph type="sldNum" sz="quarter" idx="12"/>
          </p:nvPr>
        </p:nvSpPr>
        <p:spPr/>
        <p:txBody>
          <a:bodyPr/>
          <a:lstStyle/>
          <a:p>
            <a:fld id="{7BE3B681-BB24-4313-B4A7-1F1FE2084FF4}" type="slidenum">
              <a:rPr lang="en-US" smtClean="0"/>
              <a:t>11</a:t>
            </a:fld>
            <a:endParaRPr lang="en-US"/>
          </a:p>
        </p:txBody>
      </p:sp>
      <p:sp>
        <p:nvSpPr>
          <p:cNvPr id="6" name="Θέση ημερομηνίας 5">
            <a:extLst>
              <a:ext uri="{FF2B5EF4-FFF2-40B4-BE49-F238E27FC236}">
                <a16:creationId xmlns:a16="http://schemas.microsoft.com/office/drawing/2014/main" id="{9C862F7A-0636-436E-9BFB-523E0E084225}"/>
              </a:ext>
            </a:extLst>
          </p:cNvPr>
          <p:cNvSpPr>
            <a:spLocks noGrp="1"/>
          </p:cNvSpPr>
          <p:nvPr>
            <p:ph type="dt" sz="half" idx="10"/>
          </p:nvPr>
        </p:nvSpPr>
        <p:spPr/>
        <p:txBody>
          <a:bodyPr/>
          <a:lstStyle/>
          <a:p>
            <a:fld id="{5C03F19A-75CC-48E2-BAF4-D8EB0ED07C42}" type="datetime1">
              <a:rPr lang="en-US" smtClean="0"/>
              <a:t>1/7/2022</a:t>
            </a:fld>
            <a:endParaRPr lang="en-US"/>
          </a:p>
        </p:txBody>
      </p:sp>
    </p:spTree>
    <p:extLst>
      <p:ext uri="{BB962C8B-B14F-4D97-AF65-F5344CB8AC3E}">
        <p14:creationId xmlns:p14="http://schemas.microsoft.com/office/powerpoint/2010/main" val="8945603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0C37B61-660D-426D-9EDF-AC2D6CA55D48}"/>
              </a:ext>
            </a:extLst>
          </p:cNvPr>
          <p:cNvSpPr>
            <a:spLocks noGrp="1"/>
          </p:cNvSpPr>
          <p:nvPr>
            <p:ph type="title"/>
          </p:nvPr>
        </p:nvSpPr>
        <p:spPr/>
        <p:txBody>
          <a:bodyPr/>
          <a:lstStyle/>
          <a:p>
            <a:endParaRPr lang="en-US"/>
          </a:p>
        </p:txBody>
      </p:sp>
      <p:sp>
        <p:nvSpPr>
          <p:cNvPr id="3" name="Θέση περιεχομένου 2">
            <a:extLst>
              <a:ext uri="{FF2B5EF4-FFF2-40B4-BE49-F238E27FC236}">
                <a16:creationId xmlns:a16="http://schemas.microsoft.com/office/drawing/2014/main" id="{653639F5-9AF6-4AB1-A927-C1D1E1852481}"/>
              </a:ext>
            </a:extLst>
          </p:cNvPr>
          <p:cNvSpPr>
            <a:spLocks noGrp="1"/>
          </p:cNvSpPr>
          <p:nvPr>
            <p:ph idx="1"/>
          </p:nvPr>
        </p:nvSpPr>
        <p:spPr/>
        <p:txBody>
          <a:bodyPr/>
          <a:lstStyle/>
          <a:p>
            <a:endParaRPr lang="en-US" dirty="0"/>
          </a:p>
        </p:txBody>
      </p:sp>
      <p:sp>
        <p:nvSpPr>
          <p:cNvPr id="4" name="Θέση υποσέλιδου 3">
            <a:extLst>
              <a:ext uri="{FF2B5EF4-FFF2-40B4-BE49-F238E27FC236}">
                <a16:creationId xmlns:a16="http://schemas.microsoft.com/office/drawing/2014/main" id="{3C71B840-3AC6-4ABF-8BF1-57968C925ADC}"/>
              </a:ext>
            </a:extLst>
          </p:cNvPr>
          <p:cNvSpPr>
            <a:spLocks noGrp="1"/>
          </p:cNvSpPr>
          <p:nvPr>
            <p:ph type="ftr" sz="quarter" idx="11"/>
          </p:nvPr>
        </p:nvSpPr>
        <p:spPr/>
        <p:txBody>
          <a:bodyPr/>
          <a:lstStyle/>
          <a:p>
            <a:r>
              <a:rPr lang="el-GR"/>
              <a:t>Α΄ ΧΕΙΡΟΥΡΓΙΚΗ ΚΛΙΝΙΚΗ ΕΚΠΑ, ΓΝΑ ΛΑΙΚΟ</a:t>
            </a:r>
            <a:endParaRPr lang="en-US"/>
          </a:p>
        </p:txBody>
      </p:sp>
      <p:sp>
        <p:nvSpPr>
          <p:cNvPr id="5" name="Θέση αριθμού διαφάνειας 4">
            <a:extLst>
              <a:ext uri="{FF2B5EF4-FFF2-40B4-BE49-F238E27FC236}">
                <a16:creationId xmlns:a16="http://schemas.microsoft.com/office/drawing/2014/main" id="{C0B8381C-2763-4059-A223-D27D835500D1}"/>
              </a:ext>
            </a:extLst>
          </p:cNvPr>
          <p:cNvSpPr>
            <a:spLocks noGrp="1"/>
          </p:cNvSpPr>
          <p:nvPr>
            <p:ph type="sldNum" sz="quarter" idx="12"/>
          </p:nvPr>
        </p:nvSpPr>
        <p:spPr/>
        <p:txBody>
          <a:bodyPr/>
          <a:lstStyle/>
          <a:p>
            <a:fld id="{7BE3B681-BB24-4313-B4A7-1F1FE2084FF4}" type="slidenum">
              <a:rPr lang="en-US" smtClean="0"/>
              <a:t>12</a:t>
            </a:fld>
            <a:endParaRPr lang="en-US"/>
          </a:p>
        </p:txBody>
      </p:sp>
      <p:sp>
        <p:nvSpPr>
          <p:cNvPr id="6" name="Θέση ημερομηνίας 5">
            <a:extLst>
              <a:ext uri="{FF2B5EF4-FFF2-40B4-BE49-F238E27FC236}">
                <a16:creationId xmlns:a16="http://schemas.microsoft.com/office/drawing/2014/main" id="{9E057B0E-01F3-4CB3-B307-40357511FBB3}"/>
              </a:ext>
            </a:extLst>
          </p:cNvPr>
          <p:cNvSpPr>
            <a:spLocks noGrp="1"/>
          </p:cNvSpPr>
          <p:nvPr>
            <p:ph type="dt" sz="half" idx="10"/>
          </p:nvPr>
        </p:nvSpPr>
        <p:spPr/>
        <p:txBody>
          <a:bodyPr/>
          <a:lstStyle/>
          <a:p>
            <a:fld id="{5C03F19A-75CC-48E2-BAF4-D8EB0ED07C42}" type="datetime1">
              <a:rPr lang="en-US" smtClean="0"/>
              <a:t>1/7/2022</a:t>
            </a:fld>
            <a:endParaRPr lang="en-US"/>
          </a:p>
        </p:txBody>
      </p:sp>
      <p:pic>
        <p:nvPicPr>
          <p:cNvPr id="3074" name="Picture 2">
            <a:extLst>
              <a:ext uri="{FF2B5EF4-FFF2-40B4-BE49-F238E27FC236}">
                <a16:creationId xmlns:a16="http://schemas.microsoft.com/office/drawing/2014/main" id="{8A4EE444-325F-4734-8A6B-05D8502B09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5305" y="237789"/>
            <a:ext cx="8105775" cy="6096000"/>
          </a:xfrm>
          <a:prstGeom prst="rect">
            <a:avLst/>
          </a:prstGeom>
          <a:noFill/>
          <a:extLst>
            <a:ext uri="{909E8E84-426E-40DD-AFC4-6F175D3DCCD1}">
              <a14:hiddenFill xmlns:a14="http://schemas.microsoft.com/office/drawing/2010/main">
                <a:solidFill>
                  <a:srgbClr val="FFFFFF"/>
                </a:solidFill>
              </a14:hiddenFill>
            </a:ext>
          </a:extLst>
        </p:spPr>
      </p:pic>
      <p:sp>
        <p:nvSpPr>
          <p:cNvPr id="7" name="Βέλος: Δεξιό 6">
            <a:extLst>
              <a:ext uri="{FF2B5EF4-FFF2-40B4-BE49-F238E27FC236}">
                <a16:creationId xmlns:a16="http://schemas.microsoft.com/office/drawing/2014/main" id="{F9F20C1B-AF2B-4A3D-A4B9-92A572873E5D}"/>
              </a:ext>
            </a:extLst>
          </p:cNvPr>
          <p:cNvSpPr/>
          <p:nvPr/>
        </p:nvSpPr>
        <p:spPr>
          <a:xfrm>
            <a:off x="3776870" y="1494845"/>
            <a:ext cx="1304013" cy="19584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128391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1DE1506-369C-4D2A-94A7-89ABEDB91E9A}"/>
              </a:ext>
            </a:extLst>
          </p:cNvPr>
          <p:cNvSpPr>
            <a:spLocks noGrp="1"/>
          </p:cNvSpPr>
          <p:nvPr>
            <p:ph type="title"/>
          </p:nvPr>
        </p:nvSpPr>
        <p:spPr>
          <a:xfrm>
            <a:off x="838200" y="365126"/>
            <a:ext cx="10515600" cy="692398"/>
          </a:xfrm>
        </p:spPr>
        <p:txBody>
          <a:bodyPr>
            <a:normAutofit fontScale="90000"/>
          </a:bodyPr>
          <a:lstStyle/>
          <a:p>
            <a:r>
              <a:rPr lang="en-GB" dirty="0"/>
              <a:t>The rupture in the thorax</a:t>
            </a:r>
            <a:endParaRPr lang="en-US" dirty="0"/>
          </a:p>
        </p:txBody>
      </p:sp>
      <p:sp>
        <p:nvSpPr>
          <p:cNvPr id="3" name="Θέση περιεχομένου 2">
            <a:extLst>
              <a:ext uri="{FF2B5EF4-FFF2-40B4-BE49-F238E27FC236}">
                <a16:creationId xmlns:a16="http://schemas.microsoft.com/office/drawing/2014/main" id="{1FA81314-874C-4EA0-832F-387D291837A2}"/>
              </a:ext>
            </a:extLst>
          </p:cNvPr>
          <p:cNvSpPr>
            <a:spLocks noGrp="1"/>
          </p:cNvSpPr>
          <p:nvPr>
            <p:ph idx="1"/>
          </p:nvPr>
        </p:nvSpPr>
        <p:spPr>
          <a:xfrm>
            <a:off x="838200" y="1057524"/>
            <a:ext cx="10515600" cy="5119439"/>
          </a:xfrm>
        </p:spPr>
        <p:txBody>
          <a:bodyPr/>
          <a:lstStyle/>
          <a:p>
            <a:r>
              <a:rPr lang="en-GB" b="0" i="0" dirty="0">
                <a:solidFill>
                  <a:srgbClr val="000000"/>
                </a:solidFill>
                <a:effectLst/>
                <a:latin typeface="FSBrabo"/>
              </a:rPr>
              <a:t>seen in approximately 0.6% to 16% of cases</a:t>
            </a:r>
          </a:p>
          <a:p>
            <a:endParaRPr lang="en-GB" dirty="0">
              <a:solidFill>
                <a:srgbClr val="000000"/>
              </a:solidFill>
              <a:latin typeface="FSBrabo"/>
            </a:endParaRPr>
          </a:p>
          <a:p>
            <a:r>
              <a:rPr lang="en-GB" b="0" i="0" dirty="0">
                <a:solidFill>
                  <a:srgbClr val="000000"/>
                </a:solidFill>
                <a:effectLst/>
                <a:latin typeface="FSBrabo"/>
              </a:rPr>
              <a:t>The clinical presentation is predominately pulmonary, with abdominal symptoms being less frequent.</a:t>
            </a:r>
          </a:p>
          <a:p>
            <a:endParaRPr lang="en-GB" dirty="0">
              <a:solidFill>
                <a:srgbClr val="000000"/>
              </a:solidFill>
              <a:latin typeface="FSBrabo"/>
            </a:endParaRPr>
          </a:p>
          <a:p>
            <a:r>
              <a:rPr lang="en-GB" b="0" i="0" dirty="0">
                <a:solidFill>
                  <a:srgbClr val="000000"/>
                </a:solidFill>
                <a:effectLst/>
                <a:latin typeface="FSBrabo"/>
              </a:rPr>
              <a:t>Coughs, expectoration, and </a:t>
            </a:r>
            <a:r>
              <a:rPr lang="en-GB" b="0" i="0" dirty="0" err="1">
                <a:solidFill>
                  <a:srgbClr val="000000"/>
                </a:solidFill>
                <a:effectLst/>
                <a:latin typeface="FSBrabo"/>
              </a:rPr>
              <a:t>dyspnea</a:t>
            </a:r>
            <a:r>
              <a:rPr lang="en-GB" b="0" i="0" dirty="0">
                <a:solidFill>
                  <a:srgbClr val="000000"/>
                </a:solidFill>
                <a:effectLst/>
                <a:latin typeface="FSBrabo"/>
              </a:rPr>
              <a:t> are present in 30% of cases.</a:t>
            </a:r>
          </a:p>
          <a:p>
            <a:endParaRPr lang="en-GB" dirty="0">
              <a:solidFill>
                <a:srgbClr val="000000"/>
              </a:solidFill>
              <a:latin typeface="FSBrabo"/>
            </a:endParaRPr>
          </a:p>
          <a:p>
            <a:r>
              <a:rPr lang="en-GB" b="0" i="0" dirty="0">
                <a:solidFill>
                  <a:srgbClr val="000000"/>
                </a:solidFill>
                <a:effectLst/>
                <a:latin typeface="FSBrabo"/>
              </a:rPr>
              <a:t>Diagnosis of thoracic complications is performed with Thoraco-abdominal CT-scan which shows the liver hydatid cyst, and the thoracic complication and sometimes could show the diaphragmatic </a:t>
            </a:r>
            <a:r>
              <a:rPr lang="en-GB" b="0" i="0" dirty="0" err="1">
                <a:solidFill>
                  <a:srgbClr val="000000"/>
                </a:solidFill>
                <a:effectLst/>
                <a:latin typeface="FSBrabo"/>
              </a:rPr>
              <a:t>fistul</a:t>
            </a:r>
            <a:endParaRPr lang="en-US" dirty="0"/>
          </a:p>
        </p:txBody>
      </p:sp>
      <p:sp>
        <p:nvSpPr>
          <p:cNvPr id="4" name="Θέση υποσέλιδου 3">
            <a:extLst>
              <a:ext uri="{FF2B5EF4-FFF2-40B4-BE49-F238E27FC236}">
                <a16:creationId xmlns:a16="http://schemas.microsoft.com/office/drawing/2014/main" id="{0838A0D4-C685-4517-A3C0-9F0DBA734B87}"/>
              </a:ext>
            </a:extLst>
          </p:cNvPr>
          <p:cNvSpPr>
            <a:spLocks noGrp="1"/>
          </p:cNvSpPr>
          <p:nvPr>
            <p:ph type="ftr" sz="quarter" idx="11"/>
          </p:nvPr>
        </p:nvSpPr>
        <p:spPr/>
        <p:txBody>
          <a:bodyPr/>
          <a:lstStyle/>
          <a:p>
            <a:r>
              <a:rPr lang="el-GR"/>
              <a:t>Α΄ ΧΕΙΡΟΥΡΓΙΚΗ ΚΛΙΝΙΚΗ ΕΚΠΑ, ΓΝΑ ΛΑΙΚΟ</a:t>
            </a:r>
            <a:endParaRPr lang="en-US"/>
          </a:p>
        </p:txBody>
      </p:sp>
      <p:sp>
        <p:nvSpPr>
          <p:cNvPr id="5" name="Θέση αριθμού διαφάνειας 4">
            <a:extLst>
              <a:ext uri="{FF2B5EF4-FFF2-40B4-BE49-F238E27FC236}">
                <a16:creationId xmlns:a16="http://schemas.microsoft.com/office/drawing/2014/main" id="{25067620-4505-4321-8A77-0B2A5E0B7716}"/>
              </a:ext>
            </a:extLst>
          </p:cNvPr>
          <p:cNvSpPr>
            <a:spLocks noGrp="1"/>
          </p:cNvSpPr>
          <p:nvPr>
            <p:ph type="sldNum" sz="quarter" idx="12"/>
          </p:nvPr>
        </p:nvSpPr>
        <p:spPr/>
        <p:txBody>
          <a:bodyPr/>
          <a:lstStyle/>
          <a:p>
            <a:fld id="{7BE3B681-BB24-4313-B4A7-1F1FE2084FF4}" type="slidenum">
              <a:rPr lang="en-US" smtClean="0"/>
              <a:t>13</a:t>
            </a:fld>
            <a:endParaRPr lang="en-US"/>
          </a:p>
        </p:txBody>
      </p:sp>
      <p:sp>
        <p:nvSpPr>
          <p:cNvPr id="6" name="Θέση ημερομηνίας 5">
            <a:extLst>
              <a:ext uri="{FF2B5EF4-FFF2-40B4-BE49-F238E27FC236}">
                <a16:creationId xmlns:a16="http://schemas.microsoft.com/office/drawing/2014/main" id="{C553875A-F589-439E-8028-C74A730FA85A}"/>
              </a:ext>
            </a:extLst>
          </p:cNvPr>
          <p:cNvSpPr>
            <a:spLocks noGrp="1"/>
          </p:cNvSpPr>
          <p:nvPr>
            <p:ph type="dt" sz="half" idx="10"/>
          </p:nvPr>
        </p:nvSpPr>
        <p:spPr/>
        <p:txBody>
          <a:bodyPr/>
          <a:lstStyle/>
          <a:p>
            <a:fld id="{5C03F19A-75CC-48E2-BAF4-D8EB0ED07C42}" type="datetime1">
              <a:rPr lang="en-US" smtClean="0"/>
              <a:t>1/7/2022</a:t>
            </a:fld>
            <a:endParaRPr lang="en-US"/>
          </a:p>
        </p:txBody>
      </p:sp>
    </p:spTree>
    <p:extLst>
      <p:ext uri="{BB962C8B-B14F-4D97-AF65-F5344CB8AC3E}">
        <p14:creationId xmlns:p14="http://schemas.microsoft.com/office/powerpoint/2010/main" val="37229988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43FD918-E049-4CE3-B0BF-3CA3C5D31BAF}"/>
              </a:ext>
            </a:extLst>
          </p:cNvPr>
          <p:cNvSpPr>
            <a:spLocks noGrp="1"/>
          </p:cNvSpPr>
          <p:nvPr>
            <p:ph type="title"/>
          </p:nvPr>
        </p:nvSpPr>
        <p:spPr/>
        <p:txBody>
          <a:bodyPr/>
          <a:lstStyle/>
          <a:p>
            <a:endParaRPr lang="en-US"/>
          </a:p>
        </p:txBody>
      </p:sp>
      <p:sp>
        <p:nvSpPr>
          <p:cNvPr id="3" name="Θέση περιεχομένου 2">
            <a:extLst>
              <a:ext uri="{FF2B5EF4-FFF2-40B4-BE49-F238E27FC236}">
                <a16:creationId xmlns:a16="http://schemas.microsoft.com/office/drawing/2014/main" id="{AFF10856-61F2-4D5D-844C-779E83BD1B9B}"/>
              </a:ext>
            </a:extLst>
          </p:cNvPr>
          <p:cNvSpPr>
            <a:spLocks noGrp="1"/>
          </p:cNvSpPr>
          <p:nvPr>
            <p:ph idx="1"/>
          </p:nvPr>
        </p:nvSpPr>
        <p:spPr/>
        <p:txBody>
          <a:bodyPr/>
          <a:lstStyle/>
          <a:p>
            <a:endParaRPr lang="en-US" dirty="0"/>
          </a:p>
        </p:txBody>
      </p:sp>
      <p:sp>
        <p:nvSpPr>
          <p:cNvPr id="4" name="Θέση υποσέλιδου 3">
            <a:extLst>
              <a:ext uri="{FF2B5EF4-FFF2-40B4-BE49-F238E27FC236}">
                <a16:creationId xmlns:a16="http://schemas.microsoft.com/office/drawing/2014/main" id="{6E1E33F4-64CC-44AC-9A12-E5219519438E}"/>
              </a:ext>
            </a:extLst>
          </p:cNvPr>
          <p:cNvSpPr>
            <a:spLocks noGrp="1"/>
          </p:cNvSpPr>
          <p:nvPr>
            <p:ph type="ftr" sz="quarter" idx="11"/>
          </p:nvPr>
        </p:nvSpPr>
        <p:spPr/>
        <p:txBody>
          <a:bodyPr/>
          <a:lstStyle/>
          <a:p>
            <a:r>
              <a:rPr lang="el-GR"/>
              <a:t>Α΄ ΧΕΙΡΟΥΡΓΙΚΗ ΚΛΙΝΙΚΗ ΕΚΠΑ, ΓΝΑ ΛΑΙΚΟ</a:t>
            </a:r>
            <a:endParaRPr lang="en-US"/>
          </a:p>
        </p:txBody>
      </p:sp>
      <p:sp>
        <p:nvSpPr>
          <p:cNvPr id="5" name="Θέση αριθμού διαφάνειας 4">
            <a:extLst>
              <a:ext uri="{FF2B5EF4-FFF2-40B4-BE49-F238E27FC236}">
                <a16:creationId xmlns:a16="http://schemas.microsoft.com/office/drawing/2014/main" id="{6CFCD4DA-67FC-44C0-BC01-C29E9F32DCE4}"/>
              </a:ext>
            </a:extLst>
          </p:cNvPr>
          <p:cNvSpPr>
            <a:spLocks noGrp="1"/>
          </p:cNvSpPr>
          <p:nvPr>
            <p:ph type="sldNum" sz="quarter" idx="12"/>
          </p:nvPr>
        </p:nvSpPr>
        <p:spPr/>
        <p:txBody>
          <a:bodyPr/>
          <a:lstStyle/>
          <a:p>
            <a:fld id="{7BE3B681-BB24-4313-B4A7-1F1FE2084FF4}" type="slidenum">
              <a:rPr lang="en-US" smtClean="0"/>
              <a:t>14</a:t>
            </a:fld>
            <a:endParaRPr lang="en-US"/>
          </a:p>
        </p:txBody>
      </p:sp>
      <p:sp>
        <p:nvSpPr>
          <p:cNvPr id="6" name="Θέση ημερομηνίας 5">
            <a:extLst>
              <a:ext uri="{FF2B5EF4-FFF2-40B4-BE49-F238E27FC236}">
                <a16:creationId xmlns:a16="http://schemas.microsoft.com/office/drawing/2014/main" id="{678D8EA9-2B04-41BC-A734-E609DED3D4E6}"/>
              </a:ext>
            </a:extLst>
          </p:cNvPr>
          <p:cNvSpPr>
            <a:spLocks noGrp="1"/>
          </p:cNvSpPr>
          <p:nvPr>
            <p:ph type="dt" sz="half" idx="10"/>
          </p:nvPr>
        </p:nvSpPr>
        <p:spPr/>
        <p:txBody>
          <a:bodyPr/>
          <a:lstStyle/>
          <a:p>
            <a:fld id="{5C03F19A-75CC-48E2-BAF4-D8EB0ED07C42}" type="datetime1">
              <a:rPr lang="en-US" smtClean="0"/>
              <a:t>1/7/2022</a:t>
            </a:fld>
            <a:endParaRPr lang="en-US"/>
          </a:p>
        </p:txBody>
      </p:sp>
      <p:pic>
        <p:nvPicPr>
          <p:cNvPr id="4098" name="Picture 2">
            <a:extLst>
              <a:ext uri="{FF2B5EF4-FFF2-40B4-BE49-F238E27FC236}">
                <a16:creationId xmlns:a16="http://schemas.microsoft.com/office/drawing/2014/main" id="{E13DC78D-5745-472E-84EB-3CD7CC9EE4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634" y="944631"/>
            <a:ext cx="7620000" cy="321945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C9071FA0-65AD-4AC1-80C2-C9012E175F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707821"/>
            <a:ext cx="7620000" cy="2914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91945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38277FF-5E36-4CFE-869A-64DDCA2B8998}"/>
              </a:ext>
            </a:extLst>
          </p:cNvPr>
          <p:cNvSpPr>
            <a:spLocks noGrp="1"/>
          </p:cNvSpPr>
          <p:nvPr>
            <p:ph type="title"/>
          </p:nvPr>
        </p:nvSpPr>
        <p:spPr>
          <a:xfrm>
            <a:off x="838200" y="365126"/>
            <a:ext cx="10515600" cy="557226"/>
          </a:xfrm>
        </p:spPr>
        <p:txBody>
          <a:bodyPr>
            <a:normAutofit fontScale="90000"/>
          </a:bodyPr>
          <a:lstStyle/>
          <a:p>
            <a:r>
              <a:rPr lang="en-GB" dirty="0"/>
              <a:t>The rupture in the peritoneum</a:t>
            </a:r>
            <a:endParaRPr lang="en-US" dirty="0"/>
          </a:p>
        </p:txBody>
      </p:sp>
      <p:sp>
        <p:nvSpPr>
          <p:cNvPr id="3" name="Θέση περιεχομένου 2">
            <a:extLst>
              <a:ext uri="{FF2B5EF4-FFF2-40B4-BE49-F238E27FC236}">
                <a16:creationId xmlns:a16="http://schemas.microsoft.com/office/drawing/2014/main" id="{AFD8A24F-DECF-4C83-96AA-BF8D7FF5FBF2}"/>
              </a:ext>
            </a:extLst>
          </p:cNvPr>
          <p:cNvSpPr>
            <a:spLocks noGrp="1"/>
          </p:cNvSpPr>
          <p:nvPr>
            <p:ph idx="1"/>
          </p:nvPr>
        </p:nvSpPr>
        <p:spPr>
          <a:xfrm>
            <a:off x="838200" y="1009816"/>
            <a:ext cx="10515600" cy="5167147"/>
          </a:xfrm>
        </p:spPr>
        <p:txBody>
          <a:bodyPr/>
          <a:lstStyle/>
          <a:p>
            <a:r>
              <a:rPr lang="en-GB" b="0" i="0" dirty="0">
                <a:solidFill>
                  <a:srgbClr val="000000"/>
                </a:solidFill>
                <a:effectLst/>
                <a:latin typeface="FSBrabo"/>
              </a:rPr>
              <a:t>rare and generally followed by anaphylactic reactions.</a:t>
            </a:r>
          </a:p>
          <a:p>
            <a:endParaRPr lang="en-GB" dirty="0">
              <a:solidFill>
                <a:srgbClr val="000000"/>
              </a:solidFill>
              <a:latin typeface="FSBrabo"/>
            </a:endParaRPr>
          </a:p>
          <a:p>
            <a:r>
              <a:rPr lang="en-GB" b="0" i="0" dirty="0">
                <a:solidFill>
                  <a:srgbClr val="000000"/>
                </a:solidFill>
                <a:effectLst/>
                <a:latin typeface="FSBrabo"/>
              </a:rPr>
              <a:t>risk factors for hydatid cyst perforation include younger age, cyst diameter of &gt;10 cm, and superficial cyst location.</a:t>
            </a:r>
          </a:p>
          <a:p>
            <a:endParaRPr lang="en-GB" dirty="0">
              <a:solidFill>
                <a:srgbClr val="000000"/>
              </a:solidFill>
              <a:latin typeface="FSBrabo"/>
            </a:endParaRPr>
          </a:p>
          <a:p>
            <a:r>
              <a:rPr lang="en-GB" b="0" i="0" dirty="0">
                <a:solidFill>
                  <a:srgbClr val="000000"/>
                </a:solidFill>
                <a:effectLst/>
                <a:latin typeface="FSBrabo"/>
              </a:rPr>
              <a:t>Abdominal pain, nausea, vomiting and urticaria are the most common symptoms. Allergic reactions may be seen in 25% of the cases. </a:t>
            </a:r>
          </a:p>
          <a:p>
            <a:endParaRPr lang="en-GB" dirty="0">
              <a:solidFill>
                <a:srgbClr val="000000"/>
              </a:solidFill>
              <a:latin typeface="FSBrabo"/>
            </a:endParaRPr>
          </a:p>
          <a:p>
            <a:r>
              <a:rPr lang="en-GB" b="0" i="0" dirty="0">
                <a:solidFill>
                  <a:srgbClr val="000000"/>
                </a:solidFill>
                <a:effectLst/>
                <a:latin typeface="FSBrabo"/>
              </a:rPr>
              <a:t>if the hydatid cyst contains bile due to associated rupture in the biliary tree, the patient will present peritonitis </a:t>
            </a:r>
            <a:endParaRPr lang="en-US" dirty="0"/>
          </a:p>
        </p:txBody>
      </p:sp>
      <p:sp>
        <p:nvSpPr>
          <p:cNvPr id="4" name="Θέση υποσέλιδου 3">
            <a:extLst>
              <a:ext uri="{FF2B5EF4-FFF2-40B4-BE49-F238E27FC236}">
                <a16:creationId xmlns:a16="http://schemas.microsoft.com/office/drawing/2014/main" id="{27A3D928-EDEF-4AB6-8F86-4D1B8CF4349F}"/>
              </a:ext>
            </a:extLst>
          </p:cNvPr>
          <p:cNvSpPr>
            <a:spLocks noGrp="1"/>
          </p:cNvSpPr>
          <p:nvPr>
            <p:ph type="ftr" sz="quarter" idx="11"/>
          </p:nvPr>
        </p:nvSpPr>
        <p:spPr/>
        <p:txBody>
          <a:bodyPr/>
          <a:lstStyle/>
          <a:p>
            <a:r>
              <a:rPr lang="el-GR"/>
              <a:t>Α΄ ΧΕΙΡΟΥΡΓΙΚΗ ΚΛΙΝΙΚΗ ΕΚΠΑ, ΓΝΑ ΛΑΙΚΟ</a:t>
            </a:r>
            <a:endParaRPr lang="en-US"/>
          </a:p>
        </p:txBody>
      </p:sp>
      <p:sp>
        <p:nvSpPr>
          <p:cNvPr id="5" name="Θέση αριθμού διαφάνειας 4">
            <a:extLst>
              <a:ext uri="{FF2B5EF4-FFF2-40B4-BE49-F238E27FC236}">
                <a16:creationId xmlns:a16="http://schemas.microsoft.com/office/drawing/2014/main" id="{49457A97-F057-448A-8E13-E0C178D3AF89}"/>
              </a:ext>
            </a:extLst>
          </p:cNvPr>
          <p:cNvSpPr>
            <a:spLocks noGrp="1"/>
          </p:cNvSpPr>
          <p:nvPr>
            <p:ph type="sldNum" sz="quarter" idx="12"/>
          </p:nvPr>
        </p:nvSpPr>
        <p:spPr/>
        <p:txBody>
          <a:bodyPr/>
          <a:lstStyle/>
          <a:p>
            <a:fld id="{7BE3B681-BB24-4313-B4A7-1F1FE2084FF4}" type="slidenum">
              <a:rPr lang="en-US" smtClean="0"/>
              <a:t>15</a:t>
            </a:fld>
            <a:endParaRPr lang="en-US"/>
          </a:p>
        </p:txBody>
      </p:sp>
      <p:sp>
        <p:nvSpPr>
          <p:cNvPr id="6" name="Θέση ημερομηνίας 5">
            <a:extLst>
              <a:ext uri="{FF2B5EF4-FFF2-40B4-BE49-F238E27FC236}">
                <a16:creationId xmlns:a16="http://schemas.microsoft.com/office/drawing/2014/main" id="{13006997-730A-4FB9-8259-1B2A2E0528F2}"/>
              </a:ext>
            </a:extLst>
          </p:cNvPr>
          <p:cNvSpPr>
            <a:spLocks noGrp="1"/>
          </p:cNvSpPr>
          <p:nvPr>
            <p:ph type="dt" sz="half" idx="10"/>
          </p:nvPr>
        </p:nvSpPr>
        <p:spPr/>
        <p:txBody>
          <a:bodyPr/>
          <a:lstStyle/>
          <a:p>
            <a:fld id="{5C03F19A-75CC-48E2-BAF4-D8EB0ED07C42}" type="datetime1">
              <a:rPr lang="en-US" smtClean="0"/>
              <a:t>1/7/2022</a:t>
            </a:fld>
            <a:endParaRPr lang="en-US"/>
          </a:p>
        </p:txBody>
      </p:sp>
    </p:spTree>
    <p:extLst>
      <p:ext uri="{BB962C8B-B14F-4D97-AF65-F5344CB8AC3E}">
        <p14:creationId xmlns:p14="http://schemas.microsoft.com/office/powerpoint/2010/main" val="33044751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327987B-7B29-41CD-9CBA-D4865FE12E77}"/>
              </a:ext>
            </a:extLst>
          </p:cNvPr>
          <p:cNvSpPr>
            <a:spLocks noGrp="1"/>
          </p:cNvSpPr>
          <p:nvPr>
            <p:ph type="title"/>
          </p:nvPr>
        </p:nvSpPr>
        <p:spPr/>
        <p:txBody>
          <a:bodyPr/>
          <a:lstStyle/>
          <a:p>
            <a:endParaRPr lang="en-US"/>
          </a:p>
        </p:txBody>
      </p:sp>
      <p:sp>
        <p:nvSpPr>
          <p:cNvPr id="3" name="Θέση περιεχομένου 2">
            <a:extLst>
              <a:ext uri="{FF2B5EF4-FFF2-40B4-BE49-F238E27FC236}">
                <a16:creationId xmlns:a16="http://schemas.microsoft.com/office/drawing/2014/main" id="{6AFEB16C-8D1C-4A00-88A6-6D3806094E57}"/>
              </a:ext>
            </a:extLst>
          </p:cNvPr>
          <p:cNvSpPr>
            <a:spLocks noGrp="1"/>
          </p:cNvSpPr>
          <p:nvPr>
            <p:ph idx="1"/>
          </p:nvPr>
        </p:nvSpPr>
        <p:spPr/>
        <p:txBody>
          <a:bodyPr/>
          <a:lstStyle/>
          <a:p>
            <a:endParaRPr lang="en-US" dirty="0"/>
          </a:p>
        </p:txBody>
      </p:sp>
      <p:sp>
        <p:nvSpPr>
          <p:cNvPr id="4" name="Θέση υποσέλιδου 3">
            <a:extLst>
              <a:ext uri="{FF2B5EF4-FFF2-40B4-BE49-F238E27FC236}">
                <a16:creationId xmlns:a16="http://schemas.microsoft.com/office/drawing/2014/main" id="{BE083DE9-4AD7-4841-82A3-191FD2DF5605}"/>
              </a:ext>
            </a:extLst>
          </p:cNvPr>
          <p:cNvSpPr>
            <a:spLocks noGrp="1"/>
          </p:cNvSpPr>
          <p:nvPr>
            <p:ph type="ftr" sz="quarter" idx="11"/>
          </p:nvPr>
        </p:nvSpPr>
        <p:spPr/>
        <p:txBody>
          <a:bodyPr/>
          <a:lstStyle/>
          <a:p>
            <a:r>
              <a:rPr lang="el-GR"/>
              <a:t>Α΄ ΧΕΙΡΟΥΡΓΙΚΗ ΚΛΙΝΙΚΗ ΕΚΠΑ, ΓΝΑ ΛΑΙΚΟ</a:t>
            </a:r>
            <a:endParaRPr lang="en-US"/>
          </a:p>
        </p:txBody>
      </p:sp>
      <p:sp>
        <p:nvSpPr>
          <p:cNvPr id="5" name="Θέση αριθμού διαφάνειας 4">
            <a:extLst>
              <a:ext uri="{FF2B5EF4-FFF2-40B4-BE49-F238E27FC236}">
                <a16:creationId xmlns:a16="http://schemas.microsoft.com/office/drawing/2014/main" id="{4C46EF40-EF37-4AD6-85F3-A2E68961E8FA}"/>
              </a:ext>
            </a:extLst>
          </p:cNvPr>
          <p:cNvSpPr>
            <a:spLocks noGrp="1"/>
          </p:cNvSpPr>
          <p:nvPr>
            <p:ph type="sldNum" sz="quarter" idx="12"/>
          </p:nvPr>
        </p:nvSpPr>
        <p:spPr/>
        <p:txBody>
          <a:bodyPr/>
          <a:lstStyle/>
          <a:p>
            <a:fld id="{7BE3B681-BB24-4313-B4A7-1F1FE2084FF4}" type="slidenum">
              <a:rPr lang="en-US" smtClean="0"/>
              <a:t>16</a:t>
            </a:fld>
            <a:endParaRPr lang="en-US"/>
          </a:p>
        </p:txBody>
      </p:sp>
      <p:sp>
        <p:nvSpPr>
          <p:cNvPr id="6" name="Θέση ημερομηνίας 5">
            <a:extLst>
              <a:ext uri="{FF2B5EF4-FFF2-40B4-BE49-F238E27FC236}">
                <a16:creationId xmlns:a16="http://schemas.microsoft.com/office/drawing/2014/main" id="{55F1B1C5-92E9-4443-8BE1-76E9C5DB2F48}"/>
              </a:ext>
            </a:extLst>
          </p:cNvPr>
          <p:cNvSpPr>
            <a:spLocks noGrp="1"/>
          </p:cNvSpPr>
          <p:nvPr>
            <p:ph type="dt" sz="half" idx="10"/>
          </p:nvPr>
        </p:nvSpPr>
        <p:spPr/>
        <p:txBody>
          <a:bodyPr/>
          <a:lstStyle/>
          <a:p>
            <a:fld id="{5C03F19A-75CC-48E2-BAF4-D8EB0ED07C42}" type="datetime1">
              <a:rPr lang="en-US" smtClean="0"/>
              <a:t>1/7/2022</a:t>
            </a:fld>
            <a:endParaRPr lang="en-US"/>
          </a:p>
        </p:txBody>
      </p:sp>
      <p:pic>
        <p:nvPicPr>
          <p:cNvPr id="7" name="Εικόνα 6">
            <a:extLst>
              <a:ext uri="{FF2B5EF4-FFF2-40B4-BE49-F238E27FC236}">
                <a16:creationId xmlns:a16="http://schemas.microsoft.com/office/drawing/2014/main" id="{7F57B995-7CB6-47A4-B6B4-9C088FE10736}"/>
              </a:ext>
            </a:extLst>
          </p:cNvPr>
          <p:cNvPicPr>
            <a:picLocks noChangeAspect="1"/>
          </p:cNvPicPr>
          <p:nvPr/>
        </p:nvPicPr>
        <p:blipFill>
          <a:blip r:embed="rId2"/>
          <a:stretch>
            <a:fillRect/>
          </a:stretch>
        </p:blipFill>
        <p:spPr>
          <a:xfrm>
            <a:off x="1509857" y="0"/>
            <a:ext cx="9172286" cy="6858000"/>
          </a:xfrm>
          <a:prstGeom prst="rect">
            <a:avLst/>
          </a:prstGeom>
        </p:spPr>
      </p:pic>
    </p:spTree>
    <p:extLst>
      <p:ext uri="{BB962C8B-B14F-4D97-AF65-F5344CB8AC3E}">
        <p14:creationId xmlns:p14="http://schemas.microsoft.com/office/powerpoint/2010/main" val="33169227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FF141D2-6656-46CB-9FC5-EDDC49A7F120}"/>
              </a:ext>
            </a:extLst>
          </p:cNvPr>
          <p:cNvSpPr>
            <a:spLocks noGrp="1"/>
          </p:cNvSpPr>
          <p:nvPr>
            <p:ph type="title"/>
          </p:nvPr>
        </p:nvSpPr>
        <p:spPr/>
        <p:txBody>
          <a:bodyPr/>
          <a:lstStyle/>
          <a:p>
            <a:endParaRPr lang="en-US"/>
          </a:p>
        </p:txBody>
      </p:sp>
      <p:pic>
        <p:nvPicPr>
          <p:cNvPr id="8" name="Θέση περιεχομένου 7">
            <a:extLst>
              <a:ext uri="{FF2B5EF4-FFF2-40B4-BE49-F238E27FC236}">
                <a16:creationId xmlns:a16="http://schemas.microsoft.com/office/drawing/2014/main" id="{8DCFB9CD-321B-4019-BEC2-F399DA42D502}"/>
              </a:ext>
            </a:extLst>
          </p:cNvPr>
          <p:cNvPicPr>
            <a:picLocks noGrp="1" noChangeAspect="1"/>
          </p:cNvPicPr>
          <p:nvPr>
            <p:ph idx="1"/>
          </p:nvPr>
        </p:nvPicPr>
        <p:blipFill>
          <a:blip r:embed="rId2"/>
          <a:stretch>
            <a:fillRect/>
          </a:stretch>
        </p:blipFill>
        <p:spPr>
          <a:xfrm>
            <a:off x="4917219" y="3552443"/>
            <a:ext cx="6920948" cy="3391265"/>
          </a:xfrm>
          <a:prstGeom prst="rect">
            <a:avLst/>
          </a:prstGeom>
        </p:spPr>
      </p:pic>
      <p:sp>
        <p:nvSpPr>
          <p:cNvPr id="4" name="Θέση υποσέλιδου 3">
            <a:extLst>
              <a:ext uri="{FF2B5EF4-FFF2-40B4-BE49-F238E27FC236}">
                <a16:creationId xmlns:a16="http://schemas.microsoft.com/office/drawing/2014/main" id="{5FA26962-4FB9-4435-8BE3-23C7352BC20C}"/>
              </a:ext>
            </a:extLst>
          </p:cNvPr>
          <p:cNvSpPr>
            <a:spLocks noGrp="1"/>
          </p:cNvSpPr>
          <p:nvPr>
            <p:ph type="ftr" sz="quarter" idx="11"/>
          </p:nvPr>
        </p:nvSpPr>
        <p:spPr/>
        <p:txBody>
          <a:bodyPr/>
          <a:lstStyle/>
          <a:p>
            <a:r>
              <a:rPr lang="el-GR"/>
              <a:t>Α΄ ΧΕΙΡΟΥΡΓΙΚΗ ΚΛΙΝΙΚΗ ΕΚΠΑ, ΓΝΑ ΛΑΙΚΟ</a:t>
            </a:r>
            <a:endParaRPr lang="en-US"/>
          </a:p>
        </p:txBody>
      </p:sp>
      <p:sp>
        <p:nvSpPr>
          <p:cNvPr id="5" name="Θέση αριθμού διαφάνειας 4">
            <a:extLst>
              <a:ext uri="{FF2B5EF4-FFF2-40B4-BE49-F238E27FC236}">
                <a16:creationId xmlns:a16="http://schemas.microsoft.com/office/drawing/2014/main" id="{A308B54E-5070-4FC2-86F2-11451201CF09}"/>
              </a:ext>
            </a:extLst>
          </p:cNvPr>
          <p:cNvSpPr>
            <a:spLocks noGrp="1"/>
          </p:cNvSpPr>
          <p:nvPr>
            <p:ph type="sldNum" sz="quarter" idx="12"/>
          </p:nvPr>
        </p:nvSpPr>
        <p:spPr/>
        <p:txBody>
          <a:bodyPr/>
          <a:lstStyle/>
          <a:p>
            <a:fld id="{7BE3B681-BB24-4313-B4A7-1F1FE2084FF4}" type="slidenum">
              <a:rPr lang="en-US" smtClean="0"/>
              <a:t>17</a:t>
            </a:fld>
            <a:endParaRPr lang="en-US"/>
          </a:p>
        </p:txBody>
      </p:sp>
      <p:sp>
        <p:nvSpPr>
          <p:cNvPr id="6" name="Θέση ημερομηνίας 5">
            <a:extLst>
              <a:ext uri="{FF2B5EF4-FFF2-40B4-BE49-F238E27FC236}">
                <a16:creationId xmlns:a16="http://schemas.microsoft.com/office/drawing/2014/main" id="{96EC603C-4257-4CB4-9932-9BD8A33062D8}"/>
              </a:ext>
            </a:extLst>
          </p:cNvPr>
          <p:cNvSpPr>
            <a:spLocks noGrp="1"/>
          </p:cNvSpPr>
          <p:nvPr>
            <p:ph type="dt" sz="half" idx="10"/>
          </p:nvPr>
        </p:nvSpPr>
        <p:spPr/>
        <p:txBody>
          <a:bodyPr/>
          <a:lstStyle/>
          <a:p>
            <a:fld id="{5C03F19A-75CC-48E2-BAF4-D8EB0ED07C42}" type="datetime1">
              <a:rPr lang="en-US" smtClean="0"/>
              <a:t>1/7/2022</a:t>
            </a:fld>
            <a:endParaRPr lang="en-US"/>
          </a:p>
        </p:txBody>
      </p:sp>
      <p:pic>
        <p:nvPicPr>
          <p:cNvPr id="7" name="Εικόνα 6">
            <a:extLst>
              <a:ext uri="{FF2B5EF4-FFF2-40B4-BE49-F238E27FC236}">
                <a16:creationId xmlns:a16="http://schemas.microsoft.com/office/drawing/2014/main" id="{79550E8A-CBB7-4610-B793-99C1D1B299E2}"/>
              </a:ext>
            </a:extLst>
          </p:cNvPr>
          <p:cNvPicPr>
            <a:picLocks noChangeAspect="1"/>
          </p:cNvPicPr>
          <p:nvPr/>
        </p:nvPicPr>
        <p:blipFill>
          <a:blip r:embed="rId3"/>
          <a:stretch>
            <a:fillRect/>
          </a:stretch>
        </p:blipFill>
        <p:spPr>
          <a:xfrm>
            <a:off x="139148" y="1027906"/>
            <a:ext cx="6420678" cy="2664581"/>
          </a:xfrm>
          <a:prstGeom prst="rect">
            <a:avLst/>
          </a:prstGeom>
        </p:spPr>
      </p:pic>
    </p:spTree>
    <p:extLst>
      <p:ext uri="{BB962C8B-B14F-4D97-AF65-F5344CB8AC3E}">
        <p14:creationId xmlns:p14="http://schemas.microsoft.com/office/powerpoint/2010/main" val="33114670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B735EC1-2E08-468D-BE55-19B496F5842F}"/>
              </a:ext>
            </a:extLst>
          </p:cNvPr>
          <p:cNvSpPr>
            <a:spLocks noGrp="1"/>
          </p:cNvSpPr>
          <p:nvPr>
            <p:ph type="title"/>
          </p:nvPr>
        </p:nvSpPr>
        <p:spPr/>
        <p:txBody>
          <a:bodyPr/>
          <a:lstStyle/>
          <a:p>
            <a:endParaRPr lang="en-US"/>
          </a:p>
        </p:txBody>
      </p:sp>
      <p:pic>
        <p:nvPicPr>
          <p:cNvPr id="7" name="Θέση περιεχομένου 6">
            <a:extLst>
              <a:ext uri="{FF2B5EF4-FFF2-40B4-BE49-F238E27FC236}">
                <a16:creationId xmlns:a16="http://schemas.microsoft.com/office/drawing/2014/main" id="{249585E1-17A8-45F6-B00A-B45008EEA2C4}"/>
              </a:ext>
            </a:extLst>
          </p:cNvPr>
          <p:cNvPicPr>
            <a:picLocks noGrp="1" noChangeAspect="1"/>
          </p:cNvPicPr>
          <p:nvPr>
            <p:ph idx="1"/>
          </p:nvPr>
        </p:nvPicPr>
        <p:blipFill>
          <a:blip r:embed="rId2"/>
          <a:stretch>
            <a:fillRect/>
          </a:stretch>
        </p:blipFill>
        <p:spPr>
          <a:xfrm>
            <a:off x="350003" y="1769966"/>
            <a:ext cx="5745997" cy="4351338"/>
          </a:xfrm>
          <a:prstGeom prst="rect">
            <a:avLst/>
          </a:prstGeom>
        </p:spPr>
      </p:pic>
      <p:sp>
        <p:nvSpPr>
          <p:cNvPr id="4" name="Θέση υποσέλιδου 3">
            <a:extLst>
              <a:ext uri="{FF2B5EF4-FFF2-40B4-BE49-F238E27FC236}">
                <a16:creationId xmlns:a16="http://schemas.microsoft.com/office/drawing/2014/main" id="{835FE202-EC68-41A5-A97B-88D4AA96C24D}"/>
              </a:ext>
            </a:extLst>
          </p:cNvPr>
          <p:cNvSpPr>
            <a:spLocks noGrp="1"/>
          </p:cNvSpPr>
          <p:nvPr>
            <p:ph type="ftr" sz="quarter" idx="11"/>
          </p:nvPr>
        </p:nvSpPr>
        <p:spPr/>
        <p:txBody>
          <a:bodyPr/>
          <a:lstStyle/>
          <a:p>
            <a:r>
              <a:rPr lang="el-GR"/>
              <a:t>Α΄ ΧΕΙΡΟΥΡΓΙΚΗ ΚΛΙΝΙΚΗ ΕΚΠΑ, ΓΝΑ ΛΑΙΚΟ</a:t>
            </a:r>
            <a:endParaRPr lang="en-US"/>
          </a:p>
        </p:txBody>
      </p:sp>
      <p:sp>
        <p:nvSpPr>
          <p:cNvPr id="5" name="Θέση αριθμού διαφάνειας 4">
            <a:extLst>
              <a:ext uri="{FF2B5EF4-FFF2-40B4-BE49-F238E27FC236}">
                <a16:creationId xmlns:a16="http://schemas.microsoft.com/office/drawing/2014/main" id="{7B2EA995-55F4-40A4-9512-38B2610DBFF6}"/>
              </a:ext>
            </a:extLst>
          </p:cNvPr>
          <p:cNvSpPr>
            <a:spLocks noGrp="1"/>
          </p:cNvSpPr>
          <p:nvPr>
            <p:ph type="sldNum" sz="quarter" idx="12"/>
          </p:nvPr>
        </p:nvSpPr>
        <p:spPr/>
        <p:txBody>
          <a:bodyPr/>
          <a:lstStyle/>
          <a:p>
            <a:fld id="{7BE3B681-BB24-4313-B4A7-1F1FE2084FF4}" type="slidenum">
              <a:rPr lang="en-US" smtClean="0"/>
              <a:t>18</a:t>
            </a:fld>
            <a:endParaRPr lang="en-US"/>
          </a:p>
        </p:txBody>
      </p:sp>
      <p:sp>
        <p:nvSpPr>
          <p:cNvPr id="6" name="Θέση ημερομηνίας 5">
            <a:extLst>
              <a:ext uri="{FF2B5EF4-FFF2-40B4-BE49-F238E27FC236}">
                <a16:creationId xmlns:a16="http://schemas.microsoft.com/office/drawing/2014/main" id="{B41A3D8C-DFEF-4243-BA98-3B4A7E1E2F90}"/>
              </a:ext>
            </a:extLst>
          </p:cNvPr>
          <p:cNvSpPr>
            <a:spLocks noGrp="1"/>
          </p:cNvSpPr>
          <p:nvPr>
            <p:ph type="dt" sz="half" idx="10"/>
          </p:nvPr>
        </p:nvSpPr>
        <p:spPr/>
        <p:txBody>
          <a:bodyPr/>
          <a:lstStyle/>
          <a:p>
            <a:fld id="{5C03F19A-75CC-48E2-BAF4-D8EB0ED07C42}" type="datetime1">
              <a:rPr lang="en-US" smtClean="0"/>
              <a:t>1/7/2022</a:t>
            </a:fld>
            <a:endParaRPr lang="en-US"/>
          </a:p>
        </p:txBody>
      </p:sp>
      <p:pic>
        <p:nvPicPr>
          <p:cNvPr id="8" name="Εικόνα 7">
            <a:extLst>
              <a:ext uri="{FF2B5EF4-FFF2-40B4-BE49-F238E27FC236}">
                <a16:creationId xmlns:a16="http://schemas.microsoft.com/office/drawing/2014/main" id="{7C86AC60-39D8-4457-A87F-B851E911EAFD}"/>
              </a:ext>
            </a:extLst>
          </p:cNvPr>
          <p:cNvPicPr>
            <a:picLocks noChangeAspect="1"/>
          </p:cNvPicPr>
          <p:nvPr/>
        </p:nvPicPr>
        <p:blipFill>
          <a:blip r:embed="rId3"/>
          <a:stretch>
            <a:fillRect/>
          </a:stretch>
        </p:blipFill>
        <p:spPr>
          <a:xfrm>
            <a:off x="6220818" y="1854076"/>
            <a:ext cx="5559247" cy="4183118"/>
          </a:xfrm>
          <a:prstGeom prst="rect">
            <a:avLst/>
          </a:prstGeom>
        </p:spPr>
      </p:pic>
    </p:spTree>
    <p:extLst>
      <p:ext uri="{BB962C8B-B14F-4D97-AF65-F5344CB8AC3E}">
        <p14:creationId xmlns:p14="http://schemas.microsoft.com/office/powerpoint/2010/main" val="10422604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1723324-DB1C-435F-A778-E9AB4387BACE}"/>
              </a:ext>
            </a:extLst>
          </p:cNvPr>
          <p:cNvSpPr>
            <a:spLocks noGrp="1"/>
          </p:cNvSpPr>
          <p:nvPr>
            <p:ph type="title"/>
          </p:nvPr>
        </p:nvSpPr>
        <p:spPr/>
        <p:txBody>
          <a:bodyPr/>
          <a:lstStyle/>
          <a:p>
            <a:endParaRPr lang="en-US"/>
          </a:p>
        </p:txBody>
      </p:sp>
      <p:sp>
        <p:nvSpPr>
          <p:cNvPr id="3" name="Θέση περιεχομένου 2">
            <a:extLst>
              <a:ext uri="{FF2B5EF4-FFF2-40B4-BE49-F238E27FC236}">
                <a16:creationId xmlns:a16="http://schemas.microsoft.com/office/drawing/2014/main" id="{4DED9A77-A6AE-4091-9672-252BF0A3C9F9}"/>
              </a:ext>
            </a:extLst>
          </p:cNvPr>
          <p:cNvSpPr>
            <a:spLocks noGrp="1"/>
          </p:cNvSpPr>
          <p:nvPr>
            <p:ph idx="1"/>
          </p:nvPr>
        </p:nvSpPr>
        <p:spPr>
          <a:xfrm>
            <a:off x="838200" y="1825625"/>
            <a:ext cx="6747060" cy="4351338"/>
          </a:xfrm>
        </p:spPr>
        <p:txBody>
          <a:bodyPr/>
          <a:lstStyle/>
          <a:p>
            <a:r>
              <a:rPr lang="en-GB" b="0" i="0" dirty="0">
                <a:solidFill>
                  <a:srgbClr val="000000"/>
                </a:solidFill>
                <a:effectLst/>
                <a:latin typeface="FSBrabo"/>
              </a:rPr>
              <a:t>Portal hypertension (pre-hepatic, hepatic, post-hepatic) is a very rare complication of hydatid cyst of </a:t>
            </a:r>
            <a:r>
              <a:rPr lang="en-GB" b="0" i="0" dirty="0" err="1">
                <a:solidFill>
                  <a:srgbClr val="000000"/>
                </a:solidFill>
                <a:effectLst/>
                <a:latin typeface="FSBrabo"/>
              </a:rPr>
              <a:t>liver.The</a:t>
            </a:r>
            <a:r>
              <a:rPr lang="en-GB" b="0" i="0" dirty="0">
                <a:solidFill>
                  <a:srgbClr val="000000"/>
                </a:solidFill>
                <a:effectLst/>
                <a:latin typeface="FSBrabo"/>
              </a:rPr>
              <a:t> compression of the hepatic veins can be responsible for Budd-Chiari syndrome and portal hypertension</a:t>
            </a:r>
            <a:endParaRPr lang="en-US" dirty="0"/>
          </a:p>
        </p:txBody>
      </p:sp>
      <p:sp>
        <p:nvSpPr>
          <p:cNvPr id="4" name="Θέση υποσέλιδου 3">
            <a:extLst>
              <a:ext uri="{FF2B5EF4-FFF2-40B4-BE49-F238E27FC236}">
                <a16:creationId xmlns:a16="http://schemas.microsoft.com/office/drawing/2014/main" id="{9ED91212-1A71-4BFA-BC6E-D5E6BF9B9867}"/>
              </a:ext>
            </a:extLst>
          </p:cNvPr>
          <p:cNvSpPr>
            <a:spLocks noGrp="1"/>
          </p:cNvSpPr>
          <p:nvPr>
            <p:ph type="ftr" sz="quarter" idx="11"/>
          </p:nvPr>
        </p:nvSpPr>
        <p:spPr/>
        <p:txBody>
          <a:bodyPr/>
          <a:lstStyle/>
          <a:p>
            <a:r>
              <a:rPr lang="el-GR"/>
              <a:t>Α΄ ΧΕΙΡΟΥΡΓΙΚΗ ΚΛΙΝΙΚΗ ΕΚΠΑ, ΓΝΑ ΛΑΙΚΟ</a:t>
            </a:r>
            <a:endParaRPr lang="en-US"/>
          </a:p>
        </p:txBody>
      </p:sp>
      <p:sp>
        <p:nvSpPr>
          <p:cNvPr id="5" name="Θέση αριθμού διαφάνειας 4">
            <a:extLst>
              <a:ext uri="{FF2B5EF4-FFF2-40B4-BE49-F238E27FC236}">
                <a16:creationId xmlns:a16="http://schemas.microsoft.com/office/drawing/2014/main" id="{F2F736DA-A176-4F4B-BA93-D6E35C29200A}"/>
              </a:ext>
            </a:extLst>
          </p:cNvPr>
          <p:cNvSpPr>
            <a:spLocks noGrp="1"/>
          </p:cNvSpPr>
          <p:nvPr>
            <p:ph type="sldNum" sz="quarter" idx="12"/>
          </p:nvPr>
        </p:nvSpPr>
        <p:spPr/>
        <p:txBody>
          <a:bodyPr/>
          <a:lstStyle/>
          <a:p>
            <a:fld id="{7BE3B681-BB24-4313-B4A7-1F1FE2084FF4}" type="slidenum">
              <a:rPr lang="en-US" smtClean="0"/>
              <a:t>19</a:t>
            </a:fld>
            <a:endParaRPr lang="en-US"/>
          </a:p>
        </p:txBody>
      </p:sp>
      <p:sp>
        <p:nvSpPr>
          <p:cNvPr id="6" name="Θέση ημερομηνίας 5">
            <a:extLst>
              <a:ext uri="{FF2B5EF4-FFF2-40B4-BE49-F238E27FC236}">
                <a16:creationId xmlns:a16="http://schemas.microsoft.com/office/drawing/2014/main" id="{8A668423-EDE0-47C6-9555-8A06435A1071}"/>
              </a:ext>
            </a:extLst>
          </p:cNvPr>
          <p:cNvSpPr>
            <a:spLocks noGrp="1"/>
          </p:cNvSpPr>
          <p:nvPr>
            <p:ph type="dt" sz="half" idx="10"/>
          </p:nvPr>
        </p:nvSpPr>
        <p:spPr/>
        <p:txBody>
          <a:bodyPr/>
          <a:lstStyle/>
          <a:p>
            <a:fld id="{5C03F19A-75CC-48E2-BAF4-D8EB0ED07C42}" type="datetime1">
              <a:rPr lang="en-US" smtClean="0"/>
              <a:t>1/7/2022</a:t>
            </a:fld>
            <a:endParaRPr lang="en-US"/>
          </a:p>
        </p:txBody>
      </p:sp>
      <p:pic>
        <p:nvPicPr>
          <p:cNvPr id="7" name="Εικόνα 6">
            <a:extLst>
              <a:ext uri="{FF2B5EF4-FFF2-40B4-BE49-F238E27FC236}">
                <a16:creationId xmlns:a16="http://schemas.microsoft.com/office/drawing/2014/main" id="{C64E7C6D-E9B9-4C17-B54F-11FED4A6E76C}"/>
              </a:ext>
            </a:extLst>
          </p:cNvPr>
          <p:cNvPicPr>
            <a:picLocks noChangeAspect="1"/>
          </p:cNvPicPr>
          <p:nvPr/>
        </p:nvPicPr>
        <p:blipFill>
          <a:blip r:embed="rId2"/>
          <a:stretch>
            <a:fillRect/>
          </a:stretch>
        </p:blipFill>
        <p:spPr>
          <a:xfrm>
            <a:off x="7862748" y="620201"/>
            <a:ext cx="3308980" cy="5792525"/>
          </a:xfrm>
          <a:prstGeom prst="rect">
            <a:avLst/>
          </a:prstGeom>
        </p:spPr>
      </p:pic>
    </p:spTree>
    <p:extLst>
      <p:ext uri="{BB962C8B-B14F-4D97-AF65-F5344CB8AC3E}">
        <p14:creationId xmlns:p14="http://schemas.microsoft.com/office/powerpoint/2010/main" val="34598285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B551C27-08F8-4C6C-AECA-DB9CE39745B9}"/>
              </a:ext>
            </a:extLst>
          </p:cNvPr>
          <p:cNvSpPr>
            <a:spLocks noGrp="1"/>
          </p:cNvSpPr>
          <p:nvPr>
            <p:ph type="title"/>
          </p:nvPr>
        </p:nvSpPr>
        <p:spPr>
          <a:xfrm>
            <a:off x="838200" y="365125"/>
            <a:ext cx="10515600" cy="660593"/>
          </a:xfrm>
        </p:spPr>
        <p:txBody>
          <a:bodyPr>
            <a:normAutofit fontScale="90000"/>
          </a:bodyPr>
          <a:lstStyle/>
          <a:p>
            <a:r>
              <a:rPr lang="en-US" dirty="0"/>
              <a:t>Introduction - Epidemiology</a:t>
            </a:r>
          </a:p>
        </p:txBody>
      </p:sp>
      <p:sp>
        <p:nvSpPr>
          <p:cNvPr id="3" name="Θέση περιεχομένου 2">
            <a:extLst>
              <a:ext uri="{FF2B5EF4-FFF2-40B4-BE49-F238E27FC236}">
                <a16:creationId xmlns:a16="http://schemas.microsoft.com/office/drawing/2014/main" id="{A8BCE05C-AF78-41C4-8B2C-9EADA59992E1}"/>
              </a:ext>
            </a:extLst>
          </p:cNvPr>
          <p:cNvSpPr>
            <a:spLocks noGrp="1"/>
          </p:cNvSpPr>
          <p:nvPr>
            <p:ph idx="1"/>
          </p:nvPr>
        </p:nvSpPr>
        <p:spPr>
          <a:xfrm>
            <a:off x="838200" y="1208598"/>
            <a:ext cx="10515600" cy="4968365"/>
          </a:xfrm>
        </p:spPr>
        <p:txBody>
          <a:bodyPr/>
          <a:lstStyle/>
          <a:p>
            <a:r>
              <a:rPr lang="en-US" dirty="0"/>
              <a:t>Mainly caused by Echinococcus </a:t>
            </a:r>
            <a:r>
              <a:rPr lang="en-US" dirty="0" err="1"/>
              <a:t>granulosus</a:t>
            </a:r>
            <a:endParaRPr lang="en-US" dirty="0"/>
          </a:p>
          <a:p>
            <a:endParaRPr lang="en-US" dirty="0"/>
          </a:p>
          <a:p>
            <a:r>
              <a:rPr lang="en-US" b="0" i="0" dirty="0">
                <a:solidFill>
                  <a:srgbClr val="000000"/>
                </a:solidFill>
                <a:effectLst/>
                <a:latin typeface="FSBrabo"/>
              </a:rPr>
              <a:t>parasitic infection</a:t>
            </a:r>
          </a:p>
          <a:p>
            <a:endParaRPr lang="en-US" dirty="0">
              <a:solidFill>
                <a:srgbClr val="000000"/>
              </a:solidFill>
              <a:latin typeface="FSBrabo"/>
            </a:endParaRPr>
          </a:p>
          <a:p>
            <a:r>
              <a:rPr lang="en-GB" b="0" i="0" dirty="0">
                <a:solidFill>
                  <a:srgbClr val="000000"/>
                </a:solidFill>
                <a:effectLst/>
                <a:latin typeface="FSBrabo"/>
              </a:rPr>
              <a:t>affects the liver (50–70%) and less frequently the lung, the spleen, the kidney, the bones, and the brain</a:t>
            </a:r>
          </a:p>
          <a:p>
            <a:endParaRPr lang="en-GB" dirty="0">
              <a:solidFill>
                <a:srgbClr val="000000"/>
              </a:solidFill>
              <a:latin typeface="FSBrabo"/>
            </a:endParaRPr>
          </a:p>
          <a:p>
            <a:r>
              <a:rPr lang="en-GB" b="0" i="0" dirty="0">
                <a:solidFill>
                  <a:srgbClr val="000000"/>
                </a:solidFill>
                <a:effectLst/>
                <a:latin typeface="FSBrabo"/>
              </a:rPr>
              <a:t>especially in areas where sheep are raised, and is endemic in Asia, North Africa, South and Central America, North America, Canada and the Mediterranean region.</a:t>
            </a:r>
            <a:endParaRPr lang="en-US" dirty="0"/>
          </a:p>
        </p:txBody>
      </p:sp>
      <p:sp>
        <p:nvSpPr>
          <p:cNvPr id="4" name="Θέση υποσέλιδου 3">
            <a:extLst>
              <a:ext uri="{FF2B5EF4-FFF2-40B4-BE49-F238E27FC236}">
                <a16:creationId xmlns:a16="http://schemas.microsoft.com/office/drawing/2014/main" id="{717AA8A3-D7A2-4AF0-8963-91AB7ADF4070}"/>
              </a:ext>
            </a:extLst>
          </p:cNvPr>
          <p:cNvSpPr>
            <a:spLocks noGrp="1"/>
          </p:cNvSpPr>
          <p:nvPr>
            <p:ph type="ftr" sz="quarter" idx="11"/>
          </p:nvPr>
        </p:nvSpPr>
        <p:spPr/>
        <p:txBody>
          <a:bodyPr/>
          <a:lstStyle/>
          <a:p>
            <a:r>
              <a:rPr lang="el-GR"/>
              <a:t>Α΄ ΧΕΙΡΟΥΡΓΙΚΗ ΚΛΙΝΙΚΗ ΕΚΠΑ, ΓΝΑ ΛΑΙΚΟ</a:t>
            </a:r>
            <a:endParaRPr lang="en-US"/>
          </a:p>
        </p:txBody>
      </p:sp>
      <p:sp>
        <p:nvSpPr>
          <p:cNvPr id="5" name="Θέση αριθμού διαφάνειας 4">
            <a:extLst>
              <a:ext uri="{FF2B5EF4-FFF2-40B4-BE49-F238E27FC236}">
                <a16:creationId xmlns:a16="http://schemas.microsoft.com/office/drawing/2014/main" id="{B02E5ABD-1231-4A75-8B06-AAD0671DB95A}"/>
              </a:ext>
            </a:extLst>
          </p:cNvPr>
          <p:cNvSpPr>
            <a:spLocks noGrp="1"/>
          </p:cNvSpPr>
          <p:nvPr>
            <p:ph type="sldNum" sz="quarter" idx="12"/>
          </p:nvPr>
        </p:nvSpPr>
        <p:spPr/>
        <p:txBody>
          <a:bodyPr/>
          <a:lstStyle/>
          <a:p>
            <a:fld id="{7BE3B681-BB24-4313-B4A7-1F1FE2084FF4}" type="slidenum">
              <a:rPr lang="en-US" smtClean="0"/>
              <a:t>2</a:t>
            </a:fld>
            <a:endParaRPr lang="en-US"/>
          </a:p>
        </p:txBody>
      </p:sp>
      <p:sp>
        <p:nvSpPr>
          <p:cNvPr id="6" name="Θέση ημερομηνίας 5">
            <a:extLst>
              <a:ext uri="{FF2B5EF4-FFF2-40B4-BE49-F238E27FC236}">
                <a16:creationId xmlns:a16="http://schemas.microsoft.com/office/drawing/2014/main" id="{268F80EC-B02E-4F75-AC57-386353E68F5F}"/>
              </a:ext>
            </a:extLst>
          </p:cNvPr>
          <p:cNvSpPr>
            <a:spLocks noGrp="1"/>
          </p:cNvSpPr>
          <p:nvPr>
            <p:ph type="dt" sz="half" idx="10"/>
          </p:nvPr>
        </p:nvSpPr>
        <p:spPr/>
        <p:txBody>
          <a:bodyPr/>
          <a:lstStyle/>
          <a:p>
            <a:fld id="{5C03F19A-75CC-48E2-BAF4-D8EB0ED07C42}" type="datetime1">
              <a:rPr lang="en-US" smtClean="0"/>
              <a:t>1/7/2022</a:t>
            </a:fld>
            <a:endParaRPr lang="en-US"/>
          </a:p>
        </p:txBody>
      </p:sp>
    </p:spTree>
    <p:extLst>
      <p:ext uri="{BB962C8B-B14F-4D97-AF65-F5344CB8AC3E}">
        <p14:creationId xmlns:p14="http://schemas.microsoft.com/office/powerpoint/2010/main" val="31959610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959660B-2F8F-48D9-9167-6D0166B46473}"/>
              </a:ext>
            </a:extLst>
          </p:cNvPr>
          <p:cNvSpPr>
            <a:spLocks noGrp="1"/>
          </p:cNvSpPr>
          <p:nvPr>
            <p:ph type="title"/>
          </p:nvPr>
        </p:nvSpPr>
        <p:spPr>
          <a:xfrm>
            <a:off x="838200" y="365126"/>
            <a:ext cx="10515600" cy="517470"/>
          </a:xfrm>
        </p:spPr>
        <p:txBody>
          <a:bodyPr>
            <a:normAutofit fontScale="90000"/>
          </a:bodyPr>
          <a:lstStyle/>
          <a:p>
            <a:r>
              <a:rPr lang="en-US" dirty="0"/>
              <a:t>Vascular compression</a:t>
            </a:r>
          </a:p>
        </p:txBody>
      </p:sp>
      <p:pic>
        <p:nvPicPr>
          <p:cNvPr id="7" name="Θέση περιεχομένου 6">
            <a:extLst>
              <a:ext uri="{FF2B5EF4-FFF2-40B4-BE49-F238E27FC236}">
                <a16:creationId xmlns:a16="http://schemas.microsoft.com/office/drawing/2014/main" id="{63F74755-A5F7-4184-8E40-EBE7D2F8A870}"/>
              </a:ext>
            </a:extLst>
          </p:cNvPr>
          <p:cNvPicPr>
            <a:picLocks noGrp="1" noChangeAspect="1"/>
          </p:cNvPicPr>
          <p:nvPr>
            <p:ph idx="1"/>
          </p:nvPr>
        </p:nvPicPr>
        <p:blipFill>
          <a:blip r:embed="rId2"/>
          <a:stretch>
            <a:fillRect/>
          </a:stretch>
        </p:blipFill>
        <p:spPr>
          <a:xfrm>
            <a:off x="3182385" y="1838745"/>
            <a:ext cx="5191125" cy="3895725"/>
          </a:xfrm>
          <a:prstGeom prst="rect">
            <a:avLst/>
          </a:prstGeom>
        </p:spPr>
      </p:pic>
      <p:sp>
        <p:nvSpPr>
          <p:cNvPr id="4" name="Θέση υποσέλιδου 3">
            <a:extLst>
              <a:ext uri="{FF2B5EF4-FFF2-40B4-BE49-F238E27FC236}">
                <a16:creationId xmlns:a16="http://schemas.microsoft.com/office/drawing/2014/main" id="{58C2BC41-A1B7-4124-9F22-22DCC24329EB}"/>
              </a:ext>
            </a:extLst>
          </p:cNvPr>
          <p:cNvSpPr>
            <a:spLocks noGrp="1"/>
          </p:cNvSpPr>
          <p:nvPr>
            <p:ph type="ftr" sz="quarter" idx="11"/>
          </p:nvPr>
        </p:nvSpPr>
        <p:spPr/>
        <p:txBody>
          <a:bodyPr/>
          <a:lstStyle/>
          <a:p>
            <a:r>
              <a:rPr lang="el-GR"/>
              <a:t>Α΄ ΧΕΙΡΟΥΡΓΙΚΗ ΚΛΙΝΙΚΗ ΕΚΠΑ, ΓΝΑ ΛΑΙΚΟ</a:t>
            </a:r>
            <a:endParaRPr lang="en-US"/>
          </a:p>
        </p:txBody>
      </p:sp>
      <p:sp>
        <p:nvSpPr>
          <p:cNvPr id="5" name="Θέση αριθμού διαφάνειας 4">
            <a:extLst>
              <a:ext uri="{FF2B5EF4-FFF2-40B4-BE49-F238E27FC236}">
                <a16:creationId xmlns:a16="http://schemas.microsoft.com/office/drawing/2014/main" id="{2E7F086B-258D-4C5A-9C0B-0D2C896DBC53}"/>
              </a:ext>
            </a:extLst>
          </p:cNvPr>
          <p:cNvSpPr>
            <a:spLocks noGrp="1"/>
          </p:cNvSpPr>
          <p:nvPr>
            <p:ph type="sldNum" sz="quarter" idx="12"/>
          </p:nvPr>
        </p:nvSpPr>
        <p:spPr/>
        <p:txBody>
          <a:bodyPr/>
          <a:lstStyle/>
          <a:p>
            <a:fld id="{7BE3B681-BB24-4313-B4A7-1F1FE2084FF4}" type="slidenum">
              <a:rPr lang="en-US" smtClean="0"/>
              <a:t>20</a:t>
            </a:fld>
            <a:endParaRPr lang="en-US"/>
          </a:p>
        </p:txBody>
      </p:sp>
      <p:sp>
        <p:nvSpPr>
          <p:cNvPr id="6" name="Θέση ημερομηνίας 5">
            <a:extLst>
              <a:ext uri="{FF2B5EF4-FFF2-40B4-BE49-F238E27FC236}">
                <a16:creationId xmlns:a16="http://schemas.microsoft.com/office/drawing/2014/main" id="{17346DCE-E16A-439A-BB31-A2927618CEFA}"/>
              </a:ext>
            </a:extLst>
          </p:cNvPr>
          <p:cNvSpPr>
            <a:spLocks noGrp="1"/>
          </p:cNvSpPr>
          <p:nvPr>
            <p:ph type="dt" sz="half" idx="10"/>
          </p:nvPr>
        </p:nvSpPr>
        <p:spPr/>
        <p:txBody>
          <a:bodyPr/>
          <a:lstStyle/>
          <a:p>
            <a:fld id="{5C03F19A-75CC-48E2-BAF4-D8EB0ED07C42}" type="datetime1">
              <a:rPr lang="en-US" smtClean="0"/>
              <a:t>1/7/2022</a:t>
            </a:fld>
            <a:endParaRPr lang="en-US"/>
          </a:p>
        </p:txBody>
      </p:sp>
    </p:spTree>
    <p:extLst>
      <p:ext uri="{BB962C8B-B14F-4D97-AF65-F5344CB8AC3E}">
        <p14:creationId xmlns:p14="http://schemas.microsoft.com/office/powerpoint/2010/main" val="34948079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A960C60-F41E-4F41-BF75-174C7C621268}"/>
              </a:ext>
            </a:extLst>
          </p:cNvPr>
          <p:cNvSpPr>
            <a:spLocks noGrp="1"/>
          </p:cNvSpPr>
          <p:nvPr>
            <p:ph type="title"/>
          </p:nvPr>
        </p:nvSpPr>
        <p:spPr>
          <a:xfrm>
            <a:off x="774589" y="-215320"/>
            <a:ext cx="10515600" cy="1325563"/>
          </a:xfrm>
        </p:spPr>
        <p:txBody>
          <a:bodyPr/>
          <a:lstStyle/>
          <a:p>
            <a:r>
              <a:rPr lang="en-US" dirty="0"/>
              <a:t>Diagnosis</a:t>
            </a:r>
          </a:p>
        </p:txBody>
      </p:sp>
      <p:sp>
        <p:nvSpPr>
          <p:cNvPr id="3" name="Θέση περιεχομένου 2">
            <a:extLst>
              <a:ext uri="{FF2B5EF4-FFF2-40B4-BE49-F238E27FC236}">
                <a16:creationId xmlns:a16="http://schemas.microsoft.com/office/drawing/2014/main" id="{8E528D40-3DAD-451B-B5DA-303C821EE18A}"/>
              </a:ext>
            </a:extLst>
          </p:cNvPr>
          <p:cNvSpPr>
            <a:spLocks noGrp="1"/>
          </p:cNvSpPr>
          <p:nvPr>
            <p:ph idx="1"/>
          </p:nvPr>
        </p:nvSpPr>
        <p:spPr>
          <a:xfrm>
            <a:off x="838200" y="1110243"/>
            <a:ext cx="10515600" cy="5066720"/>
          </a:xfrm>
        </p:spPr>
        <p:txBody>
          <a:bodyPr/>
          <a:lstStyle/>
          <a:p>
            <a:r>
              <a:rPr lang="en-GB" b="0" i="0" dirty="0">
                <a:solidFill>
                  <a:srgbClr val="000000"/>
                </a:solidFill>
                <a:effectLst/>
                <a:latin typeface="FSBrabo"/>
              </a:rPr>
              <a:t> humans are usually asymptomatic for a long </a:t>
            </a:r>
            <a:r>
              <a:rPr lang="en-GB" b="0" i="0" dirty="0" err="1">
                <a:solidFill>
                  <a:srgbClr val="000000"/>
                </a:solidFill>
                <a:effectLst/>
                <a:latin typeface="FSBrabo"/>
              </a:rPr>
              <a:t>time.The</a:t>
            </a:r>
            <a:r>
              <a:rPr lang="en-GB" b="0" i="0" dirty="0">
                <a:solidFill>
                  <a:srgbClr val="000000"/>
                </a:solidFill>
                <a:effectLst/>
                <a:latin typeface="FSBrabo"/>
              </a:rPr>
              <a:t> growth of the cyst in the liver is variable, ranging from 1 mm to 5 mm in diameter per year</a:t>
            </a:r>
          </a:p>
          <a:p>
            <a:endParaRPr lang="en-GB" dirty="0">
              <a:solidFill>
                <a:srgbClr val="000000"/>
              </a:solidFill>
              <a:latin typeface="FSBrabo"/>
            </a:endParaRPr>
          </a:p>
          <a:p>
            <a:r>
              <a:rPr lang="en-GB" b="0" i="0" dirty="0">
                <a:solidFill>
                  <a:srgbClr val="000000"/>
                </a:solidFill>
                <a:effectLst/>
                <a:latin typeface="FSBrabo"/>
              </a:rPr>
              <a:t>symptoms depend not only on the size and number of cysts, but also on the mass effect within the organ and upon surrounding structures</a:t>
            </a:r>
            <a:endParaRPr lang="en-US" dirty="0"/>
          </a:p>
        </p:txBody>
      </p:sp>
      <p:sp>
        <p:nvSpPr>
          <p:cNvPr id="4" name="Θέση υποσέλιδου 3">
            <a:extLst>
              <a:ext uri="{FF2B5EF4-FFF2-40B4-BE49-F238E27FC236}">
                <a16:creationId xmlns:a16="http://schemas.microsoft.com/office/drawing/2014/main" id="{6BA188BB-FE2F-4762-ADA3-EF2110B45B13}"/>
              </a:ext>
            </a:extLst>
          </p:cNvPr>
          <p:cNvSpPr>
            <a:spLocks noGrp="1"/>
          </p:cNvSpPr>
          <p:nvPr>
            <p:ph type="ftr" sz="quarter" idx="11"/>
          </p:nvPr>
        </p:nvSpPr>
        <p:spPr/>
        <p:txBody>
          <a:bodyPr/>
          <a:lstStyle/>
          <a:p>
            <a:r>
              <a:rPr lang="el-GR"/>
              <a:t>Α΄ ΧΕΙΡΟΥΡΓΙΚΗ ΚΛΙΝΙΚΗ ΕΚΠΑ, ΓΝΑ ΛΑΙΚΟ</a:t>
            </a:r>
            <a:endParaRPr lang="en-US"/>
          </a:p>
        </p:txBody>
      </p:sp>
      <p:sp>
        <p:nvSpPr>
          <p:cNvPr id="5" name="Θέση αριθμού διαφάνειας 4">
            <a:extLst>
              <a:ext uri="{FF2B5EF4-FFF2-40B4-BE49-F238E27FC236}">
                <a16:creationId xmlns:a16="http://schemas.microsoft.com/office/drawing/2014/main" id="{3A74964C-EEDC-4CF6-95AA-DD675A5A9829}"/>
              </a:ext>
            </a:extLst>
          </p:cNvPr>
          <p:cNvSpPr>
            <a:spLocks noGrp="1"/>
          </p:cNvSpPr>
          <p:nvPr>
            <p:ph type="sldNum" sz="quarter" idx="12"/>
          </p:nvPr>
        </p:nvSpPr>
        <p:spPr/>
        <p:txBody>
          <a:bodyPr/>
          <a:lstStyle/>
          <a:p>
            <a:fld id="{7BE3B681-BB24-4313-B4A7-1F1FE2084FF4}" type="slidenum">
              <a:rPr lang="en-US" smtClean="0"/>
              <a:t>21</a:t>
            </a:fld>
            <a:endParaRPr lang="en-US"/>
          </a:p>
        </p:txBody>
      </p:sp>
      <p:sp>
        <p:nvSpPr>
          <p:cNvPr id="6" name="Θέση ημερομηνίας 5">
            <a:extLst>
              <a:ext uri="{FF2B5EF4-FFF2-40B4-BE49-F238E27FC236}">
                <a16:creationId xmlns:a16="http://schemas.microsoft.com/office/drawing/2014/main" id="{ED791519-4075-4099-8C8D-0710D6422737}"/>
              </a:ext>
            </a:extLst>
          </p:cNvPr>
          <p:cNvSpPr>
            <a:spLocks noGrp="1"/>
          </p:cNvSpPr>
          <p:nvPr>
            <p:ph type="dt" sz="half" idx="10"/>
          </p:nvPr>
        </p:nvSpPr>
        <p:spPr/>
        <p:txBody>
          <a:bodyPr/>
          <a:lstStyle/>
          <a:p>
            <a:fld id="{5C03F19A-75CC-48E2-BAF4-D8EB0ED07C42}" type="datetime1">
              <a:rPr lang="en-US" smtClean="0"/>
              <a:t>1/7/2022</a:t>
            </a:fld>
            <a:endParaRPr lang="en-US"/>
          </a:p>
        </p:txBody>
      </p:sp>
    </p:spTree>
    <p:extLst>
      <p:ext uri="{BB962C8B-B14F-4D97-AF65-F5344CB8AC3E}">
        <p14:creationId xmlns:p14="http://schemas.microsoft.com/office/powerpoint/2010/main" val="36150690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25BAA49-5C24-479C-AB46-A9EA20B770C5}"/>
              </a:ext>
            </a:extLst>
          </p:cNvPr>
          <p:cNvSpPr>
            <a:spLocks noGrp="1"/>
          </p:cNvSpPr>
          <p:nvPr>
            <p:ph type="title"/>
          </p:nvPr>
        </p:nvSpPr>
        <p:spPr>
          <a:xfrm>
            <a:off x="838200" y="365126"/>
            <a:ext cx="10515600" cy="652642"/>
          </a:xfrm>
        </p:spPr>
        <p:txBody>
          <a:bodyPr>
            <a:normAutofit fontScale="90000"/>
          </a:bodyPr>
          <a:lstStyle/>
          <a:p>
            <a:r>
              <a:rPr lang="en-US" dirty="0"/>
              <a:t>Non complicated cysts</a:t>
            </a:r>
          </a:p>
        </p:txBody>
      </p:sp>
      <p:sp>
        <p:nvSpPr>
          <p:cNvPr id="3" name="Θέση περιεχομένου 2">
            <a:extLst>
              <a:ext uri="{FF2B5EF4-FFF2-40B4-BE49-F238E27FC236}">
                <a16:creationId xmlns:a16="http://schemas.microsoft.com/office/drawing/2014/main" id="{50B08031-6476-448B-AD36-82050C020A42}"/>
              </a:ext>
            </a:extLst>
          </p:cNvPr>
          <p:cNvSpPr>
            <a:spLocks noGrp="1"/>
          </p:cNvSpPr>
          <p:nvPr>
            <p:ph idx="1"/>
          </p:nvPr>
        </p:nvSpPr>
        <p:spPr>
          <a:xfrm>
            <a:off x="838200" y="1184744"/>
            <a:ext cx="10515600" cy="4992219"/>
          </a:xfrm>
        </p:spPr>
        <p:txBody>
          <a:bodyPr/>
          <a:lstStyle/>
          <a:p>
            <a:r>
              <a:rPr lang="en-GB" b="0" i="0" dirty="0">
                <a:solidFill>
                  <a:srgbClr val="000000"/>
                </a:solidFill>
                <a:effectLst/>
                <a:latin typeface="FSBrabo"/>
              </a:rPr>
              <a:t>diagnosed incidentally during abdominal investigation for other pathology</a:t>
            </a:r>
          </a:p>
          <a:p>
            <a:endParaRPr lang="en-GB" dirty="0">
              <a:solidFill>
                <a:srgbClr val="000000"/>
              </a:solidFill>
              <a:latin typeface="FSBrabo"/>
            </a:endParaRPr>
          </a:p>
          <a:p>
            <a:r>
              <a:rPr lang="en-GB" b="0" i="0" dirty="0">
                <a:solidFill>
                  <a:srgbClr val="000000"/>
                </a:solidFill>
                <a:effectLst/>
                <a:latin typeface="FSBrabo"/>
              </a:rPr>
              <a:t>The most common symptom, when it occurs, is right upper quadrant or epigastric pain and the most common findings on examination are an enlarged liver and a palpable mass.</a:t>
            </a:r>
          </a:p>
          <a:p>
            <a:endParaRPr lang="en-GB" dirty="0">
              <a:solidFill>
                <a:srgbClr val="000000"/>
              </a:solidFill>
              <a:latin typeface="FSBrabo"/>
            </a:endParaRPr>
          </a:p>
          <a:p>
            <a:endParaRPr lang="en-US" dirty="0"/>
          </a:p>
        </p:txBody>
      </p:sp>
      <p:sp>
        <p:nvSpPr>
          <p:cNvPr id="4" name="Θέση υποσέλιδου 3">
            <a:extLst>
              <a:ext uri="{FF2B5EF4-FFF2-40B4-BE49-F238E27FC236}">
                <a16:creationId xmlns:a16="http://schemas.microsoft.com/office/drawing/2014/main" id="{798DEFB3-B648-4B6D-BCDC-A295996CFC38}"/>
              </a:ext>
            </a:extLst>
          </p:cNvPr>
          <p:cNvSpPr>
            <a:spLocks noGrp="1"/>
          </p:cNvSpPr>
          <p:nvPr>
            <p:ph type="ftr" sz="quarter" idx="11"/>
          </p:nvPr>
        </p:nvSpPr>
        <p:spPr/>
        <p:txBody>
          <a:bodyPr/>
          <a:lstStyle/>
          <a:p>
            <a:r>
              <a:rPr lang="el-GR"/>
              <a:t>Α΄ ΧΕΙΡΟΥΡΓΙΚΗ ΚΛΙΝΙΚΗ ΕΚΠΑ, ΓΝΑ ΛΑΙΚΟ</a:t>
            </a:r>
            <a:endParaRPr lang="en-US"/>
          </a:p>
        </p:txBody>
      </p:sp>
      <p:sp>
        <p:nvSpPr>
          <p:cNvPr id="5" name="Θέση αριθμού διαφάνειας 4">
            <a:extLst>
              <a:ext uri="{FF2B5EF4-FFF2-40B4-BE49-F238E27FC236}">
                <a16:creationId xmlns:a16="http://schemas.microsoft.com/office/drawing/2014/main" id="{8AE4F053-9034-46E8-83AE-F7177A23A696}"/>
              </a:ext>
            </a:extLst>
          </p:cNvPr>
          <p:cNvSpPr>
            <a:spLocks noGrp="1"/>
          </p:cNvSpPr>
          <p:nvPr>
            <p:ph type="sldNum" sz="quarter" idx="12"/>
          </p:nvPr>
        </p:nvSpPr>
        <p:spPr/>
        <p:txBody>
          <a:bodyPr/>
          <a:lstStyle/>
          <a:p>
            <a:fld id="{7BE3B681-BB24-4313-B4A7-1F1FE2084FF4}" type="slidenum">
              <a:rPr lang="en-US" smtClean="0"/>
              <a:t>22</a:t>
            </a:fld>
            <a:endParaRPr lang="en-US"/>
          </a:p>
        </p:txBody>
      </p:sp>
      <p:sp>
        <p:nvSpPr>
          <p:cNvPr id="6" name="Θέση ημερομηνίας 5">
            <a:extLst>
              <a:ext uri="{FF2B5EF4-FFF2-40B4-BE49-F238E27FC236}">
                <a16:creationId xmlns:a16="http://schemas.microsoft.com/office/drawing/2014/main" id="{725EE0E0-67A2-4E50-87F2-D3C4EEE5CCE3}"/>
              </a:ext>
            </a:extLst>
          </p:cNvPr>
          <p:cNvSpPr>
            <a:spLocks noGrp="1"/>
          </p:cNvSpPr>
          <p:nvPr>
            <p:ph type="dt" sz="half" idx="10"/>
          </p:nvPr>
        </p:nvSpPr>
        <p:spPr/>
        <p:txBody>
          <a:bodyPr/>
          <a:lstStyle/>
          <a:p>
            <a:fld id="{5C03F19A-75CC-48E2-BAF4-D8EB0ED07C42}" type="datetime1">
              <a:rPr lang="en-US" smtClean="0"/>
              <a:t>1/7/2022</a:t>
            </a:fld>
            <a:endParaRPr lang="en-US"/>
          </a:p>
        </p:txBody>
      </p:sp>
    </p:spTree>
    <p:extLst>
      <p:ext uri="{BB962C8B-B14F-4D97-AF65-F5344CB8AC3E}">
        <p14:creationId xmlns:p14="http://schemas.microsoft.com/office/powerpoint/2010/main" val="16506121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DAA3A4D-993E-4210-B1D3-497338A95FD7}"/>
              </a:ext>
            </a:extLst>
          </p:cNvPr>
          <p:cNvSpPr>
            <a:spLocks noGrp="1"/>
          </p:cNvSpPr>
          <p:nvPr>
            <p:ph type="title"/>
          </p:nvPr>
        </p:nvSpPr>
        <p:spPr>
          <a:xfrm>
            <a:off x="838200" y="365125"/>
            <a:ext cx="10515600" cy="660593"/>
          </a:xfrm>
        </p:spPr>
        <p:txBody>
          <a:bodyPr>
            <a:normAutofit fontScale="90000"/>
          </a:bodyPr>
          <a:lstStyle/>
          <a:p>
            <a:r>
              <a:rPr lang="en-US" dirty="0"/>
              <a:t>Complicated cysts</a:t>
            </a:r>
          </a:p>
        </p:txBody>
      </p:sp>
      <p:sp>
        <p:nvSpPr>
          <p:cNvPr id="3" name="Θέση περιεχομένου 2">
            <a:extLst>
              <a:ext uri="{FF2B5EF4-FFF2-40B4-BE49-F238E27FC236}">
                <a16:creationId xmlns:a16="http://schemas.microsoft.com/office/drawing/2014/main" id="{76ABDBE2-2FC7-4CAB-815B-C2FA8AE75C0F}"/>
              </a:ext>
            </a:extLst>
          </p:cNvPr>
          <p:cNvSpPr>
            <a:spLocks noGrp="1"/>
          </p:cNvSpPr>
          <p:nvPr>
            <p:ph idx="1"/>
          </p:nvPr>
        </p:nvSpPr>
        <p:spPr>
          <a:xfrm>
            <a:off x="838200" y="1121134"/>
            <a:ext cx="10515600" cy="5055829"/>
          </a:xfrm>
        </p:spPr>
        <p:txBody>
          <a:bodyPr/>
          <a:lstStyle/>
          <a:p>
            <a:r>
              <a:rPr lang="en-GB" b="0" i="0" dirty="0">
                <a:solidFill>
                  <a:srgbClr val="000000"/>
                </a:solidFill>
                <a:effectLst/>
                <a:latin typeface="FSBrabo"/>
              </a:rPr>
              <a:t>biliary communication, intraperitoneal rupture (spontaneous or post-traumatic) and, rarely, intrathoracic or intrapericardial rupture</a:t>
            </a:r>
          </a:p>
          <a:p>
            <a:endParaRPr lang="en-GB" dirty="0">
              <a:solidFill>
                <a:srgbClr val="000000"/>
              </a:solidFill>
              <a:latin typeface="FSBrabo"/>
            </a:endParaRPr>
          </a:p>
          <a:p>
            <a:r>
              <a:rPr lang="en-GB" b="0" i="0" dirty="0">
                <a:solidFill>
                  <a:srgbClr val="000000"/>
                </a:solidFill>
                <a:effectLst/>
                <a:latin typeface="FSBrabo"/>
              </a:rPr>
              <a:t>Cyst rupture can be associated with anaphylaxis</a:t>
            </a:r>
          </a:p>
          <a:p>
            <a:endParaRPr lang="en-GB" dirty="0">
              <a:solidFill>
                <a:srgbClr val="000000"/>
              </a:solidFill>
              <a:latin typeface="FSBrabo"/>
            </a:endParaRPr>
          </a:p>
          <a:p>
            <a:r>
              <a:rPr lang="en-US" b="0" i="0" dirty="0">
                <a:solidFill>
                  <a:srgbClr val="000000"/>
                </a:solidFill>
                <a:effectLst/>
                <a:latin typeface="FSBrabo"/>
              </a:rPr>
              <a:t>secondary infection, tender hepatomegaly, chills, and spiking temperatures occurs. Urticaria and erythema occur in cases of generalized anaphylactic reaction. With biliary rupture the classic triad of jaundice, biliary colic and urticaria occurs.</a:t>
            </a:r>
            <a:endParaRPr lang="en-US" dirty="0"/>
          </a:p>
        </p:txBody>
      </p:sp>
      <p:sp>
        <p:nvSpPr>
          <p:cNvPr id="4" name="Θέση υποσέλιδου 3">
            <a:extLst>
              <a:ext uri="{FF2B5EF4-FFF2-40B4-BE49-F238E27FC236}">
                <a16:creationId xmlns:a16="http://schemas.microsoft.com/office/drawing/2014/main" id="{9B211D66-CC07-4C6F-A382-97E3E3FE4BD5}"/>
              </a:ext>
            </a:extLst>
          </p:cNvPr>
          <p:cNvSpPr>
            <a:spLocks noGrp="1"/>
          </p:cNvSpPr>
          <p:nvPr>
            <p:ph type="ftr" sz="quarter" idx="11"/>
          </p:nvPr>
        </p:nvSpPr>
        <p:spPr/>
        <p:txBody>
          <a:bodyPr/>
          <a:lstStyle/>
          <a:p>
            <a:r>
              <a:rPr lang="el-GR"/>
              <a:t>Α΄ ΧΕΙΡΟΥΡΓΙΚΗ ΚΛΙΝΙΚΗ ΕΚΠΑ, ΓΝΑ ΛΑΙΚΟ</a:t>
            </a:r>
            <a:endParaRPr lang="en-US"/>
          </a:p>
        </p:txBody>
      </p:sp>
      <p:sp>
        <p:nvSpPr>
          <p:cNvPr id="5" name="Θέση αριθμού διαφάνειας 4">
            <a:extLst>
              <a:ext uri="{FF2B5EF4-FFF2-40B4-BE49-F238E27FC236}">
                <a16:creationId xmlns:a16="http://schemas.microsoft.com/office/drawing/2014/main" id="{7BD0DC83-4155-44DD-B48B-348F05B12376}"/>
              </a:ext>
            </a:extLst>
          </p:cNvPr>
          <p:cNvSpPr>
            <a:spLocks noGrp="1"/>
          </p:cNvSpPr>
          <p:nvPr>
            <p:ph type="sldNum" sz="quarter" idx="12"/>
          </p:nvPr>
        </p:nvSpPr>
        <p:spPr/>
        <p:txBody>
          <a:bodyPr/>
          <a:lstStyle/>
          <a:p>
            <a:fld id="{7BE3B681-BB24-4313-B4A7-1F1FE2084FF4}" type="slidenum">
              <a:rPr lang="en-US" smtClean="0"/>
              <a:t>23</a:t>
            </a:fld>
            <a:endParaRPr lang="en-US"/>
          </a:p>
        </p:txBody>
      </p:sp>
      <p:sp>
        <p:nvSpPr>
          <p:cNvPr id="6" name="Θέση ημερομηνίας 5">
            <a:extLst>
              <a:ext uri="{FF2B5EF4-FFF2-40B4-BE49-F238E27FC236}">
                <a16:creationId xmlns:a16="http://schemas.microsoft.com/office/drawing/2014/main" id="{92523E45-4811-4DE5-9340-637D356E14C9}"/>
              </a:ext>
            </a:extLst>
          </p:cNvPr>
          <p:cNvSpPr>
            <a:spLocks noGrp="1"/>
          </p:cNvSpPr>
          <p:nvPr>
            <p:ph type="dt" sz="half" idx="10"/>
          </p:nvPr>
        </p:nvSpPr>
        <p:spPr/>
        <p:txBody>
          <a:bodyPr/>
          <a:lstStyle/>
          <a:p>
            <a:fld id="{5C03F19A-75CC-48E2-BAF4-D8EB0ED07C42}" type="datetime1">
              <a:rPr lang="en-US" smtClean="0"/>
              <a:t>1/7/2022</a:t>
            </a:fld>
            <a:endParaRPr lang="en-US"/>
          </a:p>
        </p:txBody>
      </p:sp>
    </p:spTree>
    <p:extLst>
      <p:ext uri="{BB962C8B-B14F-4D97-AF65-F5344CB8AC3E}">
        <p14:creationId xmlns:p14="http://schemas.microsoft.com/office/powerpoint/2010/main" val="29989974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2251503-1B6E-4FC8-9775-EA8C23DDA3E3}"/>
              </a:ext>
            </a:extLst>
          </p:cNvPr>
          <p:cNvSpPr>
            <a:spLocks noGrp="1"/>
          </p:cNvSpPr>
          <p:nvPr>
            <p:ph type="title"/>
          </p:nvPr>
        </p:nvSpPr>
        <p:spPr>
          <a:xfrm>
            <a:off x="838200" y="365125"/>
            <a:ext cx="10515600" cy="573129"/>
          </a:xfrm>
        </p:spPr>
        <p:txBody>
          <a:bodyPr>
            <a:normAutofit fontScale="90000"/>
          </a:bodyPr>
          <a:lstStyle/>
          <a:p>
            <a:r>
              <a:rPr lang="en-US" dirty="0"/>
              <a:t>Complicated cysts</a:t>
            </a:r>
          </a:p>
        </p:txBody>
      </p:sp>
      <p:sp>
        <p:nvSpPr>
          <p:cNvPr id="3" name="Θέση περιεχομένου 2">
            <a:extLst>
              <a:ext uri="{FF2B5EF4-FFF2-40B4-BE49-F238E27FC236}">
                <a16:creationId xmlns:a16="http://schemas.microsoft.com/office/drawing/2014/main" id="{F1D0B09A-F6B9-4C08-9846-BAA9806B15EC}"/>
              </a:ext>
            </a:extLst>
          </p:cNvPr>
          <p:cNvSpPr>
            <a:spLocks noGrp="1"/>
          </p:cNvSpPr>
          <p:nvPr>
            <p:ph idx="1"/>
          </p:nvPr>
        </p:nvSpPr>
        <p:spPr>
          <a:xfrm>
            <a:off x="838200" y="1192696"/>
            <a:ext cx="10515600" cy="4984267"/>
          </a:xfrm>
        </p:spPr>
        <p:txBody>
          <a:bodyPr/>
          <a:lstStyle/>
          <a:p>
            <a:r>
              <a:rPr lang="en-GB" b="0" i="0" dirty="0">
                <a:solidFill>
                  <a:srgbClr val="000000"/>
                </a:solidFill>
                <a:effectLst/>
                <a:latin typeface="FSBrabo"/>
              </a:rPr>
              <a:t>The diagnosis is most easily set by ultrasound or other imaging techniques such as CT-scan or MRI, combined with case history.</a:t>
            </a:r>
          </a:p>
          <a:p>
            <a:endParaRPr lang="en-GB" dirty="0">
              <a:solidFill>
                <a:srgbClr val="000000"/>
              </a:solidFill>
              <a:latin typeface="FSBrabo"/>
            </a:endParaRPr>
          </a:p>
          <a:p>
            <a:r>
              <a:rPr lang="en-GB" b="0" i="0" dirty="0">
                <a:solidFill>
                  <a:srgbClr val="000000"/>
                </a:solidFill>
                <a:effectLst/>
                <a:latin typeface="FSBrabo"/>
              </a:rPr>
              <a:t> Serology tests such as ELISA or immunoblotting can be used in addition, being 80-100% sensitive for liver cysts but only 50-56% for lungs and other organs</a:t>
            </a:r>
          </a:p>
          <a:p>
            <a:endParaRPr lang="en-GB" dirty="0">
              <a:solidFill>
                <a:srgbClr val="000000"/>
              </a:solidFill>
              <a:latin typeface="FSBrabo"/>
            </a:endParaRPr>
          </a:p>
          <a:p>
            <a:r>
              <a:rPr lang="en-GB" b="0" i="0" dirty="0">
                <a:solidFill>
                  <a:srgbClr val="000000"/>
                </a:solidFill>
                <a:effectLst/>
                <a:latin typeface="FSBrabo"/>
              </a:rPr>
              <a:t>The definitive diagnosis of liver echinococcosis requires a combination of imaging, serologic, and immunologic studies.</a:t>
            </a:r>
            <a:endParaRPr lang="en-US" dirty="0"/>
          </a:p>
        </p:txBody>
      </p:sp>
      <p:sp>
        <p:nvSpPr>
          <p:cNvPr id="4" name="Θέση υποσέλιδου 3">
            <a:extLst>
              <a:ext uri="{FF2B5EF4-FFF2-40B4-BE49-F238E27FC236}">
                <a16:creationId xmlns:a16="http://schemas.microsoft.com/office/drawing/2014/main" id="{33698DB7-998C-472F-83DD-19FB85871600}"/>
              </a:ext>
            </a:extLst>
          </p:cNvPr>
          <p:cNvSpPr>
            <a:spLocks noGrp="1"/>
          </p:cNvSpPr>
          <p:nvPr>
            <p:ph type="ftr" sz="quarter" idx="11"/>
          </p:nvPr>
        </p:nvSpPr>
        <p:spPr/>
        <p:txBody>
          <a:bodyPr/>
          <a:lstStyle/>
          <a:p>
            <a:r>
              <a:rPr lang="el-GR"/>
              <a:t>Α΄ ΧΕΙΡΟΥΡΓΙΚΗ ΚΛΙΝΙΚΗ ΕΚΠΑ, ΓΝΑ ΛΑΙΚΟ</a:t>
            </a:r>
            <a:endParaRPr lang="en-US"/>
          </a:p>
        </p:txBody>
      </p:sp>
      <p:sp>
        <p:nvSpPr>
          <p:cNvPr id="5" name="Θέση αριθμού διαφάνειας 4">
            <a:extLst>
              <a:ext uri="{FF2B5EF4-FFF2-40B4-BE49-F238E27FC236}">
                <a16:creationId xmlns:a16="http://schemas.microsoft.com/office/drawing/2014/main" id="{C8FE7613-AD1F-412A-9DCC-57FB189C5BA2}"/>
              </a:ext>
            </a:extLst>
          </p:cNvPr>
          <p:cNvSpPr>
            <a:spLocks noGrp="1"/>
          </p:cNvSpPr>
          <p:nvPr>
            <p:ph type="sldNum" sz="quarter" idx="12"/>
          </p:nvPr>
        </p:nvSpPr>
        <p:spPr/>
        <p:txBody>
          <a:bodyPr/>
          <a:lstStyle/>
          <a:p>
            <a:fld id="{7BE3B681-BB24-4313-B4A7-1F1FE2084FF4}" type="slidenum">
              <a:rPr lang="en-US" smtClean="0"/>
              <a:t>24</a:t>
            </a:fld>
            <a:endParaRPr lang="en-US"/>
          </a:p>
        </p:txBody>
      </p:sp>
      <p:sp>
        <p:nvSpPr>
          <p:cNvPr id="6" name="Θέση ημερομηνίας 5">
            <a:extLst>
              <a:ext uri="{FF2B5EF4-FFF2-40B4-BE49-F238E27FC236}">
                <a16:creationId xmlns:a16="http://schemas.microsoft.com/office/drawing/2014/main" id="{7172A756-B116-4872-90A7-BE3456C129D1}"/>
              </a:ext>
            </a:extLst>
          </p:cNvPr>
          <p:cNvSpPr>
            <a:spLocks noGrp="1"/>
          </p:cNvSpPr>
          <p:nvPr>
            <p:ph type="dt" sz="half" idx="10"/>
          </p:nvPr>
        </p:nvSpPr>
        <p:spPr/>
        <p:txBody>
          <a:bodyPr/>
          <a:lstStyle/>
          <a:p>
            <a:fld id="{5C03F19A-75CC-48E2-BAF4-D8EB0ED07C42}" type="datetime1">
              <a:rPr lang="en-US" smtClean="0"/>
              <a:t>1/7/2022</a:t>
            </a:fld>
            <a:endParaRPr lang="en-US"/>
          </a:p>
        </p:txBody>
      </p:sp>
    </p:spTree>
    <p:extLst>
      <p:ext uri="{BB962C8B-B14F-4D97-AF65-F5344CB8AC3E}">
        <p14:creationId xmlns:p14="http://schemas.microsoft.com/office/powerpoint/2010/main" val="39567420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B11DFA1-8E70-4188-B0D4-AB409A4C47A0}"/>
              </a:ext>
            </a:extLst>
          </p:cNvPr>
          <p:cNvSpPr>
            <a:spLocks noGrp="1"/>
          </p:cNvSpPr>
          <p:nvPr>
            <p:ph type="title"/>
          </p:nvPr>
        </p:nvSpPr>
        <p:spPr/>
        <p:txBody>
          <a:bodyPr/>
          <a:lstStyle/>
          <a:p>
            <a:endParaRPr lang="en-US"/>
          </a:p>
        </p:txBody>
      </p:sp>
      <p:sp>
        <p:nvSpPr>
          <p:cNvPr id="3" name="Θέση περιεχομένου 2">
            <a:extLst>
              <a:ext uri="{FF2B5EF4-FFF2-40B4-BE49-F238E27FC236}">
                <a16:creationId xmlns:a16="http://schemas.microsoft.com/office/drawing/2014/main" id="{A52F511B-F8B4-4AD6-B13F-F7CE7F5A64AB}"/>
              </a:ext>
            </a:extLst>
          </p:cNvPr>
          <p:cNvSpPr>
            <a:spLocks noGrp="1"/>
          </p:cNvSpPr>
          <p:nvPr>
            <p:ph idx="1"/>
          </p:nvPr>
        </p:nvSpPr>
        <p:spPr/>
        <p:txBody>
          <a:bodyPr/>
          <a:lstStyle/>
          <a:p>
            <a:r>
              <a:rPr lang="en-GB" b="0" i="0" dirty="0">
                <a:solidFill>
                  <a:srgbClr val="000000"/>
                </a:solidFill>
                <a:effectLst/>
                <a:latin typeface="FSBrabo"/>
              </a:rPr>
              <a:t>Detection of IgG antibodies implies exposure to the parasite, while in active infection high </a:t>
            </a:r>
            <a:r>
              <a:rPr lang="en-GB" b="0" i="0" dirty="0" err="1">
                <a:solidFill>
                  <a:srgbClr val="000000"/>
                </a:solidFill>
                <a:effectLst/>
                <a:latin typeface="FSBrabo"/>
              </a:rPr>
              <a:t>titers</a:t>
            </a:r>
            <a:r>
              <a:rPr lang="en-GB" b="0" i="0" dirty="0">
                <a:solidFill>
                  <a:srgbClr val="000000"/>
                </a:solidFill>
                <a:effectLst/>
                <a:latin typeface="FSBrabo"/>
              </a:rPr>
              <a:t> of specific IgM and IgA antibodies are observed. </a:t>
            </a:r>
          </a:p>
          <a:p>
            <a:endParaRPr lang="en-GB" dirty="0">
              <a:solidFill>
                <a:srgbClr val="000000"/>
              </a:solidFill>
              <a:latin typeface="FSBrabo"/>
            </a:endParaRPr>
          </a:p>
          <a:p>
            <a:r>
              <a:rPr lang="en-GB" b="0" i="0" dirty="0">
                <a:solidFill>
                  <a:srgbClr val="000000"/>
                </a:solidFill>
                <a:effectLst/>
                <a:latin typeface="FSBrabo"/>
              </a:rPr>
              <a:t>ELISA is used most commonly</a:t>
            </a:r>
          </a:p>
          <a:p>
            <a:endParaRPr lang="en-GB" dirty="0">
              <a:solidFill>
                <a:srgbClr val="000000"/>
              </a:solidFill>
              <a:latin typeface="FSBrabo"/>
            </a:endParaRPr>
          </a:p>
          <a:p>
            <a:r>
              <a:rPr lang="en-GB" b="0" i="0" dirty="0">
                <a:solidFill>
                  <a:srgbClr val="000000"/>
                </a:solidFill>
                <a:effectLst/>
                <a:latin typeface="FSBrabo"/>
              </a:rPr>
              <a:t> The counter-immuno-electrophoresis has the highest specificity (100%) and high sensitivity (80 – 90%)</a:t>
            </a:r>
            <a:endParaRPr lang="en-US" dirty="0"/>
          </a:p>
        </p:txBody>
      </p:sp>
      <p:sp>
        <p:nvSpPr>
          <p:cNvPr id="4" name="Θέση υποσέλιδου 3">
            <a:extLst>
              <a:ext uri="{FF2B5EF4-FFF2-40B4-BE49-F238E27FC236}">
                <a16:creationId xmlns:a16="http://schemas.microsoft.com/office/drawing/2014/main" id="{D1C72905-A8C3-4C2F-B1E9-87A04029EE67}"/>
              </a:ext>
            </a:extLst>
          </p:cNvPr>
          <p:cNvSpPr>
            <a:spLocks noGrp="1"/>
          </p:cNvSpPr>
          <p:nvPr>
            <p:ph type="ftr" sz="quarter" idx="11"/>
          </p:nvPr>
        </p:nvSpPr>
        <p:spPr/>
        <p:txBody>
          <a:bodyPr/>
          <a:lstStyle/>
          <a:p>
            <a:r>
              <a:rPr lang="el-GR"/>
              <a:t>Α΄ ΧΕΙΡΟΥΡΓΙΚΗ ΚΛΙΝΙΚΗ ΕΚΠΑ, ΓΝΑ ΛΑΙΚΟ</a:t>
            </a:r>
            <a:endParaRPr lang="en-US"/>
          </a:p>
        </p:txBody>
      </p:sp>
      <p:sp>
        <p:nvSpPr>
          <p:cNvPr id="5" name="Θέση αριθμού διαφάνειας 4">
            <a:extLst>
              <a:ext uri="{FF2B5EF4-FFF2-40B4-BE49-F238E27FC236}">
                <a16:creationId xmlns:a16="http://schemas.microsoft.com/office/drawing/2014/main" id="{FD7D340B-A367-46BD-BF74-4E39D6E4FD9E}"/>
              </a:ext>
            </a:extLst>
          </p:cNvPr>
          <p:cNvSpPr>
            <a:spLocks noGrp="1"/>
          </p:cNvSpPr>
          <p:nvPr>
            <p:ph type="sldNum" sz="quarter" idx="12"/>
          </p:nvPr>
        </p:nvSpPr>
        <p:spPr/>
        <p:txBody>
          <a:bodyPr/>
          <a:lstStyle/>
          <a:p>
            <a:fld id="{7BE3B681-BB24-4313-B4A7-1F1FE2084FF4}" type="slidenum">
              <a:rPr lang="en-US" smtClean="0"/>
              <a:t>25</a:t>
            </a:fld>
            <a:endParaRPr lang="en-US"/>
          </a:p>
        </p:txBody>
      </p:sp>
      <p:sp>
        <p:nvSpPr>
          <p:cNvPr id="6" name="Θέση ημερομηνίας 5">
            <a:extLst>
              <a:ext uri="{FF2B5EF4-FFF2-40B4-BE49-F238E27FC236}">
                <a16:creationId xmlns:a16="http://schemas.microsoft.com/office/drawing/2014/main" id="{DFCF9D6E-E8D5-43B9-B7DA-521A67B8D43F}"/>
              </a:ext>
            </a:extLst>
          </p:cNvPr>
          <p:cNvSpPr>
            <a:spLocks noGrp="1"/>
          </p:cNvSpPr>
          <p:nvPr>
            <p:ph type="dt" sz="half" idx="10"/>
          </p:nvPr>
        </p:nvSpPr>
        <p:spPr/>
        <p:txBody>
          <a:bodyPr/>
          <a:lstStyle/>
          <a:p>
            <a:fld id="{5C03F19A-75CC-48E2-BAF4-D8EB0ED07C42}" type="datetime1">
              <a:rPr lang="en-US" smtClean="0"/>
              <a:t>1/7/2022</a:t>
            </a:fld>
            <a:endParaRPr lang="en-US"/>
          </a:p>
        </p:txBody>
      </p:sp>
    </p:spTree>
    <p:extLst>
      <p:ext uri="{BB962C8B-B14F-4D97-AF65-F5344CB8AC3E}">
        <p14:creationId xmlns:p14="http://schemas.microsoft.com/office/powerpoint/2010/main" val="16980682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09EE7BD-5F7C-4C7D-B34F-7E6A00E73D64}"/>
              </a:ext>
            </a:extLst>
          </p:cNvPr>
          <p:cNvSpPr>
            <a:spLocks noGrp="1"/>
          </p:cNvSpPr>
          <p:nvPr>
            <p:ph type="title"/>
          </p:nvPr>
        </p:nvSpPr>
        <p:spPr>
          <a:xfrm>
            <a:off x="838200" y="365126"/>
            <a:ext cx="10515600" cy="676496"/>
          </a:xfrm>
        </p:spPr>
        <p:txBody>
          <a:bodyPr>
            <a:normAutofit fontScale="90000"/>
          </a:bodyPr>
          <a:lstStyle/>
          <a:p>
            <a:r>
              <a:rPr lang="en-US" dirty="0"/>
              <a:t>Imaging techniques</a:t>
            </a:r>
          </a:p>
        </p:txBody>
      </p:sp>
      <p:sp>
        <p:nvSpPr>
          <p:cNvPr id="3" name="Θέση περιεχομένου 2">
            <a:extLst>
              <a:ext uri="{FF2B5EF4-FFF2-40B4-BE49-F238E27FC236}">
                <a16:creationId xmlns:a16="http://schemas.microsoft.com/office/drawing/2014/main" id="{40DB7018-9F3D-41AD-875D-373DB6D6A317}"/>
              </a:ext>
            </a:extLst>
          </p:cNvPr>
          <p:cNvSpPr>
            <a:spLocks noGrp="1"/>
          </p:cNvSpPr>
          <p:nvPr>
            <p:ph idx="1"/>
          </p:nvPr>
        </p:nvSpPr>
        <p:spPr>
          <a:xfrm>
            <a:off x="838200" y="1256306"/>
            <a:ext cx="10515600" cy="4920657"/>
          </a:xfrm>
        </p:spPr>
        <p:txBody>
          <a:bodyPr/>
          <a:lstStyle/>
          <a:p>
            <a:r>
              <a:rPr lang="en-GB" b="0" i="0" dirty="0">
                <a:solidFill>
                  <a:srgbClr val="000000"/>
                </a:solidFill>
                <a:effectLst/>
                <a:latin typeface="FSBrabo"/>
              </a:rPr>
              <a:t>Ultrasonography (US) is the screening method of choice - has diagnostic accuracy of 90%</a:t>
            </a:r>
          </a:p>
          <a:p>
            <a:endParaRPr lang="en-GB" dirty="0">
              <a:solidFill>
                <a:srgbClr val="000000"/>
              </a:solidFill>
              <a:latin typeface="FSBrabo"/>
            </a:endParaRPr>
          </a:p>
          <a:p>
            <a:r>
              <a:rPr lang="en-GB" b="0" i="0" dirty="0">
                <a:solidFill>
                  <a:srgbClr val="000000"/>
                </a:solidFill>
                <a:effectLst/>
                <a:latin typeface="FSBrabo"/>
              </a:rPr>
              <a:t>CT scan or MRI scan are important preoperative diagnostic tools to determine </a:t>
            </a:r>
            <a:r>
              <a:rPr lang="en-GB" b="0" i="0" dirty="0" err="1">
                <a:solidFill>
                  <a:srgbClr val="000000"/>
                </a:solidFill>
                <a:effectLst/>
                <a:latin typeface="FSBrabo"/>
              </a:rPr>
              <a:t>vascular,biliary</a:t>
            </a:r>
            <a:r>
              <a:rPr lang="en-GB" b="0" i="0" dirty="0">
                <a:solidFill>
                  <a:srgbClr val="000000"/>
                </a:solidFill>
                <a:effectLst/>
                <a:latin typeface="FSBrabo"/>
              </a:rPr>
              <a:t> or extra hepatic extension, to recognize complications, such as rupture and infections, and therefore to assess respectability</a:t>
            </a:r>
          </a:p>
          <a:p>
            <a:pPr marL="0" indent="0">
              <a:buNone/>
            </a:pPr>
            <a:endParaRPr lang="en-GB" dirty="0">
              <a:solidFill>
                <a:srgbClr val="000000"/>
              </a:solidFill>
              <a:latin typeface="FSBrabo"/>
            </a:endParaRPr>
          </a:p>
          <a:p>
            <a:r>
              <a:rPr lang="en-GB" b="0" i="0" dirty="0">
                <a:solidFill>
                  <a:srgbClr val="000000"/>
                </a:solidFill>
                <a:effectLst/>
                <a:latin typeface="FSBrabo"/>
              </a:rPr>
              <a:t>Plain radiographs of the abdomen and chest may reveal a thin rim of calcification delineating a cyst, or an elevated hemi diaphragm. Both signs are non-specific.</a:t>
            </a:r>
            <a:endParaRPr lang="en-US" dirty="0"/>
          </a:p>
        </p:txBody>
      </p:sp>
      <p:sp>
        <p:nvSpPr>
          <p:cNvPr id="4" name="Θέση υποσέλιδου 3">
            <a:extLst>
              <a:ext uri="{FF2B5EF4-FFF2-40B4-BE49-F238E27FC236}">
                <a16:creationId xmlns:a16="http://schemas.microsoft.com/office/drawing/2014/main" id="{C755B040-08C0-4609-ACB8-23008FDD551A}"/>
              </a:ext>
            </a:extLst>
          </p:cNvPr>
          <p:cNvSpPr>
            <a:spLocks noGrp="1"/>
          </p:cNvSpPr>
          <p:nvPr>
            <p:ph type="ftr" sz="quarter" idx="11"/>
          </p:nvPr>
        </p:nvSpPr>
        <p:spPr/>
        <p:txBody>
          <a:bodyPr/>
          <a:lstStyle/>
          <a:p>
            <a:r>
              <a:rPr lang="el-GR"/>
              <a:t>Α΄ ΧΕΙΡΟΥΡΓΙΚΗ ΚΛΙΝΙΚΗ ΕΚΠΑ, ΓΝΑ ΛΑΙΚΟ</a:t>
            </a:r>
            <a:endParaRPr lang="en-US"/>
          </a:p>
        </p:txBody>
      </p:sp>
      <p:sp>
        <p:nvSpPr>
          <p:cNvPr id="5" name="Θέση αριθμού διαφάνειας 4">
            <a:extLst>
              <a:ext uri="{FF2B5EF4-FFF2-40B4-BE49-F238E27FC236}">
                <a16:creationId xmlns:a16="http://schemas.microsoft.com/office/drawing/2014/main" id="{A5582F39-EA0D-497D-ACB7-AE42544D20D3}"/>
              </a:ext>
            </a:extLst>
          </p:cNvPr>
          <p:cNvSpPr>
            <a:spLocks noGrp="1"/>
          </p:cNvSpPr>
          <p:nvPr>
            <p:ph type="sldNum" sz="quarter" idx="12"/>
          </p:nvPr>
        </p:nvSpPr>
        <p:spPr/>
        <p:txBody>
          <a:bodyPr/>
          <a:lstStyle/>
          <a:p>
            <a:fld id="{7BE3B681-BB24-4313-B4A7-1F1FE2084FF4}" type="slidenum">
              <a:rPr lang="en-US" smtClean="0"/>
              <a:t>26</a:t>
            </a:fld>
            <a:endParaRPr lang="en-US"/>
          </a:p>
        </p:txBody>
      </p:sp>
      <p:sp>
        <p:nvSpPr>
          <p:cNvPr id="6" name="Θέση ημερομηνίας 5">
            <a:extLst>
              <a:ext uri="{FF2B5EF4-FFF2-40B4-BE49-F238E27FC236}">
                <a16:creationId xmlns:a16="http://schemas.microsoft.com/office/drawing/2014/main" id="{74DCCB1F-03D8-4C5C-8149-6895BCE3C50E}"/>
              </a:ext>
            </a:extLst>
          </p:cNvPr>
          <p:cNvSpPr>
            <a:spLocks noGrp="1"/>
          </p:cNvSpPr>
          <p:nvPr>
            <p:ph type="dt" sz="half" idx="10"/>
          </p:nvPr>
        </p:nvSpPr>
        <p:spPr/>
        <p:txBody>
          <a:bodyPr/>
          <a:lstStyle/>
          <a:p>
            <a:fld id="{5C03F19A-75CC-48E2-BAF4-D8EB0ED07C42}" type="datetime1">
              <a:rPr lang="en-US" smtClean="0"/>
              <a:t>1/7/2022</a:t>
            </a:fld>
            <a:endParaRPr lang="en-US"/>
          </a:p>
        </p:txBody>
      </p:sp>
    </p:spTree>
    <p:extLst>
      <p:ext uri="{BB962C8B-B14F-4D97-AF65-F5344CB8AC3E}">
        <p14:creationId xmlns:p14="http://schemas.microsoft.com/office/powerpoint/2010/main" val="35553346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85EBB8D-68DE-453A-B3C5-AD4F36610B47}"/>
              </a:ext>
            </a:extLst>
          </p:cNvPr>
          <p:cNvSpPr>
            <a:spLocks noGrp="1"/>
          </p:cNvSpPr>
          <p:nvPr>
            <p:ph type="title"/>
          </p:nvPr>
        </p:nvSpPr>
        <p:spPr/>
        <p:txBody>
          <a:bodyPr/>
          <a:lstStyle/>
          <a:p>
            <a:endParaRPr lang="en-US"/>
          </a:p>
        </p:txBody>
      </p:sp>
      <p:pic>
        <p:nvPicPr>
          <p:cNvPr id="7" name="Θέση περιεχομένου 6">
            <a:extLst>
              <a:ext uri="{FF2B5EF4-FFF2-40B4-BE49-F238E27FC236}">
                <a16:creationId xmlns:a16="http://schemas.microsoft.com/office/drawing/2014/main" id="{CD357A80-2D63-4E5A-91D3-9642CC797FFF}"/>
              </a:ext>
            </a:extLst>
          </p:cNvPr>
          <p:cNvPicPr>
            <a:picLocks noGrp="1" noChangeAspect="1"/>
          </p:cNvPicPr>
          <p:nvPr>
            <p:ph idx="1"/>
          </p:nvPr>
        </p:nvPicPr>
        <p:blipFill>
          <a:blip r:embed="rId2"/>
          <a:stretch>
            <a:fillRect/>
          </a:stretch>
        </p:blipFill>
        <p:spPr>
          <a:xfrm>
            <a:off x="717193" y="1690688"/>
            <a:ext cx="5764196" cy="4351338"/>
          </a:xfrm>
          <a:prstGeom prst="rect">
            <a:avLst/>
          </a:prstGeom>
        </p:spPr>
      </p:pic>
      <p:sp>
        <p:nvSpPr>
          <p:cNvPr id="4" name="Θέση υποσέλιδου 3">
            <a:extLst>
              <a:ext uri="{FF2B5EF4-FFF2-40B4-BE49-F238E27FC236}">
                <a16:creationId xmlns:a16="http://schemas.microsoft.com/office/drawing/2014/main" id="{3DADFDC6-CCC1-4893-BBE5-939F96F9EA06}"/>
              </a:ext>
            </a:extLst>
          </p:cNvPr>
          <p:cNvSpPr>
            <a:spLocks noGrp="1"/>
          </p:cNvSpPr>
          <p:nvPr>
            <p:ph type="ftr" sz="quarter" idx="11"/>
          </p:nvPr>
        </p:nvSpPr>
        <p:spPr/>
        <p:txBody>
          <a:bodyPr/>
          <a:lstStyle/>
          <a:p>
            <a:r>
              <a:rPr lang="el-GR"/>
              <a:t>Α΄ ΧΕΙΡΟΥΡΓΙΚΗ ΚΛΙΝΙΚΗ ΕΚΠΑ, ΓΝΑ ΛΑΙΚΟ</a:t>
            </a:r>
            <a:endParaRPr lang="en-US"/>
          </a:p>
        </p:txBody>
      </p:sp>
      <p:sp>
        <p:nvSpPr>
          <p:cNvPr id="5" name="Θέση αριθμού διαφάνειας 4">
            <a:extLst>
              <a:ext uri="{FF2B5EF4-FFF2-40B4-BE49-F238E27FC236}">
                <a16:creationId xmlns:a16="http://schemas.microsoft.com/office/drawing/2014/main" id="{736E872D-1C86-4AFA-B435-1D7A142CB970}"/>
              </a:ext>
            </a:extLst>
          </p:cNvPr>
          <p:cNvSpPr>
            <a:spLocks noGrp="1"/>
          </p:cNvSpPr>
          <p:nvPr>
            <p:ph type="sldNum" sz="quarter" idx="12"/>
          </p:nvPr>
        </p:nvSpPr>
        <p:spPr/>
        <p:txBody>
          <a:bodyPr/>
          <a:lstStyle/>
          <a:p>
            <a:fld id="{7BE3B681-BB24-4313-B4A7-1F1FE2084FF4}" type="slidenum">
              <a:rPr lang="en-US" smtClean="0"/>
              <a:t>27</a:t>
            </a:fld>
            <a:endParaRPr lang="en-US"/>
          </a:p>
        </p:txBody>
      </p:sp>
      <p:sp>
        <p:nvSpPr>
          <p:cNvPr id="6" name="Θέση ημερομηνίας 5">
            <a:extLst>
              <a:ext uri="{FF2B5EF4-FFF2-40B4-BE49-F238E27FC236}">
                <a16:creationId xmlns:a16="http://schemas.microsoft.com/office/drawing/2014/main" id="{3F4084FB-81FF-43DC-8509-E0F5872FC89C}"/>
              </a:ext>
            </a:extLst>
          </p:cNvPr>
          <p:cNvSpPr>
            <a:spLocks noGrp="1"/>
          </p:cNvSpPr>
          <p:nvPr>
            <p:ph type="dt" sz="half" idx="10"/>
          </p:nvPr>
        </p:nvSpPr>
        <p:spPr/>
        <p:txBody>
          <a:bodyPr/>
          <a:lstStyle/>
          <a:p>
            <a:fld id="{5C03F19A-75CC-48E2-BAF4-D8EB0ED07C42}" type="datetime1">
              <a:rPr lang="en-US" smtClean="0"/>
              <a:t>1/7/2022</a:t>
            </a:fld>
            <a:endParaRPr lang="en-US"/>
          </a:p>
        </p:txBody>
      </p:sp>
      <p:pic>
        <p:nvPicPr>
          <p:cNvPr id="8" name="Εικόνα 7">
            <a:extLst>
              <a:ext uri="{FF2B5EF4-FFF2-40B4-BE49-F238E27FC236}">
                <a16:creationId xmlns:a16="http://schemas.microsoft.com/office/drawing/2014/main" id="{FF5EBD2A-3681-42EE-8488-9A40AEF9D9FF}"/>
              </a:ext>
            </a:extLst>
          </p:cNvPr>
          <p:cNvPicPr>
            <a:picLocks noChangeAspect="1"/>
          </p:cNvPicPr>
          <p:nvPr/>
        </p:nvPicPr>
        <p:blipFill>
          <a:blip r:embed="rId3"/>
          <a:stretch>
            <a:fillRect/>
          </a:stretch>
        </p:blipFill>
        <p:spPr>
          <a:xfrm>
            <a:off x="6757158" y="1861344"/>
            <a:ext cx="5038725" cy="4010025"/>
          </a:xfrm>
          <a:prstGeom prst="rect">
            <a:avLst/>
          </a:prstGeom>
        </p:spPr>
      </p:pic>
    </p:spTree>
    <p:extLst>
      <p:ext uri="{BB962C8B-B14F-4D97-AF65-F5344CB8AC3E}">
        <p14:creationId xmlns:p14="http://schemas.microsoft.com/office/powerpoint/2010/main" val="19143834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8E4B5C9-8958-4976-8F81-DED7FBDE068F}"/>
              </a:ext>
            </a:extLst>
          </p:cNvPr>
          <p:cNvSpPr>
            <a:spLocks noGrp="1"/>
          </p:cNvSpPr>
          <p:nvPr>
            <p:ph type="title"/>
          </p:nvPr>
        </p:nvSpPr>
        <p:spPr/>
        <p:txBody>
          <a:bodyPr/>
          <a:lstStyle/>
          <a:p>
            <a:endParaRPr lang="en-US"/>
          </a:p>
        </p:txBody>
      </p:sp>
      <p:pic>
        <p:nvPicPr>
          <p:cNvPr id="7" name="Θέση περιεχομένου 6">
            <a:extLst>
              <a:ext uri="{FF2B5EF4-FFF2-40B4-BE49-F238E27FC236}">
                <a16:creationId xmlns:a16="http://schemas.microsoft.com/office/drawing/2014/main" id="{F7BC85E5-2B90-41F2-B9D9-21DFA752E97E}"/>
              </a:ext>
            </a:extLst>
          </p:cNvPr>
          <p:cNvPicPr>
            <a:picLocks noGrp="1" noChangeAspect="1"/>
          </p:cNvPicPr>
          <p:nvPr>
            <p:ph idx="1"/>
          </p:nvPr>
        </p:nvPicPr>
        <p:blipFill>
          <a:blip r:embed="rId2"/>
          <a:stretch>
            <a:fillRect/>
          </a:stretch>
        </p:blipFill>
        <p:spPr>
          <a:xfrm>
            <a:off x="487334" y="1690688"/>
            <a:ext cx="5314611" cy="4351338"/>
          </a:xfrm>
          <a:prstGeom prst="rect">
            <a:avLst/>
          </a:prstGeom>
        </p:spPr>
      </p:pic>
      <p:sp>
        <p:nvSpPr>
          <p:cNvPr id="4" name="Θέση υποσέλιδου 3">
            <a:extLst>
              <a:ext uri="{FF2B5EF4-FFF2-40B4-BE49-F238E27FC236}">
                <a16:creationId xmlns:a16="http://schemas.microsoft.com/office/drawing/2014/main" id="{622B1146-C230-4FD1-BC6E-25A9EFCFF44E}"/>
              </a:ext>
            </a:extLst>
          </p:cNvPr>
          <p:cNvSpPr>
            <a:spLocks noGrp="1"/>
          </p:cNvSpPr>
          <p:nvPr>
            <p:ph type="ftr" sz="quarter" idx="11"/>
          </p:nvPr>
        </p:nvSpPr>
        <p:spPr/>
        <p:txBody>
          <a:bodyPr/>
          <a:lstStyle/>
          <a:p>
            <a:r>
              <a:rPr lang="el-GR"/>
              <a:t>Α΄ ΧΕΙΡΟΥΡΓΙΚΗ ΚΛΙΝΙΚΗ ΕΚΠΑ, ΓΝΑ ΛΑΙΚΟ</a:t>
            </a:r>
            <a:endParaRPr lang="en-US"/>
          </a:p>
        </p:txBody>
      </p:sp>
      <p:sp>
        <p:nvSpPr>
          <p:cNvPr id="5" name="Θέση αριθμού διαφάνειας 4">
            <a:extLst>
              <a:ext uri="{FF2B5EF4-FFF2-40B4-BE49-F238E27FC236}">
                <a16:creationId xmlns:a16="http://schemas.microsoft.com/office/drawing/2014/main" id="{162201C2-DDD1-44E5-9181-B7A5DF49352E}"/>
              </a:ext>
            </a:extLst>
          </p:cNvPr>
          <p:cNvSpPr>
            <a:spLocks noGrp="1"/>
          </p:cNvSpPr>
          <p:nvPr>
            <p:ph type="sldNum" sz="quarter" idx="12"/>
          </p:nvPr>
        </p:nvSpPr>
        <p:spPr/>
        <p:txBody>
          <a:bodyPr/>
          <a:lstStyle/>
          <a:p>
            <a:fld id="{7BE3B681-BB24-4313-B4A7-1F1FE2084FF4}" type="slidenum">
              <a:rPr lang="en-US" smtClean="0"/>
              <a:t>28</a:t>
            </a:fld>
            <a:endParaRPr lang="en-US"/>
          </a:p>
        </p:txBody>
      </p:sp>
      <p:sp>
        <p:nvSpPr>
          <p:cNvPr id="6" name="Θέση ημερομηνίας 5">
            <a:extLst>
              <a:ext uri="{FF2B5EF4-FFF2-40B4-BE49-F238E27FC236}">
                <a16:creationId xmlns:a16="http://schemas.microsoft.com/office/drawing/2014/main" id="{BC6CDFE2-DAC2-4ADD-98C9-58CCFDBA9BFF}"/>
              </a:ext>
            </a:extLst>
          </p:cNvPr>
          <p:cNvSpPr>
            <a:spLocks noGrp="1"/>
          </p:cNvSpPr>
          <p:nvPr>
            <p:ph type="dt" sz="half" idx="10"/>
          </p:nvPr>
        </p:nvSpPr>
        <p:spPr/>
        <p:txBody>
          <a:bodyPr/>
          <a:lstStyle/>
          <a:p>
            <a:fld id="{5C03F19A-75CC-48E2-BAF4-D8EB0ED07C42}" type="datetime1">
              <a:rPr lang="en-US" smtClean="0"/>
              <a:t>1/7/2022</a:t>
            </a:fld>
            <a:endParaRPr lang="en-US"/>
          </a:p>
        </p:txBody>
      </p:sp>
      <p:pic>
        <p:nvPicPr>
          <p:cNvPr id="8" name="Εικόνα 7">
            <a:extLst>
              <a:ext uri="{FF2B5EF4-FFF2-40B4-BE49-F238E27FC236}">
                <a16:creationId xmlns:a16="http://schemas.microsoft.com/office/drawing/2014/main" id="{B1107617-27CF-4C76-9C82-0443C3E6EC4C}"/>
              </a:ext>
            </a:extLst>
          </p:cNvPr>
          <p:cNvPicPr>
            <a:picLocks noChangeAspect="1"/>
          </p:cNvPicPr>
          <p:nvPr/>
        </p:nvPicPr>
        <p:blipFill>
          <a:blip r:embed="rId3"/>
          <a:stretch>
            <a:fillRect/>
          </a:stretch>
        </p:blipFill>
        <p:spPr>
          <a:xfrm>
            <a:off x="5983398" y="2209178"/>
            <a:ext cx="5838825" cy="3552825"/>
          </a:xfrm>
          <a:prstGeom prst="rect">
            <a:avLst/>
          </a:prstGeom>
        </p:spPr>
      </p:pic>
    </p:spTree>
    <p:extLst>
      <p:ext uri="{BB962C8B-B14F-4D97-AF65-F5344CB8AC3E}">
        <p14:creationId xmlns:p14="http://schemas.microsoft.com/office/powerpoint/2010/main" val="17129299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C13BFE1-417D-417F-9BC3-CD296531F3B5}"/>
              </a:ext>
            </a:extLst>
          </p:cNvPr>
          <p:cNvSpPr>
            <a:spLocks noGrp="1"/>
          </p:cNvSpPr>
          <p:nvPr>
            <p:ph type="title"/>
          </p:nvPr>
        </p:nvSpPr>
        <p:spPr/>
        <p:txBody>
          <a:bodyPr/>
          <a:lstStyle/>
          <a:p>
            <a:endParaRPr lang="en-US"/>
          </a:p>
        </p:txBody>
      </p:sp>
      <p:pic>
        <p:nvPicPr>
          <p:cNvPr id="7" name="Θέση περιεχομένου 6">
            <a:extLst>
              <a:ext uri="{FF2B5EF4-FFF2-40B4-BE49-F238E27FC236}">
                <a16:creationId xmlns:a16="http://schemas.microsoft.com/office/drawing/2014/main" id="{30FFE6C0-2944-4809-8F92-CE104D6F636F}"/>
              </a:ext>
            </a:extLst>
          </p:cNvPr>
          <p:cNvPicPr>
            <a:picLocks noGrp="1" noChangeAspect="1"/>
          </p:cNvPicPr>
          <p:nvPr>
            <p:ph idx="1"/>
          </p:nvPr>
        </p:nvPicPr>
        <p:blipFill>
          <a:blip r:embed="rId2"/>
          <a:stretch>
            <a:fillRect/>
          </a:stretch>
        </p:blipFill>
        <p:spPr>
          <a:xfrm>
            <a:off x="2862470" y="1690688"/>
            <a:ext cx="6984558" cy="4292741"/>
          </a:xfrm>
          <a:prstGeom prst="rect">
            <a:avLst/>
          </a:prstGeom>
        </p:spPr>
      </p:pic>
      <p:sp>
        <p:nvSpPr>
          <p:cNvPr id="4" name="Θέση υποσέλιδου 3">
            <a:extLst>
              <a:ext uri="{FF2B5EF4-FFF2-40B4-BE49-F238E27FC236}">
                <a16:creationId xmlns:a16="http://schemas.microsoft.com/office/drawing/2014/main" id="{F38FC044-BCAE-48DB-B4FB-D965635CCF14}"/>
              </a:ext>
            </a:extLst>
          </p:cNvPr>
          <p:cNvSpPr>
            <a:spLocks noGrp="1"/>
          </p:cNvSpPr>
          <p:nvPr>
            <p:ph type="ftr" sz="quarter" idx="11"/>
          </p:nvPr>
        </p:nvSpPr>
        <p:spPr/>
        <p:txBody>
          <a:bodyPr/>
          <a:lstStyle/>
          <a:p>
            <a:r>
              <a:rPr lang="el-GR"/>
              <a:t>Α΄ ΧΕΙΡΟΥΡΓΙΚΗ ΚΛΙΝΙΚΗ ΕΚΠΑ, ΓΝΑ ΛΑΙΚΟ</a:t>
            </a:r>
            <a:endParaRPr lang="en-US"/>
          </a:p>
        </p:txBody>
      </p:sp>
      <p:sp>
        <p:nvSpPr>
          <p:cNvPr id="5" name="Θέση αριθμού διαφάνειας 4">
            <a:extLst>
              <a:ext uri="{FF2B5EF4-FFF2-40B4-BE49-F238E27FC236}">
                <a16:creationId xmlns:a16="http://schemas.microsoft.com/office/drawing/2014/main" id="{4B01B948-2D80-4CFE-90F5-133644A48565}"/>
              </a:ext>
            </a:extLst>
          </p:cNvPr>
          <p:cNvSpPr>
            <a:spLocks noGrp="1"/>
          </p:cNvSpPr>
          <p:nvPr>
            <p:ph type="sldNum" sz="quarter" idx="12"/>
          </p:nvPr>
        </p:nvSpPr>
        <p:spPr/>
        <p:txBody>
          <a:bodyPr/>
          <a:lstStyle/>
          <a:p>
            <a:fld id="{7BE3B681-BB24-4313-B4A7-1F1FE2084FF4}" type="slidenum">
              <a:rPr lang="en-US" smtClean="0"/>
              <a:t>29</a:t>
            </a:fld>
            <a:endParaRPr lang="en-US"/>
          </a:p>
        </p:txBody>
      </p:sp>
      <p:sp>
        <p:nvSpPr>
          <p:cNvPr id="6" name="Θέση ημερομηνίας 5">
            <a:extLst>
              <a:ext uri="{FF2B5EF4-FFF2-40B4-BE49-F238E27FC236}">
                <a16:creationId xmlns:a16="http://schemas.microsoft.com/office/drawing/2014/main" id="{04B2F89F-3F96-49DF-A27E-085381131DE1}"/>
              </a:ext>
            </a:extLst>
          </p:cNvPr>
          <p:cNvSpPr>
            <a:spLocks noGrp="1"/>
          </p:cNvSpPr>
          <p:nvPr>
            <p:ph type="dt" sz="half" idx="10"/>
          </p:nvPr>
        </p:nvSpPr>
        <p:spPr/>
        <p:txBody>
          <a:bodyPr/>
          <a:lstStyle/>
          <a:p>
            <a:fld id="{5C03F19A-75CC-48E2-BAF4-D8EB0ED07C42}" type="datetime1">
              <a:rPr lang="en-US" smtClean="0"/>
              <a:t>1/7/2022</a:t>
            </a:fld>
            <a:endParaRPr lang="en-US"/>
          </a:p>
        </p:txBody>
      </p:sp>
    </p:spTree>
    <p:extLst>
      <p:ext uri="{BB962C8B-B14F-4D97-AF65-F5344CB8AC3E}">
        <p14:creationId xmlns:p14="http://schemas.microsoft.com/office/powerpoint/2010/main" val="9883084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0E5B31A-33DB-4B7C-A59C-BDF35AD091CF}"/>
              </a:ext>
            </a:extLst>
          </p:cNvPr>
          <p:cNvSpPr>
            <a:spLocks noGrp="1"/>
          </p:cNvSpPr>
          <p:nvPr>
            <p:ph type="title"/>
          </p:nvPr>
        </p:nvSpPr>
        <p:spPr>
          <a:xfrm>
            <a:off x="838200" y="365125"/>
            <a:ext cx="10515600" cy="485665"/>
          </a:xfrm>
        </p:spPr>
        <p:txBody>
          <a:bodyPr>
            <a:normAutofit fontScale="90000"/>
          </a:bodyPr>
          <a:lstStyle/>
          <a:p>
            <a:r>
              <a:rPr lang="en-US" dirty="0"/>
              <a:t>Life cycle </a:t>
            </a:r>
          </a:p>
        </p:txBody>
      </p:sp>
      <p:sp>
        <p:nvSpPr>
          <p:cNvPr id="3" name="Θέση περιεχομένου 2">
            <a:extLst>
              <a:ext uri="{FF2B5EF4-FFF2-40B4-BE49-F238E27FC236}">
                <a16:creationId xmlns:a16="http://schemas.microsoft.com/office/drawing/2014/main" id="{D3FCDE61-674D-4AD2-A0B2-C0B96C2FB32A}"/>
              </a:ext>
            </a:extLst>
          </p:cNvPr>
          <p:cNvSpPr>
            <a:spLocks noGrp="1"/>
          </p:cNvSpPr>
          <p:nvPr>
            <p:ph idx="1"/>
          </p:nvPr>
        </p:nvSpPr>
        <p:spPr/>
        <p:txBody>
          <a:bodyPr/>
          <a:lstStyle/>
          <a:p>
            <a:r>
              <a:rPr lang="en-GB" b="0" i="0" dirty="0">
                <a:solidFill>
                  <a:srgbClr val="000000"/>
                </a:solidFill>
                <a:effectLst/>
                <a:latin typeface="FSBrabo"/>
              </a:rPr>
              <a:t>intermediate host usually( a sheep, a cattle, or a swine), and a primary canine host. </a:t>
            </a:r>
          </a:p>
          <a:p>
            <a:endParaRPr lang="en-GB" dirty="0">
              <a:solidFill>
                <a:srgbClr val="000000"/>
              </a:solidFill>
              <a:latin typeface="FSBrabo"/>
            </a:endParaRPr>
          </a:p>
          <a:p>
            <a:r>
              <a:rPr lang="en-GB" b="0" i="0" dirty="0">
                <a:solidFill>
                  <a:srgbClr val="000000"/>
                </a:solidFill>
                <a:effectLst/>
                <a:latin typeface="FSBrabo"/>
              </a:rPr>
              <a:t>an accidental and an intermediate host through contact with infected dogs or by ingesting food or water contaminated with eggs of the parasite</a:t>
            </a:r>
          </a:p>
          <a:p>
            <a:endParaRPr lang="en-GB" dirty="0">
              <a:solidFill>
                <a:srgbClr val="000000"/>
              </a:solidFill>
              <a:latin typeface="FSBrabo"/>
            </a:endParaRPr>
          </a:p>
          <a:p>
            <a:r>
              <a:rPr lang="en-GB" b="0" i="0" dirty="0">
                <a:solidFill>
                  <a:srgbClr val="000000"/>
                </a:solidFill>
                <a:effectLst/>
                <a:latin typeface="FSBrabo"/>
              </a:rPr>
              <a:t>eggs are ingested, they release larvae into the duodenum</a:t>
            </a:r>
            <a:endParaRPr lang="en-US" dirty="0"/>
          </a:p>
        </p:txBody>
      </p:sp>
      <p:sp>
        <p:nvSpPr>
          <p:cNvPr id="4" name="Θέση υποσέλιδου 3">
            <a:extLst>
              <a:ext uri="{FF2B5EF4-FFF2-40B4-BE49-F238E27FC236}">
                <a16:creationId xmlns:a16="http://schemas.microsoft.com/office/drawing/2014/main" id="{1D79C717-0E00-478E-A379-AF72CE4032EA}"/>
              </a:ext>
            </a:extLst>
          </p:cNvPr>
          <p:cNvSpPr>
            <a:spLocks noGrp="1"/>
          </p:cNvSpPr>
          <p:nvPr>
            <p:ph type="ftr" sz="quarter" idx="11"/>
          </p:nvPr>
        </p:nvSpPr>
        <p:spPr/>
        <p:txBody>
          <a:bodyPr/>
          <a:lstStyle/>
          <a:p>
            <a:r>
              <a:rPr lang="el-GR"/>
              <a:t>Α΄ ΧΕΙΡΟΥΡΓΙΚΗ ΚΛΙΝΙΚΗ ΕΚΠΑ, ΓΝΑ ΛΑΙΚΟ</a:t>
            </a:r>
            <a:endParaRPr lang="en-US"/>
          </a:p>
        </p:txBody>
      </p:sp>
      <p:sp>
        <p:nvSpPr>
          <p:cNvPr id="5" name="Θέση αριθμού διαφάνειας 4">
            <a:extLst>
              <a:ext uri="{FF2B5EF4-FFF2-40B4-BE49-F238E27FC236}">
                <a16:creationId xmlns:a16="http://schemas.microsoft.com/office/drawing/2014/main" id="{AE33561E-3AD3-4A6B-ADC7-0199289E772C}"/>
              </a:ext>
            </a:extLst>
          </p:cNvPr>
          <p:cNvSpPr>
            <a:spLocks noGrp="1"/>
          </p:cNvSpPr>
          <p:nvPr>
            <p:ph type="sldNum" sz="quarter" idx="12"/>
          </p:nvPr>
        </p:nvSpPr>
        <p:spPr/>
        <p:txBody>
          <a:bodyPr/>
          <a:lstStyle/>
          <a:p>
            <a:fld id="{7BE3B681-BB24-4313-B4A7-1F1FE2084FF4}" type="slidenum">
              <a:rPr lang="en-US" smtClean="0"/>
              <a:t>3</a:t>
            </a:fld>
            <a:endParaRPr lang="en-US"/>
          </a:p>
        </p:txBody>
      </p:sp>
      <p:sp>
        <p:nvSpPr>
          <p:cNvPr id="6" name="Θέση ημερομηνίας 5">
            <a:extLst>
              <a:ext uri="{FF2B5EF4-FFF2-40B4-BE49-F238E27FC236}">
                <a16:creationId xmlns:a16="http://schemas.microsoft.com/office/drawing/2014/main" id="{0522CA61-06E4-4A7F-A3A9-494C0D93234C}"/>
              </a:ext>
            </a:extLst>
          </p:cNvPr>
          <p:cNvSpPr>
            <a:spLocks noGrp="1"/>
          </p:cNvSpPr>
          <p:nvPr>
            <p:ph type="dt" sz="half" idx="10"/>
          </p:nvPr>
        </p:nvSpPr>
        <p:spPr/>
        <p:txBody>
          <a:bodyPr/>
          <a:lstStyle/>
          <a:p>
            <a:fld id="{5C03F19A-75CC-48E2-BAF4-D8EB0ED07C42}" type="datetime1">
              <a:rPr lang="en-US" smtClean="0"/>
              <a:t>1/7/2022</a:t>
            </a:fld>
            <a:endParaRPr lang="en-US"/>
          </a:p>
        </p:txBody>
      </p:sp>
    </p:spTree>
    <p:extLst>
      <p:ext uri="{BB962C8B-B14F-4D97-AF65-F5344CB8AC3E}">
        <p14:creationId xmlns:p14="http://schemas.microsoft.com/office/powerpoint/2010/main" val="13097386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DA6F081-4C24-4305-B89A-06835590D358}"/>
              </a:ext>
            </a:extLst>
          </p:cNvPr>
          <p:cNvSpPr>
            <a:spLocks noGrp="1"/>
          </p:cNvSpPr>
          <p:nvPr>
            <p:ph type="title"/>
          </p:nvPr>
        </p:nvSpPr>
        <p:spPr>
          <a:xfrm>
            <a:off x="838200" y="365125"/>
            <a:ext cx="10515600" cy="485665"/>
          </a:xfrm>
        </p:spPr>
        <p:txBody>
          <a:bodyPr>
            <a:normAutofit fontScale="90000"/>
          </a:bodyPr>
          <a:lstStyle/>
          <a:p>
            <a:r>
              <a:rPr lang="en-US" dirty="0"/>
              <a:t>CT scan</a:t>
            </a:r>
          </a:p>
        </p:txBody>
      </p:sp>
      <p:sp>
        <p:nvSpPr>
          <p:cNvPr id="3" name="Θέση περιεχομένου 2">
            <a:extLst>
              <a:ext uri="{FF2B5EF4-FFF2-40B4-BE49-F238E27FC236}">
                <a16:creationId xmlns:a16="http://schemas.microsoft.com/office/drawing/2014/main" id="{ACD45573-BA6E-4B71-84FB-33A1351D6790}"/>
              </a:ext>
            </a:extLst>
          </p:cNvPr>
          <p:cNvSpPr>
            <a:spLocks noGrp="1"/>
          </p:cNvSpPr>
          <p:nvPr>
            <p:ph idx="1"/>
          </p:nvPr>
        </p:nvSpPr>
        <p:spPr>
          <a:xfrm>
            <a:off x="838200" y="1152939"/>
            <a:ext cx="10515600" cy="5024024"/>
          </a:xfrm>
        </p:spPr>
        <p:txBody>
          <a:bodyPr/>
          <a:lstStyle/>
          <a:p>
            <a:r>
              <a:rPr lang="en-GB" dirty="0"/>
              <a:t>Multi detector row computed tomography has the highest sensitivity of imaging of the cyst (100%)</a:t>
            </a:r>
            <a:endParaRPr lang="en-US" dirty="0"/>
          </a:p>
        </p:txBody>
      </p:sp>
      <p:sp>
        <p:nvSpPr>
          <p:cNvPr id="4" name="Θέση υποσέλιδου 3">
            <a:extLst>
              <a:ext uri="{FF2B5EF4-FFF2-40B4-BE49-F238E27FC236}">
                <a16:creationId xmlns:a16="http://schemas.microsoft.com/office/drawing/2014/main" id="{ECA0DE2E-F6D3-4C72-BDC0-D3DB747BD9B5}"/>
              </a:ext>
            </a:extLst>
          </p:cNvPr>
          <p:cNvSpPr>
            <a:spLocks noGrp="1"/>
          </p:cNvSpPr>
          <p:nvPr>
            <p:ph type="ftr" sz="quarter" idx="11"/>
          </p:nvPr>
        </p:nvSpPr>
        <p:spPr/>
        <p:txBody>
          <a:bodyPr/>
          <a:lstStyle/>
          <a:p>
            <a:r>
              <a:rPr lang="el-GR"/>
              <a:t>Α΄ ΧΕΙΡΟΥΡΓΙΚΗ ΚΛΙΝΙΚΗ ΕΚΠΑ, ΓΝΑ ΛΑΙΚΟ</a:t>
            </a:r>
            <a:endParaRPr lang="en-US"/>
          </a:p>
        </p:txBody>
      </p:sp>
      <p:sp>
        <p:nvSpPr>
          <p:cNvPr id="5" name="Θέση αριθμού διαφάνειας 4">
            <a:extLst>
              <a:ext uri="{FF2B5EF4-FFF2-40B4-BE49-F238E27FC236}">
                <a16:creationId xmlns:a16="http://schemas.microsoft.com/office/drawing/2014/main" id="{7B6C2279-CC80-410F-A6A6-A6321F9F0E1B}"/>
              </a:ext>
            </a:extLst>
          </p:cNvPr>
          <p:cNvSpPr>
            <a:spLocks noGrp="1"/>
          </p:cNvSpPr>
          <p:nvPr>
            <p:ph type="sldNum" sz="quarter" idx="12"/>
          </p:nvPr>
        </p:nvSpPr>
        <p:spPr/>
        <p:txBody>
          <a:bodyPr/>
          <a:lstStyle/>
          <a:p>
            <a:fld id="{7BE3B681-BB24-4313-B4A7-1F1FE2084FF4}" type="slidenum">
              <a:rPr lang="en-US" smtClean="0"/>
              <a:t>30</a:t>
            </a:fld>
            <a:endParaRPr lang="en-US"/>
          </a:p>
        </p:txBody>
      </p:sp>
      <p:sp>
        <p:nvSpPr>
          <p:cNvPr id="6" name="Θέση ημερομηνίας 5">
            <a:extLst>
              <a:ext uri="{FF2B5EF4-FFF2-40B4-BE49-F238E27FC236}">
                <a16:creationId xmlns:a16="http://schemas.microsoft.com/office/drawing/2014/main" id="{5C2E4171-1444-477C-805B-305E749F8A60}"/>
              </a:ext>
            </a:extLst>
          </p:cNvPr>
          <p:cNvSpPr>
            <a:spLocks noGrp="1"/>
          </p:cNvSpPr>
          <p:nvPr>
            <p:ph type="dt" sz="half" idx="10"/>
          </p:nvPr>
        </p:nvSpPr>
        <p:spPr/>
        <p:txBody>
          <a:bodyPr/>
          <a:lstStyle/>
          <a:p>
            <a:fld id="{5C03F19A-75CC-48E2-BAF4-D8EB0ED07C42}" type="datetime1">
              <a:rPr lang="en-US" smtClean="0"/>
              <a:t>1/7/2022</a:t>
            </a:fld>
            <a:endParaRPr lang="en-US"/>
          </a:p>
        </p:txBody>
      </p:sp>
      <p:pic>
        <p:nvPicPr>
          <p:cNvPr id="7" name="Εικόνα 6">
            <a:extLst>
              <a:ext uri="{FF2B5EF4-FFF2-40B4-BE49-F238E27FC236}">
                <a16:creationId xmlns:a16="http://schemas.microsoft.com/office/drawing/2014/main" id="{D495206C-646E-4240-9447-6CD63A1011E2}"/>
              </a:ext>
            </a:extLst>
          </p:cNvPr>
          <p:cNvPicPr>
            <a:picLocks noChangeAspect="1"/>
          </p:cNvPicPr>
          <p:nvPr/>
        </p:nvPicPr>
        <p:blipFill>
          <a:blip r:embed="rId2"/>
          <a:stretch>
            <a:fillRect/>
          </a:stretch>
        </p:blipFill>
        <p:spPr>
          <a:xfrm>
            <a:off x="84625" y="1957450"/>
            <a:ext cx="7222411" cy="2726460"/>
          </a:xfrm>
          <a:prstGeom prst="rect">
            <a:avLst/>
          </a:prstGeom>
        </p:spPr>
      </p:pic>
      <p:pic>
        <p:nvPicPr>
          <p:cNvPr id="8" name="Εικόνα 7">
            <a:extLst>
              <a:ext uri="{FF2B5EF4-FFF2-40B4-BE49-F238E27FC236}">
                <a16:creationId xmlns:a16="http://schemas.microsoft.com/office/drawing/2014/main" id="{36C7D4D1-CD92-4C0E-A471-78AE61014A08}"/>
              </a:ext>
            </a:extLst>
          </p:cNvPr>
          <p:cNvPicPr>
            <a:picLocks noChangeAspect="1"/>
          </p:cNvPicPr>
          <p:nvPr/>
        </p:nvPicPr>
        <p:blipFill>
          <a:blip r:embed="rId3"/>
          <a:stretch>
            <a:fillRect/>
          </a:stretch>
        </p:blipFill>
        <p:spPr>
          <a:xfrm>
            <a:off x="5053693" y="4121559"/>
            <a:ext cx="7160078" cy="2756630"/>
          </a:xfrm>
          <a:prstGeom prst="rect">
            <a:avLst/>
          </a:prstGeom>
        </p:spPr>
      </p:pic>
    </p:spTree>
    <p:extLst>
      <p:ext uri="{BB962C8B-B14F-4D97-AF65-F5344CB8AC3E}">
        <p14:creationId xmlns:p14="http://schemas.microsoft.com/office/powerpoint/2010/main" val="42342303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C1E6940-57C6-4E69-A358-076D90AA8371}"/>
              </a:ext>
            </a:extLst>
          </p:cNvPr>
          <p:cNvSpPr>
            <a:spLocks noGrp="1"/>
          </p:cNvSpPr>
          <p:nvPr>
            <p:ph type="title"/>
          </p:nvPr>
        </p:nvSpPr>
        <p:spPr>
          <a:xfrm>
            <a:off x="838200" y="365125"/>
            <a:ext cx="10515600" cy="414103"/>
          </a:xfrm>
        </p:spPr>
        <p:txBody>
          <a:bodyPr>
            <a:normAutofit fontScale="90000"/>
          </a:bodyPr>
          <a:lstStyle/>
          <a:p>
            <a:r>
              <a:rPr lang="en-US" dirty="0"/>
              <a:t>Cholangiography</a:t>
            </a:r>
          </a:p>
        </p:txBody>
      </p:sp>
      <p:pic>
        <p:nvPicPr>
          <p:cNvPr id="7" name="Θέση περιεχομένου 6">
            <a:extLst>
              <a:ext uri="{FF2B5EF4-FFF2-40B4-BE49-F238E27FC236}">
                <a16:creationId xmlns:a16="http://schemas.microsoft.com/office/drawing/2014/main" id="{9C8AFE12-0F74-495B-8B04-A8DC2C0B1D83}"/>
              </a:ext>
            </a:extLst>
          </p:cNvPr>
          <p:cNvPicPr>
            <a:picLocks noGrp="1" noChangeAspect="1"/>
          </p:cNvPicPr>
          <p:nvPr>
            <p:ph idx="1"/>
          </p:nvPr>
        </p:nvPicPr>
        <p:blipFill>
          <a:blip r:embed="rId2"/>
          <a:stretch>
            <a:fillRect/>
          </a:stretch>
        </p:blipFill>
        <p:spPr>
          <a:xfrm>
            <a:off x="1834162" y="1932347"/>
            <a:ext cx="7267370" cy="4351338"/>
          </a:xfrm>
          <a:prstGeom prst="rect">
            <a:avLst/>
          </a:prstGeom>
        </p:spPr>
      </p:pic>
      <p:sp>
        <p:nvSpPr>
          <p:cNvPr id="4" name="Θέση υποσέλιδου 3">
            <a:extLst>
              <a:ext uri="{FF2B5EF4-FFF2-40B4-BE49-F238E27FC236}">
                <a16:creationId xmlns:a16="http://schemas.microsoft.com/office/drawing/2014/main" id="{C27F7FA1-2771-46AE-84B7-C027EB12F98C}"/>
              </a:ext>
            </a:extLst>
          </p:cNvPr>
          <p:cNvSpPr>
            <a:spLocks noGrp="1"/>
          </p:cNvSpPr>
          <p:nvPr>
            <p:ph type="ftr" sz="quarter" idx="11"/>
          </p:nvPr>
        </p:nvSpPr>
        <p:spPr/>
        <p:txBody>
          <a:bodyPr/>
          <a:lstStyle/>
          <a:p>
            <a:r>
              <a:rPr lang="el-GR"/>
              <a:t>Α΄ ΧΕΙΡΟΥΡΓΙΚΗ ΚΛΙΝΙΚΗ ΕΚΠΑ, ΓΝΑ ΛΑΙΚΟ</a:t>
            </a:r>
            <a:endParaRPr lang="en-US"/>
          </a:p>
        </p:txBody>
      </p:sp>
      <p:sp>
        <p:nvSpPr>
          <p:cNvPr id="5" name="Θέση αριθμού διαφάνειας 4">
            <a:extLst>
              <a:ext uri="{FF2B5EF4-FFF2-40B4-BE49-F238E27FC236}">
                <a16:creationId xmlns:a16="http://schemas.microsoft.com/office/drawing/2014/main" id="{EBF9C29C-D983-4060-BCFC-114F6CCF866C}"/>
              </a:ext>
            </a:extLst>
          </p:cNvPr>
          <p:cNvSpPr>
            <a:spLocks noGrp="1"/>
          </p:cNvSpPr>
          <p:nvPr>
            <p:ph type="sldNum" sz="quarter" idx="12"/>
          </p:nvPr>
        </p:nvSpPr>
        <p:spPr/>
        <p:txBody>
          <a:bodyPr/>
          <a:lstStyle/>
          <a:p>
            <a:fld id="{7BE3B681-BB24-4313-B4A7-1F1FE2084FF4}" type="slidenum">
              <a:rPr lang="en-US" smtClean="0"/>
              <a:t>31</a:t>
            </a:fld>
            <a:endParaRPr lang="en-US"/>
          </a:p>
        </p:txBody>
      </p:sp>
      <p:sp>
        <p:nvSpPr>
          <p:cNvPr id="6" name="Θέση ημερομηνίας 5">
            <a:extLst>
              <a:ext uri="{FF2B5EF4-FFF2-40B4-BE49-F238E27FC236}">
                <a16:creationId xmlns:a16="http://schemas.microsoft.com/office/drawing/2014/main" id="{124D6937-9B40-461C-AE82-A2E0EF732F76}"/>
              </a:ext>
            </a:extLst>
          </p:cNvPr>
          <p:cNvSpPr>
            <a:spLocks noGrp="1"/>
          </p:cNvSpPr>
          <p:nvPr>
            <p:ph type="dt" sz="half" idx="10"/>
          </p:nvPr>
        </p:nvSpPr>
        <p:spPr/>
        <p:txBody>
          <a:bodyPr/>
          <a:lstStyle/>
          <a:p>
            <a:fld id="{5C03F19A-75CC-48E2-BAF4-D8EB0ED07C42}" type="datetime1">
              <a:rPr lang="en-US" smtClean="0"/>
              <a:t>1/7/2022</a:t>
            </a:fld>
            <a:endParaRPr lang="en-US"/>
          </a:p>
        </p:txBody>
      </p:sp>
    </p:spTree>
    <p:extLst>
      <p:ext uri="{BB962C8B-B14F-4D97-AF65-F5344CB8AC3E}">
        <p14:creationId xmlns:p14="http://schemas.microsoft.com/office/powerpoint/2010/main" val="28920264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379F489-4412-4741-81E2-78DD8400A5D2}"/>
              </a:ext>
            </a:extLst>
          </p:cNvPr>
          <p:cNvSpPr>
            <a:spLocks noGrp="1"/>
          </p:cNvSpPr>
          <p:nvPr>
            <p:ph type="title"/>
          </p:nvPr>
        </p:nvSpPr>
        <p:spPr>
          <a:xfrm>
            <a:off x="838200" y="365126"/>
            <a:ext cx="10515600" cy="676496"/>
          </a:xfrm>
        </p:spPr>
        <p:txBody>
          <a:bodyPr>
            <a:normAutofit fontScale="90000"/>
          </a:bodyPr>
          <a:lstStyle/>
          <a:p>
            <a:r>
              <a:rPr lang="en-US" dirty="0"/>
              <a:t>Treatment</a:t>
            </a:r>
          </a:p>
        </p:txBody>
      </p:sp>
      <p:sp>
        <p:nvSpPr>
          <p:cNvPr id="3" name="Θέση περιεχομένου 2">
            <a:extLst>
              <a:ext uri="{FF2B5EF4-FFF2-40B4-BE49-F238E27FC236}">
                <a16:creationId xmlns:a16="http://schemas.microsoft.com/office/drawing/2014/main" id="{907E56C3-1690-460A-A711-74D29E470A94}"/>
              </a:ext>
            </a:extLst>
          </p:cNvPr>
          <p:cNvSpPr>
            <a:spLocks noGrp="1"/>
          </p:cNvSpPr>
          <p:nvPr>
            <p:ph idx="1"/>
          </p:nvPr>
        </p:nvSpPr>
        <p:spPr>
          <a:xfrm>
            <a:off x="838200" y="1113183"/>
            <a:ext cx="10515600" cy="5063780"/>
          </a:xfrm>
        </p:spPr>
        <p:txBody>
          <a:bodyPr/>
          <a:lstStyle/>
          <a:p>
            <a:r>
              <a:rPr lang="en-GB" dirty="0"/>
              <a:t>Surgery remains the gold standard treatment for hydatid liver disease.</a:t>
            </a:r>
          </a:p>
          <a:p>
            <a:endParaRPr lang="en-GB" dirty="0"/>
          </a:p>
          <a:p>
            <a:r>
              <a:rPr lang="en-GB" b="0" i="0" dirty="0">
                <a:solidFill>
                  <a:srgbClr val="000000"/>
                </a:solidFill>
                <a:effectLst/>
                <a:latin typeface="FSBrabo"/>
              </a:rPr>
              <a:t>Cysts with homogeneously calcified cyst walls need, probably, no surgery but only a ‘wait and observe’ approach</a:t>
            </a:r>
            <a:endParaRPr lang="en-US" dirty="0"/>
          </a:p>
        </p:txBody>
      </p:sp>
      <p:sp>
        <p:nvSpPr>
          <p:cNvPr id="4" name="Θέση υποσέλιδου 3">
            <a:extLst>
              <a:ext uri="{FF2B5EF4-FFF2-40B4-BE49-F238E27FC236}">
                <a16:creationId xmlns:a16="http://schemas.microsoft.com/office/drawing/2014/main" id="{D9DE8B17-F3AF-46B4-ADC2-FCEA97F92AE9}"/>
              </a:ext>
            </a:extLst>
          </p:cNvPr>
          <p:cNvSpPr>
            <a:spLocks noGrp="1"/>
          </p:cNvSpPr>
          <p:nvPr>
            <p:ph type="ftr" sz="quarter" idx="11"/>
          </p:nvPr>
        </p:nvSpPr>
        <p:spPr/>
        <p:txBody>
          <a:bodyPr/>
          <a:lstStyle/>
          <a:p>
            <a:r>
              <a:rPr lang="el-GR"/>
              <a:t>Α΄ ΧΕΙΡΟΥΡΓΙΚΗ ΚΛΙΝΙΚΗ ΕΚΠΑ, ΓΝΑ ΛΑΙΚΟ</a:t>
            </a:r>
            <a:endParaRPr lang="en-US"/>
          </a:p>
        </p:txBody>
      </p:sp>
      <p:sp>
        <p:nvSpPr>
          <p:cNvPr id="5" name="Θέση αριθμού διαφάνειας 4">
            <a:extLst>
              <a:ext uri="{FF2B5EF4-FFF2-40B4-BE49-F238E27FC236}">
                <a16:creationId xmlns:a16="http://schemas.microsoft.com/office/drawing/2014/main" id="{D295CD11-F256-4854-A9F5-32255CAF38AD}"/>
              </a:ext>
            </a:extLst>
          </p:cNvPr>
          <p:cNvSpPr>
            <a:spLocks noGrp="1"/>
          </p:cNvSpPr>
          <p:nvPr>
            <p:ph type="sldNum" sz="quarter" idx="12"/>
          </p:nvPr>
        </p:nvSpPr>
        <p:spPr/>
        <p:txBody>
          <a:bodyPr/>
          <a:lstStyle/>
          <a:p>
            <a:fld id="{7BE3B681-BB24-4313-B4A7-1F1FE2084FF4}" type="slidenum">
              <a:rPr lang="en-US" smtClean="0"/>
              <a:t>32</a:t>
            </a:fld>
            <a:endParaRPr lang="en-US"/>
          </a:p>
        </p:txBody>
      </p:sp>
      <p:sp>
        <p:nvSpPr>
          <p:cNvPr id="6" name="Θέση ημερομηνίας 5">
            <a:extLst>
              <a:ext uri="{FF2B5EF4-FFF2-40B4-BE49-F238E27FC236}">
                <a16:creationId xmlns:a16="http://schemas.microsoft.com/office/drawing/2014/main" id="{15AA1785-0001-421F-B516-7A3958B9EF79}"/>
              </a:ext>
            </a:extLst>
          </p:cNvPr>
          <p:cNvSpPr>
            <a:spLocks noGrp="1"/>
          </p:cNvSpPr>
          <p:nvPr>
            <p:ph type="dt" sz="half" idx="10"/>
          </p:nvPr>
        </p:nvSpPr>
        <p:spPr/>
        <p:txBody>
          <a:bodyPr/>
          <a:lstStyle/>
          <a:p>
            <a:fld id="{5C03F19A-75CC-48E2-BAF4-D8EB0ED07C42}" type="datetime1">
              <a:rPr lang="en-US" smtClean="0"/>
              <a:t>1/7/2022</a:t>
            </a:fld>
            <a:endParaRPr lang="en-US"/>
          </a:p>
        </p:txBody>
      </p:sp>
    </p:spTree>
    <p:extLst>
      <p:ext uri="{BB962C8B-B14F-4D97-AF65-F5344CB8AC3E}">
        <p14:creationId xmlns:p14="http://schemas.microsoft.com/office/powerpoint/2010/main" val="1684632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ED9EEDB-DB2C-49BD-ACED-D9962E960973}"/>
              </a:ext>
            </a:extLst>
          </p:cNvPr>
          <p:cNvSpPr>
            <a:spLocks noGrp="1"/>
          </p:cNvSpPr>
          <p:nvPr>
            <p:ph type="title"/>
          </p:nvPr>
        </p:nvSpPr>
        <p:spPr/>
        <p:txBody>
          <a:bodyPr/>
          <a:lstStyle/>
          <a:p>
            <a:r>
              <a:rPr lang="en-GB" dirty="0"/>
              <a:t>principles of hydatid surgery</a:t>
            </a:r>
            <a:endParaRPr lang="en-US" dirty="0"/>
          </a:p>
        </p:txBody>
      </p:sp>
      <p:sp>
        <p:nvSpPr>
          <p:cNvPr id="3" name="Θέση περιεχομένου 2">
            <a:extLst>
              <a:ext uri="{FF2B5EF4-FFF2-40B4-BE49-F238E27FC236}">
                <a16:creationId xmlns:a16="http://schemas.microsoft.com/office/drawing/2014/main" id="{C1283B94-70E8-464C-B78B-11869B028D5A}"/>
              </a:ext>
            </a:extLst>
          </p:cNvPr>
          <p:cNvSpPr>
            <a:spLocks noGrp="1"/>
          </p:cNvSpPr>
          <p:nvPr>
            <p:ph idx="1"/>
          </p:nvPr>
        </p:nvSpPr>
        <p:spPr/>
        <p:txBody>
          <a:bodyPr>
            <a:normAutofit fontScale="92500"/>
          </a:bodyPr>
          <a:lstStyle/>
          <a:p>
            <a:r>
              <a:rPr lang="en-GB" dirty="0"/>
              <a:t>Total removal of all infective components of the cysts;</a:t>
            </a:r>
          </a:p>
          <a:p>
            <a:endParaRPr lang="en-GB" dirty="0"/>
          </a:p>
          <a:p>
            <a:r>
              <a:rPr lang="en-GB" dirty="0"/>
              <a:t>the avoidance of spillage of cyst contents at time of surgery;</a:t>
            </a:r>
          </a:p>
          <a:p>
            <a:endParaRPr lang="en-GB" dirty="0"/>
          </a:p>
          <a:p>
            <a:r>
              <a:rPr lang="en-GB" dirty="0"/>
              <a:t>management of communication between cyst and adjacent structures;</a:t>
            </a:r>
          </a:p>
          <a:p>
            <a:endParaRPr lang="en-GB" dirty="0"/>
          </a:p>
          <a:p>
            <a:r>
              <a:rPr lang="en-GB" dirty="0"/>
              <a:t>management of the residual cavity;</a:t>
            </a:r>
          </a:p>
          <a:p>
            <a:endParaRPr lang="en-GB" dirty="0"/>
          </a:p>
          <a:p>
            <a:r>
              <a:rPr lang="en-GB" dirty="0"/>
              <a:t>Minimize risks of operation.</a:t>
            </a:r>
            <a:endParaRPr lang="en-US" dirty="0"/>
          </a:p>
        </p:txBody>
      </p:sp>
      <p:sp>
        <p:nvSpPr>
          <p:cNvPr id="4" name="Θέση υποσέλιδου 3">
            <a:extLst>
              <a:ext uri="{FF2B5EF4-FFF2-40B4-BE49-F238E27FC236}">
                <a16:creationId xmlns:a16="http://schemas.microsoft.com/office/drawing/2014/main" id="{AB277B05-5B1C-4736-9A38-E252E41DEE91}"/>
              </a:ext>
            </a:extLst>
          </p:cNvPr>
          <p:cNvSpPr>
            <a:spLocks noGrp="1"/>
          </p:cNvSpPr>
          <p:nvPr>
            <p:ph type="ftr" sz="quarter" idx="11"/>
          </p:nvPr>
        </p:nvSpPr>
        <p:spPr/>
        <p:txBody>
          <a:bodyPr/>
          <a:lstStyle/>
          <a:p>
            <a:r>
              <a:rPr lang="el-GR"/>
              <a:t>Α΄ ΧΕΙΡΟΥΡΓΙΚΗ ΚΛΙΝΙΚΗ ΕΚΠΑ, ΓΝΑ ΛΑΙΚΟ</a:t>
            </a:r>
            <a:endParaRPr lang="en-US"/>
          </a:p>
        </p:txBody>
      </p:sp>
      <p:sp>
        <p:nvSpPr>
          <p:cNvPr id="5" name="Θέση αριθμού διαφάνειας 4">
            <a:extLst>
              <a:ext uri="{FF2B5EF4-FFF2-40B4-BE49-F238E27FC236}">
                <a16:creationId xmlns:a16="http://schemas.microsoft.com/office/drawing/2014/main" id="{A632CEB9-286B-4EA8-AA9E-054D3DA893C4}"/>
              </a:ext>
            </a:extLst>
          </p:cNvPr>
          <p:cNvSpPr>
            <a:spLocks noGrp="1"/>
          </p:cNvSpPr>
          <p:nvPr>
            <p:ph type="sldNum" sz="quarter" idx="12"/>
          </p:nvPr>
        </p:nvSpPr>
        <p:spPr/>
        <p:txBody>
          <a:bodyPr/>
          <a:lstStyle/>
          <a:p>
            <a:fld id="{7BE3B681-BB24-4313-B4A7-1F1FE2084FF4}" type="slidenum">
              <a:rPr lang="en-US" smtClean="0"/>
              <a:t>33</a:t>
            </a:fld>
            <a:endParaRPr lang="en-US"/>
          </a:p>
        </p:txBody>
      </p:sp>
      <p:sp>
        <p:nvSpPr>
          <p:cNvPr id="6" name="Θέση ημερομηνίας 5">
            <a:extLst>
              <a:ext uri="{FF2B5EF4-FFF2-40B4-BE49-F238E27FC236}">
                <a16:creationId xmlns:a16="http://schemas.microsoft.com/office/drawing/2014/main" id="{012FC97E-F870-47AC-99A6-67B893A542D0}"/>
              </a:ext>
            </a:extLst>
          </p:cNvPr>
          <p:cNvSpPr>
            <a:spLocks noGrp="1"/>
          </p:cNvSpPr>
          <p:nvPr>
            <p:ph type="dt" sz="half" idx="10"/>
          </p:nvPr>
        </p:nvSpPr>
        <p:spPr/>
        <p:txBody>
          <a:bodyPr/>
          <a:lstStyle/>
          <a:p>
            <a:fld id="{5C03F19A-75CC-48E2-BAF4-D8EB0ED07C42}" type="datetime1">
              <a:rPr lang="en-US" smtClean="0"/>
              <a:t>1/7/2022</a:t>
            </a:fld>
            <a:endParaRPr lang="en-US"/>
          </a:p>
        </p:txBody>
      </p:sp>
    </p:spTree>
    <p:extLst>
      <p:ext uri="{BB962C8B-B14F-4D97-AF65-F5344CB8AC3E}">
        <p14:creationId xmlns:p14="http://schemas.microsoft.com/office/powerpoint/2010/main" val="42428659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EEC74E7-4698-4B56-A3B2-DB91B12B3F4F}"/>
              </a:ext>
            </a:extLst>
          </p:cNvPr>
          <p:cNvSpPr>
            <a:spLocks noGrp="1"/>
          </p:cNvSpPr>
          <p:nvPr>
            <p:ph type="title"/>
          </p:nvPr>
        </p:nvSpPr>
        <p:spPr/>
        <p:txBody>
          <a:bodyPr/>
          <a:lstStyle/>
          <a:p>
            <a:endParaRPr lang="en-US"/>
          </a:p>
        </p:txBody>
      </p:sp>
      <p:sp>
        <p:nvSpPr>
          <p:cNvPr id="3" name="Θέση περιεχομένου 2">
            <a:extLst>
              <a:ext uri="{FF2B5EF4-FFF2-40B4-BE49-F238E27FC236}">
                <a16:creationId xmlns:a16="http://schemas.microsoft.com/office/drawing/2014/main" id="{91008091-2EF6-418A-A92C-8920C64784FF}"/>
              </a:ext>
            </a:extLst>
          </p:cNvPr>
          <p:cNvSpPr>
            <a:spLocks noGrp="1"/>
          </p:cNvSpPr>
          <p:nvPr>
            <p:ph idx="1"/>
          </p:nvPr>
        </p:nvSpPr>
        <p:spPr/>
        <p:txBody>
          <a:bodyPr/>
          <a:lstStyle/>
          <a:p>
            <a:r>
              <a:rPr lang="en-US" dirty="0"/>
              <a:t>The conservative techniques (</a:t>
            </a:r>
            <a:r>
              <a:rPr lang="en-US" b="0" i="0" dirty="0">
                <a:solidFill>
                  <a:srgbClr val="000000"/>
                </a:solidFill>
                <a:effectLst/>
                <a:latin typeface="FSBrabo"/>
              </a:rPr>
              <a:t>Marsupialization )</a:t>
            </a:r>
          </a:p>
          <a:p>
            <a:endParaRPr lang="en-US" dirty="0">
              <a:solidFill>
                <a:srgbClr val="000000"/>
              </a:solidFill>
              <a:latin typeface="FSBrabo"/>
            </a:endParaRPr>
          </a:p>
          <a:p>
            <a:r>
              <a:rPr lang="en-US" dirty="0"/>
              <a:t>Radical surgical procedures (</a:t>
            </a:r>
            <a:r>
              <a:rPr lang="en-GB" dirty="0"/>
              <a:t>cystectomy, </a:t>
            </a:r>
            <a:r>
              <a:rPr lang="en-GB" dirty="0" err="1"/>
              <a:t>pericystectomy</a:t>
            </a:r>
            <a:r>
              <a:rPr lang="en-GB" dirty="0"/>
              <a:t>, lobectomy and hepatectomy)</a:t>
            </a:r>
          </a:p>
          <a:p>
            <a:endParaRPr lang="en-GB" dirty="0"/>
          </a:p>
          <a:p>
            <a:endParaRPr lang="en-US" dirty="0"/>
          </a:p>
          <a:p>
            <a:endParaRPr lang="en-US" dirty="0"/>
          </a:p>
          <a:p>
            <a:endParaRPr lang="en-US" dirty="0"/>
          </a:p>
          <a:p>
            <a:endParaRPr lang="en-US" dirty="0"/>
          </a:p>
        </p:txBody>
      </p:sp>
      <p:sp>
        <p:nvSpPr>
          <p:cNvPr id="4" name="Θέση υποσέλιδου 3">
            <a:extLst>
              <a:ext uri="{FF2B5EF4-FFF2-40B4-BE49-F238E27FC236}">
                <a16:creationId xmlns:a16="http://schemas.microsoft.com/office/drawing/2014/main" id="{E8F2CE6F-5622-482E-A903-0C5F0386A692}"/>
              </a:ext>
            </a:extLst>
          </p:cNvPr>
          <p:cNvSpPr>
            <a:spLocks noGrp="1"/>
          </p:cNvSpPr>
          <p:nvPr>
            <p:ph type="ftr" sz="quarter" idx="11"/>
          </p:nvPr>
        </p:nvSpPr>
        <p:spPr/>
        <p:txBody>
          <a:bodyPr/>
          <a:lstStyle/>
          <a:p>
            <a:r>
              <a:rPr lang="el-GR"/>
              <a:t>Α΄ ΧΕΙΡΟΥΡΓΙΚΗ ΚΛΙΝΙΚΗ ΕΚΠΑ, ΓΝΑ ΛΑΙΚΟ</a:t>
            </a:r>
            <a:endParaRPr lang="en-US"/>
          </a:p>
        </p:txBody>
      </p:sp>
      <p:sp>
        <p:nvSpPr>
          <p:cNvPr id="5" name="Θέση αριθμού διαφάνειας 4">
            <a:extLst>
              <a:ext uri="{FF2B5EF4-FFF2-40B4-BE49-F238E27FC236}">
                <a16:creationId xmlns:a16="http://schemas.microsoft.com/office/drawing/2014/main" id="{425CFB98-B47C-4B3D-B4E8-8369DA78D915}"/>
              </a:ext>
            </a:extLst>
          </p:cNvPr>
          <p:cNvSpPr>
            <a:spLocks noGrp="1"/>
          </p:cNvSpPr>
          <p:nvPr>
            <p:ph type="sldNum" sz="quarter" idx="12"/>
          </p:nvPr>
        </p:nvSpPr>
        <p:spPr/>
        <p:txBody>
          <a:bodyPr/>
          <a:lstStyle/>
          <a:p>
            <a:fld id="{7BE3B681-BB24-4313-B4A7-1F1FE2084FF4}" type="slidenum">
              <a:rPr lang="en-US" smtClean="0"/>
              <a:t>34</a:t>
            </a:fld>
            <a:endParaRPr lang="en-US"/>
          </a:p>
        </p:txBody>
      </p:sp>
      <p:sp>
        <p:nvSpPr>
          <p:cNvPr id="6" name="Θέση ημερομηνίας 5">
            <a:extLst>
              <a:ext uri="{FF2B5EF4-FFF2-40B4-BE49-F238E27FC236}">
                <a16:creationId xmlns:a16="http://schemas.microsoft.com/office/drawing/2014/main" id="{9EBCA2E1-872B-454E-9F62-30E05A5E553B}"/>
              </a:ext>
            </a:extLst>
          </p:cNvPr>
          <p:cNvSpPr>
            <a:spLocks noGrp="1"/>
          </p:cNvSpPr>
          <p:nvPr>
            <p:ph type="dt" sz="half" idx="10"/>
          </p:nvPr>
        </p:nvSpPr>
        <p:spPr/>
        <p:txBody>
          <a:bodyPr/>
          <a:lstStyle/>
          <a:p>
            <a:fld id="{5C03F19A-75CC-48E2-BAF4-D8EB0ED07C42}" type="datetime1">
              <a:rPr lang="en-US" smtClean="0"/>
              <a:t>1/7/2022</a:t>
            </a:fld>
            <a:endParaRPr lang="en-US"/>
          </a:p>
        </p:txBody>
      </p:sp>
      <p:pic>
        <p:nvPicPr>
          <p:cNvPr id="7" name="Εικόνα 6">
            <a:extLst>
              <a:ext uri="{FF2B5EF4-FFF2-40B4-BE49-F238E27FC236}">
                <a16:creationId xmlns:a16="http://schemas.microsoft.com/office/drawing/2014/main" id="{C6E49A1D-EF16-4467-8B52-706244EBD01D}"/>
              </a:ext>
            </a:extLst>
          </p:cNvPr>
          <p:cNvPicPr>
            <a:picLocks noChangeAspect="1"/>
          </p:cNvPicPr>
          <p:nvPr/>
        </p:nvPicPr>
        <p:blipFill>
          <a:blip r:embed="rId2"/>
          <a:stretch>
            <a:fillRect/>
          </a:stretch>
        </p:blipFill>
        <p:spPr>
          <a:xfrm>
            <a:off x="7433222" y="3376437"/>
            <a:ext cx="4141310" cy="3114178"/>
          </a:xfrm>
          <a:prstGeom prst="rect">
            <a:avLst/>
          </a:prstGeom>
        </p:spPr>
      </p:pic>
    </p:spTree>
    <p:extLst>
      <p:ext uri="{BB962C8B-B14F-4D97-AF65-F5344CB8AC3E}">
        <p14:creationId xmlns:p14="http://schemas.microsoft.com/office/powerpoint/2010/main" val="11676083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1F1EC03-CFBE-40C8-88FA-B934228F0874}"/>
              </a:ext>
            </a:extLst>
          </p:cNvPr>
          <p:cNvSpPr>
            <a:spLocks noGrp="1"/>
          </p:cNvSpPr>
          <p:nvPr>
            <p:ph type="title"/>
          </p:nvPr>
        </p:nvSpPr>
        <p:spPr>
          <a:xfrm>
            <a:off x="838200" y="365125"/>
            <a:ext cx="10515600" cy="660593"/>
          </a:xfrm>
        </p:spPr>
        <p:txBody>
          <a:bodyPr>
            <a:normAutofit fontScale="90000"/>
          </a:bodyPr>
          <a:lstStyle/>
          <a:p>
            <a:r>
              <a:rPr lang="en-US" dirty="0"/>
              <a:t>Complications of surgery</a:t>
            </a:r>
          </a:p>
        </p:txBody>
      </p:sp>
      <p:sp>
        <p:nvSpPr>
          <p:cNvPr id="3" name="Θέση περιεχομένου 2">
            <a:extLst>
              <a:ext uri="{FF2B5EF4-FFF2-40B4-BE49-F238E27FC236}">
                <a16:creationId xmlns:a16="http://schemas.microsoft.com/office/drawing/2014/main" id="{67B48604-4159-41CF-B6B1-87C8AB4DA92E}"/>
              </a:ext>
            </a:extLst>
          </p:cNvPr>
          <p:cNvSpPr>
            <a:spLocks noGrp="1"/>
          </p:cNvSpPr>
          <p:nvPr>
            <p:ph idx="1"/>
          </p:nvPr>
        </p:nvSpPr>
        <p:spPr>
          <a:xfrm>
            <a:off x="838200" y="1224501"/>
            <a:ext cx="5180937" cy="4952462"/>
          </a:xfrm>
        </p:spPr>
        <p:txBody>
          <a:bodyPr/>
          <a:lstStyle/>
          <a:p>
            <a:r>
              <a:rPr lang="en-GB" dirty="0"/>
              <a:t>Biliary leakage is the most frequent postoperative complication following surgery for hydatid cysts of liver.</a:t>
            </a:r>
          </a:p>
          <a:p>
            <a:endParaRPr lang="en-GB" dirty="0"/>
          </a:p>
          <a:p>
            <a:r>
              <a:rPr lang="en-GB" dirty="0"/>
              <a:t>Although most of the external biliary fistulas close spontaneously, they may be persistent in 4%-27.5% of the cases</a:t>
            </a:r>
          </a:p>
          <a:p>
            <a:endParaRPr lang="en-GB" dirty="0"/>
          </a:p>
          <a:p>
            <a:endParaRPr lang="en-US" dirty="0"/>
          </a:p>
        </p:txBody>
      </p:sp>
      <p:sp>
        <p:nvSpPr>
          <p:cNvPr id="4" name="Θέση υποσέλιδου 3">
            <a:extLst>
              <a:ext uri="{FF2B5EF4-FFF2-40B4-BE49-F238E27FC236}">
                <a16:creationId xmlns:a16="http://schemas.microsoft.com/office/drawing/2014/main" id="{F08B7F90-23AD-4361-848D-F37B998F1DE5}"/>
              </a:ext>
            </a:extLst>
          </p:cNvPr>
          <p:cNvSpPr>
            <a:spLocks noGrp="1"/>
          </p:cNvSpPr>
          <p:nvPr>
            <p:ph type="ftr" sz="quarter" idx="11"/>
          </p:nvPr>
        </p:nvSpPr>
        <p:spPr/>
        <p:txBody>
          <a:bodyPr/>
          <a:lstStyle/>
          <a:p>
            <a:r>
              <a:rPr lang="el-GR"/>
              <a:t>Α΄ ΧΕΙΡΟΥΡΓΙΚΗ ΚΛΙΝΙΚΗ ΕΚΠΑ, ΓΝΑ ΛΑΙΚΟ</a:t>
            </a:r>
            <a:endParaRPr lang="en-US"/>
          </a:p>
        </p:txBody>
      </p:sp>
      <p:sp>
        <p:nvSpPr>
          <p:cNvPr id="5" name="Θέση αριθμού διαφάνειας 4">
            <a:extLst>
              <a:ext uri="{FF2B5EF4-FFF2-40B4-BE49-F238E27FC236}">
                <a16:creationId xmlns:a16="http://schemas.microsoft.com/office/drawing/2014/main" id="{720E5E19-7B4D-44DF-B3E5-D6361B11D95D}"/>
              </a:ext>
            </a:extLst>
          </p:cNvPr>
          <p:cNvSpPr>
            <a:spLocks noGrp="1"/>
          </p:cNvSpPr>
          <p:nvPr>
            <p:ph type="sldNum" sz="quarter" idx="12"/>
          </p:nvPr>
        </p:nvSpPr>
        <p:spPr/>
        <p:txBody>
          <a:bodyPr/>
          <a:lstStyle/>
          <a:p>
            <a:fld id="{7BE3B681-BB24-4313-B4A7-1F1FE2084FF4}" type="slidenum">
              <a:rPr lang="en-US" smtClean="0"/>
              <a:t>35</a:t>
            </a:fld>
            <a:endParaRPr lang="en-US"/>
          </a:p>
        </p:txBody>
      </p:sp>
      <p:sp>
        <p:nvSpPr>
          <p:cNvPr id="6" name="Θέση ημερομηνίας 5">
            <a:extLst>
              <a:ext uri="{FF2B5EF4-FFF2-40B4-BE49-F238E27FC236}">
                <a16:creationId xmlns:a16="http://schemas.microsoft.com/office/drawing/2014/main" id="{372E8E15-9CC6-440A-A9FC-20C240DB488B}"/>
              </a:ext>
            </a:extLst>
          </p:cNvPr>
          <p:cNvSpPr>
            <a:spLocks noGrp="1"/>
          </p:cNvSpPr>
          <p:nvPr>
            <p:ph type="dt" sz="half" idx="10"/>
          </p:nvPr>
        </p:nvSpPr>
        <p:spPr/>
        <p:txBody>
          <a:bodyPr/>
          <a:lstStyle/>
          <a:p>
            <a:fld id="{5C03F19A-75CC-48E2-BAF4-D8EB0ED07C42}" type="datetime1">
              <a:rPr lang="en-US" smtClean="0"/>
              <a:t>1/7/2022</a:t>
            </a:fld>
            <a:endParaRPr lang="en-US"/>
          </a:p>
        </p:txBody>
      </p:sp>
      <p:pic>
        <p:nvPicPr>
          <p:cNvPr id="7" name="Εικόνα 6">
            <a:extLst>
              <a:ext uri="{FF2B5EF4-FFF2-40B4-BE49-F238E27FC236}">
                <a16:creationId xmlns:a16="http://schemas.microsoft.com/office/drawing/2014/main" id="{C95DA7A1-06EA-46F9-8D57-DCDC509779D8}"/>
              </a:ext>
            </a:extLst>
          </p:cNvPr>
          <p:cNvPicPr>
            <a:picLocks noChangeAspect="1"/>
          </p:cNvPicPr>
          <p:nvPr/>
        </p:nvPicPr>
        <p:blipFill>
          <a:blip r:embed="rId2"/>
          <a:stretch>
            <a:fillRect/>
          </a:stretch>
        </p:blipFill>
        <p:spPr>
          <a:xfrm>
            <a:off x="6397922" y="2138901"/>
            <a:ext cx="5708808" cy="4293745"/>
          </a:xfrm>
          <a:prstGeom prst="rect">
            <a:avLst/>
          </a:prstGeom>
        </p:spPr>
      </p:pic>
    </p:spTree>
    <p:extLst>
      <p:ext uri="{BB962C8B-B14F-4D97-AF65-F5344CB8AC3E}">
        <p14:creationId xmlns:p14="http://schemas.microsoft.com/office/powerpoint/2010/main" val="7783603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97EA238-AB5F-43B1-A7DB-88D61CD3CC0B}"/>
              </a:ext>
            </a:extLst>
          </p:cNvPr>
          <p:cNvSpPr>
            <a:spLocks noGrp="1"/>
          </p:cNvSpPr>
          <p:nvPr>
            <p:ph type="title"/>
          </p:nvPr>
        </p:nvSpPr>
        <p:spPr>
          <a:xfrm>
            <a:off x="838200" y="365125"/>
            <a:ext cx="10515600" cy="549275"/>
          </a:xfrm>
        </p:spPr>
        <p:txBody>
          <a:bodyPr>
            <a:normAutofit fontScale="90000"/>
          </a:bodyPr>
          <a:lstStyle/>
          <a:p>
            <a:r>
              <a:rPr lang="en-GB" dirty="0"/>
              <a:t>Chemotherapy for hydatid disease of liver</a:t>
            </a:r>
            <a:endParaRPr lang="en-US" dirty="0"/>
          </a:p>
        </p:txBody>
      </p:sp>
      <p:sp>
        <p:nvSpPr>
          <p:cNvPr id="3" name="Θέση περιεχομένου 2">
            <a:extLst>
              <a:ext uri="{FF2B5EF4-FFF2-40B4-BE49-F238E27FC236}">
                <a16:creationId xmlns:a16="http://schemas.microsoft.com/office/drawing/2014/main" id="{743D89E2-EAB9-4EB2-AD3A-7FC76589A53E}"/>
              </a:ext>
            </a:extLst>
          </p:cNvPr>
          <p:cNvSpPr>
            <a:spLocks noGrp="1"/>
          </p:cNvSpPr>
          <p:nvPr>
            <p:ph idx="1"/>
          </p:nvPr>
        </p:nvSpPr>
        <p:spPr>
          <a:xfrm>
            <a:off x="838200" y="1057523"/>
            <a:ext cx="10515600" cy="5119440"/>
          </a:xfrm>
        </p:spPr>
        <p:txBody>
          <a:bodyPr/>
          <a:lstStyle/>
          <a:p>
            <a:r>
              <a:rPr lang="en-GB" dirty="0"/>
              <a:t>based on </a:t>
            </a:r>
            <a:r>
              <a:rPr lang="en-GB" dirty="0" err="1"/>
              <a:t>benzoimidazole</a:t>
            </a:r>
            <a:r>
              <a:rPr lang="en-GB" dirty="0"/>
              <a:t> </a:t>
            </a:r>
            <a:r>
              <a:rPr lang="en-GB" dirty="0" err="1"/>
              <a:t>carbamates,such</a:t>
            </a:r>
            <a:r>
              <a:rPr lang="en-GB" dirty="0"/>
              <a:t> as mebendazole and albendazole</a:t>
            </a:r>
          </a:p>
          <a:p>
            <a:endParaRPr lang="en-GB" dirty="0"/>
          </a:p>
          <a:p>
            <a:r>
              <a:rPr lang="en-GB" dirty="0"/>
              <a:t>Inoperable cases - as primary treatment - 3 cycles</a:t>
            </a:r>
          </a:p>
          <a:p>
            <a:endParaRPr lang="en-GB" dirty="0"/>
          </a:p>
          <a:p>
            <a:r>
              <a:rPr lang="en-GB" dirty="0"/>
              <a:t>Pre-operatively – to reduce the risk of recurrence 6 weeks continuous treatment</a:t>
            </a:r>
          </a:p>
          <a:p>
            <a:endParaRPr lang="en-GB" dirty="0"/>
          </a:p>
          <a:p>
            <a:r>
              <a:rPr lang="en-GB" dirty="0"/>
              <a:t>Post-operatively to prevent recurrence in cases of intraoperative cyst spillage 3 cycles.</a:t>
            </a:r>
            <a:endParaRPr lang="en-US" dirty="0"/>
          </a:p>
        </p:txBody>
      </p:sp>
      <p:sp>
        <p:nvSpPr>
          <p:cNvPr id="4" name="Θέση υποσέλιδου 3">
            <a:extLst>
              <a:ext uri="{FF2B5EF4-FFF2-40B4-BE49-F238E27FC236}">
                <a16:creationId xmlns:a16="http://schemas.microsoft.com/office/drawing/2014/main" id="{199A979A-8B7E-42E8-9322-D01769FF6595}"/>
              </a:ext>
            </a:extLst>
          </p:cNvPr>
          <p:cNvSpPr>
            <a:spLocks noGrp="1"/>
          </p:cNvSpPr>
          <p:nvPr>
            <p:ph type="ftr" sz="quarter" idx="11"/>
          </p:nvPr>
        </p:nvSpPr>
        <p:spPr/>
        <p:txBody>
          <a:bodyPr/>
          <a:lstStyle/>
          <a:p>
            <a:r>
              <a:rPr lang="el-GR"/>
              <a:t>Α΄ ΧΕΙΡΟΥΡΓΙΚΗ ΚΛΙΝΙΚΗ ΕΚΠΑ, ΓΝΑ ΛΑΙΚΟ</a:t>
            </a:r>
            <a:endParaRPr lang="en-US"/>
          </a:p>
        </p:txBody>
      </p:sp>
      <p:sp>
        <p:nvSpPr>
          <p:cNvPr id="5" name="Θέση αριθμού διαφάνειας 4">
            <a:extLst>
              <a:ext uri="{FF2B5EF4-FFF2-40B4-BE49-F238E27FC236}">
                <a16:creationId xmlns:a16="http://schemas.microsoft.com/office/drawing/2014/main" id="{4B4BA5C5-7A91-4839-AB77-0944C28E7FFA}"/>
              </a:ext>
            </a:extLst>
          </p:cNvPr>
          <p:cNvSpPr>
            <a:spLocks noGrp="1"/>
          </p:cNvSpPr>
          <p:nvPr>
            <p:ph type="sldNum" sz="quarter" idx="12"/>
          </p:nvPr>
        </p:nvSpPr>
        <p:spPr/>
        <p:txBody>
          <a:bodyPr/>
          <a:lstStyle/>
          <a:p>
            <a:fld id="{7BE3B681-BB24-4313-B4A7-1F1FE2084FF4}" type="slidenum">
              <a:rPr lang="en-US" smtClean="0"/>
              <a:t>36</a:t>
            </a:fld>
            <a:endParaRPr lang="en-US"/>
          </a:p>
        </p:txBody>
      </p:sp>
      <p:sp>
        <p:nvSpPr>
          <p:cNvPr id="6" name="Θέση ημερομηνίας 5">
            <a:extLst>
              <a:ext uri="{FF2B5EF4-FFF2-40B4-BE49-F238E27FC236}">
                <a16:creationId xmlns:a16="http://schemas.microsoft.com/office/drawing/2014/main" id="{56A13D25-6442-49F7-80AD-9B12707DADDF}"/>
              </a:ext>
            </a:extLst>
          </p:cNvPr>
          <p:cNvSpPr>
            <a:spLocks noGrp="1"/>
          </p:cNvSpPr>
          <p:nvPr>
            <p:ph type="dt" sz="half" idx="10"/>
          </p:nvPr>
        </p:nvSpPr>
        <p:spPr/>
        <p:txBody>
          <a:bodyPr/>
          <a:lstStyle/>
          <a:p>
            <a:fld id="{5C03F19A-75CC-48E2-BAF4-D8EB0ED07C42}" type="datetime1">
              <a:rPr lang="en-US" smtClean="0"/>
              <a:t>1/7/2022</a:t>
            </a:fld>
            <a:endParaRPr lang="en-US"/>
          </a:p>
        </p:txBody>
      </p:sp>
    </p:spTree>
    <p:extLst>
      <p:ext uri="{BB962C8B-B14F-4D97-AF65-F5344CB8AC3E}">
        <p14:creationId xmlns:p14="http://schemas.microsoft.com/office/powerpoint/2010/main" val="30279310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9DBE5A1-EA73-42BE-ADB2-3442C3AFF3B4}"/>
              </a:ext>
            </a:extLst>
          </p:cNvPr>
          <p:cNvSpPr>
            <a:spLocks noGrp="1"/>
          </p:cNvSpPr>
          <p:nvPr>
            <p:ph type="title"/>
          </p:nvPr>
        </p:nvSpPr>
        <p:spPr>
          <a:xfrm>
            <a:off x="838200" y="365126"/>
            <a:ext cx="10515600" cy="422054"/>
          </a:xfrm>
        </p:spPr>
        <p:txBody>
          <a:bodyPr>
            <a:normAutofit fontScale="90000"/>
          </a:bodyPr>
          <a:lstStyle/>
          <a:p>
            <a:r>
              <a:rPr lang="en-US" dirty="0"/>
              <a:t>Conclusion</a:t>
            </a:r>
          </a:p>
        </p:txBody>
      </p:sp>
      <p:sp>
        <p:nvSpPr>
          <p:cNvPr id="3" name="Θέση περιεχομένου 2">
            <a:extLst>
              <a:ext uri="{FF2B5EF4-FFF2-40B4-BE49-F238E27FC236}">
                <a16:creationId xmlns:a16="http://schemas.microsoft.com/office/drawing/2014/main" id="{861663ED-E784-4DB1-81C3-447CF05568A7}"/>
              </a:ext>
            </a:extLst>
          </p:cNvPr>
          <p:cNvSpPr>
            <a:spLocks noGrp="1"/>
          </p:cNvSpPr>
          <p:nvPr>
            <p:ph idx="1"/>
          </p:nvPr>
        </p:nvSpPr>
        <p:spPr/>
        <p:txBody>
          <a:bodyPr>
            <a:normAutofit lnSpcReduction="10000"/>
          </a:bodyPr>
          <a:lstStyle/>
          <a:p>
            <a:r>
              <a:rPr lang="en-GB" dirty="0"/>
              <a:t>a continuous public health </a:t>
            </a:r>
            <a:r>
              <a:rPr lang="en-GB" dirty="0" err="1"/>
              <a:t>problemin</a:t>
            </a:r>
            <a:r>
              <a:rPr lang="en-GB" dirty="0"/>
              <a:t> endemic countries</a:t>
            </a:r>
          </a:p>
          <a:p>
            <a:endParaRPr lang="en-GB" dirty="0"/>
          </a:p>
          <a:p>
            <a:r>
              <a:rPr lang="en-GB" dirty="0"/>
              <a:t>(75%of cases), followed by the lungs (15%), the spleen (5%),and other organs (5%)</a:t>
            </a:r>
          </a:p>
          <a:p>
            <a:endParaRPr lang="en-GB" dirty="0"/>
          </a:p>
          <a:p>
            <a:r>
              <a:rPr lang="en-US" dirty="0"/>
              <a:t>Ultrasonography and computed tomography.</a:t>
            </a:r>
          </a:p>
          <a:p>
            <a:endParaRPr lang="en-US" dirty="0"/>
          </a:p>
          <a:p>
            <a:r>
              <a:rPr lang="en-GB" dirty="0"/>
              <a:t>surgery combined with medical treatment by albendazole is effective in the eradication of hepatic hydatid disease and in the prevention of local recurrences.</a:t>
            </a:r>
            <a:endParaRPr lang="en-US" dirty="0"/>
          </a:p>
        </p:txBody>
      </p:sp>
      <p:sp>
        <p:nvSpPr>
          <p:cNvPr id="4" name="Θέση υποσέλιδου 3">
            <a:extLst>
              <a:ext uri="{FF2B5EF4-FFF2-40B4-BE49-F238E27FC236}">
                <a16:creationId xmlns:a16="http://schemas.microsoft.com/office/drawing/2014/main" id="{1F3FA4D3-481E-4023-A753-6E8106F6802E}"/>
              </a:ext>
            </a:extLst>
          </p:cNvPr>
          <p:cNvSpPr>
            <a:spLocks noGrp="1"/>
          </p:cNvSpPr>
          <p:nvPr>
            <p:ph type="ftr" sz="quarter" idx="11"/>
          </p:nvPr>
        </p:nvSpPr>
        <p:spPr/>
        <p:txBody>
          <a:bodyPr/>
          <a:lstStyle/>
          <a:p>
            <a:r>
              <a:rPr lang="el-GR"/>
              <a:t>Α΄ ΧΕΙΡΟΥΡΓΙΚΗ ΚΛΙΝΙΚΗ ΕΚΠΑ, ΓΝΑ ΛΑΙΚΟ</a:t>
            </a:r>
            <a:endParaRPr lang="en-US"/>
          </a:p>
        </p:txBody>
      </p:sp>
      <p:sp>
        <p:nvSpPr>
          <p:cNvPr id="5" name="Θέση αριθμού διαφάνειας 4">
            <a:extLst>
              <a:ext uri="{FF2B5EF4-FFF2-40B4-BE49-F238E27FC236}">
                <a16:creationId xmlns:a16="http://schemas.microsoft.com/office/drawing/2014/main" id="{25F11A6D-5D15-43A0-9426-FF0F8D22CBC0}"/>
              </a:ext>
            </a:extLst>
          </p:cNvPr>
          <p:cNvSpPr>
            <a:spLocks noGrp="1"/>
          </p:cNvSpPr>
          <p:nvPr>
            <p:ph type="sldNum" sz="quarter" idx="12"/>
          </p:nvPr>
        </p:nvSpPr>
        <p:spPr/>
        <p:txBody>
          <a:bodyPr/>
          <a:lstStyle/>
          <a:p>
            <a:fld id="{7BE3B681-BB24-4313-B4A7-1F1FE2084FF4}" type="slidenum">
              <a:rPr lang="en-US" smtClean="0"/>
              <a:t>37</a:t>
            </a:fld>
            <a:endParaRPr lang="en-US"/>
          </a:p>
        </p:txBody>
      </p:sp>
      <p:sp>
        <p:nvSpPr>
          <p:cNvPr id="6" name="Θέση ημερομηνίας 5">
            <a:extLst>
              <a:ext uri="{FF2B5EF4-FFF2-40B4-BE49-F238E27FC236}">
                <a16:creationId xmlns:a16="http://schemas.microsoft.com/office/drawing/2014/main" id="{1F457FDD-D6F0-4AC9-92B2-2F4A87AD861A}"/>
              </a:ext>
            </a:extLst>
          </p:cNvPr>
          <p:cNvSpPr>
            <a:spLocks noGrp="1"/>
          </p:cNvSpPr>
          <p:nvPr>
            <p:ph type="dt" sz="half" idx="10"/>
          </p:nvPr>
        </p:nvSpPr>
        <p:spPr/>
        <p:txBody>
          <a:bodyPr/>
          <a:lstStyle/>
          <a:p>
            <a:fld id="{5C03F19A-75CC-48E2-BAF4-D8EB0ED07C42}" type="datetime1">
              <a:rPr lang="en-US" smtClean="0"/>
              <a:t>1/7/2022</a:t>
            </a:fld>
            <a:endParaRPr lang="en-US"/>
          </a:p>
        </p:txBody>
      </p:sp>
    </p:spTree>
    <p:extLst>
      <p:ext uri="{BB962C8B-B14F-4D97-AF65-F5344CB8AC3E}">
        <p14:creationId xmlns:p14="http://schemas.microsoft.com/office/powerpoint/2010/main" val="30182433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5D83756-1F43-46A5-923D-D38E48F533AC}"/>
              </a:ext>
            </a:extLst>
          </p:cNvPr>
          <p:cNvSpPr>
            <a:spLocks noGrp="1"/>
          </p:cNvSpPr>
          <p:nvPr>
            <p:ph type="title"/>
          </p:nvPr>
        </p:nvSpPr>
        <p:spPr/>
        <p:txBody>
          <a:bodyPr/>
          <a:lstStyle/>
          <a:p>
            <a:endParaRPr lang="en-US"/>
          </a:p>
        </p:txBody>
      </p:sp>
      <p:pic>
        <p:nvPicPr>
          <p:cNvPr id="9" name="Θέση περιεχομένου 8">
            <a:extLst>
              <a:ext uri="{FF2B5EF4-FFF2-40B4-BE49-F238E27FC236}">
                <a16:creationId xmlns:a16="http://schemas.microsoft.com/office/drawing/2014/main" id="{F1BC3F60-E4B8-4C95-BCCA-30D8F2C1B125}"/>
              </a:ext>
            </a:extLst>
          </p:cNvPr>
          <p:cNvPicPr>
            <a:picLocks noGrp="1" noChangeAspect="1"/>
          </p:cNvPicPr>
          <p:nvPr>
            <p:ph idx="1"/>
          </p:nvPr>
        </p:nvPicPr>
        <p:blipFill>
          <a:blip r:embed="rId2"/>
          <a:stretch>
            <a:fillRect/>
          </a:stretch>
        </p:blipFill>
        <p:spPr>
          <a:xfrm>
            <a:off x="247777" y="1576388"/>
            <a:ext cx="11279377" cy="3529976"/>
          </a:xfrm>
        </p:spPr>
      </p:pic>
      <p:sp>
        <p:nvSpPr>
          <p:cNvPr id="4" name="Θέση υποσέλιδου 3">
            <a:extLst>
              <a:ext uri="{FF2B5EF4-FFF2-40B4-BE49-F238E27FC236}">
                <a16:creationId xmlns:a16="http://schemas.microsoft.com/office/drawing/2014/main" id="{624CE8D5-40C7-42E8-A4C7-128B49CA3B62}"/>
              </a:ext>
            </a:extLst>
          </p:cNvPr>
          <p:cNvSpPr>
            <a:spLocks noGrp="1"/>
          </p:cNvSpPr>
          <p:nvPr>
            <p:ph type="ftr" sz="quarter" idx="11"/>
          </p:nvPr>
        </p:nvSpPr>
        <p:spPr/>
        <p:txBody>
          <a:bodyPr/>
          <a:lstStyle/>
          <a:p>
            <a:r>
              <a:rPr lang="el-GR"/>
              <a:t>Α΄ ΧΕΙΡΟΥΡΓΙΚΗ ΚΛΙΝΙΚΗ ΕΚΠΑ, ΓΝΑ ΛΑΙΚΟ</a:t>
            </a:r>
            <a:endParaRPr lang="en-US"/>
          </a:p>
        </p:txBody>
      </p:sp>
      <p:sp>
        <p:nvSpPr>
          <p:cNvPr id="5" name="Θέση αριθμού διαφάνειας 4">
            <a:extLst>
              <a:ext uri="{FF2B5EF4-FFF2-40B4-BE49-F238E27FC236}">
                <a16:creationId xmlns:a16="http://schemas.microsoft.com/office/drawing/2014/main" id="{5ABDC4F1-B9CF-4AA4-A855-9527D875A548}"/>
              </a:ext>
            </a:extLst>
          </p:cNvPr>
          <p:cNvSpPr>
            <a:spLocks noGrp="1"/>
          </p:cNvSpPr>
          <p:nvPr>
            <p:ph type="sldNum" sz="quarter" idx="12"/>
          </p:nvPr>
        </p:nvSpPr>
        <p:spPr/>
        <p:txBody>
          <a:bodyPr/>
          <a:lstStyle/>
          <a:p>
            <a:fld id="{7BE3B681-BB24-4313-B4A7-1F1FE2084FF4}" type="slidenum">
              <a:rPr lang="en-US" smtClean="0"/>
              <a:t>38</a:t>
            </a:fld>
            <a:endParaRPr lang="en-US"/>
          </a:p>
        </p:txBody>
      </p:sp>
      <p:sp>
        <p:nvSpPr>
          <p:cNvPr id="6" name="Θέση ημερομηνίας 5">
            <a:extLst>
              <a:ext uri="{FF2B5EF4-FFF2-40B4-BE49-F238E27FC236}">
                <a16:creationId xmlns:a16="http://schemas.microsoft.com/office/drawing/2014/main" id="{1D883855-B636-4D11-B2D7-F2E9D553FC28}"/>
              </a:ext>
            </a:extLst>
          </p:cNvPr>
          <p:cNvSpPr>
            <a:spLocks noGrp="1"/>
          </p:cNvSpPr>
          <p:nvPr>
            <p:ph type="dt" sz="half" idx="10"/>
          </p:nvPr>
        </p:nvSpPr>
        <p:spPr/>
        <p:txBody>
          <a:bodyPr/>
          <a:lstStyle/>
          <a:p>
            <a:fld id="{5C03F19A-75CC-48E2-BAF4-D8EB0ED07C42}" type="datetime1">
              <a:rPr lang="en-US" smtClean="0"/>
              <a:t>1/7/2022</a:t>
            </a:fld>
            <a:endParaRPr lang="en-US"/>
          </a:p>
        </p:txBody>
      </p:sp>
    </p:spTree>
    <p:extLst>
      <p:ext uri="{BB962C8B-B14F-4D97-AF65-F5344CB8AC3E}">
        <p14:creationId xmlns:p14="http://schemas.microsoft.com/office/powerpoint/2010/main" val="16136121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6D64DFA-CFDA-409B-824C-70083C672E28}"/>
              </a:ext>
            </a:extLst>
          </p:cNvPr>
          <p:cNvSpPr>
            <a:spLocks noGrp="1"/>
          </p:cNvSpPr>
          <p:nvPr>
            <p:ph type="title"/>
          </p:nvPr>
        </p:nvSpPr>
        <p:spPr>
          <a:xfrm>
            <a:off x="838200" y="365125"/>
            <a:ext cx="10515600" cy="596983"/>
          </a:xfrm>
        </p:spPr>
        <p:txBody>
          <a:bodyPr>
            <a:normAutofit fontScale="90000"/>
          </a:bodyPr>
          <a:lstStyle/>
          <a:p>
            <a:r>
              <a:rPr lang="en-US" dirty="0"/>
              <a:t>Simple cyst</a:t>
            </a:r>
          </a:p>
        </p:txBody>
      </p:sp>
      <p:sp>
        <p:nvSpPr>
          <p:cNvPr id="3" name="Θέση περιεχομένου 2">
            <a:extLst>
              <a:ext uri="{FF2B5EF4-FFF2-40B4-BE49-F238E27FC236}">
                <a16:creationId xmlns:a16="http://schemas.microsoft.com/office/drawing/2014/main" id="{3C399B28-D77C-41E4-8329-613139606AB1}"/>
              </a:ext>
            </a:extLst>
          </p:cNvPr>
          <p:cNvSpPr>
            <a:spLocks noGrp="1"/>
          </p:cNvSpPr>
          <p:nvPr>
            <p:ph idx="1"/>
          </p:nvPr>
        </p:nvSpPr>
        <p:spPr/>
        <p:txBody>
          <a:bodyPr/>
          <a:lstStyle/>
          <a:p>
            <a:r>
              <a:rPr lang="en-GB" dirty="0"/>
              <a:t>most common pathology of the liver, with a prevalence of 2.5-5%, and a slight female predominance</a:t>
            </a:r>
          </a:p>
          <a:p>
            <a:endParaRPr lang="en-GB" dirty="0"/>
          </a:p>
          <a:p>
            <a:r>
              <a:rPr lang="en-GB" dirty="0"/>
              <a:t>The majority of simple cysts are congenital and form from biliary ducts</a:t>
            </a:r>
          </a:p>
          <a:p>
            <a:endParaRPr lang="en-GB" dirty="0"/>
          </a:p>
          <a:p>
            <a:r>
              <a:rPr lang="en-GB" dirty="0"/>
              <a:t> small fraction of patients present with abdominal pain, early satiety, nausea, and vomiting, which arise as a result of a mass effect.</a:t>
            </a:r>
            <a:endParaRPr lang="en-US" dirty="0"/>
          </a:p>
        </p:txBody>
      </p:sp>
      <p:sp>
        <p:nvSpPr>
          <p:cNvPr id="4" name="Θέση υποσέλιδου 3">
            <a:extLst>
              <a:ext uri="{FF2B5EF4-FFF2-40B4-BE49-F238E27FC236}">
                <a16:creationId xmlns:a16="http://schemas.microsoft.com/office/drawing/2014/main" id="{CD7F76A3-0166-4929-8EF1-8D7CD0A1FBEA}"/>
              </a:ext>
            </a:extLst>
          </p:cNvPr>
          <p:cNvSpPr>
            <a:spLocks noGrp="1"/>
          </p:cNvSpPr>
          <p:nvPr>
            <p:ph type="ftr" sz="quarter" idx="11"/>
          </p:nvPr>
        </p:nvSpPr>
        <p:spPr/>
        <p:txBody>
          <a:bodyPr/>
          <a:lstStyle/>
          <a:p>
            <a:r>
              <a:rPr lang="el-GR"/>
              <a:t>Α΄ ΧΕΙΡΟΥΡΓΙΚΗ ΚΛΙΝΙΚΗ ΕΚΠΑ, ΓΝΑ ΛΑΙΚΟ</a:t>
            </a:r>
            <a:endParaRPr lang="en-US"/>
          </a:p>
        </p:txBody>
      </p:sp>
      <p:sp>
        <p:nvSpPr>
          <p:cNvPr id="5" name="Θέση αριθμού διαφάνειας 4">
            <a:extLst>
              <a:ext uri="{FF2B5EF4-FFF2-40B4-BE49-F238E27FC236}">
                <a16:creationId xmlns:a16="http://schemas.microsoft.com/office/drawing/2014/main" id="{8857F31C-1DB8-4A93-AEE1-934B38C5288F}"/>
              </a:ext>
            </a:extLst>
          </p:cNvPr>
          <p:cNvSpPr>
            <a:spLocks noGrp="1"/>
          </p:cNvSpPr>
          <p:nvPr>
            <p:ph type="sldNum" sz="quarter" idx="12"/>
          </p:nvPr>
        </p:nvSpPr>
        <p:spPr/>
        <p:txBody>
          <a:bodyPr/>
          <a:lstStyle/>
          <a:p>
            <a:fld id="{7BE3B681-BB24-4313-B4A7-1F1FE2084FF4}" type="slidenum">
              <a:rPr lang="en-US" smtClean="0"/>
              <a:t>39</a:t>
            </a:fld>
            <a:endParaRPr lang="en-US"/>
          </a:p>
        </p:txBody>
      </p:sp>
      <p:sp>
        <p:nvSpPr>
          <p:cNvPr id="6" name="Θέση ημερομηνίας 5">
            <a:extLst>
              <a:ext uri="{FF2B5EF4-FFF2-40B4-BE49-F238E27FC236}">
                <a16:creationId xmlns:a16="http://schemas.microsoft.com/office/drawing/2014/main" id="{9619A4B3-25AF-4534-AE64-7EFE2CCB2929}"/>
              </a:ext>
            </a:extLst>
          </p:cNvPr>
          <p:cNvSpPr>
            <a:spLocks noGrp="1"/>
          </p:cNvSpPr>
          <p:nvPr>
            <p:ph type="dt" sz="half" idx="10"/>
          </p:nvPr>
        </p:nvSpPr>
        <p:spPr/>
        <p:txBody>
          <a:bodyPr/>
          <a:lstStyle/>
          <a:p>
            <a:fld id="{5C03F19A-75CC-48E2-BAF4-D8EB0ED07C42}" type="datetime1">
              <a:rPr lang="en-US" smtClean="0"/>
              <a:t>1/7/2022</a:t>
            </a:fld>
            <a:endParaRPr lang="en-US"/>
          </a:p>
        </p:txBody>
      </p:sp>
    </p:spTree>
    <p:extLst>
      <p:ext uri="{BB962C8B-B14F-4D97-AF65-F5344CB8AC3E}">
        <p14:creationId xmlns:p14="http://schemas.microsoft.com/office/powerpoint/2010/main" val="9459322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1E8F048-90BF-40F4-B329-BFDF2022E921}"/>
              </a:ext>
            </a:extLst>
          </p:cNvPr>
          <p:cNvSpPr>
            <a:spLocks noGrp="1"/>
          </p:cNvSpPr>
          <p:nvPr>
            <p:ph type="title"/>
          </p:nvPr>
        </p:nvSpPr>
        <p:spPr/>
        <p:txBody>
          <a:bodyPr/>
          <a:lstStyle/>
          <a:p>
            <a:endParaRPr lang="en-US"/>
          </a:p>
        </p:txBody>
      </p:sp>
      <p:sp>
        <p:nvSpPr>
          <p:cNvPr id="3" name="Θέση περιεχομένου 2">
            <a:extLst>
              <a:ext uri="{FF2B5EF4-FFF2-40B4-BE49-F238E27FC236}">
                <a16:creationId xmlns:a16="http://schemas.microsoft.com/office/drawing/2014/main" id="{E3E454C4-0A50-4449-A880-D7543CE3C73A}"/>
              </a:ext>
            </a:extLst>
          </p:cNvPr>
          <p:cNvSpPr>
            <a:spLocks noGrp="1"/>
          </p:cNvSpPr>
          <p:nvPr>
            <p:ph idx="1"/>
          </p:nvPr>
        </p:nvSpPr>
        <p:spPr/>
        <p:txBody>
          <a:bodyPr>
            <a:normAutofit lnSpcReduction="10000"/>
          </a:bodyPr>
          <a:lstStyle/>
          <a:p>
            <a:r>
              <a:rPr lang="en-GB" b="0" i="0" dirty="0">
                <a:solidFill>
                  <a:srgbClr val="000000"/>
                </a:solidFill>
                <a:effectLst/>
                <a:latin typeface="FSBrabo"/>
              </a:rPr>
              <a:t>migrate through the intestinal mucosa and gain access to mesenteric vessels which carry them to the liver</a:t>
            </a:r>
          </a:p>
          <a:p>
            <a:endParaRPr lang="en-GB" dirty="0">
              <a:solidFill>
                <a:srgbClr val="000000"/>
              </a:solidFill>
              <a:latin typeface="FSBrabo"/>
            </a:endParaRPr>
          </a:p>
          <a:p>
            <a:r>
              <a:rPr lang="en-GB" b="0" i="0" dirty="0">
                <a:solidFill>
                  <a:srgbClr val="000000"/>
                </a:solidFill>
                <a:effectLst/>
                <a:latin typeface="FSBrabo"/>
              </a:rPr>
              <a:t>liver is the site of up to 70%</a:t>
            </a:r>
          </a:p>
          <a:p>
            <a:endParaRPr lang="en-GB" dirty="0">
              <a:solidFill>
                <a:srgbClr val="000000"/>
              </a:solidFill>
              <a:latin typeface="FSBrabo"/>
            </a:endParaRPr>
          </a:p>
          <a:p>
            <a:r>
              <a:rPr lang="en-GB" b="0" i="0" dirty="0">
                <a:solidFill>
                  <a:srgbClr val="000000"/>
                </a:solidFill>
                <a:effectLst/>
                <a:latin typeface="FSBrabo"/>
              </a:rPr>
              <a:t>lung, the site of an additional 15-30% of lesions</a:t>
            </a:r>
          </a:p>
          <a:p>
            <a:endParaRPr lang="en-GB" dirty="0">
              <a:solidFill>
                <a:srgbClr val="000000"/>
              </a:solidFill>
              <a:latin typeface="FSBrabo"/>
            </a:endParaRPr>
          </a:p>
          <a:p>
            <a:r>
              <a:rPr lang="en-GB" b="0" i="0" dirty="0">
                <a:solidFill>
                  <a:srgbClr val="000000"/>
                </a:solidFill>
                <a:effectLst/>
                <a:latin typeface="FSBrabo"/>
              </a:rPr>
              <a:t>The cyst wall contains an outer chitinous layer and an inner germinal layer. The germinal layer may develop internal protrusions and eventually form daughter cysts within the original cyst.</a:t>
            </a:r>
            <a:endParaRPr lang="en-US" dirty="0"/>
          </a:p>
        </p:txBody>
      </p:sp>
      <p:sp>
        <p:nvSpPr>
          <p:cNvPr id="4" name="Θέση υποσέλιδου 3">
            <a:extLst>
              <a:ext uri="{FF2B5EF4-FFF2-40B4-BE49-F238E27FC236}">
                <a16:creationId xmlns:a16="http://schemas.microsoft.com/office/drawing/2014/main" id="{56951C31-34D5-419D-9B40-1D4166F52F71}"/>
              </a:ext>
            </a:extLst>
          </p:cNvPr>
          <p:cNvSpPr>
            <a:spLocks noGrp="1"/>
          </p:cNvSpPr>
          <p:nvPr>
            <p:ph type="ftr" sz="quarter" idx="11"/>
          </p:nvPr>
        </p:nvSpPr>
        <p:spPr/>
        <p:txBody>
          <a:bodyPr/>
          <a:lstStyle/>
          <a:p>
            <a:r>
              <a:rPr lang="el-GR"/>
              <a:t>Α΄ ΧΕΙΡΟΥΡΓΙΚΗ ΚΛΙΝΙΚΗ ΕΚΠΑ, ΓΝΑ ΛΑΙΚΟ</a:t>
            </a:r>
            <a:endParaRPr lang="en-US"/>
          </a:p>
        </p:txBody>
      </p:sp>
      <p:sp>
        <p:nvSpPr>
          <p:cNvPr id="5" name="Θέση αριθμού διαφάνειας 4">
            <a:extLst>
              <a:ext uri="{FF2B5EF4-FFF2-40B4-BE49-F238E27FC236}">
                <a16:creationId xmlns:a16="http://schemas.microsoft.com/office/drawing/2014/main" id="{CA37341B-5F30-4732-8E7B-CA592AB1EE4C}"/>
              </a:ext>
            </a:extLst>
          </p:cNvPr>
          <p:cNvSpPr>
            <a:spLocks noGrp="1"/>
          </p:cNvSpPr>
          <p:nvPr>
            <p:ph type="sldNum" sz="quarter" idx="12"/>
          </p:nvPr>
        </p:nvSpPr>
        <p:spPr/>
        <p:txBody>
          <a:bodyPr/>
          <a:lstStyle/>
          <a:p>
            <a:fld id="{7BE3B681-BB24-4313-B4A7-1F1FE2084FF4}" type="slidenum">
              <a:rPr lang="en-US" smtClean="0"/>
              <a:t>4</a:t>
            </a:fld>
            <a:endParaRPr lang="en-US"/>
          </a:p>
        </p:txBody>
      </p:sp>
      <p:sp>
        <p:nvSpPr>
          <p:cNvPr id="6" name="Θέση ημερομηνίας 5">
            <a:extLst>
              <a:ext uri="{FF2B5EF4-FFF2-40B4-BE49-F238E27FC236}">
                <a16:creationId xmlns:a16="http://schemas.microsoft.com/office/drawing/2014/main" id="{009D65BE-7866-4DCB-BC65-49C664BC00BE}"/>
              </a:ext>
            </a:extLst>
          </p:cNvPr>
          <p:cNvSpPr>
            <a:spLocks noGrp="1"/>
          </p:cNvSpPr>
          <p:nvPr>
            <p:ph type="dt" sz="half" idx="10"/>
          </p:nvPr>
        </p:nvSpPr>
        <p:spPr/>
        <p:txBody>
          <a:bodyPr/>
          <a:lstStyle/>
          <a:p>
            <a:fld id="{5C03F19A-75CC-48E2-BAF4-D8EB0ED07C42}" type="datetime1">
              <a:rPr lang="en-US" smtClean="0"/>
              <a:t>1/7/2022</a:t>
            </a:fld>
            <a:endParaRPr lang="en-US"/>
          </a:p>
        </p:txBody>
      </p:sp>
    </p:spTree>
    <p:extLst>
      <p:ext uri="{BB962C8B-B14F-4D97-AF65-F5344CB8AC3E}">
        <p14:creationId xmlns:p14="http://schemas.microsoft.com/office/powerpoint/2010/main" val="9854363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8AB0ECE-1710-408F-9E41-B14C868B26F4}"/>
              </a:ext>
            </a:extLst>
          </p:cNvPr>
          <p:cNvSpPr>
            <a:spLocks noGrp="1"/>
          </p:cNvSpPr>
          <p:nvPr>
            <p:ph type="title"/>
          </p:nvPr>
        </p:nvSpPr>
        <p:spPr/>
        <p:txBody>
          <a:bodyPr/>
          <a:lstStyle/>
          <a:p>
            <a:endParaRPr lang="en-US"/>
          </a:p>
        </p:txBody>
      </p:sp>
      <p:pic>
        <p:nvPicPr>
          <p:cNvPr id="7" name="Θέση περιεχομένου 6">
            <a:extLst>
              <a:ext uri="{FF2B5EF4-FFF2-40B4-BE49-F238E27FC236}">
                <a16:creationId xmlns:a16="http://schemas.microsoft.com/office/drawing/2014/main" id="{96BB55D8-19DC-40F0-A58E-B17D9E6FAD1E}"/>
              </a:ext>
            </a:extLst>
          </p:cNvPr>
          <p:cNvPicPr>
            <a:picLocks noGrp="1" noChangeAspect="1"/>
          </p:cNvPicPr>
          <p:nvPr>
            <p:ph idx="1"/>
          </p:nvPr>
        </p:nvPicPr>
        <p:blipFill>
          <a:blip r:embed="rId2"/>
          <a:stretch>
            <a:fillRect/>
          </a:stretch>
        </p:blipFill>
        <p:spPr>
          <a:xfrm>
            <a:off x="7434807" y="1801771"/>
            <a:ext cx="4351338" cy="4351338"/>
          </a:xfrm>
          <a:prstGeom prst="rect">
            <a:avLst/>
          </a:prstGeom>
        </p:spPr>
      </p:pic>
      <p:sp>
        <p:nvSpPr>
          <p:cNvPr id="4" name="Θέση υποσέλιδου 3">
            <a:extLst>
              <a:ext uri="{FF2B5EF4-FFF2-40B4-BE49-F238E27FC236}">
                <a16:creationId xmlns:a16="http://schemas.microsoft.com/office/drawing/2014/main" id="{78F3FD22-7C33-4137-80A5-8CCC3CF1D9FA}"/>
              </a:ext>
            </a:extLst>
          </p:cNvPr>
          <p:cNvSpPr>
            <a:spLocks noGrp="1"/>
          </p:cNvSpPr>
          <p:nvPr>
            <p:ph type="ftr" sz="quarter" idx="11"/>
          </p:nvPr>
        </p:nvSpPr>
        <p:spPr/>
        <p:txBody>
          <a:bodyPr/>
          <a:lstStyle/>
          <a:p>
            <a:r>
              <a:rPr lang="el-GR"/>
              <a:t>Α΄ ΧΕΙΡΟΥΡΓΙΚΗ ΚΛΙΝΙΚΗ ΕΚΠΑ, ΓΝΑ ΛΑΙΚΟ</a:t>
            </a:r>
            <a:endParaRPr lang="en-US"/>
          </a:p>
        </p:txBody>
      </p:sp>
      <p:sp>
        <p:nvSpPr>
          <p:cNvPr id="5" name="Θέση αριθμού διαφάνειας 4">
            <a:extLst>
              <a:ext uri="{FF2B5EF4-FFF2-40B4-BE49-F238E27FC236}">
                <a16:creationId xmlns:a16="http://schemas.microsoft.com/office/drawing/2014/main" id="{A5093277-5762-4503-822A-FC3BAF665EE5}"/>
              </a:ext>
            </a:extLst>
          </p:cNvPr>
          <p:cNvSpPr>
            <a:spLocks noGrp="1"/>
          </p:cNvSpPr>
          <p:nvPr>
            <p:ph type="sldNum" sz="quarter" idx="12"/>
          </p:nvPr>
        </p:nvSpPr>
        <p:spPr/>
        <p:txBody>
          <a:bodyPr/>
          <a:lstStyle/>
          <a:p>
            <a:fld id="{7BE3B681-BB24-4313-B4A7-1F1FE2084FF4}" type="slidenum">
              <a:rPr lang="en-US" smtClean="0"/>
              <a:t>40</a:t>
            </a:fld>
            <a:endParaRPr lang="en-US"/>
          </a:p>
        </p:txBody>
      </p:sp>
      <p:sp>
        <p:nvSpPr>
          <p:cNvPr id="6" name="Θέση ημερομηνίας 5">
            <a:extLst>
              <a:ext uri="{FF2B5EF4-FFF2-40B4-BE49-F238E27FC236}">
                <a16:creationId xmlns:a16="http://schemas.microsoft.com/office/drawing/2014/main" id="{935DAA94-E1A6-4D2B-A4F0-D7AF505D900B}"/>
              </a:ext>
            </a:extLst>
          </p:cNvPr>
          <p:cNvSpPr>
            <a:spLocks noGrp="1"/>
          </p:cNvSpPr>
          <p:nvPr>
            <p:ph type="dt" sz="half" idx="10"/>
          </p:nvPr>
        </p:nvSpPr>
        <p:spPr/>
        <p:txBody>
          <a:bodyPr/>
          <a:lstStyle/>
          <a:p>
            <a:fld id="{5C03F19A-75CC-48E2-BAF4-D8EB0ED07C42}" type="datetime1">
              <a:rPr lang="en-US" smtClean="0"/>
              <a:t>1/7/2022</a:t>
            </a:fld>
            <a:endParaRPr lang="en-US"/>
          </a:p>
        </p:txBody>
      </p:sp>
      <p:sp>
        <p:nvSpPr>
          <p:cNvPr id="8" name="TextBox 7">
            <a:extLst>
              <a:ext uri="{FF2B5EF4-FFF2-40B4-BE49-F238E27FC236}">
                <a16:creationId xmlns:a16="http://schemas.microsoft.com/office/drawing/2014/main" id="{2C83575D-8DEF-4CEE-8A9F-B209B1EA8D2F}"/>
              </a:ext>
            </a:extLst>
          </p:cNvPr>
          <p:cNvSpPr txBox="1"/>
          <p:nvPr/>
        </p:nvSpPr>
        <p:spPr>
          <a:xfrm>
            <a:off x="548640" y="1932167"/>
            <a:ext cx="6353092" cy="2862322"/>
          </a:xfrm>
          <a:prstGeom prst="rect">
            <a:avLst/>
          </a:prstGeom>
          <a:noFill/>
        </p:spPr>
        <p:txBody>
          <a:bodyPr wrap="square" rtlCol="0">
            <a:spAutoFit/>
          </a:bodyPr>
          <a:lstStyle/>
          <a:p>
            <a:pPr marL="285750" indent="-285750">
              <a:buFont typeface="Arial" panose="020B0604020202020204" pitchFamily="34" charset="0"/>
              <a:buChar char="•"/>
            </a:pPr>
            <a:r>
              <a:rPr lang="en-GB" dirty="0"/>
              <a:t>Complications such as </a:t>
            </a:r>
            <a:r>
              <a:rPr lang="en-GB" dirty="0" err="1"/>
              <a:t>hemorrhage</a:t>
            </a:r>
            <a:r>
              <a:rPr lang="en-GB" dirty="0"/>
              <a:t>, rupture and biliary obstruction</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US" dirty="0"/>
              <a:t>Laboratory findings are usually normal</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CA-19-9</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40921702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FD174C9-B747-48D5-8F98-176DE62D6FC1}"/>
              </a:ext>
            </a:extLst>
          </p:cNvPr>
          <p:cNvSpPr>
            <a:spLocks noGrp="1"/>
          </p:cNvSpPr>
          <p:nvPr>
            <p:ph type="title"/>
          </p:nvPr>
        </p:nvSpPr>
        <p:spPr/>
        <p:txBody>
          <a:bodyPr/>
          <a:lstStyle/>
          <a:p>
            <a:endParaRPr lang="en-US"/>
          </a:p>
        </p:txBody>
      </p:sp>
      <p:sp>
        <p:nvSpPr>
          <p:cNvPr id="3" name="Θέση περιεχομένου 2">
            <a:extLst>
              <a:ext uri="{FF2B5EF4-FFF2-40B4-BE49-F238E27FC236}">
                <a16:creationId xmlns:a16="http://schemas.microsoft.com/office/drawing/2014/main" id="{7C21D621-18CD-496D-AF8C-72A79E3216C5}"/>
              </a:ext>
            </a:extLst>
          </p:cNvPr>
          <p:cNvSpPr>
            <a:spLocks noGrp="1"/>
          </p:cNvSpPr>
          <p:nvPr>
            <p:ph idx="1"/>
          </p:nvPr>
        </p:nvSpPr>
        <p:spPr/>
        <p:txBody>
          <a:bodyPr/>
          <a:lstStyle/>
          <a:p>
            <a:r>
              <a:rPr lang="en-GB" dirty="0"/>
              <a:t>Most simple liver cysts are found incidentally during imaging for other reasons.</a:t>
            </a:r>
          </a:p>
          <a:p>
            <a:endParaRPr lang="en-GB" dirty="0"/>
          </a:p>
          <a:p>
            <a:r>
              <a:rPr lang="en-GB" dirty="0"/>
              <a:t>USG has a sensitivity and specificity of approximately 90% for diagnosing simple cysts, and recent advances in CT and MRI technology might result in even higher sensitivity rates</a:t>
            </a:r>
          </a:p>
          <a:p>
            <a:endParaRPr lang="en-GB" dirty="0"/>
          </a:p>
          <a:p>
            <a:r>
              <a:rPr lang="en-GB" dirty="0"/>
              <a:t>Treatment of a symptomatic cyst involves either percutaneous aspiration or surgical intervention.</a:t>
            </a:r>
            <a:endParaRPr lang="en-US" dirty="0"/>
          </a:p>
        </p:txBody>
      </p:sp>
      <p:sp>
        <p:nvSpPr>
          <p:cNvPr id="4" name="Θέση υποσέλιδου 3">
            <a:extLst>
              <a:ext uri="{FF2B5EF4-FFF2-40B4-BE49-F238E27FC236}">
                <a16:creationId xmlns:a16="http://schemas.microsoft.com/office/drawing/2014/main" id="{1439D787-5029-4A46-90BE-8D060D1FFFAD}"/>
              </a:ext>
            </a:extLst>
          </p:cNvPr>
          <p:cNvSpPr>
            <a:spLocks noGrp="1"/>
          </p:cNvSpPr>
          <p:nvPr>
            <p:ph type="ftr" sz="quarter" idx="11"/>
          </p:nvPr>
        </p:nvSpPr>
        <p:spPr/>
        <p:txBody>
          <a:bodyPr/>
          <a:lstStyle/>
          <a:p>
            <a:r>
              <a:rPr lang="el-GR"/>
              <a:t>Α΄ ΧΕΙΡΟΥΡΓΙΚΗ ΚΛΙΝΙΚΗ ΕΚΠΑ, ΓΝΑ ΛΑΙΚΟ</a:t>
            </a:r>
            <a:endParaRPr lang="en-US"/>
          </a:p>
        </p:txBody>
      </p:sp>
      <p:sp>
        <p:nvSpPr>
          <p:cNvPr id="5" name="Θέση αριθμού διαφάνειας 4">
            <a:extLst>
              <a:ext uri="{FF2B5EF4-FFF2-40B4-BE49-F238E27FC236}">
                <a16:creationId xmlns:a16="http://schemas.microsoft.com/office/drawing/2014/main" id="{0D5082E5-F182-4FAB-8112-94A842ACAB58}"/>
              </a:ext>
            </a:extLst>
          </p:cNvPr>
          <p:cNvSpPr>
            <a:spLocks noGrp="1"/>
          </p:cNvSpPr>
          <p:nvPr>
            <p:ph type="sldNum" sz="quarter" idx="12"/>
          </p:nvPr>
        </p:nvSpPr>
        <p:spPr/>
        <p:txBody>
          <a:bodyPr/>
          <a:lstStyle/>
          <a:p>
            <a:fld id="{7BE3B681-BB24-4313-B4A7-1F1FE2084FF4}" type="slidenum">
              <a:rPr lang="en-US" smtClean="0"/>
              <a:t>41</a:t>
            </a:fld>
            <a:endParaRPr lang="en-US"/>
          </a:p>
        </p:txBody>
      </p:sp>
      <p:sp>
        <p:nvSpPr>
          <p:cNvPr id="6" name="Θέση ημερομηνίας 5">
            <a:extLst>
              <a:ext uri="{FF2B5EF4-FFF2-40B4-BE49-F238E27FC236}">
                <a16:creationId xmlns:a16="http://schemas.microsoft.com/office/drawing/2014/main" id="{6511BA07-2721-4D64-8EB9-794D3A1D29E8}"/>
              </a:ext>
            </a:extLst>
          </p:cNvPr>
          <p:cNvSpPr>
            <a:spLocks noGrp="1"/>
          </p:cNvSpPr>
          <p:nvPr>
            <p:ph type="dt" sz="half" idx="10"/>
          </p:nvPr>
        </p:nvSpPr>
        <p:spPr/>
        <p:txBody>
          <a:bodyPr/>
          <a:lstStyle/>
          <a:p>
            <a:fld id="{5C03F19A-75CC-48E2-BAF4-D8EB0ED07C42}" type="datetime1">
              <a:rPr lang="en-US" smtClean="0"/>
              <a:t>1/7/2022</a:t>
            </a:fld>
            <a:endParaRPr lang="en-US"/>
          </a:p>
        </p:txBody>
      </p:sp>
    </p:spTree>
    <p:extLst>
      <p:ext uri="{BB962C8B-B14F-4D97-AF65-F5344CB8AC3E}">
        <p14:creationId xmlns:p14="http://schemas.microsoft.com/office/powerpoint/2010/main" val="11464376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E12EEE1-8C8B-4900-9EA4-815DE2F147EB}"/>
              </a:ext>
            </a:extLst>
          </p:cNvPr>
          <p:cNvSpPr>
            <a:spLocks noGrp="1"/>
          </p:cNvSpPr>
          <p:nvPr>
            <p:ph type="title"/>
          </p:nvPr>
        </p:nvSpPr>
        <p:spPr/>
        <p:txBody>
          <a:bodyPr/>
          <a:lstStyle/>
          <a:p>
            <a:endParaRPr lang="en-US"/>
          </a:p>
        </p:txBody>
      </p:sp>
      <p:sp>
        <p:nvSpPr>
          <p:cNvPr id="3" name="Θέση περιεχομένου 2">
            <a:extLst>
              <a:ext uri="{FF2B5EF4-FFF2-40B4-BE49-F238E27FC236}">
                <a16:creationId xmlns:a16="http://schemas.microsoft.com/office/drawing/2014/main" id="{10F4483B-864D-44EB-8B06-F5F665DDE865}"/>
              </a:ext>
            </a:extLst>
          </p:cNvPr>
          <p:cNvSpPr>
            <a:spLocks noGrp="1"/>
          </p:cNvSpPr>
          <p:nvPr>
            <p:ph idx="1"/>
          </p:nvPr>
        </p:nvSpPr>
        <p:spPr/>
        <p:txBody>
          <a:bodyPr/>
          <a:lstStyle/>
          <a:p>
            <a:r>
              <a:rPr lang="en-US" dirty="0"/>
              <a:t>Surgical techniques involve cyst fenestration, subtotal cyst excision, liver resection, and even liver transplantation.</a:t>
            </a:r>
          </a:p>
          <a:p>
            <a:endParaRPr lang="en-US" dirty="0"/>
          </a:p>
          <a:p>
            <a:r>
              <a:rPr lang="en-GB" dirty="0"/>
              <a:t>laparoscopic approach is the current standard of care</a:t>
            </a:r>
            <a:endParaRPr lang="en-US" dirty="0"/>
          </a:p>
        </p:txBody>
      </p:sp>
      <p:sp>
        <p:nvSpPr>
          <p:cNvPr id="4" name="Θέση υποσέλιδου 3">
            <a:extLst>
              <a:ext uri="{FF2B5EF4-FFF2-40B4-BE49-F238E27FC236}">
                <a16:creationId xmlns:a16="http://schemas.microsoft.com/office/drawing/2014/main" id="{A52EFD68-BE94-4757-AD61-79E11E3C993F}"/>
              </a:ext>
            </a:extLst>
          </p:cNvPr>
          <p:cNvSpPr>
            <a:spLocks noGrp="1"/>
          </p:cNvSpPr>
          <p:nvPr>
            <p:ph type="ftr" sz="quarter" idx="11"/>
          </p:nvPr>
        </p:nvSpPr>
        <p:spPr/>
        <p:txBody>
          <a:bodyPr/>
          <a:lstStyle/>
          <a:p>
            <a:r>
              <a:rPr lang="el-GR"/>
              <a:t>Α΄ ΧΕΙΡΟΥΡΓΙΚΗ ΚΛΙΝΙΚΗ ΕΚΠΑ, ΓΝΑ ΛΑΙΚΟ</a:t>
            </a:r>
            <a:endParaRPr lang="en-US"/>
          </a:p>
        </p:txBody>
      </p:sp>
      <p:sp>
        <p:nvSpPr>
          <p:cNvPr id="5" name="Θέση αριθμού διαφάνειας 4">
            <a:extLst>
              <a:ext uri="{FF2B5EF4-FFF2-40B4-BE49-F238E27FC236}">
                <a16:creationId xmlns:a16="http://schemas.microsoft.com/office/drawing/2014/main" id="{2EF00CB8-C19F-4A96-A308-0974A287041A}"/>
              </a:ext>
            </a:extLst>
          </p:cNvPr>
          <p:cNvSpPr>
            <a:spLocks noGrp="1"/>
          </p:cNvSpPr>
          <p:nvPr>
            <p:ph type="sldNum" sz="quarter" idx="12"/>
          </p:nvPr>
        </p:nvSpPr>
        <p:spPr/>
        <p:txBody>
          <a:bodyPr/>
          <a:lstStyle/>
          <a:p>
            <a:fld id="{7BE3B681-BB24-4313-B4A7-1F1FE2084FF4}" type="slidenum">
              <a:rPr lang="en-US" smtClean="0"/>
              <a:t>42</a:t>
            </a:fld>
            <a:endParaRPr lang="en-US"/>
          </a:p>
        </p:txBody>
      </p:sp>
      <p:sp>
        <p:nvSpPr>
          <p:cNvPr id="6" name="Θέση ημερομηνίας 5">
            <a:extLst>
              <a:ext uri="{FF2B5EF4-FFF2-40B4-BE49-F238E27FC236}">
                <a16:creationId xmlns:a16="http://schemas.microsoft.com/office/drawing/2014/main" id="{368830C6-8AF0-48ED-964D-F2D1549FE6F1}"/>
              </a:ext>
            </a:extLst>
          </p:cNvPr>
          <p:cNvSpPr>
            <a:spLocks noGrp="1"/>
          </p:cNvSpPr>
          <p:nvPr>
            <p:ph type="dt" sz="half" idx="10"/>
          </p:nvPr>
        </p:nvSpPr>
        <p:spPr/>
        <p:txBody>
          <a:bodyPr/>
          <a:lstStyle/>
          <a:p>
            <a:fld id="{5C03F19A-75CC-48E2-BAF4-D8EB0ED07C42}" type="datetime1">
              <a:rPr lang="en-US" smtClean="0"/>
              <a:t>1/7/2022</a:t>
            </a:fld>
            <a:endParaRPr lang="en-US"/>
          </a:p>
        </p:txBody>
      </p:sp>
    </p:spTree>
    <p:extLst>
      <p:ext uri="{BB962C8B-B14F-4D97-AF65-F5344CB8AC3E}">
        <p14:creationId xmlns:p14="http://schemas.microsoft.com/office/powerpoint/2010/main" val="37914677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A790FC7-6218-4958-854D-33581D816D22}"/>
              </a:ext>
            </a:extLst>
          </p:cNvPr>
          <p:cNvSpPr>
            <a:spLocks noGrp="1"/>
          </p:cNvSpPr>
          <p:nvPr>
            <p:ph type="title"/>
          </p:nvPr>
        </p:nvSpPr>
        <p:spPr/>
        <p:txBody>
          <a:bodyPr/>
          <a:lstStyle/>
          <a:p>
            <a:endParaRPr lang="en-US"/>
          </a:p>
        </p:txBody>
      </p:sp>
      <p:sp>
        <p:nvSpPr>
          <p:cNvPr id="3" name="Θέση περιεχομένου 2">
            <a:extLst>
              <a:ext uri="{FF2B5EF4-FFF2-40B4-BE49-F238E27FC236}">
                <a16:creationId xmlns:a16="http://schemas.microsoft.com/office/drawing/2014/main" id="{A79E0F38-E61D-4204-843D-AED5852AAB88}"/>
              </a:ext>
            </a:extLst>
          </p:cNvPr>
          <p:cNvSpPr>
            <a:spLocks noGrp="1"/>
          </p:cNvSpPr>
          <p:nvPr>
            <p:ph idx="1"/>
          </p:nvPr>
        </p:nvSpPr>
        <p:spPr/>
        <p:txBody>
          <a:bodyPr/>
          <a:lstStyle/>
          <a:p>
            <a:r>
              <a:rPr lang="en-US" dirty="0"/>
              <a:t>Biliary cystadenoma </a:t>
            </a:r>
            <a:r>
              <a:rPr lang="en-US" dirty="0">
                <a:latin typeface="+mj-lt"/>
              </a:rPr>
              <a:t>(</a:t>
            </a:r>
            <a:r>
              <a:rPr lang="en-GB" b="0" i="0" dirty="0">
                <a:solidFill>
                  <a:srgbClr val="000000"/>
                </a:solidFill>
                <a:effectLst/>
                <a:latin typeface="+mj-lt"/>
              </a:rPr>
              <a:t>Due to the significant limitations of preoperative imaging and FNA in differentiating BCA from cystadenocarcinoma, all lesions suspected of being BCA should be surgically removed with a negative margin. )</a:t>
            </a:r>
          </a:p>
          <a:p>
            <a:endParaRPr lang="en-GB" dirty="0">
              <a:solidFill>
                <a:srgbClr val="000000"/>
              </a:solidFill>
              <a:latin typeface="+mj-lt"/>
            </a:endParaRPr>
          </a:p>
          <a:p>
            <a:r>
              <a:rPr lang="en-US" b="1" dirty="0">
                <a:latin typeface="+mj-lt"/>
              </a:rPr>
              <a:t>Biliary cystadenocarcinoma</a:t>
            </a:r>
          </a:p>
          <a:p>
            <a:endParaRPr lang="en-US" dirty="0"/>
          </a:p>
          <a:p>
            <a:endParaRPr lang="en-US" dirty="0"/>
          </a:p>
        </p:txBody>
      </p:sp>
      <p:sp>
        <p:nvSpPr>
          <p:cNvPr id="4" name="Θέση υποσέλιδου 3">
            <a:extLst>
              <a:ext uri="{FF2B5EF4-FFF2-40B4-BE49-F238E27FC236}">
                <a16:creationId xmlns:a16="http://schemas.microsoft.com/office/drawing/2014/main" id="{620AEA2D-5C6C-4A93-A6AA-A4E015A7008A}"/>
              </a:ext>
            </a:extLst>
          </p:cNvPr>
          <p:cNvSpPr>
            <a:spLocks noGrp="1"/>
          </p:cNvSpPr>
          <p:nvPr>
            <p:ph type="ftr" sz="quarter" idx="11"/>
          </p:nvPr>
        </p:nvSpPr>
        <p:spPr/>
        <p:txBody>
          <a:bodyPr/>
          <a:lstStyle/>
          <a:p>
            <a:r>
              <a:rPr lang="el-GR"/>
              <a:t>Α΄ ΧΕΙΡΟΥΡΓΙΚΗ ΚΛΙΝΙΚΗ ΕΚΠΑ, ΓΝΑ ΛΑΙΚΟ</a:t>
            </a:r>
            <a:endParaRPr lang="en-US"/>
          </a:p>
        </p:txBody>
      </p:sp>
      <p:sp>
        <p:nvSpPr>
          <p:cNvPr id="5" name="Θέση αριθμού διαφάνειας 4">
            <a:extLst>
              <a:ext uri="{FF2B5EF4-FFF2-40B4-BE49-F238E27FC236}">
                <a16:creationId xmlns:a16="http://schemas.microsoft.com/office/drawing/2014/main" id="{4AB0CE03-C1DA-4397-93FF-CDE1050537B2}"/>
              </a:ext>
            </a:extLst>
          </p:cNvPr>
          <p:cNvSpPr>
            <a:spLocks noGrp="1"/>
          </p:cNvSpPr>
          <p:nvPr>
            <p:ph type="sldNum" sz="quarter" idx="12"/>
          </p:nvPr>
        </p:nvSpPr>
        <p:spPr/>
        <p:txBody>
          <a:bodyPr/>
          <a:lstStyle/>
          <a:p>
            <a:fld id="{7BE3B681-BB24-4313-B4A7-1F1FE2084FF4}" type="slidenum">
              <a:rPr lang="en-US" smtClean="0"/>
              <a:t>43</a:t>
            </a:fld>
            <a:endParaRPr lang="en-US"/>
          </a:p>
        </p:txBody>
      </p:sp>
      <p:sp>
        <p:nvSpPr>
          <p:cNvPr id="6" name="Θέση ημερομηνίας 5">
            <a:extLst>
              <a:ext uri="{FF2B5EF4-FFF2-40B4-BE49-F238E27FC236}">
                <a16:creationId xmlns:a16="http://schemas.microsoft.com/office/drawing/2014/main" id="{38B99961-DDCF-488D-AF39-0372A81AB97B}"/>
              </a:ext>
            </a:extLst>
          </p:cNvPr>
          <p:cNvSpPr>
            <a:spLocks noGrp="1"/>
          </p:cNvSpPr>
          <p:nvPr>
            <p:ph type="dt" sz="half" idx="10"/>
          </p:nvPr>
        </p:nvSpPr>
        <p:spPr/>
        <p:txBody>
          <a:bodyPr/>
          <a:lstStyle/>
          <a:p>
            <a:fld id="{5C03F19A-75CC-48E2-BAF4-D8EB0ED07C42}" type="datetime1">
              <a:rPr lang="en-US" smtClean="0"/>
              <a:t>1/7/2022</a:t>
            </a:fld>
            <a:endParaRPr lang="en-US"/>
          </a:p>
        </p:txBody>
      </p:sp>
    </p:spTree>
    <p:extLst>
      <p:ext uri="{BB962C8B-B14F-4D97-AF65-F5344CB8AC3E}">
        <p14:creationId xmlns:p14="http://schemas.microsoft.com/office/powerpoint/2010/main" val="9465536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F2274D9-5B49-4992-94BF-E3C4DD5311F7}"/>
              </a:ext>
            </a:extLst>
          </p:cNvPr>
          <p:cNvSpPr>
            <a:spLocks noGrp="1"/>
          </p:cNvSpPr>
          <p:nvPr>
            <p:ph type="title"/>
          </p:nvPr>
        </p:nvSpPr>
        <p:spPr/>
        <p:txBody>
          <a:bodyPr/>
          <a:lstStyle/>
          <a:p>
            <a:endParaRPr lang="en-US"/>
          </a:p>
        </p:txBody>
      </p:sp>
      <p:pic>
        <p:nvPicPr>
          <p:cNvPr id="7" name="Θέση περιεχομένου 6">
            <a:extLst>
              <a:ext uri="{FF2B5EF4-FFF2-40B4-BE49-F238E27FC236}">
                <a16:creationId xmlns:a16="http://schemas.microsoft.com/office/drawing/2014/main" id="{42FC7889-B242-47E4-BE34-9A70BDDBBDC7}"/>
              </a:ext>
            </a:extLst>
          </p:cNvPr>
          <p:cNvPicPr>
            <a:picLocks noGrp="1" noChangeAspect="1"/>
          </p:cNvPicPr>
          <p:nvPr>
            <p:ph idx="1"/>
          </p:nvPr>
        </p:nvPicPr>
        <p:blipFill>
          <a:blip r:embed="rId2"/>
          <a:stretch>
            <a:fillRect/>
          </a:stretch>
        </p:blipFill>
        <p:spPr>
          <a:xfrm>
            <a:off x="838200" y="1817674"/>
            <a:ext cx="4975214" cy="4351338"/>
          </a:xfrm>
          <a:prstGeom prst="rect">
            <a:avLst/>
          </a:prstGeom>
        </p:spPr>
      </p:pic>
      <p:sp>
        <p:nvSpPr>
          <p:cNvPr id="4" name="Θέση υποσέλιδου 3">
            <a:extLst>
              <a:ext uri="{FF2B5EF4-FFF2-40B4-BE49-F238E27FC236}">
                <a16:creationId xmlns:a16="http://schemas.microsoft.com/office/drawing/2014/main" id="{64FD17AA-39AB-47E4-9C10-F4DF8FFEF1F4}"/>
              </a:ext>
            </a:extLst>
          </p:cNvPr>
          <p:cNvSpPr>
            <a:spLocks noGrp="1"/>
          </p:cNvSpPr>
          <p:nvPr>
            <p:ph type="ftr" sz="quarter" idx="11"/>
          </p:nvPr>
        </p:nvSpPr>
        <p:spPr/>
        <p:txBody>
          <a:bodyPr/>
          <a:lstStyle/>
          <a:p>
            <a:r>
              <a:rPr lang="el-GR"/>
              <a:t>Α΄ ΧΕΙΡΟΥΡΓΙΚΗ ΚΛΙΝΙΚΗ ΕΚΠΑ, ΓΝΑ ΛΑΙΚΟ</a:t>
            </a:r>
            <a:endParaRPr lang="en-US"/>
          </a:p>
        </p:txBody>
      </p:sp>
      <p:sp>
        <p:nvSpPr>
          <p:cNvPr id="5" name="Θέση αριθμού διαφάνειας 4">
            <a:extLst>
              <a:ext uri="{FF2B5EF4-FFF2-40B4-BE49-F238E27FC236}">
                <a16:creationId xmlns:a16="http://schemas.microsoft.com/office/drawing/2014/main" id="{EFC9893D-39A8-444C-AFFA-02E8BB2A65BB}"/>
              </a:ext>
            </a:extLst>
          </p:cNvPr>
          <p:cNvSpPr>
            <a:spLocks noGrp="1"/>
          </p:cNvSpPr>
          <p:nvPr>
            <p:ph type="sldNum" sz="quarter" idx="12"/>
          </p:nvPr>
        </p:nvSpPr>
        <p:spPr/>
        <p:txBody>
          <a:bodyPr/>
          <a:lstStyle/>
          <a:p>
            <a:fld id="{7BE3B681-BB24-4313-B4A7-1F1FE2084FF4}" type="slidenum">
              <a:rPr lang="en-US" smtClean="0"/>
              <a:t>44</a:t>
            </a:fld>
            <a:endParaRPr lang="en-US"/>
          </a:p>
        </p:txBody>
      </p:sp>
      <p:sp>
        <p:nvSpPr>
          <p:cNvPr id="6" name="Θέση ημερομηνίας 5">
            <a:extLst>
              <a:ext uri="{FF2B5EF4-FFF2-40B4-BE49-F238E27FC236}">
                <a16:creationId xmlns:a16="http://schemas.microsoft.com/office/drawing/2014/main" id="{D7DAC534-C6A2-4B86-8C23-DE3F58BC742D}"/>
              </a:ext>
            </a:extLst>
          </p:cNvPr>
          <p:cNvSpPr>
            <a:spLocks noGrp="1"/>
          </p:cNvSpPr>
          <p:nvPr>
            <p:ph type="dt" sz="half" idx="10"/>
          </p:nvPr>
        </p:nvSpPr>
        <p:spPr/>
        <p:txBody>
          <a:bodyPr/>
          <a:lstStyle/>
          <a:p>
            <a:fld id="{5C03F19A-75CC-48E2-BAF4-D8EB0ED07C42}" type="datetime1">
              <a:rPr lang="en-US" smtClean="0"/>
              <a:t>1/7/2022</a:t>
            </a:fld>
            <a:endParaRPr lang="en-US"/>
          </a:p>
        </p:txBody>
      </p:sp>
      <p:pic>
        <p:nvPicPr>
          <p:cNvPr id="8" name="Εικόνα 7">
            <a:extLst>
              <a:ext uri="{FF2B5EF4-FFF2-40B4-BE49-F238E27FC236}">
                <a16:creationId xmlns:a16="http://schemas.microsoft.com/office/drawing/2014/main" id="{E53D32A1-88E9-477B-BE76-700345E0E313}"/>
              </a:ext>
            </a:extLst>
          </p:cNvPr>
          <p:cNvPicPr>
            <a:picLocks noChangeAspect="1"/>
          </p:cNvPicPr>
          <p:nvPr/>
        </p:nvPicPr>
        <p:blipFill>
          <a:blip r:embed="rId3"/>
          <a:stretch>
            <a:fillRect/>
          </a:stretch>
        </p:blipFill>
        <p:spPr>
          <a:xfrm>
            <a:off x="6581623" y="1817674"/>
            <a:ext cx="4351338" cy="4351338"/>
          </a:xfrm>
          <a:prstGeom prst="rect">
            <a:avLst/>
          </a:prstGeom>
        </p:spPr>
      </p:pic>
    </p:spTree>
    <p:extLst>
      <p:ext uri="{BB962C8B-B14F-4D97-AF65-F5344CB8AC3E}">
        <p14:creationId xmlns:p14="http://schemas.microsoft.com/office/powerpoint/2010/main" val="34224003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6AE006E-B94C-431C-82EB-A2C96C58C4A5}"/>
              </a:ext>
            </a:extLst>
          </p:cNvPr>
          <p:cNvSpPr>
            <a:spLocks noGrp="1"/>
          </p:cNvSpPr>
          <p:nvPr>
            <p:ph type="title"/>
          </p:nvPr>
        </p:nvSpPr>
        <p:spPr/>
        <p:txBody>
          <a:bodyPr/>
          <a:lstStyle/>
          <a:p>
            <a:endParaRPr lang="en-US"/>
          </a:p>
        </p:txBody>
      </p:sp>
      <p:pic>
        <p:nvPicPr>
          <p:cNvPr id="7" name="Θέση περιεχομένου 6">
            <a:extLst>
              <a:ext uri="{FF2B5EF4-FFF2-40B4-BE49-F238E27FC236}">
                <a16:creationId xmlns:a16="http://schemas.microsoft.com/office/drawing/2014/main" id="{352928E4-8192-4D9A-9915-0B3F2217995E}"/>
              </a:ext>
            </a:extLst>
          </p:cNvPr>
          <p:cNvPicPr>
            <a:picLocks noGrp="1" noChangeAspect="1"/>
          </p:cNvPicPr>
          <p:nvPr>
            <p:ph idx="1"/>
          </p:nvPr>
        </p:nvPicPr>
        <p:blipFill>
          <a:blip r:embed="rId2"/>
          <a:stretch>
            <a:fillRect/>
          </a:stretch>
        </p:blipFill>
        <p:spPr>
          <a:xfrm>
            <a:off x="94339" y="1506517"/>
            <a:ext cx="4935468" cy="4777534"/>
          </a:xfrm>
          <a:prstGeom prst="rect">
            <a:avLst/>
          </a:prstGeom>
        </p:spPr>
      </p:pic>
      <p:sp>
        <p:nvSpPr>
          <p:cNvPr id="4" name="Θέση υποσέλιδου 3">
            <a:extLst>
              <a:ext uri="{FF2B5EF4-FFF2-40B4-BE49-F238E27FC236}">
                <a16:creationId xmlns:a16="http://schemas.microsoft.com/office/drawing/2014/main" id="{409845BF-239F-40D6-97B2-A94B5F51CC75}"/>
              </a:ext>
            </a:extLst>
          </p:cNvPr>
          <p:cNvSpPr>
            <a:spLocks noGrp="1"/>
          </p:cNvSpPr>
          <p:nvPr>
            <p:ph type="ftr" sz="quarter" idx="11"/>
          </p:nvPr>
        </p:nvSpPr>
        <p:spPr/>
        <p:txBody>
          <a:bodyPr/>
          <a:lstStyle/>
          <a:p>
            <a:r>
              <a:rPr lang="el-GR"/>
              <a:t>Α΄ ΧΕΙΡΟΥΡΓΙΚΗ ΚΛΙΝΙΚΗ ΕΚΠΑ, ΓΝΑ ΛΑΙΚΟ</a:t>
            </a:r>
            <a:endParaRPr lang="en-US"/>
          </a:p>
        </p:txBody>
      </p:sp>
      <p:sp>
        <p:nvSpPr>
          <p:cNvPr id="5" name="Θέση αριθμού διαφάνειας 4">
            <a:extLst>
              <a:ext uri="{FF2B5EF4-FFF2-40B4-BE49-F238E27FC236}">
                <a16:creationId xmlns:a16="http://schemas.microsoft.com/office/drawing/2014/main" id="{AA7B6992-7BF9-4516-9A99-F149EABBB368}"/>
              </a:ext>
            </a:extLst>
          </p:cNvPr>
          <p:cNvSpPr>
            <a:spLocks noGrp="1"/>
          </p:cNvSpPr>
          <p:nvPr>
            <p:ph type="sldNum" sz="quarter" idx="12"/>
          </p:nvPr>
        </p:nvSpPr>
        <p:spPr/>
        <p:txBody>
          <a:bodyPr/>
          <a:lstStyle/>
          <a:p>
            <a:fld id="{7BE3B681-BB24-4313-B4A7-1F1FE2084FF4}" type="slidenum">
              <a:rPr lang="en-US" smtClean="0"/>
              <a:t>45</a:t>
            </a:fld>
            <a:endParaRPr lang="en-US"/>
          </a:p>
        </p:txBody>
      </p:sp>
      <p:sp>
        <p:nvSpPr>
          <p:cNvPr id="6" name="Θέση ημερομηνίας 5">
            <a:extLst>
              <a:ext uri="{FF2B5EF4-FFF2-40B4-BE49-F238E27FC236}">
                <a16:creationId xmlns:a16="http://schemas.microsoft.com/office/drawing/2014/main" id="{0E7FABCA-D5CA-4AB6-A539-A2FEBEEFF09B}"/>
              </a:ext>
            </a:extLst>
          </p:cNvPr>
          <p:cNvSpPr>
            <a:spLocks noGrp="1"/>
          </p:cNvSpPr>
          <p:nvPr>
            <p:ph type="dt" sz="half" idx="10"/>
          </p:nvPr>
        </p:nvSpPr>
        <p:spPr/>
        <p:txBody>
          <a:bodyPr/>
          <a:lstStyle/>
          <a:p>
            <a:fld id="{5C03F19A-75CC-48E2-BAF4-D8EB0ED07C42}" type="datetime1">
              <a:rPr lang="en-US" smtClean="0"/>
              <a:t>1/7/2022</a:t>
            </a:fld>
            <a:endParaRPr lang="en-US"/>
          </a:p>
        </p:txBody>
      </p:sp>
      <p:pic>
        <p:nvPicPr>
          <p:cNvPr id="8" name="Εικόνα 7">
            <a:extLst>
              <a:ext uri="{FF2B5EF4-FFF2-40B4-BE49-F238E27FC236}">
                <a16:creationId xmlns:a16="http://schemas.microsoft.com/office/drawing/2014/main" id="{FA7BA4CB-05E5-493E-B354-37839431F98E}"/>
              </a:ext>
            </a:extLst>
          </p:cNvPr>
          <p:cNvPicPr>
            <a:picLocks noChangeAspect="1"/>
          </p:cNvPicPr>
          <p:nvPr/>
        </p:nvPicPr>
        <p:blipFill>
          <a:blip r:embed="rId3"/>
          <a:stretch>
            <a:fillRect/>
          </a:stretch>
        </p:blipFill>
        <p:spPr>
          <a:xfrm>
            <a:off x="4801511" y="1385004"/>
            <a:ext cx="7296150" cy="4714875"/>
          </a:xfrm>
          <a:prstGeom prst="rect">
            <a:avLst/>
          </a:prstGeom>
        </p:spPr>
      </p:pic>
    </p:spTree>
    <p:extLst>
      <p:ext uri="{BB962C8B-B14F-4D97-AF65-F5344CB8AC3E}">
        <p14:creationId xmlns:p14="http://schemas.microsoft.com/office/powerpoint/2010/main" val="3657837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5B5EE6B-2F89-47AB-A485-ED4A4FDB6DF3}"/>
              </a:ext>
            </a:extLst>
          </p:cNvPr>
          <p:cNvSpPr>
            <a:spLocks noGrp="1"/>
          </p:cNvSpPr>
          <p:nvPr>
            <p:ph type="title"/>
          </p:nvPr>
        </p:nvSpPr>
        <p:spPr/>
        <p:txBody>
          <a:bodyPr/>
          <a:lstStyle/>
          <a:p>
            <a:endParaRPr lang="en-US"/>
          </a:p>
        </p:txBody>
      </p:sp>
      <p:pic>
        <p:nvPicPr>
          <p:cNvPr id="7" name="Θέση περιεχομένου 6">
            <a:extLst>
              <a:ext uri="{FF2B5EF4-FFF2-40B4-BE49-F238E27FC236}">
                <a16:creationId xmlns:a16="http://schemas.microsoft.com/office/drawing/2014/main" id="{BAFB56DB-4E8F-4D4D-8165-E5E3AA7AB548}"/>
              </a:ext>
            </a:extLst>
          </p:cNvPr>
          <p:cNvPicPr>
            <a:picLocks noGrp="1" noChangeAspect="1"/>
          </p:cNvPicPr>
          <p:nvPr>
            <p:ph idx="1"/>
          </p:nvPr>
        </p:nvPicPr>
        <p:blipFill>
          <a:blip r:embed="rId2"/>
          <a:stretch>
            <a:fillRect/>
          </a:stretch>
        </p:blipFill>
        <p:spPr>
          <a:xfrm>
            <a:off x="2422435" y="308797"/>
            <a:ext cx="7347129" cy="6122608"/>
          </a:xfrm>
          <a:prstGeom prst="rect">
            <a:avLst/>
          </a:prstGeom>
        </p:spPr>
      </p:pic>
      <p:sp>
        <p:nvSpPr>
          <p:cNvPr id="4" name="Θέση υποσέλιδου 3">
            <a:extLst>
              <a:ext uri="{FF2B5EF4-FFF2-40B4-BE49-F238E27FC236}">
                <a16:creationId xmlns:a16="http://schemas.microsoft.com/office/drawing/2014/main" id="{8433E199-7868-4377-97BB-F4F5C7A1699F}"/>
              </a:ext>
            </a:extLst>
          </p:cNvPr>
          <p:cNvSpPr>
            <a:spLocks noGrp="1"/>
          </p:cNvSpPr>
          <p:nvPr>
            <p:ph type="ftr" sz="quarter" idx="11"/>
          </p:nvPr>
        </p:nvSpPr>
        <p:spPr/>
        <p:txBody>
          <a:bodyPr/>
          <a:lstStyle/>
          <a:p>
            <a:r>
              <a:rPr lang="el-GR"/>
              <a:t>Α΄ ΧΕΙΡΟΥΡΓΙΚΗ ΚΛΙΝΙΚΗ ΕΚΠΑ, ΓΝΑ ΛΑΙΚΟ</a:t>
            </a:r>
            <a:endParaRPr lang="en-US"/>
          </a:p>
        </p:txBody>
      </p:sp>
      <p:sp>
        <p:nvSpPr>
          <p:cNvPr id="5" name="Θέση αριθμού διαφάνειας 4">
            <a:extLst>
              <a:ext uri="{FF2B5EF4-FFF2-40B4-BE49-F238E27FC236}">
                <a16:creationId xmlns:a16="http://schemas.microsoft.com/office/drawing/2014/main" id="{F165E245-F251-4F95-8C4D-2921EF776D8A}"/>
              </a:ext>
            </a:extLst>
          </p:cNvPr>
          <p:cNvSpPr>
            <a:spLocks noGrp="1"/>
          </p:cNvSpPr>
          <p:nvPr>
            <p:ph type="sldNum" sz="quarter" idx="12"/>
          </p:nvPr>
        </p:nvSpPr>
        <p:spPr/>
        <p:txBody>
          <a:bodyPr/>
          <a:lstStyle/>
          <a:p>
            <a:fld id="{7BE3B681-BB24-4313-B4A7-1F1FE2084FF4}" type="slidenum">
              <a:rPr lang="en-US" smtClean="0"/>
              <a:t>46</a:t>
            </a:fld>
            <a:endParaRPr lang="en-US"/>
          </a:p>
        </p:txBody>
      </p:sp>
      <p:sp>
        <p:nvSpPr>
          <p:cNvPr id="6" name="Θέση ημερομηνίας 5">
            <a:extLst>
              <a:ext uri="{FF2B5EF4-FFF2-40B4-BE49-F238E27FC236}">
                <a16:creationId xmlns:a16="http://schemas.microsoft.com/office/drawing/2014/main" id="{8F84D0F5-5B1F-4232-BE46-5FF2236D7E6A}"/>
              </a:ext>
            </a:extLst>
          </p:cNvPr>
          <p:cNvSpPr>
            <a:spLocks noGrp="1"/>
          </p:cNvSpPr>
          <p:nvPr>
            <p:ph type="dt" sz="half" idx="10"/>
          </p:nvPr>
        </p:nvSpPr>
        <p:spPr/>
        <p:txBody>
          <a:bodyPr/>
          <a:lstStyle/>
          <a:p>
            <a:fld id="{5C03F19A-75CC-48E2-BAF4-D8EB0ED07C42}" type="datetime1">
              <a:rPr lang="en-US" smtClean="0"/>
              <a:t>1/7/2022</a:t>
            </a:fld>
            <a:endParaRPr lang="en-US"/>
          </a:p>
        </p:txBody>
      </p:sp>
    </p:spTree>
    <p:extLst>
      <p:ext uri="{BB962C8B-B14F-4D97-AF65-F5344CB8AC3E}">
        <p14:creationId xmlns:p14="http://schemas.microsoft.com/office/powerpoint/2010/main" val="16924933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38EB231-E5F9-4FD6-903B-C59269EB2A46}"/>
              </a:ext>
            </a:extLst>
          </p:cNvPr>
          <p:cNvSpPr>
            <a:spLocks noGrp="1"/>
          </p:cNvSpPr>
          <p:nvPr>
            <p:ph type="title"/>
          </p:nvPr>
        </p:nvSpPr>
        <p:spPr>
          <a:xfrm>
            <a:off x="838200" y="86830"/>
            <a:ext cx="10515600" cy="1325563"/>
          </a:xfrm>
        </p:spPr>
        <p:txBody>
          <a:bodyPr/>
          <a:lstStyle/>
          <a:p>
            <a:endParaRPr lang="en-US" dirty="0"/>
          </a:p>
        </p:txBody>
      </p:sp>
      <p:sp>
        <p:nvSpPr>
          <p:cNvPr id="3" name="Θέση περιεχομένου 2">
            <a:extLst>
              <a:ext uri="{FF2B5EF4-FFF2-40B4-BE49-F238E27FC236}">
                <a16:creationId xmlns:a16="http://schemas.microsoft.com/office/drawing/2014/main" id="{C3EB7EFF-FA50-40FF-A2F4-E2860CA3B94D}"/>
              </a:ext>
            </a:extLst>
          </p:cNvPr>
          <p:cNvSpPr>
            <a:spLocks noGrp="1"/>
          </p:cNvSpPr>
          <p:nvPr>
            <p:ph idx="1"/>
          </p:nvPr>
        </p:nvSpPr>
        <p:spPr/>
        <p:txBody>
          <a:bodyPr/>
          <a:lstStyle/>
          <a:p>
            <a:endParaRPr lang="en-US" dirty="0"/>
          </a:p>
        </p:txBody>
      </p:sp>
      <p:sp>
        <p:nvSpPr>
          <p:cNvPr id="4" name="Θέση υποσέλιδου 3">
            <a:extLst>
              <a:ext uri="{FF2B5EF4-FFF2-40B4-BE49-F238E27FC236}">
                <a16:creationId xmlns:a16="http://schemas.microsoft.com/office/drawing/2014/main" id="{49603CA8-48D0-48D8-9BD5-B2244C11C99D}"/>
              </a:ext>
            </a:extLst>
          </p:cNvPr>
          <p:cNvSpPr>
            <a:spLocks noGrp="1"/>
          </p:cNvSpPr>
          <p:nvPr>
            <p:ph type="ftr" sz="quarter" idx="11"/>
          </p:nvPr>
        </p:nvSpPr>
        <p:spPr/>
        <p:txBody>
          <a:bodyPr/>
          <a:lstStyle/>
          <a:p>
            <a:r>
              <a:rPr lang="el-GR"/>
              <a:t>Α΄ ΧΕΙΡΟΥΡΓΙΚΗ ΚΛΙΝΙΚΗ ΕΚΠΑ, ΓΝΑ ΛΑΙΚΟ</a:t>
            </a:r>
            <a:endParaRPr lang="en-US"/>
          </a:p>
        </p:txBody>
      </p:sp>
      <p:sp>
        <p:nvSpPr>
          <p:cNvPr id="5" name="Θέση αριθμού διαφάνειας 4">
            <a:extLst>
              <a:ext uri="{FF2B5EF4-FFF2-40B4-BE49-F238E27FC236}">
                <a16:creationId xmlns:a16="http://schemas.microsoft.com/office/drawing/2014/main" id="{CA038797-D705-4215-87BF-31328D376560}"/>
              </a:ext>
            </a:extLst>
          </p:cNvPr>
          <p:cNvSpPr>
            <a:spLocks noGrp="1"/>
          </p:cNvSpPr>
          <p:nvPr>
            <p:ph type="sldNum" sz="quarter" idx="12"/>
          </p:nvPr>
        </p:nvSpPr>
        <p:spPr/>
        <p:txBody>
          <a:bodyPr/>
          <a:lstStyle/>
          <a:p>
            <a:fld id="{7BE3B681-BB24-4313-B4A7-1F1FE2084FF4}" type="slidenum">
              <a:rPr lang="en-US" smtClean="0"/>
              <a:t>5</a:t>
            </a:fld>
            <a:endParaRPr lang="en-US"/>
          </a:p>
        </p:txBody>
      </p:sp>
      <p:sp>
        <p:nvSpPr>
          <p:cNvPr id="6" name="Θέση ημερομηνίας 5">
            <a:extLst>
              <a:ext uri="{FF2B5EF4-FFF2-40B4-BE49-F238E27FC236}">
                <a16:creationId xmlns:a16="http://schemas.microsoft.com/office/drawing/2014/main" id="{255559C1-CDBD-43E1-96E7-0020907BE351}"/>
              </a:ext>
            </a:extLst>
          </p:cNvPr>
          <p:cNvSpPr>
            <a:spLocks noGrp="1"/>
          </p:cNvSpPr>
          <p:nvPr>
            <p:ph type="dt" sz="half" idx="10"/>
          </p:nvPr>
        </p:nvSpPr>
        <p:spPr/>
        <p:txBody>
          <a:bodyPr/>
          <a:lstStyle/>
          <a:p>
            <a:fld id="{5C03F19A-75CC-48E2-BAF4-D8EB0ED07C42}" type="datetime1">
              <a:rPr lang="en-US" smtClean="0"/>
              <a:t>1/7/2022</a:t>
            </a:fld>
            <a:endParaRPr lang="en-US"/>
          </a:p>
        </p:txBody>
      </p:sp>
      <p:pic>
        <p:nvPicPr>
          <p:cNvPr id="1026" name="Picture 2">
            <a:extLst>
              <a:ext uri="{FF2B5EF4-FFF2-40B4-BE49-F238E27FC236}">
                <a16:creationId xmlns:a16="http://schemas.microsoft.com/office/drawing/2014/main" id="{096546FF-3C55-4943-A743-D63FEE1650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3113" y="302730"/>
            <a:ext cx="8105775" cy="5695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50572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3732062-ADC7-42DF-B83F-C77A028B1B23}"/>
              </a:ext>
            </a:extLst>
          </p:cNvPr>
          <p:cNvSpPr>
            <a:spLocks noGrp="1"/>
          </p:cNvSpPr>
          <p:nvPr>
            <p:ph type="title"/>
          </p:nvPr>
        </p:nvSpPr>
        <p:spPr>
          <a:xfrm>
            <a:off x="983432" y="500298"/>
            <a:ext cx="10515600" cy="716252"/>
          </a:xfrm>
        </p:spPr>
        <p:txBody>
          <a:bodyPr>
            <a:normAutofit fontScale="90000"/>
          </a:bodyPr>
          <a:lstStyle/>
          <a:p>
            <a:r>
              <a:rPr lang="en-US" b="0" i="0" dirty="0">
                <a:solidFill>
                  <a:srgbClr val="000000"/>
                </a:solidFill>
                <a:effectLst/>
              </a:rPr>
              <a:t>Hydatid cyst structure</a:t>
            </a:r>
            <a:br>
              <a:rPr lang="en-US" b="0" i="0" dirty="0">
                <a:solidFill>
                  <a:srgbClr val="000000"/>
                </a:solidFill>
                <a:effectLst/>
              </a:rPr>
            </a:br>
            <a:endParaRPr lang="en-US" dirty="0"/>
          </a:p>
        </p:txBody>
      </p:sp>
      <p:sp>
        <p:nvSpPr>
          <p:cNvPr id="3" name="Θέση περιεχομένου 2">
            <a:extLst>
              <a:ext uri="{FF2B5EF4-FFF2-40B4-BE49-F238E27FC236}">
                <a16:creationId xmlns:a16="http://schemas.microsoft.com/office/drawing/2014/main" id="{9C887F47-EB5F-4A75-A5C8-DDAB8436C921}"/>
              </a:ext>
            </a:extLst>
          </p:cNvPr>
          <p:cNvSpPr>
            <a:spLocks noGrp="1"/>
          </p:cNvSpPr>
          <p:nvPr>
            <p:ph idx="1"/>
          </p:nvPr>
        </p:nvSpPr>
        <p:spPr/>
        <p:txBody>
          <a:bodyPr>
            <a:normAutofit lnSpcReduction="10000"/>
          </a:bodyPr>
          <a:lstStyle/>
          <a:p>
            <a:r>
              <a:rPr lang="en-GB" b="0" i="0" dirty="0">
                <a:solidFill>
                  <a:srgbClr val="000000"/>
                </a:solidFill>
                <a:effectLst/>
                <a:latin typeface="FSBrabo"/>
              </a:rPr>
              <a:t>Adventitia (</a:t>
            </a:r>
            <a:r>
              <a:rPr lang="en-GB" b="0" i="0" dirty="0" err="1">
                <a:solidFill>
                  <a:srgbClr val="000000"/>
                </a:solidFill>
                <a:effectLst/>
                <a:latin typeface="FSBrabo"/>
              </a:rPr>
              <a:t>pericyst</a:t>
            </a:r>
            <a:r>
              <a:rPr lang="en-GB" b="0" i="0" dirty="0">
                <a:solidFill>
                  <a:srgbClr val="000000"/>
                </a:solidFill>
                <a:effectLst/>
                <a:latin typeface="FSBrabo"/>
              </a:rPr>
              <a:t>): consisting of compressed liver parenchyma and fibrous tissue induced by the expanding parasitic cyst.</a:t>
            </a:r>
          </a:p>
          <a:p>
            <a:endParaRPr lang="en-GB" dirty="0">
              <a:solidFill>
                <a:srgbClr val="000000"/>
              </a:solidFill>
              <a:latin typeface="FSBrabo"/>
            </a:endParaRPr>
          </a:p>
          <a:p>
            <a:r>
              <a:rPr lang="en-GB" b="0" i="0" dirty="0">
                <a:solidFill>
                  <a:srgbClr val="000000"/>
                </a:solidFill>
                <a:effectLst/>
                <a:latin typeface="FSBrabo"/>
              </a:rPr>
              <a:t>Laminated membrane (</a:t>
            </a:r>
            <a:r>
              <a:rPr lang="en-GB" b="0" i="0" dirty="0" err="1">
                <a:solidFill>
                  <a:srgbClr val="000000"/>
                </a:solidFill>
                <a:effectLst/>
                <a:latin typeface="FSBrabo"/>
              </a:rPr>
              <a:t>ectocyst</a:t>
            </a:r>
            <a:r>
              <a:rPr lang="en-GB" b="0" i="0" dirty="0">
                <a:solidFill>
                  <a:srgbClr val="000000"/>
                </a:solidFill>
                <a:effectLst/>
                <a:latin typeface="FSBrabo"/>
              </a:rPr>
              <a:t>): is elastic white covering, easily separable from the adventitia.</a:t>
            </a:r>
          </a:p>
          <a:p>
            <a:endParaRPr lang="en-GB" dirty="0">
              <a:solidFill>
                <a:srgbClr val="000000"/>
              </a:solidFill>
              <a:latin typeface="FSBrabo"/>
            </a:endParaRPr>
          </a:p>
          <a:p>
            <a:r>
              <a:rPr lang="en-GB" b="0" i="0" dirty="0">
                <a:solidFill>
                  <a:srgbClr val="000000"/>
                </a:solidFill>
                <a:effectLst/>
                <a:latin typeface="FSBrabo"/>
              </a:rPr>
              <a:t>Germinal epithelium (</a:t>
            </a:r>
            <a:r>
              <a:rPr lang="en-GB" b="0" i="0" dirty="0" err="1">
                <a:solidFill>
                  <a:srgbClr val="000000"/>
                </a:solidFill>
                <a:effectLst/>
                <a:latin typeface="FSBrabo"/>
              </a:rPr>
              <a:t>endocyst</a:t>
            </a:r>
            <a:r>
              <a:rPr lang="en-GB" b="0" i="0" dirty="0">
                <a:solidFill>
                  <a:srgbClr val="000000"/>
                </a:solidFill>
                <a:effectLst/>
                <a:latin typeface="FSBrabo"/>
              </a:rPr>
              <a:t>) – is a single layer of cells lining the inner aspects of the cyst and is the only living component, being responsible for the formation of the other layers as well as the hydatid fluid and brood capsules within the cyst</a:t>
            </a:r>
          </a:p>
          <a:p>
            <a:endParaRPr lang="en-US" dirty="0"/>
          </a:p>
          <a:p>
            <a:endParaRPr lang="en-US" dirty="0"/>
          </a:p>
        </p:txBody>
      </p:sp>
      <p:sp>
        <p:nvSpPr>
          <p:cNvPr id="4" name="Θέση υποσέλιδου 3">
            <a:extLst>
              <a:ext uri="{FF2B5EF4-FFF2-40B4-BE49-F238E27FC236}">
                <a16:creationId xmlns:a16="http://schemas.microsoft.com/office/drawing/2014/main" id="{C53C896C-EB94-421E-A42E-91481761012E}"/>
              </a:ext>
            </a:extLst>
          </p:cNvPr>
          <p:cNvSpPr>
            <a:spLocks noGrp="1"/>
          </p:cNvSpPr>
          <p:nvPr>
            <p:ph type="ftr" sz="quarter" idx="11"/>
          </p:nvPr>
        </p:nvSpPr>
        <p:spPr/>
        <p:txBody>
          <a:bodyPr/>
          <a:lstStyle/>
          <a:p>
            <a:r>
              <a:rPr lang="el-GR"/>
              <a:t>Α΄ ΧΕΙΡΟΥΡΓΙΚΗ ΚΛΙΝΙΚΗ ΕΚΠΑ, ΓΝΑ ΛΑΙΚΟ</a:t>
            </a:r>
            <a:endParaRPr lang="en-US"/>
          </a:p>
        </p:txBody>
      </p:sp>
      <p:sp>
        <p:nvSpPr>
          <p:cNvPr id="5" name="Θέση αριθμού διαφάνειας 4">
            <a:extLst>
              <a:ext uri="{FF2B5EF4-FFF2-40B4-BE49-F238E27FC236}">
                <a16:creationId xmlns:a16="http://schemas.microsoft.com/office/drawing/2014/main" id="{7A7F6A02-C7DF-41B8-AD00-C8786B1B9849}"/>
              </a:ext>
            </a:extLst>
          </p:cNvPr>
          <p:cNvSpPr>
            <a:spLocks noGrp="1"/>
          </p:cNvSpPr>
          <p:nvPr>
            <p:ph type="sldNum" sz="quarter" idx="12"/>
          </p:nvPr>
        </p:nvSpPr>
        <p:spPr/>
        <p:txBody>
          <a:bodyPr/>
          <a:lstStyle/>
          <a:p>
            <a:fld id="{7BE3B681-BB24-4313-B4A7-1F1FE2084FF4}" type="slidenum">
              <a:rPr lang="en-US" smtClean="0"/>
              <a:t>6</a:t>
            </a:fld>
            <a:endParaRPr lang="en-US"/>
          </a:p>
        </p:txBody>
      </p:sp>
      <p:sp>
        <p:nvSpPr>
          <p:cNvPr id="6" name="Θέση ημερομηνίας 5">
            <a:extLst>
              <a:ext uri="{FF2B5EF4-FFF2-40B4-BE49-F238E27FC236}">
                <a16:creationId xmlns:a16="http://schemas.microsoft.com/office/drawing/2014/main" id="{518C2A5B-AD99-4A6B-8AF2-E1D18F24BBA4}"/>
              </a:ext>
            </a:extLst>
          </p:cNvPr>
          <p:cNvSpPr>
            <a:spLocks noGrp="1"/>
          </p:cNvSpPr>
          <p:nvPr>
            <p:ph type="dt" sz="half" idx="10"/>
          </p:nvPr>
        </p:nvSpPr>
        <p:spPr/>
        <p:txBody>
          <a:bodyPr/>
          <a:lstStyle/>
          <a:p>
            <a:fld id="{5C03F19A-75CC-48E2-BAF4-D8EB0ED07C42}" type="datetime1">
              <a:rPr lang="en-US" smtClean="0"/>
              <a:t>1/7/2022</a:t>
            </a:fld>
            <a:endParaRPr lang="en-US"/>
          </a:p>
        </p:txBody>
      </p:sp>
    </p:spTree>
    <p:extLst>
      <p:ext uri="{BB962C8B-B14F-4D97-AF65-F5344CB8AC3E}">
        <p14:creationId xmlns:p14="http://schemas.microsoft.com/office/powerpoint/2010/main" val="16288648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E303AC2-02BD-494E-BEC4-4786596513EF}"/>
              </a:ext>
            </a:extLst>
          </p:cNvPr>
          <p:cNvSpPr>
            <a:spLocks noGrp="1"/>
          </p:cNvSpPr>
          <p:nvPr>
            <p:ph type="title"/>
          </p:nvPr>
        </p:nvSpPr>
        <p:spPr/>
        <p:txBody>
          <a:bodyPr/>
          <a:lstStyle/>
          <a:p>
            <a:endParaRPr lang="en-US"/>
          </a:p>
        </p:txBody>
      </p:sp>
      <p:sp>
        <p:nvSpPr>
          <p:cNvPr id="4" name="Θέση υποσέλιδου 3">
            <a:extLst>
              <a:ext uri="{FF2B5EF4-FFF2-40B4-BE49-F238E27FC236}">
                <a16:creationId xmlns:a16="http://schemas.microsoft.com/office/drawing/2014/main" id="{838A4AD7-B63E-4DAB-93C1-BC412DADB600}"/>
              </a:ext>
            </a:extLst>
          </p:cNvPr>
          <p:cNvSpPr>
            <a:spLocks noGrp="1"/>
          </p:cNvSpPr>
          <p:nvPr>
            <p:ph type="ftr" sz="quarter" idx="11"/>
          </p:nvPr>
        </p:nvSpPr>
        <p:spPr/>
        <p:txBody>
          <a:bodyPr/>
          <a:lstStyle/>
          <a:p>
            <a:r>
              <a:rPr lang="el-GR"/>
              <a:t>Α΄ ΧΕΙΡΟΥΡΓΙΚΗ ΚΛΙΝΙΚΗ ΕΚΠΑ, ΓΝΑ ΛΑΙΚΟ</a:t>
            </a:r>
            <a:endParaRPr lang="en-US"/>
          </a:p>
        </p:txBody>
      </p:sp>
      <p:sp>
        <p:nvSpPr>
          <p:cNvPr id="5" name="Θέση αριθμού διαφάνειας 4">
            <a:extLst>
              <a:ext uri="{FF2B5EF4-FFF2-40B4-BE49-F238E27FC236}">
                <a16:creationId xmlns:a16="http://schemas.microsoft.com/office/drawing/2014/main" id="{EEAB134B-6F29-42C5-86A8-541AB7E515B3}"/>
              </a:ext>
            </a:extLst>
          </p:cNvPr>
          <p:cNvSpPr>
            <a:spLocks noGrp="1"/>
          </p:cNvSpPr>
          <p:nvPr>
            <p:ph type="sldNum" sz="quarter" idx="12"/>
          </p:nvPr>
        </p:nvSpPr>
        <p:spPr/>
        <p:txBody>
          <a:bodyPr/>
          <a:lstStyle/>
          <a:p>
            <a:fld id="{7BE3B681-BB24-4313-B4A7-1F1FE2084FF4}" type="slidenum">
              <a:rPr lang="en-US" smtClean="0"/>
              <a:t>7</a:t>
            </a:fld>
            <a:endParaRPr lang="en-US"/>
          </a:p>
        </p:txBody>
      </p:sp>
      <p:sp>
        <p:nvSpPr>
          <p:cNvPr id="6" name="Θέση ημερομηνίας 5">
            <a:extLst>
              <a:ext uri="{FF2B5EF4-FFF2-40B4-BE49-F238E27FC236}">
                <a16:creationId xmlns:a16="http://schemas.microsoft.com/office/drawing/2014/main" id="{FF50517B-A62F-4057-80E8-BFC912A7257C}"/>
              </a:ext>
            </a:extLst>
          </p:cNvPr>
          <p:cNvSpPr>
            <a:spLocks noGrp="1"/>
          </p:cNvSpPr>
          <p:nvPr>
            <p:ph type="dt" sz="half" idx="10"/>
          </p:nvPr>
        </p:nvSpPr>
        <p:spPr/>
        <p:txBody>
          <a:bodyPr/>
          <a:lstStyle/>
          <a:p>
            <a:fld id="{5C03F19A-75CC-48E2-BAF4-D8EB0ED07C42}" type="datetime1">
              <a:rPr lang="en-US" smtClean="0"/>
              <a:t>1/7/2022</a:t>
            </a:fld>
            <a:endParaRPr lang="en-US"/>
          </a:p>
        </p:txBody>
      </p:sp>
      <p:pic>
        <p:nvPicPr>
          <p:cNvPr id="2050" name="Picture 2">
            <a:extLst>
              <a:ext uri="{FF2B5EF4-FFF2-40B4-BE49-F238E27FC236}">
                <a16:creationId xmlns:a16="http://schemas.microsoft.com/office/drawing/2014/main" id="{598FBF1C-DC60-42BD-A6D7-D69615CC381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83432" y="1845344"/>
            <a:ext cx="4970095" cy="427742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741CF831-CFD3-4F8D-86AD-1901FE9ED4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374" y="1879137"/>
            <a:ext cx="4185632" cy="41379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04499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5C534EF-70DC-47C6-9D8C-314DAA5ED1A5}"/>
              </a:ext>
            </a:extLst>
          </p:cNvPr>
          <p:cNvSpPr>
            <a:spLocks noGrp="1"/>
          </p:cNvSpPr>
          <p:nvPr>
            <p:ph type="title"/>
          </p:nvPr>
        </p:nvSpPr>
        <p:spPr>
          <a:xfrm>
            <a:off x="838200" y="365126"/>
            <a:ext cx="10515600" cy="676496"/>
          </a:xfrm>
        </p:spPr>
        <p:txBody>
          <a:bodyPr>
            <a:normAutofit fontScale="90000"/>
          </a:bodyPr>
          <a:lstStyle/>
          <a:p>
            <a:r>
              <a:rPr lang="en-GB" b="0" i="0" dirty="0">
                <a:solidFill>
                  <a:srgbClr val="000000"/>
                </a:solidFill>
                <a:effectLst/>
              </a:rPr>
              <a:t>Complications of hydatid cyst of the liver</a:t>
            </a:r>
            <a:br>
              <a:rPr lang="en-GB" b="0" i="0" dirty="0">
                <a:solidFill>
                  <a:srgbClr val="000000"/>
                </a:solidFill>
                <a:effectLst/>
              </a:rPr>
            </a:br>
            <a:endParaRPr lang="en-US" dirty="0"/>
          </a:p>
        </p:txBody>
      </p:sp>
      <p:sp>
        <p:nvSpPr>
          <p:cNvPr id="3" name="Θέση περιεχομένου 2">
            <a:extLst>
              <a:ext uri="{FF2B5EF4-FFF2-40B4-BE49-F238E27FC236}">
                <a16:creationId xmlns:a16="http://schemas.microsoft.com/office/drawing/2014/main" id="{8465A910-981F-4D35-B158-9B8A2B7BDFD8}"/>
              </a:ext>
            </a:extLst>
          </p:cNvPr>
          <p:cNvSpPr>
            <a:spLocks noGrp="1"/>
          </p:cNvSpPr>
          <p:nvPr>
            <p:ph idx="1"/>
          </p:nvPr>
        </p:nvSpPr>
        <p:spPr>
          <a:xfrm>
            <a:off x="838200" y="1176793"/>
            <a:ext cx="10515600" cy="5000170"/>
          </a:xfrm>
        </p:spPr>
        <p:txBody>
          <a:bodyPr/>
          <a:lstStyle/>
          <a:p>
            <a:r>
              <a:rPr lang="en-GB" b="0" i="0" dirty="0">
                <a:solidFill>
                  <a:srgbClr val="000000"/>
                </a:solidFill>
                <a:effectLst/>
                <a:latin typeface="FSBrabo"/>
              </a:rPr>
              <a:t>complications in about 40% of cases. The most common complications in order of frequency are infection, rupture to the biliary tree; rupture to the peritoneal cavity; rupture to the pleural cavity.</a:t>
            </a:r>
            <a:endParaRPr lang="en-US" dirty="0"/>
          </a:p>
        </p:txBody>
      </p:sp>
      <p:sp>
        <p:nvSpPr>
          <p:cNvPr id="4" name="Θέση υποσέλιδου 3">
            <a:extLst>
              <a:ext uri="{FF2B5EF4-FFF2-40B4-BE49-F238E27FC236}">
                <a16:creationId xmlns:a16="http://schemas.microsoft.com/office/drawing/2014/main" id="{24C9AAD6-3E88-4203-AA58-A53886C76F29}"/>
              </a:ext>
            </a:extLst>
          </p:cNvPr>
          <p:cNvSpPr>
            <a:spLocks noGrp="1"/>
          </p:cNvSpPr>
          <p:nvPr>
            <p:ph type="ftr" sz="quarter" idx="11"/>
          </p:nvPr>
        </p:nvSpPr>
        <p:spPr/>
        <p:txBody>
          <a:bodyPr/>
          <a:lstStyle/>
          <a:p>
            <a:r>
              <a:rPr lang="el-GR"/>
              <a:t>Α΄ ΧΕΙΡΟΥΡΓΙΚΗ ΚΛΙΝΙΚΗ ΕΚΠΑ, ΓΝΑ ΛΑΙΚΟ</a:t>
            </a:r>
            <a:endParaRPr lang="en-US"/>
          </a:p>
        </p:txBody>
      </p:sp>
      <p:sp>
        <p:nvSpPr>
          <p:cNvPr id="5" name="Θέση αριθμού διαφάνειας 4">
            <a:extLst>
              <a:ext uri="{FF2B5EF4-FFF2-40B4-BE49-F238E27FC236}">
                <a16:creationId xmlns:a16="http://schemas.microsoft.com/office/drawing/2014/main" id="{7A69B7D8-D335-4B28-9184-7D571D2D2740}"/>
              </a:ext>
            </a:extLst>
          </p:cNvPr>
          <p:cNvSpPr>
            <a:spLocks noGrp="1"/>
          </p:cNvSpPr>
          <p:nvPr>
            <p:ph type="sldNum" sz="quarter" idx="12"/>
          </p:nvPr>
        </p:nvSpPr>
        <p:spPr/>
        <p:txBody>
          <a:bodyPr/>
          <a:lstStyle/>
          <a:p>
            <a:fld id="{7BE3B681-BB24-4313-B4A7-1F1FE2084FF4}" type="slidenum">
              <a:rPr lang="en-US" smtClean="0"/>
              <a:t>8</a:t>
            </a:fld>
            <a:endParaRPr lang="en-US"/>
          </a:p>
        </p:txBody>
      </p:sp>
      <p:sp>
        <p:nvSpPr>
          <p:cNvPr id="6" name="Θέση ημερομηνίας 5">
            <a:extLst>
              <a:ext uri="{FF2B5EF4-FFF2-40B4-BE49-F238E27FC236}">
                <a16:creationId xmlns:a16="http://schemas.microsoft.com/office/drawing/2014/main" id="{0E1595F6-6886-491F-B2D4-3E5568263349}"/>
              </a:ext>
            </a:extLst>
          </p:cNvPr>
          <p:cNvSpPr>
            <a:spLocks noGrp="1"/>
          </p:cNvSpPr>
          <p:nvPr>
            <p:ph type="dt" sz="half" idx="10"/>
          </p:nvPr>
        </p:nvSpPr>
        <p:spPr/>
        <p:txBody>
          <a:bodyPr/>
          <a:lstStyle/>
          <a:p>
            <a:fld id="{5C03F19A-75CC-48E2-BAF4-D8EB0ED07C42}" type="datetime1">
              <a:rPr lang="en-US" smtClean="0"/>
              <a:t>1/7/2022</a:t>
            </a:fld>
            <a:endParaRPr lang="en-US"/>
          </a:p>
        </p:txBody>
      </p:sp>
    </p:spTree>
    <p:extLst>
      <p:ext uri="{BB962C8B-B14F-4D97-AF65-F5344CB8AC3E}">
        <p14:creationId xmlns:p14="http://schemas.microsoft.com/office/powerpoint/2010/main" val="37947111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E54490-4318-455F-B53D-312F210DE3B3}"/>
              </a:ext>
            </a:extLst>
          </p:cNvPr>
          <p:cNvSpPr>
            <a:spLocks noGrp="1"/>
          </p:cNvSpPr>
          <p:nvPr>
            <p:ph type="title"/>
          </p:nvPr>
        </p:nvSpPr>
        <p:spPr/>
        <p:txBody>
          <a:bodyPr/>
          <a:lstStyle/>
          <a:p>
            <a:r>
              <a:rPr lang="en-US" dirty="0"/>
              <a:t>Infection</a:t>
            </a:r>
          </a:p>
        </p:txBody>
      </p:sp>
      <p:sp>
        <p:nvSpPr>
          <p:cNvPr id="3" name="Θέση περιεχομένου 2">
            <a:extLst>
              <a:ext uri="{FF2B5EF4-FFF2-40B4-BE49-F238E27FC236}">
                <a16:creationId xmlns:a16="http://schemas.microsoft.com/office/drawing/2014/main" id="{B759AF68-183C-49ED-ABF5-B68735631C42}"/>
              </a:ext>
            </a:extLst>
          </p:cNvPr>
          <p:cNvSpPr>
            <a:spLocks noGrp="1"/>
          </p:cNvSpPr>
          <p:nvPr>
            <p:ph idx="1"/>
          </p:nvPr>
        </p:nvSpPr>
        <p:spPr/>
        <p:txBody>
          <a:bodyPr/>
          <a:lstStyle/>
          <a:p>
            <a:r>
              <a:rPr lang="en-US" b="0" i="0" dirty="0">
                <a:solidFill>
                  <a:srgbClr val="000000"/>
                </a:solidFill>
                <a:effectLst/>
                <a:latin typeface="FSBrabo"/>
              </a:rPr>
              <a:t>most common complication</a:t>
            </a:r>
          </a:p>
          <a:p>
            <a:endParaRPr lang="en-US" dirty="0">
              <a:solidFill>
                <a:srgbClr val="000000"/>
              </a:solidFill>
              <a:latin typeface="FSBrabo"/>
            </a:endParaRPr>
          </a:p>
          <a:p>
            <a:r>
              <a:rPr lang="en-GB" b="0" i="0" dirty="0">
                <a:solidFill>
                  <a:srgbClr val="000000"/>
                </a:solidFill>
                <a:effectLst/>
                <a:latin typeface="FSBrabo"/>
              </a:rPr>
              <a:t>pains in the right hypochondrium, hepatomegaly, and fever </a:t>
            </a:r>
            <a:endParaRPr lang="en-US" dirty="0"/>
          </a:p>
        </p:txBody>
      </p:sp>
      <p:sp>
        <p:nvSpPr>
          <p:cNvPr id="4" name="Θέση υποσέλιδου 3">
            <a:extLst>
              <a:ext uri="{FF2B5EF4-FFF2-40B4-BE49-F238E27FC236}">
                <a16:creationId xmlns:a16="http://schemas.microsoft.com/office/drawing/2014/main" id="{D4FA8407-D41D-47E4-BA7A-3436EB5B3A5D}"/>
              </a:ext>
            </a:extLst>
          </p:cNvPr>
          <p:cNvSpPr>
            <a:spLocks noGrp="1"/>
          </p:cNvSpPr>
          <p:nvPr>
            <p:ph type="ftr" sz="quarter" idx="11"/>
          </p:nvPr>
        </p:nvSpPr>
        <p:spPr/>
        <p:txBody>
          <a:bodyPr/>
          <a:lstStyle/>
          <a:p>
            <a:r>
              <a:rPr lang="el-GR"/>
              <a:t>Α΄ ΧΕΙΡΟΥΡΓΙΚΗ ΚΛΙΝΙΚΗ ΕΚΠΑ, ΓΝΑ ΛΑΙΚΟ</a:t>
            </a:r>
            <a:endParaRPr lang="en-US"/>
          </a:p>
        </p:txBody>
      </p:sp>
      <p:sp>
        <p:nvSpPr>
          <p:cNvPr id="5" name="Θέση αριθμού διαφάνειας 4">
            <a:extLst>
              <a:ext uri="{FF2B5EF4-FFF2-40B4-BE49-F238E27FC236}">
                <a16:creationId xmlns:a16="http://schemas.microsoft.com/office/drawing/2014/main" id="{82756DF5-681F-48B2-AB18-CBB4D68C6E1A}"/>
              </a:ext>
            </a:extLst>
          </p:cNvPr>
          <p:cNvSpPr>
            <a:spLocks noGrp="1"/>
          </p:cNvSpPr>
          <p:nvPr>
            <p:ph type="sldNum" sz="quarter" idx="12"/>
          </p:nvPr>
        </p:nvSpPr>
        <p:spPr/>
        <p:txBody>
          <a:bodyPr/>
          <a:lstStyle/>
          <a:p>
            <a:fld id="{7BE3B681-BB24-4313-B4A7-1F1FE2084FF4}" type="slidenum">
              <a:rPr lang="en-US" smtClean="0"/>
              <a:t>9</a:t>
            </a:fld>
            <a:endParaRPr lang="en-US"/>
          </a:p>
        </p:txBody>
      </p:sp>
      <p:sp>
        <p:nvSpPr>
          <p:cNvPr id="6" name="Θέση ημερομηνίας 5">
            <a:extLst>
              <a:ext uri="{FF2B5EF4-FFF2-40B4-BE49-F238E27FC236}">
                <a16:creationId xmlns:a16="http://schemas.microsoft.com/office/drawing/2014/main" id="{E1E945AC-A828-4DC2-BCE8-E45480117628}"/>
              </a:ext>
            </a:extLst>
          </p:cNvPr>
          <p:cNvSpPr>
            <a:spLocks noGrp="1"/>
          </p:cNvSpPr>
          <p:nvPr>
            <p:ph type="dt" sz="half" idx="10"/>
          </p:nvPr>
        </p:nvSpPr>
        <p:spPr/>
        <p:txBody>
          <a:bodyPr/>
          <a:lstStyle/>
          <a:p>
            <a:fld id="{5C03F19A-75CC-48E2-BAF4-D8EB0ED07C42}" type="datetime1">
              <a:rPr lang="en-US" smtClean="0"/>
              <a:t>1/7/2022</a:t>
            </a:fld>
            <a:endParaRPr lang="en-US"/>
          </a:p>
        </p:txBody>
      </p:sp>
    </p:spTree>
    <p:extLst>
      <p:ext uri="{BB962C8B-B14F-4D97-AF65-F5344CB8AC3E}">
        <p14:creationId xmlns:p14="http://schemas.microsoft.com/office/powerpoint/2010/main" val="38943844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TotalTime>
  <Words>1978</Words>
  <Application>Microsoft Office PowerPoint</Application>
  <PresentationFormat>Widescreen</PresentationFormat>
  <Paragraphs>299</Paragraphs>
  <Slides>46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46</vt:i4>
      </vt:variant>
    </vt:vector>
  </HeadingPairs>
  <TitlesOfParts>
    <vt:vector size="51" baseType="lpstr">
      <vt:lpstr>Arial</vt:lpstr>
      <vt:lpstr>Calibri</vt:lpstr>
      <vt:lpstr>Calibri Light</vt:lpstr>
      <vt:lpstr>FSBrabo</vt:lpstr>
      <vt:lpstr>Office Theme</vt:lpstr>
      <vt:lpstr>Hydatic cyst and other liver cysts</vt:lpstr>
      <vt:lpstr>Introduction - Epidemiology</vt:lpstr>
      <vt:lpstr>Life cycle </vt:lpstr>
      <vt:lpstr>PowerPoint Presentation</vt:lpstr>
      <vt:lpstr>PowerPoint Presentation</vt:lpstr>
      <vt:lpstr>Hydatid cyst structure </vt:lpstr>
      <vt:lpstr>PowerPoint Presentation</vt:lpstr>
      <vt:lpstr>Complications of hydatid cyst of the liver </vt:lpstr>
      <vt:lpstr>Infection</vt:lpstr>
      <vt:lpstr>Intrabiliary rupture of hydatid cyst</vt:lpstr>
      <vt:lpstr>PowerPoint Presentation</vt:lpstr>
      <vt:lpstr>PowerPoint Presentation</vt:lpstr>
      <vt:lpstr>The rupture in the thorax</vt:lpstr>
      <vt:lpstr>PowerPoint Presentation</vt:lpstr>
      <vt:lpstr>The rupture in the peritoneum</vt:lpstr>
      <vt:lpstr>PowerPoint Presentation</vt:lpstr>
      <vt:lpstr>PowerPoint Presentation</vt:lpstr>
      <vt:lpstr>PowerPoint Presentation</vt:lpstr>
      <vt:lpstr>PowerPoint Presentation</vt:lpstr>
      <vt:lpstr>Vascular compression</vt:lpstr>
      <vt:lpstr>Diagnosis</vt:lpstr>
      <vt:lpstr>Non complicated cysts</vt:lpstr>
      <vt:lpstr>Complicated cysts</vt:lpstr>
      <vt:lpstr>Complicated cysts</vt:lpstr>
      <vt:lpstr>PowerPoint Presentation</vt:lpstr>
      <vt:lpstr>Imaging techniques</vt:lpstr>
      <vt:lpstr>PowerPoint Presentation</vt:lpstr>
      <vt:lpstr>PowerPoint Presentation</vt:lpstr>
      <vt:lpstr>PowerPoint Presentation</vt:lpstr>
      <vt:lpstr>CT scan</vt:lpstr>
      <vt:lpstr>Cholangiography</vt:lpstr>
      <vt:lpstr>Treatment</vt:lpstr>
      <vt:lpstr>principles of hydatid surgery</vt:lpstr>
      <vt:lpstr>PowerPoint Presentation</vt:lpstr>
      <vt:lpstr>Complications of surgery</vt:lpstr>
      <vt:lpstr>Chemotherapy for hydatid disease of liver</vt:lpstr>
      <vt:lpstr>Conclusion</vt:lpstr>
      <vt:lpstr>PowerPoint Presentation</vt:lpstr>
      <vt:lpstr>Simple cyst</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Hydatic cyst and other liver cysts</dc:title>
  <dc:creator>michail vailas</dc:creator>
  <cp:lastModifiedBy>Evangelos Felekouras</cp:lastModifiedBy>
  <cp:revision>55</cp:revision>
  <dcterms:created xsi:type="dcterms:W3CDTF">2022-01-06T07:58:52Z</dcterms:created>
  <dcterms:modified xsi:type="dcterms:W3CDTF">2022-01-07T05:41:48Z</dcterms:modified>
</cp:coreProperties>
</file>