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3" r:id="rId11"/>
    <p:sldId id="264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4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/>
              <a:t>Στυλ κύριου υπότιτλου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/>
              <a:t>Στυλ υποδείγματος κειμένου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Στυλ υποδείγματος κειμένου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C83E3C-BA21-4BF3-B60B-DD59A9C66486}" type="datetimeFigureOut">
              <a:rPr lang="el-GR" smtClean="0"/>
              <a:t>31/1/2022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B3D333-7E59-40D4-BB57-D786CBE1ECC9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err="1"/>
              <a:t>Σκωληκοειδησ</a:t>
            </a:r>
            <a:r>
              <a:rPr lang="el-GR" dirty="0"/>
              <a:t> </a:t>
            </a:r>
            <a:r>
              <a:rPr lang="el-GR" dirty="0" err="1"/>
              <a:t>αποφυση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Ανδρέας Αλεξάνδρου</a:t>
            </a:r>
          </a:p>
          <a:p>
            <a:r>
              <a:rPr lang="el-GR" dirty="0"/>
              <a:t>Λέκτορας Χειρουργικής</a:t>
            </a:r>
          </a:p>
          <a:p>
            <a:r>
              <a:rPr lang="el-GR" dirty="0"/>
              <a:t>Α΄ Χειρουργική Κλινική ΕΚΠΑ</a:t>
            </a:r>
          </a:p>
          <a:p>
            <a:r>
              <a:rPr lang="el-GR" dirty="0"/>
              <a:t>Λαϊκό Νοσοκομείο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14632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Θεραπεία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Συντηρητική?</a:t>
            </a:r>
          </a:p>
          <a:p>
            <a:r>
              <a:rPr lang="el-GR" dirty="0"/>
              <a:t>Χειρουργική?</a:t>
            </a:r>
          </a:p>
          <a:p>
            <a:r>
              <a:rPr lang="el-GR" dirty="0"/>
              <a:t>Ανοικτή?</a:t>
            </a:r>
          </a:p>
          <a:p>
            <a:r>
              <a:rPr lang="el-GR" dirty="0" err="1"/>
              <a:t>Λαπαροσκοπική</a:t>
            </a:r>
            <a:r>
              <a:rPr lang="el-GR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9736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Σκωληκοειδίτις</a:t>
            </a:r>
            <a:r>
              <a:rPr lang="el-GR" dirty="0"/>
              <a:t> στη βρεφική ηλικία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Γενικά σπάνια</a:t>
            </a:r>
          </a:p>
          <a:p>
            <a:r>
              <a:rPr lang="el-GR" dirty="0"/>
              <a:t>Όμως δύσκολη η διάγνωση</a:t>
            </a:r>
          </a:p>
          <a:p>
            <a:r>
              <a:rPr lang="el-GR" dirty="0"/>
              <a:t>Αυξημένη η νοσηρότητα</a:t>
            </a:r>
          </a:p>
          <a:p>
            <a:r>
              <a:rPr lang="el-GR" dirty="0"/>
              <a:t>Διαφορική διάγνωση γαστρεντερίτιδα –ουρολοιμώξεις-</a:t>
            </a:r>
            <a:r>
              <a:rPr lang="el-GR" dirty="0" err="1"/>
              <a:t>εγκολεασμό</a:t>
            </a:r>
            <a:r>
              <a:rPr lang="el-GR" dirty="0"/>
              <a:t>-συστροφή </a:t>
            </a:r>
            <a:r>
              <a:rPr lang="el-GR" dirty="0" err="1"/>
              <a:t>όρχεος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1228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Σκωληκοειδίτις</a:t>
            </a:r>
            <a:r>
              <a:rPr lang="el-GR" dirty="0"/>
              <a:t> στην Τρίτη ηλικία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Όχι τόσο σπάνια</a:t>
            </a:r>
          </a:p>
          <a:p>
            <a:r>
              <a:rPr lang="el-GR" dirty="0" err="1"/>
              <a:t>Αμβληχρή</a:t>
            </a:r>
            <a:r>
              <a:rPr lang="el-GR" dirty="0"/>
              <a:t> κλινική εικόνα</a:t>
            </a:r>
          </a:p>
          <a:p>
            <a:r>
              <a:rPr lang="el-GR" dirty="0"/>
              <a:t>Αξονική τομογραφία</a:t>
            </a:r>
          </a:p>
          <a:p>
            <a:r>
              <a:rPr lang="el-GR" dirty="0"/>
              <a:t>Αυξημένη νοσηρότητα</a:t>
            </a:r>
          </a:p>
        </p:txBody>
      </p:sp>
    </p:spTree>
    <p:extLst>
      <p:ext uri="{BB962C8B-B14F-4D97-AF65-F5344CB8AC3E}">
        <p14:creationId xmlns:p14="http://schemas.microsoft.com/office/powerpoint/2010/main" val="1418405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Σκωληκοειδίτις</a:t>
            </a:r>
            <a:r>
              <a:rPr lang="el-GR" dirty="0"/>
              <a:t> και κύηση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Άτυπη θέση των ενοχλημάτων ανάλογα με ηλικία κύησης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63240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Άλλες παθήσεις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Βλεννοκήλη</a:t>
            </a:r>
            <a:r>
              <a:rPr lang="el-GR" dirty="0"/>
              <a:t>-</a:t>
            </a:r>
            <a:r>
              <a:rPr lang="el-GR" dirty="0" err="1"/>
              <a:t>ψευδομύξωμα</a:t>
            </a:r>
            <a:endParaRPr lang="el-GR" dirty="0"/>
          </a:p>
          <a:p>
            <a:r>
              <a:rPr lang="el-GR" dirty="0"/>
              <a:t>Νεοπλάσματα-καρκινοειδές</a:t>
            </a:r>
          </a:p>
        </p:txBody>
      </p:sp>
    </p:spTree>
    <p:extLst>
      <p:ext uri="{BB962C8B-B14F-4D97-AF65-F5344CB8AC3E}">
        <p14:creationId xmlns:p14="http://schemas.microsoft.com/office/powerpoint/2010/main" val="1321857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Οξεία </a:t>
            </a:r>
            <a:r>
              <a:rPr lang="el-GR" dirty="0" err="1"/>
              <a:t>σκωληκοειδίτις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Συχνότερη αιτία οξείας χειρουργικής κοιλίας</a:t>
            </a:r>
          </a:p>
          <a:p>
            <a:r>
              <a:rPr lang="el-GR" dirty="0"/>
              <a:t>3</a:t>
            </a:r>
            <a:r>
              <a:rPr lang="el-GR" baseline="30000" dirty="0"/>
              <a:t>η</a:t>
            </a:r>
            <a:r>
              <a:rPr lang="el-GR" dirty="0"/>
              <a:t> και 8</a:t>
            </a:r>
            <a:r>
              <a:rPr lang="el-GR" baseline="30000" dirty="0"/>
              <a:t>η</a:t>
            </a:r>
            <a:r>
              <a:rPr lang="el-GR" dirty="0"/>
              <a:t> δεκαετία</a:t>
            </a:r>
          </a:p>
          <a:p>
            <a:r>
              <a:rPr lang="el-GR" dirty="0"/>
              <a:t>Αυξημένη θνητότητα για τις ακραίες ηλικίες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829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Παθολογική φυσιολογία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Απόφραξη αυλού από ξένο  σώμα ή από υπερτροφία λεμφικού ιστού είτε από </a:t>
            </a:r>
            <a:r>
              <a:rPr lang="el-GR" dirty="0" err="1"/>
              <a:t>χωροκατακτητική</a:t>
            </a:r>
            <a:r>
              <a:rPr lang="el-GR" dirty="0"/>
              <a:t> εξεργασία</a:t>
            </a:r>
          </a:p>
          <a:p>
            <a:r>
              <a:rPr lang="el-GR" dirty="0"/>
              <a:t>Φυσική πορεία ανάλογα με ταχύτητα επέλευσης και επιδείνωση ή άρση της απόφραξης</a:t>
            </a:r>
          </a:p>
          <a:p>
            <a:r>
              <a:rPr lang="el-GR" dirty="0"/>
              <a:t>Εμπλέκεται η κλασσική χλωρίδα του </a:t>
            </a:r>
            <a:r>
              <a:rPr lang="el-GR" dirty="0" err="1"/>
              <a:t>παχέος</a:t>
            </a:r>
            <a:r>
              <a:rPr lang="el-GR" dirty="0"/>
              <a:t> εντέρου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3830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Κλινική εικόνα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Περιομφαλικό</a:t>
            </a:r>
            <a:r>
              <a:rPr lang="el-GR" dirty="0"/>
              <a:t> άλγος</a:t>
            </a:r>
          </a:p>
          <a:p>
            <a:r>
              <a:rPr lang="el-GR" dirty="0"/>
              <a:t>Εντόπιση (δεξιός λαγόνιος βόθρος)</a:t>
            </a:r>
          </a:p>
          <a:p>
            <a:r>
              <a:rPr lang="el-GR" dirty="0"/>
              <a:t>Ανορεξία</a:t>
            </a:r>
          </a:p>
          <a:p>
            <a:r>
              <a:rPr lang="el-GR" dirty="0"/>
              <a:t>Έμετοι</a:t>
            </a:r>
          </a:p>
          <a:p>
            <a:r>
              <a:rPr lang="el-GR" dirty="0"/>
              <a:t>Πυρετική κίνηση</a:t>
            </a:r>
          </a:p>
          <a:p>
            <a:r>
              <a:rPr lang="el-GR" dirty="0"/>
              <a:t>Αναστολή αερίων κοπράνων</a:t>
            </a:r>
          </a:p>
          <a:p>
            <a:r>
              <a:rPr lang="el-GR" dirty="0"/>
              <a:t>Διάρροιες-</a:t>
            </a:r>
            <a:r>
              <a:rPr lang="el-GR" dirty="0" err="1"/>
              <a:t>δυσουρικά</a:t>
            </a:r>
            <a:r>
              <a:rPr lang="el-GR" dirty="0"/>
              <a:t> ενοχλήματα</a:t>
            </a:r>
          </a:p>
        </p:txBody>
      </p:sp>
    </p:spTree>
    <p:extLst>
      <p:ext uri="{BB962C8B-B14F-4D97-AF65-F5344CB8AC3E}">
        <p14:creationId xmlns:p14="http://schemas.microsoft.com/office/powerpoint/2010/main" val="204857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Κλινική εξέταση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Ιστορικό</a:t>
            </a:r>
          </a:p>
          <a:p>
            <a:r>
              <a:rPr lang="el-GR" dirty="0"/>
              <a:t>Διαφορά μεταξύ φύλων</a:t>
            </a:r>
          </a:p>
          <a:p>
            <a:r>
              <a:rPr lang="el-GR" dirty="0"/>
              <a:t>Σημείο </a:t>
            </a:r>
            <a:r>
              <a:rPr lang="en-US" dirty="0" err="1"/>
              <a:t>Mc</a:t>
            </a:r>
            <a:r>
              <a:rPr lang="en-US" dirty="0"/>
              <a:t> Burney</a:t>
            </a:r>
          </a:p>
          <a:p>
            <a:r>
              <a:rPr lang="el-GR" dirty="0"/>
              <a:t>Σημείο </a:t>
            </a:r>
            <a:r>
              <a:rPr lang="en-US" dirty="0" err="1"/>
              <a:t>Rovsing</a:t>
            </a:r>
            <a:endParaRPr lang="en-US" dirty="0"/>
          </a:p>
          <a:p>
            <a:r>
              <a:rPr lang="el-GR" dirty="0" err="1"/>
              <a:t>Αναπηδώσα</a:t>
            </a:r>
            <a:r>
              <a:rPr lang="el-GR" dirty="0"/>
              <a:t> ευαισθησία</a:t>
            </a:r>
          </a:p>
          <a:p>
            <a:r>
              <a:rPr lang="el-GR" dirty="0"/>
              <a:t>Σημείο </a:t>
            </a:r>
            <a:r>
              <a:rPr lang="el-GR" dirty="0" err="1"/>
              <a:t>ψοϊτη</a:t>
            </a:r>
            <a:r>
              <a:rPr lang="el-GR" dirty="0"/>
              <a:t>-προσαγωγού</a:t>
            </a:r>
          </a:p>
          <a:p>
            <a:r>
              <a:rPr lang="el-GR" dirty="0"/>
              <a:t>Δακτυλική-γυναικολογική εξέταση</a:t>
            </a:r>
          </a:p>
          <a:p>
            <a:r>
              <a:rPr lang="el-GR" dirty="0"/>
              <a:t>Σημεία περιτονίτιδας</a:t>
            </a:r>
          </a:p>
        </p:txBody>
      </p:sp>
    </p:spTree>
    <p:extLst>
      <p:ext uri="{BB962C8B-B14F-4D97-AF65-F5344CB8AC3E}">
        <p14:creationId xmlns:p14="http://schemas.microsoft.com/office/powerpoint/2010/main" val="3539144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Παρακλινικός</a:t>
            </a:r>
            <a:r>
              <a:rPr lang="el-GR" dirty="0"/>
              <a:t> έλεγχος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Δείκτες οξείας φάσης</a:t>
            </a:r>
          </a:p>
          <a:p>
            <a:r>
              <a:rPr lang="el-GR" dirty="0"/>
              <a:t>Γενική ούρων</a:t>
            </a:r>
          </a:p>
          <a:p>
            <a:r>
              <a:rPr lang="en-US" dirty="0"/>
              <a:t>b-HCG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5033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Απεικονιστικός έλεγχος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α/α κοιλίας</a:t>
            </a:r>
          </a:p>
          <a:p>
            <a:r>
              <a:rPr lang="el-GR" dirty="0"/>
              <a:t>Υπερηχογράφημα (διάγνωση-αποκλεισμός πάθησης ή άλλων παθήσεων)</a:t>
            </a:r>
          </a:p>
          <a:p>
            <a:r>
              <a:rPr lang="el-GR" dirty="0"/>
              <a:t>Υπολογιστική τομογραφία (κίνδυνος ακτινοβολίας)</a:t>
            </a:r>
          </a:p>
        </p:txBody>
      </p:sp>
    </p:spTree>
    <p:extLst>
      <p:ext uri="{BB962C8B-B14F-4D97-AF65-F5344CB8AC3E}">
        <p14:creationId xmlns:p14="http://schemas.microsoft.com/office/powerpoint/2010/main" val="2812672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Διαφορική διάγνωση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Ρήξη ωοθυλακίου</a:t>
            </a:r>
          </a:p>
          <a:p>
            <a:r>
              <a:rPr lang="el-GR" dirty="0"/>
              <a:t>Ρήξη-συστροφή κύστης ωοθήκης</a:t>
            </a:r>
          </a:p>
          <a:p>
            <a:r>
              <a:rPr lang="el-GR" dirty="0"/>
              <a:t>Ρήξη εξωμητρίου κύησης</a:t>
            </a:r>
          </a:p>
          <a:p>
            <a:r>
              <a:rPr lang="el-GR" dirty="0" err="1"/>
              <a:t>Μεκελίτις</a:t>
            </a:r>
            <a:r>
              <a:rPr lang="el-GR" dirty="0"/>
              <a:t>-</a:t>
            </a:r>
            <a:r>
              <a:rPr lang="el-GR" dirty="0" err="1"/>
              <a:t>εγκολεασμός</a:t>
            </a:r>
            <a:endParaRPr lang="el-GR" dirty="0"/>
          </a:p>
          <a:p>
            <a:r>
              <a:rPr lang="el-GR" dirty="0"/>
              <a:t>Καρκίνος τυφλού</a:t>
            </a:r>
          </a:p>
          <a:p>
            <a:r>
              <a:rPr lang="el-GR" dirty="0"/>
              <a:t>Ρήξη </a:t>
            </a:r>
            <a:r>
              <a:rPr lang="el-GR" dirty="0" err="1"/>
              <a:t>εκκολπώματος</a:t>
            </a:r>
            <a:endParaRPr lang="el-GR" dirty="0"/>
          </a:p>
          <a:p>
            <a:r>
              <a:rPr lang="el-GR" dirty="0" err="1"/>
              <a:t>Χολοκυστίτις</a:t>
            </a:r>
            <a:r>
              <a:rPr lang="el-GR" dirty="0"/>
              <a:t>-άλλες φλεγμονώδεις παθήσεις της περιτοναϊκής κοιλότητας</a:t>
            </a:r>
          </a:p>
          <a:p>
            <a:r>
              <a:rPr lang="el-GR" dirty="0"/>
              <a:t>Ουρολοίμωξη-κολικός</a:t>
            </a:r>
          </a:p>
          <a:p>
            <a:r>
              <a:rPr lang="el-GR" dirty="0"/>
              <a:t>Παθολογικές παθήσεις</a:t>
            </a:r>
          </a:p>
        </p:txBody>
      </p:sp>
    </p:spTree>
    <p:extLst>
      <p:ext uri="{BB962C8B-B14F-4D97-AF65-F5344CB8AC3E}">
        <p14:creationId xmlns:p14="http://schemas.microsoft.com/office/powerpoint/2010/main" val="2004808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Φυσική πορεία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Ύφεση</a:t>
            </a:r>
          </a:p>
          <a:p>
            <a:r>
              <a:rPr lang="el-GR" dirty="0"/>
              <a:t>Ελεύθερη ρήξη</a:t>
            </a:r>
          </a:p>
          <a:p>
            <a:r>
              <a:rPr lang="el-GR" dirty="0"/>
              <a:t>Δημιουργία </a:t>
            </a:r>
            <a:r>
              <a:rPr lang="en-US" dirty="0"/>
              <a:t>plastron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627509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</TotalTime>
  <Words>220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Αποκορύφωμα</vt:lpstr>
      <vt:lpstr>Σκωληκοειδησ αποφυση</vt:lpstr>
      <vt:lpstr>Οξεία σκωληκοειδίτις</vt:lpstr>
      <vt:lpstr>Παθολογική φυσιολογία</vt:lpstr>
      <vt:lpstr>Κλινική εικόνα</vt:lpstr>
      <vt:lpstr>Κλινική εξέταση</vt:lpstr>
      <vt:lpstr>Παρακλινικός έλεγχος</vt:lpstr>
      <vt:lpstr>Απεικονιστικός έλεγχος</vt:lpstr>
      <vt:lpstr>Διαφορική διάγνωση</vt:lpstr>
      <vt:lpstr>Φυσική πορεία</vt:lpstr>
      <vt:lpstr>Θεραπεία</vt:lpstr>
      <vt:lpstr>Σκωληκοειδίτις στη βρεφική ηλικία </vt:lpstr>
      <vt:lpstr>Σκωληκοειδίτις στην Τρίτη ηλικία</vt:lpstr>
      <vt:lpstr>Σκωληκοειδίτις και κύηση</vt:lpstr>
      <vt:lpstr>Άλλες παθήσεις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Σκωληκοειδησ αποφυση</dc:title>
  <dc:creator>ανδρεας</dc:creator>
  <cp:lastModifiedBy>Evangelos Felekouras</cp:lastModifiedBy>
  <cp:revision>5</cp:revision>
  <dcterms:created xsi:type="dcterms:W3CDTF">2012-06-26T16:16:48Z</dcterms:created>
  <dcterms:modified xsi:type="dcterms:W3CDTF">2022-01-31T09:29:29Z</dcterms:modified>
</cp:coreProperties>
</file>