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82"/>
  </p:notesMasterIdLst>
  <p:sldIdLst>
    <p:sldId id="256" r:id="rId2"/>
    <p:sldId id="257" r:id="rId3"/>
    <p:sldId id="295" r:id="rId4"/>
    <p:sldId id="258" r:id="rId5"/>
    <p:sldId id="268" r:id="rId6"/>
    <p:sldId id="283" r:id="rId7"/>
    <p:sldId id="296" r:id="rId8"/>
    <p:sldId id="297" r:id="rId9"/>
    <p:sldId id="260" r:id="rId10"/>
    <p:sldId id="261" r:id="rId11"/>
    <p:sldId id="262" r:id="rId12"/>
    <p:sldId id="263" r:id="rId13"/>
    <p:sldId id="264" r:id="rId14"/>
    <p:sldId id="265" r:id="rId15"/>
    <p:sldId id="266" r:id="rId16"/>
    <p:sldId id="267" r:id="rId17"/>
    <p:sldId id="284" r:id="rId18"/>
    <p:sldId id="285" r:id="rId19"/>
    <p:sldId id="287" r:id="rId20"/>
    <p:sldId id="288" r:id="rId21"/>
    <p:sldId id="309" r:id="rId22"/>
    <p:sldId id="310" r:id="rId23"/>
    <p:sldId id="311" r:id="rId24"/>
    <p:sldId id="312" r:id="rId25"/>
    <p:sldId id="299" r:id="rId26"/>
    <p:sldId id="322" r:id="rId27"/>
    <p:sldId id="289" r:id="rId28"/>
    <p:sldId id="290" r:id="rId29"/>
    <p:sldId id="291" r:id="rId30"/>
    <p:sldId id="292" r:id="rId31"/>
    <p:sldId id="293" r:id="rId32"/>
    <p:sldId id="298" r:id="rId33"/>
    <p:sldId id="294" r:id="rId34"/>
    <p:sldId id="304" r:id="rId35"/>
    <p:sldId id="300" r:id="rId36"/>
    <p:sldId id="301" r:id="rId37"/>
    <p:sldId id="320" r:id="rId38"/>
    <p:sldId id="302" r:id="rId39"/>
    <p:sldId id="303" r:id="rId40"/>
    <p:sldId id="307" r:id="rId41"/>
    <p:sldId id="308" r:id="rId42"/>
    <p:sldId id="313" r:id="rId43"/>
    <p:sldId id="314" r:id="rId44"/>
    <p:sldId id="315" r:id="rId45"/>
    <p:sldId id="306" r:id="rId46"/>
    <p:sldId id="317" r:id="rId47"/>
    <p:sldId id="305" r:id="rId48"/>
    <p:sldId id="316" r:id="rId49"/>
    <p:sldId id="318" r:id="rId50"/>
    <p:sldId id="321" r:id="rId51"/>
    <p:sldId id="323" r:id="rId52"/>
    <p:sldId id="324" r:id="rId53"/>
    <p:sldId id="271" r:id="rId54"/>
    <p:sldId id="272" r:id="rId55"/>
    <p:sldId id="325" r:id="rId56"/>
    <p:sldId id="335" r:id="rId57"/>
    <p:sldId id="340" r:id="rId58"/>
    <p:sldId id="273" r:id="rId59"/>
    <p:sldId id="274" r:id="rId60"/>
    <p:sldId id="275" r:id="rId61"/>
    <p:sldId id="278" r:id="rId62"/>
    <p:sldId id="337" r:id="rId63"/>
    <p:sldId id="279" r:id="rId64"/>
    <p:sldId id="327" r:id="rId65"/>
    <p:sldId id="336" r:id="rId66"/>
    <p:sldId id="276" r:id="rId67"/>
    <p:sldId id="277" r:id="rId68"/>
    <p:sldId id="328" r:id="rId69"/>
    <p:sldId id="329" r:id="rId70"/>
    <p:sldId id="280" r:id="rId71"/>
    <p:sldId id="330" r:id="rId72"/>
    <p:sldId id="331" r:id="rId73"/>
    <p:sldId id="332" r:id="rId74"/>
    <p:sldId id="333" r:id="rId75"/>
    <p:sldId id="334" r:id="rId76"/>
    <p:sldId id="341" r:id="rId77"/>
    <p:sldId id="343" r:id="rId78"/>
    <p:sldId id="342" r:id="rId79"/>
    <p:sldId id="344" r:id="rId80"/>
    <p:sldId id="339"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3792" autoAdjust="0"/>
  </p:normalViewPr>
  <p:slideViewPr>
    <p:cSldViewPr snapToGrid="0">
      <p:cViewPr>
        <p:scale>
          <a:sx n="105" d="100"/>
          <a:sy n="105" d="100"/>
        </p:scale>
        <p:origin x="-628" y="-176"/>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FC6E4-0DAE-4A16-9E6C-3AF1DE4AA6A7}" type="datetimeFigureOut">
              <a:rPr lang="en-GB" smtClean="0"/>
              <a:t>21/11/2021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FD5F9-80DA-40C2-BF44-D4B30825BFE0}" type="slidenum">
              <a:rPr lang="en-GB" smtClean="0"/>
              <a:t>‹#›</a:t>
            </a:fld>
            <a:endParaRPr lang="en-GB"/>
          </a:p>
        </p:txBody>
      </p:sp>
    </p:spTree>
    <p:extLst>
      <p:ext uri="{BB962C8B-B14F-4D97-AF65-F5344CB8AC3E}">
        <p14:creationId xmlns:p14="http://schemas.microsoft.com/office/powerpoint/2010/main" val="79422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12</a:t>
            </a:fld>
            <a:endParaRPr lang="en-GB"/>
          </a:p>
        </p:txBody>
      </p:sp>
    </p:spTree>
    <p:extLst>
      <p:ext uri="{BB962C8B-B14F-4D97-AF65-F5344CB8AC3E}">
        <p14:creationId xmlns:p14="http://schemas.microsoft.com/office/powerpoint/2010/main" val="292048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GIST may arise in the appendix, gallbladder, pancreas, retroperitoneum, and paravaginal and periprostatic tissues.</a:t>
            </a:r>
          </a:p>
        </p:txBody>
      </p:sp>
      <p:sp>
        <p:nvSpPr>
          <p:cNvPr id="4" name="Slide Number Placeholder 3"/>
          <p:cNvSpPr>
            <a:spLocks noGrp="1"/>
          </p:cNvSpPr>
          <p:nvPr>
            <p:ph type="sldNum" sz="quarter" idx="5"/>
          </p:nvPr>
        </p:nvSpPr>
        <p:spPr/>
        <p:txBody>
          <a:bodyPr/>
          <a:lstStyle/>
          <a:p>
            <a:fld id="{D71FD5F9-80DA-40C2-BF44-D4B30825BFE0}" type="slidenum">
              <a:rPr lang="en-GB" smtClean="0"/>
              <a:t>59</a:t>
            </a:fld>
            <a:endParaRPr lang="en-GB"/>
          </a:p>
        </p:txBody>
      </p:sp>
    </p:spTree>
    <p:extLst>
      <p:ext uri="{BB962C8B-B14F-4D97-AF65-F5344CB8AC3E}">
        <p14:creationId xmlns:p14="http://schemas.microsoft.com/office/powerpoint/2010/main" val="2209031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62</a:t>
            </a:fld>
            <a:endParaRPr lang="en-GB"/>
          </a:p>
        </p:txBody>
      </p:sp>
    </p:spTree>
    <p:extLst>
      <p:ext uri="{BB962C8B-B14F-4D97-AF65-F5344CB8AC3E}">
        <p14:creationId xmlns:p14="http://schemas.microsoft.com/office/powerpoint/2010/main" val="420933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t>
            </a:r>
            <a:r>
              <a:rPr lang="el-GR" dirty="0"/>
              <a:t>μεικτός τύπος</a:t>
            </a:r>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63</a:t>
            </a:fld>
            <a:endParaRPr lang="en-GB"/>
          </a:p>
        </p:txBody>
      </p:sp>
    </p:spTree>
    <p:extLst>
      <p:ext uri="{BB962C8B-B14F-4D97-AF65-F5344CB8AC3E}">
        <p14:creationId xmlns:p14="http://schemas.microsoft.com/office/powerpoint/2010/main" val="26952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66</a:t>
            </a:fld>
            <a:endParaRPr lang="en-GB"/>
          </a:p>
        </p:txBody>
      </p:sp>
    </p:spTree>
    <p:extLst>
      <p:ext uri="{BB962C8B-B14F-4D97-AF65-F5344CB8AC3E}">
        <p14:creationId xmlns:p14="http://schemas.microsoft.com/office/powerpoint/2010/main" val="122668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Τυχαίωμα</a:t>
            </a:r>
            <a:r>
              <a:rPr lang="el-GR" dirty="0"/>
              <a:t> σε </a:t>
            </a:r>
            <a:r>
              <a:rPr lang="el-GR" dirty="0" err="1"/>
              <a:t>ασυμπτωματικούς</a:t>
            </a:r>
            <a:r>
              <a:rPr lang="el-GR" dirty="0"/>
              <a:t> </a:t>
            </a:r>
            <a:r>
              <a:rPr lang="el-GR" dirty="0" err="1"/>
              <a:t>ασθενεις</a:t>
            </a:r>
            <a:r>
              <a:rPr lang="el-GR" dirty="0"/>
              <a:t> ή σε συμπτωματικούς ασθενείς</a:t>
            </a:r>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69</a:t>
            </a:fld>
            <a:endParaRPr lang="en-GB"/>
          </a:p>
        </p:txBody>
      </p:sp>
    </p:spTree>
    <p:extLst>
      <p:ext uri="{BB962C8B-B14F-4D97-AF65-F5344CB8AC3E}">
        <p14:creationId xmlns:p14="http://schemas.microsoft.com/office/powerpoint/2010/main" val="228749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70</a:t>
            </a:fld>
            <a:endParaRPr lang="en-GB"/>
          </a:p>
        </p:txBody>
      </p:sp>
    </p:spTree>
    <p:extLst>
      <p:ext uri="{BB962C8B-B14F-4D97-AF65-F5344CB8AC3E}">
        <p14:creationId xmlns:p14="http://schemas.microsoft.com/office/powerpoint/2010/main" val="143715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78</a:t>
            </a:fld>
            <a:endParaRPr lang="en-GB"/>
          </a:p>
        </p:txBody>
      </p:sp>
    </p:spTree>
    <p:extLst>
      <p:ext uri="{BB962C8B-B14F-4D97-AF65-F5344CB8AC3E}">
        <p14:creationId xmlns:p14="http://schemas.microsoft.com/office/powerpoint/2010/main" val="378097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Stewart-Treves syndrome: post mastectomy lymphedema and </a:t>
            </a:r>
            <a:r>
              <a:rPr lang="en-US" dirty="0"/>
              <a:t>lymph</a:t>
            </a:r>
            <a:r>
              <a:rPr lang="en-GB" dirty="0"/>
              <a:t>angiosarcoma, 10 years after treatment</a:t>
            </a:r>
          </a:p>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13</a:t>
            </a:fld>
            <a:endParaRPr lang="en-GB"/>
          </a:p>
        </p:txBody>
      </p:sp>
    </p:spTree>
    <p:extLst>
      <p:ext uri="{BB962C8B-B14F-4D97-AF65-F5344CB8AC3E}">
        <p14:creationId xmlns:p14="http://schemas.microsoft.com/office/powerpoint/2010/main" val="4937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24</a:t>
            </a:fld>
            <a:endParaRPr lang="en-GB"/>
          </a:p>
        </p:txBody>
      </p:sp>
    </p:spTree>
    <p:extLst>
      <p:ext uri="{BB962C8B-B14F-4D97-AF65-F5344CB8AC3E}">
        <p14:creationId xmlns:p14="http://schemas.microsoft.com/office/powerpoint/2010/main" val="40732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27</a:t>
            </a:fld>
            <a:endParaRPr lang="en-GB"/>
          </a:p>
        </p:txBody>
      </p:sp>
    </p:spTree>
    <p:extLst>
      <p:ext uri="{BB962C8B-B14F-4D97-AF65-F5344CB8AC3E}">
        <p14:creationId xmlns:p14="http://schemas.microsoft.com/office/powerpoint/2010/main" val="74846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Νέες μελέτες επίπτωση 8 περιπτώσεις/ 1 εκατομμύριο/έτος</a:t>
            </a:r>
            <a:endParaRPr lang="en-GB" dirty="0"/>
          </a:p>
          <a:p>
            <a:r>
              <a:rPr lang="el-GR" dirty="0"/>
              <a:t>Τυχαίο εύρημα τα μικρά </a:t>
            </a:r>
            <a:r>
              <a:rPr lang="en-US" dirty="0"/>
              <a:t>GIST </a:t>
            </a:r>
            <a:r>
              <a:rPr lang="el-GR" dirty="0"/>
              <a:t>έως 1εκ στο 22,5% στα άτομα άνω των 50 ετών</a:t>
            </a:r>
            <a:endParaRPr lang="en-US" dirty="0"/>
          </a:p>
        </p:txBody>
      </p:sp>
      <p:sp>
        <p:nvSpPr>
          <p:cNvPr id="4" name="Slide Number Placeholder 3"/>
          <p:cNvSpPr>
            <a:spLocks noGrp="1"/>
          </p:cNvSpPr>
          <p:nvPr>
            <p:ph type="sldNum" sz="quarter" idx="5"/>
          </p:nvPr>
        </p:nvSpPr>
        <p:spPr/>
        <p:txBody>
          <a:bodyPr/>
          <a:lstStyle/>
          <a:p>
            <a:fld id="{D71FD5F9-80DA-40C2-BF44-D4B30825BFE0}" type="slidenum">
              <a:rPr lang="en-GB" smtClean="0"/>
              <a:t>54</a:t>
            </a:fld>
            <a:endParaRPr lang="en-GB"/>
          </a:p>
        </p:txBody>
      </p:sp>
    </p:spTree>
    <p:extLst>
      <p:ext uri="{BB962C8B-B14F-4D97-AF65-F5344CB8AC3E}">
        <p14:creationId xmlns:p14="http://schemas.microsoft.com/office/powerpoint/2010/main" val="324707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DOG1 Calcium activated chloride channel</a:t>
            </a:r>
            <a:endParaRPr lang="el-GR" dirty="0"/>
          </a:p>
          <a:p>
            <a:r>
              <a:rPr lang="el-GR" dirty="0"/>
              <a:t> c-KIT υποδοχέας(υποδοχέας </a:t>
            </a:r>
            <a:r>
              <a:rPr lang="el-GR" dirty="0" err="1"/>
              <a:t>τυροσινικής</a:t>
            </a:r>
            <a:r>
              <a:rPr lang="el-GR" dirty="0"/>
              <a:t> </a:t>
            </a:r>
            <a:r>
              <a:rPr lang="el-GR" dirty="0" err="1"/>
              <a:t>κινάσης</a:t>
            </a:r>
            <a:r>
              <a:rPr lang="el-GR" dirty="0"/>
              <a:t>)</a:t>
            </a:r>
          </a:p>
          <a:p>
            <a:r>
              <a:rPr lang="en-US" dirty="0"/>
              <a:t>KIT overexpression</a:t>
            </a:r>
          </a:p>
          <a:p>
            <a:r>
              <a:rPr lang="en-US" dirty="0"/>
              <a:t>Related tyrosine kinase receptor  platelet derived growth factor receptor a</a:t>
            </a:r>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55</a:t>
            </a:fld>
            <a:endParaRPr lang="en-GB"/>
          </a:p>
        </p:txBody>
      </p:sp>
    </p:spTree>
    <p:extLst>
      <p:ext uri="{BB962C8B-B14F-4D97-AF65-F5344CB8AC3E}">
        <p14:creationId xmlns:p14="http://schemas.microsoft.com/office/powerpoint/2010/main" val="2587645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πλειοψηφία των GIST έχει ενεργοποιημένες μεταλλάξεις στο γονίδιο c-</a:t>
            </a:r>
            <a:r>
              <a:rPr lang="el-GR" dirty="0" err="1"/>
              <a:t>kit</a:t>
            </a:r>
            <a:r>
              <a:rPr lang="el-GR" dirty="0"/>
              <a:t>, που είναι ο </a:t>
            </a:r>
          </a:p>
          <a:p>
            <a:r>
              <a:rPr lang="el-GR" dirty="0"/>
              <a:t>κώδικας για έναν υποδοχέα </a:t>
            </a:r>
            <a:r>
              <a:rPr lang="el-GR" dirty="0" err="1"/>
              <a:t>τυροσινικής</a:t>
            </a:r>
            <a:r>
              <a:rPr lang="el-GR" dirty="0"/>
              <a:t> </a:t>
            </a:r>
            <a:r>
              <a:rPr lang="el-GR" dirty="0" err="1"/>
              <a:t>κινάσης</a:t>
            </a:r>
            <a:r>
              <a:rPr lang="el-GR" dirty="0"/>
              <a:t>. Η μετάλλαξη παράγει ένα </a:t>
            </a:r>
            <a:r>
              <a:rPr lang="el-GR" dirty="0" err="1"/>
              <a:t>συνδέτη</a:t>
            </a:r>
            <a:r>
              <a:rPr lang="el-GR" dirty="0"/>
              <a:t> (</a:t>
            </a:r>
            <a:r>
              <a:rPr lang="el-GR" dirty="0" err="1"/>
              <a:t>ligant</a:t>
            </a:r>
            <a:r>
              <a:rPr lang="el-GR" dirty="0"/>
              <a:t>) </a:t>
            </a:r>
          </a:p>
          <a:p>
            <a:r>
              <a:rPr lang="el-GR" dirty="0"/>
              <a:t>που προκαλεί ανεξέλεγκτη δραστηριοποίηση της </a:t>
            </a:r>
            <a:r>
              <a:rPr lang="el-GR" dirty="0" err="1"/>
              <a:t>τυροσινικής</a:t>
            </a:r>
            <a:r>
              <a:rPr lang="el-GR" dirty="0"/>
              <a:t> </a:t>
            </a:r>
            <a:r>
              <a:rPr lang="el-GR" dirty="0" err="1"/>
              <a:t>κινάσης</a:t>
            </a:r>
            <a:r>
              <a:rPr lang="el-GR" dirty="0"/>
              <a:t> που εν συνεχεία </a:t>
            </a:r>
          </a:p>
          <a:p>
            <a:r>
              <a:rPr lang="el-GR" dirty="0"/>
              <a:t>προκαλεί την ανεξέλεγκτη ανάπτυξη των κυττάρων. Σε περίπου 5% των </a:t>
            </a:r>
            <a:r>
              <a:rPr lang="el-GR" dirty="0" err="1"/>
              <a:t>GISTs</a:t>
            </a:r>
            <a:r>
              <a:rPr lang="el-GR" dirty="0"/>
              <a:t> υπάρχει μια </a:t>
            </a:r>
          </a:p>
          <a:p>
            <a:r>
              <a:rPr lang="el-GR" dirty="0"/>
              <a:t>μετάλλαξη στα σχετικά PDGFR-a (</a:t>
            </a:r>
            <a:r>
              <a:rPr lang="el-GR" dirty="0" err="1"/>
              <a:t>Platelet</a:t>
            </a:r>
            <a:r>
              <a:rPr lang="el-GR" dirty="0"/>
              <a:t> </a:t>
            </a:r>
            <a:r>
              <a:rPr lang="el-GR" dirty="0" err="1"/>
              <a:t>Derived</a:t>
            </a:r>
            <a:r>
              <a:rPr lang="el-GR" dirty="0"/>
              <a:t> </a:t>
            </a:r>
            <a:r>
              <a:rPr lang="el-GR" dirty="0" err="1"/>
              <a:t>Growth</a:t>
            </a:r>
            <a:r>
              <a:rPr lang="el-GR" dirty="0"/>
              <a:t> </a:t>
            </a:r>
            <a:r>
              <a:rPr lang="el-GR" dirty="0" err="1"/>
              <a:t>Factor</a:t>
            </a:r>
            <a:r>
              <a:rPr lang="el-GR" dirty="0"/>
              <a:t> </a:t>
            </a:r>
            <a:r>
              <a:rPr lang="el-GR" dirty="0" err="1"/>
              <a:t>Receptor</a:t>
            </a:r>
            <a:r>
              <a:rPr lang="el-GR" dirty="0"/>
              <a:t>) </a:t>
            </a:r>
            <a:r>
              <a:rPr lang="el-GR" dirty="0" err="1"/>
              <a:t>τυροσινικής</a:t>
            </a:r>
            <a:r>
              <a:rPr lang="el-GR" dirty="0"/>
              <a:t> </a:t>
            </a:r>
          </a:p>
          <a:p>
            <a:r>
              <a:rPr lang="el-GR" dirty="0" err="1"/>
              <a:t>κινάσης</a:t>
            </a:r>
            <a:r>
              <a:rPr lang="el-GR" dirty="0"/>
              <a:t> γονίδια. Μετάλλαξη στα γονίδια c-</a:t>
            </a:r>
            <a:r>
              <a:rPr lang="el-GR" dirty="0" err="1"/>
              <a:t>kit</a:t>
            </a:r>
            <a:r>
              <a:rPr lang="el-GR" dirty="0"/>
              <a:t> και PDGFRA μπορεί να προβλέψει την </a:t>
            </a:r>
          </a:p>
          <a:p>
            <a:r>
              <a:rPr lang="el-GR" dirty="0"/>
              <a:t>ανταπόκριση στη θεραπεία με τον αναστολέα της </a:t>
            </a:r>
            <a:r>
              <a:rPr lang="el-GR" dirty="0" err="1"/>
              <a:t>τυροσινικής</a:t>
            </a:r>
            <a:r>
              <a:rPr lang="el-GR" dirty="0"/>
              <a:t> </a:t>
            </a:r>
            <a:r>
              <a:rPr lang="el-GR" dirty="0" err="1"/>
              <a:t>κινάσης</a:t>
            </a:r>
            <a:r>
              <a:rPr lang="el-GR" dirty="0"/>
              <a:t> (</a:t>
            </a:r>
            <a:r>
              <a:rPr lang="el-GR" dirty="0" err="1"/>
              <a:t>imatinib</a:t>
            </a:r>
            <a:r>
              <a:rPr lang="el-GR" dirty="0"/>
              <a:t>, </a:t>
            </a:r>
            <a:r>
              <a:rPr lang="el-GR" dirty="0" err="1"/>
              <a:t>Glivec</a:t>
            </a:r>
            <a:r>
              <a:rPr lang="el-GR" dirty="0"/>
              <a:t>).</a:t>
            </a:r>
          </a:p>
          <a:p>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56</a:t>
            </a:fld>
            <a:endParaRPr lang="en-GB"/>
          </a:p>
        </p:txBody>
      </p:sp>
    </p:spTree>
    <p:extLst>
      <p:ext uri="{BB962C8B-B14F-4D97-AF65-F5344CB8AC3E}">
        <p14:creationId xmlns:p14="http://schemas.microsoft.com/office/powerpoint/2010/main" val="128953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ΣΟΥΚΙΝΙ΄ΚΗ ΔΕΥΔΡΟΓΟΝΑΣΗ</a:t>
            </a:r>
            <a:endParaRPr lang="en-GB" dirty="0"/>
          </a:p>
        </p:txBody>
      </p:sp>
      <p:sp>
        <p:nvSpPr>
          <p:cNvPr id="4" name="Slide Number Placeholder 3"/>
          <p:cNvSpPr>
            <a:spLocks noGrp="1"/>
          </p:cNvSpPr>
          <p:nvPr>
            <p:ph type="sldNum" sz="quarter" idx="5"/>
          </p:nvPr>
        </p:nvSpPr>
        <p:spPr/>
        <p:txBody>
          <a:bodyPr/>
          <a:lstStyle/>
          <a:p>
            <a:fld id="{D71FD5F9-80DA-40C2-BF44-D4B30825BFE0}" type="slidenum">
              <a:rPr lang="en-GB" smtClean="0"/>
              <a:t>57</a:t>
            </a:fld>
            <a:endParaRPr lang="en-GB"/>
          </a:p>
        </p:txBody>
      </p:sp>
    </p:spTree>
    <p:extLst>
      <p:ext uri="{BB962C8B-B14F-4D97-AF65-F5344CB8AC3E}">
        <p14:creationId xmlns:p14="http://schemas.microsoft.com/office/powerpoint/2010/main" val="343027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Carney–</a:t>
            </a:r>
            <a:r>
              <a:rPr lang="en-GB" dirty="0" err="1"/>
              <a:t>Stratakis</a:t>
            </a:r>
            <a:r>
              <a:rPr lang="en-GB" dirty="0"/>
              <a:t> syndrome or Carney–</a:t>
            </a:r>
            <a:r>
              <a:rPr lang="en-GB" dirty="0" err="1"/>
              <a:t>Stratakis</a:t>
            </a:r>
            <a:r>
              <a:rPr lang="en-GB" dirty="0"/>
              <a:t> dyad is diagnosed in children or young adults at an average age of 19–21 years . These patients usually have associate GISTs and paragangliomas . </a:t>
            </a:r>
            <a:endParaRPr lang="el-GR" dirty="0"/>
          </a:p>
          <a:p>
            <a:pPr marL="171450" indent="-171450">
              <a:buFont typeface="Arial" panose="020B0604020202020204" pitchFamily="34" charset="0"/>
              <a:buChar char="•"/>
            </a:pPr>
            <a:r>
              <a:rPr lang="en-GB" dirty="0"/>
              <a:t>Carney triad is diagnosed in young women with GISTs, pulmonary chondromas and paragangliomas </a:t>
            </a:r>
            <a:endParaRPr lang="el-GR" dirty="0"/>
          </a:p>
          <a:p>
            <a:pPr marL="171450" indent="-171450">
              <a:buFont typeface="Arial" panose="020B0604020202020204" pitchFamily="34" charset="0"/>
              <a:buChar char="•"/>
            </a:pPr>
            <a:r>
              <a:rPr lang="en-GB" dirty="0"/>
              <a:t>Carney–</a:t>
            </a:r>
            <a:r>
              <a:rPr lang="en-GB" dirty="0" err="1"/>
              <a:t>Stratakis</a:t>
            </a:r>
            <a:r>
              <a:rPr lang="en-GB" dirty="0"/>
              <a:t> syndrome and Carney triad are GIST syndromes diagnosed in </a:t>
            </a:r>
            <a:r>
              <a:rPr lang="en-GB" dirty="0" err="1"/>
              <a:t>pediatric</a:t>
            </a:r>
            <a:r>
              <a:rPr lang="en-GB" dirty="0"/>
              <a:t>, adolescent and young adult patients </a:t>
            </a:r>
            <a:endParaRPr lang="el-GR" dirty="0"/>
          </a:p>
          <a:p>
            <a:pPr marL="171450" indent="-171450">
              <a:buFont typeface="Arial" panose="020B0604020202020204" pitchFamily="34" charset="0"/>
              <a:buChar char="•"/>
            </a:pPr>
            <a:r>
              <a:rPr lang="en-GB" dirty="0"/>
              <a:t>GISTs associated with NF1 syndrome are localized in the small intestine in &gt;70% of cases . These are usually multifocal </a:t>
            </a:r>
            <a:r>
              <a:rPr lang="en-GB" dirty="0" err="1"/>
              <a:t>tumors</a:t>
            </a:r>
            <a:r>
              <a:rPr lang="en-GB" dirty="0"/>
              <a:t>, and have low mitotic rates . Unlike sporadic GISTs, in these cases, mutations in the PDGFRA and KIT genes are rare</a:t>
            </a:r>
            <a:r>
              <a:rPr lang="el-GR" dirty="0"/>
              <a:t>.</a:t>
            </a:r>
          </a:p>
          <a:p>
            <a:pPr marL="171450" indent="-171450">
              <a:buFont typeface="Arial" panose="020B0604020202020204" pitchFamily="34" charset="0"/>
              <a:buChar char="•"/>
            </a:pPr>
            <a:r>
              <a:rPr lang="en-GB" dirty="0"/>
              <a:t>The primary familial GIST syndrome is characterized by the predisposition to an early development of multiple </a:t>
            </a:r>
            <a:r>
              <a:rPr lang="en-GB" dirty="0" err="1"/>
              <a:t>tumors</a:t>
            </a:r>
            <a:r>
              <a:rPr lang="en-GB" dirty="0"/>
              <a:t>, located in the stomach or small intestine. Patients with germline mutations in KIT genes can have associate paragangliomas, dysphagia or skin hyperpigmentation, and patients with mutations in PDGFRA genes associate inflammatory fibroid polyps or intestinal fibromatosis.</a:t>
            </a:r>
          </a:p>
        </p:txBody>
      </p:sp>
      <p:sp>
        <p:nvSpPr>
          <p:cNvPr id="4" name="Slide Number Placeholder 3"/>
          <p:cNvSpPr>
            <a:spLocks noGrp="1"/>
          </p:cNvSpPr>
          <p:nvPr>
            <p:ph type="sldNum" sz="quarter" idx="5"/>
          </p:nvPr>
        </p:nvSpPr>
        <p:spPr/>
        <p:txBody>
          <a:bodyPr/>
          <a:lstStyle/>
          <a:p>
            <a:fld id="{D71FD5F9-80DA-40C2-BF44-D4B30825BFE0}" type="slidenum">
              <a:rPr lang="en-GB" smtClean="0"/>
              <a:t>58</a:t>
            </a:fld>
            <a:endParaRPr lang="en-GB"/>
          </a:p>
        </p:txBody>
      </p:sp>
    </p:spTree>
    <p:extLst>
      <p:ext uri="{BB962C8B-B14F-4D97-AF65-F5344CB8AC3E}">
        <p14:creationId xmlns:p14="http://schemas.microsoft.com/office/powerpoint/2010/main" val="1444962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305518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999DE-2658-456A-A911-AA4FA7CFB46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43214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013464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026733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335146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3999DE-2658-456A-A911-AA4FA7CFB463}" type="datetimeFigureOut">
              <a:rPr lang="en-GB" smtClean="0"/>
              <a:t>21/11/2021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139814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3999DE-2658-456A-A911-AA4FA7CFB463}" type="datetimeFigureOut">
              <a:rPr lang="en-GB" smtClean="0"/>
              <a:t>21/11/2021</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81809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500801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187581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223867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64538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3999DE-2658-456A-A911-AA4FA7CFB46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115023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3999DE-2658-456A-A911-AA4FA7CFB46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0888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3999DE-2658-456A-A911-AA4FA7CFB463}" type="datetimeFigureOut">
              <a:rPr lang="en-GB" smtClean="0"/>
              <a:t>21/11/2021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276034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3999DE-2658-456A-A911-AA4FA7CFB463}" type="datetimeFigureOut">
              <a:rPr lang="en-GB" smtClean="0"/>
              <a:t>21/11/2021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2187311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999DE-2658-456A-A911-AA4FA7CFB463}" type="datetimeFigureOut">
              <a:rPr lang="en-GB" smtClean="0"/>
              <a:t>21/11/2021</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254590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999DE-2658-456A-A911-AA4FA7CFB46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145448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999DE-2658-456A-A911-AA4FA7CFB46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6AFFE80-D5CF-4D66-8DB7-1C97DD90F666}" type="slidenum">
              <a:rPr lang="en-GB" smtClean="0"/>
              <a:t>‹#›</a:t>
            </a:fld>
            <a:endParaRPr lang="en-GB"/>
          </a:p>
        </p:txBody>
      </p:sp>
    </p:spTree>
    <p:extLst>
      <p:ext uri="{BB962C8B-B14F-4D97-AF65-F5344CB8AC3E}">
        <p14:creationId xmlns:p14="http://schemas.microsoft.com/office/powerpoint/2010/main" val="306061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D3999DE-2658-456A-A911-AA4FA7CFB463}" type="datetimeFigureOut">
              <a:rPr lang="en-GB" smtClean="0"/>
              <a:t>21/11/2021</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6AFFE80-D5CF-4D66-8DB7-1C97DD90F666}" type="slidenum">
              <a:rPr lang="en-GB" smtClean="0"/>
              <a:t>‹#›</a:t>
            </a:fld>
            <a:endParaRPr lang="en-GB"/>
          </a:p>
        </p:txBody>
      </p:sp>
    </p:spTree>
    <p:extLst>
      <p:ext uri="{BB962C8B-B14F-4D97-AF65-F5344CB8AC3E}">
        <p14:creationId xmlns:p14="http://schemas.microsoft.com/office/powerpoint/2010/main" val="242805466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5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6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FA8F-9FF2-40CC-B331-352E10E98CB0}"/>
              </a:ext>
            </a:extLst>
          </p:cNvPr>
          <p:cNvSpPr>
            <a:spLocks noGrp="1"/>
          </p:cNvSpPr>
          <p:nvPr>
            <p:ph type="ctrTitle"/>
          </p:nvPr>
        </p:nvSpPr>
        <p:spPr/>
        <p:txBody>
          <a:bodyPr>
            <a:normAutofit/>
          </a:bodyPr>
          <a:lstStyle/>
          <a:p>
            <a:r>
              <a:rPr lang="el-GR" dirty="0"/>
              <a:t>ΣΑΡΚΩΜΑΤΑ ΜΑΛΑΚΩΝ ΜΟΡΙΩΝ-ΣΤΡΩΜΑΤΙΚΟΙ ΟΓΚΟΙ ΠΕΠΤΙΚΟΥ</a:t>
            </a:r>
            <a:endParaRPr lang="en-GB" dirty="0"/>
          </a:p>
        </p:txBody>
      </p:sp>
      <p:sp>
        <p:nvSpPr>
          <p:cNvPr id="3" name="Subtitle 2">
            <a:extLst>
              <a:ext uri="{FF2B5EF4-FFF2-40B4-BE49-F238E27FC236}">
                <a16:creationId xmlns:a16="http://schemas.microsoft.com/office/drawing/2014/main" id="{BB9B9814-F843-4E96-B308-2C436A9294A9}"/>
              </a:ext>
            </a:extLst>
          </p:cNvPr>
          <p:cNvSpPr>
            <a:spLocks noGrp="1"/>
          </p:cNvSpPr>
          <p:nvPr>
            <p:ph type="subTitle" idx="1"/>
          </p:nvPr>
        </p:nvSpPr>
        <p:spPr/>
        <p:txBody>
          <a:bodyPr>
            <a:normAutofit fontScale="77500" lnSpcReduction="20000"/>
          </a:bodyPr>
          <a:lstStyle/>
          <a:p>
            <a:r>
              <a:rPr lang="el-GR" dirty="0"/>
              <a:t>ΝΙΚΟΛΕΤΤΑ ΔΗΜΗΤΡΙΟΥ</a:t>
            </a:r>
          </a:p>
          <a:p>
            <a:r>
              <a:rPr lang="el-GR" dirty="0"/>
              <a:t>ΧΕΙΡΟΥΡΓΟΣ- ΕΠΙΜΕΛΗΤΡΙΑ Α’</a:t>
            </a:r>
            <a:endParaRPr lang="en-US" dirty="0"/>
          </a:p>
          <a:p>
            <a:r>
              <a:rPr lang="en-US" dirty="0"/>
              <a:t>23/11/2021</a:t>
            </a:r>
          </a:p>
          <a:p>
            <a:endParaRPr lang="el-GR" dirty="0"/>
          </a:p>
        </p:txBody>
      </p:sp>
    </p:spTree>
    <p:extLst>
      <p:ext uri="{BB962C8B-B14F-4D97-AF65-F5344CB8AC3E}">
        <p14:creationId xmlns:p14="http://schemas.microsoft.com/office/powerpoint/2010/main" val="340419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B2DA-7ABA-4431-A71B-446336BE0A40}"/>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29247BC7-4C1B-4E82-AD2F-9E744E667BC3}"/>
              </a:ext>
            </a:extLst>
          </p:cNvPr>
          <p:cNvSpPr>
            <a:spLocks noGrp="1"/>
          </p:cNvSpPr>
          <p:nvPr>
            <p:ph idx="1"/>
          </p:nvPr>
        </p:nvSpPr>
        <p:spPr/>
        <p:txBody>
          <a:bodyPr/>
          <a:lstStyle/>
          <a:p>
            <a:r>
              <a:rPr lang="el-GR" dirty="0"/>
              <a:t>Αιτιολογία άγνωστη </a:t>
            </a:r>
          </a:p>
          <a:p>
            <a:r>
              <a:rPr lang="el-GR" dirty="0"/>
              <a:t>Σποραδικοί όγκοι</a:t>
            </a:r>
          </a:p>
          <a:p>
            <a:r>
              <a:rPr lang="en-US" dirty="0"/>
              <a:t>Germline mutations</a:t>
            </a:r>
          </a:p>
          <a:p>
            <a:r>
              <a:rPr lang="el-GR" dirty="0"/>
              <a:t>Ακτινοβολία</a:t>
            </a:r>
          </a:p>
          <a:p>
            <a:r>
              <a:rPr lang="el-GR" dirty="0"/>
              <a:t>Περιβαλλοντικοί παράγοντες</a:t>
            </a:r>
          </a:p>
          <a:p>
            <a:pPr marL="0" indent="0">
              <a:buNone/>
            </a:pPr>
            <a:endParaRPr lang="el-GR" dirty="0"/>
          </a:p>
          <a:p>
            <a:pPr lvl="1"/>
            <a:endParaRPr lang="el-GR" dirty="0"/>
          </a:p>
          <a:p>
            <a:endParaRPr lang="en-GB" dirty="0"/>
          </a:p>
        </p:txBody>
      </p:sp>
    </p:spTree>
    <p:extLst>
      <p:ext uri="{BB962C8B-B14F-4D97-AF65-F5344CB8AC3E}">
        <p14:creationId xmlns:p14="http://schemas.microsoft.com/office/powerpoint/2010/main" val="2127941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6E46-2D6F-4282-A0D8-C2C8EA2B9B58}"/>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9C5C3DC8-10C4-4EE8-B1B8-C46D407F4D4D}"/>
              </a:ext>
            </a:extLst>
          </p:cNvPr>
          <p:cNvSpPr>
            <a:spLocks noGrp="1"/>
          </p:cNvSpPr>
          <p:nvPr>
            <p:ph idx="1"/>
          </p:nvPr>
        </p:nvSpPr>
        <p:spPr/>
        <p:txBody>
          <a:bodyPr>
            <a:normAutofit fontScale="62500" lnSpcReduction="20000"/>
          </a:bodyPr>
          <a:lstStyle/>
          <a:p>
            <a:r>
              <a:rPr lang="el-GR" dirty="0" err="1"/>
              <a:t>Νευροινωμάτωση</a:t>
            </a:r>
            <a:r>
              <a:rPr lang="en-GB" dirty="0"/>
              <a:t> </a:t>
            </a:r>
            <a:r>
              <a:rPr lang="el-GR" dirty="0"/>
              <a:t>τύπου  Ι – Νόσος </a:t>
            </a:r>
            <a:r>
              <a:rPr lang="en-GB" dirty="0"/>
              <a:t>von Recklinghausen</a:t>
            </a:r>
            <a:r>
              <a:rPr lang="en-US" dirty="0"/>
              <a:t>: </a:t>
            </a:r>
          </a:p>
          <a:p>
            <a:pPr lvl="1"/>
            <a:r>
              <a:rPr lang="el-GR" dirty="0"/>
              <a:t>Επικρατές, </a:t>
            </a:r>
            <a:r>
              <a:rPr lang="el-GR" dirty="0" err="1"/>
              <a:t>αυτοσωματική</a:t>
            </a:r>
            <a:r>
              <a:rPr lang="el-GR" dirty="0"/>
              <a:t> </a:t>
            </a:r>
          </a:p>
          <a:p>
            <a:pPr lvl="1"/>
            <a:r>
              <a:rPr lang="el-GR" dirty="0"/>
              <a:t>Γονίδιο </a:t>
            </a:r>
            <a:r>
              <a:rPr lang="en-US" dirty="0"/>
              <a:t>NF1</a:t>
            </a:r>
            <a:r>
              <a:rPr lang="en-GB" dirty="0"/>
              <a:t>, 17q11.2</a:t>
            </a:r>
          </a:p>
          <a:p>
            <a:pPr lvl="1"/>
            <a:r>
              <a:rPr lang="el-GR" dirty="0" err="1"/>
              <a:t>Ογκοκατασταλτική</a:t>
            </a:r>
            <a:r>
              <a:rPr lang="el-GR" dirty="0"/>
              <a:t> </a:t>
            </a:r>
            <a:r>
              <a:rPr lang="el-GR" dirty="0" err="1"/>
              <a:t>πρωτείνη</a:t>
            </a:r>
            <a:r>
              <a:rPr lang="el-GR" dirty="0"/>
              <a:t> του </a:t>
            </a:r>
            <a:r>
              <a:rPr lang="el-GR" dirty="0" err="1"/>
              <a:t>ογκογονιδίου</a:t>
            </a:r>
            <a:r>
              <a:rPr lang="el-GR" dirty="0"/>
              <a:t> </a:t>
            </a:r>
            <a:r>
              <a:rPr lang="en-US" dirty="0" err="1"/>
              <a:t>ras</a:t>
            </a:r>
            <a:endParaRPr lang="en-US" dirty="0"/>
          </a:p>
          <a:p>
            <a:pPr lvl="1"/>
            <a:r>
              <a:rPr lang="el-GR" dirty="0"/>
              <a:t>10% κίνδυνο εμφάνισης </a:t>
            </a:r>
            <a:r>
              <a:rPr lang="en-US" dirty="0"/>
              <a:t>MPNST(MALIGNANT PERIPHERL SHEATH TUMOR)</a:t>
            </a:r>
          </a:p>
          <a:p>
            <a:pPr lvl="1"/>
            <a:r>
              <a:rPr lang="el-GR" dirty="0" err="1"/>
              <a:t>Σβαννώματα</a:t>
            </a:r>
            <a:r>
              <a:rPr lang="el-GR" dirty="0"/>
              <a:t>-Γλοιώματα</a:t>
            </a:r>
          </a:p>
          <a:p>
            <a:r>
              <a:rPr lang="el-GR" dirty="0"/>
              <a:t>Σύνδρομο </a:t>
            </a:r>
            <a:r>
              <a:rPr lang="en-US" dirty="0"/>
              <a:t>Li-Fraumeni </a:t>
            </a:r>
            <a:endParaRPr lang="el-GR" dirty="0"/>
          </a:p>
          <a:p>
            <a:pPr lvl="1"/>
            <a:r>
              <a:rPr lang="el-GR" dirty="0"/>
              <a:t>Επικρατής, </a:t>
            </a:r>
            <a:r>
              <a:rPr lang="el-GR" dirty="0" err="1"/>
              <a:t>αυτοσωματική</a:t>
            </a:r>
            <a:endParaRPr lang="el-GR" dirty="0"/>
          </a:p>
          <a:p>
            <a:pPr lvl="1"/>
            <a:r>
              <a:rPr lang="el-GR" dirty="0"/>
              <a:t>Γονίδιο </a:t>
            </a:r>
            <a:r>
              <a:rPr lang="en-US" dirty="0"/>
              <a:t>TP53, 17p13.1</a:t>
            </a:r>
          </a:p>
          <a:p>
            <a:pPr lvl="1"/>
            <a:r>
              <a:rPr lang="en-US" dirty="0"/>
              <a:t>p53 </a:t>
            </a:r>
            <a:r>
              <a:rPr lang="el-GR" dirty="0" err="1"/>
              <a:t>πρωτεϊνη</a:t>
            </a:r>
            <a:endParaRPr lang="el-GR" dirty="0"/>
          </a:p>
          <a:p>
            <a:pPr lvl="1"/>
            <a:r>
              <a:rPr lang="el-GR" dirty="0"/>
              <a:t>Καρκίνος μαστού, σαρκώματα μαλακών μορίων ( </a:t>
            </a:r>
            <a:r>
              <a:rPr lang="el-GR" dirty="0" err="1"/>
              <a:t>ραβδομυοσάρκωμα</a:t>
            </a:r>
            <a:r>
              <a:rPr lang="el-GR" dirty="0"/>
              <a:t>, πλειόμορφο σάρκωμα), καρκίνο επινεφριδίων, όγκους εγκεφάλου, οστεοσαρκώματα, αιματολογικές κακοήθειες</a:t>
            </a:r>
          </a:p>
          <a:p>
            <a:pPr lvl="1"/>
            <a:r>
              <a:rPr lang="el-GR" dirty="0"/>
              <a:t>Ετήσια </a:t>
            </a:r>
            <a:r>
              <a:rPr lang="en-US" dirty="0"/>
              <a:t>MRI-</a:t>
            </a:r>
            <a:r>
              <a:rPr lang="el-GR" dirty="0" err="1"/>
              <a:t>κολονοσκόπηση</a:t>
            </a:r>
            <a:r>
              <a:rPr lang="el-GR" dirty="0"/>
              <a:t>-μαστογραφία</a:t>
            </a:r>
          </a:p>
          <a:p>
            <a:pPr lvl="1"/>
            <a:r>
              <a:rPr lang="el-GR" dirty="0"/>
              <a:t>Διαφορετικής βαρύτητας φαινότυποι</a:t>
            </a:r>
            <a:endParaRPr lang="en-GB" dirty="0"/>
          </a:p>
        </p:txBody>
      </p:sp>
    </p:spTree>
    <p:extLst>
      <p:ext uri="{BB962C8B-B14F-4D97-AF65-F5344CB8AC3E}">
        <p14:creationId xmlns:p14="http://schemas.microsoft.com/office/powerpoint/2010/main" val="2129070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053C-D9D4-4154-818C-E5C838CC8ED2}"/>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9071CC93-C5D7-4F65-94D1-16F98A8C2613}"/>
              </a:ext>
            </a:extLst>
          </p:cNvPr>
          <p:cNvSpPr>
            <a:spLocks noGrp="1"/>
          </p:cNvSpPr>
          <p:nvPr>
            <p:ph idx="1"/>
          </p:nvPr>
        </p:nvSpPr>
        <p:spPr/>
        <p:txBody>
          <a:bodyPr>
            <a:normAutofit fontScale="92500" lnSpcReduction="10000"/>
          </a:bodyPr>
          <a:lstStyle/>
          <a:p>
            <a:r>
              <a:rPr lang="el-GR" dirty="0"/>
              <a:t>Σύνδρομο </a:t>
            </a:r>
            <a:r>
              <a:rPr lang="el-GR" dirty="0" err="1"/>
              <a:t>οικογενούς</a:t>
            </a:r>
            <a:r>
              <a:rPr lang="el-GR" dirty="0"/>
              <a:t> </a:t>
            </a:r>
            <a:r>
              <a:rPr lang="el-GR" dirty="0" err="1"/>
              <a:t>πολυποδίασης</a:t>
            </a:r>
            <a:r>
              <a:rPr lang="el-GR" dirty="0"/>
              <a:t> </a:t>
            </a:r>
            <a:r>
              <a:rPr lang="en-US" dirty="0"/>
              <a:t>(FAP)</a:t>
            </a:r>
          </a:p>
          <a:p>
            <a:pPr lvl="1"/>
            <a:r>
              <a:rPr lang="el-GR" dirty="0"/>
              <a:t>Επικρατής, κυρίαρχή </a:t>
            </a:r>
          </a:p>
          <a:p>
            <a:pPr lvl="1"/>
            <a:r>
              <a:rPr lang="en-US" dirty="0"/>
              <a:t>APC</a:t>
            </a:r>
            <a:r>
              <a:rPr lang="el-GR" dirty="0"/>
              <a:t> </a:t>
            </a:r>
            <a:r>
              <a:rPr lang="en-US" dirty="0"/>
              <a:t>, </a:t>
            </a:r>
            <a:r>
              <a:rPr lang="el-GR" dirty="0"/>
              <a:t>γονίδιο</a:t>
            </a:r>
            <a:r>
              <a:rPr lang="en-US" dirty="0"/>
              <a:t> 5q21-q22</a:t>
            </a:r>
            <a:endParaRPr lang="el-GR" dirty="0"/>
          </a:p>
          <a:p>
            <a:pPr lvl="1"/>
            <a:r>
              <a:rPr lang="el-GR" dirty="0"/>
              <a:t>Πολύποδες </a:t>
            </a:r>
            <a:r>
              <a:rPr lang="el-GR" dirty="0" err="1"/>
              <a:t>κόλου</a:t>
            </a:r>
            <a:r>
              <a:rPr lang="el-GR" dirty="0"/>
              <a:t>, </a:t>
            </a:r>
            <a:r>
              <a:rPr lang="el-GR" dirty="0" err="1"/>
              <a:t>εξωκολονικές</a:t>
            </a:r>
            <a:r>
              <a:rPr lang="el-GR" dirty="0"/>
              <a:t> εκδηλώσεις(</a:t>
            </a:r>
            <a:r>
              <a:rPr lang="el-GR" dirty="0" err="1"/>
              <a:t>επιδερμοειδείς</a:t>
            </a:r>
            <a:r>
              <a:rPr lang="el-GR" dirty="0"/>
              <a:t> </a:t>
            </a:r>
            <a:r>
              <a:rPr lang="el-GR" dirty="0" err="1"/>
              <a:t>κύστεις</a:t>
            </a:r>
            <a:r>
              <a:rPr lang="el-GR" dirty="0"/>
              <a:t>, οστεώματα, </a:t>
            </a:r>
            <a:r>
              <a:rPr lang="el-GR" dirty="0" err="1"/>
              <a:t>δεσμοιειδής</a:t>
            </a:r>
            <a:r>
              <a:rPr lang="el-GR" dirty="0"/>
              <a:t> όγκοι)</a:t>
            </a:r>
          </a:p>
          <a:p>
            <a:r>
              <a:rPr lang="el-GR" dirty="0"/>
              <a:t>Σύνδρομο </a:t>
            </a:r>
            <a:r>
              <a:rPr lang="en-US" dirty="0"/>
              <a:t>Gardner</a:t>
            </a:r>
          </a:p>
          <a:p>
            <a:r>
              <a:rPr lang="en-GB" dirty="0" err="1"/>
              <a:t>Nevoid</a:t>
            </a:r>
            <a:r>
              <a:rPr lang="en-GB" dirty="0"/>
              <a:t> basal cell carcinoma syndrome (</a:t>
            </a:r>
            <a:r>
              <a:rPr lang="en-GB" dirty="0" err="1"/>
              <a:t>Gorlin</a:t>
            </a:r>
            <a:r>
              <a:rPr lang="en-GB" dirty="0"/>
              <a:t> syndrome: PTC gene mutation)</a:t>
            </a:r>
          </a:p>
          <a:p>
            <a:r>
              <a:rPr lang="en-GB" dirty="0"/>
              <a:t>Tuberous sclerosis (Bourneville disease: TSC1 or TSC2 mutation)</a:t>
            </a:r>
          </a:p>
          <a:p>
            <a:r>
              <a:rPr lang="sv-SE" dirty="0"/>
              <a:t>Werner syndrome (adult progeria: WRN mutation)</a:t>
            </a:r>
            <a:endParaRPr lang="el-GR" dirty="0"/>
          </a:p>
          <a:p>
            <a:r>
              <a:rPr lang="el-GR" dirty="0" err="1"/>
              <a:t>Οικογενές</a:t>
            </a:r>
            <a:r>
              <a:rPr lang="el-GR" dirty="0"/>
              <a:t> </a:t>
            </a:r>
            <a:r>
              <a:rPr lang="el-GR" dirty="0" err="1"/>
              <a:t>ρετινοβλάστωμα</a:t>
            </a:r>
            <a:r>
              <a:rPr lang="el-GR" dirty="0"/>
              <a:t> (</a:t>
            </a:r>
            <a:r>
              <a:rPr lang="en-US" dirty="0"/>
              <a:t>RT </a:t>
            </a:r>
            <a:r>
              <a:rPr lang="el-GR" dirty="0"/>
              <a:t>γονίδιο)</a:t>
            </a:r>
            <a:endParaRPr lang="en-GB" dirty="0"/>
          </a:p>
        </p:txBody>
      </p:sp>
    </p:spTree>
    <p:extLst>
      <p:ext uri="{BB962C8B-B14F-4D97-AF65-F5344CB8AC3E}">
        <p14:creationId xmlns:p14="http://schemas.microsoft.com/office/powerpoint/2010/main" val="2720339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525E-D033-423A-BC71-76D32D5E1F17}"/>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6DF67203-93A5-4B35-B244-E82B8E65CB0E}"/>
              </a:ext>
            </a:extLst>
          </p:cNvPr>
          <p:cNvSpPr>
            <a:spLocks noGrp="1"/>
          </p:cNvSpPr>
          <p:nvPr>
            <p:ph idx="1"/>
          </p:nvPr>
        </p:nvSpPr>
        <p:spPr/>
        <p:txBody>
          <a:bodyPr/>
          <a:lstStyle/>
          <a:p>
            <a:r>
              <a:rPr lang="el-GR" dirty="0"/>
              <a:t>Ακτινοβολία (</a:t>
            </a:r>
            <a:r>
              <a:rPr lang="el-GR" dirty="0" err="1"/>
              <a:t>δοσοεξαρώμενο</a:t>
            </a:r>
            <a:r>
              <a:rPr lang="el-GR" dirty="0"/>
              <a:t> αποτέλεσμα)</a:t>
            </a:r>
          </a:p>
          <a:p>
            <a:pPr lvl="1"/>
            <a:r>
              <a:rPr lang="el-GR" dirty="0"/>
              <a:t>Αδιαφοροποίητο πλειόμορφο σάρκωμα</a:t>
            </a:r>
          </a:p>
          <a:p>
            <a:pPr lvl="1"/>
            <a:r>
              <a:rPr lang="el-GR" dirty="0" err="1"/>
              <a:t>Αγγειοσάρκωμα</a:t>
            </a:r>
            <a:endParaRPr lang="el-GR" dirty="0"/>
          </a:p>
          <a:p>
            <a:pPr lvl="1"/>
            <a:r>
              <a:rPr lang="el-GR" dirty="0" err="1"/>
              <a:t>Λειομυοσάρκωμα</a:t>
            </a:r>
            <a:endParaRPr lang="el-GR" dirty="0"/>
          </a:p>
          <a:p>
            <a:pPr lvl="1"/>
            <a:r>
              <a:rPr lang="el-GR" dirty="0" err="1"/>
              <a:t>Ινοσάρκωμα</a:t>
            </a:r>
            <a:endParaRPr lang="en-US" dirty="0"/>
          </a:p>
          <a:p>
            <a:r>
              <a:rPr lang="el-GR" dirty="0"/>
              <a:t>Καρκινογόνα</a:t>
            </a:r>
          </a:p>
          <a:p>
            <a:pPr lvl="1"/>
            <a:r>
              <a:rPr lang="en-US" dirty="0" err="1"/>
              <a:t>Thorostat</a:t>
            </a:r>
            <a:r>
              <a:rPr lang="en-US" dirty="0"/>
              <a:t> (</a:t>
            </a:r>
            <a:r>
              <a:rPr lang="el-GR" dirty="0" err="1"/>
              <a:t>αγγειοσάρκωμα</a:t>
            </a:r>
            <a:r>
              <a:rPr lang="el-GR" dirty="0"/>
              <a:t> ήπατος</a:t>
            </a:r>
            <a:r>
              <a:rPr lang="en-US" dirty="0"/>
              <a:t>)</a:t>
            </a:r>
            <a:endParaRPr lang="el-GR" dirty="0"/>
          </a:p>
          <a:p>
            <a:r>
              <a:rPr lang="en-US" dirty="0"/>
              <a:t>HIV-Human Herpes 8 (</a:t>
            </a:r>
            <a:r>
              <a:rPr lang="el-GR" dirty="0" err="1"/>
              <a:t>Σαρκώμα</a:t>
            </a:r>
            <a:r>
              <a:rPr lang="en-GB" dirty="0"/>
              <a:t> </a:t>
            </a:r>
            <a:r>
              <a:rPr lang="en-US" dirty="0"/>
              <a:t>Kaposi)</a:t>
            </a:r>
            <a:endParaRPr lang="en-GB" dirty="0"/>
          </a:p>
        </p:txBody>
      </p:sp>
    </p:spTree>
    <p:extLst>
      <p:ext uri="{BB962C8B-B14F-4D97-AF65-F5344CB8AC3E}">
        <p14:creationId xmlns:p14="http://schemas.microsoft.com/office/powerpoint/2010/main" val="24523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CBC6-D144-4863-9A67-77C635E4D7E9}"/>
              </a:ext>
            </a:extLst>
          </p:cNvPr>
          <p:cNvSpPr>
            <a:spLocks noGrp="1"/>
          </p:cNvSpPr>
          <p:nvPr>
            <p:ph type="title"/>
          </p:nvPr>
        </p:nvSpPr>
        <p:spPr/>
        <p:txBody>
          <a:bodyPr/>
          <a:lstStyle/>
          <a:p>
            <a:r>
              <a:rPr lang="el-GR" dirty="0"/>
              <a:t>ΔΙΑΓΝΩΣΗ</a:t>
            </a:r>
            <a:endParaRPr lang="en-GB" dirty="0"/>
          </a:p>
        </p:txBody>
      </p:sp>
      <p:sp>
        <p:nvSpPr>
          <p:cNvPr id="3" name="Content Placeholder 2">
            <a:extLst>
              <a:ext uri="{FF2B5EF4-FFF2-40B4-BE49-F238E27FC236}">
                <a16:creationId xmlns:a16="http://schemas.microsoft.com/office/drawing/2014/main" id="{FA42C10E-D68D-4770-96CF-8DEA9EA2AE41}"/>
              </a:ext>
            </a:extLst>
          </p:cNvPr>
          <p:cNvSpPr>
            <a:spLocks noGrp="1"/>
          </p:cNvSpPr>
          <p:nvPr>
            <p:ph idx="1"/>
          </p:nvPr>
        </p:nvSpPr>
        <p:spPr/>
        <p:txBody>
          <a:bodyPr/>
          <a:lstStyle/>
          <a:p>
            <a:r>
              <a:rPr lang="el-GR" dirty="0"/>
              <a:t>Δύσκολη</a:t>
            </a:r>
          </a:p>
          <a:p>
            <a:r>
              <a:rPr lang="el-GR" dirty="0"/>
              <a:t>Διαφορική διάγνωση</a:t>
            </a:r>
          </a:p>
          <a:p>
            <a:r>
              <a:rPr lang="en-US" dirty="0"/>
              <a:t>Multidisciplinary team</a:t>
            </a:r>
          </a:p>
          <a:p>
            <a:r>
              <a:rPr lang="en-US" dirty="0"/>
              <a:t>Centers of experience</a:t>
            </a:r>
            <a:endParaRPr lang="en-GB" dirty="0"/>
          </a:p>
        </p:txBody>
      </p:sp>
      <p:pic>
        <p:nvPicPr>
          <p:cNvPr id="5" name="Picture 4">
            <a:extLst>
              <a:ext uri="{FF2B5EF4-FFF2-40B4-BE49-F238E27FC236}">
                <a16:creationId xmlns:a16="http://schemas.microsoft.com/office/drawing/2014/main" id="{7AEB635E-327B-4D9D-9ECD-E1E6EA03C1C1}"/>
              </a:ext>
            </a:extLst>
          </p:cNvPr>
          <p:cNvPicPr>
            <a:picLocks noChangeAspect="1"/>
          </p:cNvPicPr>
          <p:nvPr/>
        </p:nvPicPr>
        <p:blipFill>
          <a:blip r:embed="rId2"/>
          <a:stretch>
            <a:fillRect/>
          </a:stretch>
        </p:blipFill>
        <p:spPr>
          <a:xfrm>
            <a:off x="4361010" y="2603500"/>
            <a:ext cx="6964457" cy="3705231"/>
          </a:xfrm>
          <a:prstGeom prst="rect">
            <a:avLst/>
          </a:prstGeom>
        </p:spPr>
      </p:pic>
    </p:spTree>
    <p:extLst>
      <p:ext uri="{BB962C8B-B14F-4D97-AF65-F5344CB8AC3E}">
        <p14:creationId xmlns:p14="http://schemas.microsoft.com/office/powerpoint/2010/main" val="1168678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DF35-CA30-4BE8-930B-9CBB5B5B4612}"/>
              </a:ext>
            </a:extLst>
          </p:cNvPr>
          <p:cNvSpPr>
            <a:spLocks noGrp="1"/>
          </p:cNvSpPr>
          <p:nvPr>
            <p:ph type="title"/>
          </p:nvPr>
        </p:nvSpPr>
        <p:spPr/>
        <p:txBody>
          <a:bodyPr/>
          <a:lstStyle/>
          <a:p>
            <a:r>
              <a:rPr lang="el-GR" dirty="0"/>
              <a:t>ΔΙΑΓΝΩΣΗ- ΚΛΙΝΙΚΗ ΕΙΚΟΝΑ</a:t>
            </a:r>
            <a:endParaRPr lang="en-GB" dirty="0"/>
          </a:p>
        </p:txBody>
      </p:sp>
      <p:sp>
        <p:nvSpPr>
          <p:cNvPr id="3" name="Content Placeholder 2">
            <a:extLst>
              <a:ext uri="{FF2B5EF4-FFF2-40B4-BE49-F238E27FC236}">
                <a16:creationId xmlns:a16="http://schemas.microsoft.com/office/drawing/2014/main" id="{EBBEE7DD-9940-4B0C-98DF-A9BC2EF9448D}"/>
              </a:ext>
            </a:extLst>
          </p:cNvPr>
          <p:cNvSpPr>
            <a:spLocks noGrp="1"/>
          </p:cNvSpPr>
          <p:nvPr>
            <p:ph idx="1"/>
          </p:nvPr>
        </p:nvSpPr>
        <p:spPr/>
        <p:txBody>
          <a:bodyPr/>
          <a:lstStyle/>
          <a:p>
            <a:r>
              <a:rPr lang="el-GR" dirty="0"/>
              <a:t>Οποιαδήποτε μάζα μαλακών μορίων με ένα από τα ακόλουθα</a:t>
            </a:r>
          </a:p>
          <a:p>
            <a:pPr lvl="1"/>
            <a:r>
              <a:rPr lang="el-GR" dirty="0"/>
              <a:t>Μάζα άνω των 5 εκ</a:t>
            </a:r>
          </a:p>
          <a:p>
            <a:pPr lvl="1"/>
            <a:r>
              <a:rPr lang="el-GR" dirty="0"/>
              <a:t>Μάζα που αυξάνεται σε μέγεθος</a:t>
            </a:r>
          </a:p>
          <a:p>
            <a:pPr lvl="1"/>
            <a:r>
              <a:rPr lang="el-GR" dirty="0"/>
              <a:t>Επώδυνη μάζα</a:t>
            </a:r>
          </a:p>
          <a:p>
            <a:pPr lvl="1"/>
            <a:r>
              <a:rPr lang="el-GR" dirty="0"/>
              <a:t>Εν τω </a:t>
            </a:r>
            <a:r>
              <a:rPr lang="el-GR" dirty="0" err="1"/>
              <a:t>βάθει</a:t>
            </a:r>
            <a:r>
              <a:rPr lang="el-GR" dirty="0"/>
              <a:t> βλάβες</a:t>
            </a:r>
            <a:endParaRPr lang="en-GB" dirty="0"/>
          </a:p>
        </p:txBody>
      </p:sp>
      <p:pic>
        <p:nvPicPr>
          <p:cNvPr id="5" name="Picture 4">
            <a:extLst>
              <a:ext uri="{FF2B5EF4-FFF2-40B4-BE49-F238E27FC236}">
                <a16:creationId xmlns:a16="http://schemas.microsoft.com/office/drawing/2014/main" id="{34D05A15-89EC-4AFD-B783-5F85CE0305E0}"/>
              </a:ext>
            </a:extLst>
          </p:cNvPr>
          <p:cNvPicPr>
            <a:picLocks noChangeAspect="1"/>
          </p:cNvPicPr>
          <p:nvPr/>
        </p:nvPicPr>
        <p:blipFill>
          <a:blip r:embed="rId2"/>
          <a:stretch>
            <a:fillRect/>
          </a:stretch>
        </p:blipFill>
        <p:spPr>
          <a:xfrm>
            <a:off x="6435025" y="4601914"/>
            <a:ext cx="5162309" cy="1213449"/>
          </a:xfrm>
          <a:prstGeom prst="rect">
            <a:avLst/>
          </a:prstGeom>
        </p:spPr>
      </p:pic>
      <p:pic>
        <p:nvPicPr>
          <p:cNvPr id="7" name="Picture 6">
            <a:extLst>
              <a:ext uri="{FF2B5EF4-FFF2-40B4-BE49-F238E27FC236}">
                <a16:creationId xmlns:a16="http://schemas.microsoft.com/office/drawing/2014/main" id="{62DBAD0E-7799-41B3-A3E7-BE6E60B1C99A}"/>
              </a:ext>
            </a:extLst>
          </p:cNvPr>
          <p:cNvPicPr>
            <a:picLocks noChangeAspect="1"/>
          </p:cNvPicPr>
          <p:nvPr/>
        </p:nvPicPr>
        <p:blipFill>
          <a:blip r:embed="rId3"/>
          <a:stretch>
            <a:fillRect/>
          </a:stretch>
        </p:blipFill>
        <p:spPr>
          <a:xfrm>
            <a:off x="9916367" y="5978245"/>
            <a:ext cx="1551008" cy="287547"/>
          </a:xfrm>
          <a:prstGeom prst="rect">
            <a:avLst/>
          </a:prstGeom>
        </p:spPr>
      </p:pic>
    </p:spTree>
    <p:extLst>
      <p:ext uri="{BB962C8B-B14F-4D97-AF65-F5344CB8AC3E}">
        <p14:creationId xmlns:p14="http://schemas.microsoft.com/office/powerpoint/2010/main" val="1895264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4F03-9DD2-4AC9-A1A9-8FA1E923153D}"/>
              </a:ext>
            </a:extLst>
          </p:cNvPr>
          <p:cNvSpPr>
            <a:spLocks noGrp="1"/>
          </p:cNvSpPr>
          <p:nvPr>
            <p:ph type="title"/>
          </p:nvPr>
        </p:nvSpPr>
        <p:spPr/>
        <p:txBody>
          <a:bodyPr/>
          <a:lstStyle/>
          <a:p>
            <a:r>
              <a:rPr lang="el-GR" dirty="0"/>
              <a:t>ΔΙΑΓΝΩΣΗ</a:t>
            </a:r>
            <a:endParaRPr lang="en-GB" dirty="0"/>
          </a:p>
        </p:txBody>
      </p:sp>
      <p:sp>
        <p:nvSpPr>
          <p:cNvPr id="3" name="Content Placeholder 2">
            <a:extLst>
              <a:ext uri="{FF2B5EF4-FFF2-40B4-BE49-F238E27FC236}">
                <a16:creationId xmlns:a16="http://schemas.microsoft.com/office/drawing/2014/main" id="{78203FBC-3DDE-4CFA-9794-EE1FD33689B4}"/>
              </a:ext>
            </a:extLst>
          </p:cNvPr>
          <p:cNvSpPr>
            <a:spLocks noGrp="1"/>
          </p:cNvSpPr>
          <p:nvPr>
            <p:ph idx="1"/>
          </p:nvPr>
        </p:nvSpPr>
        <p:spPr/>
        <p:txBody>
          <a:bodyPr/>
          <a:lstStyle/>
          <a:p>
            <a:r>
              <a:rPr lang="en-GB" b="1" dirty="0"/>
              <a:t>SPECIALIST CENTERS</a:t>
            </a:r>
            <a:endParaRPr lang="en-US" b="1" dirty="0"/>
          </a:p>
          <a:p>
            <a:r>
              <a:rPr lang="el-GR" dirty="0"/>
              <a:t>Λεπτομερές ιστορικό</a:t>
            </a:r>
          </a:p>
          <a:p>
            <a:r>
              <a:rPr lang="el-GR" dirty="0"/>
              <a:t>Κλινική εξέταση</a:t>
            </a:r>
          </a:p>
          <a:p>
            <a:r>
              <a:rPr lang="el-GR" dirty="0"/>
              <a:t>Απεικονιστικός έλεγχος</a:t>
            </a:r>
          </a:p>
          <a:p>
            <a:r>
              <a:rPr lang="el-GR" dirty="0"/>
              <a:t>Βιοψία</a:t>
            </a:r>
            <a:endParaRPr lang="en-GB" dirty="0"/>
          </a:p>
        </p:txBody>
      </p:sp>
      <p:pic>
        <p:nvPicPr>
          <p:cNvPr id="4" name="Picture 3">
            <a:extLst>
              <a:ext uri="{FF2B5EF4-FFF2-40B4-BE49-F238E27FC236}">
                <a16:creationId xmlns:a16="http://schemas.microsoft.com/office/drawing/2014/main" id="{0F752799-EE92-4430-AD45-2895E6CF07A8}"/>
              </a:ext>
            </a:extLst>
          </p:cNvPr>
          <p:cNvPicPr>
            <a:picLocks noChangeAspect="1"/>
          </p:cNvPicPr>
          <p:nvPr/>
        </p:nvPicPr>
        <p:blipFill>
          <a:blip r:embed="rId2"/>
          <a:stretch>
            <a:fillRect/>
          </a:stretch>
        </p:blipFill>
        <p:spPr>
          <a:xfrm>
            <a:off x="4543426" y="3311386"/>
            <a:ext cx="7162800" cy="2572946"/>
          </a:xfrm>
          <a:prstGeom prst="rect">
            <a:avLst/>
          </a:prstGeom>
        </p:spPr>
      </p:pic>
    </p:spTree>
    <p:extLst>
      <p:ext uri="{BB962C8B-B14F-4D97-AF65-F5344CB8AC3E}">
        <p14:creationId xmlns:p14="http://schemas.microsoft.com/office/powerpoint/2010/main" val="2460716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8C8C-F4D3-40C6-B44A-5759F21CAA55}"/>
              </a:ext>
            </a:extLst>
          </p:cNvPr>
          <p:cNvSpPr>
            <a:spLocks noGrp="1"/>
          </p:cNvSpPr>
          <p:nvPr>
            <p:ph type="title"/>
          </p:nvPr>
        </p:nvSpPr>
        <p:spPr/>
        <p:txBody>
          <a:bodyPr/>
          <a:lstStyle/>
          <a:p>
            <a:r>
              <a:rPr lang="el-GR" dirty="0"/>
              <a:t>ΔΙΑΓΝΩΣΗ</a:t>
            </a:r>
            <a:endParaRPr lang="en-GB" dirty="0"/>
          </a:p>
        </p:txBody>
      </p:sp>
      <p:sp>
        <p:nvSpPr>
          <p:cNvPr id="3" name="Content Placeholder 2">
            <a:extLst>
              <a:ext uri="{FF2B5EF4-FFF2-40B4-BE49-F238E27FC236}">
                <a16:creationId xmlns:a16="http://schemas.microsoft.com/office/drawing/2014/main" id="{0485CB9A-7AAE-4BBC-AC7D-FA7E7577838A}"/>
              </a:ext>
            </a:extLst>
          </p:cNvPr>
          <p:cNvSpPr>
            <a:spLocks noGrp="1"/>
          </p:cNvSpPr>
          <p:nvPr>
            <p:ph idx="1"/>
          </p:nvPr>
        </p:nvSpPr>
        <p:spPr/>
        <p:txBody>
          <a:bodyPr>
            <a:normAutofit lnSpcReduction="10000"/>
          </a:bodyPr>
          <a:lstStyle/>
          <a:p>
            <a:r>
              <a:rPr lang="el-GR" dirty="0"/>
              <a:t>Απεικονιστικός έλεγχος</a:t>
            </a:r>
            <a:endParaRPr lang="en-GB" dirty="0"/>
          </a:p>
          <a:p>
            <a:pPr lvl="1"/>
            <a:r>
              <a:rPr lang="en-US" dirty="0"/>
              <a:t>MRI (</a:t>
            </a:r>
            <a:r>
              <a:rPr lang="el-GR" dirty="0"/>
              <a:t>άκρα, κορμός, πύελος)</a:t>
            </a:r>
          </a:p>
          <a:p>
            <a:pPr lvl="1"/>
            <a:r>
              <a:rPr lang="en-US" dirty="0"/>
              <a:t>CT</a:t>
            </a:r>
            <a:r>
              <a:rPr lang="en-GB" dirty="0"/>
              <a:t> (</a:t>
            </a:r>
            <a:r>
              <a:rPr lang="el-GR" dirty="0" err="1"/>
              <a:t>επασβεστωμένες</a:t>
            </a:r>
            <a:r>
              <a:rPr lang="el-GR" dirty="0"/>
              <a:t> βλάβες, </a:t>
            </a:r>
            <a:r>
              <a:rPr lang="el-GR" dirty="0" err="1"/>
              <a:t>οπισθοπεριτοναϊκά</a:t>
            </a:r>
            <a:r>
              <a:rPr lang="el-GR" dirty="0"/>
              <a:t> σαρκώματα)</a:t>
            </a:r>
          </a:p>
          <a:p>
            <a:r>
              <a:rPr lang="el-GR" dirty="0"/>
              <a:t>Βιοψία</a:t>
            </a:r>
          </a:p>
          <a:p>
            <a:pPr lvl="1"/>
            <a:r>
              <a:rPr lang="el-GR" dirty="0"/>
              <a:t>Βιοψία με λεπτή βελόνη</a:t>
            </a:r>
          </a:p>
          <a:p>
            <a:pPr lvl="1"/>
            <a:r>
              <a:rPr lang="en-US" b="1" dirty="0"/>
              <a:t>Core </a:t>
            </a:r>
            <a:r>
              <a:rPr lang="en-GB" b="1" dirty="0"/>
              <a:t>biopsy</a:t>
            </a:r>
          </a:p>
          <a:p>
            <a:pPr lvl="1"/>
            <a:r>
              <a:rPr lang="en-GB" dirty="0"/>
              <a:t>Incisional biopsy (</a:t>
            </a:r>
            <a:r>
              <a:rPr lang="el-GR" dirty="0"/>
              <a:t>αποτυχία </a:t>
            </a:r>
            <a:r>
              <a:rPr lang="en-US" dirty="0"/>
              <a:t>core biopsy</a:t>
            </a:r>
            <a:r>
              <a:rPr lang="en-GB" dirty="0"/>
              <a:t>, </a:t>
            </a:r>
            <a:r>
              <a:rPr lang="el-GR" dirty="0"/>
              <a:t>μικρή πιθανότητα επιπλοκών και μετανάστευσης καρκινικών κυττάρων</a:t>
            </a:r>
            <a:r>
              <a:rPr lang="en-GB" dirty="0"/>
              <a:t>)</a:t>
            </a:r>
          </a:p>
          <a:p>
            <a:pPr lvl="1"/>
            <a:r>
              <a:rPr lang="en-US" dirty="0"/>
              <a:t>Excisional biopsy</a:t>
            </a:r>
            <a:r>
              <a:rPr lang="el-GR" dirty="0"/>
              <a:t> (βλάβες &lt; 2 εκ, επιφανειακές, με χαμηλή πιθανότητα κακοήθειας)</a:t>
            </a:r>
          </a:p>
          <a:p>
            <a:pPr lvl="1"/>
            <a:endParaRPr lang="el-GR" dirty="0"/>
          </a:p>
        </p:txBody>
      </p:sp>
    </p:spTree>
    <p:extLst>
      <p:ext uri="{BB962C8B-B14F-4D97-AF65-F5344CB8AC3E}">
        <p14:creationId xmlns:p14="http://schemas.microsoft.com/office/powerpoint/2010/main" val="1800820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CEDD-66F0-473E-AE1E-A7610FE20B82}"/>
              </a:ext>
            </a:extLst>
          </p:cNvPr>
          <p:cNvSpPr>
            <a:spLocks noGrp="1"/>
          </p:cNvSpPr>
          <p:nvPr>
            <p:ph type="title"/>
          </p:nvPr>
        </p:nvSpPr>
        <p:spPr/>
        <p:txBody>
          <a:bodyPr/>
          <a:lstStyle/>
          <a:p>
            <a:r>
              <a:rPr lang="el-GR" dirty="0"/>
              <a:t>ΠΡΟΕΓΧΕΙΡΗΤΙΚΗ ΒΙΟΨΙΑ</a:t>
            </a:r>
            <a:endParaRPr lang="en-GB" dirty="0"/>
          </a:p>
        </p:txBody>
      </p:sp>
      <p:sp>
        <p:nvSpPr>
          <p:cNvPr id="3" name="Content Placeholder 2">
            <a:extLst>
              <a:ext uri="{FF2B5EF4-FFF2-40B4-BE49-F238E27FC236}">
                <a16:creationId xmlns:a16="http://schemas.microsoft.com/office/drawing/2014/main" id="{E808C172-C2B5-4896-80FA-13D63553F0F7}"/>
              </a:ext>
            </a:extLst>
          </p:cNvPr>
          <p:cNvSpPr>
            <a:spLocks noGrp="1"/>
          </p:cNvSpPr>
          <p:nvPr>
            <p:ph idx="1"/>
          </p:nvPr>
        </p:nvSpPr>
        <p:spPr/>
        <p:txBody>
          <a:bodyPr/>
          <a:lstStyle/>
          <a:p>
            <a:r>
              <a:rPr lang="el-GR" dirty="0" err="1"/>
              <a:t>Σταδιοποίηση</a:t>
            </a:r>
            <a:r>
              <a:rPr lang="el-GR" dirty="0"/>
              <a:t>- πρόγνωση (ιστολογικός τύπος, βιολογική συμπεριφορά)</a:t>
            </a:r>
          </a:p>
          <a:p>
            <a:r>
              <a:rPr lang="el-GR" dirty="0"/>
              <a:t>Βέλτιστος σχεδιασμός χειρουργικής </a:t>
            </a:r>
            <a:r>
              <a:rPr lang="el-GR" dirty="0" err="1"/>
              <a:t>εκτομής</a:t>
            </a:r>
            <a:endParaRPr lang="el-GR" dirty="0"/>
          </a:p>
          <a:p>
            <a:r>
              <a:rPr lang="el-GR" dirty="0"/>
              <a:t>Ένδειξη </a:t>
            </a:r>
            <a:r>
              <a:rPr lang="el-GR" dirty="0" err="1"/>
              <a:t>προεγχειρητικής</a:t>
            </a:r>
            <a:r>
              <a:rPr lang="el-GR" dirty="0"/>
              <a:t> - </a:t>
            </a:r>
            <a:r>
              <a:rPr lang="el-GR" dirty="0" err="1"/>
              <a:t>διεγχειρητικής</a:t>
            </a:r>
            <a:r>
              <a:rPr lang="el-GR" dirty="0"/>
              <a:t> ακτινοβολίας</a:t>
            </a:r>
          </a:p>
          <a:p>
            <a:r>
              <a:rPr lang="el-GR" dirty="0"/>
              <a:t>Ένδειξη </a:t>
            </a:r>
            <a:r>
              <a:rPr lang="el-GR" dirty="0" err="1"/>
              <a:t>προεγχειρητικής</a:t>
            </a:r>
            <a:r>
              <a:rPr lang="el-GR" dirty="0"/>
              <a:t> συστηματικής χημειοθεραπείας</a:t>
            </a:r>
          </a:p>
          <a:p>
            <a:r>
              <a:rPr lang="el-GR" dirty="0"/>
              <a:t>Ενημέρωση ασθενούς</a:t>
            </a:r>
            <a:endParaRPr lang="en-GB" dirty="0"/>
          </a:p>
        </p:txBody>
      </p:sp>
    </p:spTree>
    <p:extLst>
      <p:ext uri="{BB962C8B-B14F-4D97-AF65-F5344CB8AC3E}">
        <p14:creationId xmlns:p14="http://schemas.microsoft.com/office/powerpoint/2010/main" val="4266501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7DEE-1C9A-43A0-A336-2704511791A9}"/>
              </a:ext>
            </a:extLst>
          </p:cNvPr>
          <p:cNvSpPr>
            <a:spLocks noGrp="1"/>
          </p:cNvSpPr>
          <p:nvPr>
            <p:ph type="title"/>
          </p:nvPr>
        </p:nvSpPr>
        <p:spPr/>
        <p:txBody>
          <a:bodyPr/>
          <a:lstStyle/>
          <a:p>
            <a:r>
              <a:rPr lang="el-GR" dirty="0"/>
              <a:t>ΣΤΑΔΙΟΠΟΙΗΣΗ</a:t>
            </a:r>
            <a:endParaRPr lang="en-GB" dirty="0"/>
          </a:p>
        </p:txBody>
      </p:sp>
      <p:sp>
        <p:nvSpPr>
          <p:cNvPr id="3" name="Content Placeholder 2">
            <a:extLst>
              <a:ext uri="{FF2B5EF4-FFF2-40B4-BE49-F238E27FC236}">
                <a16:creationId xmlns:a16="http://schemas.microsoft.com/office/drawing/2014/main" id="{1BFA8C18-361B-4BB5-A9A5-81EA415F3EC4}"/>
              </a:ext>
            </a:extLst>
          </p:cNvPr>
          <p:cNvSpPr>
            <a:spLocks noGrp="1"/>
          </p:cNvSpPr>
          <p:nvPr>
            <p:ph idx="1"/>
          </p:nvPr>
        </p:nvSpPr>
        <p:spPr/>
        <p:txBody>
          <a:bodyPr/>
          <a:lstStyle/>
          <a:p>
            <a:r>
              <a:rPr lang="en-US" dirty="0"/>
              <a:t>CT </a:t>
            </a:r>
            <a:r>
              <a:rPr lang="el-GR" dirty="0"/>
              <a:t>θώρακος</a:t>
            </a:r>
          </a:p>
          <a:p>
            <a:r>
              <a:rPr lang="en-US" dirty="0"/>
              <a:t>CT </a:t>
            </a:r>
            <a:r>
              <a:rPr lang="el-GR" dirty="0"/>
              <a:t>κοιλίας-πυέλου</a:t>
            </a:r>
          </a:p>
          <a:p>
            <a:r>
              <a:rPr lang="el-GR" dirty="0"/>
              <a:t>Ανάλογα με τον ιστολογικό τύπο</a:t>
            </a:r>
          </a:p>
          <a:p>
            <a:pPr lvl="1"/>
            <a:r>
              <a:rPr lang="el-GR" dirty="0" err="1"/>
              <a:t>Μυξοειδές</a:t>
            </a:r>
            <a:r>
              <a:rPr lang="el-GR" dirty="0"/>
              <a:t> </a:t>
            </a:r>
            <a:r>
              <a:rPr lang="el-GR" dirty="0" err="1"/>
              <a:t>λιποσάρκωμα</a:t>
            </a:r>
            <a:r>
              <a:rPr lang="el-GR" dirty="0"/>
              <a:t> </a:t>
            </a:r>
            <a:r>
              <a:rPr lang="en-US" dirty="0"/>
              <a:t> CT</a:t>
            </a:r>
            <a:r>
              <a:rPr lang="el-GR" dirty="0"/>
              <a:t> κοιλίας-πυέλου, </a:t>
            </a:r>
            <a:r>
              <a:rPr lang="el-GR" dirty="0" err="1"/>
              <a:t>ολοσωματική</a:t>
            </a:r>
            <a:r>
              <a:rPr lang="en-US" dirty="0"/>
              <a:t> MRI</a:t>
            </a:r>
            <a:endParaRPr lang="el-GR" dirty="0"/>
          </a:p>
          <a:p>
            <a:pPr lvl="1"/>
            <a:r>
              <a:rPr lang="el-GR" dirty="0"/>
              <a:t>Κυψελιδικό σάρκωμα</a:t>
            </a:r>
            <a:r>
              <a:rPr lang="en-US" dirty="0"/>
              <a:t> CT</a:t>
            </a:r>
            <a:r>
              <a:rPr lang="el-GR" dirty="0"/>
              <a:t>, </a:t>
            </a:r>
            <a:r>
              <a:rPr lang="en-US" dirty="0"/>
              <a:t> MRI </a:t>
            </a:r>
            <a:r>
              <a:rPr lang="el-GR" dirty="0"/>
              <a:t>εγκεφάλου</a:t>
            </a:r>
          </a:p>
          <a:p>
            <a:r>
              <a:rPr lang="en-US" dirty="0"/>
              <a:t>PET CT </a:t>
            </a:r>
            <a:r>
              <a:rPr lang="el-GR" dirty="0"/>
              <a:t>δεν αποτελεί εξέταση ρουτίνας</a:t>
            </a:r>
          </a:p>
          <a:p>
            <a:endParaRPr lang="en-GB" dirty="0"/>
          </a:p>
        </p:txBody>
      </p:sp>
    </p:spTree>
    <p:extLst>
      <p:ext uri="{BB962C8B-B14F-4D97-AF65-F5344CB8AC3E}">
        <p14:creationId xmlns:p14="http://schemas.microsoft.com/office/powerpoint/2010/main" val="3512753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DD13-BBE1-4389-95D1-05D2099C299A}"/>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E6DA226E-3E91-4359-932B-D51DB4310BB9}"/>
              </a:ext>
            </a:extLst>
          </p:cNvPr>
          <p:cNvSpPr>
            <a:spLocks noGrp="1"/>
          </p:cNvSpPr>
          <p:nvPr>
            <p:ph sz="quarter" idx="13"/>
          </p:nvPr>
        </p:nvSpPr>
        <p:spPr/>
        <p:txBody>
          <a:bodyPr>
            <a:normAutofit/>
          </a:bodyPr>
          <a:lstStyle/>
          <a:p>
            <a:r>
              <a:rPr lang="el-GR" dirty="0"/>
              <a:t>Σπάνιοι, ετερογενείς όγκοι</a:t>
            </a:r>
          </a:p>
          <a:p>
            <a:r>
              <a:rPr lang="el-GR" dirty="0"/>
              <a:t>Περισσότερα από 80 ιστολογικοί </a:t>
            </a:r>
            <a:r>
              <a:rPr lang="el-GR" dirty="0" err="1"/>
              <a:t>υπότυποι</a:t>
            </a:r>
            <a:r>
              <a:rPr lang="el-GR" dirty="0"/>
              <a:t>, με βιολογικά και κλινικά χαρακτηριστικά  σύμφωνα με τον</a:t>
            </a:r>
            <a:r>
              <a:rPr lang="en-US" dirty="0"/>
              <a:t>  WHO</a:t>
            </a:r>
            <a:r>
              <a:rPr lang="el-GR" dirty="0"/>
              <a:t> </a:t>
            </a:r>
          </a:p>
          <a:p>
            <a:r>
              <a:rPr lang="el-GR" dirty="0"/>
              <a:t>Νέες περιπτώσεις 13 460/2021στις Η.Π.Α</a:t>
            </a:r>
          </a:p>
          <a:p>
            <a:r>
              <a:rPr lang="el-GR" dirty="0"/>
              <a:t>Θάνατοι  5 350/2021 στις Η.Π.Α</a:t>
            </a:r>
            <a:endParaRPr lang="en-US" dirty="0"/>
          </a:p>
          <a:p>
            <a:r>
              <a:rPr lang="el-GR" dirty="0"/>
              <a:t>Επίπτωση 4-5 περιπτώσεις / 100 000/έτος στην Ευρώπη (Ενήλικες- </a:t>
            </a:r>
            <a:r>
              <a:rPr lang="en-US" dirty="0"/>
              <a:t>GIST</a:t>
            </a:r>
            <a:r>
              <a:rPr lang="el-GR" dirty="0"/>
              <a:t>)</a:t>
            </a:r>
            <a:endParaRPr lang="en-US" dirty="0"/>
          </a:p>
          <a:p>
            <a:r>
              <a:rPr lang="el-GR" dirty="0"/>
              <a:t>1% των κακοηθειών στους ενήλικες και το 2% των θανάτων οφειλόμενων σε καρκίνο</a:t>
            </a:r>
          </a:p>
          <a:p>
            <a:r>
              <a:rPr lang="el-GR" dirty="0"/>
              <a:t>15% των κακοηθειών στα παιδιά</a:t>
            </a:r>
          </a:p>
        </p:txBody>
      </p:sp>
      <p:pic>
        <p:nvPicPr>
          <p:cNvPr id="5" name="Picture 4">
            <a:extLst>
              <a:ext uri="{FF2B5EF4-FFF2-40B4-BE49-F238E27FC236}">
                <a16:creationId xmlns:a16="http://schemas.microsoft.com/office/drawing/2014/main" id="{5CB61D92-FD0F-4A7D-A21E-E8FCE879CA96}"/>
              </a:ext>
            </a:extLst>
          </p:cNvPr>
          <p:cNvPicPr>
            <a:picLocks noChangeAspect="1"/>
          </p:cNvPicPr>
          <p:nvPr/>
        </p:nvPicPr>
        <p:blipFill>
          <a:blip r:embed="rId2"/>
          <a:stretch>
            <a:fillRect/>
          </a:stretch>
        </p:blipFill>
        <p:spPr>
          <a:xfrm>
            <a:off x="7353300" y="5498299"/>
            <a:ext cx="4419600" cy="1265760"/>
          </a:xfrm>
          <a:prstGeom prst="rect">
            <a:avLst/>
          </a:prstGeom>
        </p:spPr>
      </p:pic>
      <p:pic>
        <p:nvPicPr>
          <p:cNvPr id="7" name="Picture 6">
            <a:extLst>
              <a:ext uri="{FF2B5EF4-FFF2-40B4-BE49-F238E27FC236}">
                <a16:creationId xmlns:a16="http://schemas.microsoft.com/office/drawing/2014/main" id="{5680B3DA-89BB-45CE-AAA7-87D6EE833372}"/>
              </a:ext>
            </a:extLst>
          </p:cNvPr>
          <p:cNvPicPr>
            <a:picLocks noChangeAspect="1"/>
          </p:cNvPicPr>
          <p:nvPr/>
        </p:nvPicPr>
        <p:blipFill>
          <a:blip r:embed="rId3"/>
          <a:stretch>
            <a:fillRect/>
          </a:stretch>
        </p:blipFill>
        <p:spPr>
          <a:xfrm>
            <a:off x="10250467" y="6663417"/>
            <a:ext cx="1273215" cy="201283"/>
          </a:xfrm>
          <a:prstGeom prst="rect">
            <a:avLst/>
          </a:prstGeom>
        </p:spPr>
      </p:pic>
    </p:spTree>
    <p:extLst>
      <p:ext uri="{BB962C8B-B14F-4D97-AF65-F5344CB8AC3E}">
        <p14:creationId xmlns:p14="http://schemas.microsoft.com/office/powerpoint/2010/main" val="348986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1C727-05FE-4314-8C2C-F58EF24C1F4B}"/>
              </a:ext>
            </a:extLst>
          </p:cNvPr>
          <p:cNvSpPr>
            <a:spLocks noGrp="1"/>
          </p:cNvSpPr>
          <p:nvPr>
            <p:ph type="title"/>
          </p:nvPr>
        </p:nvSpPr>
        <p:spPr/>
        <p:txBody>
          <a:bodyPr/>
          <a:lstStyle/>
          <a:p>
            <a:r>
              <a:rPr lang="el-GR" dirty="0"/>
              <a:t>ΙΣΤΟΛΟΓΙΚΗ ΕΚΘΕΣΗ</a:t>
            </a:r>
            <a:endParaRPr lang="en-GB" dirty="0"/>
          </a:p>
        </p:txBody>
      </p:sp>
      <p:sp>
        <p:nvSpPr>
          <p:cNvPr id="3" name="Content Placeholder 2">
            <a:extLst>
              <a:ext uri="{FF2B5EF4-FFF2-40B4-BE49-F238E27FC236}">
                <a16:creationId xmlns:a16="http://schemas.microsoft.com/office/drawing/2014/main" id="{D2CC7AC3-F8CE-4D4A-8873-F7E2F2E6101F}"/>
              </a:ext>
            </a:extLst>
          </p:cNvPr>
          <p:cNvSpPr>
            <a:spLocks noGrp="1"/>
          </p:cNvSpPr>
          <p:nvPr>
            <p:ph idx="1"/>
          </p:nvPr>
        </p:nvSpPr>
        <p:spPr/>
        <p:txBody>
          <a:bodyPr/>
          <a:lstStyle/>
          <a:p>
            <a:r>
              <a:rPr lang="en-US" dirty="0"/>
              <a:t>RESECTION MARGINS</a:t>
            </a:r>
          </a:p>
          <a:p>
            <a:pPr lvl="1"/>
            <a:r>
              <a:rPr lang="en-US" dirty="0"/>
              <a:t>R0</a:t>
            </a:r>
          </a:p>
          <a:p>
            <a:pPr lvl="1"/>
            <a:r>
              <a:rPr lang="en-US" dirty="0"/>
              <a:t>R1</a:t>
            </a:r>
          </a:p>
          <a:p>
            <a:pPr lvl="1"/>
            <a:r>
              <a:rPr lang="en-US" dirty="0"/>
              <a:t>R2</a:t>
            </a:r>
            <a:endParaRPr lang="en-GB" dirty="0"/>
          </a:p>
        </p:txBody>
      </p:sp>
    </p:spTree>
    <p:extLst>
      <p:ext uri="{BB962C8B-B14F-4D97-AF65-F5344CB8AC3E}">
        <p14:creationId xmlns:p14="http://schemas.microsoft.com/office/powerpoint/2010/main" val="204011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09C2-19EB-487E-95C3-AF5FAE04E041}"/>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7EA6DD7F-15D0-424D-86CF-D25AB6B0056B}"/>
              </a:ext>
            </a:extLst>
          </p:cNvPr>
          <p:cNvPicPr>
            <a:picLocks noGrp="1" noChangeAspect="1"/>
          </p:cNvPicPr>
          <p:nvPr>
            <p:ph idx="1"/>
          </p:nvPr>
        </p:nvPicPr>
        <p:blipFill>
          <a:blip r:embed="rId2"/>
          <a:stretch>
            <a:fillRect/>
          </a:stretch>
        </p:blipFill>
        <p:spPr>
          <a:xfrm>
            <a:off x="699684" y="1174446"/>
            <a:ext cx="10577916" cy="5170884"/>
          </a:xfrm>
        </p:spPr>
      </p:pic>
    </p:spTree>
    <p:extLst>
      <p:ext uri="{BB962C8B-B14F-4D97-AF65-F5344CB8AC3E}">
        <p14:creationId xmlns:p14="http://schemas.microsoft.com/office/powerpoint/2010/main" val="2093418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9FD4-0FA3-43D1-BFC7-5F923859EBFE}"/>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0AF11AE-B9F5-4124-B3FC-2B23F8DAE778}"/>
              </a:ext>
            </a:extLst>
          </p:cNvPr>
          <p:cNvPicPr>
            <a:picLocks noGrp="1" noChangeAspect="1"/>
          </p:cNvPicPr>
          <p:nvPr>
            <p:ph idx="1"/>
          </p:nvPr>
        </p:nvPicPr>
        <p:blipFill>
          <a:blip r:embed="rId2"/>
          <a:stretch>
            <a:fillRect/>
          </a:stretch>
        </p:blipFill>
        <p:spPr>
          <a:xfrm>
            <a:off x="604924" y="1879483"/>
            <a:ext cx="10982152" cy="4004849"/>
          </a:xfrm>
        </p:spPr>
      </p:pic>
    </p:spTree>
    <p:extLst>
      <p:ext uri="{BB962C8B-B14F-4D97-AF65-F5344CB8AC3E}">
        <p14:creationId xmlns:p14="http://schemas.microsoft.com/office/powerpoint/2010/main" val="191766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7A17-2E87-432E-B3CB-8FD9823680F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9130544-AF09-4B90-A86E-D1D727DADAF6}"/>
              </a:ext>
            </a:extLst>
          </p:cNvPr>
          <p:cNvPicPr>
            <a:picLocks noGrp="1" noChangeAspect="1"/>
          </p:cNvPicPr>
          <p:nvPr>
            <p:ph idx="1"/>
          </p:nvPr>
        </p:nvPicPr>
        <p:blipFill>
          <a:blip r:embed="rId2"/>
          <a:stretch>
            <a:fillRect/>
          </a:stretch>
        </p:blipFill>
        <p:spPr>
          <a:xfrm>
            <a:off x="425632" y="2757715"/>
            <a:ext cx="11093495" cy="2339222"/>
          </a:xfrm>
        </p:spPr>
      </p:pic>
      <p:pic>
        <p:nvPicPr>
          <p:cNvPr id="4" name="Picture 3">
            <a:extLst>
              <a:ext uri="{FF2B5EF4-FFF2-40B4-BE49-F238E27FC236}">
                <a16:creationId xmlns:a16="http://schemas.microsoft.com/office/drawing/2014/main" id="{5802BA94-7725-47D9-9123-4ED57E3A8296}"/>
              </a:ext>
            </a:extLst>
          </p:cNvPr>
          <p:cNvPicPr>
            <a:picLocks noChangeAspect="1"/>
          </p:cNvPicPr>
          <p:nvPr/>
        </p:nvPicPr>
        <p:blipFill>
          <a:blip r:embed="rId3"/>
          <a:stretch>
            <a:fillRect/>
          </a:stretch>
        </p:blipFill>
        <p:spPr>
          <a:xfrm>
            <a:off x="6198001" y="558800"/>
            <a:ext cx="5016935" cy="4003040"/>
          </a:xfrm>
          <a:prstGeom prst="rect">
            <a:avLst/>
          </a:prstGeom>
        </p:spPr>
      </p:pic>
    </p:spTree>
    <p:extLst>
      <p:ext uri="{BB962C8B-B14F-4D97-AF65-F5344CB8AC3E}">
        <p14:creationId xmlns:p14="http://schemas.microsoft.com/office/powerpoint/2010/main" val="1622875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FA46-24FC-440B-93CD-4E30A19F7E6F}"/>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12580BF-9497-4312-9AD0-B14DFABA5173}"/>
              </a:ext>
            </a:extLst>
          </p:cNvPr>
          <p:cNvPicPr>
            <a:picLocks noGrp="1" noChangeAspect="1"/>
          </p:cNvPicPr>
          <p:nvPr>
            <p:ph idx="1"/>
          </p:nvPr>
        </p:nvPicPr>
        <p:blipFill>
          <a:blip r:embed="rId3"/>
          <a:stretch>
            <a:fillRect/>
          </a:stretch>
        </p:blipFill>
        <p:spPr>
          <a:xfrm>
            <a:off x="537309" y="1680632"/>
            <a:ext cx="11067398" cy="4339168"/>
          </a:xfrm>
        </p:spPr>
      </p:pic>
    </p:spTree>
    <p:extLst>
      <p:ext uri="{BB962C8B-B14F-4D97-AF65-F5344CB8AC3E}">
        <p14:creationId xmlns:p14="http://schemas.microsoft.com/office/powerpoint/2010/main" val="198307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549A-D0D2-4FBF-A5CE-11CE17627122}"/>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7BBF65EC-F0AE-482D-9124-7F798ABBB767}"/>
              </a:ext>
            </a:extLst>
          </p:cNvPr>
          <p:cNvSpPr>
            <a:spLocks noGrp="1"/>
          </p:cNvSpPr>
          <p:nvPr>
            <p:ph idx="1"/>
          </p:nvPr>
        </p:nvSpPr>
        <p:spPr/>
        <p:txBody>
          <a:bodyPr/>
          <a:lstStyle/>
          <a:p>
            <a:r>
              <a:rPr lang="el-GR" dirty="0" err="1"/>
              <a:t>Μεθίστανται</a:t>
            </a:r>
            <a:r>
              <a:rPr lang="el-GR" dirty="0"/>
              <a:t> κυρίως </a:t>
            </a:r>
            <a:r>
              <a:rPr lang="el-GR" dirty="0" err="1"/>
              <a:t>αιματογενώς</a:t>
            </a:r>
            <a:r>
              <a:rPr lang="el-GR" dirty="0"/>
              <a:t> ιδίως στους πνεύμονες. Λεμφικές μεταστάσεις είναι σπάνιες με εξαίρεση συγκεκριμένους </a:t>
            </a:r>
            <a:r>
              <a:rPr lang="el-GR" dirty="0" err="1"/>
              <a:t>υποτύπους</a:t>
            </a:r>
            <a:r>
              <a:rPr lang="el-GR" dirty="0"/>
              <a:t> </a:t>
            </a:r>
          </a:p>
          <a:p>
            <a:r>
              <a:rPr lang="el-GR" dirty="0"/>
              <a:t>Η χειρουργική </a:t>
            </a:r>
            <a:r>
              <a:rPr lang="el-GR" dirty="0" err="1"/>
              <a:t>εκτομή</a:t>
            </a:r>
            <a:r>
              <a:rPr lang="el-GR" dirty="0"/>
              <a:t> με ελεύθερα όρια </a:t>
            </a:r>
            <a:r>
              <a:rPr lang="el-GR" dirty="0" err="1"/>
              <a:t>εκτομής</a:t>
            </a:r>
            <a:r>
              <a:rPr lang="el-GR" dirty="0"/>
              <a:t> είναι η θεραπεία εκλογής.</a:t>
            </a:r>
            <a:endParaRPr lang="en-GB" dirty="0"/>
          </a:p>
        </p:txBody>
      </p:sp>
    </p:spTree>
    <p:extLst>
      <p:ext uri="{BB962C8B-B14F-4D97-AF65-F5344CB8AC3E}">
        <p14:creationId xmlns:p14="http://schemas.microsoft.com/office/powerpoint/2010/main" val="135455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1317-35D6-4DE9-BD7F-50453007E421}"/>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2D3E3BE1-9086-4C89-9C9C-EAC587CA0295}"/>
              </a:ext>
            </a:extLst>
          </p:cNvPr>
          <p:cNvSpPr>
            <a:spLocks noGrp="1"/>
          </p:cNvSpPr>
          <p:nvPr>
            <p:ph idx="1"/>
          </p:nvPr>
        </p:nvSpPr>
        <p:spPr>
          <a:xfrm>
            <a:off x="136052" y="2094049"/>
            <a:ext cx="8825659" cy="3416300"/>
          </a:xfrm>
        </p:spPr>
        <p:txBody>
          <a:bodyPr/>
          <a:lstStyle/>
          <a:p>
            <a:r>
              <a:rPr lang="el-GR" b="1" dirty="0"/>
              <a:t>ΧΕΙΡΟΥΡΓΙΚΗ ΕΚΤΟΜΗ</a:t>
            </a:r>
            <a:endParaRPr lang="en-GB" b="1" dirty="0"/>
          </a:p>
        </p:txBody>
      </p:sp>
      <p:pic>
        <p:nvPicPr>
          <p:cNvPr id="4" name="Picture 3">
            <a:extLst>
              <a:ext uri="{FF2B5EF4-FFF2-40B4-BE49-F238E27FC236}">
                <a16:creationId xmlns:a16="http://schemas.microsoft.com/office/drawing/2014/main" id="{801A2C3D-CAD5-40A3-9698-4C31F5C00005}"/>
              </a:ext>
            </a:extLst>
          </p:cNvPr>
          <p:cNvPicPr>
            <a:picLocks noChangeAspect="1"/>
          </p:cNvPicPr>
          <p:nvPr/>
        </p:nvPicPr>
        <p:blipFill>
          <a:blip r:embed="rId2"/>
          <a:stretch>
            <a:fillRect/>
          </a:stretch>
        </p:blipFill>
        <p:spPr>
          <a:xfrm>
            <a:off x="3108960" y="2156729"/>
            <a:ext cx="8825659" cy="4701271"/>
          </a:xfrm>
          <a:prstGeom prst="rect">
            <a:avLst/>
          </a:prstGeom>
        </p:spPr>
      </p:pic>
    </p:spTree>
    <p:extLst>
      <p:ext uri="{BB962C8B-B14F-4D97-AF65-F5344CB8AC3E}">
        <p14:creationId xmlns:p14="http://schemas.microsoft.com/office/powerpoint/2010/main" val="1175596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A81C-15C7-448D-B31D-D41E98594FFD}"/>
              </a:ext>
            </a:extLst>
          </p:cNvPr>
          <p:cNvSpPr>
            <a:spLocks noGrp="1"/>
          </p:cNvSpPr>
          <p:nvPr>
            <p:ph type="title"/>
          </p:nvPr>
        </p:nvSpPr>
        <p:spPr>
          <a:xfrm>
            <a:off x="1154955" y="2677645"/>
            <a:ext cx="2918282" cy="2283824"/>
          </a:xfrm>
        </p:spPr>
        <p:txBody>
          <a:bodyPr/>
          <a:lstStyle/>
          <a:p>
            <a:r>
              <a:rPr lang="el-GR" sz="1800" dirty="0"/>
              <a:t>ΑΝΤΙΜΕΤΩΠΙΣΗ ΠΕΡΙΟΡΙΣΜΕΝΗΣ ΝΟΣΟΥ</a:t>
            </a:r>
            <a:endParaRPr lang="en-GB" sz="1800" dirty="0"/>
          </a:p>
        </p:txBody>
      </p:sp>
      <p:sp>
        <p:nvSpPr>
          <p:cNvPr id="6" name="Text Placeholder 5">
            <a:extLst>
              <a:ext uri="{FF2B5EF4-FFF2-40B4-BE49-F238E27FC236}">
                <a16:creationId xmlns:a16="http://schemas.microsoft.com/office/drawing/2014/main" id="{1D35B810-B90C-4239-A39A-A4997748A1F0}"/>
              </a:ext>
            </a:extLst>
          </p:cNvPr>
          <p:cNvSpPr>
            <a:spLocks noGrp="1"/>
          </p:cNvSpPr>
          <p:nvPr>
            <p:ph type="body" idx="1"/>
          </p:nvPr>
        </p:nvSpPr>
        <p:spPr/>
        <p:txBody>
          <a:bodyPr/>
          <a:lstStyle/>
          <a:p>
            <a:endParaRPr lang="en-GB"/>
          </a:p>
        </p:txBody>
      </p:sp>
      <p:pic>
        <p:nvPicPr>
          <p:cNvPr id="5" name="Content Placeholder 4">
            <a:extLst>
              <a:ext uri="{FF2B5EF4-FFF2-40B4-BE49-F238E27FC236}">
                <a16:creationId xmlns:a16="http://schemas.microsoft.com/office/drawing/2014/main" id="{FE7B579B-A9D4-4BEC-AECA-FFE6C0FA4EAC}"/>
              </a:ext>
            </a:extLst>
          </p:cNvPr>
          <p:cNvPicPr>
            <a:picLocks noGrp="1" noChangeAspect="1"/>
          </p:cNvPicPr>
          <p:nvPr>
            <p:ph idx="4294967295"/>
          </p:nvPr>
        </p:nvPicPr>
        <p:blipFill>
          <a:blip r:embed="rId3"/>
          <a:stretch>
            <a:fillRect/>
          </a:stretch>
        </p:blipFill>
        <p:spPr>
          <a:xfrm>
            <a:off x="4648201" y="302941"/>
            <a:ext cx="7338950" cy="6252118"/>
          </a:xfrm>
        </p:spPr>
      </p:pic>
      <p:pic>
        <p:nvPicPr>
          <p:cNvPr id="3" name="Picture 2">
            <a:extLst>
              <a:ext uri="{FF2B5EF4-FFF2-40B4-BE49-F238E27FC236}">
                <a16:creationId xmlns:a16="http://schemas.microsoft.com/office/drawing/2014/main" id="{D8BCC3C2-779B-4955-A40C-ED44E8AE9404}"/>
              </a:ext>
            </a:extLst>
          </p:cNvPr>
          <p:cNvPicPr>
            <a:picLocks noChangeAspect="1"/>
          </p:cNvPicPr>
          <p:nvPr/>
        </p:nvPicPr>
        <p:blipFill>
          <a:blip r:embed="rId4"/>
          <a:stretch>
            <a:fillRect/>
          </a:stretch>
        </p:blipFill>
        <p:spPr>
          <a:xfrm>
            <a:off x="404105" y="5011928"/>
            <a:ext cx="4244096" cy="1217617"/>
          </a:xfrm>
          <a:prstGeom prst="rect">
            <a:avLst/>
          </a:prstGeom>
        </p:spPr>
      </p:pic>
    </p:spTree>
    <p:extLst>
      <p:ext uri="{BB962C8B-B14F-4D97-AF65-F5344CB8AC3E}">
        <p14:creationId xmlns:p14="http://schemas.microsoft.com/office/powerpoint/2010/main" val="416851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6C7B3E-D6C9-473C-9701-C8AB23F6A21B}"/>
              </a:ext>
            </a:extLst>
          </p:cNvPr>
          <p:cNvSpPr>
            <a:spLocks noGrp="1"/>
          </p:cNvSpPr>
          <p:nvPr>
            <p:ph type="title"/>
          </p:nvPr>
        </p:nvSpPr>
        <p:spPr>
          <a:xfrm>
            <a:off x="1154955" y="1579418"/>
            <a:ext cx="2793158" cy="1316182"/>
          </a:xfrm>
        </p:spPr>
        <p:txBody>
          <a:bodyPr/>
          <a:lstStyle/>
          <a:p>
            <a:r>
              <a:rPr lang="el-GR" sz="1800" dirty="0"/>
              <a:t>ΑΝΤΙΜΕΤΩΠΙΣΗ ΤΟΠΙΚΑ ΠΡΟΧΩΡΗΜΕΝΗΣ ΝΟΣΟΥ</a:t>
            </a:r>
            <a:endParaRPr lang="en-GB" sz="1800" dirty="0"/>
          </a:p>
        </p:txBody>
      </p:sp>
      <p:pic>
        <p:nvPicPr>
          <p:cNvPr id="5" name="Content Placeholder 4">
            <a:extLst>
              <a:ext uri="{FF2B5EF4-FFF2-40B4-BE49-F238E27FC236}">
                <a16:creationId xmlns:a16="http://schemas.microsoft.com/office/drawing/2014/main" id="{DC41D17F-4089-4B28-A821-582B85A0C484}"/>
              </a:ext>
            </a:extLst>
          </p:cNvPr>
          <p:cNvPicPr>
            <a:picLocks noGrp="1" noChangeAspect="1"/>
          </p:cNvPicPr>
          <p:nvPr>
            <p:ph idx="1"/>
          </p:nvPr>
        </p:nvPicPr>
        <p:blipFill>
          <a:blip r:embed="rId2"/>
          <a:stretch>
            <a:fillRect/>
          </a:stretch>
        </p:blipFill>
        <p:spPr>
          <a:xfrm>
            <a:off x="4500748" y="546790"/>
            <a:ext cx="7148946" cy="5878623"/>
          </a:xfrm>
        </p:spPr>
      </p:pic>
      <p:pic>
        <p:nvPicPr>
          <p:cNvPr id="2" name="Picture 1">
            <a:extLst>
              <a:ext uri="{FF2B5EF4-FFF2-40B4-BE49-F238E27FC236}">
                <a16:creationId xmlns:a16="http://schemas.microsoft.com/office/drawing/2014/main" id="{BC304D32-4373-4156-9B26-2C54D5C41EC5}"/>
              </a:ext>
            </a:extLst>
          </p:cNvPr>
          <p:cNvPicPr>
            <a:picLocks noChangeAspect="1"/>
          </p:cNvPicPr>
          <p:nvPr/>
        </p:nvPicPr>
        <p:blipFill>
          <a:blip r:embed="rId3"/>
          <a:stretch>
            <a:fillRect/>
          </a:stretch>
        </p:blipFill>
        <p:spPr>
          <a:xfrm>
            <a:off x="542306" y="4425641"/>
            <a:ext cx="4419983" cy="1268078"/>
          </a:xfrm>
          <a:prstGeom prst="rect">
            <a:avLst/>
          </a:prstGeom>
        </p:spPr>
      </p:pic>
      <p:sp>
        <p:nvSpPr>
          <p:cNvPr id="7" name="Text Placeholder 6">
            <a:extLst>
              <a:ext uri="{FF2B5EF4-FFF2-40B4-BE49-F238E27FC236}">
                <a16:creationId xmlns:a16="http://schemas.microsoft.com/office/drawing/2014/main" id="{45A59E11-FADF-435F-B087-2FAEA6D22681}"/>
              </a:ext>
            </a:extLst>
          </p:cNvPr>
          <p:cNvSpPr>
            <a:spLocks noGrp="1"/>
          </p:cNvSpPr>
          <p:nvPr>
            <p:ph type="body" sz="half" idx="2"/>
          </p:nvPr>
        </p:nvSpPr>
        <p:spPr/>
        <p:txBody>
          <a:bodyPr/>
          <a:lstStyle/>
          <a:p>
            <a:endParaRPr lang="en-GB" dirty="0"/>
          </a:p>
        </p:txBody>
      </p:sp>
    </p:spTree>
    <p:extLst>
      <p:ext uri="{BB962C8B-B14F-4D97-AF65-F5344CB8AC3E}">
        <p14:creationId xmlns:p14="http://schemas.microsoft.com/office/powerpoint/2010/main" val="2398944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BFFD-F1A0-472B-9233-C8443BCBD53E}"/>
              </a:ext>
            </a:extLst>
          </p:cNvPr>
          <p:cNvSpPr>
            <a:spLocks noGrp="1"/>
          </p:cNvSpPr>
          <p:nvPr>
            <p:ph type="title"/>
          </p:nvPr>
        </p:nvSpPr>
        <p:spPr/>
        <p:txBody>
          <a:bodyPr/>
          <a:lstStyle/>
          <a:p>
            <a:r>
              <a:rPr lang="el-GR" sz="1800" dirty="0"/>
              <a:t>ΑΝΤΙΜΕΤΩΠΙΣΗ ΜΕΤΑΣΤΑΤΙΚΗΣ ΝΟΣΟΥ ΤΟΠΙΚΑ ΕΞΑΙΡΕΣΙΜΗ</a:t>
            </a:r>
            <a:endParaRPr lang="en-GB" sz="1800" dirty="0"/>
          </a:p>
        </p:txBody>
      </p:sp>
      <p:pic>
        <p:nvPicPr>
          <p:cNvPr id="6" name="Content Placeholder 5">
            <a:extLst>
              <a:ext uri="{FF2B5EF4-FFF2-40B4-BE49-F238E27FC236}">
                <a16:creationId xmlns:a16="http://schemas.microsoft.com/office/drawing/2014/main" id="{A71F0FB5-AE3D-4B07-948D-BD3FA573BF8C}"/>
              </a:ext>
            </a:extLst>
          </p:cNvPr>
          <p:cNvPicPr>
            <a:picLocks noGrp="1" noChangeAspect="1"/>
          </p:cNvPicPr>
          <p:nvPr>
            <p:ph idx="1"/>
          </p:nvPr>
        </p:nvPicPr>
        <p:blipFill>
          <a:blip r:embed="rId2"/>
          <a:stretch>
            <a:fillRect/>
          </a:stretch>
        </p:blipFill>
        <p:spPr>
          <a:xfrm>
            <a:off x="4158930" y="339233"/>
            <a:ext cx="7912857" cy="6179533"/>
          </a:xfrm>
        </p:spPr>
      </p:pic>
      <p:pic>
        <p:nvPicPr>
          <p:cNvPr id="3" name="Picture 2">
            <a:extLst>
              <a:ext uri="{FF2B5EF4-FFF2-40B4-BE49-F238E27FC236}">
                <a16:creationId xmlns:a16="http://schemas.microsoft.com/office/drawing/2014/main" id="{8B039BD9-6B4A-4B93-8E98-15D20EA32811}"/>
              </a:ext>
            </a:extLst>
          </p:cNvPr>
          <p:cNvPicPr>
            <a:picLocks noChangeAspect="1"/>
          </p:cNvPicPr>
          <p:nvPr/>
        </p:nvPicPr>
        <p:blipFill>
          <a:blip r:embed="rId3"/>
          <a:stretch>
            <a:fillRect/>
          </a:stretch>
        </p:blipFill>
        <p:spPr>
          <a:xfrm>
            <a:off x="333254" y="5191227"/>
            <a:ext cx="3720267" cy="1067332"/>
          </a:xfrm>
          <a:prstGeom prst="rect">
            <a:avLst/>
          </a:prstGeom>
        </p:spPr>
      </p:pic>
      <p:sp>
        <p:nvSpPr>
          <p:cNvPr id="4" name="Text Placeholder 3">
            <a:extLst>
              <a:ext uri="{FF2B5EF4-FFF2-40B4-BE49-F238E27FC236}">
                <a16:creationId xmlns:a16="http://schemas.microsoft.com/office/drawing/2014/main" id="{3E7F713E-DE49-411A-9B78-88B39749DE5C}"/>
              </a:ext>
            </a:extLst>
          </p:cNvPr>
          <p:cNvSpPr>
            <a:spLocks noGrp="1"/>
          </p:cNvSpPr>
          <p:nvPr>
            <p:ph type="body" sz="half" idx="2"/>
          </p:nvPr>
        </p:nvSpPr>
        <p:spPr/>
        <p:txBody>
          <a:bodyPr/>
          <a:lstStyle/>
          <a:p>
            <a:endParaRPr lang="en-GB" dirty="0"/>
          </a:p>
        </p:txBody>
      </p:sp>
    </p:spTree>
    <p:extLst>
      <p:ext uri="{BB962C8B-B14F-4D97-AF65-F5344CB8AC3E}">
        <p14:creationId xmlns:p14="http://schemas.microsoft.com/office/powerpoint/2010/main" val="313249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258B4-B9E1-4722-84AA-562CCD91D32A}"/>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3645F679-4470-4772-8F10-F57B536C3636}"/>
              </a:ext>
            </a:extLst>
          </p:cNvPr>
          <p:cNvSpPr>
            <a:spLocks noGrp="1"/>
          </p:cNvSpPr>
          <p:nvPr>
            <p:ph sz="half" idx="1"/>
          </p:nvPr>
        </p:nvSpPr>
        <p:spPr/>
        <p:txBody>
          <a:bodyPr>
            <a:normAutofit/>
          </a:bodyPr>
          <a:lstStyle/>
          <a:p>
            <a:r>
              <a:rPr lang="el-GR" dirty="0"/>
              <a:t>Οι συχνότεροι τύποι είναι τα </a:t>
            </a:r>
          </a:p>
          <a:p>
            <a:pPr lvl="1"/>
            <a:r>
              <a:rPr lang="el-GR" b="1" dirty="0" err="1"/>
              <a:t>Λιποσαρκώματα</a:t>
            </a:r>
            <a:r>
              <a:rPr lang="el-GR" dirty="0"/>
              <a:t> </a:t>
            </a:r>
          </a:p>
          <a:p>
            <a:pPr lvl="1"/>
            <a:r>
              <a:rPr lang="el-GR" b="1" dirty="0" err="1"/>
              <a:t>Λειομυοσαρκώματα</a:t>
            </a:r>
            <a:endParaRPr lang="el-GR" b="1" dirty="0"/>
          </a:p>
          <a:p>
            <a:pPr lvl="1"/>
            <a:r>
              <a:rPr lang="el-GR" b="1" dirty="0"/>
              <a:t>Αδιαφοροποίητο πλειόμορφο σάρκωμα</a:t>
            </a:r>
          </a:p>
          <a:p>
            <a:pPr lvl="1"/>
            <a:r>
              <a:rPr lang="en-US" b="1" dirty="0"/>
              <a:t>GIST</a:t>
            </a:r>
            <a:endParaRPr lang="el-GR" b="1" dirty="0"/>
          </a:p>
          <a:p>
            <a:r>
              <a:rPr lang="el-GR" dirty="0"/>
              <a:t>Επίπτωση </a:t>
            </a:r>
            <a:r>
              <a:rPr lang="el-GR" dirty="0" err="1"/>
              <a:t>λιποσαρκωμάτων</a:t>
            </a:r>
            <a:r>
              <a:rPr lang="el-GR" dirty="0"/>
              <a:t> και </a:t>
            </a:r>
            <a:r>
              <a:rPr lang="el-GR" dirty="0" err="1"/>
              <a:t>λειομυοσ</a:t>
            </a:r>
            <a:r>
              <a:rPr lang="en-GB" dirty="0"/>
              <a:t>a</a:t>
            </a:r>
            <a:r>
              <a:rPr lang="el-GR" dirty="0" err="1"/>
              <a:t>ρκωμάτων</a:t>
            </a:r>
            <a:r>
              <a:rPr lang="el-GR" dirty="0"/>
              <a:t>  </a:t>
            </a:r>
            <a:r>
              <a:rPr lang="en-GB" dirty="0"/>
              <a:t>&lt;1/100 000/</a:t>
            </a:r>
            <a:r>
              <a:rPr lang="el-GR" dirty="0"/>
              <a:t>έτος</a:t>
            </a:r>
            <a:r>
              <a:rPr lang="en-GB" dirty="0"/>
              <a:t> </a:t>
            </a:r>
          </a:p>
          <a:p>
            <a:pPr marL="457200" lvl="1" indent="0">
              <a:buNone/>
            </a:pPr>
            <a:endParaRPr lang="el-GR" dirty="0"/>
          </a:p>
          <a:p>
            <a:endParaRPr lang="en-GB" dirty="0"/>
          </a:p>
        </p:txBody>
      </p:sp>
      <p:sp>
        <p:nvSpPr>
          <p:cNvPr id="10" name="Content Placeholder 9">
            <a:extLst>
              <a:ext uri="{FF2B5EF4-FFF2-40B4-BE49-F238E27FC236}">
                <a16:creationId xmlns:a16="http://schemas.microsoft.com/office/drawing/2014/main" id="{13FF23F2-9A34-4446-BAC4-3F0723198E6B}"/>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7E4788FA-7402-440A-981F-05AEEDB1E6D8}"/>
              </a:ext>
            </a:extLst>
          </p:cNvPr>
          <p:cNvPicPr>
            <a:picLocks noChangeAspect="1"/>
          </p:cNvPicPr>
          <p:nvPr/>
        </p:nvPicPr>
        <p:blipFill>
          <a:blip r:embed="rId2"/>
          <a:stretch>
            <a:fillRect/>
          </a:stretch>
        </p:blipFill>
        <p:spPr>
          <a:xfrm>
            <a:off x="670383" y="6019800"/>
            <a:ext cx="4427316" cy="684362"/>
          </a:xfrm>
          <a:prstGeom prst="rect">
            <a:avLst/>
          </a:prstGeom>
        </p:spPr>
      </p:pic>
      <p:pic>
        <p:nvPicPr>
          <p:cNvPr id="6" name="Picture 5">
            <a:extLst>
              <a:ext uri="{FF2B5EF4-FFF2-40B4-BE49-F238E27FC236}">
                <a16:creationId xmlns:a16="http://schemas.microsoft.com/office/drawing/2014/main" id="{6200641D-BEB0-4174-BA03-8F905D769834}"/>
              </a:ext>
            </a:extLst>
          </p:cNvPr>
          <p:cNvPicPr>
            <a:picLocks noChangeAspect="1"/>
          </p:cNvPicPr>
          <p:nvPr/>
        </p:nvPicPr>
        <p:blipFill>
          <a:blip r:embed="rId3"/>
          <a:stretch>
            <a:fillRect/>
          </a:stretch>
        </p:blipFill>
        <p:spPr>
          <a:xfrm>
            <a:off x="5980112" y="2130904"/>
            <a:ext cx="5768305" cy="3898132"/>
          </a:xfrm>
          <a:prstGeom prst="rect">
            <a:avLst/>
          </a:prstGeom>
        </p:spPr>
      </p:pic>
    </p:spTree>
    <p:extLst>
      <p:ext uri="{BB962C8B-B14F-4D97-AF65-F5344CB8AC3E}">
        <p14:creationId xmlns:p14="http://schemas.microsoft.com/office/powerpoint/2010/main" val="3105368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4D634-A8B4-45C0-BCED-32C61231E22A}"/>
              </a:ext>
            </a:extLst>
          </p:cNvPr>
          <p:cNvSpPr>
            <a:spLocks noGrp="1"/>
          </p:cNvSpPr>
          <p:nvPr>
            <p:ph type="title"/>
          </p:nvPr>
        </p:nvSpPr>
        <p:spPr>
          <a:xfrm>
            <a:off x="1154954" y="1295400"/>
            <a:ext cx="2793158" cy="1600200"/>
          </a:xfrm>
        </p:spPr>
        <p:txBody>
          <a:bodyPr/>
          <a:lstStyle/>
          <a:p>
            <a:r>
              <a:rPr lang="el-GR" dirty="0"/>
              <a:t>ΑΝΤΙΜΕΤΩΠΙΣΗ ΜΕΤΑΣΤΑΤΙΚΗΣ ΝΟΣΟΥ, ΜΗ ΕΞΑΙΡΕΣΙΜΗΣ ΤΟΠΙΚΑ</a:t>
            </a:r>
            <a:endParaRPr lang="en-GB" dirty="0"/>
          </a:p>
        </p:txBody>
      </p:sp>
      <p:pic>
        <p:nvPicPr>
          <p:cNvPr id="6" name="Content Placeholder 5">
            <a:extLst>
              <a:ext uri="{FF2B5EF4-FFF2-40B4-BE49-F238E27FC236}">
                <a16:creationId xmlns:a16="http://schemas.microsoft.com/office/drawing/2014/main" id="{162BD943-6CA7-4849-B0A0-ACD6C9ED8F2F}"/>
              </a:ext>
            </a:extLst>
          </p:cNvPr>
          <p:cNvPicPr>
            <a:picLocks noGrp="1" noChangeAspect="1"/>
          </p:cNvPicPr>
          <p:nvPr>
            <p:ph idx="1"/>
          </p:nvPr>
        </p:nvPicPr>
        <p:blipFill>
          <a:blip r:embed="rId2"/>
          <a:stretch>
            <a:fillRect/>
          </a:stretch>
        </p:blipFill>
        <p:spPr>
          <a:xfrm>
            <a:off x="4263380" y="878774"/>
            <a:ext cx="7818384" cy="5427023"/>
          </a:xfrm>
        </p:spPr>
      </p:pic>
      <p:sp>
        <p:nvSpPr>
          <p:cNvPr id="4" name="Text Placeholder 3">
            <a:extLst>
              <a:ext uri="{FF2B5EF4-FFF2-40B4-BE49-F238E27FC236}">
                <a16:creationId xmlns:a16="http://schemas.microsoft.com/office/drawing/2014/main" id="{BC29D042-E2F5-47B6-BB9F-2D6231345644}"/>
              </a:ext>
            </a:extLst>
          </p:cNvPr>
          <p:cNvSpPr>
            <a:spLocks noGrp="1"/>
          </p:cNvSpPr>
          <p:nvPr>
            <p:ph type="body" sz="half" idx="2"/>
          </p:nvPr>
        </p:nvSpPr>
        <p:spPr/>
        <p:txBody>
          <a:bodyPr/>
          <a:lstStyle/>
          <a:p>
            <a:endParaRPr lang="en-GB" dirty="0"/>
          </a:p>
        </p:txBody>
      </p:sp>
      <p:pic>
        <p:nvPicPr>
          <p:cNvPr id="3" name="Picture 2">
            <a:extLst>
              <a:ext uri="{FF2B5EF4-FFF2-40B4-BE49-F238E27FC236}">
                <a16:creationId xmlns:a16="http://schemas.microsoft.com/office/drawing/2014/main" id="{44C671CF-D9BB-4EB7-B95D-186A3564CCCA}"/>
              </a:ext>
            </a:extLst>
          </p:cNvPr>
          <p:cNvPicPr>
            <a:picLocks noChangeAspect="1"/>
          </p:cNvPicPr>
          <p:nvPr/>
        </p:nvPicPr>
        <p:blipFill>
          <a:blip r:embed="rId3"/>
          <a:stretch>
            <a:fillRect/>
          </a:stretch>
        </p:blipFill>
        <p:spPr>
          <a:xfrm>
            <a:off x="731329" y="5405905"/>
            <a:ext cx="2971992" cy="852654"/>
          </a:xfrm>
          <a:prstGeom prst="rect">
            <a:avLst/>
          </a:prstGeom>
        </p:spPr>
      </p:pic>
    </p:spTree>
    <p:extLst>
      <p:ext uri="{BB962C8B-B14F-4D97-AF65-F5344CB8AC3E}">
        <p14:creationId xmlns:p14="http://schemas.microsoft.com/office/powerpoint/2010/main" val="1176732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57ECA6-ACC9-4659-B3BB-BFE69135C660}"/>
              </a:ext>
            </a:extLst>
          </p:cNvPr>
          <p:cNvSpPr>
            <a:spLocks noGrp="1"/>
          </p:cNvSpPr>
          <p:nvPr>
            <p:ph type="title"/>
          </p:nvPr>
        </p:nvSpPr>
        <p:spPr/>
        <p:txBody>
          <a:bodyPr/>
          <a:lstStyle/>
          <a:p>
            <a:r>
              <a:rPr lang="el-GR" dirty="0"/>
              <a:t>ΣΑΡΚΩΜΑΤΑ ΚΟΙΛΙΑΣ</a:t>
            </a:r>
            <a:endParaRPr lang="en-GB" dirty="0"/>
          </a:p>
        </p:txBody>
      </p:sp>
      <p:sp>
        <p:nvSpPr>
          <p:cNvPr id="6" name="Content Placeholder 5">
            <a:extLst>
              <a:ext uri="{FF2B5EF4-FFF2-40B4-BE49-F238E27FC236}">
                <a16:creationId xmlns:a16="http://schemas.microsoft.com/office/drawing/2014/main" id="{7045B6DD-8A4F-429F-99F6-D75F82CF46FF}"/>
              </a:ext>
            </a:extLst>
          </p:cNvPr>
          <p:cNvSpPr>
            <a:spLocks noGrp="1"/>
          </p:cNvSpPr>
          <p:nvPr>
            <p:ph idx="1"/>
          </p:nvPr>
        </p:nvSpPr>
        <p:spPr>
          <a:xfrm>
            <a:off x="1154954" y="2257424"/>
            <a:ext cx="8825659" cy="4257675"/>
          </a:xfrm>
        </p:spPr>
        <p:txBody>
          <a:bodyPr>
            <a:normAutofit/>
          </a:bodyPr>
          <a:lstStyle/>
          <a:p>
            <a:r>
              <a:rPr lang="en-US" dirty="0"/>
              <a:t>40% </a:t>
            </a:r>
            <a:r>
              <a:rPr lang="el-GR" dirty="0"/>
              <a:t>όλων των σαρκωμάτων</a:t>
            </a:r>
          </a:p>
          <a:p>
            <a:r>
              <a:rPr lang="el-GR" dirty="0"/>
              <a:t>Τα σαρκώματα κοιλίας- πυέλου αποτελούν πρόκληση λόγω της περίπλοκης ανατομίας και των περιορισμών που υπάρχουν στην ριζική </a:t>
            </a:r>
            <a:r>
              <a:rPr lang="el-GR" dirty="0" err="1"/>
              <a:t>εκτομή</a:t>
            </a:r>
            <a:r>
              <a:rPr lang="el-GR" dirty="0"/>
              <a:t> αυτών</a:t>
            </a:r>
          </a:p>
          <a:p>
            <a:r>
              <a:rPr lang="el-GR" dirty="0"/>
              <a:t>Από τα σαρκώματα της κοιλίας είναι συχνότερα αυτά του κοιλιακού τοιχώματος και του </a:t>
            </a:r>
            <a:r>
              <a:rPr lang="el-GR" dirty="0" err="1"/>
              <a:t>οπιθοπεριτοναίου</a:t>
            </a:r>
            <a:endParaRPr lang="el-GR" dirty="0"/>
          </a:p>
          <a:p>
            <a:r>
              <a:rPr lang="el-GR" dirty="0"/>
              <a:t>Σπανιότερα βρίσκονται </a:t>
            </a:r>
            <a:r>
              <a:rPr lang="el-GR" dirty="0" err="1"/>
              <a:t>ενδοπεριτοναϊκά</a:t>
            </a:r>
            <a:r>
              <a:rPr lang="el-GR" dirty="0"/>
              <a:t> και στην πύελο</a:t>
            </a:r>
          </a:p>
          <a:p>
            <a:r>
              <a:rPr lang="el-GR" dirty="0"/>
              <a:t>Λανθασμένη ή μη ακριβής διάγνωση στο 20-30%</a:t>
            </a:r>
          </a:p>
          <a:p>
            <a:pPr lvl="1"/>
            <a:r>
              <a:rPr lang="el-GR" dirty="0"/>
              <a:t>Σπάνιοι όγκοι</a:t>
            </a:r>
          </a:p>
          <a:p>
            <a:pPr lvl="1"/>
            <a:r>
              <a:rPr lang="el-GR" dirty="0"/>
              <a:t>Ενδογενής περιπλοκότητα</a:t>
            </a:r>
          </a:p>
          <a:p>
            <a:pPr lvl="1"/>
            <a:r>
              <a:rPr lang="el-GR" dirty="0"/>
              <a:t>Εξειδικευμένος τεχνικός εξοπλισμός</a:t>
            </a:r>
          </a:p>
          <a:p>
            <a:pPr lvl="1"/>
            <a:r>
              <a:rPr lang="el-GR" dirty="0"/>
              <a:t>Μικρή προσπάθεια επιμόρφωσης</a:t>
            </a:r>
          </a:p>
        </p:txBody>
      </p:sp>
    </p:spTree>
    <p:extLst>
      <p:ext uri="{BB962C8B-B14F-4D97-AF65-F5344CB8AC3E}">
        <p14:creationId xmlns:p14="http://schemas.microsoft.com/office/powerpoint/2010/main" val="4117284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852D-FBBC-488D-A313-56B8B6A71AF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94FADEA-5E6C-4DBA-91EA-280ED9062CC6}"/>
              </a:ext>
            </a:extLst>
          </p:cNvPr>
          <p:cNvPicPr>
            <a:picLocks noGrp="1" noChangeAspect="1"/>
          </p:cNvPicPr>
          <p:nvPr>
            <p:ph idx="1"/>
          </p:nvPr>
        </p:nvPicPr>
        <p:blipFill>
          <a:blip r:embed="rId2"/>
          <a:stretch>
            <a:fillRect/>
          </a:stretch>
        </p:blipFill>
        <p:spPr>
          <a:xfrm>
            <a:off x="1739590" y="1135806"/>
            <a:ext cx="7828156" cy="5428571"/>
          </a:xfrm>
          <a:prstGeom prst="rect">
            <a:avLst/>
          </a:prstGeom>
        </p:spPr>
      </p:pic>
    </p:spTree>
    <p:extLst>
      <p:ext uri="{BB962C8B-B14F-4D97-AF65-F5344CB8AC3E}">
        <p14:creationId xmlns:p14="http://schemas.microsoft.com/office/powerpoint/2010/main" val="352308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2A18-B703-47D3-B2DB-0DF093A408B0}"/>
              </a:ext>
            </a:extLst>
          </p:cNvPr>
          <p:cNvSpPr>
            <a:spLocks noGrp="1"/>
          </p:cNvSpPr>
          <p:nvPr>
            <p:ph type="title"/>
          </p:nvPr>
        </p:nvSpPr>
        <p:spPr/>
        <p:txBody>
          <a:bodyPr/>
          <a:lstStyle/>
          <a:p>
            <a:r>
              <a:rPr lang="el-GR" dirty="0"/>
              <a:t>ΟΠΙΣΘΟΠΕΡΙΤΟΝΑΪΚΑ ΣΑΡΚΩΜΑΤΑ</a:t>
            </a:r>
            <a:endParaRPr lang="en-GB" dirty="0"/>
          </a:p>
        </p:txBody>
      </p:sp>
      <p:sp>
        <p:nvSpPr>
          <p:cNvPr id="8" name="Content Placeholder 7">
            <a:extLst>
              <a:ext uri="{FF2B5EF4-FFF2-40B4-BE49-F238E27FC236}">
                <a16:creationId xmlns:a16="http://schemas.microsoft.com/office/drawing/2014/main" id="{A3A4BE63-C6F5-416E-82BB-353C4D356899}"/>
              </a:ext>
            </a:extLst>
          </p:cNvPr>
          <p:cNvSpPr>
            <a:spLocks noGrp="1"/>
          </p:cNvSpPr>
          <p:nvPr>
            <p:ph idx="1"/>
          </p:nvPr>
        </p:nvSpPr>
        <p:spPr/>
        <p:txBody>
          <a:bodyPr/>
          <a:lstStyle/>
          <a:p>
            <a:r>
              <a:rPr lang="el-GR" dirty="0"/>
              <a:t>16% των σαρκωμάτων αναπτύσσονται στον </a:t>
            </a:r>
            <a:r>
              <a:rPr lang="el-GR" dirty="0" err="1"/>
              <a:t>οπισθοπεριτοναϊκό</a:t>
            </a:r>
            <a:r>
              <a:rPr lang="el-GR" dirty="0"/>
              <a:t> χώρο</a:t>
            </a:r>
          </a:p>
          <a:p>
            <a:r>
              <a:rPr lang="el-GR" dirty="0"/>
              <a:t>1/3 των όγκων του </a:t>
            </a:r>
            <a:r>
              <a:rPr lang="el-GR" dirty="0" err="1"/>
              <a:t>οπισθοπεριταιναϊκού</a:t>
            </a:r>
            <a:r>
              <a:rPr lang="el-GR" dirty="0"/>
              <a:t> χώρου</a:t>
            </a:r>
          </a:p>
          <a:p>
            <a:r>
              <a:rPr lang="el-GR" dirty="0"/>
              <a:t>53-56% γυναίκες</a:t>
            </a:r>
          </a:p>
          <a:p>
            <a:r>
              <a:rPr lang="el-GR" dirty="0"/>
              <a:t>Μέση ηλικία εμφάνισης 59-61 έτη</a:t>
            </a:r>
          </a:p>
          <a:p>
            <a:endParaRPr lang="en-GB" dirty="0"/>
          </a:p>
        </p:txBody>
      </p:sp>
      <p:pic>
        <p:nvPicPr>
          <p:cNvPr id="7" name="Picture 6">
            <a:extLst>
              <a:ext uri="{FF2B5EF4-FFF2-40B4-BE49-F238E27FC236}">
                <a16:creationId xmlns:a16="http://schemas.microsoft.com/office/drawing/2014/main" id="{9E0F2EEA-0822-4265-A51B-844965216CFF}"/>
              </a:ext>
            </a:extLst>
          </p:cNvPr>
          <p:cNvPicPr>
            <a:picLocks noChangeAspect="1"/>
          </p:cNvPicPr>
          <p:nvPr/>
        </p:nvPicPr>
        <p:blipFill>
          <a:blip r:embed="rId2"/>
          <a:stretch>
            <a:fillRect/>
          </a:stretch>
        </p:blipFill>
        <p:spPr>
          <a:xfrm>
            <a:off x="8488712" y="6253869"/>
            <a:ext cx="3310359" cy="247291"/>
          </a:xfrm>
          <a:prstGeom prst="rect">
            <a:avLst/>
          </a:prstGeom>
        </p:spPr>
      </p:pic>
    </p:spTree>
    <p:extLst>
      <p:ext uri="{BB962C8B-B14F-4D97-AF65-F5344CB8AC3E}">
        <p14:creationId xmlns:p14="http://schemas.microsoft.com/office/powerpoint/2010/main" val="1665589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BAEF1-CD65-414C-9342-7E4E0A44664B}"/>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89E7F118-CAF1-46CB-8CDA-D5A5709371A5}"/>
              </a:ext>
            </a:extLst>
          </p:cNvPr>
          <p:cNvSpPr>
            <a:spLocks noGrp="1"/>
          </p:cNvSpPr>
          <p:nvPr>
            <p:ph idx="1"/>
          </p:nvPr>
        </p:nvSpPr>
        <p:spPr/>
        <p:txBody>
          <a:bodyPr/>
          <a:lstStyle/>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ΚΛΙΝΙΚΗ ΕΙΚΟΝΑ</a:t>
            </a:r>
          </a:p>
          <a:p>
            <a:pPr marL="742950" marR="0" lvl="1" indent="-28575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Μη ειδικά συμπτώματα</a:t>
            </a:r>
          </a:p>
          <a:p>
            <a:pPr marL="742950" marR="0" lvl="1" indent="-28575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Συχνότερα συμπτώματα</a:t>
            </a:r>
          </a:p>
          <a:p>
            <a:pPr marL="1143000" marR="0" lvl="2" indent="-2286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Οσφυαλγία</a:t>
            </a:r>
          </a:p>
          <a:p>
            <a:pPr marL="1143000" marR="0" lvl="2" indent="-2286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Εντερική απόφραξη</a:t>
            </a:r>
          </a:p>
          <a:p>
            <a:pPr marL="1143000" marR="0" lvl="2" indent="-2286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Από το ουροποιητικό</a:t>
            </a:r>
          </a:p>
          <a:p>
            <a:pPr marL="1143000" marR="0" lvl="2" indent="-2286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Από έσω γεννητικά όργανα</a:t>
            </a:r>
          </a:p>
          <a:p>
            <a:pPr marL="742950" marR="0" lvl="1" indent="-28575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Τυχαίο εύρημα</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Μέση διάμετρος κατά την διάγνωση 15 εκ</a:t>
            </a:r>
            <a:endParaRPr lang="en-GB" dirty="0"/>
          </a:p>
        </p:txBody>
      </p:sp>
      <p:pic>
        <p:nvPicPr>
          <p:cNvPr id="4" name="Picture 3">
            <a:extLst>
              <a:ext uri="{FF2B5EF4-FFF2-40B4-BE49-F238E27FC236}">
                <a16:creationId xmlns:a16="http://schemas.microsoft.com/office/drawing/2014/main" id="{D49E09E5-A463-4BAA-AF48-6F685C2419B9}"/>
              </a:ext>
            </a:extLst>
          </p:cNvPr>
          <p:cNvPicPr>
            <a:picLocks noChangeAspect="1"/>
          </p:cNvPicPr>
          <p:nvPr/>
        </p:nvPicPr>
        <p:blipFill>
          <a:blip r:embed="rId2"/>
          <a:stretch>
            <a:fillRect/>
          </a:stretch>
        </p:blipFill>
        <p:spPr>
          <a:xfrm>
            <a:off x="9287136" y="6157614"/>
            <a:ext cx="2761727" cy="341406"/>
          </a:xfrm>
          <a:prstGeom prst="rect">
            <a:avLst/>
          </a:prstGeom>
        </p:spPr>
      </p:pic>
    </p:spTree>
    <p:extLst>
      <p:ext uri="{BB962C8B-B14F-4D97-AF65-F5344CB8AC3E}">
        <p14:creationId xmlns:p14="http://schemas.microsoft.com/office/powerpoint/2010/main" val="413310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2853-A23A-4C81-BD9E-3ABA3EE3423F}"/>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92C58D20-1B84-48C8-A0BC-45404F5F3F65}"/>
              </a:ext>
            </a:extLst>
          </p:cNvPr>
          <p:cNvSpPr>
            <a:spLocks noGrp="1"/>
          </p:cNvSpPr>
          <p:nvPr>
            <p:ph idx="1"/>
          </p:nvPr>
        </p:nvSpPr>
        <p:spPr>
          <a:xfrm>
            <a:off x="282497" y="2241452"/>
            <a:ext cx="8825659" cy="3416300"/>
          </a:xfrm>
        </p:spPr>
        <p:txBody>
          <a:bodyPr/>
          <a:lstStyle/>
          <a:p>
            <a:r>
              <a:rPr lang="el-GR" b="1" dirty="0"/>
              <a:t>ΑΠΕΙΚΟΝΙΣΤΙΚΕΣ ΕΞΕΤΑΣΕΙΣ</a:t>
            </a:r>
          </a:p>
          <a:p>
            <a:pPr lvl="1"/>
            <a:r>
              <a:rPr lang="en-US" dirty="0"/>
              <a:t>CT </a:t>
            </a:r>
            <a:r>
              <a:rPr lang="el-GR" dirty="0"/>
              <a:t>κοιλίας- πυέλου (έκταση νόσου, σχέση με γειτονικά όργανα, ήπαρ, περιτόναιο)</a:t>
            </a:r>
          </a:p>
          <a:p>
            <a:pPr lvl="1"/>
            <a:r>
              <a:rPr lang="en-US" dirty="0"/>
              <a:t>MRI</a:t>
            </a:r>
          </a:p>
          <a:p>
            <a:pPr lvl="1"/>
            <a:r>
              <a:rPr lang="en-GB" dirty="0"/>
              <a:t>CT </a:t>
            </a:r>
            <a:r>
              <a:rPr lang="el-GR" dirty="0"/>
              <a:t>θώρακος (14% σύγχρονες πνευμονικές μεταστάσεις )</a:t>
            </a:r>
          </a:p>
          <a:p>
            <a:pPr lvl="1"/>
            <a:r>
              <a:rPr lang="en-US" dirty="0"/>
              <a:t>PET SCAN (</a:t>
            </a:r>
            <a:r>
              <a:rPr lang="el-GR" dirty="0" err="1"/>
              <a:t>Σταδιοποίηση</a:t>
            </a:r>
            <a:r>
              <a:rPr lang="en-US" dirty="0"/>
              <a:t>)</a:t>
            </a:r>
            <a:endParaRPr lang="en-GB" dirty="0"/>
          </a:p>
        </p:txBody>
      </p:sp>
      <p:pic>
        <p:nvPicPr>
          <p:cNvPr id="4" name="Picture 3">
            <a:extLst>
              <a:ext uri="{FF2B5EF4-FFF2-40B4-BE49-F238E27FC236}">
                <a16:creationId xmlns:a16="http://schemas.microsoft.com/office/drawing/2014/main" id="{32184D38-5775-4DB0-8D74-922A33F07ECA}"/>
              </a:ext>
            </a:extLst>
          </p:cNvPr>
          <p:cNvPicPr>
            <a:picLocks noChangeAspect="1"/>
          </p:cNvPicPr>
          <p:nvPr/>
        </p:nvPicPr>
        <p:blipFill>
          <a:blip r:embed="rId2"/>
          <a:stretch>
            <a:fillRect/>
          </a:stretch>
        </p:blipFill>
        <p:spPr>
          <a:xfrm>
            <a:off x="8872059" y="1543012"/>
            <a:ext cx="3037444" cy="4813181"/>
          </a:xfrm>
          <a:prstGeom prst="rect">
            <a:avLst/>
          </a:prstGeom>
        </p:spPr>
      </p:pic>
      <p:pic>
        <p:nvPicPr>
          <p:cNvPr id="5" name="Picture 4">
            <a:extLst>
              <a:ext uri="{FF2B5EF4-FFF2-40B4-BE49-F238E27FC236}">
                <a16:creationId xmlns:a16="http://schemas.microsoft.com/office/drawing/2014/main" id="{D9EDC1E6-3E0A-40A8-B843-71CD34F66BF7}"/>
              </a:ext>
            </a:extLst>
          </p:cNvPr>
          <p:cNvPicPr>
            <a:picLocks noChangeAspect="1"/>
          </p:cNvPicPr>
          <p:nvPr/>
        </p:nvPicPr>
        <p:blipFill>
          <a:blip r:embed="rId3"/>
          <a:stretch>
            <a:fillRect/>
          </a:stretch>
        </p:blipFill>
        <p:spPr>
          <a:xfrm>
            <a:off x="6509850" y="3144141"/>
            <a:ext cx="2466881" cy="3580043"/>
          </a:xfrm>
          <a:prstGeom prst="rect">
            <a:avLst/>
          </a:prstGeom>
        </p:spPr>
      </p:pic>
    </p:spTree>
    <p:extLst>
      <p:ext uri="{BB962C8B-B14F-4D97-AF65-F5344CB8AC3E}">
        <p14:creationId xmlns:p14="http://schemas.microsoft.com/office/powerpoint/2010/main" val="944489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1C02-D738-438D-B3E0-13A905E5943B}"/>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AC04E55F-1E67-46BB-A233-CFFCE32210E5}"/>
              </a:ext>
            </a:extLst>
          </p:cNvPr>
          <p:cNvSpPr>
            <a:spLocks noGrp="1"/>
          </p:cNvSpPr>
          <p:nvPr>
            <p:ph idx="1"/>
          </p:nvPr>
        </p:nvSpPr>
        <p:spPr>
          <a:xfrm>
            <a:off x="1154954" y="2230245"/>
            <a:ext cx="8825659" cy="4326672"/>
          </a:xfrm>
        </p:spPr>
        <p:txBody>
          <a:bodyPr>
            <a:normAutofit/>
          </a:bodyPr>
          <a:lstStyle/>
          <a:p>
            <a:r>
              <a:rPr lang="el-GR" b="1" dirty="0"/>
              <a:t>Βιοψία κατευθυνόμενη με </a:t>
            </a:r>
            <a:r>
              <a:rPr lang="en-US" b="1" dirty="0"/>
              <a:t>CT</a:t>
            </a:r>
          </a:p>
          <a:p>
            <a:pPr lvl="1"/>
            <a:r>
              <a:rPr lang="el-GR" dirty="0"/>
              <a:t>Απαραίτητη για ιστολογική διάγνωση</a:t>
            </a:r>
          </a:p>
          <a:p>
            <a:pPr lvl="1"/>
            <a:r>
              <a:rPr lang="el-GR" dirty="0"/>
              <a:t>Διαφορική διάγνωση</a:t>
            </a:r>
          </a:p>
          <a:p>
            <a:pPr lvl="2"/>
            <a:r>
              <a:rPr lang="el-GR" dirty="0"/>
              <a:t>Άλλες κακοήθειες</a:t>
            </a:r>
          </a:p>
          <a:p>
            <a:pPr lvl="2"/>
            <a:r>
              <a:rPr lang="el-GR" dirty="0"/>
              <a:t>Μεταστατικούς όγκους</a:t>
            </a:r>
          </a:p>
          <a:p>
            <a:pPr lvl="2"/>
            <a:r>
              <a:rPr lang="el-GR" dirty="0"/>
              <a:t>Καλοήθεις όγκους </a:t>
            </a:r>
          </a:p>
          <a:p>
            <a:pPr lvl="1"/>
            <a:r>
              <a:rPr lang="el-GR" dirty="0"/>
              <a:t>Εκτός αν η απεικονιστική εικόνα είναι </a:t>
            </a:r>
            <a:r>
              <a:rPr lang="el-GR" dirty="0" err="1"/>
              <a:t>παθογνωμονική</a:t>
            </a:r>
            <a:r>
              <a:rPr lang="el-GR" dirty="0"/>
              <a:t> ή υπάρχει κίνδυνος κάκωσης</a:t>
            </a:r>
          </a:p>
          <a:p>
            <a:pPr lvl="1"/>
            <a:r>
              <a:rPr lang="el-GR" dirty="0"/>
              <a:t>Πιθανότητα διασποράς 0.37-2%</a:t>
            </a:r>
          </a:p>
          <a:p>
            <a:pPr lvl="1"/>
            <a:r>
              <a:rPr lang="el-GR" dirty="0" err="1"/>
              <a:t>Οπισθοπεριτοναϊκά</a:t>
            </a:r>
            <a:endParaRPr lang="el-GR" dirty="0"/>
          </a:p>
          <a:p>
            <a:pPr lvl="1"/>
            <a:r>
              <a:rPr lang="el-GR" dirty="0"/>
              <a:t>Ειδικότητα 98%</a:t>
            </a:r>
          </a:p>
          <a:p>
            <a:pPr lvl="1"/>
            <a:r>
              <a:rPr lang="el-GR" dirty="0"/>
              <a:t>Θετική προγνωστική αξία 85%</a:t>
            </a:r>
            <a:endParaRPr lang="en-GB" dirty="0"/>
          </a:p>
        </p:txBody>
      </p:sp>
      <p:pic>
        <p:nvPicPr>
          <p:cNvPr id="5" name="Picture 4">
            <a:extLst>
              <a:ext uri="{FF2B5EF4-FFF2-40B4-BE49-F238E27FC236}">
                <a16:creationId xmlns:a16="http://schemas.microsoft.com/office/drawing/2014/main" id="{F51B256E-4854-4CC6-B67E-003F278D6B1F}"/>
              </a:ext>
            </a:extLst>
          </p:cNvPr>
          <p:cNvPicPr>
            <a:picLocks noChangeAspect="1"/>
          </p:cNvPicPr>
          <p:nvPr/>
        </p:nvPicPr>
        <p:blipFill>
          <a:blip r:embed="rId2"/>
          <a:stretch>
            <a:fillRect/>
          </a:stretch>
        </p:blipFill>
        <p:spPr>
          <a:xfrm>
            <a:off x="8664498" y="1594625"/>
            <a:ext cx="3387252" cy="2850443"/>
          </a:xfrm>
          <a:prstGeom prst="rect">
            <a:avLst/>
          </a:prstGeom>
        </p:spPr>
      </p:pic>
      <p:pic>
        <p:nvPicPr>
          <p:cNvPr id="7" name="Picture 6">
            <a:extLst>
              <a:ext uri="{FF2B5EF4-FFF2-40B4-BE49-F238E27FC236}">
                <a16:creationId xmlns:a16="http://schemas.microsoft.com/office/drawing/2014/main" id="{0251E6D1-C8B3-42F8-9133-653CC5FCC0D6}"/>
              </a:ext>
            </a:extLst>
          </p:cNvPr>
          <p:cNvPicPr>
            <a:picLocks noChangeAspect="1"/>
          </p:cNvPicPr>
          <p:nvPr/>
        </p:nvPicPr>
        <p:blipFill>
          <a:blip r:embed="rId3"/>
          <a:stretch>
            <a:fillRect/>
          </a:stretch>
        </p:blipFill>
        <p:spPr>
          <a:xfrm>
            <a:off x="10358124" y="6211860"/>
            <a:ext cx="1574157" cy="345057"/>
          </a:xfrm>
          <a:prstGeom prst="rect">
            <a:avLst/>
          </a:prstGeom>
        </p:spPr>
      </p:pic>
    </p:spTree>
    <p:extLst>
      <p:ext uri="{BB962C8B-B14F-4D97-AF65-F5344CB8AC3E}">
        <p14:creationId xmlns:p14="http://schemas.microsoft.com/office/powerpoint/2010/main" val="3153525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E5F1-7548-4C07-B652-88293B3BE083}"/>
              </a:ext>
            </a:extLst>
          </p:cNvPr>
          <p:cNvSpPr>
            <a:spLocks noGrp="1"/>
          </p:cNvSpPr>
          <p:nvPr>
            <p:ph type="title"/>
          </p:nvPr>
        </p:nvSpPr>
        <p:spPr/>
        <p:txBody>
          <a:bodyPr/>
          <a:lstStyle/>
          <a:p>
            <a:r>
              <a:rPr lang="el-GR" dirty="0"/>
              <a:t>ΟΠΙΣΘΟΠΕΡΙΤΑΟΝΑΪΚΑ ΣΑΡΚΩΜΑΤΑ</a:t>
            </a:r>
            <a:endParaRPr lang="en-GB" dirty="0"/>
          </a:p>
        </p:txBody>
      </p:sp>
      <p:pic>
        <p:nvPicPr>
          <p:cNvPr id="5" name="Content Placeholder 4">
            <a:extLst>
              <a:ext uri="{FF2B5EF4-FFF2-40B4-BE49-F238E27FC236}">
                <a16:creationId xmlns:a16="http://schemas.microsoft.com/office/drawing/2014/main" id="{53A56849-CB90-44E4-902E-6F7C993FFCA7}"/>
              </a:ext>
            </a:extLst>
          </p:cNvPr>
          <p:cNvPicPr>
            <a:picLocks noGrp="1" noChangeAspect="1"/>
          </p:cNvPicPr>
          <p:nvPr>
            <p:ph idx="1"/>
          </p:nvPr>
        </p:nvPicPr>
        <p:blipFill>
          <a:blip r:embed="rId2"/>
          <a:stretch>
            <a:fillRect/>
          </a:stretch>
        </p:blipFill>
        <p:spPr>
          <a:xfrm>
            <a:off x="951749" y="1853515"/>
            <a:ext cx="10045765" cy="4821134"/>
          </a:xfrm>
        </p:spPr>
      </p:pic>
      <p:pic>
        <p:nvPicPr>
          <p:cNvPr id="7" name="Picture 6">
            <a:extLst>
              <a:ext uri="{FF2B5EF4-FFF2-40B4-BE49-F238E27FC236}">
                <a16:creationId xmlns:a16="http://schemas.microsoft.com/office/drawing/2014/main" id="{10946DBF-8693-473B-823F-D018E0E66FE4}"/>
              </a:ext>
            </a:extLst>
          </p:cNvPr>
          <p:cNvPicPr>
            <a:picLocks noChangeAspect="1"/>
          </p:cNvPicPr>
          <p:nvPr/>
        </p:nvPicPr>
        <p:blipFill>
          <a:blip r:embed="rId3"/>
          <a:stretch>
            <a:fillRect/>
          </a:stretch>
        </p:blipFill>
        <p:spPr>
          <a:xfrm>
            <a:off x="9249405" y="5884332"/>
            <a:ext cx="1990846" cy="465826"/>
          </a:xfrm>
          <a:prstGeom prst="rect">
            <a:avLst/>
          </a:prstGeom>
        </p:spPr>
      </p:pic>
    </p:spTree>
    <p:extLst>
      <p:ext uri="{BB962C8B-B14F-4D97-AF65-F5344CB8AC3E}">
        <p14:creationId xmlns:p14="http://schemas.microsoft.com/office/powerpoint/2010/main" val="1361987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2BAB-6282-44C2-A9C4-AD8DB7D3E156}"/>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223B4C6-6A32-414E-BD7E-40FEE8FFC092}"/>
              </a:ext>
            </a:extLst>
          </p:cNvPr>
          <p:cNvSpPr>
            <a:spLocks noGrp="1"/>
          </p:cNvSpPr>
          <p:nvPr>
            <p:ph idx="1"/>
          </p:nvPr>
        </p:nvSpPr>
        <p:spPr>
          <a:xfrm>
            <a:off x="151344" y="2100205"/>
            <a:ext cx="8825659" cy="3416300"/>
          </a:xfrm>
        </p:spPr>
        <p:txBody>
          <a:bodyPr/>
          <a:lstStyle/>
          <a:p>
            <a:r>
              <a:rPr lang="el-GR" b="1" dirty="0" err="1"/>
              <a:t>Σταδιοποίηση</a:t>
            </a:r>
            <a:endParaRPr lang="en-GB" b="1" dirty="0"/>
          </a:p>
        </p:txBody>
      </p:sp>
      <p:pic>
        <p:nvPicPr>
          <p:cNvPr id="5" name="Picture 4">
            <a:extLst>
              <a:ext uri="{FF2B5EF4-FFF2-40B4-BE49-F238E27FC236}">
                <a16:creationId xmlns:a16="http://schemas.microsoft.com/office/drawing/2014/main" id="{02BA270E-92AC-4444-8493-175BDC5C437C}"/>
              </a:ext>
            </a:extLst>
          </p:cNvPr>
          <p:cNvPicPr>
            <a:picLocks noChangeAspect="1"/>
          </p:cNvPicPr>
          <p:nvPr/>
        </p:nvPicPr>
        <p:blipFill>
          <a:blip r:embed="rId2"/>
          <a:stretch>
            <a:fillRect/>
          </a:stretch>
        </p:blipFill>
        <p:spPr>
          <a:xfrm>
            <a:off x="2839907" y="289932"/>
            <a:ext cx="8825659" cy="6400765"/>
          </a:xfrm>
          <a:prstGeom prst="rect">
            <a:avLst/>
          </a:prstGeom>
        </p:spPr>
      </p:pic>
    </p:spTree>
    <p:extLst>
      <p:ext uri="{BB962C8B-B14F-4D97-AF65-F5344CB8AC3E}">
        <p14:creationId xmlns:p14="http://schemas.microsoft.com/office/powerpoint/2010/main" val="2469397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2F83-443B-4B4B-ADCA-ED619D9C592C}"/>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88EB32E4-354E-49AB-808E-AE0D1D51C1E9}"/>
              </a:ext>
            </a:extLst>
          </p:cNvPr>
          <p:cNvSpPr>
            <a:spLocks noGrp="1"/>
          </p:cNvSpPr>
          <p:nvPr>
            <p:ph sz="half" idx="1"/>
          </p:nvPr>
        </p:nvSpPr>
        <p:spPr/>
        <p:txBody>
          <a:bodyPr/>
          <a:lstStyle/>
          <a:p>
            <a:r>
              <a:rPr lang="el-GR" b="1" dirty="0" err="1"/>
              <a:t>Λιποσάρκωμα</a:t>
            </a:r>
            <a:r>
              <a:rPr lang="el-GR" b="1" dirty="0"/>
              <a:t> (56,8%)</a:t>
            </a:r>
          </a:p>
          <a:p>
            <a:pPr lvl="1"/>
            <a:r>
              <a:rPr lang="en-US" dirty="0"/>
              <a:t>WDLS (Well Differentiated LS)</a:t>
            </a:r>
          </a:p>
          <a:p>
            <a:pPr lvl="1"/>
            <a:r>
              <a:rPr lang="en-US" dirty="0"/>
              <a:t>DDLS (De- Differentiated LS)</a:t>
            </a:r>
          </a:p>
          <a:p>
            <a:pPr lvl="1"/>
            <a:r>
              <a:rPr lang="el-GR" dirty="0" err="1"/>
              <a:t>Μυξοειδές</a:t>
            </a:r>
            <a:endParaRPr lang="el-GR" dirty="0"/>
          </a:p>
          <a:p>
            <a:pPr lvl="1"/>
            <a:r>
              <a:rPr lang="el-GR" dirty="0"/>
              <a:t>Πλειόμορφο</a:t>
            </a:r>
          </a:p>
          <a:p>
            <a:pPr lvl="1"/>
            <a:r>
              <a:rPr lang="el-GR" dirty="0"/>
              <a:t>Μικτό </a:t>
            </a:r>
          </a:p>
          <a:p>
            <a:pPr lvl="1"/>
            <a:r>
              <a:rPr lang="el-GR" dirty="0"/>
              <a:t>Ακαθόριστο</a:t>
            </a:r>
          </a:p>
          <a:p>
            <a:r>
              <a:rPr lang="el-GR" b="1" dirty="0" err="1"/>
              <a:t>Λειομυοσάρκωμα</a:t>
            </a:r>
            <a:r>
              <a:rPr lang="el-GR" b="1" dirty="0"/>
              <a:t> (24.7%)</a:t>
            </a:r>
          </a:p>
          <a:p>
            <a:r>
              <a:rPr lang="el-GR" b="1" dirty="0"/>
              <a:t>Αδιαφοροποίητο (8,6%)</a:t>
            </a:r>
            <a:endParaRPr lang="en-GB" b="1" dirty="0"/>
          </a:p>
        </p:txBody>
      </p:sp>
      <p:sp>
        <p:nvSpPr>
          <p:cNvPr id="4" name="Content Placeholder 3">
            <a:extLst>
              <a:ext uri="{FF2B5EF4-FFF2-40B4-BE49-F238E27FC236}">
                <a16:creationId xmlns:a16="http://schemas.microsoft.com/office/drawing/2014/main" id="{B30F010A-9750-460B-BC5E-C523E2D0D225}"/>
              </a:ext>
            </a:extLst>
          </p:cNvPr>
          <p:cNvSpPr>
            <a:spLocks noGrp="1"/>
          </p:cNvSpPr>
          <p:nvPr>
            <p:ph sz="half" idx="2"/>
          </p:nvPr>
        </p:nvSpPr>
        <p:spPr/>
        <p:txBody>
          <a:bodyPr/>
          <a:lstStyle/>
          <a:p>
            <a:r>
              <a:rPr lang="el-GR" dirty="0" err="1"/>
              <a:t>Ιστοπαθολογική</a:t>
            </a:r>
            <a:r>
              <a:rPr lang="el-GR" dirty="0"/>
              <a:t> Διάγνωση</a:t>
            </a:r>
          </a:p>
          <a:p>
            <a:pPr lvl="1"/>
            <a:r>
              <a:rPr lang="el-GR" dirty="0" err="1"/>
              <a:t>Ανοσοϊστοχημεία</a:t>
            </a:r>
            <a:endParaRPr lang="el-GR" dirty="0"/>
          </a:p>
          <a:p>
            <a:pPr lvl="1"/>
            <a:r>
              <a:rPr lang="el-GR" dirty="0" err="1"/>
              <a:t>Ανοσοφθορισμό</a:t>
            </a:r>
            <a:endParaRPr lang="el-GR" dirty="0"/>
          </a:p>
          <a:p>
            <a:pPr lvl="1"/>
            <a:r>
              <a:rPr lang="en-GB" dirty="0"/>
              <a:t>RT-PCT</a:t>
            </a:r>
          </a:p>
          <a:p>
            <a:pPr lvl="1"/>
            <a:endParaRPr lang="en-GB" dirty="0"/>
          </a:p>
          <a:p>
            <a:r>
              <a:rPr lang="el-GR" b="1" dirty="0"/>
              <a:t>Εξειδικευμένο </a:t>
            </a:r>
            <a:r>
              <a:rPr lang="el-GR" b="1" dirty="0" err="1"/>
              <a:t>παθολογοανατομίκο</a:t>
            </a:r>
            <a:r>
              <a:rPr lang="el-GR" b="1" dirty="0"/>
              <a:t> εργαστήριο</a:t>
            </a:r>
            <a:endParaRPr lang="en-GB" b="1" dirty="0"/>
          </a:p>
        </p:txBody>
      </p:sp>
    </p:spTree>
    <p:extLst>
      <p:ext uri="{BB962C8B-B14F-4D97-AF65-F5344CB8AC3E}">
        <p14:creationId xmlns:p14="http://schemas.microsoft.com/office/powerpoint/2010/main" val="15067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02777-7591-4DF3-95C6-6B7444C1775C}"/>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8E094DA9-33F8-43B4-96A3-75BD7C7F3289}"/>
              </a:ext>
            </a:extLst>
          </p:cNvPr>
          <p:cNvSpPr>
            <a:spLocks noGrp="1"/>
          </p:cNvSpPr>
          <p:nvPr>
            <p:ph idx="1"/>
          </p:nvPr>
        </p:nvSpPr>
        <p:spPr>
          <a:xfrm>
            <a:off x="1154954" y="2198913"/>
            <a:ext cx="8825659" cy="4408716"/>
          </a:xfrm>
        </p:spPr>
        <p:txBody>
          <a:bodyPr>
            <a:normAutofit/>
          </a:bodyPr>
          <a:lstStyle/>
          <a:p>
            <a:r>
              <a:rPr lang="el-GR" dirty="0"/>
              <a:t>Μπορούν να εμφανιστούν σε οποιοδήποτε σημείο του σώματος</a:t>
            </a:r>
          </a:p>
          <a:p>
            <a:r>
              <a:rPr lang="el-GR" dirty="0"/>
              <a:t>Θέσεις ανάπτυξης</a:t>
            </a:r>
          </a:p>
          <a:p>
            <a:pPr lvl="1"/>
            <a:r>
              <a:rPr lang="el-GR" dirty="0"/>
              <a:t>Άκρα (43%)</a:t>
            </a:r>
          </a:p>
          <a:p>
            <a:pPr lvl="1"/>
            <a:r>
              <a:rPr lang="el-GR" dirty="0"/>
              <a:t>Κορμός (10%)</a:t>
            </a:r>
          </a:p>
          <a:p>
            <a:pPr lvl="1"/>
            <a:r>
              <a:rPr lang="el-GR" dirty="0"/>
              <a:t>Σπλάχνα (19%)</a:t>
            </a:r>
          </a:p>
          <a:p>
            <a:pPr lvl="1"/>
            <a:r>
              <a:rPr lang="el-GR" dirty="0"/>
              <a:t>Οπίσθιο περιτόναιο (15%)</a:t>
            </a:r>
          </a:p>
          <a:p>
            <a:pPr lvl="1"/>
            <a:r>
              <a:rPr lang="el-GR" dirty="0"/>
              <a:t>Κεφαλή και τράχηλος (9%)</a:t>
            </a:r>
          </a:p>
          <a:p>
            <a:r>
              <a:rPr lang="el-GR" dirty="0"/>
              <a:t>Μεσόδερμα</a:t>
            </a:r>
            <a:r>
              <a:rPr lang="en-GB" dirty="0"/>
              <a:t> (</a:t>
            </a:r>
            <a:r>
              <a:rPr lang="el-GR" dirty="0"/>
              <a:t>Σκελετικοί μύες, λιπώδης ιστός, αιμοφόρα αγγεία, λεμφαγγεία, συνδετικός ιστός</a:t>
            </a:r>
            <a:r>
              <a:rPr lang="en-GB" dirty="0"/>
              <a:t>, </a:t>
            </a:r>
            <a:r>
              <a:rPr lang="el-GR" dirty="0"/>
              <a:t>Περιφερικά νεύρα</a:t>
            </a:r>
            <a:r>
              <a:rPr lang="en-GB" dirty="0"/>
              <a:t>)</a:t>
            </a:r>
            <a:endParaRPr lang="el-GR" dirty="0"/>
          </a:p>
          <a:p>
            <a:r>
              <a:rPr lang="el-GR" dirty="0"/>
              <a:t>Βιολογική συμπεριφορά από τον </a:t>
            </a:r>
            <a:r>
              <a:rPr lang="el-GR" dirty="0" err="1"/>
              <a:t>καλοηθέστερο</a:t>
            </a:r>
            <a:r>
              <a:rPr lang="el-GR" dirty="0"/>
              <a:t> όγκο έως κακοηθέστερο</a:t>
            </a:r>
            <a:endParaRPr lang="en-GB" dirty="0"/>
          </a:p>
        </p:txBody>
      </p:sp>
      <p:pic>
        <p:nvPicPr>
          <p:cNvPr id="5" name="Picture 4">
            <a:extLst>
              <a:ext uri="{FF2B5EF4-FFF2-40B4-BE49-F238E27FC236}">
                <a16:creationId xmlns:a16="http://schemas.microsoft.com/office/drawing/2014/main" id="{E81BBBA3-5591-4FB6-A66B-08696EABE0EC}"/>
              </a:ext>
            </a:extLst>
          </p:cNvPr>
          <p:cNvPicPr>
            <a:picLocks noChangeAspect="1"/>
          </p:cNvPicPr>
          <p:nvPr/>
        </p:nvPicPr>
        <p:blipFill>
          <a:blip r:embed="rId2"/>
          <a:stretch>
            <a:fillRect/>
          </a:stretch>
        </p:blipFill>
        <p:spPr>
          <a:xfrm>
            <a:off x="9035845" y="5884332"/>
            <a:ext cx="2713704" cy="973668"/>
          </a:xfrm>
          <a:prstGeom prst="rect">
            <a:avLst/>
          </a:prstGeom>
        </p:spPr>
      </p:pic>
      <p:pic>
        <p:nvPicPr>
          <p:cNvPr id="4" name="Picture 3">
            <a:extLst>
              <a:ext uri="{FF2B5EF4-FFF2-40B4-BE49-F238E27FC236}">
                <a16:creationId xmlns:a16="http://schemas.microsoft.com/office/drawing/2014/main" id="{549A38AE-9C8B-43DB-B873-FF8BAB2DF50E}"/>
              </a:ext>
            </a:extLst>
          </p:cNvPr>
          <p:cNvPicPr>
            <a:picLocks noChangeAspect="1"/>
          </p:cNvPicPr>
          <p:nvPr/>
        </p:nvPicPr>
        <p:blipFill>
          <a:blip r:embed="rId3"/>
          <a:stretch>
            <a:fillRect/>
          </a:stretch>
        </p:blipFill>
        <p:spPr>
          <a:xfrm>
            <a:off x="4108512" y="6050003"/>
            <a:ext cx="4432176" cy="682811"/>
          </a:xfrm>
          <a:prstGeom prst="rect">
            <a:avLst/>
          </a:prstGeom>
        </p:spPr>
      </p:pic>
    </p:spTree>
    <p:extLst>
      <p:ext uri="{BB962C8B-B14F-4D97-AF65-F5344CB8AC3E}">
        <p14:creationId xmlns:p14="http://schemas.microsoft.com/office/powerpoint/2010/main" val="221010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D1BE11-E3FC-4C6B-A01C-B69BBE33AB6C}"/>
              </a:ext>
            </a:extLst>
          </p:cNvPr>
          <p:cNvSpPr>
            <a:spLocks noGrp="1"/>
          </p:cNvSpPr>
          <p:nvPr>
            <p:ph type="title"/>
          </p:nvPr>
        </p:nvSpPr>
        <p:spPr/>
        <p:txBody>
          <a:bodyPr/>
          <a:lstStyle/>
          <a:p>
            <a:r>
              <a:rPr lang="el-GR" dirty="0"/>
              <a:t>ΟΠΙΣΘΟΠΕΡΙΤΟΝΑΪΚΑ ΣΑΡΚΩΜΑΤΑ</a:t>
            </a:r>
            <a:endParaRPr lang="en-GB" dirty="0"/>
          </a:p>
        </p:txBody>
      </p:sp>
      <p:sp>
        <p:nvSpPr>
          <p:cNvPr id="6" name="Content Placeholder 5">
            <a:extLst>
              <a:ext uri="{FF2B5EF4-FFF2-40B4-BE49-F238E27FC236}">
                <a16:creationId xmlns:a16="http://schemas.microsoft.com/office/drawing/2014/main" id="{DE882116-25DC-4E5B-8A69-5A11FA40E4B1}"/>
              </a:ext>
            </a:extLst>
          </p:cNvPr>
          <p:cNvSpPr>
            <a:spLocks noGrp="1"/>
          </p:cNvSpPr>
          <p:nvPr>
            <p:ph idx="1"/>
          </p:nvPr>
        </p:nvSpPr>
        <p:spPr/>
        <p:txBody>
          <a:bodyPr/>
          <a:lstStyle/>
          <a:p>
            <a:r>
              <a:rPr lang="el-GR" dirty="0"/>
              <a:t>Αντιμετώπιση</a:t>
            </a:r>
          </a:p>
          <a:p>
            <a:pPr lvl="1"/>
            <a:r>
              <a:rPr lang="el-GR" b="1" dirty="0"/>
              <a:t>ΕΞΙΔΙΚΕΥΜΕΝΑ ΚΕΝΤΡΑ ΣΑΡΚΩΜΑΤΟΣ</a:t>
            </a:r>
          </a:p>
          <a:p>
            <a:pPr lvl="1"/>
            <a:r>
              <a:rPr lang="en-GB" b="1" dirty="0"/>
              <a:t>MDT (Multidisciplinary team)</a:t>
            </a:r>
          </a:p>
          <a:p>
            <a:pPr lvl="1"/>
            <a:r>
              <a:rPr lang="en-GB" b="1" dirty="0"/>
              <a:t>Case by case</a:t>
            </a:r>
          </a:p>
          <a:p>
            <a:pPr marL="457200" lvl="1" indent="0">
              <a:buNone/>
            </a:pPr>
            <a:endParaRPr lang="en-GB" b="1" dirty="0"/>
          </a:p>
        </p:txBody>
      </p:sp>
    </p:spTree>
    <p:extLst>
      <p:ext uri="{BB962C8B-B14F-4D97-AF65-F5344CB8AC3E}">
        <p14:creationId xmlns:p14="http://schemas.microsoft.com/office/powerpoint/2010/main" val="3925313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6BB8-F9FD-4026-8C9F-C2E768290952}"/>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59AE1D27-A7A3-45DD-8C9D-59D9B3725A01}"/>
              </a:ext>
            </a:extLst>
          </p:cNvPr>
          <p:cNvSpPr>
            <a:spLocks noGrp="1"/>
          </p:cNvSpPr>
          <p:nvPr>
            <p:ph idx="1"/>
          </p:nvPr>
        </p:nvSpPr>
        <p:spPr/>
        <p:txBody>
          <a:bodyPr>
            <a:normAutofit fontScale="92500" lnSpcReduction="20000"/>
          </a:bodyPr>
          <a:lstStyle/>
          <a:p>
            <a:r>
              <a:rPr lang="el-GR" b="1" dirty="0"/>
              <a:t>ΧΕΙΡΟΥΡΓΙΚΗ ΕΚΤΟΜΗ</a:t>
            </a:r>
            <a:endParaRPr lang="en-US" b="1" dirty="0"/>
          </a:p>
          <a:p>
            <a:pPr lvl="1"/>
            <a:r>
              <a:rPr lang="el-GR" dirty="0"/>
              <a:t>Θεραπεία εκλογής σε </a:t>
            </a:r>
            <a:r>
              <a:rPr lang="el-GR" b="1" dirty="0"/>
              <a:t>τοπικά εξαιρέσιμη νόσο</a:t>
            </a:r>
          </a:p>
          <a:p>
            <a:pPr lvl="1"/>
            <a:r>
              <a:rPr lang="el-GR" dirty="0"/>
              <a:t> Όρια </a:t>
            </a:r>
            <a:r>
              <a:rPr lang="el-GR" dirty="0" err="1"/>
              <a:t>εκτομής</a:t>
            </a:r>
            <a:r>
              <a:rPr lang="el-GR" dirty="0"/>
              <a:t>- </a:t>
            </a:r>
            <a:r>
              <a:rPr lang="en-US" dirty="0" err="1"/>
              <a:t>en</a:t>
            </a:r>
            <a:r>
              <a:rPr lang="en-US" dirty="0"/>
              <a:t> block </a:t>
            </a:r>
            <a:r>
              <a:rPr lang="el-GR" dirty="0" err="1"/>
              <a:t>εκτομή</a:t>
            </a:r>
            <a:endParaRPr lang="el-GR" dirty="0"/>
          </a:p>
          <a:p>
            <a:pPr lvl="1"/>
            <a:r>
              <a:rPr lang="el-GR" dirty="0" err="1"/>
              <a:t>Προεγχειρητικός</a:t>
            </a:r>
            <a:r>
              <a:rPr lang="el-GR" dirty="0"/>
              <a:t> σχεδιασμός</a:t>
            </a:r>
          </a:p>
          <a:p>
            <a:pPr lvl="1"/>
            <a:r>
              <a:rPr lang="el-GR" dirty="0"/>
              <a:t>Μη χειρουργήσιμο </a:t>
            </a:r>
          </a:p>
          <a:p>
            <a:pPr lvl="2"/>
            <a:r>
              <a:rPr lang="el-GR" dirty="0"/>
              <a:t>Αγγειακή διήθηση (κοιλιακού τρίποδα και άνω </a:t>
            </a:r>
            <a:r>
              <a:rPr lang="el-GR" dirty="0" err="1"/>
              <a:t>μεσεντερίου</a:t>
            </a:r>
            <a:r>
              <a:rPr lang="el-GR" dirty="0"/>
              <a:t> αρτηρίας, πυλαίας φλέβας)</a:t>
            </a:r>
          </a:p>
          <a:p>
            <a:pPr lvl="2"/>
            <a:r>
              <a:rPr lang="el-GR" dirty="0" err="1"/>
              <a:t>Σαρκωμάτωσις</a:t>
            </a:r>
            <a:endParaRPr lang="el-GR" dirty="0"/>
          </a:p>
          <a:p>
            <a:pPr lvl="2"/>
            <a:r>
              <a:rPr lang="el-GR" dirty="0"/>
              <a:t>Απομακρυσμένες μεταστάσεις</a:t>
            </a:r>
          </a:p>
          <a:p>
            <a:pPr lvl="2"/>
            <a:r>
              <a:rPr lang="el-GR" dirty="0" err="1"/>
              <a:t>Αμφοτερόπλευρη</a:t>
            </a:r>
            <a:r>
              <a:rPr lang="el-GR" dirty="0"/>
              <a:t> προσβολή των νεφρών</a:t>
            </a:r>
          </a:p>
          <a:p>
            <a:pPr lvl="2"/>
            <a:r>
              <a:rPr lang="el-GR" dirty="0"/>
              <a:t>Πύλης ήπατος</a:t>
            </a:r>
          </a:p>
          <a:p>
            <a:pPr lvl="1"/>
            <a:r>
              <a:rPr lang="el-GR" dirty="0" err="1"/>
              <a:t>Διαμερισματικές</a:t>
            </a:r>
            <a:r>
              <a:rPr lang="el-GR" dirty="0"/>
              <a:t> </a:t>
            </a:r>
            <a:r>
              <a:rPr lang="el-GR" dirty="0" err="1"/>
              <a:t>εκτομές</a:t>
            </a:r>
            <a:endParaRPr lang="el-GR" dirty="0"/>
          </a:p>
        </p:txBody>
      </p:sp>
      <p:pic>
        <p:nvPicPr>
          <p:cNvPr id="5" name="Picture 4">
            <a:extLst>
              <a:ext uri="{FF2B5EF4-FFF2-40B4-BE49-F238E27FC236}">
                <a16:creationId xmlns:a16="http://schemas.microsoft.com/office/drawing/2014/main" id="{C436AEF0-AF70-4C64-A066-80478209E673}"/>
              </a:ext>
            </a:extLst>
          </p:cNvPr>
          <p:cNvPicPr>
            <a:picLocks noChangeAspect="1"/>
          </p:cNvPicPr>
          <p:nvPr/>
        </p:nvPicPr>
        <p:blipFill>
          <a:blip r:embed="rId2"/>
          <a:stretch>
            <a:fillRect/>
          </a:stretch>
        </p:blipFill>
        <p:spPr>
          <a:xfrm>
            <a:off x="9435117" y="6218236"/>
            <a:ext cx="2314937" cy="247291"/>
          </a:xfrm>
          <a:prstGeom prst="rect">
            <a:avLst/>
          </a:prstGeom>
        </p:spPr>
      </p:pic>
    </p:spTree>
    <p:extLst>
      <p:ext uri="{BB962C8B-B14F-4D97-AF65-F5344CB8AC3E}">
        <p14:creationId xmlns:p14="http://schemas.microsoft.com/office/powerpoint/2010/main" val="1025172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D96A82-E6D2-4C39-B47E-0EA9C54C6A6B}"/>
              </a:ext>
            </a:extLst>
          </p:cNvPr>
          <p:cNvSpPr>
            <a:spLocks noGrp="1"/>
          </p:cNvSpPr>
          <p:nvPr>
            <p:ph type="title"/>
          </p:nvPr>
        </p:nvSpPr>
        <p:spPr/>
        <p:txBody>
          <a:bodyPr/>
          <a:lstStyle/>
          <a:p>
            <a:r>
              <a:rPr lang="el-GR" dirty="0"/>
              <a:t>ΟΠΙΣΘΟΠΕΡΙΑΤΟΝΑΊΚΑ ΣΑΡΚΩΜΑΤΑ</a:t>
            </a:r>
            <a:endParaRPr lang="en-GB" dirty="0"/>
          </a:p>
        </p:txBody>
      </p:sp>
      <p:pic>
        <p:nvPicPr>
          <p:cNvPr id="8" name="Content Placeholder 7">
            <a:extLst>
              <a:ext uri="{FF2B5EF4-FFF2-40B4-BE49-F238E27FC236}">
                <a16:creationId xmlns:a16="http://schemas.microsoft.com/office/drawing/2014/main" id="{7FE577A4-01BB-496D-B00B-694C8792A549}"/>
              </a:ext>
            </a:extLst>
          </p:cNvPr>
          <p:cNvPicPr>
            <a:picLocks noGrp="1" noChangeAspect="1"/>
          </p:cNvPicPr>
          <p:nvPr>
            <p:ph idx="1"/>
          </p:nvPr>
        </p:nvPicPr>
        <p:blipFill>
          <a:blip r:embed="rId2"/>
          <a:stretch>
            <a:fillRect/>
          </a:stretch>
        </p:blipFill>
        <p:spPr>
          <a:xfrm>
            <a:off x="1154954" y="2469823"/>
            <a:ext cx="9152544" cy="3223967"/>
          </a:xfrm>
        </p:spPr>
      </p:pic>
      <p:pic>
        <p:nvPicPr>
          <p:cNvPr id="10" name="Picture 9">
            <a:extLst>
              <a:ext uri="{FF2B5EF4-FFF2-40B4-BE49-F238E27FC236}">
                <a16:creationId xmlns:a16="http://schemas.microsoft.com/office/drawing/2014/main" id="{2B68DA00-AC95-44D1-86FC-57DDF594AAB1}"/>
              </a:ext>
            </a:extLst>
          </p:cNvPr>
          <p:cNvPicPr>
            <a:picLocks noChangeAspect="1"/>
          </p:cNvPicPr>
          <p:nvPr/>
        </p:nvPicPr>
        <p:blipFill>
          <a:blip r:embed="rId3"/>
          <a:stretch>
            <a:fillRect/>
          </a:stretch>
        </p:blipFill>
        <p:spPr>
          <a:xfrm>
            <a:off x="9256007" y="6057980"/>
            <a:ext cx="2314937" cy="247291"/>
          </a:xfrm>
          <a:prstGeom prst="rect">
            <a:avLst/>
          </a:prstGeom>
        </p:spPr>
      </p:pic>
    </p:spTree>
    <p:extLst>
      <p:ext uri="{BB962C8B-B14F-4D97-AF65-F5344CB8AC3E}">
        <p14:creationId xmlns:p14="http://schemas.microsoft.com/office/powerpoint/2010/main" val="2831846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26DF-0FBF-4D1C-AE5C-5E9B4332DF67}"/>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73565BEA-09C6-4CC6-A4CF-AD1FCB3B8600}"/>
              </a:ext>
            </a:extLst>
          </p:cNvPr>
          <p:cNvSpPr>
            <a:spLocks noGrp="1"/>
          </p:cNvSpPr>
          <p:nvPr>
            <p:ph idx="1"/>
          </p:nvPr>
        </p:nvSpPr>
        <p:spPr/>
        <p:txBody>
          <a:bodyPr/>
          <a:lstStyle/>
          <a:p>
            <a:r>
              <a:rPr lang="el-GR" dirty="0" err="1"/>
              <a:t>Προεγχειρητική</a:t>
            </a:r>
            <a:r>
              <a:rPr lang="el-GR" dirty="0"/>
              <a:t> ακτινοθεραπεία</a:t>
            </a:r>
          </a:p>
          <a:p>
            <a:pPr lvl="1"/>
            <a:r>
              <a:rPr lang="el-GR" dirty="0"/>
              <a:t>Μείωση όγκου</a:t>
            </a:r>
          </a:p>
          <a:p>
            <a:pPr lvl="1"/>
            <a:r>
              <a:rPr lang="el-GR" dirty="0"/>
              <a:t>Όρια </a:t>
            </a:r>
            <a:r>
              <a:rPr lang="el-GR" dirty="0" err="1"/>
              <a:t>εκτομής</a:t>
            </a:r>
            <a:endParaRPr lang="el-GR" dirty="0"/>
          </a:p>
          <a:p>
            <a:pPr lvl="1"/>
            <a:r>
              <a:rPr lang="el-GR" dirty="0"/>
              <a:t>Σοβαρές επιπλοκές</a:t>
            </a:r>
          </a:p>
          <a:p>
            <a:pPr lvl="1"/>
            <a:r>
              <a:rPr lang="el-GR" dirty="0"/>
              <a:t>Χωρίς όφελος στην τοπική</a:t>
            </a:r>
          </a:p>
          <a:p>
            <a:pPr marL="457200" lvl="1" indent="0">
              <a:buNone/>
            </a:pPr>
            <a:r>
              <a:rPr lang="el-GR" dirty="0"/>
              <a:t> υποτροπή ή επιβίωση</a:t>
            </a:r>
            <a:r>
              <a:rPr lang="en-US" dirty="0"/>
              <a:t>/STRASS-1</a:t>
            </a:r>
            <a:r>
              <a:rPr lang="el-GR" dirty="0"/>
              <a:t>)</a:t>
            </a:r>
          </a:p>
          <a:p>
            <a:pPr lvl="1"/>
            <a:r>
              <a:rPr lang="el-GR" dirty="0"/>
              <a:t>Εξατομίκευση????</a:t>
            </a:r>
          </a:p>
          <a:p>
            <a:pPr lvl="1"/>
            <a:endParaRPr lang="el-GR" dirty="0"/>
          </a:p>
          <a:p>
            <a:r>
              <a:rPr lang="en-US" dirty="0"/>
              <a:t>Borderline </a:t>
            </a:r>
            <a:endParaRPr lang="el-GR" dirty="0"/>
          </a:p>
        </p:txBody>
      </p:sp>
      <p:pic>
        <p:nvPicPr>
          <p:cNvPr id="5" name="Picture 4">
            <a:extLst>
              <a:ext uri="{FF2B5EF4-FFF2-40B4-BE49-F238E27FC236}">
                <a16:creationId xmlns:a16="http://schemas.microsoft.com/office/drawing/2014/main" id="{E39D8C3D-165B-41E7-9FFF-62B77AD7237C}"/>
              </a:ext>
            </a:extLst>
          </p:cNvPr>
          <p:cNvPicPr>
            <a:picLocks noChangeAspect="1"/>
          </p:cNvPicPr>
          <p:nvPr/>
        </p:nvPicPr>
        <p:blipFill>
          <a:blip r:embed="rId2"/>
          <a:stretch>
            <a:fillRect/>
          </a:stretch>
        </p:blipFill>
        <p:spPr>
          <a:xfrm>
            <a:off x="4803902" y="3429000"/>
            <a:ext cx="6788552" cy="3243532"/>
          </a:xfrm>
          <a:prstGeom prst="rect">
            <a:avLst/>
          </a:prstGeom>
        </p:spPr>
      </p:pic>
    </p:spTree>
    <p:extLst>
      <p:ext uri="{BB962C8B-B14F-4D97-AF65-F5344CB8AC3E}">
        <p14:creationId xmlns:p14="http://schemas.microsoft.com/office/powerpoint/2010/main" val="1827873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E2CB-46B8-4702-9CA1-81B93FD15675}"/>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B3E67FA2-5376-49A3-9C7C-3A57867D7D2A}"/>
              </a:ext>
            </a:extLst>
          </p:cNvPr>
          <p:cNvSpPr>
            <a:spLocks noGrp="1"/>
          </p:cNvSpPr>
          <p:nvPr>
            <p:ph idx="1"/>
          </p:nvPr>
        </p:nvSpPr>
        <p:spPr/>
        <p:txBody>
          <a:bodyPr/>
          <a:lstStyle/>
          <a:p>
            <a:r>
              <a:rPr lang="el-GR" dirty="0"/>
              <a:t>Χημειοθεραπεία</a:t>
            </a:r>
          </a:p>
          <a:p>
            <a:pPr lvl="1"/>
            <a:r>
              <a:rPr lang="el-GR" dirty="0"/>
              <a:t>Μικρή ευαισθησία</a:t>
            </a:r>
          </a:p>
          <a:p>
            <a:r>
              <a:rPr lang="el-GR" dirty="0"/>
              <a:t>ΜΕΤΕΓΧΕΙΡΗΤΙΚΗ ΘΕΡΑΠΕΙΑ</a:t>
            </a:r>
          </a:p>
          <a:p>
            <a:pPr lvl="1"/>
            <a:r>
              <a:rPr lang="en-US" dirty="0"/>
              <a:t>R0 NAD</a:t>
            </a:r>
          </a:p>
          <a:p>
            <a:pPr lvl="1"/>
            <a:r>
              <a:rPr lang="en-US" dirty="0"/>
              <a:t>R1/2 Re-excision/RT</a:t>
            </a:r>
          </a:p>
          <a:p>
            <a:pPr lvl="1"/>
            <a:r>
              <a:rPr lang="el-GR" dirty="0"/>
              <a:t>Συστηματική χημειοθεραπεία????</a:t>
            </a:r>
            <a:endParaRPr lang="en-GB" dirty="0"/>
          </a:p>
        </p:txBody>
      </p:sp>
    </p:spTree>
    <p:extLst>
      <p:ext uri="{BB962C8B-B14F-4D97-AF65-F5344CB8AC3E}">
        <p14:creationId xmlns:p14="http://schemas.microsoft.com/office/powerpoint/2010/main" val="3927392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FD27F-0134-466D-B984-670DC31A6441}"/>
              </a:ext>
            </a:extLst>
          </p:cNvPr>
          <p:cNvSpPr>
            <a:spLocks noGrp="1"/>
          </p:cNvSpPr>
          <p:nvPr>
            <p:ph type="title"/>
          </p:nvPr>
        </p:nvSpPr>
        <p:spPr/>
        <p:txBody>
          <a:bodyPr/>
          <a:lstStyle/>
          <a:p>
            <a:r>
              <a:rPr lang="el-GR" dirty="0"/>
              <a:t>ΟΠΙΣΘΟΠΕΡΙΤΟΝΑΪΚΑ ΣΑΡΚΩΜΑΤΑ</a:t>
            </a:r>
            <a:endParaRPr lang="en-GB" dirty="0"/>
          </a:p>
        </p:txBody>
      </p:sp>
      <p:sp>
        <p:nvSpPr>
          <p:cNvPr id="3" name="Content Placeholder 2">
            <a:extLst>
              <a:ext uri="{FF2B5EF4-FFF2-40B4-BE49-F238E27FC236}">
                <a16:creationId xmlns:a16="http://schemas.microsoft.com/office/drawing/2014/main" id="{C9C8159A-31B4-4383-8D9A-D787D4768850}"/>
              </a:ext>
            </a:extLst>
          </p:cNvPr>
          <p:cNvSpPr>
            <a:spLocks noGrp="1"/>
          </p:cNvSpPr>
          <p:nvPr>
            <p:ph idx="1"/>
          </p:nvPr>
        </p:nvSpPr>
        <p:spPr/>
        <p:txBody>
          <a:bodyPr/>
          <a:lstStyle/>
          <a:p>
            <a:r>
              <a:rPr lang="el-GR" dirty="0"/>
              <a:t>Μη χειρουργήσιμη νόσος ή μεταστατική νόσος</a:t>
            </a:r>
          </a:p>
          <a:p>
            <a:endParaRPr lang="en-GB" dirty="0"/>
          </a:p>
        </p:txBody>
      </p:sp>
      <p:pic>
        <p:nvPicPr>
          <p:cNvPr id="5" name="Picture 4">
            <a:extLst>
              <a:ext uri="{FF2B5EF4-FFF2-40B4-BE49-F238E27FC236}">
                <a16:creationId xmlns:a16="http://schemas.microsoft.com/office/drawing/2014/main" id="{AD0A7C60-F9C2-4F16-BB70-F7A3FBB4116F}"/>
              </a:ext>
            </a:extLst>
          </p:cNvPr>
          <p:cNvPicPr>
            <a:picLocks noChangeAspect="1"/>
          </p:cNvPicPr>
          <p:nvPr/>
        </p:nvPicPr>
        <p:blipFill>
          <a:blip r:embed="rId2"/>
          <a:stretch>
            <a:fillRect/>
          </a:stretch>
        </p:blipFill>
        <p:spPr>
          <a:xfrm>
            <a:off x="1857375" y="3265457"/>
            <a:ext cx="7400925" cy="2958150"/>
          </a:xfrm>
          <a:prstGeom prst="rect">
            <a:avLst/>
          </a:prstGeom>
        </p:spPr>
      </p:pic>
    </p:spTree>
    <p:extLst>
      <p:ext uri="{BB962C8B-B14F-4D97-AF65-F5344CB8AC3E}">
        <p14:creationId xmlns:p14="http://schemas.microsoft.com/office/powerpoint/2010/main" val="418637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8F7A-811E-42FA-90F7-E95CFFAD7BA8}"/>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C90CA27-72B2-40CB-AD6E-D7A730A971A2}"/>
              </a:ext>
            </a:extLst>
          </p:cNvPr>
          <p:cNvPicPr>
            <a:picLocks noGrp="1" noChangeAspect="1"/>
          </p:cNvPicPr>
          <p:nvPr>
            <p:ph idx="1"/>
          </p:nvPr>
        </p:nvPicPr>
        <p:blipFill>
          <a:blip r:embed="rId2"/>
          <a:stretch>
            <a:fillRect/>
          </a:stretch>
        </p:blipFill>
        <p:spPr>
          <a:xfrm>
            <a:off x="1334530" y="973668"/>
            <a:ext cx="9016079" cy="5202218"/>
          </a:xfrm>
        </p:spPr>
      </p:pic>
      <p:pic>
        <p:nvPicPr>
          <p:cNvPr id="6" name="Picture 5">
            <a:extLst>
              <a:ext uri="{FF2B5EF4-FFF2-40B4-BE49-F238E27FC236}">
                <a16:creationId xmlns:a16="http://schemas.microsoft.com/office/drawing/2014/main" id="{E050E842-5071-49A2-B5F1-CB273C978792}"/>
              </a:ext>
            </a:extLst>
          </p:cNvPr>
          <p:cNvPicPr>
            <a:picLocks noChangeAspect="1"/>
          </p:cNvPicPr>
          <p:nvPr/>
        </p:nvPicPr>
        <p:blipFill>
          <a:blip r:embed="rId3"/>
          <a:stretch>
            <a:fillRect/>
          </a:stretch>
        </p:blipFill>
        <p:spPr>
          <a:xfrm>
            <a:off x="8570709" y="6432674"/>
            <a:ext cx="2341067" cy="146317"/>
          </a:xfrm>
          <a:prstGeom prst="rect">
            <a:avLst/>
          </a:prstGeom>
        </p:spPr>
      </p:pic>
    </p:spTree>
    <p:extLst>
      <p:ext uri="{BB962C8B-B14F-4D97-AF65-F5344CB8AC3E}">
        <p14:creationId xmlns:p14="http://schemas.microsoft.com/office/powerpoint/2010/main" val="3382225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112C9F-9BA8-4E67-B227-CF025E6FCDFA}"/>
              </a:ext>
            </a:extLst>
          </p:cNvPr>
          <p:cNvSpPr>
            <a:spLocks noGrp="1"/>
          </p:cNvSpPr>
          <p:nvPr>
            <p:ph type="title"/>
          </p:nvPr>
        </p:nvSpPr>
        <p:spPr/>
        <p:txBody>
          <a:bodyPr/>
          <a:lstStyle/>
          <a:p>
            <a:r>
              <a:rPr lang="el-GR" dirty="0"/>
              <a:t>ΟΠΙΣΘΟΠΕΡΙΤΟΝΑΪΚΑ ΣΑΡΚΩΜΑΤΑ</a:t>
            </a:r>
            <a:endParaRPr lang="en-GB" dirty="0"/>
          </a:p>
        </p:txBody>
      </p:sp>
      <p:sp>
        <p:nvSpPr>
          <p:cNvPr id="11" name="Content Placeholder 10">
            <a:extLst>
              <a:ext uri="{FF2B5EF4-FFF2-40B4-BE49-F238E27FC236}">
                <a16:creationId xmlns:a16="http://schemas.microsoft.com/office/drawing/2014/main" id="{3C1CFE31-57E6-4BE5-BB57-BB2D283970D1}"/>
              </a:ext>
            </a:extLst>
          </p:cNvPr>
          <p:cNvSpPr>
            <a:spLocks noGrp="1"/>
          </p:cNvSpPr>
          <p:nvPr>
            <p:ph sz="half" idx="2"/>
          </p:nvPr>
        </p:nvSpPr>
        <p:spPr>
          <a:xfrm>
            <a:off x="149130" y="2071592"/>
            <a:ext cx="4825159" cy="3416300"/>
          </a:xfrm>
        </p:spPr>
        <p:txBody>
          <a:bodyPr/>
          <a:lstStyle/>
          <a:p>
            <a:r>
              <a:rPr lang="el-GR" dirty="0"/>
              <a:t>Προγνωστικοί </a:t>
            </a:r>
            <a:endParaRPr lang="en-US" dirty="0"/>
          </a:p>
          <a:p>
            <a:pPr marL="0" indent="0">
              <a:buNone/>
            </a:pPr>
            <a:r>
              <a:rPr lang="el-GR" dirty="0"/>
              <a:t>παράγοντες</a:t>
            </a:r>
          </a:p>
          <a:p>
            <a:pPr lvl="1"/>
            <a:endParaRPr lang="en-GB" dirty="0"/>
          </a:p>
        </p:txBody>
      </p:sp>
      <p:graphicFrame>
        <p:nvGraphicFramePr>
          <p:cNvPr id="14" name="Table 14">
            <a:extLst>
              <a:ext uri="{FF2B5EF4-FFF2-40B4-BE49-F238E27FC236}">
                <a16:creationId xmlns:a16="http://schemas.microsoft.com/office/drawing/2014/main" id="{85FA3FF9-6E7A-4400-8EB3-9DF0326F41B7}"/>
              </a:ext>
            </a:extLst>
          </p:cNvPr>
          <p:cNvGraphicFramePr>
            <a:graphicFrameLocks noGrp="1"/>
          </p:cNvGraphicFramePr>
          <p:nvPr>
            <p:ph sz="half" idx="1"/>
            <p:extLst>
              <p:ext uri="{D42A27DB-BD31-4B8C-83A1-F6EECF244321}">
                <p14:modId xmlns:p14="http://schemas.microsoft.com/office/powerpoint/2010/main" val="1794691607"/>
              </p:ext>
            </p:extLst>
          </p:nvPr>
        </p:nvGraphicFramePr>
        <p:xfrm>
          <a:off x="3340185" y="1680632"/>
          <a:ext cx="8610600" cy="4780280"/>
        </p:xfrm>
        <a:graphic>
          <a:graphicData uri="http://schemas.openxmlformats.org/drawingml/2006/table">
            <a:tbl>
              <a:tblPr firstRow="1" bandRow="1">
                <a:tableStyleId>{5C22544A-7EE6-4342-B048-85BDC9FD1C3A}</a:tableStyleId>
              </a:tblPr>
              <a:tblGrid>
                <a:gridCol w="2870200">
                  <a:extLst>
                    <a:ext uri="{9D8B030D-6E8A-4147-A177-3AD203B41FA5}">
                      <a16:colId xmlns:a16="http://schemas.microsoft.com/office/drawing/2014/main" val="3167025056"/>
                    </a:ext>
                  </a:extLst>
                </a:gridCol>
                <a:gridCol w="2870200">
                  <a:extLst>
                    <a:ext uri="{9D8B030D-6E8A-4147-A177-3AD203B41FA5}">
                      <a16:colId xmlns:a16="http://schemas.microsoft.com/office/drawing/2014/main" val="750287889"/>
                    </a:ext>
                  </a:extLst>
                </a:gridCol>
                <a:gridCol w="2870200">
                  <a:extLst>
                    <a:ext uri="{9D8B030D-6E8A-4147-A177-3AD203B41FA5}">
                      <a16:colId xmlns:a16="http://schemas.microsoft.com/office/drawing/2014/main" val="289128285"/>
                    </a:ext>
                  </a:extLst>
                </a:gridCol>
              </a:tblGrid>
              <a:tr h="0">
                <a:tc>
                  <a:txBody>
                    <a:bodyPr/>
                    <a:lstStyle/>
                    <a:p>
                      <a:r>
                        <a:rPr lang="en-US" dirty="0"/>
                        <a:t>OS</a:t>
                      </a:r>
                      <a:endParaRPr lang="en-GB" dirty="0"/>
                    </a:p>
                  </a:txBody>
                  <a:tcPr/>
                </a:tc>
                <a:tc>
                  <a:txBody>
                    <a:bodyPr/>
                    <a:lstStyle/>
                    <a:p>
                      <a:r>
                        <a:rPr lang="en-US" dirty="0"/>
                        <a:t>LR</a:t>
                      </a:r>
                      <a:endParaRPr lang="en-GB" dirty="0"/>
                    </a:p>
                  </a:txBody>
                  <a:tcPr/>
                </a:tc>
                <a:tc>
                  <a:txBody>
                    <a:bodyPr/>
                    <a:lstStyle/>
                    <a:p>
                      <a:r>
                        <a:rPr lang="en-US" dirty="0"/>
                        <a:t>DM</a:t>
                      </a:r>
                      <a:endParaRPr lang="en-GB" dirty="0"/>
                    </a:p>
                  </a:txBody>
                  <a:tcPr/>
                </a:tc>
                <a:extLst>
                  <a:ext uri="{0D108BD9-81ED-4DB2-BD59-A6C34878D82A}">
                    <a16:rowId xmlns:a16="http://schemas.microsoft.com/office/drawing/2014/main" val="1496135398"/>
                  </a:ext>
                </a:extLst>
              </a:tr>
              <a:tr h="370840">
                <a:tc>
                  <a:txBody>
                    <a:bodyPr/>
                    <a:lstStyle/>
                    <a:p>
                      <a:r>
                        <a:rPr lang="el-GR" dirty="0"/>
                        <a:t>Ηλικία</a:t>
                      </a:r>
                    </a:p>
                  </a:txBody>
                  <a:tcPr/>
                </a:tc>
                <a:tc>
                  <a:txBody>
                    <a:bodyPr/>
                    <a:lstStyle/>
                    <a:p>
                      <a:r>
                        <a:rPr lang="el-GR" dirty="0"/>
                        <a:t>Φύλο</a:t>
                      </a:r>
                      <a:endParaRPr lang="en-GB" dirty="0"/>
                    </a:p>
                  </a:txBody>
                  <a:tcPr/>
                </a:tc>
                <a:tc>
                  <a:txBody>
                    <a:bodyPr/>
                    <a:lstStyle/>
                    <a:p>
                      <a:r>
                        <a:rPr lang="el-GR" dirty="0"/>
                        <a:t>Ιστολογικός τύπος</a:t>
                      </a:r>
                    </a:p>
                  </a:txBody>
                  <a:tcPr/>
                </a:tc>
                <a:extLst>
                  <a:ext uri="{0D108BD9-81ED-4DB2-BD59-A6C34878D82A}">
                    <a16:rowId xmlns:a16="http://schemas.microsoft.com/office/drawing/2014/main" val="2070036287"/>
                  </a:ext>
                </a:extLst>
              </a:tr>
              <a:tr h="370840">
                <a:tc>
                  <a:txBody>
                    <a:bodyPr/>
                    <a:lstStyle/>
                    <a:p>
                      <a:r>
                        <a:rPr lang="el-GR" dirty="0"/>
                        <a:t>Φύλο</a:t>
                      </a:r>
                      <a:endParaRPr lang="en-GB" dirty="0"/>
                    </a:p>
                  </a:txBody>
                  <a:tcPr/>
                </a:tc>
                <a:tc>
                  <a:txBody>
                    <a:bodyPr/>
                    <a:lstStyle/>
                    <a:p>
                      <a:r>
                        <a:rPr lang="el-GR" dirty="0"/>
                        <a:t>Μέγεθος όγκου</a:t>
                      </a:r>
                      <a:endParaRPr lang="en-GB" dirty="0"/>
                    </a:p>
                  </a:txBody>
                  <a:tcPr/>
                </a:tc>
                <a:tc>
                  <a:txBody>
                    <a:bodyPr/>
                    <a:lstStyle/>
                    <a:p>
                      <a:r>
                        <a:rPr lang="el-GR" dirty="0"/>
                        <a:t>Διήθηση παρακείμενων οργάνων</a:t>
                      </a:r>
                    </a:p>
                  </a:txBody>
                  <a:tcPr/>
                </a:tc>
                <a:extLst>
                  <a:ext uri="{0D108BD9-81ED-4DB2-BD59-A6C34878D82A}">
                    <a16:rowId xmlns:a16="http://schemas.microsoft.com/office/drawing/2014/main" val="1993364929"/>
                  </a:ext>
                </a:extLst>
              </a:tr>
              <a:tr h="370840">
                <a:tc>
                  <a:txBody>
                    <a:bodyPr/>
                    <a:lstStyle/>
                    <a:p>
                      <a:r>
                        <a:rPr lang="el-GR" dirty="0"/>
                        <a:t>Μέγεθος όγκου</a:t>
                      </a:r>
                      <a:endParaRPr lang="en-GB" dirty="0"/>
                    </a:p>
                  </a:txBody>
                  <a:tcPr/>
                </a:tc>
                <a:tc>
                  <a:txBody>
                    <a:bodyPr/>
                    <a:lstStyle/>
                    <a:p>
                      <a:r>
                        <a:rPr lang="el-GR" dirty="0"/>
                        <a:t>Ιστολογικός τύπος</a:t>
                      </a:r>
                      <a:endParaRPr lang="en-GB" dirty="0"/>
                    </a:p>
                  </a:txBody>
                  <a:tcPr/>
                </a:tc>
                <a:tc>
                  <a:txBody>
                    <a:bodyPr/>
                    <a:lstStyle/>
                    <a:p>
                      <a:r>
                        <a:rPr lang="el-GR" dirty="0"/>
                        <a:t>Εξειδίκευση χειρουργού</a:t>
                      </a:r>
                    </a:p>
                  </a:txBody>
                  <a:tcPr/>
                </a:tc>
                <a:extLst>
                  <a:ext uri="{0D108BD9-81ED-4DB2-BD59-A6C34878D82A}">
                    <a16:rowId xmlns:a16="http://schemas.microsoft.com/office/drawing/2014/main" val="3394815147"/>
                  </a:ext>
                </a:extLst>
              </a:tr>
              <a:tr h="370840">
                <a:tc>
                  <a:txBody>
                    <a:bodyPr/>
                    <a:lstStyle/>
                    <a:p>
                      <a:r>
                        <a:rPr lang="el-GR" dirty="0"/>
                        <a:t>Αριθμός οργάνων που αφαιρέθηκαν</a:t>
                      </a:r>
                      <a:endParaRPr lang="en-GB" dirty="0"/>
                    </a:p>
                  </a:txBody>
                  <a:tcPr/>
                </a:tc>
                <a:tc>
                  <a:txBody>
                    <a:bodyPr/>
                    <a:lstStyle/>
                    <a:p>
                      <a:r>
                        <a:rPr lang="el-GR" dirty="0"/>
                        <a:t>Διήθηση παρακείμενων οργάνων</a:t>
                      </a:r>
                    </a:p>
                  </a:txBody>
                  <a:tcPr/>
                </a:tc>
                <a:tc>
                  <a:txBody>
                    <a:bodyPr/>
                    <a:lstStyle/>
                    <a:p>
                      <a:r>
                        <a:rPr lang="en-GB" dirty="0"/>
                        <a:t>Piecemeal resection</a:t>
                      </a:r>
                    </a:p>
                  </a:txBody>
                  <a:tcPr/>
                </a:tc>
                <a:extLst>
                  <a:ext uri="{0D108BD9-81ED-4DB2-BD59-A6C34878D82A}">
                    <a16:rowId xmlns:a16="http://schemas.microsoft.com/office/drawing/2014/main" val="3267853038"/>
                  </a:ext>
                </a:extLst>
              </a:tr>
              <a:tr h="370840">
                <a:tc>
                  <a:txBody>
                    <a:bodyPr/>
                    <a:lstStyle/>
                    <a:p>
                      <a:r>
                        <a:rPr lang="el-GR" dirty="0"/>
                        <a:t>Διήθηση παρακείμενων οργάνων</a:t>
                      </a:r>
                      <a:endParaRPr lang="en-GB" dirty="0"/>
                    </a:p>
                  </a:txBody>
                  <a:tcPr/>
                </a:tc>
                <a:tc>
                  <a:txBody>
                    <a:bodyPr/>
                    <a:lstStyle/>
                    <a:p>
                      <a:r>
                        <a:rPr lang="en-GB" dirty="0"/>
                        <a:t>R0</a:t>
                      </a:r>
                    </a:p>
                    <a:p>
                      <a:endParaRPr lang="en-GB" dirty="0"/>
                    </a:p>
                  </a:txBody>
                  <a:tcPr/>
                </a:tc>
                <a:tc>
                  <a:txBody>
                    <a:bodyPr/>
                    <a:lstStyle/>
                    <a:p>
                      <a:r>
                        <a:rPr lang="en-US" dirty="0"/>
                        <a:t>Grade</a:t>
                      </a:r>
                      <a:endParaRPr lang="en-GB" dirty="0"/>
                    </a:p>
                  </a:txBody>
                  <a:tcPr/>
                </a:tc>
                <a:extLst>
                  <a:ext uri="{0D108BD9-81ED-4DB2-BD59-A6C34878D82A}">
                    <a16:rowId xmlns:a16="http://schemas.microsoft.com/office/drawing/2014/main" val="2375009771"/>
                  </a:ext>
                </a:extLst>
              </a:tr>
              <a:tr h="370840">
                <a:tc>
                  <a:txBody>
                    <a:bodyPr/>
                    <a:lstStyle/>
                    <a:p>
                      <a:r>
                        <a:rPr lang="en-US" dirty="0"/>
                        <a:t>R0</a:t>
                      </a:r>
                      <a:endParaRPr lang="en-GB" dirty="0"/>
                    </a:p>
                  </a:txBody>
                  <a:tcPr/>
                </a:tc>
                <a:tc>
                  <a:txBody>
                    <a:bodyPr/>
                    <a:lstStyle/>
                    <a:p>
                      <a:r>
                        <a:rPr lang="el-GR" dirty="0"/>
                        <a:t>Εξειδίκευση χειρουργού</a:t>
                      </a:r>
                      <a:endParaRPr lang="en-GB" dirty="0"/>
                    </a:p>
                  </a:txBody>
                  <a:tcPr/>
                </a:tc>
                <a:tc>
                  <a:txBody>
                    <a:bodyPr/>
                    <a:lstStyle/>
                    <a:p>
                      <a:endParaRPr lang="en-GB"/>
                    </a:p>
                  </a:txBody>
                  <a:tcPr/>
                </a:tc>
                <a:extLst>
                  <a:ext uri="{0D108BD9-81ED-4DB2-BD59-A6C34878D82A}">
                    <a16:rowId xmlns:a16="http://schemas.microsoft.com/office/drawing/2014/main" val="913711604"/>
                  </a:ext>
                </a:extLst>
              </a:tr>
              <a:tr h="370840">
                <a:tc>
                  <a:txBody>
                    <a:bodyPr/>
                    <a:lstStyle/>
                    <a:p>
                      <a:r>
                        <a:rPr lang="el-GR" dirty="0"/>
                        <a:t>Ιστολογικός Τύπος</a:t>
                      </a:r>
                      <a:endParaRPr lang="en-GB" dirty="0"/>
                    </a:p>
                  </a:txBody>
                  <a:tcPr/>
                </a:tc>
                <a:tc>
                  <a:txBody>
                    <a:bodyPr/>
                    <a:lstStyle/>
                    <a:p>
                      <a:r>
                        <a:rPr lang="el-GR" dirty="0" err="1"/>
                        <a:t>Προεγχειρητική</a:t>
                      </a:r>
                      <a:r>
                        <a:rPr lang="el-GR" dirty="0"/>
                        <a:t>  ακτινοθεραπεία</a:t>
                      </a:r>
                      <a:endParaRPr lang="en-GB" dirty="0"/>
                    </a:p>
                  </a:txBody>
                  <a:tcPr/>
                </a:tc>
                <a:tc>
                  <a:txBody>
                    <a:bodyPr/>
                    <a:lstStyle/>
                    <a:p>
                      <a:endParaRPr lang="el-GR" dirty="0"/>
                    </a:p>
                  </a:txBody>
                  <a:tcPr/>
                </a:tc>
                <a:extLst>
                  <a:ext uri="{0D108BD9-81ED-4DB2-BD59-A6C34878D82A}">
                    <a16:rowId xmlns:a16="http://schemas.microsoft.com/office/drawing/2014/main" val="3285977988"/>
                  </a:ext>
                </a:extLst>
              </a:tr>
              <a:tr h="370840">
                <a:tc>
                  <a:txBody>
                    <a:bodyPr/>
                    <a:lstStyle/>
                    <a:p>
                      <a:r>
                        <a:rPr lang="en-US" dirty="0"/>
                        <a:t>Grade</a:t>
                      </a:r>
                      <a:endParaRPr lang="en-GB" dirty="0"/>
                    </a:p>
                  </a:txBody>
                  <a:tcPr/>
                </a:tc>
                <a:tc>
                  <a:txBody>
                    <a:bodyPr/>
                    <a:lstStyle/>
                    <a:p>
                      <a:r>
                        <a:rPr lang="en-US" dirty="0"/>
                        <a:t>Piecemeal resection</a:t>
                      </a:r>
                      <a:endParaRPr lang="en-GB" dirty="0"/>
                    </a:p>
                  </a:txBody>
                  <a:tcPr/>
                </a:tc>
                <a:tc>
                  <a:txBody>
                    <a:bodyPr/>
                    <a:lstStyle/>
                    <a:p>
                      <a:endParaRPr lang="el-GR" dirty="0"/>
                    </a:p>
                  </a:txBody>
                  <a:tcPr/>
                </a:tc>
                <a:extLst>
                  <a:ext uri="{0D108BD9-81ED-4DB2-BD59-A6C34878D82A}">
                    <a16:rowId xmlns:a16="http://schemas.microsoft.com/office/drawing/2014/main" val="884931261"/>
                  </a:ext>
                </a:extLst>
              </a:tr>
              <a:tr h="370840">
                <a:tc>
                  <a:txBody>
                    <a:bodyPr/>
                    <a:lstStyle/>
                    <a:p>
                      <a:r>
                        <a:rPr lang="el-GR" dirty="0" err="1"/>
                        <a:t>Πολυεστιακή</a:t>
                      </a:r>
                      <a:r>
                        <a:rPr lang="el-GR" dirty="0"/>
                        <a:t> νόσος</a:t>
                      </a:r>
                      <a:endParaRPr lang="en-GB" dirty="0"/>
                    </a:p>
                  </a:txBody>
                  <a:tcPr/>
                </a:tc>
                <a:tc>
                  <a:txBody>
                    <a:bodyPr/>
                    <a:lstStyle/>
                    <a:p>
                      <a:r>
                        <a:rPr lang="en-US" dirty="0"/>
                        <a:t>Grade</a:t>
                      </a:r>
                      <a:endParaRPr lang="en-GB" dirty="0"/>
                    </a:p>
                  </a:txBody>
                  <a:tcPr/>
                </a:tc>
                <a:tc>
                  <a:txBody>
                    <a:bodyPr/>
                    <a:lstStyle/>
                    <a:p>
                      <a:endParaRPr lang="el-GR" dirty="0"/>
                    </a:p>
                  </a:txBody>
                  <a:tcPr/>
                </a:tc>
                <a:extLst>
                  <a:ext uri="{0D108BD9-81ED-4DB2-BD59-A6C34878D82A}">
                    <a16:rowId xmlns:a16="http://schemas.microsoft.com/office/drawing/2014/main" val="2244523333"/>
                  </a:ext>
                </a:extLst>
              </a:tr>
            </a:tbl>
          </a:graphicData>
        </a:graphic>
      </p:graphicFrame>
      <p:pic>
        <p:nvPicPr>
          <p:cNvPr id="16" name="Picture 15">
            <a:extLst>
              <a:ext uri="{FF2B5EF4-FFF2-40B4-BE49-F238E27FC236}">
                <a16:creationId xmlns:a16="http://schemas.microsoft.com/office/drawing/2014/main" id="{031F8D48-9A68-46D4-8768-EC5AAD27B979}"/>
              </a:ext>
            </a:extLst>
          </p:cNvPr>
          <p:cNvPicPr>
            <a:picLocks noChangeAspect="1"/>
          </p:cNvPicPr>
          <p:nvPr/>
        </p:nvPicPr>
        <p:blipFill>
          <a:blip r:embed="rId2"/>
          <a:stretch>
            <a:fillRect/>
          </a:stretch>
        </p:blipFill>
        <p:spPr>
          <a:xfrm>
            <a:off x="775087" y="6460912"/>
            <a:ext cx="2338086" cy="149525"/>
          </a:xfrm>
          <a:prstGeom prst="rect">
            <a:avLst/>
          </a:prstGeom>
        </p:spPr>
      </p:pic>
    </p:spTree>
    <p:extLst>
      <p:ext uri="{BB962C8B-B14F-4D97-AF65-F5344CB8AC3E}">
        <p14:creationId xmlns:p14="http://schemas.microsoft.com/office/powerpoint/2010/main" val="671107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29F4DD-538F-46C5-BF6D-2BCEC2F3348C}"/>
              </a:ext>
            </a:extLst>
          </p:cNvPr>
          <p:cNvSpPr>
            <a:spLocks noGrp="1"/>
          </p:cNvSpPr>
          <p:nvPr>
            <p:ph type="title"/>
          </p:nvPr>
        </p:nvSpPr>
        <p:spPr/>
        <p:txBody>
          <a:bodyPr/>
          <a:lstStyle/>
          <a:p>
            <a:r>
              <a:rPr lang="el-GR" dirty="0"/>
              <a:t>ΟΠΙΣΘΟΠΕΙΤΟΝΑΪΚΑ ΣΑΡΚΩΜΑΤΑ</a:t>
            </a:r>
            <a:endParaRPr lang="en-GB" dirty="0"/>
          </a:p>
        </p:txBody>
      </p:sp>
      <p:sp>
        <p:nvSpPr>
          <p:cNvPr id="6" name="Content Placeholder 5">
            <a:extLst>
              <a:ext uri="{FF2B5EF4-FFF2-40B4-BE49-F238E27FC236}">
                <a16:creationId xmlns:a16="http://schemas.microsoft.com/office/drawing/2014/main" id="{8372247B-9EFF-4E8D-9B82-541F0E4CC10F}"/>
              </a:ext>
            </a:extLst>
          </p:cNvPr>
          <p:cNvSpPr>
            <a:spLocks noGrp="1"/>
          </p:cNvSpPr>
          <p:nvPr>
            <p:ph idx="1"/>
          </p:nvPr>
        </p:nvSpPr>
        <p:spPr/>
        <p:txBody>
          <a:bodyPr/>
          <a:lstStyle/>
          <a:p>
            <a:r>
              <a:rPr lang="el-GR" dirty="0"/>
              <a:t>5-ετής επιβίωση 64-72%</a:t>
            </a:r>
          </a:p>
          <a:p>
            <a:r>
              <a:rPr lang="el-GR" dirty="0"/>
              <a:t>Τοπική υποτροπή 24-39%</a:t>
            </a:r>
          </a:p>
          <a:p>
            <a:r>
              <a:rPr lang="el-GR" dirty="0"/>
              <a:t>Απομακρυσμένες μεταστάσεις 21-24%</a:t>
            </a:r>
            <a:endParaRPr lang="en-GB" dirty="0"/>
          </a:p>
        </p:txBody>
      </p:sp>
    </p:spTree>
    <p:extLst>
      <p:ext uri="{BB962C8B-B14F-4D97-AF65-F5344CB8AC3E}">
        <p14:creationId xmlns:p14="http://schemas.microsoft.com/office/powerpoint/2010/main" val="1544255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202C-AAAB-4CB1-B261-0429F913E40C}"/>
              </a:ext>
            </a:extLst>
          </p:cNvPr>
          <p:cNvSpPr>
            <a:spLocks noGrp="1"/>
          </p:cNvSpPr>
          <p:nvPr>
            <p:ph type="title"/>
          </p:nvPr>
        </p:nvSpPr>
        <p:spPr/>
        <p:txBody>
          <a:bodyPr/>
          <a:lstStyle/>
          <a:p>
            <a:r>
              <a:rPr lang="el-GR" dirty="0"/>
              <a:t>ΟΠΙΣΘΟΠΕΡΙΤΟΝΑΪΚΑ ΣΑΡΚΩΜΑΤΑ</a:t>
            </a:r>
            <a:endParaRPr lang="en-GB" dirty="0"/>
          </a:p>
        </p:txBody>
      </p:sp>
      <p:pic>
        <p:nvPicPr>
          <p:cNvPr id="4" name="Content Placeholder 3">
            <a:extLst>
              <a:ext uri="{FF2B5EF4-FFF2-40B4-BE49-F238E27FC236}">
                <a16:creationId xmlns:a16="http://schemas.microsoft.com/office/drawing/2014/main" id="{9A88DC1B-CA19-472C-9F4E-7E22D2ED8F4A}"/>
              </a:ext>
            </a:extLst>
          </p:cNvPr>
          <p:cNvPicPr>
            <a:picLocks noGrp="1" noChangeAspect="1"/>
          </p:cNvPicPr>
          <p:nvPr>
            <p:ph sz="half" idx="1"/>
          </p:nvPr>
        </p:nvPicPr>
        <p:blipFill>
          <a:blip r:embed="rId2"/>
          <a:stretch>
            <a:fillRect/>
          </a:stretch>
        </p:blipFill>
        <p:spPr>
          <a:xfrm>
            <a:off x="2631989" y="2100649"/>
            <a:ext cx="8773462" cy="4204084"/>
          </a:xfrm>
          <a:prstGeom prst="rect">
            <a:avLst/>
          </a:prstGeom>
        </p:spPr>
      </p:pic>
      <p:sp>
        <p:nvSpPr>
          <p:cNvPr id="8" name="Content Placeholder 7">
            <a:extLst>
              <a:ext uri="{FF2B5EF4-FFF2-40B4-BE49-F238E27FC236}">
                <a16:creationId xmlns:a16="http://schemas.microsoft.com/office/drawing/2014/main" id="{D0E0B77D-3CC9-4B1C-9013-66B219527AA5}"/>
              </a:ext>
            </a:extLst>
          </p:cNvPr>
          <p:cNvSpPr>
            <a:spLocks noGrp="1"/>
          </p:cNvSpPr>
          <p:nvPr>
            <p:ph sz="half" idx="2"/>
          </p:nvPr>
        </p:nvSpPr>
        <p:spPr>
          <a:xfrm>
            <a:off x="266795" y="2324471"/>
            <a:ext cx="4825159" cy="3416300"/>
          </a:xfrm>
        </p:spPr>
        <p:txBody>
          <a:bodyPr/>
          <a:lstStyle/>
          <a:p>
            <a:r>
              <a:rPr lang="en-US" dirty="0"/>
              <a:t>Follow up</a:t>
            </a:r>
            <a:endParaRPr lang="en-GB" dirty="0"/>
          </a:p>
        </p:txBody>
      </p:sp>
    </p:spTree>
    <p:extLst>
      <p:ext uri="{BB962C8B-B14F-4D97-AF65-F5344CB8AC3E}">
        <p14:creationId xmlns:p14="http://schemas.microsoft.com/office/powerpoint/2010/main" val="132812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1435-4519-4293-BD8D-1B9BA60D477B}"/>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9C163E2-CFA5-4B84-B8E9-370D6014619A}"/>
              </a:ext>
            </a:extLst>
          </p:cNvPr>
          <p:cNvPicPr>
            <a:picLocks noGrp="1" noChangeAspect="1"/>
          </p:cNvPicPr>
          <p:nvPr>
            <p:ph idx="1"/>
          </p:nvPr>
        </p:nvPicPr>
        <p:blipFill>
          <a:blip r:embed="rId2"/>
          <a:stretch>
            <a:fillRect/>
          </a:stretch>
        </p:blipFill>
        <p:spPr>
          <a:xfrm>
            <a:off x="1504336" y="1133783"/>
            <a:ext cx="8686254" cy="4886018"/>
          </a:xfrm>
          <a:prstGeom prst="rect">
            <a:avLst/>
          </a:prstGeom>
        </p:spPr>
      </p:pic>
    </p:spTree>
    <p:extLst>
      <p:ext uri="{BB962C8B-B14F-4D97-AF65-F5344CB8AC3E}">
        <p14:creationId xmlns:p14="http://schemas.microsoft.com/office/powerpoint/2010/main" val="4067287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38340-649E-4EF4-8787-371B9A4DB498}"/>
              </a:ext>
            </a:extLst>
          </p:cNvPr>
          <p:cNvSpPr>
            <a:spLocks noGrp="1"/>
          </p:cNvSpPr>
          <p:nvPr>
            <p:ph type="title"/>
          </p:nvPr>
        </p:nvSpPr>
        <p:spPr/>
        <p:txBody>
          <a:bodyPr/>
          <a:lstStyle/>
          <a:p>
            <a:r>
              <a:rPr lang="el-GR" dirty="0"/>
              <a:t>ΔΕΣΜΟΕΙΔΕΙΣ ΟΓΚΟΙ</a:t>
            </a:r>
            <a:endParaRPr lang="en-GB" dirty="0"/>
          </a:p>
        </p:txBody>
      </p:sp>
      <p:sp>
        <p:nvSpPr>
          <p:cNvPr id="6" name="Content Placeholder 5">
            <a:extLst>
              <a:ext uri="{FF2B5EF4-FFF2-40B4-BE49-F238E27FC236}">
                <a16:creationId xmlns:a16="http://schemas.microsoft.com/office/drawing/2014/main" id="{4FD072D9-837A-4188-BC81-56E1C608D9DA}"/>
              </a:ext>
            </a:extLst>
          </p:cNvPr>
          <p:cNvSpPr>
            <a:spLocks noGrp="1"/>
          </p:cNvSpPr>
          <p:nvPr>
            <p:ph idx="1"/>
          </p:nvPr>
        </p:nvSpPr>
        <p:spPr/>
        <p:txBody>
          <a:bodyPr>
            <a:normAutofit lnSpcReduction="10000"/>
          </a:bodyPr>
          <a:lstStyle/>
          <a:p>
            <a:r>
              <a:rPr lang="en-GB" dirty="0"/>
              <a:t>Aggressive fibromatosis</a:t>
            </a:r>
          </a:p>
          <a:p>
            <a:r>
              <a:rPr lang="el-GR" dirty="0"/>
              <a:t>Ινώδη νεοπλάσματα προερχόμενα από τα </a:t>
            </a:r>
            <a:r>
              <a:rPr lang="el-GR" dirty="0" err="1"/>
              <a:t>μυοαπονευρωτικά</a:t>
            </a:r>
            <a:r>
              <a:rPr lang="el-GR" dirty="0"/>
              <a:t> πέταλα </a:t>
            </a:r>
          </a:p>
          <a:p>
            <a:r>
              <a:rPr lang="el-GR" dirty="0"/>
              <a:t>Τοπικά διηθητικά </a:t>
            </a:r>
          </a:p>
          <a:p>
            <a:r>
              <a:rPr lang="el-GR" dirty="0"/>
              <a:t>Σπάνια </a:t>
            </a:r>
            <a:r>
              <a:rPr lang="el-GR" dirty="0" err="1"/>
              <a:t>μεθίστανται</a:t>
            </a:r>
            <a:endParaRPr lang="el-GR" dirty="0"/>
          </a:p>
          <a:p>
            <a:r>
              <a:rPr lang="el-GR" dirty="0"/>
              <a:t>Συνήθως εμφανίζονται στο κοιλιακό τοίχωμα των εγκύων ή σαν </a:t>
            </a:r>
            <a:r>
              <a:rPr lang="el-GR" dirty="0" err="1"/>
              <a:t>ενδοπεριταναϊκες</a:t>
            </a:r>
            <a:r>
              <a:rPr lang="el-GR" dirty="0"/>
              <a:t> μάζες σε μεγαλύτερης ηλικίας άρρενες</a:t>
            </a:r>
          </a:p>
          <a:p>
            <a:r>
              <a:rPr lang="el-GR" dirty="0"/>
              <a:t>Μετάλλαξη γονίδιο </a:t>
            </a:r>
            <a:r>
              <a:rPr lang="en-US" dirty="0"/>
              <a:t>CTNNB1</a:t>
            </a:r>
            <a:endParaRPr lang="el-GR" dirty="0"/>
          </a:p>
          <a:p>
            <a:r>
              <a:rPr lang="el-GR" dirty="0"/>
              <a:t>5% </a:t>
            </a:r>
            <a:r>
              <a:rPr lang="en-US" dirty="0"/>
              <a:t>FAP /Gardner</a:t>
            </a:r>
          </a:p>
          <a:p>
            <a:r>
              <a:rPr lang="en-US" dirty="0"/>
              <a:t>7-15% FAP</a:t>
            </a:r>
            <a:endParaRPr lang="en-GB" dirty="0"/>
          </a:p>
        </p:txBody>
      </p:sp>
    </p:spTree>
    <p:extLst>
      <p:ext uri="{BB962C8B-B14F-4D97-AF65-F5344CB8AC3E}">
        <p14:creationId xmlns:p14="http://schemas.microsoft.com/office/powerpoint/2010/main" val="70977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1E31-E983-4259-ACE3-F2FE6C4C128E}"/>
              </a:ext>
            </a:extLst>
          </p:cNvPr>
          <p:cNvSpPr>
            <a:spLocks noGrp="1"/>
          </p:cNvSpPr>
          <p:nvPr>
            <p:ph type="title"/>
          </p:nvPr>
        </p:nvSpPr>
        <p:spPr/>
        <p:txBody>
          <a:bodyPr/>
          <a:lstStyle/>
          <a:p>
            <a:r>
              <a:rPr lang="el-GR" dirty="0"/>
              <a:t>ΔΕΣΜΟΕΙΔΗΣ ΟΓΚΟΙ</a:t>
            </a:r>
            <a:endParaRPr lang="en-GB" dirty="0"/>
          </a:p>
        </p:txBody>
      </p:sp>
      <p:sp>
        <p:nvSpPr>
          <p:cNvPr id="3" name="Content Placeholder 2">
            <a:extLst>
              <a:ext uri="{FF2B5EF4-FFF2-40B4-BE49-F238E27FC236}">
                <a16:creationId xmlns:a16="http://schemas.microsoft.com/office/drawing/2014/main" id="{E7ECD9B3-4BD6-4F1D-A69C-3ADC4F912512}"/>
              </a:ext>
            </a:extLst>
          </p:cNvPr>
          <p:cNvSpPr>
            <a:spLocks noGrp="1"/>
          </p:cNvSpPr>
          <p:nvPr>
            <p:ph idx="1"/>
          </p:nvPr>
        </p:nvSpPr>
        <p:spPr/>
        <p:txBody>
          <a:bodyPr>
            <a:normAutofit lnSpcReduction="10000"/>
          </a:bodyPr>
          <a:lstStyle/>
          <a:p>
            <a:r>
              <a:rPr lang="en-US" dirty="0"/>
              <a:t>CT/MRI</a:t>
            </a:r>
          </a:p>
          <a:p>
            <a:r>
              <a:rPr lang="el-GR" dirty="0"/>
              <a:t>Βιοψία</a:t>
            </a:r>
          </a:p>
          <a:p>
            <a:r>
              <a:rPr lang="el-GR" b="1" dirty="0"/>
              <a:t>Αντιμετώπιση εξαιρέσιμων βλαβών χειρουργείο</a:t>
            </a:r>
          </a:p>
          <a:p>
            <a:r>
              <a:rPr lang="el-GR" b="1" dirty="0"/>
              <a:t>Προγνωστικοί παράγοντες για υποτροπή</a:t>
            </a:r>
          </a:p>
          <a:p>
            <a:pPr lvl="1"/>
            <a:r>
              <a:rPr lang="el-GR" dirty="0"/>
              <a:t>Θέση όγκου</a:t>
            </a:r>
          </a:p>
          <a:p>
            <a:pPr lvl="1"/>
            <a:r>
              <a:rPr lang="el-GR" dirty="0"/>
              <a:t>Μέγεθος</a:t>
            </a:r>
          </a:p>
          <a:p>
            <a:pPr lvl="1"/>
            <a:r>
              <a:rPr lang="el-GR" dirty="0"/>
              <a:t>Ηλικία</a:t>
            </a:r>
          </a:p>
          <a:p>
            <a:pPr lvl="1"/>
            <a:r>
              <a:rPr lang="el-GR" dirty="0"/>
              <a:t>Όρια </a:t>
            </a:r>
            <a:r>
              <a:rPr lang="el-GR" dirty="0" err="1"/>
              <a:t>εκτομής</a:t>
            </a:r>
            <a:endParaRPr lang="el-GR" dirty="0"/>
          </a:p>
          <a:p>
            <a:r>
              <a:rPr lang="el-GR" dirty="0" err="1"/>
              <a:t>Εξωκοιλιακοί</a:t>
            </a:r>
            <a:r>
              <a:rPr lang="el-GR" dirty="0"/>
              <a:t> όγκοι υποτροπιάζουν συχνότερα σε σχέση με </a:t>
            </a:r>
            <a:r>
              <a:rPr lang="el-GR" dirty="0" err="1"/>
              <a:t>ενδοκοιλιακούς</a:t>
            </a:r>
            <a:endParaRPr lang="en-GB" dirty="0"/>
          </a:p>
        </p:txBody>
      </p:sp>
    </p:spTree>
    <p:extLst>
      <p:ext uri="{BB962C8B-B14F-4D97-AF65-F5344CB8AC3E}">
        <p14:creationId xmlns:p14="http://schemas.microsoft.com/office/powerpoint/2010/main" val="3091119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6DBD-4BC4-42F2-B065-51688BBAA17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160017AB-2618-4DF5-9C82-9EA446CF5487}"/>
              </a:ext>
            </a:extLst>
          </p:cNvPr>
          <p:cNvPicPr>
            <a:picLocks noGrp="1" noChangeAspect="1"/>
          </p:cNvPicPr>
          <p:nvPr>
            <p:ph idx="1"/>
          </p:nvPr>
        </p:nvPicPr>
        <p:blipFill>
          <a:blip r:embed="rId2"/>
          <a:stretch>
            <a:fillRect/>
          </a:stretch>
        </p:blipFill>
        <p:spPr>
          <a:xfrm>
            <a:off x="404948" y="455108"/>
            <a:ext cx="7243253" cy="5630007"/>
          </a:xfrm>
        </p:spPr>
      </p:pic>
      <p:pic>
        <p:nvPicPr>
          <p:cNvPr id="7" name="Picture 6">
            <a:extLst>
              <a:ext uri="{FF2B5EF4-FFF2-40B4-BE49-F238E27FC236}">
                <a16:creationId xmlns:a16="http://schemas.microsoft.com/office/drawing/2014/main" id="{23ED336E-111E-4A19-AC2A-9600F69BF7E8}"/>
              </a:ext>
            </a:extLst>
          </p:cNvPr>
          <p:cNvPicPr>
            <a:picLocks noChangeAspect="1"/>
          </p:cNvPicPr>
          <p:nvPr/>
        </p:nvPicPr>
        <p:blipFill>
          <a:blip r:embed="rId3"/>
          <a:stretch>
            <a:fillRect/>
          </a:stretch>
        </p:blipFill>
        <p:spPr>
          <a:xfrm>
            <a:off x="6334106" y="3569011"/>
            <a:ext cx="5614394" cy="2833881"/>
          </a:xfrm>
          <a:prstGeom prst="rect">
            <a:avLst/>
          </a:prstGeom>
        </p:spPr>
      </p:pic>
    </p:spTree>
    <p:extLst>
      <p:ext uri="{BB962C8B-B14F-4D97-AF65-F5344CB8AC3E}">
        <p14:creationId xmlns:p14="http://schemas.microsoft.com/office/powerpoint/2010/main" val="850832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3FD7-C039-497A-96E0-447C583349F2}"/>
              </a:ext>
            </a:extLst>
          </p:cNvPr>
          <p:cNvSpPr>
            <a:spLocks noGrp="1"/>
          </p:cNvSpPr>
          <p:nvPr>
            <p:ph type="ctrTitle"/>
          </p:nvPr>
        </p:nvSpPr>
        <p:spPr/>
        <p:txBody>
          <a:bodyPr/>
          <a:lstStyle/>
          <a:p>
            <a:r>
              <a:rPr lang="el-GR" dirty="0"/>
              <a:t>ΣΤΡΩΜΑΤΙΚΟΙ ΟΓΚΟΙ ΠΕΠΤΙΚΟΥ (</a:t>
            </a:r>
            <a:r>
              <a:rPr lang="en-US" dirty="0"/>
              <a:t>GIST</a:t>
            </a:r>
            <a:r>
              <a:rPr lang="el-GR" dirty="0"/>
              <a:t>)</a:t>
            </a:r>
            <a:endParaRPr lang="en-GB" dirty="0"/>
          </a:p>
        </p:txBody>
      </p:sp>
      <p:sp>
        <p:nvSpPr>
          <p:cNvPr id="3" name="Subtitle 2">
            <a:extLst>
              <a:ext uri="{FF2B5EF4-FFF2-40B4-BE49-F238E27FC236}">
                <a16:creationId xmlns:a16="http://schemas.microsoft.com/office/drawing/2014/main" id="{9F88DBE7-1152-43D7-97E8-EF67ACEDB3E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4316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4DEA-FD73-4DC3-831D-D99532AFE07E}"/>
              </a:ext>
            </a:extLst>
          </p:cNvPr>
          <p:cNvSpPr>
            <a:spLocks noGrp="1"/>
          </p:cNvSpPr>
          <p:nvPr>
            <p:ph type="title"/>
          </p:nvPr>
        </p:nvSpPr>
        <p:spPr/>
        <p:txBody>
          <a:bodyPr/>
          <a:lstStyle/>
          <a:p>
            <a:r>
              <a:rPr lang="en-US" dirty="0"/>
              <a:t>GIST</a:t>
            </a:r>
            <a:endParaRPr lang="en-GB" dirty="0"/>
          </a:p>
        </p:txBody>
      </p:sp>
      <p:sp>
        <p:nvSpPr>
          <p:cNvPr id="3" name="Content Placeholder 2">
            <a:extLst>
              <a:ext uri="{FF2B5EF4-FFF2-40B4-BE49-F238E27FC236}">
                <a16:creationId xmlns:a16="http://schemas.microsoft.com/office/drawing/2014/main" id="{03C1288F-0779-46F6-B675-8D224F023583}"/>
              </a:ext>
            </a:extLst>
          </p:cNvPr>
          <p:cNvSpPr>
            <a:spLocks noGrp="1"/>
          </p:cNvSpPr>
          <p:nvPr>
            <p:ph idx="1"/>
          </p:nvPr>
        </p:nvSpPr>
        <p:spPr>
          <a:xfrm>
            <a:off x="1154954" y="2403566"/>
            <a:ext cx="8825659" cy="3480766"/>
          </a:xfrm>
        </p:spPr>
        <p:txBody>
          <a:bodyPr>
            <a:normAutofit/>
          </a:bodyPr>
          <a:lstStyle/>
          <a:p>
            <a:r>
              <a:rPr lang="el-GR" dirty="0"/>
              <a:t>Κακοήθεις </a:t>
            </a:r>
            <a:r>
              <a:rPr lang="el-GR" dirty="0" err="1"/>
              <a:t>μεσεγχυματικοί</a:t>
            </a:r>
            <a:r>
              <a:rPr lang="el-GR" dirty="0"/>
              <a:t> όγκοι</a:t>
            </a:r>
          </a:p>
          <a:p>
            <a:r>
              <a:rPr lang="el-GR" dirty="0"/>
              <a:t>Αποτελούν τα συχνότερα σαρκωμάτων μαλακών μορίων του ΓΕΣ</a:t>
            </a:r>
            <a:endParaRPr lang="en-US" dirty="0"/>
          </a:p>
          <a:p>
            <a:r>
              <a:rPr lang="en-US" dirty="0"/>
              <a:t>1</a:t>
            </a:r>
            <a:r>
              <a:rPr lang="en-GB" dirty="0"/>
              <a:t>% </a:t>
            </a:r>
            <a:r>
              <a:rPr lang="el-GR" dirty="0"/>
              <a:t>των καρκίνων του ΓΕΣ</a:t>
            </a:r>
          </a:p>
          <a:p>
            <a:r>
              <a:rPr lang="el-GR" dirty="0"/>
              <a:t>Επίπτωση </a:t>
            </a:r>
            <a:r>
              <a:rPr lang="en-GB" dirty="0"/>
              <a:t>0.4 </a:t>
            </a:r>
            <a:r>
              <a:rPr lang="el-GR" dirty="0"/>
              <a:t>-</a:t>
            </a:r>
            <a:r>
              <a:rPr lang="en-GB" dirty="0"/>
              <a:t> 2 </a:t>
            </a:r>
            <a:r>
              <a:rPr lang="el-GR" dirty="0"/>
              <a:t>περιπτώσεις/</a:t>
            </a:r>
            <a:r>
              <a:rPr lang="en-GB" dirty="0"/>
              <a:t> 100 000 </a:t>
            </a:r>
            <a:r>
              <a:rPr lang="el-GR" dirty="0"/>
              <a:t>/ έτος</a:t>
            </a:r>
          </a:p>
          <a:p>
            <a:r>
              <a:rPr lang="en-US" dirty="0"/>
              <a:t>WHO 2020</a:t>
            </a:r>
            <a:r>
              <a:rPr lang="el-GR" dirty="0"/>
              <a:t> όλα τα </a:t>
            </a:r>
            <a:r>
              <a:rPr lang="en-US" dirty="0"/>
              <a:t>GISTs </a:t>
            </a:r>
            <a:r>
              <a:rPr lang="el-GR" dirty="0"/>
              <a:t>θεωρούνται κακοήθη ανεξάρτητα μεγέθους, θέση ή </a:t>
            </a:r>
            <a:r>
              <a:rPr lang="el-GR" dirty="0" err="1"/>
              <a:t>μιτωτικού</a:t>
            </a:r>
            <a:r>
              <a:rPr lang="el-GR" dirty="0"/>
              <a:t> δείκτη</a:t>
            </a:r>
          </a:p>
          <a:p>
            <a:r>
              <a:rPr lang="el-GR" dirty="0"/>
              <a:t>Μέση Ηλικία εμφάνισης </a:t>
            </a:r>
            <a:r>
              <a:rPr lang="en-GB" dirty="0"/>
              <a:t>60-65</a:t>
            </a:r>
            <a:r>
              <a:rPr lang="el-GR" dirty="0"/>
              <a:t> έτη</a:t>
            </a:r>
          </a:p>
          <a:p>
            <a:r>
              <a:rPr lang="el-GR" dirty="0"/>
              <a:t>Άνδρες</a:t>
            </a:r>
            <a:r>
              <a:rPr lang="en-GB" dirty="0"/>
              <a:t> </a:t>
            </a:r>
            <a:r>
              <a:rPr lang="en-US" dirty="0"/>
              <a:t>&gt; </a:t>
            </a:r>
            <a:r>
              <a:rPr lang="el-GR" dirty="0"/>
              <a:t>Γυναίκες</a:t>
            </a:r>
          </a:p>
          <a:p>
            <a:endParaRPr lang="el-GR" dirty="0"/>
          </a:p>
          <a:p>
            <a:endParaRPr lang="en-GB" dirty="0"/>
          </a:p>
        </p:txBody>
      </p:sp>
    </p:spTree>
    <p:extLst>
      <p:ext uri="{BB962C8B-B14F-4D97-AF65-F5344CB8AC3E}">
        <p14:creationId xmlns:p14="http://schemas.microsoft.com/office/powerpoint/2010/main" val="3001360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1D4C-4439-4B7F-A068-9A9F79869B4A}"/>
              </a:ext>
            </a:extLst>
          </p:cNvPr>
          <p:cNvSpPr>
            <a:spLocks noGrp="1"/>
          </p:cNvSpPr>
          <p:nvPr>
            <p:ph type="title"/>
          </p:nvPr>
        </p:nvSpPr>
        <p:spPr/>
        <p:txBody>
          <a:bodyPr/>
          <a:lstStyle/>
          <a:p>
            <a:r>
              <a:rPr lang="en-GB" dirty="0"/>
              <a:t>GIST</a:t>
            </a:r>
          </a:p>
        </p:txBody>
      </p:sp>
      <p:sp>
        <p:nvSpPr>
          <p:cNvPr id="3" name="Content Placeholder 2">
            <a:extLst>
              <a:ext uri="{FF2B5EF4-FFF2-40B4-BE49-F238E27FC236}">
                <a16:creationId xmlns:a16="http://schemas.microsoft.com/office/drawing/2014/main" id="{03055278-4668-4CE8-8561-34B1C6788520}"/>
              </a:ext>
            </a:extLst>
          </p:cNvPr>
          <p:cNvSpPr>
            <a:spLocks noGrp="1"/>
          </p:cNvSpPr>
          <p:nvPr>
            <p:ph idx="1"/>
          </p:nvPr>
        </p:nvSpPr>
        <p:spPr/>
        <p:txBody>
          <a:bodyPr>
            <a:normAutofit/>
          </a:bodyPr>
          <a:lstStyle/>
          <a:p>
            <a:r>
              <a:rPr lang="el-GR" b="1" dirty="0"/>
              <a:t>Εκφράζουν το αντιγόνο </a:t>
            </a:r>
            <a:r>
              <a:rPr lang="en-GB" b="1" dirty="0"/>
              <a:t>CD 117 </a:t>
            </a:r>
            <a:endParaRPr lang="el-GR" b="1" dirty="0"/>
          </a:p>
          <a:p>
            <a:r>
              <a:rPr lang="el-GR" dirty="0"/>
              <a:t>Το αντιγόνο </a:t>
            </a:r>
            <a:r>
              <a:rPr lang="en-GB" dirty="0"/>
              <a:t>CD 117 </a:t>
            </a:r>
            <a:r>
              <a:rPr lang="el-GR" dirty="0"/>
              <a:t>είναι συνώνυμο με τον </a:t>
            </a:r>
            <a:r>
              <a:rPr lang="el-GR" dirty="0" err="1"/>
              <a:t>διαμεμβρανικό</a:t>
            </a:r>
            <a:r>
              <a:rPr lang="el-GR" dirty="0"/>
              <a:t> υποδοχέα της </a:t>
            </a:r>
            <a:r>
              <a:rPr lang="el-GR" dirty="0" err="1"/>
              <a:t>τυροσινικής</a:t>
            </a:r>
            <a:r>
              <a:rPr lang="el-GR" dirty="0"/>
              <a:t> </a:t>
            </a:r>
            <a:r>
              <a:rPr lang="el-GR" dirty="0" err="1"/>
              <a:t>κινάσης</a:t>
            </a:r>
            <a:r>
              <a:rPr lang="el-GR" dirty="0"/>
              <a:t> </a:t>
            </a:r>
            <a:r>
              <a:rPr lang="en-US" dirty="0"/>
              <a:t>KIT</a:t>
            </a:r>
          </a:p>
          <a:p>
            <a:r>
              <a:rPr lang="el-GR" dirty="0" err="1"/>
              <a:t>Πρωτο-ογκογονίδιο</a:t>
            </a:r>
            <a:r>
              <a:rPr lang="el-GR" dirty="0"/>
              <a:t> </a:t>
            </a:r>
            <a:r>
              <a:rPr lang="en-US" dirty="0"/>
              <a:t>KIT</a:t>
            </a:r>
            <a:endParaRPr lang="el-GR" dirty="0"/>
          </a:p>
          <a:p>
            <a:r>
              <a:rPr lang="el-GR" dirty="0"/>
              <a:t>Κύτταρα </a:t>
            </a:r>
            <a:r>
              <a:rPr lang="el-GR" dirty="0" err="1"/>
              <a:t>Cajal</a:t>
            </a:r>
            <a:r>
              <a:rPr lang="el-GR" dirty="0"/>
              <a:t> που βρίσκονται στο </a:t>
            </a:r>
            <a:r>
              <a:rPr lang="el-GR" dirty="0" err="1"/>
              <a:t>μυεντερικό</a:t>
            </a:r>
            <a:r>
              <a:rPr lang="el-GR" dirty="0"/>
              <a:t> πλέγμα ή τα πολυδύναμα κύτταρα</a:t>
            </a:r>
          </a:p>
          <a:p>
            <a:r>
              <a:rPr lang="el-GR" dirty="0"/>
              <a:t>Κύτταρα </a:t>
            </a:r>
            <a:r>
              <a:rPr lang="el-GR" dirty="0" err="1"/>
              <a:t>Cajal</a:t>
            </a:r>
            <a:r>
              <a:rPr lang="el-GR" dirty="0"/>
              <a:t> δρουν ως βηματοδότης στο ΓΕΣ</a:t>
            </a:r>
          </a:p>
          <a:p>
            <a:r>
              <a:rPr lang="el-GR" dirty="0"/>
              <a:t>Έχουν ίδιους υποδοχείς CD 117/ DOG1</a:t>
            </a:r>
          </a:p>
          <a:p>
            <a:endParaRPr lang="en-GB" dirty="0"/>
          </a:p>
          <a:p>
            <a:endParaRPr lang="el-GR" dirty="0"/>
          </a:p>
          <a:p>
            <a:endParaRPr lang="el-GR" dirty="0"/>
          </a:p>
          <a:p>
            <a:endParaRPr lang="en-GB" dirty="0"/>
          </a:p>
        </p:txBody>
      </p:sp>
    </p:spTree>
    <p:extLst>
      <p:ext uri="{BB962C8B-B14F-4D97-AF65-F5344CB8AC3E}">
        <p14:creationId xmlns:p14="http://schemas.microsoft.com/office/powerpoint/2010/main" val="3090594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929-2F66-4A09-BA4F-F842FECC263A}"/>
              </a:ext>
            </a:extLst>
          </p:cNvPr>
          <p:cNvSpPr>
            <a:spLocks noGrp="1"/>
          </p:cNvSpPr>
          <p:nvPr>
            <p:ph type="title"/>
          </p:nvPr>
        </p:nvSpPr>
        <p:spPr/>
        <p:txBody>
          <a:bodyPr/>
          <a:lstStyle/>
          <a:p>
            <a:r>
              <a:rPr lang="en-US" dirty="0"/>
              <a:t>GIST</a:t>
            </a:r>
            <a:endParaRPr lang="en-GB" dirty="0"/>
          </a:p>
        </p:txBody>
      </p:sp>
      <p:sp>
        <p:nvSpPr>
          <p:cNvPr id="3" name="Content Placeholder 2">
            <a:extLst>
              <a:ext uri="{FF2B5EF4-FFF2-40B4-BE49-F238E27FC236}">
                <a16:creationId xmlns:a16="http://schemas.microsoft.com/office/drawing/2014/main" id="{E496377C-A950-4B12-A995-55EAB7D4C139}"/>
              </a:ext>
            </a:extLst>
          </p:cNvPr>
          <p:cNvSpPr>
            <a:spLocks noGrp="1"/>
          </p:cNvSpPr>
          <p:nvPr>
            <p:ph sz="half" idx="1"/>
          </p:nvPr>
        </p:nvSpPr>
        <p:spPr>
          <a:xfrm>
            <a:off x="266050" y="2132162"/>
            <a:ext cx="4825158" cy="3416301"/>
          </a:xfrm>
        </p:spPr>
        <p:txBody>
          <a:bodyPr>
            <a:normAutofit/>
          </a:bodyPr>
          <a:lstStyle/>
          <a:p>
            <a:r>
              <a:rPr lang="el-GR" dirty="0"/>
              <a:t>Μεταλλάξεις</a:t>
            </a:r>
          </a:p>
          <a:p>
            <a:pPr lvl="1"/>
            <a:r>
              <a:rPr lang="el-GR" dirty="0"/>
              <a:t>95% των </a:t>
            </a:r>
            <a:r>
              <a:rPr lang="en-GB" dirty="0"/>
              <a:t>GIST </a:t>
            </a:r>
            <a:r>
              <a:rPr lang="el-GR" dirty="0"/>
              <a:t>εκφράζουν </a:t>
            </a:r>
            <a:r>
              <a:rPr lang="en-GB" dirty="0"/>
              <a:t>CD 117 (KIT)</a:t>
            </a:r>
          </a:p>
          <a:p>
            <a:pPr lvl="1"/>
            <a:r>
              <a:rPr lang="en-GB" dirty="0"/>
              <a:t>80% KIT </a:t>
            </a:r>
            <a:r>
              <a:rPr lang="el-GR" dirty="0"/>
              <a:t>γονίδιο</a:t>
            </a:r>
          </a:p>
          <a:p>
            <a:pPr lvl="1"/>
            <a:r>
              <a:rPr lang="el-GR" dirty="0"/>
              <a:t>5-10% </a:t>
            </a:r>
            <a:r>
              <a:rPr lang="en-GB" dirty="0"/>
              <a:t>PDGFR</a:t>
            </a:r>
            <a:r>
              <a:rPr lang="el-GR" dirty="0"/>
              <a:t>Α(</a:t>
            </a:r>
            <a:r>
              <a:rPr lang="en-GB" dirty="0"/>
              <a:t>platelet derived growth factor receptor alpha) </a:t>
            </a:r>
            <a:r>
              <a:rPr lang="el-GR" dirty="0"/>
              <a:t>γονίδιο</a:t>
            </a:r>
          </a:p>
          <a:p>
            <a:pPr lvl="1"/>
            <a:r>
              <a:rPr lang="el-GR" dirty="0"/>
              <a:t>10-15% ‘</a:t>
            </a:r>
            <a:r>
              <a:rPr lang="en-GB" dirty="0"/>
              <a:t>wild-type’</a:t>
            </a:r>
          </a:p>
          <a:p>
            <a:pPr lvl="1"/>
            <a:endParaRPr lang="en-GB" dirty="0"/>
          </a:p>
        </p:txBody>
      </p:sp>
      <p:sp>
        <p:nvSpPr>
          <p:cNvPr id="8" name="Content Placeholder 7">
            <a:extLst>
              <a:ext uri="{FF2B5EF4-FFF2-40B4-BE49-F238E27FC236}">
                <a16:creationId xmlns:a16="http://schemas.microsoft.com/office/drawing/2014/main" id="{2A45E359-CC3E-4F86-8A5C-30819D75A3D1}"/>
              </a:ext>
            </a:extLst>
          </p:cNvPr>
          <p:cNvSpPr>
            <a:spLocks noGrp="1"/>
          </p:cNvSpPr>
          <p:nvPr>
            <p:ph sz="half" idx="2"/>
          </p:nvPr>
        </p:nvSpPr>
        <p:spPr/>
        <p:txBody>
          <a:bodyPr>
            <a:normAutofit/>
          </a:bodyPr>
          <a:lstStyle/>
          <a:p>
            <a:endParaRPr lang="en-GB"/>
          </a:p>
        </p:txBody>
      </p:sp>
      <p:pic>
        <p:nvPicPr>
          <p:cNvPr id="5" name="Picture 4">
            <a:extLst>
              <a:ext uri="{FF2B5EF4-FFF2-40B4-BE49-F238E27FC236}">
                <a16:creationId xmlns:a16="http://schemas.microsoft.com/office/drawing/2014/main" id="{4761E48D-F01D-457E-B88E-1E8EA0A58E26}"/>
              </a:ext>
            </a:extLst>
          </p:cNvPr>
          <p:cNvPicPr>
            <a:picLocks noChangeAspect="1"/>
          </p:cNvPicPr>
          <p:nvPr/>
        </p:nvPicPr>
        <p:blipFill>
          <a:blip r:embed="rId3"/>
          <a:stretch>
            <a:fillRect/>
          </a:stretch>
        </p:blipFill>
        <p:spPr>
          <a:xfrm>
            <a:off x="878570" y="4331421"/>
            <a:ext cx="5330142" cy="2357887"/>
          </a:xfrm>
          <a:prstGeom prst="rect">
            <a:avLst/>
          </a:prstGeom>
        </p:spPr>
      </p:pic>
      <p:pic>
        <p:nvPicPr>
          <p:cNvPr id="7" name="Picture 6">
            <a:extLst>
              <a:ext uri="{FF2B5EF4-FFF2-40B4-BE49-F238E27FC236}">
                <a16:creationId xmlns:a16="http://schemas.microsoft.com/office/drawing/2014/main" id="{07E822F8-7FEF-4759-A1E1-D9EA9BF8C53B}"/>
              </a:ext>
            </a:extLst>
          </p:cNvPr>
          <p:cNvPicPr>
            <a:picLocks noChangeAspect="1"/>
          </p:cNvPicPr>
          <p:nvPr/>
        </p:nvPicPr>
        <p:blipFill>
          <a:blip r:embed="rId4"/>
          <a:stretch>
            <a:fillRect/>
          </a:stretch>
        </p:blipFill>
        <p:spPr>
          <a:xfrm>
            <a:off x="6134312" y="712922"/>
            <a:ext cx="5189143" cy="5005953"/>
          </a:xfrm>
          <a:prstGeom prst="rect">
            <a:avLst/>
          </a:prstGeom>
        </p:spPr>
      </p:pic>
    </p:spTree>
    <p:extLst>
      <p:ext uri="{BB962C8B-B14F-4D97-AF65-F5344CB8AC3E}">
        <p14:creationId xmlns:p14="http://schemas.microsoft.com/office/powerpoint/2010/main" val="1208095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B3A8-6803-4801-9685-6FCCF40B202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B98E83B-EE6D-4EC0-8C6D-685C177FDFB3}"/>
              </a:ext>
            </a:extLst>
          </p:cNvPr>
          <p:cNvPicPr>
            <a:picLocks noGrp="1" noChangeAspect="1"/>
          </p:cNvPicPr>
          <p:nvPr>
            <p:ph idx="1"/>
          </p:nvPr>
        </p:nvPicPr>
        <p:blipFill>
          <a:blip r:embed="rId3"/>
          <a:stretch>
            <a:fillRect/>
          </a:stretch>
        </p:blipFill>
        <p:spPr>
          <a:xfrm>
            <a:off x="1154954" y="1115208"/>
            <a:ext cx="8270841" cy="5475890"/>
          </a:xfrm>
        </p:spPr>
      </p:pic>
      <p:pic>
        <p:nvPicPr>
          <p:cNvPr id="7" name="Picture 6">
            <a:extLst>
              <a:ext uri="{FF2B5EF4-FFF2-40B4-BE49-F238E27FC236}">
                <a16:creationId xmlns:a16="http://schemas.microsoft.com/office/drawing/2014/main" id="{746037C1-8EB9-4BEB-9144-43532E85B18C}"/>
              </a:ext>
            </a:extLst>
          </p:cNvPr>
          <p:cNvPicPr>
            <a:picLocks noChangeAspect="1"/>
          </p:cNvPicPr>
          <p:nvPr/>
        </p:nvPicPr>
        <p:blipFill>
          <a:blip r:embed="rId4"/>
          <a:stretch>
            <a:fillRect/>
          </a:stretch>
        </p:blipFill>
        <p:spPr>
          <a:xfrm>
            <a:off x="9425795" y="6011708"/>
            <a:ext cx="2332237" cy="579390"/>
          </a:xfrm>
          <a:prstGeom prst="rect">
            <a:avLst/>
          </a:prstGeom>
        </p:spPr>
      </p:pic>
    </p:spTree>
    <p:extLst>
      <p:ext uri="{BB962C8B-B14F-4D97-AF65-F5344CB8AC3E}">
        <p14:creationId xmlns:p14="http://schemas.microsoft.com/office/powerpoint/2010/main" val="1095913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6300-306D-4248-883D-0ACA6E90EC61}"/>
              </a:ext>
            </a:extLst>
          </p:cNvPr>
          <p:cNvSpPr>
            <a:spLocks noGrp="1"/>
          </p:cNvSpPr>
          <p:nvPr>
            <p:ph type="title"/>
          </p:nvPr>
        </p:nvSpPr>
        <p:spPr/>
        <p:txBody>
          <a:bodyPr/>
          <a:lstStyle/>
          <a:p>
            <a:r>
              <a:rPr lang="en-US" dirty="0"/>
              <a:t>GIST</a:t>
            </a:r>
            <a:endParaRPr lang="en-GB" dirty="0"/>
          </a:p>
        </p:txBody>
      </p:sp>
      <p:sp>
        <p:nvSpPr>
          <p:cNvPr id="3" name="Content Placeholder 2">
            <a:extLst>
              <a:ext uri="{FF2B5EF4-FFF2-40B4-BE49-F238E27FC236}">
                <a16:creationId xmlns:a16="http://schemas.microsoft.com/office/drawing/2014/main" id="{E61A2278-8129-4D48-A968-E118608918B3}"/>
              </a:ext>
            </a:extLst>
          </p:cNvPr>
          <p:cNvSpPr>
            <a:spLocks noGrp="1"/>
          </p:cNvSpPr>
          <p:nvPr>
            <p:ph idx="1"/>
          </p:nvPr>
        </p:nvSpPr>
        <p:spPr/>
        <p:txBody>
          <a:bodyPr>
            <a:normAutofit/>
          </a:bodyPr>
          <a:lstStyle/>
          <a:p>
            <a:r>
              <a:rPr lang="el-GR" dirty="0"/>
              <a:t>Σποραδικά</a:t>
            </a:r>
          </a:p>
          <a:p>
            <a:r>
              <a:rPr lang="el-GR" dirty="0"/>
              <a:t>5% </a:t>
            </a:r>
            <a:r>
              <a:rPr lang="el-GR" dirty="0" err="1"/>
              <a:t>οικογενή</a:t>
            </a:r>
            <a:r>
              <a:rPr lang="el-GR" dirty="0"/>
              <a:t> γενετικά σύνδρομα(</a:t>
            </a:r>
            <a:r>
              <a:rPr lang="en-GB" dirty="0"/>
              <a:t>heritable mutations in the KIT gene</a:t>
            </a:r>
            <a:r>
              <a:rPr lang="el-GR" dirty="0"/>
              <a:t>)</a:t>
            </a:r>
            <a:r>
              <a:rPr lang="en-GB" dirty="0"/>
              <a:t> </a:t>
            </a:r>
            <a:endParaRPr lang="el-GR" dirty="0"/>
          </a:p>
          <a:p>
            <a:pPr lvl="1"/>
            <a:r>
              <a:rPr lang="el-GR" dirty="0"/>
              <a:t> </a:t>
            </a:r>
            <a:r>
              <a:rPr lang="en-GB" dirty="0"/>
              <a:t>Carney–</a:t>
            </a:r>
            <a:r>
              <a:rPr lang="en-GB" dirty="0" err="1"/>
              <a:t>Stratakis</a:t>
            </a:r>
            <a:r>
              <a:rPr lang="en-GB" dirty="0"/>
              <a:t> syndrome (dyad)</a:t>
            </a:r>
          </a:p>
          <a:p>
            <a:pPr lvl="1"/>
            <a:r>
              <a:rPr lang="en-GB" dirty="0"/>
              <a:t>Carney triad syndrome</a:t>
            </a:r>
          </a:p>
          <a:p>
            <a:pPr lvl="1"/>
            <a:r>
              <a:rPr lang="en-GB" dirty="0"/>
              <a:t>Family Neurofibromatosis type 1 (NF1)</a:t>
            </a:r>
          </a:p>
          <a:p>
            <a:pPr lvl="1"/>
            <a:r>
              <a:rPr lang="en-GB" dirty="0"/>
              <a:t>Primary familial GIST syndrome</a:t>
            </a:r>
            <a:r>
              <a:rPr lang="el-GR" dirty="0"/>
              <a:t> (πολλαπλές βλάβες)</a:t>
            </a:r>
          </a:p>
          <a:p>
            <a:r>
              <a:rPr lang="el-GR" dirty="0"/>
              <a:t>Ασθενείς με </a:t>
            </a:r>
            <a:r>
              <a:rPr lang="en-US" dirty="0"/>
              <a:t>GIST </a:t>
            </a:r>
            <a:r>
              <a:rPr lang="el-GR" dirty="0"/>
              <a:t>έχουν μεγαλύτερη πιθανότητα να εμφανίσουν άλλους καρκίνους συγκριτικά με τον γενικό πληθυσμό</a:t>
            </a:r>
          </a:p>
          <a:p>
            <a:endParaRPr lang="en-GB" dirty="0"/>
          </a:p>
        </p:txBody>
      </p:sp>
    </p:spTree>
    <p:extLst>
      <p:ext uri="{BB962C8B-B14F-4D97-AF65-F5344CB8AC3E}">
        <p14:creationId xmlns:p14="http://schemas.microsoft.com/office/powerpoint/2010/main" val="3511869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59A9D-56CF-446C-A057-D880576BC945}"/>
              </a:ext>
            </a:extLst>
          </p:cNvPr>
          <p:cNvSpPr>
            <a:spLocks noGrp="1"/>
          </p:cNvSpPr>
          <p:nvPr>
            <p:ph type="title"/>
          </p:nvPr>
        </p:nvSpPr>
        <p:spPr/>
        <p:txBody>
          <a:bodyPr/>
          <a:lstStyle/>
          <a:p>
            <a:r>
              <a:rPr lang="en-US" dirty="0"/>
              <a:t>GIST</a:t>
            </a:r>
            <a:endParaRPr lang="en-GB" dirty="0"/>
          </a:p>
        </p:txBody>
      </p:sp>
      <p:sp>
        <p:nvSpPr>
          <p:cNvPr id="3" name="Content Placeholder 2">
            <a:extLst>
              <a:ext uri="{FF2B5EF4-FFF2-40B4-BE49-F238E27FC236}">
                <a16:creationId xmlns:a16="http://schemas.microsoft.com/office/drawing/2014/main" id="{EC5840F4-41B7-4586-8991-8DAFD4D6BC44}"/>
              </a:ext>
            </a:extLst>
          </p:cNvPr>
          <p:cNvSpPr>
            <a:spLocks noGrp="1"/>
          </p:cNvSpPr>
          <p:nvPr>
            <p:ph idx="1"/>
          </p:nvPr>
        </p:nvSpPr>
        <p:spPr/>
        <p:txBody>
          <a:bodyPr>
            <a:normAutofit/>
          </a:bodyPr>
          <a:lstStyle/>
          <a:p>
            <a:r>
              <a:rPr lang="el-GR" dirty="0"/>
              <a:t>Εμφανίζονται οπουδήποτε στο ΓΕΣ</a:t>
            </a:r>
          </a:p>
          <a:p>
            <a:pPr lvl="1"/>
            <a:r>
              <a:rPr lang="el-GR" dirty="0"/>
              <a:t>Στομάχι</a:t>
            </a:r>
            <a:r>
              <a:rPr lang="en-GB" dirty="0"/>
              <a:t> (60%).</a:t>
            </a:r>
          </a:p>
          <a:p>
            <a:pPr lvl="1"/>
            <a:r>
              <a:rPr lang="el-GR" dirty="0"/>
              <a:t>Λεπτό έντερο</a:t>
            </a:r>
            <a:r>
              <a:rPr lang="en-GB" dirty="0"/>
              <a:t> (30%)</a:t>
            </a:r>
          </a:p>
          <a:p>
            <a:pPr lvl="1"/>
            <a:r>
              <a:rPr lang="el-GR" dirty="0"/>
              <a:t>12δάκτυλο</a:t>
            </a:r>
            <a:r>
              <a:rPr lang="en-GB" dirty="0"/>
              <a:t> (5%)</a:t>
            </a:r>
          </a:p>
          <a:p>
            <a:pPr lvl="1"/>
            <a:r>
              <a:rPr lang="el-GR" dirty="0"/>
              <a:t>Ορθό</a:t>
            </a:r>
            <a:r>
              <a:rPr lang="en-GB" dirty="0"/>
              <a:t> (</a:t>
            </a:r>
            <a:r>
              <a:rPr lang="el-GR" dirty="0"/>
              <a:t>4-5</a:t>
            </a:r>
            <a:r>
              <a:rPr lang="en-GB" dirty="0"/>
              <a:t>%)</a:t>
            </a:r>
          </a:p>
          <a:p>
            <a:pPr lvl="1"/>
            <a:r>
              <a:rPr lang="el-GR" dirty="0" err="1"/>
              <a:t>Κόλον</a:t>
            </a:r>
            <a:r>
              <a:rPr lang="el-GR" dirty="0"/>
              <a:t> </a:t>
            </a:r>
            <a:r>
              <a:rPr lang="en-GB" dirty="0"/>
              <a:t> (1%)</a:t>
            </a:r>
          </a:p>
          <a:p>
            <a:pPr lvl="1"/>
            <a:r>
              <a:rPr lang="el-GR" dirty="0"/>
              <a:t>Οισοφάγος</a:t>
            </a:r>
            <a:r>
              <a:rPr lang="en-GB" dirty="0"/>
              <a:t> (&lt;1%)</a:t>
            </a:r>
          </a:p>
          <a:p>
            <a:pPr lvl="1"/>
            <a:r>
              <a:rPr lang="el-GR" dirty="0" err="1"/>
              <a:t>Επίπλουν</a:t>
            </a:r>
            <a:r>
              <a:rPr lang="el-GR" dirty="0"/>
              <a:t>/</a:t>
            </a:r>
            <a:r>
              <a:rPr lang="el-GR" dirty="0" err="1"/>
              <a:t>Μεσεντέριο</a:t>
            </a:r>
            <a:r>
              <a:rPr lang="en-GB" dirty="0"/>
              <a:t> (</a:t>
            </a:r>
            <a:r>
              <a:rPr lang="el-GR" dirty="0"/>
              <a:t>σπάνιο</a:t>
            </a:r>
            <a:r>
              <a:rPr lang="en-GB" dirty="0"/>
              <a:t>)</a:t>
            </a:r>
          </a:p>
          <a:p>
            <a:pPr lvl="1"/>
            <a:endParaRPr lang="el-GR" dirty="0"/>
          </a:p>
          <a:p>
            <a:pPr lvl="1"/>
            <a:endParaRPr lang="el-GR" dirty="0"/>
          </a:p>
          <a:p>
            <a:endParaRPr lang="en-GB" dirty="0"/>
          </a:p>
        </p:txBody>
      </p:sp>
      <p:pic>
        <p:nvPicPr>
          <p:cNvPr id="4" name="Picture 3">
            <a:extLst>
              <a:ext uri="{FF2B5EF4-FFF2-40B4-BE49-F238E27FC236}">
                <a16:creationId xmlns:a16="http://schemas.microsoft.com/office/drawing/2014/main" id="{832B3159-27A4-4E1E-83A9-D549CFC80397}"/>
              </a:ext>
            </a:extLst>
          </p:cNvPr>
          <p:cNvPicPr>
            <a:picLocks noChangeAspect="1"/>
          </p:cNvPicPr>
          <p:nvPr/>
        </p:nvPicPr>
        <p:blipFill>
          <a:blip r:embed="rId3"/>
          <a:stretch>
            <a:fillRect/>
          </a:stretch>
        </p:blipFill>
        <p:spPr>
          <a:xfrm>
            <a:off x="6950562" y="3091254"/>
            <a:ext cx="4086484" cy="3416300"/>
          </a:xfrm>
          <a:prstGeom prst="rect">
            <a:avLst/>
          </a:prstGeom>
        </p:spPr>
      </p:pic>
    </p:spTree>
    <p:extLst>
      <p:ext uri="{BB962C8B-B14F-4D97-AF65-F5344CB8AC3E}">
        <p14:creationId xmlns:p14="http://schemas.microsoft.com/office/powerpoint/2010/main" val="4265975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3079-B932-4C75-9191-7ECF2B30F1D6}"/>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C5691CBB-3963-4131-8FCB-BBCB0FF7D968}"/>
              </a:ext>
            </a:extLst>
          </p:cNvPr>
          <p:cNvSpPr>
            <a:spLocks noGrp="1"/>
          </p:cNvSpPr>
          <p:nvPr>
            <p:ph idx="1"/>
          </p:nvPr>
        </p:nvSpPr>
        <p:spPr/>
        <p:txBody>
          <a:bodyPr/>
          <a:lstStyle/>
          <a:p>
            <a:r>
              <a:rPr lang="el-GR" dirty="0"/>
              <a:t>ΑΚΡΩΝ</a:t>
            </a:r>
            <a:r>
              <a:rPr lang="en-GB" dirty="0"/>
              <a:t>-</a:t>
            </a:r>
            <a:r>
              <a:rPr lang="el-GR" dirty="0"/>
              <a:t> ΚΕΦΑΛΗΣ- ΤΡΑΧΗΛΟΥ-ΚΟΡΜΟΥ</a:t>
            </a:r>
          </a:p>
          <a:p>
            <a:r>
              <a:rPr lang="el-GR" dirty="0"/>
              <a:t>ΚΟΙΛΙΑΣ</a:t>
            </a:r>
          </a:p>
          <a:p>
            <a:pPr lvl="1"/>
            <a:r>
              <a:rPr lang="el-GR" dirty="0"/>
              <a:t>ΕΝΔΟΠΕΡΙΤΟΝΑΙΪΚΑ</a:t>
            </a:r>
          </a:p>
          <a:p>
            <a:pPr lvl="1"/>
            <a:r>
              <a:rPr lang="el-GR" dirty="0"/>
              <a:t>ΟΠΙΣΘΟΠΕΡΙΤΟΝΑΪΚΑ</a:t>
            </a:r>
          </a:p>
          <a:p>
            <a:r>
              <a:rPr lang="el-GR" dirty="0"/>
              <a:t>ΔΕΣΜΟΕΙΔΕΙΣ ΟΓΚΟΙ</a:t>
            </a:r>
            <a:endParaRPr lang="en-GB" dirty="0"/>
          </a:p>
        </p:txBody>
      </p:sp>
      <p:pic>
        <p:nvPicPr>
          <p:cNvPr id="4" name="Picture 3">
            <a:extLst>
              <a:ext uri="{FF2B5EF4-FFF2-40B4-BE49-F238E27FC236}">
                <a16:creationId xmlns:a16="http://schemas.microsoft.com/office/drawing/2014/main" id="{9C80133D-3AA9-4CD0-925C-BC8EC1A43FEA}"/>
              </a:ext>
            </a:extLst>
          </p:cNvPr>
          <p:cNvPicPr>
            <a:picLocks noChangeAspect="1"/>
          </p:cNvPicPr>
          <p:nvPr/>
        </p:nvPicPr>
        <p:blipFill>
          <a:blip r:embed="rId2"/>
          <a:stretch>
            <a:fillRect/>
          </a:stretch>
        </p:blipFill>
        <p:spPr>
          <a:xfrm>
            <a:off x="7080312" y="5678394"/>
            <a:ext cx="4432176" cy="682811"/>
          </a:xfrm>
          <a:prstGeom prst="rect">
            <a:avLst/>
          </a:prstGeom>
        </p:spPr>
      </p:pic>
    </p:spTree>
    <p:extLst>
      <p:ext uri="{BB962C8B-B14F-4D97-AF65-F5344CB8AC3E}">
        <p14:creationId xmlns:p14="http://schemas.microsoft.com/office/powerpoint/2010/main" val="2626314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0BAE-26BC-4660-A971-BC162AB85B9B}"/>
              </a:ext>
            </a:extLst>
          </p:cNvPr>
          <p:cNvSpPr>
            <a:spLocks noGrp="1"/>
          </p:cNvSpPr>
          <p:nvPr>
            <p:ph type="title"/>
          </p:nvPr>
        </p:nvSpPr>
        <p:spPr/>
        <p:txBody>
          <a:bodyPr/>
          <a:lstStyle/>
          <a:p>
            <a:r>
              <a:rPr lang="en-US" dirty="0"/>
              <a:t>GIST</a:t>
            </a:r>
            <a:endParaRPr lang="en-GB" dirty="0"/>
          </a:p>
        </p:txBody>
      </p:sp>
      <p:sp>
        <p:nvSpPr>
          <p:cNvPr id="3" name="Content Placeholder 2">
            <a:extLst>
              <a:ext uri="{FF2B5EF4-FFF2-40B4-BE49-F238E27FC236}">
                <a16:creationId xmlns:a16="http://schemas.microsoft.com/office/drawing/2014/main" id="{5CB721F9-1303-4233-97C9-F710AFEA0517}"/>
              </a:ext>
            </a:extLst>
          </p:cNvPr>
          <p:cNvSpPr>
            <a:spLocks noGrp="1"/>
          </p:cNvSpPr>
          <p:nvPr>
            <p:ph idx="1"/>
          </p:nvPr>
        </p:nvSpPr>
        <p:spPr/>
        <p:txBody>
          <a:bodyPr/>
          <a:lstStyle/>
          <a:p>
            <a:r>
              <a:rPr lang="en-US" dirty="0"/>
              <a:t>20-25% </a:t>
            </a:r>
            <a:r>
              <a:rPr lang="el-GR" dirty="0"/>
              <a:t>γαστρικά </a:t>
            </a:r>
            <a:r>
              <a:rPr lang="en-GB" dirty="0"/>
              <a:t>GISTs</a:t>
            </a:r>
            <a:r>
              <a:rPr lang="el-GR" dirty="0"/>
              <a:t> </a:t>
            </a:r>
            <a:endParaRPr lang="en-GB" dirty="0"/>
          </a:p>
          <a:p>
            <a:r>
              <a:rPr lang="en-GB" dirty="0"/>
              <a:t>40-50% GISTs</a:t>
            </a:r>
            <a:r>
              <a:rPr lang="el-GR" dirty="0"/>
              <a:t> λεπτού εντέρου</a:t>
            </a:r>
            <a:endParaRPr lang="en-GB" dirty="0"/>
          </a:p>
          <a:p>
            <a:r>
              <a:rPr lang="en-GB" dirty="0"/>
              <a:t>10-25% </a:t>
            </a:r>
            <a:r>
              <a:rPr lang="el-GR" dirty="0"/>
              <a:t>μεταστατικά κατά την εμφάνιση</a:t>
            </a:r>
          </a:p>
          <a:p>
            <a:r>
              <a:rPr lang="el-GR" dirty="0"/>
              <a:t>Μεταστάσεις ήπαρ και περιτοναϊκή κοιλότητα</a:t>
            </a:r>
          </a:p>
          <a:p>
            <a:r>
              <a:rPr lang="el-GR" dirty="0"/>
              <a:t>Σπάνια </a:t>
            </a:r>
            <a:r>
              <a:rPr lang="el-GR" dirty="0" err="1"/>
              <a:t>μεθίσταται</a:t>
            </a:r>
            <a:r>
              <a:rPr lang="el-GR" dirty="0"/>
              <a:t> στους λεμφαδένες και πνεύμονες</a:t>
            </a:r>
            <a:endParaRPr lang="en-GB" dirty="0"/>
          </a:p>
        </p:txBody>
      </p:sp>
    </p:spTree>
    <p:extLst>
      <p:ext uri="{BB962C8B-B14F-4D97-AF65-F5344CB8AC3E}">
        <p14:creationId xmlns:p14="http://schemas.microsoft.com/office/powerpoint/2010/main" val="2797269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6636-1E9F-47F9-99AD-FD4219CBCC4F}"/>
              </a:ext>
            </a:extLst>
          </p:cNvPr>
          <p:cNvSpPr>
            <a:spLocks noGrp="1"/>
          </p:cNvSpPr>
          <p:nvPr>
            <p:ph type="title"/>
          </p:nvPr>
        </p:nvSpPr>
        <p:spPr/>
        <p:txBody>
          <a:bodyPr/>
          <a:lstStyle/>
          <a:p>
            <a:r>
              <a:rPr lang="el-GR" dirty="0"/>
              <a:t>ΙΣΤΟΛΟΓΙΚΑ ΧΑΡΑΚΤΗΡΙΣΤΙΚΑ</a:t>
            </a:r>
            <a:endParaRPr lang="en-GB" dirty="0"/>
          </a:p>
        </p:txBody>
      </p:sp>
      <p:sp>
        <p:nvSpPr>
          <p:cNvPr id="3" name="Content Placeholder 2">
            <a:extLst>
              <a:ext uri="{FF2B5EF4-FFF2-40B4-BE49-F238E27FC236}">
                <a16:creationId xmlns:a16="http://schemas.microsoft.com/office/drawing/2014/main" id="{E35D496F-25CE-441F-A6E5-62B3BA6F71A9}"/>
              </a:ext>
            </a:extLst>
          </p:cNvPr>
          <p:cNvSpPr>
            <a:spLocks noGrp="1"/>
          </p:cNvSpPr>
          <p:nvPr>
            <p:ph idx="1"/>
          </p:nvPr>
        </p:nvSpPr>
        <p:spPr>
          <a:xfrm>
            <a:off x="1154954" y="2045561"/>
            <a:ext cx="8825659" cy="3416300"/>
          </a:xfrm>
        </p:spPr>
        <p:txBody>
          <a:bodyPr/>
          <a:lstStyle/>
          <a:p>
            <a:r>
              <a:rPr lang="el-GR" dirty="0"/>
              <a:t>Μέγεθος 1-40εκ(5εκ)</a:t>
            </a:r>
          </a:p>
          <a:p>
            <a:r>
              <a:rPr lang="el-GR" dirty="0"/>
              <a:t>Μονήρη, καλά περιεγραμμένα οζίδια (νέκρωση, αιμορραγία)</a:t>
            </a:r>
          </a:p>
          <a:p>
            <a:r>
              <a:rPr lang="el-GR" dirty="0" err="1"/>
              <a:t>Υποβλενογόνια</a:t>
            </a:r>
            <a:r>
              <a:rPr lang="el-GR" dirty="0"/>
              <a:t>, </a:t>
            </a:r>
            <a:r>
              <a:rPr lang="el-GR" dirty="0" err="1"/>
              <a:t>υποορογόνιες</a:t>
            </a:r>
            <a:r>
              <a:rPr lang="el-GR" dirty="0"/>
              <a:t> ή </a:t>
            </a:r>
            <a:r>
              <a:rPr lang="el-GR" dirty="0" err="1"/>
              <a:t>ενδοαυλίκες</a:t>
            </a:r>
            <a:r>
              <a:rPr lang="el-GR" dirty="0"/>
              <a:t> μάζες, </a:t>
            </a:r>
            <a:r>
              <a:rPr lang="el-GR" dirty="0" err="1"/>
              <a:t>εξωφυτικές</a:t>
            </a:r>
            <a:endParaRPr lang="el-GR" dirty="0"/>
          </a:p>
          <a:p>
            <a:r>
              <a:rPr lang="el-GR" dirty="0"/>
              <a:t>Εξέλκωση βλεννογόνου- αιμορραγία </a:t>
            </a:r>
            <a:endParaRPr lang="en-GB" dirty="0"/>
          </a:p>
        </p:txBody>
      </p:sp>
      <p:pic>
        <p:nvPicPr>
          <p:cNvPr id="4" name="Picture 3">
            <a:extLst>
              <a:ext uri="{FF2B5EF4-FFF2-40B4-BE49-F238E27FC236}">
                <a16:creationId xmlns:a16="http://schemas.microsoft.com/office/drawing/2014/main" id="{780F3224-5852-4B13-A26F-01F94A703499}"/>
              </a:ext>
            </a:extLst>
          </p:cNvPr>
          <p:cNvPicPr>
            <a:picLocks noChangeAspect="1"/>
          </p:cNvPicPr>
          <p:nvPr/>
        </p:nvPicPr>
        <p:blipFill>
          <a:blip r:embed="rId2"/>
          <a:stretch>
            <a:fillRect/>
          </a:stretch>
        </p:blipFill>
        <p:spPr>
          <a:xfrm>
            <a:off x="7233007" y="3426432"/>
            <a:ext cx="4078840" cy="3059130"/>
          </a:xfrm>
          <a:prstGeom prst="rect">
            <a:avLst/>
          </a:prstGeom>
        </p:spPr>
      </p:pic>
      <p:pic>
        <p:nvPicPr>
          <p:cNvPr id="5" name="Picture 4">
            <a:extLst>
              <a:ext uri="{FF2B5EF4-FFF2-40B4-BE49-F238E27FC236}">
                <a16:creationId xmlns:a16="http://schemas.microsoft.com/office/drawing/2014/main" id="{6DCC1B6B-3A57-4302-803F-42F19472C463}"/>
              </a:ext>
            </a:extLst>
          </p:cNvPr>
          <p:cNvPicPr>
            <a:picLocks noChangeAspect="1"/>
          </p:cNvPicPr>
          <p:nvPr/>
        </p:nvPicPr>
        <p:blipFill>
          <a:blip r:embed="rId3"/>
          <a:stretch>
            <a:fillRect/>
          </a:stretch>
        </p:blipFill>
        <p:spPr>
          <a:xfrm>
            <a:off x="1976069" y="3552690"/>
            <a:ext cx="4441853" cy="3235959"/>
          </a:xfrm>
          <a:prstGeom prst="rect">
            <a:avLst/>
          </a:prstGeom>
        </p:spPr>
      </p:pic>
    </p:spTree>
    <p:extLst>
      <p:ext uri="{BB962C8B-B14F-4D97-AF65-F5344CB8AC3E}">
        <p14:creationId xmlns:p14="http://schemas.microsoft.com/office/powerpoint/2010/main" val="3935551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84C5-F98A-4D13-B46B-A5F4DDC778B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824CF51-1E17-473C-B323-B927A05C089C}"/>
              </a:ext>
            </a:extLst>
          </p:cNvPr>
          <p:cNvPicPr>
            <a:picLocks noGrp="1" noChangeAspect="1"/>
          </p:cNvPicPr>
          <p:nvPr>
            <p:ph idx="1"/>
          </p:nvPr>
        </p:nvPicPr>
        <p:blipFill>
          <a:blip r:embed="rId3"/>
          <a:stretch>
            <a:fillRect/>
          </a:stretch>
        </p:blipFill>
        <p:spPr>
          <a:xfrm>
            <a:off x="162038" y="1483405"/>
            <a:ext cx="6762750" cy="3305175"/>
          </a:xfrm>
          <a:prstGeom prst="rect">
            <a:avLst/>
          </a:prstGeom>
        </p:spPr>
      </p:pic>
      <p:pic>
        <p:nvPicPr>
          <p:cNvPr id="6" name="Picture 5">
            <a:extLst>
              <a:ext uri="{FF2B5EF4-FFF2-40B4-BE49-F238E27FC236}">
                <a16:creationId xmlns:a16="http://schemas.microsoft.com/office/drawing/2014/main" id="{E6419EF5-F0BB-4300-90FF-27F9C03E4459}"/>
              </a:ext>
            </a:extLst>
          </p:cNvPr>
          <p:cNvPicPr>
            <a:picLocks noChangeAspect="1"/>
          </p:cNvPicPr>
          <p:nvPr/>
        </p:nvPicPr>
        <p:blipFill>
          <a:blip r:embed="rId4"/>
          <a:stretch>
            <a:fillRect/>
          </a:stretch>
        </p:blipFill>
        <p:spPr>
          <a:xfrm>
            <a:off x="6096000" y="2921106"/>
            <a:ext cx="5202820" cy="2329132"/>
          </a:xfrm>
          <a:prstGeom prst="rect">
            <a:avLst/>
          </a:prstGeom>
        </p:spPr>
      </p:pic>
    </p:spTree>
    <p:extLst>
      <p:ext uri="{BB962C8B-B14F-4D97-AF65-F5344CB8AC3E}">
        <p14:creationId xmlns:p14="http://schemas.microsoft.com/office/powerpoint/2010/main" val="233763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6816-6BF8-4740-96B6-49706C36BF73}"/>
              </a:ext>
            </a:extLst>
          </p:cNvPr>
          <p:cNvSpPr>
            <a:spLocks noGrp="1"/>
          </p:cNvSpPr>
          <p:nvPr>
            <p:ph type="title"/>
          </p:nvPr>
        </p:nvSpPr>
        <p:spPr/>
        <p:txBody>
          <a:bodyPr/>
          <a:lstStyle/>
          <a:p>
            <a:r>
              <a:rPr lang="el-GR" dirty="0"/>
              <a:t>ΙΣΤΟΛΟΓΙΚΑ ΧΑΡΑΚΤΗΡΙΣΤΙΚΑ</a:t>
            </a:r>
            <a:endParaRPr lang="en-GB" dirty="0"/>
          </a:p>
        </p:txBody>
      </p:sp>
      <p:pic>
        <p:nvPicPr>
          <p:cNvPr id="9" name="Content Placeholder 8">
            <a:extLst>
              <a:ext uri="{FF2B5EF4-FFF2-40B4-BE49-F238E27FC236}">
                <a16:creationId xmlns:a16="http://schemas.microsoft.com/office/drawing/2014/main" id="{74A10E2F-3CFC-4B42-8D23-93C2CC6BCE30}"/>
              </a:ext>
            </a:extLst>
          </p:cNvPr>
          <p:cNvPicPr>
            <a:picLocks noGrp="1" noChangeAspect="1"/>
          </p:cNvPicPr>
          <p:nvPr>
            <p:ph sz="half" idx="1"/>
          </p:nvPr>
        </p:nvPicPr>
        <p:blipFill>
          <a:blip r:embed="rId3"/>
          <a:stretch>
            <a:fillRect/>
          </a:stretch>
        </p:blipFill>
        <p:spPr>
          <a:xfrm>
            <a:off x="3843581" y="2007071"/>
            <a:ext cx="6964122" cy="4213480"/>
          </a:xfrm>
        </p:spPr>
      </p:pic>
      <p:sp>
        <p:nvSpPr>
          <p:cNvPr id="3" name="Content Placeholder 2">
            <a:extLst>
              <a:ext uri="{FF2B5EF4-FFF2-40B4-BE49-F238E27FC236}">
                <a16:creationId xmlns:a16="http://schemas.microsoft.com/office/drawing/2014/main" id="{6866303D-D89C-4638-A931-59B642E3C033}"/>
              </a:ext>
            </a:extLst>
          </p:cNvPr>
          <p:cNvSpPr>
            <a:spLocks noGrp="1"/>
          </p:cNvSpPr>
          <p:nvPr>
            <p:ph sz="half" idx="2"/>
          </p:nvPr>
        </p:nvSpPr>
        <p:spPr>
          <a:xfrm>
            <a:off x="230054" y="2405661"/>
            <a:ext cx="4825159" cy="3416300"/>
          </a:xfrm>
        </p:spPr>
        <p:txBody>
          <a:bodyPr/>
          <a:lstStyle/>
          <a:p>
            <a:r>
              <a:rPr lang="el-GR" dirty="0"/>
              <a:t>3 ιστολογικοί τύποι</a:t>
            </a:r>
          </a:p>
          <a:p>
            <a:pPr lvl="1"/>
            <a:r>
              <a:rPr lang="el-GR" dirty="0"/>
              <a:t>Ατρακτοειδής 70%</a:t>
            </a:r>
            <a:endParaRPr lang="en-US" dirty="0"/>
          </a:p>
          <a:p>
            <a:pPr lvl="1"/>
            <a:r>
              <a:rPr lang="en-GB" dirty="0"/>
              <a:t>E</a:t>
            </a:r>
            <a:r>
              <a:rPr lang="el-GR" dirty="0" err="1"/>
              <a:t>πιθηλιοειδής</a:t>
            </a:r>
            <a:r>
              <a:rPr lang="el-GR" dirty="0"/>
              <a:t> 20%</a:t>
            </a:r>
          </a:p>
          <a:p>
            <a:pPr lvl="1"/>
            <a:r>
              <a:rPr lang="el-GR" dirty="0"/>
              <a:t>Μεικτός 10%</a:t>
            </a:r>
            <a:endParaRPr lang="en-GB" dirty="0"/>
          </a:p>
        </p:txBody>
      </p:sp>
    </p:spTree>
    <p:extLst>
      <p:ext uri="{BB962C8B-B14F-4D97-AF65-F5344CB8AC3E}">
        <p14:creationId xmlns:p14="http://schemas.microsoft.com/office/powerpoint/2010/main" val="2295403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A619B-9D4A-43E8-AB97-0AE4E6CD6FE6}"/>
              </a:ext>
            </a:extLst>
          </p:cNvPr>
          <p:cNvSpPr>
            <a:spLocks noGrp="1"/>
          </p:cNvSpPr>
          <p:nvPr>
            <p:ph idx="1"/>
          </p:nvPr>
        </p:nvSpPr>
        <p:spPr/>
        <p:txBody>
          <a:bodyPr/>
          <a:lstStyle/>
          <a:p>
            <a:r>
              <a:rPr lang="el-GR" dirty="0"/>
              <a:t>95% +</a:t>
            </a:r>
            <a:r>
              <a:rPr lang="en-US" dirty="0"/>
              <a:t>kit</a:t>
            </a:r>
          </a:p>
          <a:p>
            <a:r>
              <a:rPr lang="en-US" dirty="0"/>
              <a:t>60-70% CD34</a:t>
            </a:r>
          </a:p>
          <a:p>
            <a:r>
              <a:rPr lang="en-US" dirty="0"/>
              <a:t>30-40% smooth muscle actin</a:t>
            </a:r>
          </a:p>
          <a:p>
            <a:r>
              <a:rPr lang="en-US" dirty="0"/>
              <a:t>5% S-100 </a:t>
            </a:r>
            <a:r>
              <a:rPr lang="el-GR" dirty="0"/>
              <a:t>πρωτεΐνη</a:t>
            </a:r>
          </a:p>
          <a:p>
            <a:r>
              <a:rPr lang="el-GR" dirty="0"/>
              <a:t>1-2% </a:t>
            </a:r>
            <a:r>
              <a:rPr lang="el-GR" dirty="0" err="1"/>
              <a:t>δεσμίνη</a:t>
            </a:r>
            <a:endParaRPr lang="el-GR" dirty="0"/>
          </a:p>
          <a:p>
            <a:r>
              <a:rPr lang="el-GR" dirty="0"/>
              <a:t>1-2% κερατίνη</a:t>
            </a:r>
          </a:p>
        </p:txBody>
      </p:sp>
      <p:sp>
        <p:nvSpPr>
          <p:cNvPr id="4" name="Title 1">
            <a:extLst>
              <a:ext uri="{FF2B5EF4-FFF2-40B4-BE49-F238E27FC236}">
                <a16:creationId xmlns:a16="http://schemas.microsoft.com/office/drawing/2014/main" id="{29AC0DE8-7363-4A72-9483-8DE453B4031F}"/>
              </a:ext>
            </a:extLst>
          </p:cNvPr>
          <p:cNvSpPr>
            <a:spLocks noGrp="1"/>
          </p:cNvSpPr>
          <p:nvPr>
            <p:ph type="title"/>
          </p:nvPr>
        </p:nvSpPr>
        <p:spPr>
          <a:xfrm>
            <a:off x="1155700" y="973138"/>
            <a:ext cx="8761413" cy="708025"/>
          </a:xfrm>
        </p:spPr>
        <p:txBody>
          <a:bodyPr/>
          <a:lstStyle/>
          <a:p>
            <a:r>
              <a:rPr lang="el-GR" dirty="0"/>
              <a:t>ΙΣΤΟΛΟΓΙΚΑ ΧΑΡΑΚΤΗΡΙΣΤΙΚΑ-ΑΝΟΣΟΪΣΤΟΧΗΜΕΙΑ</a:t>
            </a:r>
            <a:endParaRPr lang="en-GB" dirty="0"/>
          </a:p>
        </p:txBody>
      </p:sp>
    </p:spTree>
    <p:extLst>
      <p:ext uri="{BB962C8B-B14F-4D97-AF65-F5344CB8AC3E}">
        <p14:creationId xmlns:p14="http://schemas.microsoft.com/office/powerpoint/2010/main" val="3283534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1A8E-3337-4FD0-AB19-7C80CADDBBC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E733BFF5-49A6-44E4-8C82-3C478E9EC03D}"/>
              </a:ext>
            </a:extLst>
          </p:cNvPr>
          <p:cNvPicPr>
            <a:picLocks noGrp="1" noChangeAspect="1"/>
          </p:cNvPicPr>
          <p:nvPr>
            <p:ph idx="1"/>
          </p:nvPr>
        </p:nvPicPr>
        <p:blipFill>
          <a:blip r:embed="rId2"/>
          <a:stretch>
            <a:fillRect/>
          </a:stretch>
        </p:blipFill>
        <p:spPr>
          <a:xfrm>
            <a:off x="124269" y="1175718"/>
            <a:ext cx="6633767" cy="3416300"/>
          </a:xfrm>
          <a:prstGeom prst="rect">
            <a:avLst/>
          </a:prstGeom>
        </p:spPr>
      </p:pic>
      <p:pic>
        <p:nvPicPr>
          <p:cNvPr id="7" name="Picture 6">
            <a:extLst>
              <a:ext uri="{FF2B5EF4-FFF2-40B4-BE49-F238E27FC236}">
                <a16:creationId xmlns:a16="http://schemas.microsoft.com/office/drawing/2014/main" id="{25CDF94A-8A3E-4DAE-888A-5DBE4DD3BFEB}"/>
              </a:ext>
            </a:extLst>
          </p:cNvPr>
          <p:cNvPicPr>
            <a:picLocks noChangeAspect="1"/>
          </p:cNvPicPr>
          <p:nvPr/>
        </p:nvPicPr>
        <p:blipFill>
          <a:blip r:embed="rId3"/>
          <a:stretch>
            <a:fillRect/>
          </a:stretch>
        </p:blipFill>
        <p:spPr>
          <a:xfrm>
            <a:off x="6678592" y="1804447"/>
            <a:ext cx="5513408" cy="3396064"/>
          </a:xfrm>
          <a:prstGeom prst="rect">
            <a:avLst/>
          </a:prstGeom>
        </p:spPr>
      </p:pic>
    </p:spTree>
    <p:extLst>
      <p:ext uri="{BB962C8B-B14F-4D97-AF65-F5344CB8AC3E}">
        <p14:creationId xmlns:p14="http://schemas.microsoft.com/office/powerpoint/2010/main" val="3188850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312A6-A547-4214-843D-0F6B3FCD2234}"/>
              </a:ext>
            </a:extLst>
          </p:cNvPr>
          <p:cNvSpPr>
            <a:spLocks noGrp="1"/>
          </p:cNvSpPr>
          <p:nvPr>
            <p:ph type="title"/>
          </p:nvPr>
        </p:nvSpPr>
        <p:spPr/>
        <p:txBody>
          <a:bodyPr/>
          <a:lstStyle/>
          <a:p>
            <a:r>
              <a:rPr lang="el-GR" dirty="0"/>
              <a:t>ΚΛΙΝΙΚΗ ΕΙΚΟΝΑ</a:t>
            </a:r>
            <a:endParaRPr lang="en-GB" dirty="0"/>
          </a:p>
        </p:txBody>
      </p:sp>
      <p:sp>
        <p:nvSpPr>
          <p:cNvPr id="3" name="Content Placeholder 2">
            <a:extLst>
              <a:ext uri="{FF2B5EF4-FFF2-40B4-BE49-F238E27FC236}">
                <a16:creationId xmlns:a16="http://schemas.microsoft.com/office/drawing/2014/main" id="{11326BB7-3878-4170-8DE5-0AF4B3BA8432}"/>
              </a:ext>
            </a:extLst>
          </p:cNvPr>
          <p:cNvSpPr>
            <a:spLocks noGrp="1"/>
          </p:cNvSpPr>
          <p:nvPr>
            <p:ph sz="half" idx="1"/>
          </p:nvPr>
        </p:nvSpPr>
        <p:spPr/>
        <p:txBody>
          <a:bodyPr>
            <a:normAutofit fontScale="92500" lnSpcReduction="20000"/>
          </a:bodyPr>
          <a:lstStyle/>
          <a:p>
            <a:r>
              <a:rPr lang="el-GR" dirty="0"/>
              <a:t>Θέση</a:t>
            </a:r>
          </a:p>
          <a:p>
            <a:r>
              <a:rPr lang="el-GR" dirty="0"/>
              <a:t>Μέγεθος</a:t>
            </a:r>
          </a:p>
          <a:p>
            <a:r>
              <a:rPr lang="el-GR" dirty="0"/>
              <a:t>Επιθετικότητα</a:t>
            </a:r>
          </a:p>
          <a:p>
            <a:r>
              <a:rPr lang="el-GR" b="1" dirty="0"/>
              <a:t>Αιμορραγία ΓΕΣ (μέλαινες κενώσεις, </a:t>
            </a:r>
            <a:r>
              <a:rPr lang="el-GR" b="1" dirty="0" err="1"/>
              <a:t>αιματέμεσις</a:t>
            </a:r>
            <a:r>
              <a:rPr lang="el-GR" b="1" dirty="0"/>
              <a:t>, </a:t>
            </a:r>
            <a:r>
              <a:rPr lang="el-GR" b="1" dirty="0" err="1"/>
              <a:t>αιματοχεσία</a:t>
            </a:r>
            <a:r>
              <a:rPr lang="el-GR" b="1" dirty="0"/>
              <a:t>, αναιμία)</a:t>
            </a:r>
          </a:p>
          <a:p>
            <a:r>
              <a:rPr lang="el-GR" dirty="0"/>
              <a:t>Πόνος</a:t>
            </a:r>
          </a:p>
          <a:p>
            <a:r>
              <a:rPr lang="el-GR" dirty="0"/>
              <a:t>Ψηλαφητή μάζα</a:t>
            </a:r>
          </a:p>
          <a:p>
            <a:r>
              <a:rPr lang="el-GR" dirty="0"/>
              <a:t>Οξεία κοιλία λόγω ρήξης όγκου</a:t>
            </a:r>
          </a:p>
          <a:p>
            <a:r>
              <a:rPr lang="el-GR" dirty="0"/>
              <a:t>Ειλεός</a:t>
            </a:r>
          </a:p>
          <a:p>
            <a:r>
              <a:rPr lang="el-GR" dirty="0"/>
              <a:t>Δυσφαγία</a:t>
            </a:r>
          </a:p>
          <a:p>
            <a:endParaRPr lang="en-GB" dirty="0"/>
          </a:p>
        </p:txBody>
      </p:sp>
      <p:sp>
        <p:nvSpPr>
          <p:cNvPr id="4" name="Content Placeholder 3">
            <a:extLst>
              <a:ext uri="{FF2B5EF4-FFF2-40B4-BE49-F238E27FC236}">
                <a16:creationId xmlns:a16="http://schemas.microsoft.com/office/drawing/2014/main" id="{EB74C935-F7AB-4F78-A6A4-A8E96C89CA24}"/>
              </a:ext>
            </a:extLst>
          </p:cNvPr>
          <p:cNvSpPr>
            <a:spLocks noGrp="1"/>
          </p:cNvSpPr>
          <p:nvPr>
            <p:ph sz="half" idx="2"/>
          </p:nvPr>
        </p:nvSpPr>
        <p:spPr/>
        <p:txBody>
          <a:bodyPr>
            <a:normAutofit fontScale="92500" lnSpcReduction="20000"/>
          </a:bodyPr>
          <a:lstStyle/>
          <a:p>
            <a:r>
              <a:rPr lang="el-GR" dirty="0"/>
              <a:t>Κόπωση</a:t>
            </a:r>
          </a:p>
          <a:p>
            <a:r>
              <a:rPr lang="el-GR" dirty="0"/>
              <a:t>Αίσθημα πληρότητας</a:t>
            </a:r>
          </a:p>
          <a:p>
            <a:r>
              <a:rPr lang="el-GR" dirty="0"/>
              <a:t>Μάζα</a:t>
            </a:r>
          </a:p>
          <a:p>
            <a:r>
              <a:rPr lang="el-GR" dirty="0"/>
              <a:t>Απώλεια βάρους</a:t>
            </a:r>
          </a:p>
          <a:p>
            <a:r>
              <a:rPr lang="el-GR" dirty="0" err="1"/>
              <a:t>Πυρέτος</a:t>
            </a:r>
            <a:endParaRPr lang="el-GR" dirty="0"/>
          </a:p>
          <a:p>
            <a:r>
              <a:rPr lang="el-GR" dirty="0"/>
              <a:t>Τυχαίο εύρημα</a:t>
            </a:r>
            <a:r>
              <a:rPr lang="en-US" dirty="0"/>
              <a:t>-</a:t>
            </a:r>
            <a:r>
              <a:rPr lang="el-GR" dirty="0" err="1"/>
              <a:t>Ασυμπτωματικοί</a:t>
            </a:r>
            <a:endParaRPr lang="en-GB" dirty="0"/>
          </a:p>
        </p:txBody>
      </p:sp>
    </p:spTree>
    <p:extLst>
      <p:ext uri="{BB962C8B-B14F-4D97-AF65-F5344CB8AC3E}">
        <p14:creationId xmlns:p14="http://schemas.microsoft.com/office/powerpoint/2010/main" val="1299690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5A09-0F77-43FF-95E5-A1067C98946A}"/>
              </a:ext>
            </a:extLst>
          </p:cNvPr>
          <p:cNvSpPr>
            <a:spLocks noGrp="1"/>
          </p:cNvSpPr>
          <p:nvPr>
            <p:ph type="title"/>
          </p:nvPr>
        </p:nvSpPr>
        <p:spPr/>
        <p:txBody>
          <a:bodyPr/>
          <a:lstStyle/>
          <a:p>
            <a:r>
              <a:rPr lang="el-GR" dirty="0"/>
              <a:t>ΚΛΙΝΙΚΗ ΕΙΚΟΝΑ</a:t>
            </a:r>
            <a:endParaRPr lang="en-GB" dirty="0"/>
          </a:p>
        </p:txBody>
      </p:sp>
      <p:pic>
        <p:nvPicPr>
          <p:cNvPr id="5" name="Content Placeholder 4">
            <a:extLst>
              <a:ext uri="{FF2B5EF4-FFF2-40B4-BE49-F238E27FC236}">
                <a16:creationId xmlns:a16="http://schemas.microsoft.com/office/drawing/2014/main" id="{67BF3313-CC6C-4295-B5D3-45430AD7C168}"/>
              </a:ext>
            </a:extLst>
          </p:cNvPr>
          <p:cNvPicPr>
            <a:picLocks noGrp="1" noChangeAspect="1"/>
          </p:cNvPicPr>
          <p:nvPr>
            <p:ph idx="1"/>
          </p:nvPr>
        </p:nvPicPr>
        <p:blipFill>
          <a:blip r:embed="rId2"/>
          <a:stretch>
            <a:fillRect/>
          </a:stretch>
        </p:blipFill>
        <p:spPr>
          <a:xfrm>
            <a:off x="916263" y="2445250"/>
            <a:ext cx="9437179" cy="2804844"/>
          </a:xfrm>
        </p:spPr>
      </p:pic>
      <p:pic>
        <p:nvPicPr>
          <p:cNvPr id="7" name="Picture 6">
            <a:extLst>
              <a:ext uri="{FF2B5EF4-FFF2-40B4-BE49-F238E27FC236}">
                <a16:creationId xmlns:a16="http://schemas.microsoft.com/office/drawing/2014/main" id="{0FA73134-3223-43DF-A02F-653DD52FEFE4}"/>
              </a:ext>
            </a:extLst>
          </p:cNvPr>
          <p:cNvPicPr>
            <a:picLocks noChangeAspect="1"/>
          </p:cNvPicPr>
          <p:nvPr/>
        </p:nvPicPr>
        <p:blipFill>
          <a:blip r:embed="rId3"/>
          <a:stretch>
            <a:fillRect/>
          </a:stretch>
        </p:blipFill>
        <p:spPr>
          <a:xfrm>
            <a:off x="7058128" y="5687200"/>
            <a:ext cx="5002625" cy="394264"/>
          </a:xfrm>
          <a:prstGeom prst="rect">
            <a:avLst/>
          </a:prstGeom>
        </p:spPr>
      </p:pic>
    </p:spTree>
    <p:extLst>
      <p:ext uri="{BB962C8B-B14F-4D97-AF65-F5344CB8AC3E}">
        <p14:creationId xmlns:p14="http://schemas.microsoft.com/office/powerpoint/2010/main" val="1852684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BD2D-E6CC-4EAF-9C5F-4430E8258651}"/>
              </a:ext>
            </a:extLst>
          </p:cNvPr>
          <p:cNvSpPr>
            <a:spLocks noGrp="1"/>
          </p:cNvSpPr>
          <p:nvPr>
            <p:ph type="title"/>
          </p:nvPr>
        </p:nvSpPr>
        <p:spPr/>
        <p:txBody>
          <a:bodyPr/>
          <a:lstStyle/>
          <a:p>
            <a:r>
              <a:rPr lang="el-GR" dirty="0"/>
              <a:t>ΔΙΑΓΝΩΣΗ</a:t>
            </a:r>
            <a:endParaRPr lang="en-GB" dirty="0"/>
          </a:p>
        </p:txBody>
      </p:sp>
      <p:sp>
        <p:nvSpPr>
          <p:cNvPr id="3" name="Content Placeholder 2">
            <a:extLst>
              <a:ext uri="{FF2B5EF4-FFF2-40B4-BE49-F238E27FC236}">
                <a16:creationId xmlns:a16="http://schemas.microsoft.com/office/drawing/2014/main" id="{674012DD-CDF2-45F3-930B-30B34D6B3BAE}"/>
              </a:ext>
            </a:extLst>
          </p:cNvPr>
          <p:cNvSpPr>
            <a:spLocks noGrp="1"/>
          </p:cNvSpPr>
          <p:nvPr>
            <p:ph idx="1"/>
          </p:nvPr>
        </p:nvSpPr>
        <p:spPr/>
        <p:txBody>
          <a:bodyPr/>
          <a:lstStyle/>
          <a:p>
            <a:r>
              <a:rPr lang="el-GR" dirty="0"/>
              <a:t>Κλινική εικόνα</a:t>
            </a:r>
          </a:p>
          <a:p>
            <a:r>
              <a:rPr lang="el-GR" dirty="0"/>
              <a:t>Ακτινολογικά χαρακτηριστικά</a:t>
            </a:r>
          </a:p>
          <a:p>
            <a:r>
              <a:rPr lang="el-GR" dirty="0"/>
              <a:t>Ιστολογική τεκμηρίωση</a:t>
            </a:r>
            <a:endParaRPr lang="en-GB" dirty="0"/>
          </a:p>
        </p:txBody>
      </p:sp>
    </p:spTree>
    <p:extLst>
      <p:ext uri="{BB962C8B-B14F-4D97-AF65-F5344CB8AC3E}">
        <p14:creationId xmlns:p14="http://schemas.microsoft.com/office/powerpoint/2010/main" val="3608956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E72F-9CCA-45FD-85FE-BBBCC6DFF7CF}"/>
              </a:ext>
            </a:extLst>
          </p:cNvPr>
          <p:cNvSpPr>
            <a:spLocks noGrp="1"/>
          </p:cNvSpPr>
          <p:nvPr>
            <p:ph type="title"/>
          </p:nvPr>
        </p:nvSpPr>
        <p:spPr/>
        <p:txBody>
          <a:bodyPr/>
          <a:lstStyle/>
          <a:p>
            <a:r>
              <a:rPr lang="el-GR" dirty="0"/>
              <a:t>ΔΙΑΓΝΩΣΗ</a:t>
            </a:r>
            <a:endParaRPr lang="en-GB" dirty="0"/>
          </a:p>
        </p:txBody>
      </p:sp>
      <p:sp>
        <p:nvSpPr>
          <p:cNvPr id="3" name="Content Placeholder 2">
            <a:extLst>
              <a:ext uri="{FF2B5EF4-FFF2-40B4-BE49-F238E27FC236}">
                <a16:creationId xmlns:a16="http://schemas.microsoft.com/office/drawing/2014/main" id="{6B2A776C-A84B-4DB9-81A3-44AEFD1D2E65}"/>
              </a:ext>
            </a:extLst>
          </p:cNvPr>
          <p:cNvSpPr>
            <a:spLocks noGrp="1"/>
          </p:cNvSpPr>
          <p:nvPr>
            <p:ph idx="1"/>
          </p:nvPr>
        </p:nvSpPr>
        <p:spPr/>
        <p:txBody>
          <a:bodyPr>
            <a:normAutofit fontScale="92500" lnSpcReduction="20000"/>
          </a:bodyPr>
          <a:lstStyle/>
          <a:p>
            <a:r>
              <a:rPr lang="el-GR" dirty="0" err="1"/>
              <a:t>Γαστροσκόπηση</a:t>
            </a:r>
            <a:r>
              <a:rPr lang="el-GR" dirty="0"/>
              <a:t>/ </a:t>
            </a:r>
            <a:r>
              <a:rPr lang="el-GR" dirty="0" err="1"/>
              <a:t>Κολονοσκόπηση</a:t>
            </a:r>
            <a:endParaRPr lang="el-GR" dirty="0"/>
          </a:p>
          <a:p>
            <a:r>
              <a:rPr lang="el-GR" dirty="0"/>
              <a:t>Ενδοσκοπικό υπέρηχο</a:t>
            </a:r>
          </a:p>
          <a:p>
            <a:pPr lvl="1"/>
            <a:r>
              <a:rPr lang="el-GR" dirty="0" err="1"/>
              <a:t>Υποβλεννογόνια</a:t>
            </a:r>
            <a:r>
              <a:rPr lang="el-GR" dirty="0"/>
              <a:t> οζίδια </a:t>
            </a:r>
          </a:p>
          <a:p>
            <a:pPr lvl="1"/>
            <a:r>
              <a:rPr lang="el-GR" dirty="0"/>
              <a:t>Κυστική εκφύλιση</a:t>
            </a:r>
          </a:p>
          <a:p>
            <a:pPr lvl="1"/>
            <a:r>
              <a:rPr lang="el-GR" dirty="0"/>
              <a:t>Νεκρώσεις</a:t>
            </a:r>
          </a:p>
          <a:p>
            <a:r>
              <a:rPr lang="el-GR" b="1" dirty="0"/>
              <a:t>Ενδοσκοπική βιοψία με λεπτή βελόνη (</a:t>
            </a:r>
            <a:r>
              <a:rPr lang="el-GR" b="1" dirty="0" err="1"/>
              <a:t>Προεγχειριτική</a:t>
            </a:r>
            <a:r>
              <a:rPr lang="el-GR" b="1" dirty="0"/>
              <a:t> θεραπεία)</a:t>
            </a:r>
            <a:endParaRPr lang="en-US" b="1" dirty="0"/>
          </a:p>
          <a:p>
            <a:r>
              <a:rPr lang="el-GR" dirty="0" err="1"/>
              <a:t>Διαδερμική</a:t>
            </a:r>
            <a:r>
              <a:rPr lang="el-GR" dirty="0"/>
              <a:t> βιοψία μόνο σε μεταστατική νόσο</a:t>
            </a:r>
          </a:p>
          <a:p>
            <a:r>
              <a:rPr lang="en-US" dirty="0"/>
              <a:t>CT </a:t>
            </a:r>
            <a:r>
              <a:rPr lang="el-GR" dirty="0"/>
              <a:t>κοιλίας (συμπαγής, ομαλή, νέκρωση, αιμορραγία, διήθηση πέριξ ιστών)</a:t>
            </a:r>
            <a:endParaRPr lang="en-US" dirty="0"/>
          </a:p>
          <a:p>
            <a:r>
              <a:rPr lang="en-US" dirty="0"/>
              <a:t>MRI</a:t>
            </a:r>
            <a:r>
              <a:rPr lang="el-GR" dirty="0"/>
              <a:t> κοιλίας</a:t>
            </a:r>
          </a:p>
          <a:p>
            <a:r>
              <a:rPr lang="en-US" dirty="0"/>
              <a:t>PET-CT</a:t>
            </a:r>
            <a:endParaRPr lang="el-GR" dirty="0"/>
          </a:p>
          <a:p>
            <a:endParaRPr lang="el-GR" dirty="0"/>
          </a:p>
          <a:p>
            <a:pPr lvl="1"/>
            <a:endParaRPr lang="en-GB" dirty="0"/>
          </a:p>
        </p:txBody>
      </p:sp>
    </p:spTree>
    <p:extLst>
      <p:ext uri="{BB962C8B-B14F-4D97-AF65-F5344CB8AC3E}">
        <p14:creationId xmlns:p14="http://schemas.microsoft.com/office/powerpoint/2010/main" val="1338103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3228B7-7A78-48B3-AE77-835BF4EAC542}"/>
              </a:ext>
            </a:extLst>
          </p:cNvPr>
          <p:cNvSpPr>
            <a:spLocks noGrp="1"/>
          </p:cNvSpPr>
          <p:nvPr>
            <p:ph type="title"/>
          </p:nvPr>
        </p:nvSpPr>
        <p:spPr/>
        <p:txBody>
          <a:bodyPr/>
          <a:lstStyle/>
          <a:p>
            <a:r>
              <a:rPr lang="el-GR" dirty="0"/>
              <a:t>ΙΣΤΟΛΟΓΙΚΟΙ ΤΥΠΟΙ</a:t>
            </a:r>
            <a:endParaRPr lang="en-GB" dirty="0"/>
          </a:p>
        </p:txBody>
      </p:sp>
      <p:pic>
        <p:nvPicPr>
          <p:cNvPr id="5" name="Content Placeholder 4">
            <a:extLst>
              <a:ext uri="{FF2B5EF4-FFF2-40B4-BE49-F238E27FC236}">
                <a16:creationId xmlns:a16="http://schemas.microsoft.com/office/drawing/2014/main" id="{0F215ABF-018D-4F61-8455-32D44D383010}"/>
              </a:ext>
            </a:extLst>
          </p:cNvPr>
          <p:cNvPicPr>
            <a:picLocks noGrp="1" noChangeAspect="1"/>
          </p:cNvPicPr>
          <p:nvPr>
            <p:ph sz="half" idx="1"/>
          </p:nvPr>
        </p:nvPicPr>
        <p:blipFill>
          <a:blip r:embed="rId2"/>
          <a:stretch>
            <a:fillRect/>
          </a:stretch>
        </p:blipFill>
        <p:spPr>
          <a:xfrm>
            <a:off x="261433" y="1680632"/>
            <a:ext cx="5820905" cy="4840702"/>
          </a:xfrm>
        </p:spPr>
      </p:pic>
      <p:pic>
        <p:nvPicPr>
          <p:cNvPr id="9" name="Content Placeholder 8">
            <a:extLst>
              <a:ext uri="{FF2B5EF4-FFF2-40B4-BE49-F238E27FC236}">
                <a16:creationId xmlns:a16="http://schemas.microsoft.com/office/drawing/2014/main" id="{31066269-5E61-488D-BC42-4633CA5605CE}"/>
              </a:ext>
            </a:extLst>
          </p:cNvPr>
          <p:cNvPicPr>
            <a:picLocks noGrp="1" noChangeAspect="1"/>
          </p:cNvPicPr>
          <p:nvPr>
            <p:ph sz="half" idx="2"/>
          </p:nvPr>
        </p:nvPicPr>
        <p:blipFill>
          <a:blip r:embed="rId3"/>
          <a:stretch>
            <a:fillRect/>
          </a:stretch>
        </p:blipFill>
        <p:spPr>
          <a:xfrm>
            <a:off x="6096000" y="1642566"/>
            <a:ext cx="5834567" cy="4878768"/>
          </a:xfrm>
        </p:spPr>
      </p:pic>
    </p:spTree>
    <p:extLst>
      <p:ext uri="{BB962C8B-B14F-4D97-AF65-F5344CB8AC3E}">
        <p14:creationId xmlns:p14="http://schemas.microsoft.com/office/powerpoint/2010/main" val="245044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6E51-6782-482C-BA3C-A4114E30EEEF}"/>
              </a:ext>
            </a:extLst>
          </p:cNvPr>
          <p:cNvSpPr>
            <a:spLocks noGrp="1"/>
          </p:cNvSpPr>
          <p:nvPr>
            <p:ph type="title"/>
          </p:nvPr>
        </p:nvSpPr>
        <p:spPr/>
        <p:txBody>
          <a:bodyPr/>
          <a:lstStyle/>
          <a:p>
            <a:r>
              <a:rPr lang="el-GR" dirty="0"/>
              <a:t>ΔΙΑΓΝΩΣΗ</a:t>
            </a:r>
            <a:endParaRPr lang="en-GB" dirty="0"/>
          </a:p>
        </p:txBody>
      </p:sp>
      <p:sp>
        <p:nvSpPr>
          <p:cNvPr id="3" name="Content Placeholder 2">
            <a:extLst>
              <a:ext uri="{FF2B5EF4-FFF2-40B4-BE49-F238E27FC236}">
                <a16:creationId xmlns:a16="http://schemas.microsoft.com/office/drawing/2014/main" id="{C7B82952-154D-4819-B939-564F0297FD51}"/>
              </a:ext>
            </a:extLst>
          </p:cNvPr>
          <p:cNvSpPr>
            <a:spLocks noGrp="1"/>
          </p:cNvSpPr>
          <p:nvPr>
            <p:ph idx="1"/>
          </p:nvPr>
        </p:nvSpPr>
        <p:spPr>
          <a:xfrm>
            <a:off x="391227" y="2628417"/>
            <a:ext cx="8825659" cy="3416300"/>
          </a:xfrm>
        </p:spPr>
        <p:txBody>
          <a:bodyPr>
            <a:normAutofit fontScale="92500" lnSpcReduction="10000"/>
          </a:bodyPr>
          <a:lstStyle/>
          <a:p>
            <a:r>
              <a:rPr lang="el-GR" dirty="0"/>
              <a:t>Οζίδια  με εικόνα &gt; 2εκ </a:t>
            </a:r>
            <a:r>
              <a:rPr lang="el-GR" dirty="0" err="1"/>
              <a:t>εκτομή</a:t>
            </a:r>
            <a:endParaRPr lang="el-GR" dirty="0"/>
          </a:p>
          <a:p>
            <a:r>
              <a:rPr lang="el-GR" dirty="0" err="1"/>
              <a:t>Υποβλένογόνιες</a:t>
            </a:r>
            <a:r>
              <a:rPr lang="el-GR" dirty="0"/>
              <a:t> μάζες &lt; 2εκ στο </a:t>
            </a:r>
            <a:r>
              <a:rPr lang="el-GR" b="1" dirty="0"/>
              <a:t>στόμαχο ή 12δακτύλο </a:t>
            </a:r>
            <a:endParaRPr lang="en-GB" b="1" dirty="0"/>
          </a:p>
          <a:p>
            <a:pPr lvl="1"/>
            <a:r>
              <a:rPr lang="en-US" dirty="0"/>
              <a:t>EUS</a:t>
            </a:r>
            <a:r>
              <a:rPr lang="el-GR" dirty="0"/>
              <a:t>-βιοψία</a:t>
            </a:r>
            <a:r>
              <a:rPr lang="en-US" dirty="0"/>
              <a:t> </a:t>
            </a:r>
            <a:r>
              <a:rPr lang="el-GR" dirty="0" err="1"/>
              <a:t>εκτομή</a:t>
            </a:r>
            <a:endParaRPr lang="el-GR" dirty="0"/>
          </a:p>
          <a:p>
            <a:pPr lvl="1"/>
            <a:r>
              <a:rPr lang="el-GR" dirty="0"/>
              <a:t>Ενδοσκοπική ή χειρουργική</a:t>
            </a:r>
          </a:p>
          <a:p>
            <a:pPr lvl="1"/>
            <a:r>
              <a:rPr lang="el-GR" dirty="0"/>
              <a:t>Παρακολούθηση</a:t>
            </a:r>
            <a:endParaRPr lang="en-US" dirty="0"/>
          </a:p>
          <a:p>
            <a:r>
              <a:rPr lang="el-GR" dirty="0"/>
              <a:t>Οζίδια </a:t>
            </a:r>
            <a:r>
              <a:rPr lang="el-GR" b="1" dirty="0"/>
              <a:t>ορθού</a:t>
            </a:r>
          </a:p>
          <a:p>
            <a:pPr lvl="1"/>
            <a:r>
              <a:rPr lang="el-GR" dirty="0"/>
              <a:t>Βιοψία</a:t>
            </a:r>
          </a:p>
          <a:p>
            <a:pPr lvl="1"/>
            <a:r>
              <a:rPr lang="en-US" dirty="0"/>
              <a:t>MRI </a:t>
            </a:r>
          </a:p>
          <a:p>
            <a:pPr lvl="1"/>
            <a:r>
              <a:rPr lang="el-GR" dirty="0" err="1"/>
              <a:t>Ενδοορθικό</a:t>
            </a:r>
            <a:r>
              <a:rPr lang="el-GR" dirty="0"/>
              <a:t> υπέρηχο</a:t>
            </a:r>
          </a:p>
          <a:p>
            <a:pPr lvl="1"/>
            <a:r>
              <a:rPr lang="el-GR" b="1" dirty="0"/>
              <a:t>ΕΚΤΟΜΗ</a:t>
            </a:r>
            <a:endParaRPr lang="en-GB" b="1" dirty="0"/>
          </a:p>
        </p:txBody>
      </p:sp>
      <p:pic>
        <p:nvPicPr>
          <p:cNvPr id="5" name="Picture 4">
            <a:extLst>
              <a:ext uri="{FF2B5EF4-FFF2-40B4-BE49-F238E27FC236}">
                <a16:creationId xmlns:a16="http://schemas.microsoft.com/office/drawing/2014/main" id="{06AA37FC-BDEC-447C-BD50-2F0BAC6BBE1E}"/>
              </a:ext>
            </a:extLst>
          </p:cNvPr>
          <p:cNvPicPr>
            <a:picLocks noChangeAspect="1"/>
          </p:cNvPicPr>
          <p:nvPr/>
        </p:nvPicPr>
        <p:blipFill>
          <a:blip r:embed="rId3"/>
          <a:stretch>
            <a:fillRect/>
          </a:stretch>
        </p:blipFill>
        <p:spPr>
          <a:xfrm>
            <a:off x="6954036" y="1134053"/>
            <a:ext cx="4525701" cy="4750279"/>
          </a:xfrm>
          <a:prstGeom prst="rect">
            <a:avLst/>
          </a:prstGeom>
        </p:spPr>
      </p:pic>
    </p:spTree>
    <p:extLst>
      <p:ext uri="{BB962C8B-B14F-4D97-AF65-F5344CB8AC3E}">
        <p14:creationId xmlns:p14="http://schemas.microsoft.com/office/powerpoint/2010/main" val="3549645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1CB6-AC44-4FE0-92CE-52CC2AE381B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C691CA27-4F75-475E-90B3-4547799FF534}"/>
              </a:ext>
            </a:extLst>
          </p:cNvPr>
          <p:cNvPicPr>
            <a:picLocks noGrp="1" noChangeAspect="1"/>
          </p:cNvPicPr>
          <p:nvPr>
            <p:ph idx="1"/>
          </p:nvPr>
        </p:nvPicPr>
        <p:blipFill>
          <a:blip r:embed="rId2"/>
          <a:stretch>
            <a:fillRect/>
          </a:stretch>
        </p:blipFill>
        <p:spPr>
          <a:xfrm>
            <a:off x="576038" y="973668"/>
            <a:ext cx="10613738" cy="5056903"/>
          </a:xfrm>
        </p:spPr>
      </p:pic>
    </p:spTree>
    <p:extLst>
      <p:ext uri="{BB962C8B-B14F-4D97-AF65-F5344CB8AC3E}">
        <p14:creationId xmlns:p14="http://schemas.microsoft.com/office/powerpoint/2010/main" val="1179864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6BFB-5B4B-4FAC-A54A-494AC483AE5D}"/>
              </a:ext>
            </a:extLst>
          </p:cNvPr>
          <p:cNvSpPr>
            <a:spLocks noGrp="1"/>
          </p:cNvSpPr>
          <p:nvPr>
            <p:ph type="title"/>
          </p:nvPr>
        </p:nvSpPr>
        <p:spPr>
          <a:xfrm>
            <a:off x="1092961" y="617207"/>
            <a:ext cx="8761413" cy="706964"/>
          </a:xfrm>
        </p:spPr>
        <p:txBody>
          <a:bodyPr/>
          <a:lstStyle/>
          <a:p>
            <a:r>
              <a:rPr lang="el-GR" dirty="0"/>
              <a:t>ΣΤΑΔΙΟΠΟΙΗΣΗ</a:t>
            </a:r>
            <a:endParaRPr lang="en-GB" dirty="0"/>
          </a:p>
        </p:txBody>
      </p:sp>
      <p:pic>
        <p:nvPicPr>
          <p:cNvPr id="5" name="Content Placeholder 4">
            <a:extLst>
              <a:ext uri="{FF2B5EF4-FFF2-40B4-BE49-F238E27FC236}">
                <a16:creationId xmlns:a16="http://schemas.microsoft.com/office/drawing/2014/main" id="{8412D655-368C-4EA5-A4CA-54437625D4AA}"/>
              </a:ext>
            </a:extLst>
          </p:cNvPr>
          <p:cNvPicPr>
            <a:picLocks noGrp="1" noChangeAspect="1"/>
          </p:cNvPicPr>
          <p:nvPr>
            <p:ph idx="1"/>
          </p:nvPr>
        </p:nvPicPr>
        <p:blipFill>
          <a:blip r:embed="rId2"/>
          <a:stretch>
            <a:fillRect/>
          </a:stretch>
        </p:blipFill>
        <p:spPr>
          <a:xfrm>
            <a:off x="2712203" y="1494652"/>
            <a:ext cx="7780149" cy="5290945"/>
          </a:xfrm>
        </p:spPr>
      </p:pic>
    </p:spTree>
    <p:extLst>
      <p:ext uri="{BB962C8B-B14F-4D97-AF65-F5344CB8AC3E}">
        <p14:creationId xmlns:p14="http://schemas.microsoft.com/office/powerpoint/2010/main" val="728496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B574-B4A8-4CED-887F-38ADEDCAA520}"/>
              </a:ext>
            </a:extLst>
          </p:cNvPr>
          <p:cNvSpPr>
            <a:spLocks noGrp="1"/>
          </p:cNvSpPr>
          <p:nvPr>
            <p:ph type="title"/>
          </p:nvPr>
        </p:nvSpPr>
        <p:spPr/>
        <p:txBody>
          <a:bodyPr/>
          <a:lstStyle/>
          <a:p>
            <a:r>
              <a:rPr lang="el-GR" dirty="0"/>
              <a:t>ΠΡΟΓΝΩΣΤΙΚΟΙ ΠΑΡΑΓΟΝΤΕΣ</a:t>
            </a:r>
            <a:endParaRPr lang="en-GB" dirty="0"/>
          </a:p>
        </p:txBody>
      </p:sp>
      <p:sp>
        <p:nvSpPr>
          <p:cNvPr id="3" name="Content Placeholder 2">
            <a:extLst>
              <a:ext uri="{FF2B5EF4-FFF2-40B4-BE49-F238E27FC236}">
                <a16:creationId xmlns:a16="http://schemas.microsoft.com/office/drawing/2014/main" id="{09BA5CC7-5DC0-4D02-8E18-EB16098EE5A1}"/>
              </a:ext>
            </a:extLst>
          </p:cNvPr>
          <p:cNvSpPr>
            <a:spLocks noGrp="1"/>
          </p:cNvSpPr>
          <p:nvPr>
            <p:ph sz="half" idx="1"/>
          </p:nvPr>
        </p:nvSpPr>
        <p:spPr/>
        <p:txBody>
          <a:bodyPr/>
          <a:lstStyle/>
          <a:p>
            <a:r>
              <a:rPr lang="el-GR" dirty="0"/>
              <a:t>Θέση</a:t>
            </a:r>
          </a:p>
          <a:p>
            <a:pPr lvl="1"/>
            <a:r>
              <a:rPr lang="el-GR" dirty="0"/>
              <a:t>Τα </a:t>
            </a:r>
            <a:r>
              <a:rPr lang="en-US" dirty="0"/>
              <a:t>Gist </a:t>
            </a:r>
            <a:r>
              <a:rPr lang="el-GR" dirty="0"/>
              <a:t>στομάχου έχουν  καλύτερη πρόγνωση συγκριτικά με του λεπτού εντέρου</a:t>
            </a:r>
          </a:p>
          <a:p>
            <a:pPr lvl="1"/>
            <a:r>
              <a:rPr lang="el-GR" dirty="0"/>
              <a:t>Τα </a:t>
            </a:r>
            <a:r>
              <a:rPr lang="en-US" dirty="0"/>
              <a:t>Gist </a:t>
            </a:r>
            <a:r>
              <a:rPr lang="el-GR" dirty="0"/>
              <a:t>ορθού έχουν κακοήθη συμπεριφορά ακόμα κ σε μικρό μέγεθος</a:t>
            </a:r>
          </a:p>
          <a:p>
            <a:r>
              <a:rPr lang="el-GR" dirty="0"/>
              <a:t>Μέγεθος όγκου</a:t>
            </a:r>
          </a:p>
          <a:p>
            <a:r>
              <a:rPr lang="el-GR" dirty="0" err="1"/>
              <a:t>Μιτωτικός</a:t>
            </a:r>
            <a:r>
              <a:rPr lang="el-GR" dirty="0"/>
              <a:t> δείκτης</a:t>
            </a:r>
            <a:endParaRPr lang="en-US" dirty="0"/>
          </a:p>
          <a:p>
            <a:r>
              <a:rPr lang="el-GR" dirty="0"/>
              <a:t>Ρήξη όγκου</a:t>
            </a:r>
            <a:endParaRPr lang="en-GB" dirty="0"/>
          </a:p>
        </p:txBody>
      </p:sp>
      <p:pic>
        <p:nvPicPr>
          <p:cNvPr id="6" name="Content Placeholder 5">
            <a:extLst>
              <a:ext uri="{FF2B5EF4-FFF2-40B4-BE49-F238E27FC236}">
                <a16:creationId xmlns:a16="http://schemas.microsoft.com/office/drawing/2014/main" id="{9C01FAD2-EA6C-4BD7-913B-99A380BAEEC2}"/>
              </a:ext>
            </a:extLst>
          </p:cNvPr>
          <p:cNvPicPr>
            <a:picLocks noGrp="1" noChangeAspect="1"/>
          </p:cNvPicPr>
          <p:nvPr>
            <p:ph sz="half" idx="2"/>
          </p:nvPr>
        </p:nvPicPr>
        <p:blipFill>
          <a:blip r:embed="rId2"/>
          <a:stretch>
            <a:fillRect/>
          </a:stretch>
        </p:blipFill>
        <p:spPr>
          <a:xfrm>
            <a:off x="5794132" y="1680632"/>
            <a:ext cx="6085967" cy="4647761"/>
          </a:xfrm>
        </p:spPr>
      </p:pic>
      <p:pic>
        <p:nvPicPr>
          <p:cNvPr id="8" name="Picture 7">
            <a:extLst>
              <a:ext uri="{FF2B5EF4-FFF2-40B4-BE49-F238E27FC236}">
                <a16:creationId xmlns:a16="http://schemas.microsoft.com/office/drawing/2014/main" id="{1B2FE019-6ABD-45E7-A4CE-8C9DD80ED7EC}"/>
              </a:ext>
            </a:extLst>
          </p:cNvPr>
          <p:cNvPicPr>
            <a:picLocks noChangeAspect="1"/>
          </p:cNvPicPr>
          <p:nvPr/>
        </p:nvPicPr>
        <p:blipFill>
          <a:blip r:embed="rId3"/>
          <a:stretch>
            <a:fillRect/>
          </a:stretch>
        </p:blipFill>
        <p:spPr>
          <a:xfrm>
            <a:off x="10491137" y="6328393"/>
            <a:ext cx="1388962" cy="258792"/>
          </a:xfrm>
          <a:prstGeom prst="rect">
            <a:avLst/>
          </a:prstGeom>
        </p:spPr>
      </p:pic>
    </p:spTree>
    <p:extLst>
      <p:ext uri="{BB962C8B-B14F-4D97-AF65-F5344CB8AC3E}">
        <p14:creationId xmlns:p14="http://schemas.microsoft.com/office/powerpoint/2010/main" val="16427078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8E8F-C0F1-438C-B2D4-A42C9E13F08B}"/>
              </a:ext>
            </a:extLst>
          </p:cNvPr>
          <p:cNvSpPr>
            <a:spLocks noGrp="1"/>
          </p:cNvSpPr>
          <p:nvPr>
            <p:ph type="title"/>
          </p:nvPr>
        </p:nvSpPr>
        <p:spPr>
          <a:xfrm>
            <a:off x="736500" y="555213"/>
            <a:ext cx="8761413" cy="706964"/>
          </a:xfrm>
        </p:spPr>
        <p:txBody>
          <a:bodyPr/>
          <a:lstStyle/>
          <a:p>
            <a:r>
              <a:rPr lang="el-GR" dirty="0"/>
              <a:t>ΑΝΤΙΜΕΤΩΠΙΣΗ</a:t>
            </a:r>
            <a:endParaRPr lang="en-GB" dirty="0"/>
          </a:p>
        </p:txBody>
      </p:sp>
      <p:pic>
        <p:nvPicPr>
          <p:cNvPr id="15" name="Content Placeholder 14">
            <a:extLst>
              <a:ext uri="{FF2B5EF4-FFF2-40B4-BE49-F238E27FC236}">
                <a16:creationId xmlns:a16="http://schemas.microsoft.com/office/drawing/2014/main" id="{63276903-83D7-496C-9461-31853C051254}"/>
              </a:ext>
            </a:extLst>
          </p:cNvPr>
          <p:cNvPicPr>
            <a:picLocks noGrp="1" noChangeAspect="1"/>
          </p:cNvPicPr>
          <p:nvPr>
            <p:ph idx="1"/>
          </p:nvPr>
        </p:nvPicPr>
        <p:blipFill>
          <a:blip r:embed="rId2"/>
          <a:stretch>
            <a:fillRect/>
          </a:stretch>
        </p:blipFill>
        <p:spPr>
          <a:xfrm>
            <a:off x="4083707" y="924911"/>
            <a:ext cx="7578538" cy="5167670"/>
          </a:xfrm>
        </p:spPr>
      </p:pic>
      <p:pic>
        <p:nvPicPr>
          <p:cNvPr id="17" name="Picture 16">
            <a:extLst>
              <a:ext uri="{FF2B5EF4-FFF2-40B4-BE49-F238E27FC236}">
                <a16:creationId xmlns:a16="http://schemas.microsoft.com/office/drawing/2014/main" id="{E57A8908-FF69-4505-A85E-A5F8F195A137}"/>
              </a:ext>
            </a:extLst>
          </p:cNvPr>
          <p:cNvPicPr>
            <a:picLocks noChangeAspect="1"/>
          </p:cNvPicPr>
          <p:nvPr/>
        </p:nvPicPr>
        <p:blipFill>
          <a:blip r:embed="rId3"/>
          <a:stretch>
            <a:fillRect/>
          </a:stretch>
        </p:blipFill>
        <p:spPr>
          <a:xfrm>
            <a:off x="317971" y="5552654"/>
            <a:ext cx="3455243" cy="928809"/>
          </a:xfrm>
          <a:prstGeom prst="rect">
            <a:avLst/>
          </a:prstGeom>
        </p:spPr>
      </p:pic>
    </p:spTree>
    <p:extLst>
      <p:ext uri="{BB962C8B-B14F-4D97-AF65-F5344CB8AC3E}">
        <p14:creationId xmlns:p14="http://schemas.microsoft.com/office/powerpoint/2010/main" val="3465091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4C5D-A95F-47A2-B2F3-81380D4005D9}"/>
              </a:ext>
            </a:extLst>
          </p:cNvPr>
          <p:cNvSpPr>
            <a:spLocks noGrp="1"/>
          </p:cNvSpPr>
          <p:nvPr>
            <p:ph type="title"/>
          </p:nvPr>
        </p:nvSpPr>
        <p:spPr>
          <a:xfrm>
            <a:off x="968975" y="714929"/>
            <a:ext cx="8761413" cy="706964"/>
          </a:xfrm>
        </p:spPr>
        <p:txBody>
          <a:bodyPr/>
          <a:lstStyle/>
          <a:p>
            <a:r>
              <a:rPr lang="el-GR" dirty="0"/>
              <a:t>ΑΝΤΙΜΕΤΩΠΙΣΗ</a:t>
            </a:r>
            <a:endParaRPr lang="en-GB" dirty="0"/>
          </a:p>
        </p:txBody>
      </p:sp>
      <p:pic>
        <p:nvPicPr>
          <p:cNvPr id="16" name="Content Placeholder 15">
            <a:extLst>
              <a:ext uri="{FF2B5EF4-FFF2-40B4-BE49-F238E27FC236}">
                <a16:creationId xmlns:a16="http://schemas.microsoft.com/office/drawing/2014/main" id="{828955EB-A95B-4018-8353-DFCB2A79C4C3}"/>
              </a:ext>
            </a:extLst>
          </p:cNvPr>
          <p:cNvPicPr>
            <a:picLocks noGrp="1" noChangeAspect="1"/>
          </p:cNvPicPr>
          <p:nvPr>
            <p:ph idx="1"/>
          </p:nvPr>
        </p:nvPicPr>
        <p:blipFill>
          <a:blip r:embed="rId2"/>
          <a:stretch>
            <a:fillRect/>
          </a:stretch>
        </p:blipFill>
        <p:spPr>
          <a:xfrm>
            <a:off x="3438144" y="1341966"/>
            <a:ext cx="7561308" cy="5382261"/>
          </a:xfrm>
        </p:spPr>
      </p:pic>
      <p:pic>
        <p:nvPicPr>
          <p:cNvPr id="17" name="Picture 16">
            <a:extLst>
              <a:ext uri="{FF2B5EF4-FFF2-40B4-BE49-F238E27FC236}">
                <a16:creationId xmlns:a16="http://schemas.microsoft.com/office/drawing/2014/main" id="{A1287A9A-9B73-4900-A8C5-61B98F210E0A}"/>
              </a:ext>
            </a:extLst>
          </p:cNvPr>
          <p:cNvPicPr>
            <a:picLocks noChangeAspect="1"/>
          </p:cNvPicPr>
          <p:nvPr/>
        </p:nvPicPr>
        <p:blipFill>
          <a:blip r:embed="rId3"/>
          <a:stretch>
            <a:fillRect/>
          </a:stretch>
        </p:blipFill>
        <p:spPr>
          <a:xfrm>
            <a:off x="197970" y="5497746"/>
            <a:ext cx="3456732" cy="926672"/>
          </a:xfrm>
          <a:prstGeom prst="rect">
            <a:avLst/>
          </a:prstGeom>
        </p:spPr>
      </p:pic>
    </p:spTree>
    <p:extLst>
      <p:ext uri="{BB962C8B-B14F-4D97-AF65-F5344CB8AC3E}">
        <p14:creationId xmlns:p14="http://schemas.microsoft.com/office/powerpoint/2010/main" val="2844524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C034-421C-400E-9992-B8C7EAC0B3DD}"/>
              </a:ext>
            </a:extLst>
          </p:cNvPr>
          <p:cNvSpPr>
            <a:spLocks noGrp="1"/>
          </p:cNvSpPr>
          <p:nvPr>
            <p:ph type="title"/>
          </p:nvPr>
        </p:nvSpPr>
        <p:spPr/>
        <p:txBody>
          <a:bodyPr/>
          <a:lstStyle/>
          <a:p>
            <a:r>
              <a:rPr lang="el-GR" dirty="0"/>
              <a:t>ΑΝΑΣΤΟΛΕΙΣ ΤΥΡΟΣΙΝΙΚΗΣ ΚΙΝΑΣΗΣ</a:t>
            </a:r>
            <a:endParaRPr lang="en-GB" dirty="0"/>
          </a:p>
        </p:txBody>
      </p:sp>
      <p:sp>
        <p:nvSpPr>
          <p:cNvPr id="3" name="Content Placeholder 2">
            <a:extLst>
              <a:ext uri="{FF2B5EF4-FFF2-40B4-BE49-F238E27FC236}">
                <a16:creationId xmlns:a16="http://schemas.microsoft.com/office/drawing/2014/main" id="{B187AF27-2D9E-4932-9654-15095C549BDA}"/>
              </a:ext>
            </a:extLst>
          </p:cNvPr>
          <p:cNvSpPr>
            <a:spLocks noGrp="1"/>
          </p:cNvSpPr>
          <p:nvPr>
            <p:ph idx="1"/>
          </p:nvPr>
        </p:nvSpPr>
        <p:spPr/>
        <p:txBody>
          <a:bodyPr>
            <a:normAutofit lnSpcReduction="10000"/>
          </a:bodyPr>
          <a:lstStyle/>
          <a:p>
            <a:r>
              <a:rPr lang="el-GR" dirty="0"/>
              <a:t>2001 </a:t>
            </a:r>
          </a:p>
          <a:p>
            <a:r>
              <a:rPr lang="el-GR" dirty="0"/>
              <a:t>50% υπολειπόμενη νόσος</a:t>
            </a:r>
          </a:p>
          <a:p>
            <a:r>
              <a:rPr lang="el-GR" dirty="0"/>
              <a:t>Επιβίωση 10-23 μήνες</a:t>
            </a:r>
          </a:p>
          <a:p>
            <a:r>
              <a:rPr lang="en-US" b="1" dirty="0"/>
              <a:t>IMANITIB </a:t>
            </a:r>
            <a:r>
              <a:rPr lang="en-US" dirty="0"/>
              <a:t>(</a:t>
            </a:r>
            <a:r>
              <a:rPr lang="en-US" dirty="0" err="1"/>
              <a:t>Glivec</a:t>
            </a:r>
            <a:r>
              <a:rPr lang="en-US" dirty="0"/>
              <a:t>) </a:t>
            </a:r>
            <a:r>
              <a:rPr lang="el-GR" dirty="0"/>
              <a:t>αναστολέας </a:t>
            </a:r>
            <a:r>
              <a:rPr lang="el-GR" dirty="0" err="1"/>
              <a:t>τυροσινικής</a:t>
            </a:r>
            <a:r>
              <a:rPr lang="el-GR" dirty="0"/>
              <a:t> </a:t>
            </a:r>
            <a:r>
              <a:rPr lang="el-GR" dirty="0" err="1"/>
              <a:t>κινάσης</a:t>
            </a:r>
            <a:endParaRPr lang="el-GR" dirty="0"/>
          </a:p>
          <a:p>
            <a:r>
              <a:rPr lang="el-GR" dirty="0"/>
              <a:t>Επιβίωση 60 μήνες</a:t>
            </a:r>
          </a:p>
          <a:p>
            <a:r>
              <a:rPr lang="el-GR" dirty="0"/>
              <a:t>Επικουρική θεραπεία όγκοι άνω των 3 εκ, υψηλού κινδύνου υποτροπής για 3 χρόνια μειώνει την υποτροπή και αυξάνει την επιβίωση</a:t>
            </a:r>
          </a:p>
          <a:p>
            <a:r>
              <a:rPr lang="el-GR" dirty="0" err="1"/>
              <a:t>Προεγχειρητική</a:t>
            </a:r>
            <a:r>
              <a:rPr lang="el-GR" dirty="0"/>
              <a:t> θεραπεία </a:t>
            </a:r>
          </a:p>
          <a:p>
            <a:r>
              <a:rPr lang="el-GR" dirty="0"/>
              <a:t>Μεταστατική νόσος ή τοπικά προχωρημένη</a:t>
            </a:r>
          </a:p>
          <a:p>
            <a:endParaRPr lang="el-GR" dirty="0"/>
          </a:p>
          <a:p>
            <a:endParaRPr lang="en-GB" dirty="0"/>
          </a:p>
        </p:txBody>
      </p:sp>
      <p:pic>
        <p:nvPicPr>
          <p:cNvPr id="5" name="Picture 4">
            <a:extLst>
              <a:ext uri="{FF2B5EF4-FFF2-40B4-BE49-F238E27FC236}">
                <a16:creationId xmlns:a16="http://schemas.microsoft.com/office/drawing/2014/main" id="{3ACB1AF9-466F-40F8-9D79-20105BC142B1}"/>
              </a:ext>
            </a:extLst>
          </p:cNvPr>
          <p:cNvPicPr>
            <a:picLocks noChangeAspect="1"/>
          </p:cNvPicPr>
          <p:nvPr/>
        </p:nvPicPr>
        <p:blipFill>
          <a:blip r:embed="rId2"/>
          <a:stretch>
            <a:fillRect/>
          </a:stretch>
        </p:blipFill>
        <p:spPr>
          <a:xfrm>
            <a:off x="7162800" y="1680631"/>
            <a:ext cx="4203700" cy="1889713"/>
          </a:xfrm>
          <a:prstGeom prst="rect">
            <a:avLst/>
          </a:prstGeom>
        </p:spPr>
      </p:pic>
    </p:spTree>
    <p:extLst>
      <p:ext uri="{BB962C8B-B14F-4D97-AF65-F5344CB8AC3E}">
        <p14:creationId xmlns:p14="http://schemas.microsoft.com/office/powerpoint/2010/main" val="3319811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223A-E6A2-4C2A-AEC1-DAD24F46104A}"/>
              </a:ext>
            </a:extLst>
          </p:cNvPr>
          <p:cNvSpPr>
            <a:spLocks noGrp="1"/>
          </p:cNvSpPr>
          <p:nvPr>
            <p:ph type="title"/>
          </p:nvPr>
        </p:nvSpPr>
        <p:spPr/>
        <p:txBody>
          <a:bodyPr/>
          <a:lstStyle/>
          <a:p>
            <a:r>
              <a:rPr lang="el-GR" dirty="0"/>
              <a:t>ΑΝΑΣΤΟΛΕΙΣ ΤΥΡΟΣΙΝΙΚΗΣ ΚΙΝΑΣΗΣ</a:t>
            </a:r>
            <a:endParaRPr lang="en-GB" dirty="0"/>
          </a:p>
        </p:txBody>
      </p:sp>
      <p:pic>
        <p:nvPicPr>
          <p:cNvPr id="5" name="Content Placeholder 4">
            <a:extLst>
              <a:ext uri="{FF2B5EF4-FFF2-40B4-BE49-F238E27FC236}">
                <a16:creationId xmlns:a16="http://schemas.microsoft.com/office/drawing/2014/main" id="{9DCB8A04-2EA9-42CE-8266-711AB3338388}"/>
              </a:ext>
            </a:extLst>
          </p:cNvPr>
          <p:cNvPicPr>
            <a:picLocks noGrp="1" noChangeAspect="1"/>
          </p:cNvPicPr>
          <p:nvPr>
            <p:ph idx="1"/>
          </p:nvPr>
        </p:nvPicPr>
        <p:blipFill>
          <a:blip r:embed="rId2"/>
          <a:stretch>
            <a:fillRect/>
          </a:stretch>
        </p:blipFill>
        <p:spPr>
          <a:xfrm>
            <a:off x="1607127" y="1587452"/>
            <a:ext cx="7666182" cy="5272418"/>
          </a:xfrm>
        </p:spPr>
      </p:pic>
    </p:spTree>
    <p:extLst>
      <p:ext uri="{BB962C8B-B14F-4D97-AF65-F5344CB8AC3E}">
        <p14:creationId xmlns:p14="http://schemas.microsoft.com/office/powerpoint/2010/main" val="15608267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E6EE-7E0E-4724-A42C-E4A2219603E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56DD838-2FE5-44CC-A16B-24AC09A4E079}"/>
              </a:ext>
            </a:extLst>
          </p:cNvPr>
          <p:cNvPicPr>
            <a:picLocks noGrp="1" noChangeAspect="1"/>
          </p:cNvPicPr>
          <p:nvPr>
            <p:ph idx="1"/>
          </p:nvPr>
        </p:nvPicPr>
        <p:blipFill>
          <a:blip r:embed="rId3"/>
          <a:stretch>
            <a:fillRect/>
          </a:stretch>
        </p:blipFill>
        <p:spPr>
          <a:xfrm>
            <a:off x="1428848" y="134251"/>
            <a:ext cx="8213623" cy="6589497"/>
          </a:xfrm>
          <a:prstGeom prst="rect">
            <a:avLst/>
          </a:prstGeom>
        </p:spPr>
      </p:pic>
    </p:spTree>
    <p:extLst>
      <p:ext uri="{BB962C8B-B14F-4D97-AF65-F5344CB8AC3E}">
        <p14:creationId xmlns:p14="http://schemas.microsoft.com/office/powerpoint/2010/main" val="34834402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4E14-1227-4DD5-8FFD-C474921C806F}"/>
              </a:ext>
            </a:extLst>
          </p:cNvPr>
          <p:cNvSpPr>
            <a:spLocks noGrp="1"/>
          </p:cNvSpPr>
          <p:nvPr>
            <p:ph type="title"/>
          </p:nvPr>
        </p:nvSpPr>
        <p:spPr/>
        <p:txBody>
          <a:bodyPr/>
          <a:lstStyle/>
          <a:p>
            <a:r>
              <a:rPr lang="el-GR" dirty="0"/>
              <a:t>ΠΑΡΑΚΟΛΟΥΘΗΣΗ</a:t>
            </a:r>
            <a:endParaRPr lang="en-GB" dirty="0"/>
          </a:p>
        </p:txBody>
      </p:sp>
      <p:sp>
        <p:nvSpPr>
          <p:cNvPr id="3" name="Content Placeholder 2">
            <a:extLst>
              <a:ext uri="{FF2B5EF4-FFF2-40B4-BE49-F238E27FC236}">
                <a16:creationId xmlns:a16="http://schemas.microsoft.com/office/drawing/2014/main" id="{B0513A3F-9747-4C38-92E7-367C925C81CB}"/>
              </a:ext>
            </a:extLst>
          </p:cNvPr>
          <p:cNvSpPr>
            <a:spLocks noGrp="1"/>
          </p:cNvSpPr>
          <p:nvPr>
            <p:ph idx="1"/>
          </p:nvPr>
        </p:nvSpPr>
        <p:spPr/>
        <p:txBody>
          <a:bodyPr/>
          <a:lstStyle/>
          <a:p>
            <a:r>
              <a:rPr lang="en-US" dirty="0"/>
              <a:t>CT </a:t>
            </a:r>
            <a:r>
              <a:rPr lang="en-GB" dirty="0"/>
              <a:t>scan</a:t>
            </a:r>
            <a:r>
              <a:rPr lang="el-GR" dirty="0"/>
              <a:t> 3-6 μήνες για τα πρώτα 5 χρόνια</a:t>
            </a:r>
          </a:p>
          <a:p>
            <a:r>
              <a:rPr lang="en-US" dirty="0"/>
              <a:t>PET SCAN</a:t>
            </a:r>
            <a:endParaRPr lang="en-GB" dirty="0"/>
          </a:p>
        </p:txBody>
      </p:sp>
    </p:spTree>
    <p:extLst>
      <p:ext uri="{BB962C8B-B14F-4D97-AF65-F5344CB8AC3E}">
        <p14:creationId xmlns:p14="http://schemas.microsoft.com/office/powerpoint/2010/main" val="206882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9A15-8275-4EF5-936B-5299931D98AE}"/>
              </a:ext>
            </a:extLst>
          </p:cNvPr>
          <p:cNvSpPr>
            <a:spLocks noGrp="1"/>
          </p:cNvSpPr>
          <p:nvPr>
            <p:ph type="title"/>
          </p:nvPr>
        </p:nvSpPr>
        <p:spPr/>
        <p:txBody>
          <a:bodyPr/>
          <a:lstStyle/>
          <a:p>
            <a:r>
              <a:rPr lang="el-GR" dirty="0"/>
              <a:t>ΙΣΤΟΛΟΓΙΚΟΙ ΤΥΠΟΙ</a:t>
            </a:r>
            <a:endParaRPr lang="en-GB" dirty="0"/>
          </a:p>
        </p:txBody>
      </p:sp>
      <p:pic>
        <p:nvPicPr>
          <p:cNvPr id="6" name="Content Placeholder 5">
            <a:extLst>
              <a:ext uri="{FF2B5EF4-FFF2-40B4-BE49-F238E27FC236}">
                <a16:creationId xmlns:a16="http://schemas.microsoft.com/office/drawing/2014/main" id="{2D2B8B99-B4D9-41D9-B020-DD7412A5941D}"/>
              </a:ext>
            </a:extLst>
          </p:cNvPr>
          <p:cNvPicPr>
            <a:picLocks noGrp="1" noChangeAspect="1"/>
          </p:cNvPicPr>
          <p:nvPr>
            <p:ph sz="half" idx="1"/>
          </p:nvPr>
        </p:nvPicPr>
        <p:blipFill>
          <a:blip r:embed="rId2"/>
          <a:stretch>
            <a:fillRect/>
          </a:stretch>
        </p:blipFill>
        <p:spPr>
          <a:xfrm>
            <a:off x="266289" y="1795346"/>
            <a:ext cx="5867195" cy="4772722"/>
          </a:xfrm>
        </p:spPr>
      </p:pic>
      <p:pic>
        <p:nvPicPr>
          <p:cNvPr id="8" name="Content Placeholder 7">
            <a:extLst>
              <a:ext uri="{FF2B5EF4-FFF2-40B4-BE49-F238E27FC236}">
                <a16:creationId xmlns:a16="http://schemas.microsoft.com/office/drawing/2014/main" id="{43BB0AB7-876B-48B3-9A55-912831A34413}"/>
              </a:ext>
            </a:extLst>
          </p:cNvPr>
          <p:cNvPicPr>
            <a:picLocks noGrp="1" noChangeAspect="1"/>
          </p:cNvPicPr>
          <p:nvPr>
            <p:ph sz="half" idx="2"/>
          </p:nvPr>
        </p:nvPicPr>
        <p:blipFill>
          <a:blip r:embed="rId3"/>
          <a:stretch>
            <a:fillRect/>
          </a:stretch>
        </p:blipFill>
        <p:spPr>
          <a:xfrm>
            <a:off x="6397680" y="1795346"/>
            <a:ext cx="5498328" cy="4605454"/>
          </a:xfrm>
        </p:spPr>
      </p:pic>
    </p:spTree>
    <p:extLst>
      <p:ext uri="{BB962C8B-B14F-4D97-AF65-F5344CB8AC3E}">
        <p14:creationId xmlns:p14="http://schemas.microsoft.com/office/powerpoint/2010/main" val="40384258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2D51DF-D5A0-46F0-9842-893BBE9BDB8F}"/>
              </a:ext>
            </a:extLst>
          </p:cNvPr>
          <p:cNvSpPr>
            <a:spLocks noGrp="1"/>
          </p:cNvSpPr>
          <p:nvPr>
            <p:ph type="ctrTitle"/>
          </p:nvPr>
        </p:nvSpPr>
        <p:spPr/>
        <p:txBody>
          <a:bodyPr/>
          <a:lstStyle/>
          <a:p>
            <a:endParaRPr lang="en-GB" dirty="0"/>
          </a:p>
        </p:txBody>
      </p:sp>
      <p:sp>
        <p:nvSpPr>
          <p:cNvPr id="5" name="Subtitle 4">
            <a:extLst>
              <a:ext uri="{FF2B5EF4-FFF2-40B4-BE49-F238E27FC236}">
                <a16:creationId xmlns:a16="http://schemas.microsoft.com/office/drawing/2014/main" id="{CC0656A8-D447-40F1-9637-CD17BB34D24A}"/>
              </a:ext>
            </a:extLst>
          </p:cNvPr>
          <p:cNvSpPr>
            <a:spLocks noGrp="1"/>
          </p:cNvSpPr>
          <p:nvPr>
            <p:ph type="subTitle" idx="1"/>
          </p:nvPr>
        </p:nvSpPr>
        <p:spPr/>
        <p:txBody>
          <a:bodyPr/>
          <a:lstStyle/>
          <a:p>
            <a:endParaRPr lang="en-GB" dirty="0"/>
          </a:p>
        </p:txBody>
      </p:sp>
      <p:sp>
        <p:nvSpPr>
          <p:cNvPr id="6" name="Rectangle 5">
            <a:extLst>
              <a:ext uri="{FF2B5EF4-FFF2-40B4-BE49-F238E27FC236}">
                <a16:creationId xmlns:a16="http://schemas.microsoft.com/office/drawing/2014/main" id="{36601B93-7CCF-4A99-8212-D226CCA63D9D}"/>
              </a:ext>
            </a:extLst>
          </p:cNvPr>
          <p:cNvSpPr/>
          <p:nvPr/>
        </p:nvSpPr>
        <p:spPr>
          <a:xfrm>
            <a:off x="4210707" y="3029245"/>
            <a:ext cx="3848411" cy="923330"/>
          </a:xfrm>
          <a:prstGeom prst="rect">
            <a:avLst/>
          </a:prstGeom>
          <a:noFill/>
        </p:spPr>
        <p:txBody>
          <a:bodyPr wrap="square" lIns="91440" tIns="45720" rIns="91440" bIns="45720">
            <a:spAutoFit/>
          </a:bodyPr>
          <a:lstStyle/>
          <a:p>
            <a:pPr algn="ctr"/>
            <a:r>
              <a:rPr lang="el-GR" sz="5400" dirty="0">
                <a:ln w="0"/>
                <a:solidFill>
                  <a:schemeClr val="accent1"/>
                </a:solidFill>
                <a:effectLst>
                  <a:outerShdw blurRad="63500" sx="102000" sy="102000" algn="ctr" rotWithShape="0">
                    <a:prstClr val="black">
                      <a:alpha val="40000"/>
                    </a:prstClr>
                  </a:outerShdw>
                </a:effectLst>
              </a:rPr>
              <a:t>ΕΥΧΑΡΙΣΤΩ</a:t>
            </a:r>
            <a:endParaRPr lang="en-GB" sz="5400" b="1" cap="none" spc="0" dirty="0">
              <a:ln w="22225">
                <a:solidFill>
                  <a:schemeClr val="accent2"/>
                </a:solidFill>
                <a:prstDash val="solid"/>
              </a:ln>
              <a:solidFill>
                <a:schemeClr val="accent2">
                  <a:lumMod val="40000"/>
                  <a:lumOff val="60000"/>
                </a:schemeClr>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189648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BF6E-CF5E-4A65-8819-3986BC8E8E72}"/>
              </a:ext>
            </a:extLst>
          </p:cNvPr>
          <p:cNvSpPr>
            <a:spLocks noGrp="1"/>
          </p:cNvSpPr>
          <p:nvPr>
            <p:ph type="title"/>
          </p:nvPr>
        </p:nvSpPr>
        <p:spPr/>
        <p:txBody>
          <a:bodyPr/>
          <a:lstStyle/>
          <a:p>
            <a:r>
              <a:rPr lang="el-GR" dirty="0"/>
              <a:t>ΣΑΡΚΩΜΑΤΑ ΜΑΛΑΚΩΝ ΜΟΡΙΩΝ</a:t>
            </a:r>
            <a:endParaRPr lang="en-GB" dirty="0"/>
          </a:p>
        </p:txBody>
      </p:sp>
      <p:sp>
        <p:nvSpPr>
          <p:cNvPr id="3" name="Content Placeholder 2">
            <a:extLst>
              <a:ext uri="{FF2B5EF4-FFF2-40B4-BE49-F238E27FC236}">
                <a16:creationId xmlns:a16="http://schemas.microsoft.com/office/drawing/2014/main" id="{3A3F70D7-22FA-497F-AD0D-83718D748439}"/>
              </a:ext>
            </a:extLst>
          </p:cNvPr>
          <p:cNvSpPr>
            <a:spLocks noGrp="1"/>
          </p:cNvSpPr>
          <p:nvPr>
            <p:ph idx="1"/>
          </p:nvPr>
        </p:nvSpPr>
        <p:spPr/>
        <p:txBody>
          <a:bodyPr/>
          <a:lstStyle/>
          <a:p>
            <a:r>
              <a:rPr lang="el-GR" dirty="0"/>
              <a:t>Σε οποιαδήποτε ηλικία, μεσήλικες και μεγαλύτεροι σε ηλικία</a:t>
            </a:r>
          </a:p>
          <a:p>
            <a:r>
              <a:rPr lang="el-GR" dirty="0"/>
              <a:t>Μέση ηλικία εμφάνισης 65 έτη</a:t>
            </a:r>
            <a:endParaRPr lang="en-GB" dirty="0"/>
          </a:p>
        </p:txBody>
      </p:sp>
    </p:spTree>
    <p:extLst>
      <p:ext uri="{BB962C8B-B14F-4D97-AF65-F5344CB8AC3E}">
        <p14:creationId xmlns:p14="http://schemas.microsoft.com/office/powerpoint/2010/main" val="25930984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14360</TotalTime>
  <Words>2014</Words>
  <Application>Microsoft Office PowerPoint</Application>
  <PresentationFormat>Widescreen</PresentationFormat>
  <Paragraphs>456</Paragraphs>
  <Slides>80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Century Gothic</vt:lpstr>
      <vt:lpstr>Wingdings 3</vt:lpstr>
      <vt:lpstr>Ion Boardroom</vt:lpstr>
      <vt:lpstr>ΣΑΡΚΩΜΑΤΑ ΜΑΛΑΚΩΝ ΜΟΡΙΩΝ-ΣΤΡΩΜΑΤΙΚΟΙ ΟΓΚΟΙ ΠΕΠΤΙΚΟΥ</vt:lpstr>
      <vt:lpstr>ΣΑΡΚΩΜΑΤΑ ΜΑΛΑΚΩΝ ΜΟΡΙΩΝ</vt:lpstr>
      <vt:lpstr>ΣΑΡΚΩΜΑΤΑ ΜΑΛΑΚΩΝ ΜΟΡΙΩΝ</vt:lpstr>
      <vt:lpstr>ΣΑΡΚΩΜΑΤΑ ΜΑΛΑΚΩΝ ΜΟΡΙΩΝ</vt:lpstr>
      <vt:lpstr>PowerPoint Presentation</vt:lpstr>
      <vt:lpstr>ΣΑΡΚΩΜΑΤΑ ΜΑΛΑΚΩΝ ΜΟΡΙΩΝ</vt:lpstr>
      <vt:lpstr>ΙΣΤΟΛΟΓΙΚΟΙ ΤΥΠΟΙ</vt:lpstr>
      <vt:lpstr>ΙΣΤΟΛΟΓΙΚΟΙ ΤΥΠΟΙ</vt:lpstr>
      <vt:lpstr>ΣΑΡΚΩΜΑΤΑ ΜΑΛΑΚΩΝ ΜΟΡΙΩΝ</vt:lpstr>
      <vt:lpstr>ΣΑΡΚΩΜΑΤΑ ΜΑΛΑΚΩΝ ΜΟΡΙΩΝ</vt:lpstr>
      <vt:lpstr>ΣΑΡΚΩΜΑΤΑ ΜΑΛΑΚΩΝ ΜΟΡΙΩΝ</vt:lpstr>
      <vt:lpstr>ΣΑΡΚΩΜΑΤΑ ΜΑΛΑΚΩΝ ΜΟΡΙΩΝ</vt:lpstr>
      <vt:lpstr>ΣΑΡΚΩΜΑΤΑ ΜΑΛΑΚΩΝ ΜΟΡΙΩΝ</vt:lpstr>
      <vt:lpstr>ΔΙΑΓΝΩΣΗ</vt:lpstr>
      <vt:lpstr>ΔΙΑΓΝΩΣΗ- ΚΛΙΝΙΚΗ ΕΙΚΟΝΑ</vt:lpstr>
      <vt:lpstr>ΔΙΑΓΝΩΣΗ</vt:lpstr>
      <vt:lpstr>ΔΙΑΓΝΩΣΗ</vt:lpstr>
      <vt:lpstr>ΠΡΟΕΓΧΕΙΡΗΤΙΚΗ ΒΙΟΨΙΑ</vt:lpstr>
      <vt:lpstr>ΣΤΑΔΙΟΠΟΙΗΣΗ</vt:lpstr>
      <vt:lpstr>ΙΣΤΟΛΟΓΙΚΗ ΕΚΘΕΣΗ</vt:lpstr>
      <vt:lpstr>PowerPoint Presentation</vt:lpstr>
      <vt:lpstr>PowerPoint Presentation</vt:lpstr>
      <vt:lpstr>PowerPoint Presentation</vt:lpstr>
      <vt:lpstr>PowerPoint Presentation</vt:lpstr>
      <vt:lpstr>ΣΑΡΚΩΜΑΤΑ ΜΑΛΑΚΩΝ ΜΟΡΙΩΝ</vt:lpstr>
      <vt:lpstr>ΣΑΡΚΩΜΑΤΑ ΜΑΛΑΚΩΝ ΜΟΡΙΩΝ</vt:lpstr>
      <vt:lpstr>ΑΝΤΙΜΕΤΩΠΙΣΗ ΠΕΡΙΟΡΙΣΜΕΝΗΣ ΝΟΣΟΥ</vt:lpstr>
      <vt:lpstr>ΑΝΤΙΜΕΤΩΠΙΣΗ ΤΟΠΙΚΑ ΠΡΟΧΩΡΗΜΕΝΗΣ ΝΟΣΟΥ</vt:lpstr>
      <vt:lpstr>ΑΝΤΙΜΕΤΩΠΙΣΗ ΜΕΤΑΣΤΑΤΙΚΗΣ ΝΟΣΟΥ ΤΟΠΙΚΑ ΕΞΑΙΡΕΣΙΜΗ</vt:lpstr>
      <vt:lpstr>ΑΝΤΙΜΕΤΩΠΙΣΗ ΜΕΤΑΣΤΑΤΙΚΗΣ ΝΟΣΟΥ, ΜΗ ΕΞΑΙΡΕΣΙΜΗΣ ΤΟΠΙΚΑ</vt:lpstr>
      <vt:lpstr>ΣΑΡΚΩΜΑΤΑ ΚΟΙΛΙΑΣ</vt:lpstr>
      <vt:lpstr>PowerPoint Presentation</vt:lpstr>
      <vt:lpstr>ΟΠΙΣΘΟΠΕΡΙΤΟΝΑΪΚΑ ΣΑΡΚΩΜΑΤΑ</vt:lpstr>
      <vt:lpstr>ΟΠΙΣΘΟΠΕΡΙΤΟΝΑΪΚΑ ΣΑΡΚΩΜΑΤΑ</vt:lpstr>
      <vt:lpstr>ΟΠΙΣΘΟΠΕΡΙΤΟΝΑΪΚΑ ΣΑΡΚΩΜΑΤΑ</vt:lpstr>
      <vt:lpstr>ΟΠΙΣΘΟΠΕΡΙΤΟΝΑΪΚΑ ΣΑΡΚΩΜΑΤΑ</vt:lpstr>
      <vt:lpstr>ΟΠΙΣΘΟΠΕΡΙΤΑΟΝΑΪΚΑ ΣΑΡΚΩΜΑΤΑ</vt:lpstr>
      <vt:lpstr>PowerPoint Presentation</vt:lpstr>
      <vt:lpstr>ΟΠΙΣΘΟΠΕΡΙΤΟΝΑΪΚΑ ΣΑΡΚΩΜΑΤΑ</vt:lpstr>
      <vt:lpstr>ΟΠΙΣΘΟΠΕΡΙΤΟΝΑΪΚΑ ΣΑΡΚΩΜΑΤΑ</vt:lpstr>
      <vt:lpstr>ΟΠΙΣΘΟΠΕΡΙΤΟΝΑΪΚΑ ΣΑΡΚΩΜΑΤΑ</vt:lpstr>
      <vt:lpstr>ΟΠΙΣΘΟΠΕΡΙΑΤΟΝΑΊΚΑ ΣΑΡΚΩΜΑΤΑ</vt:lpstr>
      <vt:lpstr>ΟΠΙΣΘΟΠΕΡΙΤΟΝΑΪΚΑ ΣΑΡΚΩΜΑΤΑ</vt:lpstr>
      <vt:lpstr>ΟΠΙΣΘΟΠΕΡΙΤΟΝΑΪΚΑ ΣΑΡΚΩΜΑΤΑ</vt:lpstr>
      <vt:lpstr>ΟΠΙΣΘΟΠΕΡΙΤΟΝΑΪΚΑ ΣΑΡΚΩΜΑΤΑ</vt:lpstr>
      <vt:lpstr>PowerPoint Presentation</vt:lpstr>
      <vt:lpstr>ΟΠΙΣΘΟΠΕΡΙΤΟΝΑΪΚΑ ΣΑΡΚΩΜΑΤΑ</vt:lpstr>
      <vt:lpstr>ΟΠΙΣΘΟΠΕΙΤΟΝΑΪΚΑ ΣΑΡΚΩΜΑΤΑ</vt:lpstr>
      <vt:lpstr>ΟΠΙΣΘΟΠΕΡΙΤΟΝΑΪΚΑ ΣΑΡΚΩΜΑΤΑ</vt:lpstr>
      <vt:lpstr>ΔΕΣΜΟΕΙΔΕΙΣ ΟΓΚΟΙ</vt:lpstr>
      <vt:lpstr>ΔΕΣΜΟΕΙΔΗΣ ΟΓΚΟΙ</vt:lpstr>
      <vt:lpstr>PowerPoint Presentation</vt:lpstr>
      <vt:lpstr>ΣΤΡΩΜΑΤΙΚΟΙ ΟΓΚΟΙ ΠΕΠΤΙΚΟΥ (GIST)</vt:lpstr>
      <vt:lpstr>GIST</vt:lpstr>
      <vt:lpstr>GIST</vt:lpstr>
      <vt:lpstr>GIST</vt:lpstr>
      <vt:lpstr>PowerPoint Presentation</vt:lpstr>
      <vt:lpstr>GIST</vt:lpstr>
      <vt:lpstr>GIST</vt:lpstr>
      <vt:lpstr>GIST</vt:lpstr>
      <vt:lpstr>ΙΣΤΟΛΟΓΙΚΑ ΧΑΡΑΚΤΗΡΙΣΤΙΚΑ</vt:lpstr>
      <vt:lpstr>PowerPoint Presentation</vt:lpstr>
      <vt:lpstr>ΙΣΤΟΛΟΓΙΚΑ ΧΑΡΑΚΤΗΡΙΣΤΙΚΑ</vt:lpstr>
      <vt:lpstr>ΙΣΤΟΛΟΓΙΚΑ ΧΑΡΑΚΤΗΡΙΣΤΙΚΑ-ΑΝΟΣΟΪΣΤΟΧΗΜΕΙΑ</vt:lpstr>
      <vt:lpstr>PowerPoint Presentation</vt:lpstr>
      <vt:lpstr>ΚΛΙΝΙΚΗ ΕΙΚΟΝΑ</vt:lpstr>
      <vt:lpstr>ΚΛΙΝΙΚΗ ΕΙΚΟΝΑ</vt:lpstr>
      <vt:lpstr>ΔΙΑΓΝΩΣΗ</vt:lpstr>
      <vt:lpstr>ΔΙΑΓΝΩΣΗ</vt:lpstr>
      <vt:lpstr>ΔΙΑΓΝΩΣΗ</vt:lpstr>
      <vt:lpstr>PowerPoint Presentation</vt:lpstr>
      <vt:lpstr>ΣΤΑΔΙΟΠΟΙΗΣΗ</vt:lpstr>
      <vt:lpstr>ΠΡΟΓΝΩΣΤΙΚΟΙ ΠΑΡΑΓΟΝΤΕΣ</vt:lpstr>
      <vt:lpstr>ΑΝΤΙΜΕΤΩΠΙΣΗ</vt:lpstr>
      <vt:lpstr>ΑΝΤΙΜΕΤΩΠΙΣΗ</vt:lpstr>
      <vt:lpstr>ΑΝΑΣΤΟΛΕΙΣ ΤΥΡΟΣΙΝΙΚΗΣ ΚΙΝΑΣΗΣ</vt:lpstr>
      <vt:lpstr>ΑΝΑΣΤΟΛΕΙΣ ΤΥΡΟΣΙΝΙΚΗΣ ΚΙΝΑΣΗΣ</vt:lpstr>
      <vt:lpstr>PowerPoint Presentation</vt:lpstr>
      <vt:lpstr>ΠΑΡΑΚΟΛΟΥΘΗΣΗ</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ΣΑΡΚΩΜΑΤΑ ΜΑΛΑΚΩΝ ΜΟΡΙΩΝ-ΣΤΡΩΜΑΤΙΚΟΙ ΟΓΚΟΙ ΠΕΠΤΙΚΟΥ</dc:title>
  <dc:creator>Nikoletta Dimitriou</dc:creator>
  <cp:lastModifiedBy>Nikoletta Dimitriou</cp:lastModifiedBy>
  <cp:revision>35</cp:revision>
  <dcterms:created xsi:type="dcterms:W3CDTF">2021-11-07T07:55:29Z</dcterms:created>
  <dcterms:modified xsi:type="dcterms:W3CDTF">2021-11-23T05:13:45Z</dcterms:modified>
</cp:coreProperties>
</file>