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58" r:id="rId2"/>
    <p:sldId id="285" r:id="rId3"/>
    <p:sldId id="296" r:id="rId4"/>
    <p:sldId id="270" r:id="rId5"/>
    <p:sldId id="334" r:id="rId6"/>
    <p:sldId id="286" r:id="rId7"/>
    <p:sldId id="287" r:id="rId8"/>
    <p:sldId id="288" r:id="rId9"/>
    <p:sldId id="348" r:id="rId10"/>
    <p:sldId id="350" r:id="rId11"/>
    <p:sldId id="271" r:id="rId12"/>
    <p:sldId id="290" r:id="rId13"/>
    <p:sldId id="291" r:id="rId14"/>
    <p:sldId id="335" r:id="rId15"/>
    <p:sldId id="336" r:id="rId16"/>
    <p:sldId id="292" r:id="rId17"/>
    <p:sldId id="294" r:id="rId18"/>
    <p:sldId id="295" r:id="rId19"/>
    <p:sldId id="356" r:id="rId20"/>
    <p:sldId id="262" r:id="rId21"/>
    <p:sldId id="266" r:id="rId22"/>
    <p:sldId id="267" r:id="rId23"/>
    <p:sldId id="268" r:id="rId24"/>
    <p:sldId id="299" r:id="rId25"/>
    <p:sldId id="298" r:id="rId26"/>
    <p:sldId id="263" r:id="rId27"/>
    <p:sldId id="297" r:id="rId28"/>
    <p:sldId id="337" r:id="rId29"/>
    <p:sldId id="302" r:id="rId30"/>
    <p:sldId id="303" r:id="rId31"/>
    <p:sldId id="304" r:id="rId32"/>
    <p:sldId id="306" r:id="rId33"/>
    <p:sldId id="353" r:id="rId34"/>
    <p:sldId id="354" r:id="rId35"/>
    <p:sldId id="307" r:id="rId36"/>
    <p:sldId id="343" r:id="rId37"/>
    <p:sldId id="344" r:id="rId38"/>
    <p:sldId id="345" r:id="rId39"/>
    <p:sldId id="272" r:id="rId40"/>
    <p:sldId id="325" r:id="rId41"/>
    <p:sldId id="308" r:id="rId42"/>
    <p:sldId id="311" r:id="rId43"/>
    <p:sldId id="313" r:id="rId44"/>
    <p:sldId id="314" r:id="rId45"/>
    <p:sldId id="315" r:id="rId46"/>
    <p:sldId id="323" r:id="rId47"/>
    <p:sldId id="326" r:id="rId48"/>
    <p:sldId id="327" r:id="rId49"/>
    <p:sldId id="342" r:id="rId50"/>
    <p:sldId id="328" r:id="rId51"/>
    <p:sldId id="329" r:id="rId52"/>
    <p:sldId id="330" r:id="rId53"/>
    <p:sldId id="364" r:id="rId54"/>
    <p:sldId id="331" r:id="rId55"/>
    <p:sldId id="359" r:id="rId56"/>
    <p:sldId id="362" r:id="rId57"/>
    <p:sldId id="332" r:id="rId58"/>
    <p:sldId id="333" r:id="rId59"/>
    <p:sldId id="351" r:id="rId60"/>
    <p:sldId id="34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23" d="100"/>
          <a:sy n="123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EEDDD-FECB-4D95-9E4C-FBA4EBC84E18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0193-7473-4BB6-A3AC-9341C926C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5CCE7DD4-539E-4409-9CB5-0E2AD29DD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74FF468-BAA4-4CEF-BC0F-559466C7D340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A549EEB3-7B28-4F07-91F0-8689E5AF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CC3935DF-BC16-4EFD-B0D8-161ECB5D2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33650902-4B15-4FDE-8603-79E5D7044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3B4C841-3D23-4B53-9951-360287FD6B75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CF022531-F36E-48BF-810D-55D96EA33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3A797992-8C3B-4928-B41A-BFAADCA6E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D056939C-4F97-4129-B4C7-B86FF160E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7F1980A-C6B6-4A73-BF22-F7BA338ADE14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FDB4BC45-A1AD-4BF0-9FCC-58A57DF8B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49F93117-A791-449A-BBBC-09F40ECE0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78DB742F-27E1-4DDC-884D-F7302FE40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6189DC4-BE76-4F71-BB9A-650432151060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B2B209F8-6FFF-435B-9A3D-F32DDF108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716ABB34-BF45-4570-98FC-1D6727A02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D9ADBB77-76D6-4CA3-A904-294A526E3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E2AC35D-851C-4EBD-B5D1-5BB63EC56C2D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BC8DB10F-9F2D-4683-AFB1-6530F175D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FAF7D488-E1AE-4E62-A358-682BBD40B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486A1A21-F5F3-42F0-9EBF-5B0500A2D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CC2DCE8-3961-4FC1-AB9D-3E51131BA63E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E2AC9E15-3D63-4961-8421-32A508E26B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7E62470C-22C4-4AF1-A30B-B4551A71F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0C17CE25-A51B-4F11-9ECC-CC661ABCC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8ADE6A4-4637-4C88-8639-D35E125F1D1C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7829322F-3E70-4C70-9F39-C8F1A2008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92671283-6C4A-4F03-9AB8-0DCB67F91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07F2099B-1923-4E05-84D4-DE40EEC6C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B7D0F14-AD1C-4D76-A950-9416CE5B35D1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8E53AEE0-83C8-4CF0-B8AD-43AABB084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0170FACB-895D-4C77-858F-30148BAB1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AA5AE044-3969-46B1-8316-8A5C4A392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AD8564A-E158-4B38-BDA8-0A3B098ACB1A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D85CDA9C-D797-4062-8B8A-ACF7627DF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6062BCDF-F49D-469A-B6F0-569A16F86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187F8046-22F0-4F16-863E-62F4D5F13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5D2FB09-97EC-41FC-B110-3D32C16D3879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7E25AD0D-22CF-4B9C-8682-56C3C5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9B816397-4599-4EE4-BB93-2CE6C2D27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6046FA6F-EE1A-4CC1-A9D0-7758398BA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3A079A7-4902-424C-8944-4F6A6F1BC5E3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460C5074-BE88-415B-9CCD-08B317D5F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D5DFAB3D-ABD7-4C1F-94A7-7D8265D31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36E18B53-802D-42FF-A867-C7FBBED4D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5750798-73FC-48DC-9C5C-217FDAC4467B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ED5DDFCB-0699-492B-A014-233712E5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5ABEC791-2A7A-4EB5-8502-2E526D754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4F7C5857-3191-46D5-9DC2-2F7DF66D9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76E25F7-037D-4278-A920-F6BBFE7EF3A4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72D2A625-C6C6-4503-9988-3EA12E162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B9CA2080-D684-4469-B4BF-C5B68AE58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EC50FBF9-3136-495E-A45C-52B4DE4F2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59D6091-8331-4EB0-957B-566BF2C9C22E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13555929-FCCE-4A1F-90D6-19C1F4DE2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05A0559B-5E0A-42CA-9074-F4FFD5184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78970B0F-DDDC-4113-A7A4-F5D71107A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30DEB70-4744-48B2-84EE-4246D9F274F6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55E01C14-B808-40A0-92A8-7B9DE22FA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1B5B79C6-A5BD-45EF-9272-13A6F0D7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D828DBEA-7DCE-491A-B6F4-7EA28572E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78E2330-8E2A-4FF0-B8A3-4FF7A70793E8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3FB541B5-0EEF-4BA7-A457-BF052CFB8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8767B80D-E086-417B-AAB4-ADF25FAE8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98853683-EA88-4B71-A1FE-C887E9E58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CAE2627-B8AF-425A-8669-839F5B22B543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AC0D295E-F0BF-4503-82CE-A6ABB528D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81331E1E-C6C4-4FBA-9C47-219CCA7AA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692BCF09-8567-4560-BF5D-A1AC58F4D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35C8458-DC9B-4E45-BAA9-515CA901B392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B4198140-3AF0-46B8-8ABA-BAC776279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5D2510F0-0291-483A-9A1F-CFC9E98BE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EB0DEE2F-164A-4E58-A0C3-213415F42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203DADB-51BE-4BC1-BCDC-8512A5CB8A36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6611ADCF-8FF4-4597-8797-A48ADA8FA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9C982D4D-1A00-4173-B47D-82985E7F6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E91A4BD3-AFAD-4F99-9BEF-7DCEE34C4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CB8B2C5-32CB-44A6-8D84-E264033C02FA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1855271D-09A2-4224-A37A-F6C0952D0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6630BF3B-9550-4E11-8713-24F9D1725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8B56F552-9DF0-4133-ABF0-91C5E2BED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F69DEBC-33F9-409C-A715-6D46EDDA0AD1}" type="slidenum">
              <a:rPr lang="ar-SA" altLang="en-US" sz="1200"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ADFECEEF-73E2-4DD2-911B-604D09B7F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B967972C-75BD-460D-BBBE-CC6134F02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69B18036-DD4A-4864-B67A-917DB2523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FBAF369-F0CF-45D8-8456-7C7BE2EE84ED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79A330AB-52AC-4A0C-84A5-2D4E58FB2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13D70CDF-B50B-4DD7-9D94-9B39EC693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BA161065-8557-4183-9866-E15928943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F8433C9-11FB-41E3-A687-61ADADFC059E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1079F21-1B63-462A-860D-2565D736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F08076DB-8F15-4317-B509-126521666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F710B546-E086-4799-A8CE-D220C707D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B3A3020-F4AF-4CD0-BEB9-7A5FF31D0755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6AF8E8D3-F88C-4F2E-BE64-96D36F5C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3681E039-FED8-4177-8974-84B502A46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3C3998C6-27AF-4EA8-920C-19694C016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752E96F-5FCE-4281-AE13-AAA99892D7CF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4A7C10E4-7283-4B51-B4B3-C9B7171D5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1918B0F0-2383-4157-B948-F0FE052C8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97AF6FD6-2E2B-47DA-8937-3A4EAAF90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683EEDB-C490-433A-BBF1-0FC0ACBBBAA8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0B48070E-230F-4AA1-BAEF-FCAF1EED1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A3091029-741B-40C0-827A-47D6A9BD6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1D9C2125-296D-41F4-AFA2-AE8D00656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32EA600-7DD9-46ED-97F5-6B159FA85EE9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0C0EDD44-5D07-40E1-A2AE-460A805EC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515F64AC-6C2D-4D7A-9450-46408C604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108C7DF4-FFFE-4D3A-9D25-A9502CE93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358DD01-05A2-4CCC-AD78-F41B5E1F1CBD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7CBB2132-C544-4D26-81DC-B4749D569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2F9A6766-D05A-40F2-958B-66704AE37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3135CD3F-DB78-4951-875B-3C2F521DF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A976CDA-AA80-47B5-AD52-1B39431AA4F4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0C9DBEEE-942F-4A8B-BA74-67DB6ED30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408E5355-62AE-49C9-B2CA-26A3947A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346C0590-7027-46B5-9A17-45179EB7D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1FC4718-4EBB-4CE7-8BB9-339D828F01DF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E97CAC74-9FC9-47CF-89D7-46B8019CD6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877A3366-7E9F-4F45-9B4C-149F4B18F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00229C92-7560-4E1A-B414-FA34E6048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ACE5183-5813-4BC6-B2F9-A8476D124FED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08DB94FF-A97F-4E7A-AA85-7DDE19C00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8A5A090B-28D2-4AE7-9F99-60EFA23FA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F5924084-2640-438D-972A-6C7A69C24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47935BB-DB05-49C8-B745-D8143A6FA30A}" type="slidenum">
              <a:rPr lang="ar-SA" altLang="en-US" sz="1200">
                <a:latin typeface="Tahoma" panose="020B0604030504040204" pitchFamily="34" charset="0"/>
              </a:rPr>
              <a:pPr eaLnBrk="1" hangingPunct="1"/>
              <a:t>39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F0ACFFE5-AFC3-4080-8F87-5FB8B17B3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83C78426-0948-4F38-84D9-192C3193C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9A3F79C6-EE2C-407E-9127-2BF24960B9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1DC4535-13DF-40F6-BD87-3B66E0A74E62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D008682A-6EC5-4995-A82A-CC4967DB1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FA3FC1E3-D0E1-4C6C-AA66-902454095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7F4C3C6D-06D0-4A4C-A24E-C2D242EA1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EACF380-CBC2-4A6A-8EB3-4FD94CCF8D5F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5831FA10-4691-4191-BD25-3DA4855AD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6339A23E-5076-4E5E-B947-4DDE9B789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3B294D50-4507-43E4-9D4D-82041F260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C677C43-5903-4526-9695-0653B2C0630B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2DCD9FB4-0591-4318-BF2B-5181A4B30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80A8B1C4-D0F3-42E4-903E-4CE2AACF8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>
            <a:extLst>
              <a:ext uri="{FF2B5EF4-FFF2-40B4-BE49-F238E27FC236}">
                <a16:creationId xmlns:a16="http://schemas.microsoft.com/office/drawing/2014/main" id="{B5727A96-D964-4BD2-B077-3E21B5EB5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F85A050-8639-4FF0-B166-A1EC94F6B6A0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1731" name="Rectangle 2">
            <a:extLst>
              <a:ext uri="{FF2B5EF4-FFF2-40B4-BE49-F238E27FC236}">
                <a16:creationId xmlns:a16="http://schemas.microsoft.com/office/drawing/2014/main" id="{8F8464DF-0E50-4E15-B781-53C5AF10F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>
            <a:extLst>
              <a:ext uri="{FF2B5EF4-FFF2-40B4-BE49-F238E27FC236}">
                <a16:creationId xmlns:a16="http://schemas.microsoft.com/office/drawing/2014/main" id="{9B5375F4-6E6E-4D1D-AA57-4BDC4C2CF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>
            <a:extLst>
              <a:ext uri="{FF2B5EF4-FFF2-40B4-BE49-F238E27FC236}">
                <a16:creationId xmlns:a16="http://schemas.microsoft.com/office/drawing/2014/main" id="{64299BC8-02C7-43E8-847F-22987C494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395E40F-75B2-4110-B748-30345CAA594A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3779" name="Rectangle 2">
            <a:extLst>
              <a:ext uri="{FF2B5EF4-FFF2-40B4-BE49-F238E27FC236}">
                <a16:creationId xmlns:a16="http://schemas.microsoft.com/office/drawing/2014/main" id="{13C1A466-62A8-40DA-AD19-09947A1A2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>
            <a:extLst>
              <a:ext uri="{FF2B5EF4-FFF2-40B4-BE49-F238E27FC236}">
                <a16:creationId xmlns:a16="http://schemas.microsoft.com/office/drawing/2014/main" id="{666E0D66-13E2-4950-B0DE-4F7BDEA4A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70D5581F-5C60-4F43-86BA-0CF813952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F67C49C-A244-44D4-836C-563410849549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65BB4A67-8384-4B7D-A0BC-7C61D876D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D06438D2-DE32-45C5-8CD0-52B9C073F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>
            <a:extLst>
              <a:ext uri="{FF2B5EF4-FFF2-40B4-BE49-F238E27FC236}">
                <a16:creationId xmlns:a16="http://schemas.microsoft.com/office/drawing/2014/main" id="{96106418-7E33-4778-B827-56D2C6510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5BCD2FA-0FB0-4041-82F3-7DB4AFDBB8BC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5827" name="Rectangle 2">
            <a:extLst>
              <a:ext uri="{FF2B5EF4-FFF2-40B4-BE49-F238E27FC236}">
                <a16:creationId xmlns:a16="http://schemas.microsoft.com/office/drawing/2014/main" id="{FEAE6F64-346D-4CF0-8AC1-73F1435B6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>
            <a:extLst>
              <a:ext uri="{FF2B5EF4-FFF2-40B4-BE49-F238E27FC236}">
                <a16:creationId xmlns:a16="http://schemas.microsoft.com/office/drawing/2014/main" id="{DD821F9A-0209-4869-BE73-DCDEE6F26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>
            <a:extLst>
              <a:ext uri="{FF2B5EF4-FFF2-40B4-BE49-F238E27FC236}">
                <a16:creationId xmlns:a16="http://schemas.microsoft.com/office/drawing/2014/main" id="{A28058BB-8C3C-4D09-8E61-487EAE1DE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9E98324-1F89-46E6-A104-76DA12797BB7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7875" name="Rectangle 2">
            <a:extLst>
              <a:ext uri="{FF2B5EF4-FFF2-40B4-BE49-F238E27FC236}">
                <a16:creationId xmlns:a16="http://schemas.microsoft.com/office/drawing/2014/main" id="{8209FD6D-5D51-49AE-9FC5-FE9D434E5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>
            <a:extLst>
              <a:ext uri="{FF2B5EF4-FFF2-40B4-BE49-F238E27FC236}">
                <a16:creationId xmlns:a16="http://schemas.microsoft.com/office/drawing/2014/main" id="{BBE243DD-AF63-48D8-A5AA-732BF2B07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CF6FB2BB-AA90-4970-9400-98B3DD8EC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6A5B747-F7FB-4607-AAE7-3B610357BB6D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CAB96E8A-507C-4579-88CD-D6E70DEE80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248F87E7-397A-48A5-B130-62D6946F3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>
            <a:extLst>
              <a:ext uri="{FF2B5EF4-FFF2-40B4-BE49-F238E27FC236}">
                <a16:creationId xmlns:a16="http://schemas.microsoft.com/office/drawing/2014/main" id="{6876A2C2-5F44-4FFB-BEEE-02B8223CB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493F7BE-A60E-41D3-BCAA-79878FB9493B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9923" name="Rectangle 2">
            <a:extLst>
              <a:ext uri="{FF2B5EF4-FFF2-40B4-BE49-F238E27FC236}">
                <a16:creationId xmlns:a16="http://schemas.microsoft.com/office/drawing/2014/main" id="{59ECD8D4-8324-49A6-A50D-2FF739222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>
            <a:extLst>
              <a:ext uri="{FF2B5EF4-FFF2-40B4-BE49-F238E27FC236}">
                <a16:creationId xmlns:a16="http://schemas.microsoft.com/office/drawing/2014/main" id="{B0AC413B-638D-45B3-9596-DEEDF16D3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092BF3C8-71E6-42C6-AEBE-0E074FB11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D461886-A78E-4E1E-BE97-71590E321CF3}" type="slidenum">
              <a:rPr lang="ar-SA" altLang="en-US" sz="1200">
                <a:latin typeface="Tahoma" panose="020B0604030504040204" pitchFamily="34" charset="0"/>
              </a:rPr>
              <a:pPr eaLnBrk="1" hangingPunct="1"/>
              <a:t>49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4FB05A9C-955B-438F-A824-84D902C22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482C5703-6385-4445-AD87-8AE70CB3C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>
            <a:extLst>
              <a:ext uri="{FF2B5EF4-FFF2-40B4-BE49-F238E27FC236}">
                <a16:creationId xmlns:a16="http://schemas.microsoft.com/office/drawing/2014/main" id="{AC944033-E9DC-4929-821E-29502379C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157A67D-F366-4670-8B5A-9FD65802BEA8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6067" name="Rectangle 2">
            <a:extLst>
              <a:ext uri="{FF2B5EF4-FFF2-40B4-BE49-F238E27FC236}">
                <a16:creationId xmlns:a16="http://schemas.microsoft.com/office/drawing/2014/main" id="{9F9D0062-8A30-493D-9733-2A839D753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>
            <a:extLst>
              <a:ext uri="{FF2B5EF4-FFF2-40B4-BE49-F238E27FC236}">
                <a16:creationId xmlns:a16="http://schemas.microsoft.com/office/drawing/2014/main" id="{B0E0BDE7-EFDD-4372-AA7D-82E429D56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5274063D-85CE-43C6-B63A-AC875ACBE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88100D7-BD1A-441B-9EEE-E2756F32FC51}" type="slidenum">
              <a:rPr lang="ar-SA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50149826-A5B9-4F22-B2C3-200029907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B60CE4B5-79DB-4B5E-9311-E2C9444B1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B4B6C3C5-ABE3-4BE1-9AB1-3E13C5E1A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3449688-C2A1-4611-9374-412F94F01A72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88E6FF9A-C63B-44AF-870C-CF8DBABFD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35B14283-7116-4EE9-8E59-0E08F523B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47AB0422-2346-4A92-94F6-20546843C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1873BE6-26D1-4260-93E0-D60C06CE5E33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2C70568A-C6FB-4957-B42B-E87D35367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1EFA302C-1035-4589-B70A-CF73E1B05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F2ABBA23-80DE-4EBE-AFC4-3E8CD9E02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67C5FA-5F78-4011-9F8C-3B724EFB246C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A7C91262-BB8D-402D-B9A0-B0D96CD66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266F9D05-2F65-48AD-9154-4F25F2481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>
            <a:extLst>
              <a:ext uri="{FF2B5EF4-FFF2-40B4-BE49-F238E27FC236}">
                <a16:creationId xmlns:a16="http://schemas.microsoft.com/office/drawing/2014/main" id="{178C258A-4681-4136-BE45-269A9E986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ECA9CFE-BE65-4708-8290-2D3560C4177E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0163" name="Rectangle 2">
            <a:extLst>
              <a:ext uri="{FF2B5EF4-FFF2-40B4-BE49-F238E27FC236}">
                <a16:creationId xmlns:a16="http://schemas.microsoft.com/office/drawing/2014/main" id="{F24A86A9-F3C4-4D73-A553-469D3C269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>
            <a:extLst>
              <a:ext uri="{FF2B5EF4-FFF2-40B4-BE49-F238E27FC236}">
                <a16:creationId xmlns:a16="http://schemas.microsoft.com/office/drawing/2014/main" id="{5EDF8AF0-F835-4573-9543-3730CA780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4527F01E-2B96-4543-B49C-1B6DD19DD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18E0EF5-5410-4ED6-BB5B-338CF8541F96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BC79AECC-64B8-4C1F-8259-9A95BA9DA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81B97D27-1F40-456F-B257-B97D3650D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>
            <a:extLst>
              <a:ext uri="{FF2B5EF4-FFF2-40B4-BE49-F238E27FC236}">
                <a16:creationId xmlns:a16="http://schemas.microsoft.com/office/drawing/2014/main" id="{C4161F4D-1E69-4025-8BD2-91A1867CF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B46EB59-90E1-4EA9-86DA-93454D0955DB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4259" name="Rectangle 2">
            <a:extLst>
              <a:ext uri="{FF2B5EF4-FFF2-40B4-BE49-F238E27FC236}">
                <a16:creationId xmlns:a16="http://schemas.microsoft.com/office/drawing/2014/main" id="{988BA08B-476F-4359-AE32-F4076F0B0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>
            <a:extLst>
              <a:ext uri="{FF2B5EF4-FFF2-40B4-BE49-F238E27FC236}">
                <a16:creationId xmlns:a16="http://schemas.microsoft.com/office/drawing/2014/main" id="{48FBE9B3-FAE9-4618-B1F4-56914E354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id="{F35A6AF2-B853-4EBE-8F64-93460BCE86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D117EEB-1639-4CA5-A16B-7D54DAE90FBE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7913EBFA-0AB6-4F97-A6F2-2980AB387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0A2902F5-13F9-4070-921C-4F545C0A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>
            <a:extLst>
              <a:ext uri="{FF2B5EF4-FFF2-40B4-BE49-F238E27FC236}">
                <a16:creationId xmlns:a16="http://schemas.microsoft.com/office/drawing/2014/main" id="{41B8A006-7070-44A1-A6CE-2F2B3328D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261906C-78CF-4C05-A941-03497974A1C9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id="{AEEACCE4-8FB1-4672-8720-629463999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id="{188D7F4E-CB94-446D-A586-D6984310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>
            <a:extLst>
              <a:ext uri="{FF2B5EF4-FFF2-40B4-BE49-F238E27FC236}">
                <a16:creationId xmlns:a16="http://schemas.microsoft.com/office/drawing/2014/main" id="{E86F3115-CDF4-4271-A77E-3BD3A6CEDD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D1B5676-C897-4638-AE00-BF65125FF2D6}" type="slidenum">
              <a:rPr lang="ar-SA" altLang="en-US" sz="1200">
                <a:latin typeface="Tahoma" panose="020B0604030504040204" pitchFamily="34" charset="0"/>
              </a:rPr>
              <a:pPr eaLnBrk="1" hangingPunct="1"/>
              <a:t>59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7331" name="Rectangle 2">
            <a:extLst>
              <a:ext uri="{FF2B5EF4-FFF2-40B4-BE49-F238E27FC236}">
                <a16:creationId xmlns:a16="http://schemas.microsoft.com/office/drawing/2014/main" id="{8BA5467A-E0EF-427D-B87B-19E93D1C9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>
            <a:extLst>
              <a:ext uri="{FF2B5EF4-FFF2-40B4-BE49-F238E27FC236}">
                <a16:creationId xmlns:a16="http://schemas.microsoft.com/office/drawing/2014/main" id="{7F29F415-68D5-4AF6-A779-DA312F99F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792C13EC-48D6-4171-AF16-A8C939708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606CF19-A5BA-4B58-AE11-5978C68DE56A}" type="slidenum">
              <a:rPr lang="ar-SA" altLang="en-US" sz="1200">
                <a:latin typeface="Tahoma" panose="020B0604030504040204" pitchFamily="34" charset="0"/>
              </a:rPr>
              <a:pPr eaLnBrk="1" hangingPunct="1"/>
              <a:t>60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30403" name="Rectangle 2">
            <a:extLst>
              <a:ext uri="{FF2B5EF4-FFF2-40B4-BE49-F238E27FC236}">
                <a16:creationId xmlns:a16="http://schemas.microsoft.com/office/drawing/2014/main" id="{3AB92CA0-B165-43F5-A835-CF207D6FA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>
            <a:extLst>
              <a:ext uri="{FF2B5EF4-FFF2-40B4-BE49-F238E27FC236}">
                <a16:creationId xmlns:a16="http://schemas.microsoft.com/office/drawing/2014/main" id="{5C30F19D-2F3D-43E4-94C9-CBB2E1EDC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30887C75-448F-4889-A2D8-58004164A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AF1E947-7980-412A-B27C-EF61F3978C7A}" type="slidenum">
              <a:rPr lang="ar-SA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024B9179-3490-44CF-B002-CFEBBB81A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E04588F2-C81F-4CF0-A21F-52E0AE6E3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896EF53F-2800-4604-AC77-BC766DB17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DC98CC7-2DDC-4FB4-B736-0854800F164C}" type="slidenum">
              <a:rPr lang="ar-SA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67A90176-B9B1-4990-A477-153F775B93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A229C93A-5412-42BF-826A-3A2D2AA2A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64497961-7C77-405D-B907-39D31247F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61D4D14-CB37-4035-8F19-8E09E94A2494}" type="slidenum">
              <a:rPr lang="ar-SA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4E76DA82-12EE-4587-81B7-5D8390F46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0D354FB1-5F00-4AF1-9564-192FA4C83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56EF07DB-39F0-43D0-8D61-13B350409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B7363B5-AB1E-40BB-9155-04281C4E09E0}" type="slidenum">
              <a:rPr lang="ar-SA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3EED7C7E-A35B-4329-8CFD-128A5A037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6BEB1393-8862-479B-8B3E-47697F502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CADB-FCD6-4C9E-B4A9-5EBC47003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6D6E8-8380-4DE5-8211-42B5EB2DF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D0A20-D22C-4C07-9B69-38D71EDC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763" y="6537339"/>
            <a:ext cx="992195" cy="320661"/>
          </a:xfrm>
        </p:spPr>
        <p:txBody>
          <a:bodyPr/>
          <a:lstStyle/>
          <a:p>
            <a:fld id="{97CD84DA-D951-4CAD-BCB9-2617B56213B0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B3050-9B96-4E6C-8068-F519B9BF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2B5D1-0B9D-4DEF-807C-7716B9E5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8448-4F3B-4044-8E93-0A0CA20E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6E93E-1FCF-4730-853A-E33E2C002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52F3-8424-4848-B10C-F076A272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D2BA-DD6D-4C1E-B9D9-12F4B1F7869E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69703-C7BA-440F-8832-F31F75E3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22981-D1B2-4FA4-99E8-47A42D0B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6CBF4-8CA2-4F9B-AF8F-94F92A7E2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40A9F-4AC5-4313-B40A-AD6A7F3A9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EEB1-1BC5-4B95-BADA-7845E48F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3444-6858-447A-9D67-12300DA9FB21}" type="datetime1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8FF54-1203-4AC1-AC6C-F3389ED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144E-0CCF-4E20-8B9B-95919452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B1DD-FA37-48C6-AE58-87CC697C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E0C9E-FA0A-45F8-8E61-35FF16746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DFBA6-221A-4F0C-B226-9BF72C0B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E550-CD7D-4B5F-9E7E-AA5B5D30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C65D84-2B9B-47F7-8AA2-632F8E81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8763" y="6525344"/>
            <a:ext cx="992195" cy="320661"/>
          </a:xfrm>
        </p:spPr>
        <p:txBody>
          <a:bodyPr/>
          <a:lstStyle/>
          <a:p>
            <a:fld id="{5C03F19A-75CC-48E2-BAF4-D8EB0ED07C42}" type="datetime1">
              <a:rPr lang="en-US" smtClean="0"/>
              <a:t>1/7/2022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8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FB68-EA18-4574-925E-A6C5F58F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22E6-3470-435E-B32C-F87150B6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1148D-F1F9-4DF6-952A-CD9C8C4B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0D268-ADEC-4DEB-89E5-792F905B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C9E48A-CB7E-4C19-A929-5A0CCDDF9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8763" y="6492875"/>
            <a:ext cx="992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1DFEDC2-5AC1-4995-A4B6-86A5B4E9F201}" type="datetime1">
              <a:rPr lang="en-US" smtClean="0"/>
              <a:t>1/7/2022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8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52DB-4B4B-40BD-A431-1F974F02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CD14-DAE9-4525-A60D-31E4A60CE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9C4CC-74BD-4F9A-A4BD-B3261FB3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FADA8-893E-46BC-91ED-C88AB26C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5BF3-5999-4651-AE3D-BE0C595D7745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EE6BA-60AA-41BF-B34F-00BF1736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138C0-B444-429E-A78E-5FD8F007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47BC-5CEF-4F6B-A14D-C6B24925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0CE0A-CB7A-4511-A3C7-42E0DA93D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1FC61-AC0B-4C2D-A840-B6ADFE182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586D8-CFF7-4D21-BC3C-BEEC1A63C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1697E-0E7E-4E7D-8D45-BB318CA80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120A5-25CF-44E0-AB8E-7563C735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1826-3879-4883-8A6E-BAB9B43345E2}" type="datetime1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F4315-C788-4B5F-8F62-915A81A6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C10A3-0A52-4744-8091-A48E5A8F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4C4E-6F9B-4940-9306-2C6C1DDF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CA22A-E96B-48A6-ABC4-0CAF131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2460-6F95-4521-989F-81E6095C1645}" type="datetime1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9D7A4-5093-4FFF-B673-DCBBC8A8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3D024-DF65-4F15-9F6A-869C636F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7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22AF7-D77F-48EB-A7FA-750289A1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9C-7C3F-417C-BF15-1623ACA34EFB}" type="datetime1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8FEDA-E0DA-48F0-A961-F36DC40F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7ADAF-C520-4F96-9D22-5B256567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2DB0-D501-4205-9A09-07A1DC48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CC84-FC31-4A94-A151-69DB2485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E0361-00C1-40E0-AC1A-CA6BA1130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15F4D-6B4F-4582-AA9B-A3F858CB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AE9-0FB3-48B9-8E17-C51B6A49E903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41E53-3E34-4B1B-B752-7BA60FDF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EA784-B0FD-4781-882D-A77CD851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5566-F196-4B5B-9CD5-FC15EACD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A19BB-6DD6-4A39-8356-81A10FA7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810BC-F15D-44EF-9EB3-D1661510B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9812A-CDEF-4A32-8677-2A0ABA4E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CF22-B9F6-479E-A2B8-449F9E208267}" type="datetime1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C1C50-C36B-4311-9F01-3403776B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Α΄ ΧΕΙΡΟΥΡΓΙΚΗ ΚΛΙΝΙΚΗ ΕΚΠΑ, ΓΝΑ ΛΑΙΚΟ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22F21-D6E4-462D-AC19-CCF95FCB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B681-BB24-4313-B4A7-1F1FE208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asurgery.gr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2123D-96D4-4F05-9DB8-34614396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2268C-52B7-4493-A05D-54F5281CC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067C8-4484-49D8-AB94-7E3F2BE69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8763" y="6492875"/>
            <a:ext cx="992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EF2A08-7E73-4603-970B-B04B9D33ABAC}" type="datetime1">
              <a:rPr lang="en-US" smtClean="0"/>
              <a:t>1/7/2022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D1B3D-0BF7-4819-940B-4B1916649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06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060"/>
                </a:solidFill>
              </a:defRPr>
            </a:lvl1pPr>
          </a:lstStyle>
          <a:p>
            <a:r>
              <a:rPr lang="el-GR" dirty="0"/>
              <a:t>Α΄ ΧΕΙΡΟΥΡΓΙΚΗ ΚΛΙΝΙΚΗ ΕΚΠΑ, ΓΝΑ ΛΑΙΚΟ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AB65D-9C1D-415D-8626-804CBCE48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616" y="6537339"/>
            <a:ext cx="551384" cy="308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E3B681-BB24-4313-B4A7-1F1FE2084F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3ED450-FE7F-4AAF-900E-944AC235E3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3800" y="118501"/>
            <a:ext cx="766435" cy="759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04D21-5F3B-4CE9-B869-4FB0ACD62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8990" t="7098" r="12854" b="10118"/>
          <a:stretch/>
        </p:blipFill>
        <p:spPr>
          <a:xfrm>
            <a:off x="-28624" y="5175"/>
            <a:ext cx="658192" cy="9032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FE5D4C-11E3-4240-99C3-6B8407F51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3617" b="6899"/>
          <a:stretch/>
        </p:blipFill>
        <p:spPr>
          <a:xfrm>
            <a:off x="21701" y="773269"/>
            <a:ext cx="12170299" cy="270388"/>
          </a:xfrm>
          <a:prstGeom prst="rect">
            <a:avLst/>
          </a:prstGeom>
        </p:spPr>
      </p:pic>
      <p:pic>
        <p:nvPicPr>
          <p:cNvPr id="7" name="Picture 6">
            <a:hlinkClick r:id="rId16"/>
            <a:extLst>
              <a:ext uri="{FF2B5EF4-FFF2-40B4-BE49-F238E27FC236}">
                <a16:creationId xmlns:a16="http://schemas.microsoft.com/office/drawing/2014/main" id="{F652C3F6-C187-457C-9B7E-F0A70CF274D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336360" y="6496092"/>
            <a:ext cx="1432684" cy="361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5D6D8-FE1E-4055-8C88-9BB63D92E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1" r="2151" b="64097"/>
          <a:stretch/>
        </p:blipFill>
        <p:spPr>
          <a:xfrm>
            <a:off x="-30477" y="6490615"/>
            <a:ext cx="12243303" cy="4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858D-F9F5-43CC-80C6-933AA0961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323" y="1124744"/>
            <a:ext cx="9144000" cy="2387600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Acute pancreatitis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C27A0-6785-49F1-AD16-D1B6DC0BE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3056"/>
            <a:ext cx="9144000" cy="1655762"/>
          </a:xfrm>
        </p:spPr>
        <p:txBody>
          <a:bodyPr/>
          <a:lstStyle/>
          <a:p>
            <a:r>
              <a:rPr lang="el-GR" dirty="0"/>
              <a:t>Μιχαήλ </a:t>
            </a:r>
            <a:r>
              <a:rPr lang="el-GR" dirty="0" err="1"/>
              <a:t>Βάιλας</a:t>
            </a:r>
            <a:r>
              <a:rPr lang="el-GR" dirty="0"/>
              <a:t> </a:t>
            </a:r>
            <a:r>
              <a:rPr lang="en-GB" dirty="0"/>
              <a:t>MD, MSc (HPB), </a:t>
            </a:r>
            <a:r>
              <a:rPr lang="en-GB" dirty="0" err="1"/>
              <a:t>Pharm.D</a:t>
            </a:r>
            <a:r>
              <a:rPr lang="en-GB" dirty="0"/>
              <a:t>, </a:t>
            </a:r>
            <a:r>
              <a:rPr lang="en-GB" dirty="0" err="1"/>
              <a:t>PhDc</a:t>
            </a:r>
            <a:endParaRPr lang="en-GB" dirty="0"/>
          </a:p>
          <a:p>
            <a:r>
              <a:rPr lang="el-GR" dirty="0"/>
              <a:t>Ακαδημαϊκός Υπότροφος </a:t>
            </a:r>
          </a:p>
          <a:p>
            <a:r>
              <a:rPr lang="el-GR" dirty="0"/>
              <a:t>Α΄ Χειρουργική Κλινική ΕΚΠΑ</a:t>
            </a:r>
            <a:endParaRPr lang="en-US" dirty="0"/>
          </a:p>
        </p:txBody>
      </p:sp>
      <p:pic>
        <p:nvPicPr>
          <p:cNvPr id="4" name="Picture 2" descr="Αρχική - Γενικό Νοσοκομείο Αθηνών Λαϊκό | General Hospital of Athens &quot;LAIKO&quot;">
            <a:extLst>
              <a:ext uri="{FF2B5EF4-FFF2-40B4-BE49-F238E27FC236}">
                <a16:creationId xmlns:a16="http://schemas.microsoft.com/office/drawing/2014/main" id="{94EE5F0C-993D-4C2A-8963-EB88B45E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5673691"/>
            <a:ext cx="2232248" cy="6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5C8CC03C-EA55-4EDF-93EB-04A53678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75ADA43-4628-4D5B-AB8B-C13521D10BED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815AB06-0585-4093-AC8B-8B2FE1F9F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pic>
        <p:nvPicPr>
          <p:cNvPr id="22532" name="Picture 4" descr="autodigestion">
            <a:extLst>
              <a:ext uri="{FF2B5EF4-FFF2-40B4-BE49-F238E27FC236}">
                <a16:creationId xmlns:a16="http://schemas.microsoft.com/office/drawing/2014/main" id="{1BB5D874-7175-4033-B392-784D5E71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7239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38439506-66D4-4812-BD0D-E185D55F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EDA30C5-1CAE-4379-8423-1745F12EC654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00B8FA5-80D0-48B1-BBAA-8D21BB142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8DEEFD5-98B8-45E9-ABB6-AE4C57F9D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Clinical picture</a:t>
            </a:r>
          </a:p>
          <a:p>
            <a:pPr eaLnBrk="1" hangingPunct="1"/>
            <a:r>
              <a:rPr lang="en-US" altLang="en-US"/>
              <a:t>Investigations</a:t>
            </a:r>
          </a:p>
          <a:p>
            <a:pPr eaLnBrk="1" hangingPunct="1"/>
            <a:r>
              <a:rPr lang="en-US" altLang="en-US"/>
              <a:t>“Acute pancreatitis is a diagnosis of exclusion” </a:t>
            </a:r>
            <a:r>
              <a:rPr lang="en-US" altLang="en-US" sz="1800" i="1"/>
              <a:t>Schwartz’s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2329DFE-D010-49AC-8C15-BDC6A824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F6F2050-0A9A-4589-9C59-C8918273E178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E3AB973-BB1F-40D5-B379-0FF505043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3995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C622BF1-9515-411B-9523-B51FAD728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Hx:</a:t>
            </a:r>
          </a:p>
          <a:p>
            <a:pPr lvl="1" eaLnBrk="1" hangingPunct="1"/>
            <a:r>
              <a:rPr lang="en-US" altLang="en-US"/>
              <a:t>Epigastric pain</a:t>
            </a:r>
          </a:p>
          <a:p>
            <a:pPr lvl="1" eaLnBrk="1" hangingPunct="1"/>
            <a:r>
              <a:rPr lang="en-US" altLang="en-US"/>
              <a:t>Radiating to back</a:t>
            </a:r>
          </a:p>
          <a:p>
            <a:pPr lvl="1" eaLnBrk="1" hangingPunct="1"/>
            <a:r>
              <a:rPr lang="en-US" altLang="en-US"/>
              <a:t>Nausea, vomitting</a:t>
            </a:r>
          </a:p>
          <a:p>
            <a:pPr lvl="1" eaLnBrk="1" hangingPunct="1"/>
            <a:r>
              <a:rPr lang="en-US" altLang="en-US"/>
              <a:t>Precipitating factor?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1FEFBEF-3B9A-4816-926B-EC9F3708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8D10B34-8D89-4D2A-866A-C8CC656C69D4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284D71E-49EC-4B19-B20B-27CED0938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3551C0F-F214-42FC-B278-D4C5D8F54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Physical</a:t>
            </a:r>
          </a:p>
          <a:p>
            <a:pPr lvl="1" eaLnBrk="1" hangingPunct="1"/>
            <a:r>
              <a:rPr lang="en-US" altLang="en-US"/>
              <a:t>V/S </a:t>
            </a:r>
            <a:r>
              <a:rPr lang="en-US" altLang="en-US">
                <a:sym typeface="Wingdings" panose="05000000000000000000" pitchFamily="2" charset="2"/>
              </a:rPr>
              <a:t> variable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Epigastric tenderness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Cullen’s / Grey Turner’s (1%)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Findings of complication(s)</a:t>
            </a:r>
            <a:endParaRPr lang="en-US" altLang="en-US"/>
          </a:p>
        </p:txBody>
      </p:sp>
      <p:pic>
        <p:nvPicPr>
          <p:cNvPr id="43013" name="Picture 5" descr="symptoms of pancreatitis">
            <a:extLst>
              <a:ext uri="{FF2B5EF4-FFF2-40B4-BE49-F238E27FC236}">
                <a16:creationId xmlns:a16="http://schemas.microsoft.com/office/drawing/2014/main" id="{77756CEB-E251-4BC5-BF6D-AA8A4584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2B81B20F-1C03-4D77-B780-E7339536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F8407B3-6B32-4890-91E4-C27486896669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C389A13-8ECC-4ED5-89F8-86F5C789C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Cullen’s sign</a:t>
            </a:r>
          </a:p>
        </p:txBody>
      </p:sp>
      <p:pic>
        <p:nvPicPr>
          <p:cNvPr id="29700" name="Picture 4" descr="culen's sign">
            <a:extLst>
              <a:ext uri="{FF2B5EF4-FFF2-40B4-BE49-F238E27FC236}">
                <a16:creationId xmlns:a16="http://schemas.microsoft.com/office/drawing/2014/main" id="{2552D241-3C03-4F68-B0C7-DE7E4C84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623AED15-B28F-41BA-A292-4440E9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06790E2-33D0-4E65-A96B-0367D588DD67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9F5BEAB-3C4F-4C3F-BCFC-41466159B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Grey Turner’s sign</a:t>
            </a:r>
          </a:p>
        </p:txBody>
      </p:sp>
      <p:pic>
        <p:nvPicPr>
          <p:cNvPr id="30724" name="Picture 4" descr="grey turner">
            <a:extLst>
              <a:ext uri="{FF2B5EF4-FFF2-40B4-BE49-F238E27FC236}">
                <a16:creationId xmlns:a16="http://schemas.microsoft.com/office/drawing/2014/main" id="{46AF4514-0981-466C-8BF1-F7DD98BF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905000"/>
            <a:ext cx="4322763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BF92B209-7A43-46D8-979F-817C9875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55EE411-50E9-4DA8-8E39-F34B97DBB4C1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275F699-9A56-4369-A368-9181DA666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3995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2244168-8088-431E-87FE-F8189BC70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Serum markers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Amylase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Easiest to measure and most widely used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Rises immediately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Peaks in few hours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Remains for 3-5 days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/>
              <a:t>Three fold rise is diagnostic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  <a:endParaRPr lang="en-US" altLang="en-US"/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May be normal in severe attacks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May be falsely negative in hyperlipedimic patients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Inverse correlation between severity and serum amylase level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No need to repeat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77EEE5F3-2757-4BD9-BC06-708D0448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68839DC-DB4F-4683-96A0-973CD1819F4A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EC5057E-891B-483C-B0A3-343DF03C4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01A50E2-5B1A-415C-898C-D495ACA30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Serum markers</a:t>
            </a:r>
          </a:p>
          <a:p>
            <a:pPr lvl="1" eaLnBrk="1" hangingPunct="1"/>
            <a:r>
              <a:rPr lang="en-US" altLang="en-US"/>
              <a:t>Urine amylase</a:t>
            </a:r>
          </a:p>
          <a:p>
            <a:pPr lvl="2" eaLnBrk="1" hangingPunct="1"/>
            <a:r>
              <a:rPr lang="en-US" altLang="en-US"/>
              <a:t>Remains elevated for a few more days</a:t>
            </a:r>
          </a:p>
          <a:p>
            <a:pPr lvl="2" eaLnBrk="1" hangingPunct="1"/>
            <a:r>
              <a:rPr lang="en-US" altLang="en-US"/>
              <a:t>Increase excretion of amylase with attacks of AP</a:t>
            </a:r>
          </a:p>
          <a:p>
            <a:pPr lvl="2" eaLnBrk="1" hangingPunct="1"/>
            <a:r>
              <a:rPr lang="en-US" altLang="en-US"/>
              <a:t>Of great value when dealing with severe pancreatitis</a:t>
            </a:r>
          </a:p>
          <a:p>
            <a:pPr lvl="2"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134FD3BF-3FDC-45F1-9AAB-D323737A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6B485F4-6A3A-47B0-9C34-242F696E098E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E666B5C-5642-428B-8BD3-99585D04C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Serum markers</a:t>
            </a:r>
          </a:p>
          <a:p>
            <a:pPr lvl="1" eaLnBrk="1" hangingPunct="1"/>
            <a:r>
              <a:rPr lang="en-US" altLang="en-US"/>
              <a:t>P/S – amylase</a:t>
            </a:r>
          </a:p>
          <a:p>
            <a:pPr lvl="2" eaLnBrk="1" hangingPunct="1"/>
            <a:r>
              <a:rPr lang="en-US" altLang="en-US"/>
              <a:t>P amylase increases specificity to 93%</a:t>
            </a:r>
          </a:p>
          <a:p>
            <a:pPr lvl="1" eaLnBrk="1" hangingPunct="1"/>
            <a:r>
              <a:rPr lang="en-US" altLang="en-US"/>
              <a:t>Lipase</a:t>
            </a:r>
          </a:p>
          <a:p>
            <a:pPr lvl="2" eaLnBrk="1" hangingPunct="1"/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/>
              <a:t>the serum marker of highest probability of disease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  <a:endParaRPr lang="en-US" altLang="en-US"/>
          </a:p>
          <a:p>
            <a:pPr lvl="2" eaLnBrk="1" hangingPunct="1"/>
            <a:r>
              <a:rPr lang="en-US" altLang="en-US"/>
              <a:t>Specificity of 96%</a:t>
            </a:r>
          </a:p>
          <a:p>
            <a:pPr lvl="2" eaLnBrk="1" hangingPunct="1"/>
            <a:r>
              <a:rPr lang="en-US" altLang="en-US"/>
              <a:t>Remains elevated for longer time than total amylase</a:t>
            </a:r>
          </a:p>
          <a:p>
            <a:pPr eaLnBrk="1" hangingPunct="1"/>
            <a:endParaRPr lang="en-US" altLang="en-US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8B6F7D6E-7CB3-47E7-8FB8-48AB2F034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pic>
        <p:nvPicPr>
          <p:cNvPr id="47108" name="Picture 4" descr="amylase time course">
            <a:extLst>
              <a:ext uri="{FF2B5EF4-FFF2-40B4-BE49-F238E27FC236}">
                <a16:creationId xmlns:a16="http://schemas.microsoft.com/office/drawing/2014/main" id="{DFEE4DA3-E327-46C9-87AD-B2A16B43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4FB2CD61-02C7-4872-9680-011766C8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B492644-AADA-4075-8D98-8A6CDAC37C2A}" type="slidenum">
              <a:rPr lang="ar-SA" altLang="en-US" sz="14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9571159-574D-45AC-8875-A17ADF7C7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pic>
        <p:nvPicPr>
          <p:cNvPr id="34820" name="Picture 4" descr="theraputic window">
            <a:extLst>
              <a:ext uri="{FF2B5EF4-FFF2-40B4-BE49-F238E27FC236}">
                <a16:creationId xmlns:a16="http://schemas.microsoft.com/office/drawing/2014/main" id="{F5D931E2-7B78-47D0-8B41-D42BA0D5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B3D9864D-D6D9-4C68-935C-279538CE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5A2E97F-2DE6-4000-BEB4-DAC91EC7938C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E74901D-C8CD-4CB6-B608-243D5AD1B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Epidemiology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F2D28F0-251A-4A56-A613-B1B787B6B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300,000 annually in US</a:t>
            </a:r>
          </a:p>
          <a:p>
            <a:pPr eaLnBrk="1" hangingPunct="1"/>
            <a:r>
              <a:rPr lang="en-US" altLang="en-US"/>
              <a:t>10-20% are severe</a:t>
            </a:r>
          </a:p>
          <a:p>
            <a:pPr eaLnBrk="1" hangingPunct="1"/>
            <a:r>
              <a:rPr lang="en-US" altLang="en-US"/>
              <a:t>Total annual cost of 2 billion $$$</a:t>
            </a:r>
          </a:p>
          <a:p>
            <a:pPr eaLnBrk="1" hangingPunct="1"/>
            <a:r>
              <a:rPr lang="en-US" altLang="en-US"/>
              <a:t>(Biliary + alcoholic) 90% </a:t>
            </a:r>
          </a:p>
          <a:p>
            <a:pPr eaLnBrk="1" hangingPunct="1"/>
            <a:r>
              <a:rPr lang="en-US" altLang="en-US"/>
              <a:t>Even in the west, biliary pancreatitis is the most prevalent type.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Incidence among AIDS patients 4-22%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3ED48216-9E90-4158-A378-BAC458E6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6E9E910-354C-4A57-9547-2822DC4C3C6B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377F154-55F1-4187-933D-767D6CF5F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Causes of </a:t>
            </a:r>
            <a:r>
              <a:rPr lang="en-US" altLang="en-US" dirty="0" err="1"/>
              <a:t>hyperamylesemia</a:t>
            </a:r>
            <a:endParaRPr lang="en-US" altLang="en-US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5CEC8C6-BB5A-45C1-A5AB-22634FDC2C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2017713"/>
            <a:ext cx="4764088" cy="4114800"/>
          </a:xfrm>
        </p:spPr>
        <p:txBody>
          <a:bodyPr/>
          <a:lstStyle/>
          <a:p>
            <a:pPr lvl="1" eaLnBrk="1" hangingPunct="1"/>
            <a:r>
              <a:rPr lang="en-US" altLang="en-US" sz="2000"/>
              <a:t>Pancreatitis		p</a:t>
            </a:r>
          </a:p>
          <a:p>
            <a:pPr lvl="1" eaLnBrk="1" hangingPunct="1"/>
            <a:r>
              <a:rPr lang="en-US" altLang="en-US" sz="2000"/>
              <a:t>Choledocolethiasis	p</a:t>
            </a:r>
          </a:p>
          <a:p>
            <a:pPr lvl="1" eaLnBrk="1" hangingPunct="1"/>
            <a:r>
              <a:rPr lang="en-US" altLang="en-US" sz="2000"/>
              <a:t>Parotitis			s</a:t>
            </a:r>
          </a:p>
          <a:p>
            <a:pPr lvl="1" eaLnBrk="1" hangingPunct="1"/>
            <a:r>
              <a:rPr lang="en-US" altLang="en-US" sz="2000"/>
              <a:t>Renal failure		s/p</a:t>
            </a:r>
          </a:p>
          <a:p>
            <a:pPr lvl="1" eaLnBrk="1" hangingPunct="1"/>
            <a:r>
              <a:rPr lang="en-US" altLang="en-US" sz="2000"/>
              <a:t>Liver cirrhosis		s/p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perforated bowel		p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mesenteric infarction	p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intestinal obstruction	p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Appendicitis		p	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Peritonitis. 		P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Gyne disease		s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59132F3D-9185-427C-B04C-F2A9C2E485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Malignancies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Lung CA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Ovarian CA pancreatic CA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Colonic CA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pheochromocytoma;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Thymoma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multiple myeloma 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breast cancer</a:t>
            </a:r>
            <a:endParaRPr lang="en-US" altLang="en-US"/>
          </a:p>
        </p:txBody>
      </p:sp>
      <p:pic>
        <p:nvPicPr>
          <p:cNvPr id="10245" name="Picture 5" descr="hyperamylasemia">
            <a:extLst>
              <a:ext uri="{FF2B5EF4-FFF2-40B4-BE49-F238E27FC236}">
                <a16:creationId xmlns:a16="http://schemas.microsoft.com/office/drawing/2014/main" id="{BDA54CC3-0209-4ADA-B0CC-43551723C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79600"/>
            <a:ext cx="76200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F44850B4-748F-479D-9DCA-B76B98A5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6E90484-AA04-4658-8FE1-0871CB91A827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49A2E73-00D6-4198-9FE5-84ED557F2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Radiology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39C8641-CD4B-41D3-95B7-A6CA7616A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Diagnostic role</a:t>
            </a:r>
          </a:p>
          <a:p>
            <a:pPr lvl="1" eaLnBrk="1" hangingPunct="1"/>
            <a:r>
              <a:rPr lang="en-US" altLang="en-US"/>
              <a:t>X-ray</a:t>
            </a:r>
          </a:p>
          <a:p>
            <a:pPr lvl="1" eaLnBrk="1" hangingPunct="1"/>
            <a:r>
              <a:rPr lang="en-US" altLang="en-US"/>
              <a:t>U/S</a:t>
            </a:r>
          </a:p>
          <a:p>
            <a:pPr lvl="1" eaLnBrk="1" hangingPunct="1"/>
            <a:r>
              <a:rPr lang="en-US" altLang="en-US"/>
              <a:t>CE-CT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6670672A-A824-401F-AEC6-7A284FE8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2701BE4-FCBA-466B-A46E-07270BBC5BF1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562F847-46DD-4AE9-AA2C-1A3F2A82F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Radiology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F7D05E2-2C82-4D10-B045-368B6BE00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X-ray</a:t>
            </a:r>
          </a:p>
          <a:p>
            <a:pPr lvl="1" eaLnBrk="1" hangingPunct="1"/>
            <a:r>
              <a:rPr lang="en-US" altLang="en-US"/>
              <a:t>Air in the duodenal C loop</a:t>
            </a:r>
          </a:p>
          <a:p>
            <a:pPr lvl="1" eaLnBrk="1" hangingPunct="1"/>
            <a:r>
              <a:rPr lang="en-US" altLang="en-US"/>
              <a:t>Sentinel loop sign</a:t>
            </a:r>
          </a:p>
          <a:p>
            <a:pPr lvl="1" eaLnBrk="1" hangingPunct="1"/>
            <a:r>
              <a:rPr lang="en-US" altLang="en-US"/>
              <a:t>Colon cutoff sign</a:t>
            </a:r>
          </a:p>
          <a:p>
            <a:pPr lvl="1" eaLnBrk="1" hangingPunct="1"/>
            <a:r>
              <a:rPr lang="en-US" altLang="en-US"/>
              <a:t>All these signs are </a:t>
            </a:r>
            <a:r>
              <a:rPr lang="en-US" altLang="en-US" b="1" u="sng"/>
              <a:t>non specific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B3E65B1E-7CE4-47B8-8009-C235BCC8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EF5F7B7-3000-4C37-9E52-55EBF929F75B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3558CE0-E1D8-4FE9-9CA7-185E232B5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Radiology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86FE061-B7BD-432F-A6FC-3250F376A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8610600" cy="4114800"/>
          </a:xfrm>
        </p:spPr>
        <p:txBody>
          <a:bodyPr/>
          <a:lstStyle/>
          <a:p>
            <a:pPr eaLnBrk="1" hangingPunct="1"/>
            <a:r>
              <a:rPr lang="en-US" altLang="en-US"/>
              <a:t>CE-CT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Enlargement of the pancreas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(focal/diffuse)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 Irregular enhancement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Shaggy Pancreatic contour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Thickening of fascial planes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fluid collections.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Intraperitoneal / retroperitoneal</a:t>
            </a:r>
          </a:p>
          <a:p>
            <a:pPr lvl="1" eaLnBrk="1" hangingPunct="1"/>
            <a:r>
              <a:rPr lang="en-US" altLang="en-US"/>
              <a:t>Retroperitoneal air</a:t>
            </a:r>
          </a:p>
        </p:txBody>
      </p:sp>
      <p:pic>
        <p:nvPicPr>
          <p:cNvPr id="39941" name="Picture 4" descr="CT pancreatic necrosis">
            <a:extLst>
              <a:ext uri="{FF2B5EF4-FFF2-40B4-BE49-F238E27FC236}">
                <a16:creationId xmlns:a16="http://schemas.microsoft.com/office/drawing/2014/main" id="{4C3671B7-10CB-4EA7-BF25-C146A6AB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3581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EF870450-4ECB-4E82-BAEF-765E5523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BEBC94D-AF0D-44BC-9F45-963971991AED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7721D58-A6DA-440C-8F2A-7D265B7C3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Radiology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025FB9F-A9B5-4BDC-8A6D-7C3789485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7467600" cy="3886200"/>
          </a:xfrm>
        </p:spPr>
        <p:txBody>
          <a:bodyPr/>
          <a:lstStyle/>
          <a:p>
            <a:pPr eaLnBrk="1" hangingPunct="1"/>
            <a:r>
              <a:rPr lang="en-US" altLang="en-US" dirty="0"/>
              <a:t>U/S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Diagnosis of gallstones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F/U of pseudocysts.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0965" name="Picture 4" descr="gallstones">
            <a:extLst>
              <a:ext uri="{FF2B5EF4-FFF2-40B4-BE49-F238E27FC236}">
                <a16:creationId xmlns:a16="http://schemas.microsoft.com/office/drawing/2014/main" id="{ACB093AC-2509-4580-B5AF-3E33FFF1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514601"/>
            <a:ext cx="38401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74A14F88-2DBA-438E-B246-98003871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357F52C-6946-4B15-9EFE-2FDF2959FFF4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C52637B-32DD-4B80-BF91-3C886B8EB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Prognosis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BBEFD4A-420B-43E0-AD01-F03EF5E59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Course either mild or severe</a:t>
            </a:r>
          </a:p>
          <a:p>
            <a:pPr lvl="1" eaLnBrk="1" hangingPunct="1"/>
            <a:r>
              <a:rPr lang="en-US" altLang="en-US" dirty="0"/>
              <a:t>Mild = edematous pancreatitis</a:t>
            </a:r>
          </a:p>
          <a:p>
            <a:pPr lvl="1" eaLnBrk="1" hangingPunct="1"/>
            <a:r>
              <a:rPr lang="en-US" altLang="en-US" dirty="0"/>
              <a:t>Severe = necrotic pancreatitis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4B41E2CE-B34E-418F-B163-35BAE7F4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21133A1-BCDD-4563-AC34-0C6AB08DCF9D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3F5747E-1614-4299-95C6-0F3F0AE4A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Prognosis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4DA66FF-390E-418B-B390-A36335B1F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01000" cy="4572000"/>
          </a:xfrm>
        </p:spPr>
        <p:txBody>
          <a:bodyPr/>
          <a:lstStyle/>
          <a:p>
            <a:pPr eaLnBrk="1" hangingPunct="1"/>
            <a:r>
              <a:rPr lang="en-US" altLang="en-US"/>
              <a:t>Serum markers</a:t>
            </a:r>
          </a:p>
          <a:p>
            <a:pPr eaLnBrk="1" hangingPunct="1"/>
            <a:r>
              <a:rPr lang="en-US" altLang="en-US"/>
              <a:t>CT</a:t>
            </a:r>
          </a:p>
          <a:p>
            <a:pPr eaLnBrk="1" hangingPunct="1"/>
            <a:r>
              <a:rPr lang="en-US" altLang="en-US"/>
              <a:t>Systemic complications</a:t>
            </a:r>
          </a:p>
          <a:p>
            <a:pPr eaLnBrk="1" hangingPunct="1"/>
            <a:r>
              <a:rPr lang="en-US" altLang="en-US"/>
              <a:t>Prognostic scores</a:t>
            </a:r>
          </a:p>
          <a:p>
            <a:pPr lvl="1" eaLnBrk="1" hangingPunct="1"/>
            <a:r>
              <a:rPr lang="en-US" altLang="en-US"/>
              <a:t>Ranson</a:t>
            </a:r>
          </a:p>
          <a:p>
            <a:pPr lvl="1" eaLnBrk="1" hangingPunct="1"/>
            <a:r>
              <a:rPr lang="en-US" altLang="en-US"/>
              <a:t>Apache II</a:t>
            </a:r>
          </a:p>
          <a:p>
            <a:pPr lvl="1" eaLnBrk="1" hangingPunct="1"/>
            <a:r>
              <a:rPr lang="en-US" altLang="en-US"/>
              <a:t>Modified Glasgow</a:t>
            </a:r>
          </a:p>
          <a:p>
            <a:pPr lvl="1" eaLnBrk="1" hangingPunct="1"/>
            <a:r>
              <a:rPr lang="en-US" altLang="en-US"/>
              <a:t>Atlanta</a:t>
            </a:r>
          </a:p>
          <a:p>
            <a:pPr eaLnBrk="1" hangingPunct="1"/>
            <a:endParaRPr lang="en-US" altLang="en-US"/>
          </a:p>
        </p:txBody>
      </p:sp>
      <p:sp>
        <p:nvSpPr>
          <p:cNvPr id="44037" name="AutoShape 4">
            <a:extLst>
              <a:ext uri="{FF2B5EF4-FFF2-40B4-BE49-F238E27FC236}">
                <a16:creationId xmlns:a16="http://schemas.microsoft.com/office/drawing/2014/main" id="{C02CCEEE-E950-4917-B677-F81DAB64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533400" cy="2438400"/>
          </a:xfrm>
          <a:prstGeom prst="rightArrowCallout">
            <a:avLst>
              <a:gd name="adj1" fmla="val 114286"/>
              <a:gd name="adj2" fmla="val 114286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21D6B22C-B939-4B6D-B4B5-9F88042F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147" y="4038601"/>
            <a:ext cx="2675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Tahoma" panose="020B0604030504040204" pitchFamily="34" charset="0"/>
              </a:rPr>
              <a:t>Atlanta Consensus</a:t>
            </a:r>
          </a:p>
          <a:p>
            <a:pPr algn="ctr" eaLnBrk="1" hangingPunct="1"/>
            <a:r>
              <a:rPr lang="en-US" altLang="en-US">
                <a:latin typeface="Tahoma" panose="020B0604030504040204" pitchFamily="34" charset="0"/>
              </a:rPr>
              <a:t>1992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C953E6CD-01EF-4454-B5E7-CE0B2837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68BC4CC-712B-4B22-A898-A2995F0308D7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659663D-CFC6-47F2-AA54-EE6431F09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Prognostic scores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DCA9E28-D568-4EB9-AE16-6526F4FDC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Ranson’s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Predictor of morbidity/mortality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&lt;2		0% mortality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3-5		10-20%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&gt;7		&gt;50%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Critique of </a:t>
            </a:r>
            <a:r>
              <a:rPr lang="en-US" altLang="en-US" dirty="0" err="1"/>
              <a:t>Ranson’s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11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48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 predictor value beyond 48hrs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F03EA53A-6B36-4261-8AA0-AC51552B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064E082-5DFD-48E1-AE8E-29B1786AF696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9B53950-C7ED-4201-BA78-B0FA3A300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EF904D8-0997-4B38-83A7-88251326D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6085" name="Picture 4" descr="ranson">
            <a:extLst>
              <a:ext uri="{FF2B5EF4-FFF2-40B4-BE49-F238E27FC236}">
                <a16:creationId xmlns:a16="http://schemas.microsoft.com/office/drawing/2014/main" id="{F16FC041-80B2-45BD-9C04-6826CD18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0678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04844AAF-4851-446D-9249-E7A5953B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8EC1E95-2CBD-4153-BF8E-AC0D8B9C76DF}" type="slidenum">
              <a:rPr lang="ar-SA" altLang="en-US" sz="1400"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F068759-073E-4EEF-8189-1F80F467C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Prognostic scores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7E82160-D6EF-4360-8266-1A834DE48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APACHE II</a:t>
            </a:r>
          </a:p>
          <a:p>
            <a:pPr lvl="1" eaLnBrk="1" hangingPunct="1"/>
            <a:r>
              <a:rPr lang="en-US" altLang="en-US"/>
              <a:t>Immediate</a:t>
            </a:r>
          </a:p>
          <a:p>
            <a:pPr lvl="1" eaLnBrk="1" hangingPunct="1"/>
            <a:r>
              <a:rPr lang="en-US" altLang="en-US"/>
              <a:t>Acute and chronic parameters</a:t>
            </a:r>
          </a:p>
          <a:p>
            <a:pPr lvl="1" eaLnBrk="1" hangingPunct="1"/>
            <a:r>
              <a:rPr lang="en-US" altLang="en-US"/>
              <a:t>Complicated</a:t>
            </a:r>
          </a:p>
          <a:p>
            <a:pPr lvl="1" eaLnBrk="1" hangingPunct="1"/>
            <a:r>
              <a:rPr lang="en-US" altLang="en-US"/>
              <a:t>&gt;7 = severe pancreatitis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E7D4627E-C9B9-474C-9CE9-CF47EDC9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6CEB1F4-C651-4C03-AA9B-B347E1C5D45A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9AD8A79-148B-4E67-BEEC-3B781EF28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8905424-F585-41D9-96DB-E7F022501A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Causes</a:t>
            </a:r>
          </a:p>
          <a:p>
            <a:pPr lvl="1" eaLnBrk="1" hangingPunct="1"/>
            <a:r>
              <a:rPr lang="en-US" altLang="en-US"/>
              <a:t>Biliary tract disease </a:t>
            </a:r>
          </a:p>
          <a:p>
            <a:pPr lvl="1" eaLnBrk="1" hangingPunct="1"/>
            <a:r>
              <a:rPr lang="en-US" altLang="en-US"/>
              <a:t>Alcohol</a:t>
            </a:r>
          </a:p>
          <a:p>
            <a:pPr lvl="2" eaLnBrk="1" hangingPunct="1"/>
            <a:r>
              <a:rPr lang="en-US" altLang="en-US"/>
              <a:t>Hyperlipedemia</a:t>
            </a:r>
          </a:p>
          <a:p>
            <a:pPr lvl="2" eaLnBrk="1" hangingPunct="1"/>
            <a:r>
              <a:rPr lang="en-US" altLang="en-US"/>
              <a:t>Hypercalcemia</a:t>
            </a:r>
          </a:p>
          <a:p>
            <a:pPr lvl="2" eaLnBrk="1" hangingPunct="1"/>
            <a:r>
              <a:rPr lang="en-US" altLang="en-US"/>
              <a:t>Trauma</a:t>
            </a:r>
          </a:p>
          <a:p>
            <a:pPr lvl="2" eaLnBrk="1" hangingPunct="1"/>
            <a:r>
              <a:rPr lang="en-US" altLang="en-US"/>
              <a:t>ERCP</a:t>
            </a:r>
          </a:p>
          <a:p>
            <a:pPr lvl="2" eaLnBrk="1" hangingPunct="1"/>
            <a:r>
              <a:rPr lang="en-US" altLang="en-US"/>
              <a:t>Ischemia</a:t>
            </a:r>
          </a:p>
          <a:p>
            <a:pPr eaLnBrk="1" hangingPunct="1"/>
            <a:endParaRPr lang="en-US" altLang="en-US"/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436AB6EF-6B33-4629-A2DE-580DA7DBA2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2514600"/>
            <a:ext cx="3810000" cy="4114800"/>
          </a:xfrm>
        </p:spPr>
        <p:txBody>
          <a:bodyPr/>
          <a:lstStyle/>
          <a:p>
            <a:pPr lvl="2" eaLnBrk="1" hangingPunct="1"/>
            <a:r>
              <a:rPr lang="en-US" altLang="en-US"/>
              <a:t>Pancreatic neoplasia</a:t>
            </a:r>
          </a:p>
          <a:p>
            <a:pPr lvl="2" eaLnBrk="1" hangingPunct="1"/>
            <a:r>
              <a:rPr lang="en-US" altLang="en-US"/>
              <a:t>Pancreas divisum</a:t>
            </a:r>
          </a:p>
          <a:p>
            <a:pPr lvl="2" eaLnBrk="1" hangingPunct="1"/>
            <a:r>
              <a:rPr lang="en-US" altLang="en-US"/>
              <a:t>Ampullary lesions</a:t>
            </a:r>
          </a:p>
          <a:p>
            <a:pPr lvl="2" eaLnBrk="1" hangingPunct="1"/>
            <a:r>
              <a:rPr lang="en-US" altLang="en-US"/>
              <a:t>Duodenal lesions</a:t>
            </a:r>
          </a:p>
          <a:p>
            <a:pPr lvl="2" eaLnBrk="1" hangingPunct="1"/>
            <a:r>
              <a:rPr lang="en-US" altLang="en-US"/>
              <a:t>Infections</a:t>
            </a:r>
          </a:p>
          <a:p>
            <a:pPr lvl="2" eaLnBrk="1" hangingPunct="1"/>
            <a:r>
              <a:rPr lang="en-US" altLang="en-US"/>
              <a:t>Venom</a:t>
            </a:r>
          </a:p>
          <a:p>
            <a:pPr lvl="2" eaLnBrk="1" hangingPunct="1"/>
            <a:r>
              <a:rPr lang="en-US" altLang="en-US"/>
              <a:t>Drugs</a:t>
            </a:r>
          </a:p>
          <a:p>
            <a:pPr lvl="2" eaLnBrk="1" hangingPunct="1"/>
            <a:r>
              <a:rPr lang="en-US" altLang="en-US"/>
              <a:t>idiopathic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149670BD-14E6-48AE-90FF-0B00626A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9D046F0-12DF-4534-9DD8-D862E04968B6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1E60853-51D5-4969-840B-9AD5DF1CE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Prognostic biochemical markers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520BB13-36E1-4548-A08D-51AA5A3C5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Biochemical markers of prognosis</a:t>
            </a:r>
          </a:p>
          <a:p>
            <a:pPr lvl="1" eaLnBrk="1" hangingPunct="1"/>
            <a:r>
              <a:rPr lang="en-US" altLang="en-US"/>
              <a:t>Ideally</a:t>
            </a:r>
          </a:p>
          <a:p>
            <a:pPr lvl="2" eaLnBrk="1" hangingPunct="1"/>
            <a:r>
              <a:rPr lang="en-US" altLang="en-US"/>
              <a:t>High sensitivity</a:t>
            </a:r>
          </a:p>
          <a:p>
            <a:pPr lvl="2" eaLnBrk="1" hangingPunct="1"/>
            <a:r>
              <a:rPr lang="en-US" altLang="en-US"/>
              <a:t>High specificity</a:t>
            </a:r>
          </a:p>
          <a:p>
            <a:pPr lvl="2" eaLnBrk="1" hangingPunct="1"/>
            <a:r>
              <a:rPr lang="en-US" altLang="en-US"/>
              <a:t>Discriminate severe from mild</a:t>
            </a:r>
          </a:p>
          <a:p>
            <a:pPr lvl="2" eaLnBrk="1" hangingPunct="1"/>
            <a:r>
              <a:rPr lang="en-US" altLang="en-US"/>
              <a:t>Immediate</a:t>
            </a:r>
          </a:p>
          <a:p>
            <a:pPr lvl="2" eaLnBrk="1" hangingPunct="1"/>
            <a:r>
              <a:rPr lang="en-US" altLang="en-US"/>
              <a:t>Widely available</a:t>
            </a:r>
          </a:p>
          <a:p>
            <a:pPr lvl="1" eaLnBrk="1" hangingPunct="1"/>
            <a:r>
              <a:rPr lang="en-US" altLang="en-US"/>
              <a:t>Amylase &amp; lipase</a:t>
            </a:r>
          </a:p>
          <a:p>
            <a:pPr lvl="2" eaLnBrk="1" hangingPunct="1"/>
            <a:r>
              <a:rPr lang="en-US" altLang="en-US"/>
              <a:t>Highly sens./spec.</a:t>
            </a:r>
          </a:p>
          <a:p>
            <a:pPr lvl="2" eaLnBrk="1" hangingPunct="1"/>
            <a:r>
              <a:rPr lang="en-US" altLang="en-US"/>
              <a:t>Lack prognostic value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3919BBAF-C67D-4277-B767-3E7C8B00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135507B-D79A-4706-8958-AC8ADB2241D9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A2A5598-4988-48A7-A7F2-7D8D1EFDC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Prognostic biochemical markers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6B3CF4A-6F34-475E-8660-7F2502EC9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Alternatives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CRP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2 macroglobulin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PMN elastase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1 antitrypsin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Phospholipase A2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“CRP seems to be the marker of choice in these settings”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CRP &gt;150 is diagnostic of severe pancreatitis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D456E725-AF17-4B30-B2CE-77CCEB3B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9AC75E3-3DEF-4546-97AE-55DA57FD3018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9629827-3182-4C57-AD6C-A67537235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CT scan (prognostic aspect)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E77B2C3-4763-451B-AE71-DC5D6391E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“CT scanning with bolus IV contrast has become the gold standard for detecting and assessing the severity of pancreatitis”</a:t>
            </a:r>
          </a:p>
          <a:p>
            <a:pPr eaLnBrk="1" hangingPunct="1"/>
            <a:r>
              <a:rPr lang="en-US" altLang="en-US"/>
              <a:t>“Currently, IV bolus contrast enhanced CT scanning is routinely performed on patients who are suspected of harboring severe pancreatitis, regardless of their Ranson’s or APACHE scores” </a:t>
            </a:r>
            <a:r>
              <a:rPr lang="en-US" altLang="en-US" sz="1800" i="1"/>
              <a:t>Schwartz’s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9C05D079-A8DF-4FC3-8BDF-D75E8856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B2F2510-594C-4259-BC9F-A06F0AABAB29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FF4A2BD-8EC3-4C58-AA35-B20AB6878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CT scan (prognostic aspect)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428B703-B09A-4CFF-A598-03ECAD5F2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2229" name="Picture 4" descr="CT pancreatic necrosis">
            <a:extLst>
              <a:ext uri="{FF2B5EF4-FFF2-40B4-BE49-F238E27FC236}">
                <a16:creationId xmlns:a16="http://schemas.microsoft.com/office/drawing/2014/main" id="{9A068194-3B69-4456-A28E-A5472A8B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828800"/>
            <a:ext cx="40735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explanation of pancreatic necrosis ct">
            <a:extLst>
              <a:ext uri="{FF2B5EF4-FFF2-40B4-BE49-F238E27FC236}">
                <a16:creationId xmlns:a16="http://schemas.microsoft.com/office/drawing/2014/main" id="{24D166C9-7B82-43DE-8AD5-D40EB292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42354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4598BEFA-39A2-44B7-AA6F-B5D8557A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F4F0AB0-982D-472D-9666-B40BFBF52328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2DE851D-C969-4564-872F-0CF1B1908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43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CT scan (prognostic aspect)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2BD4213-52F8-4837-93C1-1388FCF16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3253" name="Picture 4" descr="infected necrosis ct">
            <a:extLst>
              <a:ext uri="{FF2B5EF4-FFF2-40B4-BE49-F238E27FC236}">
                <a16:creationId xmlns:a16="http://schemas.microsoft.com/office/drawing/2014/main" id="{3A62ADAE-F2D6-49DA-82FB-761B2760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362201"/>
            <a:ext cx="4030663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illustration of infected necrosis">
            <a:extLst>
              <a:ext uri="{FF2B5EF4-FFF2-40B4-BE49-F238E27FC236}">
                <a16:creationId xmlns:a16="http://schemas.microsoft.com/office/drawing/2014/main" id="{1C402D87-468D-48DE-B83D-B5FDFED9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362200"/>
            <a:ext cx="46275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05B392B8-9A77-4293-BCDB-E2E028D3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F6D6548-3AA6-40EA-B7CF-5ACB8D94610E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6D61077-3FA2-405D-BD89-7A6137B78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CT scan (prognostic role)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EACCF3D-F50D-4207-81E1-3A45311C0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Balthazar CT-severity index (CTSI)</a:t>
            </a:r>
          </a:p>
          <a:p>
            <a:pPr lvl="1" eaLnBrk="1" hangingPunct="1"/>
            <a:r>
              <a:rPr lang="en-US" altLang="en-US"/>
              <a:t>CTSI considers degree of necrosis</a:t>
            </a:r>
          </a:p>
          <a:p>
            <a:pPr lvl="1" eaLnBrk="1" hangingPunct="1"/>
            <a:r>
              <a:rPr lang="en-US" altLang="en-US"/>
              <a:t>Also considers the CT grade</a:t>
            </a:r>
          </a:p>
          <a:p>
            <a:pPr lvl="1" eaLnBrk="1" hangingPunct="1"/>
            <a:r>
              <a:rPr lang="en-US" altLang="en-US"/>
              <a:t>A final score is given and correlates with mortality and complication development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B20A17E7-EBCD-441E-8E6E-3B5F7D70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19A02AC-FD85-4AFC-AF88-178F27388BB3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10A1BAD-6041-4A3B-990B-D27D746B3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CT scan (prognostic role)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D83AD33-61C0-4E00-B44F-A46A9A464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017713"/>
            <a:ext cx="8574088" cy="4114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Balthazar grading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Grade A - Normal-appearing pancreas 	0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Grade B - Enlargement of the pancreas 	1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Grade C - Pancreatic gland abnormalities a with peripancreatic fat infiltration			2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Grade D - A single fluid collection 		3</a:t>
            </a:r>
          </a:p>
          <a:p>
            <a:pPr lvl="2"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Grade E - Two or more fluid collections	4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ADE29756-9F0E-4FE2-B6BB-688A8E74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C3F1CAE-D4FA-49C3-9518-C9D2A39587E2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9F0ABA7-8419-427E-8592-67521713B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CT scan (prognostic role)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B159012-94F1-421D-AB62-235E6FD4F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Grade of necrosis and the points assigned per grade are as follows: 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None 	 		0 points 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Grade 0.33 	 	2 points 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Grade 0.5  		4 points 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Grade &gt; 0.5  	6 points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EC8D7E11-BB0D-4BF1-9978-DBA3BCC2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3697D8B-7916-4F08-90B1-5DA2363D86F7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6D7CD62-D2E3-446E-944F-811347F0F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CT scan (prognostic role)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65799D7-867B-422A-B94E-D70522246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Overall prognostic outlook: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115740" name="Group 28">
            <a:extLst>
              <a:ext uri="{FF2B5EF4-FFF2-40B4-BE49-F238E27FC236}">
                <a16:creationId xmlns:a16="http://schemas.microsoft.com/office/drawing/2014/main" id="{D685A59C-1D2C-494B-86B5-8EC4734511EB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590800"/>
          <a:ext cx="8686800" cy="40640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CTSI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Mortality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74CD06F8-12F8-4F87-B94A-F965F9A6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F7F6E0B-5184-4E92-A40E-80E667611C00}" type="slidenum">
              <a:rPr lang="ar-SA" altLang="en-US" sz="1400">
                <a:latin typeface="Tahoma" panose="020B0604030504040204" pitchFamily="34" charset="0"/>
              </a:rPr>
              <a:pPr eaLnBrk="1" hangingPunct="1"/>
              <a:t>39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0B6B649-3384-46EE-B79B-3DF0A80C7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6E0107C-3240-4528-9D20-527B8DF70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Management depends on severity</a:t>
            </a:r>
          </a:p>
          <a:p>
            <a:pPr eaLnBrk="1" hangingPunct="1"/>
            <a:r>
              <a:rPr lang="en-US" altLang="en-US"/>
              <a:t>We will consider management of edematous pancreatitis separately from necrotizing pancreatitis for purpose of simplification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87CEF91-D96A-4140-8BD3-6373A329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E50C02D-0D21-4AEC-AC74-9447CF14F347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BC7906B-98B8-4AF8-97F3-6937B1E6C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3FFBCD8-0C36-422B-BA8B-D6D4DA019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Common channel theory </a:t>
            </a:r>
          </a:p>
          <a:p>
            <a:pPr lvl="1" eaLnBrk="1" hangingPunct="1"/>
            <a:r>
              <a:rPr lang="en-US" altLang="en-US"/>
              <a:t>“Opie 1901”</a:t>
            </a:r>
          </a:p>
          <a:p>
            <a:pPr lvl="1" eaLnBrk="1" hangingPunct="1"/>
            <a:r>
              <a:rPr lang="en-US" altLang="en-US"/>
              <a:t>Detergent effect of bile</a:t>
            </a:r>
          </a:p>
        </p:txBody>
      </p:sp>
      <p:pic>
        <p:nvPicPr>
          <p:cNvPr id="18436" name="Picture 4" descr="opie1">
            <a:extLst>
              <a:ext uri="{FF2B5EF4-FFF2-40B4-BE49-F238E27FC236}">
                <a16:creationId xmlns:a16="http://schemas.microsoft.com/office/drawing/2014/main" id="{298C062A-5BF8-49AE-AFBA-8F8C612A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70866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64">
            <a:extLst>
              <a:ext uri="{FF2B5EF4-FFF2-40B4-BE49-F238E27FC236}">
                <a16:creationId xmlns:a16="http://schemas.microsoft.com/office/drawing/2014/main" id="{C692E4DF-27BA-46BB-A293-148CEBE1A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A8F7719-DC8F-4932-ACAC-3FEDC7F592A1}" type="slidenum">
              <a:rPr lang="ar-SA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 eaLnBrk="1" hangingPunct="1"/>
              <a:t>40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A9B8C70-3E63-4D48-A6F8-21D39C3F03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MANAGEMENT OF MILD PANCREATITIS</a:t>
            </a:r>
          </a:p>
        </p:txBody>
      </p:sp>
      <p:pic>
        <p:nvPicPr>
          <p:cNvPr id="62468" name="Picture 4" descr="ct scheme">
            <a:extLst>
              <a:ext uri="{FF2B5EF4-FFF2-40B4-BE49-F238E27FC236}">
                <a16:creationId xmlns:a16="http://schemas.microsoft.com/office/drawing/2014/main" id="{8F62A716-0C32-41AB-9733-6272FE0A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73380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AB498551-84CF-4409-A84A-0FEFD09A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0910854-E605-45A3-9158-DA86CDDCB4F0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7DBC6C5-D508-48A0-96FD-F229C99E0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(mild)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BD9FF81-568C-4161-8FC5-E78729CA9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Core of treatment based on</a:t>
            </a:r>
          </a:p>
          <a:p>
            <a:pPr lvl="1" eaLnBrk="1" hangingPunct="1"/>
            <a:r>
              <a:rPr lang="en-US" altLang="en-US"/>
              <a:t>Physiological monitoring</a:t>
            </a:r>
          </a:p>
          <a:p>
            <a:pPr lvl="1" eaLnBrk="1" hangingPunct="1"/>
            <a:r>
              <a:rPr lang="en-US" altLang="en-US"/>
              <a:t>Metabolic support</a:t>
            </a:r>
          </a:p>
          <a:p>
            <a:pPr lvl="1" eaLnBrk="1" hangingPunct="1"/>
            <a:r>
              <a:rPr lang="en-US" altLang="en-US"/>
              <a:t>Maintenance of fluids and electrolytes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D1E69051-4E35-4AA0-A75C-047E0B73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F6EF33F-94B9-442B-A4B7-D5374EE0C73D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6CCDDF0-D72B-4C7A-ACDA-703FA826C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(mild)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60E251F-070E-49B4-925C-E0C68C6D2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Pancreatitis is an autodigestive process</a:t>
            </a:r>
          </a:p>
          <a:p>
            <a:pPr eaLnBrk="1" hangingPunct="1"/>
            <a:r>
              <a:rPr lang="en-US" altLang="en-US"/>
              <a:t>Role of protease inhibitors?</a:t>
            </a:r>
          </a:p>
          <a:p>
            <a:pPr lvl="2" eaLnBrk="1" hangingPunct="1"/>
            <a:r>
              <a:rPr lang="en-US" altLang="en-US"/>
              <a:t>Aprotinin</a:t>
            </a:r>
          </a:p>
          <a:p>
            <a:pPr lvl="2" eaLnBrk="1" hangingPunct="1"/>
            <a:r>
              <a:rPr lang="en-US" altLang="en-US"/>
              <a:t>Gabexate mesylate</a:t>
            </a:r>
          </a:p>
          <a:p>
            <a:pPr lvl="2" eaLnBrk="1" hangingPunct="1"/>
            <a:r>
              <a:rPr lang="en-US" altLang="en-US"/>
              <a:t>Camostate</a:t>
            </a:r>
          </a:p>
          <a:p>
            <a:pPr lvl="2" eaLnBrk="1" hangingPunct="1"/>
            <a:r>
              <a:rPr lang="en-US" altLang="en-US"/>
              <a:t>Phospholipase A2 inhibitors</a:t>
            </a:r>
          </a:p>
          <a:p>
            <a:pPr lvl="2" eaLnBrk="1" hangingPunct="1"/>
            <a:r>
              <a:rPr lang="en-US" altLang="en-US"/>
              <a:t>FFP</a:t>
            </a:r>
          </a:p>
          <a:p>
            <a:pPr eaLnBrk="1" hangingPunct="1"/>
            <a:r>
              <a:rPr lang="en-US" altLang="en-US"/>
              <a:t>No benefit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0B759ED8-AC66-46AE-9C2B-1BBECA32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7914D76-59E9-46E8-98C7-A365A20A4264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EF9291E-2ACB-4D51-9979-9E8593083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(mild)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8EE517B-FE40-4FDB-9E6E-34263C0F6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Vascular injury is mediated by platelet aggregating factor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What’s the role of PAF inhibitors?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PAF acetylhydrolase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Lexipafant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Great results in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Great results in small clinical trials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Failed in larger studies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Verdict: useless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25663367-7F81-4B6F-9411-D000137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720FC69-B41E-4CDC-9412-330BF69982FB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7F7D6A8-AAB1-4410-8A76-CBACEA30F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(mild)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1ED9968-891D-447F-BDB6-6A66166D3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Question to audience:</a:t>
            </a:r>
          </a:p>
          <a:p>
            <a:pPr eaLnBrk="1" hangingPunct="1"/>
            <a:r>
              <a:rPr lang="en-US" altLang="en-US" dirty="0"/>
              <a:t>When dealing with acute pancreatitis, do u start Abx therapy? </a:t>
            </a:r>
          </a:p>
          <a:p>
            <a:pPr eaLnBrk="1" hangingPunct="1"/>
            <a:r>
              <a:rPr lang="en-US" altLang="en-US" dirty="0"/>
              <a:t>“Antibiotic therapy has not proved to be of value in the absence of signs or documented sources of infection”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BDAE44D0-A1F1-444B-8607-D9EFB554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5227930-537E-4E59-8BDF-FF150F89CECC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45FB290-3EEA-4AF9-9FD9-68CDFE531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3995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(mild)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70EBFF5-5AD2-44BE-B746-6AC267708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Mainstay of management is supportive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NPO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IVF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When to resume oral intake?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Absence of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Absence of tenderness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Patient feeling hungry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On average takes about 3-7 days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Sips of water and build up to low protein low fat diet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64">
            <a:extLst>
              <a:ext uri="{FF2B5EF4-FFF2-40B4-BE49-F238E27FC236}">
                <a16:creationId xmlns:a16="http://schemas.microsoft.com/office/drawing/2014/main" id="{EF8202A4-3C39-4B9D-9D10-81C32C99A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70136CD-1D93-403F-B7E1-4DABC2CD27BF}" type="slidenum">
              <a:rPr lang="ar-SA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 eaLnBrk="1" hangingPunct="1"/>
              <a:t>46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45B3F89-6F0F-4BDD-9D85-CED84C6586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MANAGEMENT OF SEVERE PANCREATITIS</a:t>
            </a:r>
          </a:p>
        </p:txBody>
      </p:sp>
      <p:pic>
        <p:nvPicPr>
          <p:cNvPr id="74756" name="Picture 4" descr="ct scheme">
            <a:extLst>
              <a:ext uri="{FF2B5EF4-FFF2-40B4-BE49-F238E27FC236}">
                <a16:creationId xmlns:a16="http://schemas.microsoft.com/office/drawing/2014/main" id="{61F2BBC8-2758-457B-BC07-15CA303D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73380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AE3E966F-C01B-4F5E-867B-E4773603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33CDC2A-CFD5-4550-8B23-2B53CDDCA038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447BA35-A787-46D6-9A5E-E487B0426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4A0C763-C3A6-4F8A-B197-C18239BE9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Severe pancreatitis:</a:t>
            </a:r>
          </a:p>
          <a:p>
            <a:pPr lvl="1" eaLnBrk="1" hangingPunct="1"/>
            <a:r>
              <a:rPr lang="en-US" altLang="en-US"/>
              <a:t>&gt; Ranson / APACHE</a:t>
            </a:r>
          </a:p>
          <a:p>
            <a:pPr lvl="1" eaLnBrk="1" hangingPunct="1"/>
            <a:r>
              <a:rPr lang="en-US" altLang="en-US"/>
              <a:t>CRP &gt;150</a:t>
            </a:r>
          </a:p>
          <a:p>
            <a:pPr lvl="1" eaLnBrk="1" hangingPunct="1"/>
            <a:r>
              <a:rPr lang="en-US" altLang="en-US"/>
              <a:t>Systemic complications</a:t>
            </a:r>
          </a:p>
          <a:p>
            <a:pPr lvl="1" eaLnBrk="1" hangingPunct="1"/>
            <a:r>
              <a:rPr lang="en-US" altLang="en-US"/>
              <a:t>Necrosis on CE-CT</a:t>
            </a:r>
          </a:p>
          <a:p>
            <a:pPr lvl="1" eaLnBrk="1" hangingPunct="1"/>
            <a:r>
              <a:rPr lang="en-US" altLang="en-US"/>
              <a:t>Hemodynamic compromise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C8BCE561-98FB-4AB2-843F-9F14612A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7B39770-027E-4B6B-9AB7-B66B7EE7E224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D8B09A7-73F6-405B-872B-19D34F7F9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F7D7DCD-C276-4FAB-8EE6-08447CE3C6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Complications </a:t>
            </a:r>
          </a:p>
          <a:p>
            <a:pPr lvl="1" eaLnBrk="1" hangingPunct="1"/>
            <a:r>
              <a:rPr lang="en-US" altLang="en-US"/>
              <a:t>Local</a:t>
            </a:r>
          </a:p>
          <a:p>
            <a:pPr lvl="2" eaLnBrk="1" hangingPunct="1"/>
            <a:r>
              <a:rPr lang="en-US" altLang="en-US"/>
              <a:t>Phlegmon</a:t>
            </a:r>
          </a:p>
          <a:p>
            <a:pPr lvl="2" eaLnBrk="1" hangingPunct="1"/>
            <a:r>
              <a:rPr lang="en-US" altLang="en-US"/>
              <a:t>Abcess</a:t>
            </a:r>
          </a:p>
          <a:p>
            <a:pPr lvl="2" eaLnBrk="1" hangingPunct="1"/>
            <a:r>
              <a:rPr lang="en-US" altLang="en-US"/>
              <a:t>Pseudocyst</a:t>
            </a:r>
          </a:p>
          <a:p>
            <a:pPr lvl="2" eaLnBrk="1" hangingPunct="1"/>
            <a:r>
              <a:rPr lang="en-US" altLang="en-US"/>
              <a:t>Ascitis</a:t>
            </a:r>
          </a:p>
          <a:p>
            <a:pPr lvl="2" eaLnBrk="1" hangingPunct="1"/>
            <a:r>
              <a:rPr lang="en-US" altLang="en-US"/>
              <a:t>pseudoanurysm</a:t>
            </a:r>
          </a:p>
          <a:p>
            <a:pPr lvl="2" eaLnBrk="1" hangingPunct="1"/>
            <a:r>
              <a:rPr lang="en-US" altLang="en-US"/>
              <a:t>Adjacent organ envolvment</a:t>
            </a:r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7E0E8EAC-6227-486A-BDD9-417A9927813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Systemic</a:t>
            </a:r>
          </a:p>
          <a:p>
            <a:pPr lvl="2" eaLnBrk="1" hangingPunct="1"/>
            <a:r>
              <a:rPr lang="en-US" altLang="en-US"/>
              <a:t>pulmonary</a:t>
            </a:r>
          </a:p>
          <a:p>
            <a:pPr lvl="2" eaLnBrk="1" hangingPunct="1"/>
            <a:r>
              <a:rPr lang="en-US" altLang="en-US"/>
              <a:t>Cardiac</a:t>
            </a:r>
          </a:p>
          <a:p>
            <a:pPr lvl="2" eaLnBrk="1" hangingPunct="1"/>
            <a:r>
              <a:rPr lang="en-US" altLang="en-US"/>
              <a:t>Hematological</a:t>
            </a:r>
          </a:p>
          <a:p>
            <a:pPr lvl="2" eaLnBrk="1" hangingPunct="1"/>
            <a:r>
              <a:rPr lang="en-US" altLang="en-US"/>
              <a:t>GI</a:t>
            </a:r>
          </a:p>
          <a:p>
            <a:pPr lvl="2" eaLnBrk="1" hangingPunct="1"/>
            <a:r>
              <a:rPr lang="en-US" altLang="en-US"/>
              <a:t>Renal</a:t>
            </a:r>
          </a:p>
          <a:p>
            <a:pPr lvl="2" eaLnBrk="1" hangingPunct="1"/>
            <a:r>
              <a:rPr lang="en-US" altLang="en-US"/>
              <a:t>Metabolic</a:t>
            </a:r>
          </a:p>
          <a:p>
            <a:pPr lvl="2" eaLnBrk="1" hangingPunct="1"/>
            <a:r>
              <a:rPr lang="en-US" altLang="en-US"/>
              <a:t>CVS</a:t>
            </a:r>
          </a:p>
          <a:p>
            <a:pPr lvl="2" eaLnBrk="1" hangingPunct="1"/>
            <a:r>
              <a:rPr lang="en-US" altLang="en-US"/>
              <a:t>Fat necrosis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6">
            <a:extLst>
              <a:ext uri="{FF2B5EF4-FFF2-40B4-BE49-F238E27FC236}">
                <a16:creationId xmlns:a16="http://schemas.microsoft.com/office/drawing/2014/main" id="{78F49DB7-BA59-4C20-8A69-C85C2CED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ED66A0E-8A7D-45A4-B8AC-BBCFBDA9219D}" type="slidenum">
              <a:rPr lang="ar-SA" altLang="en-US" sz="1400">
                <a:latin typeface="Tahoma" panose="020B0604030504040204" pitchFamily="34" charset="0"/>
              </a:rPr>
              <a:pPr eaLnBrk="1" hangingPunct="1"/>
              <a:t>49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0B28A429-CB35-4D49-82B4-0FEB84638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905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Pseudocyst</a:t>
            </a:r>
          </a:p>
        </p:txBody>
      </p:sp>
      <p:pic>
        <p:nvPicPr>
          <p:cNvPr id="81924" name="Picture 5" descr="pseudocyst ct">
            <a:extLst>
              <a:ext uri="{FF2B5EF4-FFF2-40B4-BE49-F238E27FC236}">
                <a16:creationId xmlns:a16="http://schemas.microsoft.com/office/drawing/2014/main" id="{04C17FAC-F653-40DE-9CBF-8A23841E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1"/>
            <a:ext cx="40386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 descr="pseudocyst_fig3">
            <a:extLst>
              <a:ext uri="{FF2B5EF4-FFF2-40B4-BE49-F238E27FC236}">
                <a16:creationId xmlns:a16="http://schemas.microsoft.com/office/drawing/2014/main" id="{2E9FB7B7-06F3-4223-B3F8-F2066E09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52713"/>
            <a:ext cx="36576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A2367278-85AF-49AA-8B71-C74C20C1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14751A1-B5F0-4570-942D-AE1AE545DB09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C4F7E71-9D02-4FF5-8D9C-09EDFCFED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E0B98A7-388A-4066-BDE5-4B9CEC46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Theories behind mechanism of biliary pancreatitis</a:t>
            </a:r>
          </a:p>
          <a:p>
            <a:pPr lvl="1" eaLnBrk="1" hangingPunct="1"/>
            <a:r>
              <a:rPr lang="en-US" altLang="en-US"/>
              <a:t>Common channel theory</a:t>
            </a:r>
          </a:p>
          <a:p>
            <a:pPr lvl="1" eaLnBrk="1" hangingPunct="1"/>
            <a:r>
              <a:rPr lang="en-US" altLang="en-US"/>
              <a:t>Incompetent sphincter theory</a:t>
            </a:r>
          </a:p>
          <a:p>
            <a:pPr lvl="1" eaLnBrk="1" hangingPunct="1"/>
            <a:r>
              <a:rPr lang="en-US" altLang="en-US"/>
              <a:t>Co-localization theory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7185AADA-44AA-4C71-8C09-EC4F310B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4E249F2-8EED-4AFC-8867-F08A65F2C01E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47574A6-BB4D-41D5-A9AD-E4E38FA95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566200F-4EEB-4614-813F-FD0572FE7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Sterile necrosis</a:t>
            </a:r>
          </a:p>
          <a:p>
            <a:pPr lvl="1" eaLnBrk="1" hangingPunct="1"/>
            <a:r>
              <a:rPr lang="en-US" altLang="en-US"/>
              <a:t>Absence of retroperitoneal air on CT</a:t>
            </a:r>
          </a:p>
          <a:p>
            <a:pPr lvl="1" eaLnBrk="1" hangingPunct="1"/>
            <a:r>
              <a:rPr lang="en-US" altLang="en-US"/>
              <a:t>Prognosis</a:t>
            </a:r>
          </a:p>
          <a:p>
            <a:pPr lvl="2" eaLnBrk="1" hangingPunct="1"/>
            <a:r>
              <a:rPr lang="en-US" altLang="en-US"/>
              <a:t>0% mortality without complications</a:t>
            </a:r>
          </a:p>
          <a:p>
            <a:pPr lvl="2" eaLnBrk="1" hangingPunct="1"/>
            <a:r>
              <a:rPr lang="en-US" altLang="en-US"/>
              <a:t>38% with single sys. complication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D6B1BA6F-81C2-4601-B1B9-1BD8B19B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BDDEBAF-CB39-4992-8B48-1B9910A8A7AB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1D08652-C101-4122-A535-CA39D17BB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DF74199-5A21-40D5-BFAA-1FCC43B9C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017713"/>
            <a:ext cx="8116888" cy="4114800"/>
          </a:xfrm>
        </p:spPr>
        <p:txBody>
          <a:bodyPr/>
          <a:lstStyle/>
          <a:p>
            <a:pPr eaLnBrk="1" hangingPunct="1"/>
            <a:r>
              <a:rPr lang="en-US" altLang="en-US"/>
              <a:t>How to approach sterile necrosis?:</a:t>
            </a:r>
          </a:p>
          <a:p>
            <a:pPr lvl="1" eaLnBrk="1" hangingPunct="1"/>
            <a:r>
              <a:rPr lang="en-US" altLang="en-US"/>
              <a:t>No sys. Comp., no infec. (i.e. uncomplicated)</a:t>
            </a:r>
            <a:endParaRPr lang="en-US" altLang="en-US"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supportive</a:t>
            </a:r>
          </a:p>
          <a:p>
            <a:pPr lvl="1" eaLnBrk="1" hangingPunct="1"/>
            <a:endParaRPr lang="en-US" altLang="en-US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Sys. Comp. + infection? ( mild complication)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CT guided aspiration  gram stain/culture  Abx</a:t>
            </a:r>
          </a:p>
          <a:p>
            <a:pPr lvl="1" eaLnBrk="1" hangingPunct="1"/>
            <a:endParaRPr lang="en-US" altLang="en-US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Mult. Sys comp + toxicity/shock (frank complication)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surgical debridment</a:t>
            </a:r>
            <a:endParaRPr lang="en-US" altLang="en-US"/>
          </a:p>
        </p:txBody>
      </p:sp>
      <p:sp>
        <p:nvSpPr>
          <p:cNvPr id="83973" name="Line 4">
            <a:extLst>
              <a:ext uri="{FF2B5EF4-FFF2-40B4-BE49-F238E27FC236}">
                <a16:creationId xmlns:a16="http://schemas.microsoft.com/office/drawing/2014/main" id="{884C42B6-938D-4AF2-8BE9-AC6D087B3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743200"/>
            <a:ext cx="0" cy="2819400"/>
          </a:xfrm>
          <a:prstGeom prst="line">
            <a:avLst/>
          </a:prstGeom>
          <a:noFill/>
          <a:ln w="698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74" name="Text Box 5">
            <a:extLst>
              <a:ext uri="{FF2B5EF4-FFF2-40B4-BE49-F238E27FC236}">
                <a16:creationId xmlns:a16="http://schemas.microsoft.com/office/drawing/2014/main" id="{A1110159-5ABD-45A8-9F2C-D6DCCFAF3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717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3975" name="Text Box 6">
            <a:extLst>
              <a:ext uri="{FF2B5EF4-FFF2-40B4-BE49-F238E27FC236}">
                <a16:creationId xmlns:a16="http://schemas.microsoft.com/office/drawing/2014/main" id="{CFD718B0-D14D-4E2E-8B1B-22D1FD57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590800"/>
            <a:ext cx="3730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S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E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V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E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R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I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T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F049668C-6A70-4D46-AC65-9882D5DF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01B05F1-602C-4F5C-9331-211B081B2E21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2C2AA75-2F7C-4BA1-8E13-3C37D049C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C5AEE36-0422-4A62-8945-C5A8A33C3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2017713"/>
            <a:ext cx="8193088" cy="4114800"/>
          </a:xfrm>
        </p:spPr>
        <p:txBody>
          <a:bodyPr/>
          <a:lstStyle/>
          <a:p>
            <a:pPr eaLnBrk="1" hangingPunct="1"/>
            <a:r>
              <a:rPr lang="en-US" altLang="en-US"/>
              <a:t>Role of prophylactic Abx?</a:t>
            </a:r>
          </a:p>
          <a:p>
            <a:pPr lvl="1" eaLnBrk="1" hangingPunct="1"/>
            <a:r>
              <a:rPr lang="en-US" altLang="en-US"/>
              <a:t>Previously thought to have no role in sterile necrosis</a:t>
            </a:r>
          </a:p>
          <a:p>
            <a:pPr lvl="1" eaLnBrk="1" hangingPunct="1"/>
            <a:r>
              <a:rPr lang="en-US" altLang="en-US"/>
              <a:t>Prophylaxis indicated whenever there is necrosis</a:t>
            </a:r>
          </a:p>
          <a:p>
            <a:pPr lvl="1" eaLnBrk="1" hangingPunct="1"/>
            <a:r>
              <a:rPr lang="en-US" altLang="en-US"/>
              <a:t>Drugs with proven benefit</a:t>
            </a:r>
          </a:p>
          <a:p>
            <a:pPr lvl="2" eaLnBrk="1" hangingPunct="1"/>
            <a:r>
              <a:rPr lang="en-US" altLang="en-US"/>
              <a:t>Imipenem</a:t>
            </a:r>
          </a:p>
          <a:p>
            <a:pPr lvl="2" eaLnBrk="1" hangingPunct="1"/>
            <a:r>
              <a:rPr lang="en-US" altLang="en-US"/>
              <a:t>Flagyl</a:t>
            </a:r>
          </a:p>
          <a:p>
            <a:pPr lvl="2" eaLnBrk="1" hangingPunct="1"/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gen. Cephalosporins</a:t>
            </a:r>
          </a:p>
          <a:p>
            <a:pPr lvl="1" eaLnBrk="1" hangingPunct="1"/>
            <a:r>
              <a:rPr lang="en-US" altLang="en-US"/>
              <a:t>Abx prophylaxis reduced:*</a:t>
            </a:r>
          </a:p>
          <a:p>
            <a:pPr lvl="2" eaLnBrk="1" hangingPunct="1"/>
            <a:r>
              <a:rPr lang="en-US" altLang="en-US"/>
              <a:t>Sepsis by 21.1%</a:t>
            </a:r>
          </a:p>
          <a:p>
            <a:pPr lvl="2" eaLnBrk="1" hangingPunct="1"/>
            <a:r>
              <a:rPr lang="en-US" altLang="en-US"/>
              <a:t>Mortality by 12.3%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7E9F33C8-C79E-4551-B031-6E046134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7FB32B5-92E3-46E2-9EF8-0ACDAB7300D9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D186A73C-0E66-4631-8C12-390EE8EEE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BF974788-57C5-4C5F-A5E4-3B7A1EACA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Role of Antifungal medication</a:t>
            </a:r>
          </a:p>
          <a:p>
            <a:pPr lvl="1" eaLnBrk="1" hangingPunct="1"/>
            <a:r>
              <a:rPr lang="en-US" altLang="en-US"/>
              <a:t>Candida is a common inhabitant of upper GI tract</a:t>
            </a:r>
          </a:p>
          <a:p>
            <a:pPr lvl="2" eaLnBrk="1" hangingPunct="1"/>
            <a:r>
              <a:rPr lang="en-US" altLang="en-US"/>
              <a:t>Risk of secondary infection</a:t>
            </a:r>
          </a:p>
          <a:p>
            <a:pPr lvl="2" eaLnBrk="1" hangingPunct="1"/>
            <a:r>
              <a:rPr lang="en-US" altLang="en-US"/>
              <a:t>Empiric fluconazole?</a:t>
            </a:r>
          </a:p>
          <a:p>
            <a:pPr lvl="3" eaLnBrk="1" hangingPunct="1"/>
            <a:r>
              <a:rPr lang="en-US" altLang="en-US"/>
              <a:t>Clansy TE </a:t>
            </a:r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/>
              <a:t>current management of necrotizing pancreatitis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  <a:r>
              <a:rPr lang="en-US" altLang="en-US"/>
              <a:t>*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78E9A345-1995-465F-8FFD-F22961FE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4CFDEF8-64FF-47FD-ABC2-089B847A06B5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71029EEB-F296-4934-AD6C-6C2BAAA6B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0972BC3-D403-4C51-9BD3-DD6971CAB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Nutritional support</a:t>
            </a:r>
          </a:p>
          <a:p>
            <a:pPr lvl="1" eaLnBrk="1" hangingPunct="1"/>
            <a:r>
              <a:rPr lang="en-US" altLang="en-US"/>
              <a:t>NPO with resumption of diet when fit</a:t>
            </a:r>
          </a:p>
          <a:p>
            <a:pPr lvl="1" eaLnBrk="1" hangingPunct="1"/>
            <a:r>
              <a:rPr lang="en-US" altLang="en-US"/>
              <a:t>If NPO &gt; 7 days…</a:t>
            </a:r>
          </a:p>
          <a:p>
            <a:pPr lvl="1" eaLnBrk="1" hangingPunct="1"/>
            <a:r>
              <a:rPr lang="en-US" altLang="en-US"/>
              <a:t>TPN vs. Jujenal tube feeding?</a:t>
            </a:r>
          </a:p>
          <a:p>
            <a:pPr lvl="2" eaLnBrk="1" hangingPunct="1"/>
            <a:r>
              <a:rPr lang="en-US" altLang="en-US"/>
              <a:t>TPN: gastric mucosal atrophy </a:t>
            </a:r>
            <a:r>
              <a:rPr lang="en-US" altLang="en-US">
                <a:sym typeface="Wingdings" panose="05000000000000000000" pitchFamily="2" charset="2"/>
              </a:rPr>
              <a:t> bacterial translocation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Jujenal tube feeding: induces pancreatic secretion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Inconclusive studies:</a:t>
            </a:r>
          </a:p>
          <a:p>
            <a:pPr lvl="2" eaLnBrk="1" hangingPunct="1"/>
            <a:r>
              <a:rPr lang="en-US" altLang="en-US"/>
              <a:t>Jujenal T. feeding is superior*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5EF149BE-639E-4902-BB59-8A5BFFA1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EE52AFF-95BA-447D-BCA3-5F421C89BE32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3971228-42D9-47D6-BB63-82CBB8C38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3EE37D5-F7AE-4E3D-87AF-4D526DFBE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 of enteral feeding</a:t>
            </a:r>
          </a:p>
          <a:p>
            <a:pPr lvl="1" eaLnBrk="1" hangingPunct="1"/>
            <a:r>
              <a:rPr lang="en-US" altLang="en-US"/>
              <a:t>Prospective randomized trial</a:t>
            </a:r>
          </a:p>
          <a:p>
            <a:pPr lvl="1" eaLnBrk="1" hangingPunct="1"/>
            <a:r>
              <a:rPr lang="en-US" altLang="en-US" i="1"/>
              <a:t>n</a:t>
            </a:r>
            <a:r>
              <a:rPr lang="en-US" altLang="en-US"/>
              <a:t>=34</a:t>
            </a:r>
          </a:p>
          <a:p>
            <a:pPr lvl="1" eaLnBrk="1" hangingPunct="1"/>
            <a:r>
              <a:rPr lang="en-US" altLang="en-US"/>
              <a:t>Severe acute pancreatitis</a:t>
            </a:r>
          </a:p>
          <a:p>
            <a:pPr lvl="1" eaLnBrk="1" hangingPunct="1"/>
            <a:r>
              <a:rPr lang="en-US" altLang="en-US"/>
              <a:t>“enteral feeding modulates the inflamatory and sepsis response in acute pancreatitis”*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064">
            <a:extLst>
              <a:ext uri="{FF2B5EF4-FFF2-40B4-BE49-F238E27FC236}">
                <a16:creationId xmlns:a16="http://schemas.microsoft.com/office/drawing/2014/main" id="{2B753296-A378-494A-9EDA-5B047A259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DF2FDA9-E3B1-4C99-B210-FBB346FBD39D}" type="slidenum">
              <a:rPr lang="ar-SA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 eaLnBrk="1" hangingPunct="1"/>
              <a:t>56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77E5188-58A9-4D24-9A90-3B47A52DA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Specific considerations of biliary pancreatitis</a:t>
            </a: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6DCE74C1-E899-438A-807A-21B3750101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1141" name="Picture 4" descr="ct scheme">
            <a:extLst>
              <a:ext uri="{FF2B5EF4-FFF2-40B4-BE49-F238E27FC236}">
                <a16:creationId xmlns:a16="http://schemas.microsoft.com/office/drawing/2014/main" id="{802B4AEC-0A9F-4EB5-AB1C-DDE1B44E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723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B8015812-175E-464A-9AE0-D4FBC940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0488C1C-FCC2-49A3-B098-F69B5BDAAB10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6EBED3D8-8C88-4627-ADB0-EF0A5C0B0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3995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70944EA-A5DC-4BF8-B226-5768BA5F6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Specific consideration of biliary pancreatitis:</a:t>
            </a:r>
          </a:p>
          <a:p>
            <a:pPr lvl="1" eaLnBrk="1" hangingPunct="1"/>
            <a:r>
              <a:rPr lang="en-US" altLang="en-US" dirty="0"/>
              <a:t>Majority of stones will pass within hours</a:t>
            </a:r>
          </a:p>
          <a:p>
            <a:pPr lvl="1" eaLnBrk="1" hangingPunct="1"/>
            <a:r>
              <a:rPr lang="en-US" altLang="en-US" dirty="0"/>
              <a:t>Some might impact</a:t>
            </a:r>
          </a:p>
          <a:p>
            <a:pPr lvl="1" eaLnBrk="1" hangingPunct="1"/>
            <a:r>
              <a:rPr lang="en-US" altLang="en-US" dirty="0"/>
              <a:t>Patient at risk of subsequent stone </a:t>
            </a:r>
            <a:r>
              <a:rPr lang="en-US" altLang="en-US" dirty="0" err="1"/>
              <a:t>obst</a:t>
            </a:r>
            <a:r>
              <a:rPr lang="en-US" altLang="en-US" dirty="0"/>
              <a:t>. 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>
            <a:extLst>
              <a:ext uri="{FF2B5EF4-FFF2-40B4-BE49-F238E27FC236}">
                <a16:creationId xmlns:a16="http://schemas.microsoft.com/office/drawing/2014/main" id="{92FFBA5C-CAE3-400D-9E8E-0D7BEC08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47E5936-464D-4750-B8D0-EBA5E4237468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33974EB-AE4B-4A68-A3F1-074902FB8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CC0D916-B6F9-4339-AA6F-E54C36D08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hyperbilirubinemia  is dropping:</a:t>
            </a:r>
          </a:p>
          <a:p>
            <a:pPr lvl="1" eaLnBrk="1" hangingPunct="1"/>
            <a:r>
              <a:rPr lang="en-US" altLang="en-US" dirty="0"/>
              <a:t>Lap chole with surgical duct clearance</a:t>
            </a:r>
          </a:p>
          <a:p>
            <a:pPr lvl="1" eaLnBrk="1" hangingPunct="1"/>
            <a:r>
              <a:rPr lang="en-US" altLang="en-US" dirty="0"/>
              <a:t>&lt;72 hours vs. &gt;72 (within admission)</a:t>
            </a:r>
          </a:p>
          <a:p>
            <a:pPr lvl="1" eaLnBrk="1" hangingPunct="1"/>
            <a:r>
              <a:rPr lang="en-US" altLang="en-US" dirty="0"/>
              <a:t>If patient critical </a:t>
            </a:r>
            <a:r>
              <a:rPr lang="en-US" altLang="en-US" dirty="0">
                <a:sym typeface="Wingdings" panose="05000000000000000000" pitchFamily="2" charset="2"/>
              </a:rPr>
              <a:t> ERCP stone clearance</a:t>
            </a: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Routine ERCP </a:t>
            </a:r>
            <a:r>
              <a:rPr lang="en-US" altLang="en-US" u="sng" dirty="0">
                <a:solidFill>
                  <a:schemeClr val="folHlink"/>
                </a:solidFill>
                <a:sym typeface="Wingdings" panose="05000000000000000000" pitchFamily="2" charset="2"/>
              </a:rPr>
              <a:t>NOT ADVOCATED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31BC3717-E01D-41E5-B8BF-6FF8B858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021A6AD-4693-4874-88CD-FDE5E4A5A9B1}" type="slidenum">
              <a:rPr lang="ar-SA" altLang="en-US" sz="1400">
                <a:latin typeface="Tahoma" panose="020B0604030504040204" pitchFamily="34" charset="0"/>
              </a:rPr>
              <a:pPr eaLnBrk="1" hangingPunct="1"/>
              <a:t>59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C4DBAE99-2E86-4E4E-91C0-2BC400BC8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Management (severe)</a:t>
            </a: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37B6D3B-A45F-40BA-A08F-BD52B242E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If hyper bilirubinemia persists:</a:t>
            </a: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 confirm presence of stone before ERCP (MRCP, EUS)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94213" name="Picture 4" descr="MRCP">
            <a:extLst>
              <a:ext uri="{FF2B5EF4-FFF2-40B4-BE49-F238E27FC236}">
                <a16:creationId xmlns:a16="http://schemas.microsoft.com/office/drawing/2014/main" id="{FEC2E83B-EC78-4BBE-A0D4-80B18AEF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1"/>
            <a:ext cx="31242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B72569D5-9CA9-44E2-B234-95F44790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9BAE4CF-267D-42A1-8D2A-D2D9B51924FA}" type="slidenum">
              <a:rPr lang="ar-SA" altLang="en-US" sz="14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23F66B5-1508-4EE5-897A-8A93D1979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85405A2-94F3-430D-BD26-AED220A47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Critique of common channel theory</a:t>
            </a:r>
          </a:p>
          <a:p>
            <a:pPr lvl="1" eaLnBrk="1" hangingPunct="1"/>
            <a:r>
              <a:rPr lang="en-US" altLang="en-US"/>
              <a:t>Higher hydrostatic pressure in PD</a:t>
            </a:r>
          </a:p>
          <a:p>
            <a:pPr lvl="1" eaLnBrk="1" hangingPunct="1"/>
            <a:r>
              <a:rPr lang="en-US" altLang="en-US"/>
              <a:t>Introduction of bile into PD in animal models failed to cause AP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>
            <a:extLst>
              <a:ext uri="{FF2B5EF4-FFF2-40B4-BE49-F238E27FC236}">
                <a16:creationId xmlns:a16="http://schemas.microsoft.com/office/drawing/2014/main" id="{17C76541-E5ED-4AF3-8A11-2E9F44EF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64B0354-9E73-44E6-B5F9-31C4B1FD3D32}" type="slidenum">
              <a:rPr lang="ar-SA" altLang="en-US" sz="1400">
                <a:latin typeface="Tahoma" panose="020B0604030504040204" pitchFamily="34" charset="0"/>
              </a:rPr>
              <a:pPr eaLnBrk="1" hangingPunct="1"/>
              <a:t>60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50D6118-E611-4CA8-A8CB-15297C2D0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08" y="228600"/>
            <a:ext cx="9692630" cy="752128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186063C-7AB9-4AFE-9EF9-F1529AFAA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Acute pancreatitis is a hot area for research</a:t>
            </a:r>
          </a:p>
          <a:p>
            <a:pPr eaLnBrk="1" hangingPunct="1"/>
            <a:r>
              <a:rPr lang="en-US" altLang="en-US" dirty="0"/>
              <a:t>Advances at the cellular level show promise to “</a:t>
            </a:r>
            <a:r>
              <a:rPr lang="en-US" altLang="en-US" dirty="0" err="1"/>
              <a:t>halt”pancreatitis</a:t>
            </a:r>
            <a:endParaRPr lang="en-US" altLang="en-US" dirty="0"/>
          </a:p>
          <a:p>
            <a:pPr eaLnBrk="1" hangingPunct="1"/>
            <a:r>
              <a:rPr lang="en-US" altLang="en-US" dirty="0"/>
              <a:t>Most patients need just supportive care</a:t>
            </a:r>
          </a:p>
          <a:p>
            <a:pPr eaLnBrk="1" hangingPunct="1"/>
            <a:r>
              <a:rPr lang="en-US" altLang="en-US" dirty="0"/>
              <a:t>No indication for Antibiotics in mild type</a:t>
            </a:r>
          </a:p>
          <a:p>
            <a:pPr eaLnBrk="1" hangingPunct="1"/>
            <a:r>
              <a:rPr lang="en-US" altLang="en-US" dirty="0"/>
              <a:t>Severe pancreatitis needs antibiotics</a:t>
            </a:r>
          </a:p>
          <a:p>
            <a:pPr eaLnBrk="1" hangingPunct="1"/>
            <a:r>
              <a:rPr lang="en-US" altLang="en-US" dirty="0"/>
              <a:t>Surgical management </a:t>
            </a:r>
            <a:r>
              <a:rPr lang="en-US" altLang="en-US" dirty="0">
                <a:cs typeface="Arial" panose="020B0604020202020204" pitchFamily="34" charset="0"/>
              </a:rPr>
              <a:t>►</a:t>
            </a:r>
            <a:r>
              <a:rPr lang="en-US" altLang="en-US" dirty="0"/>
              <a:t>gallstones / complications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D7ADD1D7-F091-4973-AB94-24C925C6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A17B8D5-815F-4CC2-9450-BD05122CF274}" type="slidenum">
              <a:rPr lang="ar-SA" altLang="en-US" sz="14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74B6B30-4840-4BAB-A1FD-E3329E4C5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39957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D0631FD-3FCE-41FD-8373-DB76567A6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Incompetent sphincter theory</a:t>
            </a:r>
          </a:p>
          <a:p>
            <a:pPr lvl="1" eaLnBrk="1" hangingPunct="1"/>
            <a:r>
              <a:rPr lang="en-US" altLang="en-US"/>
              <a:t>Incompetent sphincter of Oddi due to stone passage </a:t>
            </a:r>
            <a:r>
              <a:rPr lang="en-US" altLang="en-US">
                <a:sym typeface="Wingdings" panose="05000000000000000000" pitchFamily="2" charset="2"/>
              </a:rPr>
              <a:t> reflux  AP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Critique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How come papillotomy doesn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’</a:t>
            </a:r>
            <a:r>
              <a:rPr lang="en-US" altLang="en-US">
                <a:sym typeface="Wingdings" panose="05000000000000000000" pitchFamily="2" charset="2"/>
              </a:rPr>
              <a:t>t routinely cause AP??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BBA62FA7-2336-4005-B480-16068941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44EC12C-31D0-46CC-AA89-EF92A8D6DF11}" type="slidenum">
              <a:rPr lang="ar-SA" altLang="en-US" sz="14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84FAACB-780B-40EB-BBCF-F45046740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9AD2472-259D-4A25-8458-66AB4A2AD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Co-localization theory “Steer &amp; Saluja” 1998</a:t>
            </a:r>
          </a:p>
          <a:p>
            <a:pPr lvl="1" eaLnBrk="1" hangingPunct="1"/>
            <a:r>
              <a:rPr lang="en-US" altLang="en-US"/>
              <a:t>Most acceptable</a:t>
            </a:r>
          </a:p>
          <a:p>
            <a:pPr lvl="1" eaLnBrk="1" hangingPunct="1"/>
            <a:r>
              <a:rPr lang="en-US" altLang="en-US"/>
              <a:t>Stones </a:t>
            </a:r>
            <a:r>
              <a:rPr lang="en-US" altLang="en-US">
                <a:sym typeface="Wingdings" panose="05000000000000000000" pitchFamily="2" charset="2"/>
              </a:rPr>
              <a:t> PD ductal hypertension  ducutle rupture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Ductal pH = 9 …… parynchemal pH = 7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 trypsinogen + cathepsin B  trypsin  autodigestion cascade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86CF6E9E-1067-4350-B7EE-81357B83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8ADC324-78C9-4A06-8BE9-3773DDF85A6F}" type="slidenum">
              <a:rPr lang="ar-SA" altLang="en-US" sz="14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0483" name="Rectangle 1026">
            <a:extLst>
              <a:ext uri="{FF2B5EF4-FFF2-40B4-BE49-F238E27FC236}">
                <a16:creationId xmlns:a16="http://schemas.microsoft.com/office/drawing/2014/main" id="{ED8D9116-5E04-4594-A957-00E0C8B4E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Pathophysiology</a:t>
            </a:r>
          </a:p>
        </p:txBody>
      </p:sp>
      <p:pic>
        <p:nvPicPr>
          <p:cNvPr id="20484" name="Picture 1028" descr="opie2">
            <a:extLst>
              <a:ext uri="{FF2B5EF4-FFF2-40B4-BE49-F238E27FC236}">
                <a16:creationId xmlns:a16="http://schemas.microsoft.com/office/drawing/2014/main" id="{4AF75A47-6D0E-4C7A-A6CE-8678EABC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58975"/>
            <a:ext cx="7010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1655</Words>
  <Application>Microsoft Office PowerPoint</Application>
  <PresentationFormat>Widescreen</PresentationFormat>
  <Paragraphs>498</Paragraphs>
  <Slides>60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Acute pancreatitis</vt:lpstr>
      <vt:lpstr>Epidemiology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Diagnosis</vt:lpstr>
      <vt:lpstr>Diagnosis</vt:lpstr>
      <vt:lpstr>Diagnosis</vt:lpstr>
      <vt:lpstr>Cullen’s sign</vt:lpstr>
      <vt:lpstr>Grey Turner’s sign</vt:lpstr>
      <vt:lpstr>Diagnosis</vt:lpstr>
      <vt:lpstr>Diagnosis</vt:lpstr>
      <vt:lpstr>Diagnosis</vt:lpstr>
      <vt:lpstr>Diagnosis</vt:lpstr>
      <vt:lpstr>Causes of hyperamylesemia</vt:lpstr>
      <vt:lpstr>Radiology</vt:lpstr>
      <vt:lpstr>Radiology</vt:lpstr>
      <vt:lpstr>Radiology</vt:lpstr>
      <vt:lpstr>Radiology</vt:lpstr>
      <vt:lpstr>Prognosis</vt:lpstr>
      <vt:lpstr>Prognosis</vt:lpstr>
      <vt:lpstr>Prognostic scores</vt:lpstr>
      <vt:lpstr>PowerPoint Presentation</vt:lpstr>
      <vt:lpstr>Prognostic scores</vt:lpstr>
      <vt:lpstr>Prognostic biochemical markers</vt:lpstr>
      <vt:lpstr>Prognostic biochemical markers</vt:lpstr>
      <vt:lpstr>CT scan (prognostic aspect)</vt:lpstr>
      <vt:lpstr>CT scan (prognostic aspect)</vt:lpstr>
      <vt:lpstr>CT scan (prognostic aspect)</vt:lpstr>
      <vt:lpstr>CT scan (prognostic role)</vt:lpstr>
      <vt:lpstr>CT scan (prognostic role)</vt:lpstr>
      <vt:lpstr>CT scan (prognostic role)</vt:lpstr>
      <vt:lpstr>CT scan (prognostic role)</vt:lpstr>
      <vt:lpstr>MANAGEMENT</vt:lpstr>
      <vt:lpstr>MANAGEMENT OF MILD PANCREATITIS</vt:lpstr>
      <vt:lpstr>Management (mild)</vt:lpstr>
      <vt:lpstr>Management (mild)</vt:lpstr>
      <vt:lpstr>Management (mild)</vt:lpstr>
      <vt:lpstr>Management (mild)</vt:lpstr>
      <vt:lpstr>Management (mild)</vt:lpstr>
      <vt:lpstr>MANAGEMENT OF SEVERE PANCREATITIS</vt:lpstr>
      <vt:lpstr>Management (severe)</vt:lpstr>
      <vt:lpstr>Management (severe)</vt:lpstr>
      <vt:lpstr>Pseudocyst</vt:lpstr>
      <vt:lpstr>Management (severe)</vt:lpstr>
      <vt:lpstr>Management (severe)</vt:lpstr>
      <vt:lpstr>Management (severe)</vt:lpstr>
      <vt:lpstr>Management (severe)</vt:lpstr>
      <vt:lpstr>Management (severe)</vt:lpstr>
      <vt:lpstr>Management (severe)</vt:lpstr>
      <vt:lpstr>Specific considerations of biliary pancreatitis</vt:lpstr>
      <vt:lpstr>Management (severe)</vt:lpstr>
      <vt:lpstr>Management (severe)</vt:lpstr>
      <vt:lpstr>Management (severe)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Evangelos Felekouras</dc:creator>
  <cp:lastModifiedBy>Evangelos Felekouras</cp:lastModifiedBy>
  <cp:revision>17</cp:revision>
  <dcterms:created xsi:type="dcterms:W3CDTF">2020-10-24T17:00:28Z</dcterms:created>
  <dcterms:modified xsi:type="dcterms:W3CDTF">2022-01-07T05:35:14Z</dcterms:modified>
</cp:coreProperties>
</file>