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9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charts/chart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1.xml" ContentType="application/vnd.openxmlformats-officedocument.drawingml.chartshapes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0"/>
  </p:notesMasterIdLst>
  <p:sldIdLst>
    <p:sldId id="2147479922" r:id="rId2"/>
    <p:sldId id="483" r:id="rId3"/>
    <p:sldId id="555" r:id="rId4"/>
    <p:sldId id="556" r:id="rId5"/>
    <p:sldId id="557" r:id="rId6"/>
    <p:sldId id="558" r:id="rId7"/>
    <p:sldId id="559" r:id="rId8"/>
    <p:sldId id="485" r:id="rId9"/>
    <p:sldId id="484" r:id="rId10"/>
    <p:sldId id="486" r:id="rId11"/>
    <p:sldId id="487" r:id="rId12"/>
    <p:sldId id="489" r:id="rId13"/>
    <p:sldId id="490" r:id="rId14"/>
    <p:sldId id="491" r:id="rId15"/>
    <p:sldId id="492" r:id="rId16"/>
    <p:sldId id="589" r:id="rId17"/>
    <p:sldId id="493" r:id="rId18"/>
    <p:sldId id="560" r:id="rId19"/>
    <p:sldId id="494" r:id="rId20"/>
    <p:sldId id="496" r:id="rId21"/>
    <p:sldId id="561" r:id="rId22"/>
    <p:sldId id="495" r:id="rId23"/>
    <p:sldId id="497" r:id="rId24"/>
    <p:sldId id="498" r:id="rId25"/>
    <p:sldId id="2147479895" r:id="rId26"/>
    <p:sldId id="8594" r:id="rId27"/>
    <p:sldId id="2147478007" r:id="rId28"/>
    <p:sldId id="500" r:id="rId29"/>
    <p:sldId id="565" r:id="rId30"/>
    <p:sldId id="567" r:id="rId31"/>
    <p:sldId id="568" r:id="rId32"/>
    <p:sldId id="569" r:id="rId33"/>
    <p:sldId id="574" r:id="rId34"/>
    <p:sldId id="575" r:id="rId35"/>
    <p:sldId id="562" r:id="rId36"/>
    <p:sldId id="563" r:id="rId37"/>
    <p:sldId id="488" r:id="rId38"/>
    <p:sldId id="501" r:id="rId39"/>
    <p:sldId id="502" r:id="rId40"/>
    <p:sldId id="503" r:id="rId41"/>
    <p:sldId id="504" r:id="rId42"/>
    <p:sldId id="505" r:id="rId43"/>
    <p:sldId id="506" r:id="rId44"/>
    <p:sldId id="2147478005" r:id="rId45"/>
    <p:sldId id="8720" r:id="rId46"/>
    <p:sldId id="2147478006" r:id="rId47"/>
    <p:sldId id="8516" r:id="rId48"/>
    <p:sldId id="521" r:id="rId49"/>
    <p:sldId id="523" r:id="rId50"/>
    <p:sldId id="525" r:id="rId51"/>
    <p:sldId id="522" r:id="rId52"/>
    <p:sldId id="2147479873" r:id="rId53"/>
    <p:sldId id="526" r:id="rId54"/>
    <p:sldId id="582" r:id="rId55"/>
    <p:sldId id="527" r:id="rId56"/>
    <p:sldId id="583" r:id="rId57"/>
    <p:sldId id="584" r:id="rId58"/>
    <p:sldId id="8781" r:id="rId59"/>
    <p:sldId id="585" r:id="rId60"/>
    <p:sldId id="507" r:id="rId61"/>
    <p:sldId id="2147470888" r:id="rId62"/>
    <p:sldId id="586" r:id="rId63"/>
    <p:sldId id="528" r:id="rId64"/>
    <p:sldId id="529" r:id="rId65"/>
    <p:sldId id="532" r:id="rId66"/>
    <p:sldId id="533" r:id="rId67"/>
    <p:sldId id="535" r:id="rId68"/>
    <p:sldId id="534" r:id="rId69"/>
    <p:sldId id="536" r:id="rId70"/>
    <p:sldId id="537" r:id="rId71"/>
    <p:sldId id="538" r:id="rId72"/>
    <p:sldId id="2147479921" r:id="rId73"/>
    <p:sldId id="540" r:id="rId74"/>
    <p:sldId id="541" r:id="rId75"/>
    <p:sldId id="542" r:id="rId76"/>
    <p:sldId id="543" r:id="rId77"/>
    <p:sldId id="590" r:id="rId78"/>
    <p:sldId id="554" r:id="rId7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Excel_Worksheet3.xlsx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Relationship Id="rId6" Type="http://schemas.openxmlformats.org/officeDocument/2006/relationships/package" Target="../embeddings/Microsoft_Excel_Worksheet5.xlsx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image" Target="../media/image66.png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1475665401208838E-2"/>
          <c:w val="0.97035452363781893"/>
          <c:h val="0.965055322778068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</c:spPr>
          <c:dPt>
            <c:idx val="0"/>
            <c:bubble3D val="0"/>
            <c:spPr>
              <a:solidFill>
                <a:schemeClr val="accent5">
                  <a:lumMod val="7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121F-42CC-A578-87D953BF37E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3-121F-42CC-A578-87D953BF37E3}"/>
              </c:ext>
            </c:extLst>
          </c:dPt>
          <c:cat>
            <c:strRef>
              <c:f>Sheet1!$A$2:$A$3</c:f>
              <c:strCache>
                <c:ptCount val="2"/>
                <c:pt idx="0">
                  <c:v>Actual</c:v>
                </c:pt>
                <c:pt idx="1">
                  <c:v>Helper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75</c:v>
                </c:pt>
                <c:pt idx="1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1F-42CC-A578-87D953BF37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1475665401208838E-2"/>
          <c:w val="0.97035452363781893"/>
          <c:h val="0.9650553227780684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chemeClr val="accent1"/>
            </a:solidFill>
            <a:ln w="19050">
              <a:noFill/>
            </a:ln>
          </c:spPr>
          <c:dPt>
            <c:idx val="0"/>
            <c:bubble3D val="0"/>
            <c:spPr>
              <a:solidFill>
                <a:schemeClr val="accent2">
                  <a:lumMod val="75000"/>
                  <a:lumOff val="2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1-70C3-44BD-AF78-C153EA6BE100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 w="19050">
                <a:noFill/>
              </a:ln>
            </c:spPr>
            <c:extLst>
              <c:ext xmlns:c16="http://schemas.microsoft.com/office/drawing/2014/chart" uri="{C3380CC4-5D6E-409C-BE32-E72D297353CC}">
                <c16:uniqueId val="{00000003-70C3-44BD-AF78-C153EA6BE100}"/>
              </c:ext>
            </c:extLst>
          </c:dPt>
          <c:cat>
            <c:strRef>
              <c:f>Sheet1!$A$2:$A$3</c:f>
              <c:strCache>
                <c:ptCount val="2"/>
                <c:pt idx="0">
                  <c:v>Actual</c:v>
                </c:pt>
                <c:pt idx="1">
                  <c:v>Helper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0C3-44BD-AF78-C153EA6BE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80"/>
      </c:doughnutChart>
    </c:plotArea>
    <c:plotVisOnly val="1"/>
    <c:dispBlanksAs val="zero"/>
    <c:showDLblsOverMax val="0"/>
  </c:chart>
  <c:txPr>
    <a:bodyPr/>
    <a:lstStyle/>
    <a:p>
      <a:pPr>
        <a:defRPr sz="1800"/>
      </a:pPr>
      <a:endParaRPr lang="el-G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Stage IV</c:v>
                </c:pt>
                <c:pt idx="1">
                  <c:v>Stage IIIB</c:v>
                </c:pt>
                <c:pt idx="2">
                  <c:v>Stage IIIA</c:v>
                </c:pt>
                <c:pt idx="3">
                  <c:v>Stage IIB</c:v>
                </c:pt>
                <c:pt idx="4">
                  <c:v>Stage IIA</c:v>
                </c:pt>
                <c:pt idx="5">
                  <c:v>Stage IB</c:v>
                </c:pt>
                <c:pt idx="6">
                  <c:v>Stage IA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0C1B-B448-AEA8-553607EB1C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12"/>
        <c:axId val="142935936"/>
        <c:axId val="142937472"/>
      </c:barChart>
      <c:catAx>
        <c:axId val="1429359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42937472"/>
        <c:crosses val="autoZero"/>
        <c:auto val="1"/>
        <c:lblAlgn val="ctr"/>
        <c:lblOffset val="100"/>
        <c:noMultiLvlLbl val="0"/>
      </c:catAx>
      <c:valAx>
        <c:axId val="142937472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out"/>
        <c:tickLblPos val="nextTo"/>
        <c:crossAx val="14293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 cap="rnd">
              <a:noFill/>
              <a:round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D2-0B4F-8BD7-D5DAF67C29AE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D2-0B4F-8BD7-D5DAF67C29AE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8D2-0B4F-8BD7-D5DAF67C29AE}"/>
              </c:ext>
            </c:extLst>
          </c:dPt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8D2-0B4F-8BD7-D5DAF67C29AE}"/>
              </c:ext>
            </c:extLst>
          </c:dPt>
          <c:dPt>
            <c:idx val="4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8D2-0B4F-8BD7-D5DAF67C29AE}"/>
              </c:ext>
            </c:extLst>
          </c:dPt>
          <c:dPt>
            <c:idx val="5"/>
            <c:invertIfNegative val="0"/>
            <c:bubble3D val="0"/>
            <c:spPr>
              <a:blipFill>
                <a:blip xmlns:r="http://schemas.openxmlformats.org/officeDocument/2006/relationships" r:embed="rId6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78D2-0B4F-8BD7-D5DAF67C29AE}"/>
              </c:ext>
            </c:extLst>
          </c:dPt>
          <c:dPt>
            <c:idx val="6"/>
            <c:invertIfNegative val="0"/>
            <c:bubble3D val="0"/>
            <c:spPr>
              <a:blipFill>
                <a:blip xmlns:r="http://schemas.openxmlformats.org/officeDocument/2006/relationships" r:embed="rId7"/>
                <a:stretch>
                  <a:fillRect/>
                </a:stretch>
              </a:blipFill>
              <a:ln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78D2-0B4F-8BD7-D5DAF67C29AE}"/>
              </c:ext>
            </c:extLst>
          </c:dPt>
          <c:cat>
            <c:strRef>
              <c:f>Sheet1!$A$2:$A$8</c:f>
              <c:strCache>
                <c:ptCount val="7"/>
                <c:pt idx="0">
                  <c:v>Stage IV</c:v>
                </c:pt>
                <c:pt idx="1">
                  <c:v>Stage IIIB</c:v>
                </c:pt>
                <c:pt idx="2">
                  <c:v>Stage IIIA</c:v>
                </c:pt>
                <c:pt idx="3">
                  <c:v>Stage IIB</c:v>
                </c:pt>
                <c:pt idx="4">
                  <c:v>Stage IIA</c:v>
                </c:pt>
                <c:pt idx="5">
                  <c:v>Stage IB</c:v>
                </c:pt>
                <c:pt idx="6">
                  <c:v>Stage IA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41</c:v>
                </c:pt>
                <c:pt idx="1">
                  <c:v>8</c:v>
                </c:pt>
                <c:pt idx="2">
                  <c:v>16</c:v>
                </c:pt>
                <c:pt idx="3">
                  <c:v>5</c:v>
                </c:pt>
                <c:pt idx="4">
                  <c:v>6</c:v>
                </c:pt>
                <c:pt idx="5">
                  <c:v>11</c:v>
                </c:pt>
                <c:pt idx="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8D2-0B4F-8BD7-D5DAF67C2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12"/>
        <c:axId val="160376320"/>
        <c:axId val="160377856"/>
      </c:barChart>
      <c:catAx>
        <c:axId val="1603763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0377856"/>
        <c:crosses val="autoZero"/>
        <c:auto val="1"/>
        <c:lblAlgn val="ctr"/>
        <c:lblOffset val="100"/>
        <c:noMultiLvlLbl val="0"/>
      </c:catAx>
      <c:valAx>
        <c:axId val="160377856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out"/>
        <c:tickLblPos val="nextTo"/>
        <c:crossAx val="1603763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8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9D9D9"/>
            </a:solidFill>
            <a:ln>
              <a:noFill/>
            </a:ln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Stage IV</c:v>
                </c:pt>
                <c:pt idx="1">
                  <c:v>Stage IIIB</c:v>
                </c:pt>
                <c:pt idx="2">
                  <c:v>Stage IIIA</c:v>
                </c:pt>
                <c:pt idx="3">
                  <c:v>Stage IIB</c:v>
                </c:pt>
                <c:pt idx="4">
                  <c:v>Stage IIA</c:v>
                </c:pt>
                <c:pt idx="5">
                  <c:v>Stage IB</c:v>
                </c:pt>
                <c:pt idx="6">
                  <c:v>Stage IA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  <c:pt idx="5">
                  <c:v>100</c:v>
                </c:pt>
                <c:pt idx="6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3CA-7A42-817B-87101C19A4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12"/>
        <c:axId val="160521600"/>
        <c:axId val="160523392"/>
      </c:barChart>
      <c:catAx>
        <c:axId val="1605216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60523392"/>
        <c:crosses val="autoZero"/>
        <c:auto val="1"/>
        <c:lblAlgn val="ctr"/>
        <c:lblOffset val="100"/>
        <c:noMultiLvlLbl val="0"/>
      </c:catAx>
      <c:valAx>
        <c:axId val="160523392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out"/>
        <c:tickLblPos val="nextTo"/>
        <c:crossAx val="160521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7534919831892692E-2"/>
          <c:w val="0.91768286395281351"/>
          <c:h val="0.93246508016810747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E7C-5841-AF31-FBE186C08CF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7C-5841-AF31-FBE186C08CFD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E7C-5841-AF31-FBE186C08CFD}"/>
              </c:ext>
            </c:extLst>
          </c:dPt>
          <c:dPt>
            <c:idx val="3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1E7C-5841-AF31-FBE186C08CFD}"/>
              </c:ext>
            </c:extLst>
          </c:dPt>
          <c:dPt>
            <c:idx val="4"/>
            <c:invertIfNegative val="0"/>
            <c:bubble3D val="0"/>
            <c:spPr>
              <a:blipFill>
                <a:blip xmlns:r="http://schemas.openxmlformats.org/officeDocument/2006/relationships" r:embed="rId4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1E7C-5841-AF31-FBE186C08CFD}"/>
              </c:ext>
            </c:extLst>
          </c:dPt>
          <c:dPt>
            <c:idx val="5"/>
            <c:invertIfNegative val="0"/>
            <c:bubble3D val="0"/>
            <c:spPr>
              <a:blipFill>
                <a:blip xmlns:r="http://schemas.openxmlformats.org/officeDocument/2006/relationships" r:embed="rId5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1E7C-5841-AF31-FBE186C08CFD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1E7C-5841-AF31-FBE186C08CFD}"/>
              </c:ext>
            </c:extLst>
          </c:dPt>
          <c:cat>
            <c:strRef>
              <c:f>Sheet1!$A$2:$A$8</c:f>
              <c:strCache>
                <c:ptCount val="7"/>
                <c:pt idx="0">
                  <c:v>Stage IV</c:v>
                </c:pt>
                <c:pt idx="1">
                  <c:v>Stage IIIB</c:v>
                </c:pt>
                <c:pt idx="2">
                  <c:v>Stage IIIA</c:v>
                </c:pt>
                <c:pt idx="3">
                  <c:v>Stage IIB</c:v>
                </c:pt>
                <c:pt idx="4">
                  <c:v>Stage IIA</c:v>
                </c:pt>
                <c:pt idx="5">
                  <c:v>Stage IB</c:v>
                </c:pt>
                <c:pt idx="6">
                  <c:v>Stage IA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10</c:v>
                </c:pt>
                <c:pt idx="1">
                  <c:v>13</c:v>
                </c:pt>
                <c:pt idx="2">
                  <c:v>36</c:v>
                </c:pt>
                <c:pt idx="3">
                  <c:v>53</c:v>
                </c:pt>
                <c:pt idx="4">
                  <c:v>60</c:v>
                </c:pt>
                <c:pt idx="5">
                  <c:v>68</c:v>
                </c:pt>
                <c:pt idx="6">
                  <c:v>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E7C-5841-AF31-FBE186C08CF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-12"/>
        <c:axId val="55249920"/>
        <c:axId val="55259904"/>
      </c:barChart>
      <c:catAx>
        <c:axId val="552499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5259904"/>
        <c:crosses val="autoZero"/>
        <c:auto val="1"/>
        <c:lblAlgn val="ctr"/>
        <c:lblOffset val="100"/>
        <c:noMultiLvlLbl val="0"/>
      </c:catAx>
      <c:valAx>
        <c:axId val="55259904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out"/>
        <c:tickLblPos val="nextTo"/>
        <c:crossAx val="55249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6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5002829724409465E-2"/>
          <c:y val="2.6032956228891575E-2"/>
          <c:w val="0.89780967027559078"/>
          <c:h val="0.783150809235511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Multidisciplinary treatment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Stage I</c:v>
                </c:pt>
                <c:pt idx="1">
                  <c:v>Stage II</c:v>
                </c:pt>
                <c:pt idx="2">
                  <c:v>Stage III</c:v>
                </c:pt>
                <c:pt idx="3">
                  <c:v>Stage IV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52.5</c:v>
                </c:pt>
                <c:pt idx="1">
                  <c:v>34.700000000000003</c:v>
                </c:pt>
                <c:pt idx="2">
                  <c:v>19.3</c:v>
                </c:pt>
                <c:pt idx="3">
                  <c:v>7.1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114-D94C-8BF8-0DDDEFF94CB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 multidisciplinary treatment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l-G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Stage I</c:v>
                </c:pt>
                <c:pt idx="1">
                  <c:v>Stage II</c:v>
                </c:pt>
                <c:pt idx="2">
                  <c:v>Stage III</c:v>
                </c:pt>
                <c:pt idx="3">
                  <c:v>Stage IV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32.800000000000011</c:v>
                </c:pt>
                <c:pt idx="1">
                  <c:v>15.9</c:v>
                </c:pt>
                <c:pt idx="2">
                  <c:v>9</c:v>
                </c:pt>
                <c:pt idx="3">
                  <c:v>3.1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114-D94C-8BF8-0DDDEFF94C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4848384"/>
        <c:axId val="164933632"/>
      </c:barChart>
      <c:catAx>
        <c:axId val="16484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64933632"/>
        <c:crosses val="autoZero"/>
        <c:auto val="1"/>
        <c:lblAlgn val="ctr"/>
        <c:lblOffset val="100"/>
        <c:noMultiLvlLbl val="0"/>
      </c:catAx>
      <c:valAx>
        <c:axId val="16493363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>
                    <a:solidFill>
                      <a:schemeClr val="tx1"/>
                    </a:solidFill>
                  </a:rPr>
                  <a:t>Patients</a:t>
                </a:r>
                <a:r>
                  <a:rPr lang="en-US" baseline="0" dirty="0">
                    <a:solidFill>
                      <a:schemeClr val="tx1"/>
                    </a:solidFill>
                  </a:rPr>
                  <a:t> (%)</a:t>
                </a:r>
                <a:endParaRPr lang="en-US" dirty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6484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6342355643044623E-2"/>
          <c:y val="0.90105164672932403"/>
          <c:w val="0.87148179133858283"/>
          <c:h val="9.89483532706760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0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055029020645076E-2"/>
          <c:y val="3.7212944883819439E-2"/>
          <c:w val="0.95894497097935494"/>
          <c:h val="0.925574110232361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22-3E42-BCDF-F4B6FE763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axId val="182175616"/>
        <c:axId val="182177152"/>
      </c:barChart>
      <c:catAx>
        <c:axId val="182175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177152"/>
        <c:crosses val="autoZero"/>
        <c:auto val="1"/>
        <c:lblAlgn val="ctr"/>
        <c:lblOffset val="100"/>
        <c:noMultiLvlLbl val="0"/>
      </c:catAx>
      <c:valAx>
        <c:axId val="182177152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182175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055029020645076E-2"/>
          <c:y val="3.7212944883819439E-2"/>
          <c:w val="0.95894497097935494"/>
          <c:h val="0.9255741102323610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blipFill>
                <a:blip xmlns:r="http://schemas.openxmlformats.org/officeDocument/2006/relationships" r:embed="rId1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322-5F4E-B626-7D527C2C56E5}"/>
              </c:ext>
            </c:extLst>
          </c:dPt>
          <c:dPt>
            <c:idx val="1"/>
            <c:invertIfNegative val="0"/>
            <c:bubble3D val="0"/>
            <c:spPr>
              <a:blipFill>
                <a:blip xmlns:r="http://schemas.openxmlformats.org/officeDocument/2006/relationships" r:embed="rId2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322-5F4E-B626-7D527C2C56E5}"/>
              </c:ext>
            </c:extLst>
          </c:dPt>
          <c:dPt>
            <c:idx val="2"/>
            <c:invertIfNegative val="0"/>
            <c:bubble3D val="0"/>
            <c:spPr>
              <a:blipFill>
                <a:blip xmlns:r="http://schemas.openxmlformats.org/officeDocument/2006/relationships" r:embed="rId3"/>
                <a:stretch>
                  <a:fillRect/>
                </a:stretch>
              </a:blip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322-5F4E-B626-7D527C2C56E5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76</c:v>
                </c:pt>
                <c:pt idx="1">
                  <c:v>62</c:v>
                </c:pt>
                <c:pt idx="2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322-5F4E-B626-7D527C2C56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1"/>
        <c:axId val="182198272"/>
        <c:axId val="182199808"/>
      </c:barChart>
      <c:catAx>
        <c:axId val="18219827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82199808"/>
        <c:crosses val="autoZero"/>
        <c:auto val="1"/>
        <c:lblAlgn val="ctr"/>
        <c:lblOffset val="100"/>
        <c:noMultiLvlLbl val="0"/>
      </c:catAx>
      <c:valAx>
        <c:axId val="182199808"/>
        <c:scaling>
          <c:orientation val="minMax"/>
          <c:max val="100"/>
        </c:scaling>
        <c:delete val="1"/>
        <c:axPos val="b"/>
        <c:numFmt formatCode="General" sourceLinked="1"/>
        <c:majorTickMark val="out"/>
        <c:minorTickMark val="none"/>
        <c:tickLblPos val="nextTo"/>
        <c:crossAx val="1821982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0.48453</cdr:x>
      <cdr:y>0.14424</cdr:y>
    </cdr:from>
    <cdr:to>
      <cdr:x>0.8545</cdr:x>
      <cdr:y>0.24265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62E66E06-70BD-39FF-B308-EDE4E6804C56}"/>
            </a:ext>
          </a:extLst>
        </cdr:cNvPr>
        <cdr:cNvSpPr txBox="1"/>
      </cdr:nvSpPr>
      <cdr:spPr>
        <a:xfrm xmlns:a="http://schemas.openxmlformats.org/drawingml/2006/main">
          <a:off x="1405068" y="541314"/>
          <a:ext cx="107288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vertOverflow="clip" wrap="square" rtlCol="0">
          <a:spAutoFit/>
        </a:bodyPr>
        <a:lstStyle xmlns:a="http://schemas.openxmlformats.org/drawingml/2006/main"/>
        <a:p xmlns:a="http://schemas.openxmlformats.org/drawingml/2006/main">
          <a:pPr>
            <a:buClr>
              <a:schemeClr val="accent1"/>
            </a:buClr>
          </a:pPr>
          <a:r>
            <a:rPr lang="en-US" sz="1800" b="1" dirty="0">
              <a:solidFill>
                <a:schemeClr val="accent1"/>
              </a:solidFill>
            </a:rPr>
            <a:t>45%</a:t>
          </a:r>
        </a:p>
      </cdr:txBody>
    </cdr:sp>
  </cdr:relSizeAnchor>
  <cdr:relSizeAnchor xmlns:cdr="http://schemas.openxmlformats.org/drawingml/2006/chartDrawing">
    <cdr:from>
      <cdr:x>0.63003</cdr:x>
      <cdr:y>0.45649</cdr:y>
    </cdr:from>
    <cdr:to>
      <cdr:x>1</cdr:x>
      <cdr:y>0.55491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60B85D05-EF67-35D0-830F-042C8FBCB687}"/>
            </a:ext>
          </a:extLst>
        </cdr:cNvPr>
        <cdr:cNvSpPr txBox="1"/>
      </cdr:nvSpPr>
      <cdr:spPr>
        <a:xfrm xmlns:a="http://schemas.openxmlformats.org/drawingml/2006/main">
          <a:off x="1826992" y="1713175"/>
          <a:ext cx="107288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>
            <a:buClr>
              <a:schemeClr val="accent1"/>
            </a:buClr>
          </a:pPr>
          <a:r>
            <a:rPr lang="en-US" sz="1800" b="1" dirty="0">
              <a:solidFill>
                <a:schemeClr val="accent1"/>
              </a:solidFill>
            </a:rPr>
            <a:t>62%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8C3F2D-FC06-44A3-8A02-72155FEE4E34}" type="datetimeFigureOut">
              <a:rPr lang="el-GR" smtClean="0"/>
              <a:t>4/5/2026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49009-ED63-43A5-A24F-BCBB37EAD0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2169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dpi.com/2072-6694/16/7/1302#B1-cancers-16-01302" TargetMode="External"/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70" name="Rectangle 8">
            <a:extLst>
              <a:ext uri="{FF2B5EF4-FFF2-40B4-BE49-F238E27FC236}">
                <a16:creationId xmlns:a16="http://schemas.microsoft.com/office/drawing/2014/main" id="{38472E25-F30B-4240-A125-26B2F15C436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5F47583-8B61-4D58-A4D8-5715352D7E3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88771" name="Rectangle 1">
            <a:extLst>
              <a:ext uri="{FF2B5EF4-FFF2-40B4-BE49-F238E27FC236}">
                <a16:creationId xmlns:a16="http://schemas.microsoft.com/office/drawing/2014/main" id="{5C770949-1E8B-4F2D-B12D-D29E465D32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8772" name="Text Box 2">
            <a:extLst>
              <a:ext uri="{FF2B5EF4-FFF2-40B4-BE49-F238E27FC236}">
                <a16:creationId xmlns:a16="http://schemas.microsoft.com/office/drawing/2014/main" id="{816AA000-AD74-4390-ABFA-A0EF51DBC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8">
            <a:extLst>
              <a:ext uri="{FF2B5EF4-FFF2-40B4-BE49-F238E27FC236}">
                <a16:creationId xmlns:a16="http://schemas.microsoft.com/office/drawing/2014/main" id="{69E46278-C5CB-4158-B6C7-2C0F5F7C4CC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2254D5DB-9098-4797-9B08-7C2CFBDFAE4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5395" name="Rectangle 1">
            <a:extLst>
              <a:ext uri="{FF2B5EF4-FFF2-40B4-BE49-F238E27FC236}">
                <a16:creationId xmlns:a16="http://schemas.microsoft.com/office/drawing/2014/main" id="{D9D3469E-F321-4224-AB1D-265B08065C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5396" name="Text Box 2">
            <a:extLst>
              <a:ext uri="{FF2B5EF4-FFF2-40B4-BE49-F238E27FC236}">
                <a16:creationId xmlns:a16="http://schemas.microsoft.com/office/drawing/2014/main" id="{54E5C231-6ADC-4E9D-AF40-534CD45304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8">
            <a:extLst>
              <a:ext uri="{FF2B5EF4-FFF2-40B4-BE49-F238E27FC236}">
                <a16:creationId xmlns:a16="http://schemas.microsoft.com/office/drawing/2014/main" id="{975DDDE0-FBF2-4669-A4CF-C01D9BDFF93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7841FEB7-142D-4DFA-BD80-10430E2711CC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8467" name="Rectangle 1">
            <a:extLst>
              <a:ext uri="{FF2B5EF4-FFF2-40B4-BE49-F238E27FC236}">
                <a16:creationId xmlns:a16="http://schemas.microsoft.com/office/drawing/2014/main" id="{400F01ED-A2C7-4E2E-A44B-F5BCDD43C5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8468" name="Text Box 2">
            <a:extLst>
              <a:ext uri="{FF2B5EF4-FFF2-40B4-BE49-F238E27FC236}">
                <a16:creationId xmlns:a16="http://schemas.microsoft.com/office/drawing/2014/main" id="{B67D0453-52B2-4272-9A0A-814FA7F30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4" name="Rectangle 8">
            <a:extLst>
              <a:ext uri="{FF2B5EF4-FFF2-40B4-BE49-F238E27FC236}">
                <a16:creationId xmlns:a16="http://schemas.microsoft.com/office/drawing/2014/main" id="{F8F65BA5-7097-4B86-BC92-7E46DBB088F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4859F25-C744-4109-921E-FB1D6AA89A77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20515" name="Rectangle 1">
            <a:extLst>
              <a:ext uri="{FF2B5EF4-FFF2-40B4-BE49-F238E27FC236}">
                <a16:creationId xmlns:a16="http://schemas.microsoft.com/office/drawing/2014/main" id="{35F53F35-DF70-40BD-9589-91CEDD06A5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0516" name="Text Box 2">
            <a:extLst>
              <a:ext uri="{FF2B5EF4-FFF2-40B4-BE49-F238E27FC236}">
                <a16:creationId xmlns:a16="http://schemas.microsoft.com/office/drawing/2014/main" id="{074E3866-68BC-4AFC-96F5-10A39D8B02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8">
            <a:extLst>
              <a:ext uri="{FF2B5EF4-FFF2-40B4-BE49-F238E27FC236}">
                <a16:creationId xmlns:a16="http://schemas.microsoft.com/office/drawing/2014/main" id="{82091CBC-9310-442F-8863-BCF2D84F91E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A773B97-580F-442D-A605-C694B6881F8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22563" name="Rectangle 1">
            <a:extLst>
              <a:ext uri="{FF2B5EF4-FFF2-40B4-BE49-F238E27FC236}">
                <a16:creationId xmlns:a16="http://schemas.microsoft.com/office/drawing/2014/main" id="{A290C871-6B4D-486D-8996-5EAD717750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2564" name="Text Box 2">
            <a:extLst>
              <a:ext uri="{FF2B5EF4-FFF2-40B4-BE49-F238E27FC236}">
                <a16:creationId xmlns:a16="http://schemas.microsoft.com/office/drawing/2014/main" id="{02B1E7FB-859A-4F6F-9F4D-AF0AB026DF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8">
            <a:extLst>
              <a:ext uri="{FF2B5EF4-FFF2-40B4-BE49-F238E27FC236}">
                <a16:creationId xmlns:a16="http://schemas.microsoft.com/office/drawing/2014/main" id="{9EC5C876-6FFA-4831-8E43-9E9C6582DED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C1CFEAB-94CA-4411-8544-7E0478DF85E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24611" name="Rectangle 1">
            <a:extLst>
              <a:ext uri="{FF2B5EF4-FFF2-40B4-BE49-F238E27FC236}">
                <a16:creationId xmlns:a16="http://schemas.microsoft.com/office/drawing/2014/main" id="{0BBC4BBF-99A9-4F74-819B-339F95D0F8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4612" name="Text Box 2">
            <a:extLst>
              <a:ext uri="{FF2B5EF4-FFF2-40B4-BE49-F238E27FC236}">
                <a16:creationId xmlns:a16="http://schemas.microsoft.com/office/drawing/2014/main" id="{BAC857D0-752B-49A6-A5FF-3A42B05F0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8">
            <a:extLst>
              <a:ext uri="{FF2B5EF4-FFF2-40B4-BE49-F238E27FC236}">
                <a16:creationId xmlns:a16="http://schemas.microsoft.com/office/drawing/2014/main" id="{3B1DECC6-B7F7-4748-903C-362C233043B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3FDDAAD-900C-49D6-950A-325985F5E94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26659" name="Rectangle 1">
            <a:extLst>
              <a:ext uri="{FF2B5EF4-FFF2-40B4-BE49-F238E27FC236}">
                <a16:creationId xmlns:a16="http://schemas.microsoft.com/office/drawing/2014/main" id="{609FE5BA-2244-4F6E-BF6B-80A6A38C6A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6660" name="Text Box 2">
            <a:extLst>
              <a:ext uri="{FF2B5EF4-FFF2-40B4-BE49-F238E27FC236}">
                <a16:creationId xmlns:a16="http://schemas.microsoft.com/office/drawing/2014/main" id="{5FC31760-2566-4A69-82A8-2CECD402E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8">
            <a:extLst>
              <a:ext uri="{FF2B5EF4-FFF2-40B4-BE49-F238E27FC236}">
                <a16:creationId xmlns:a16="http://schemas.microsoft.com/office/drawing/2014/main" id="{6C311D66-936B-4B76-A2F6-A0E89CB5535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8BD47E9-FC67-40ED-A0E3-EB5C122DA3E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28707" name="Rectangle 1">
            <a:extLst>
              <a:ext uri="{FF2B5EF4-FFF2-40B4-BE49-F238E27FC236}">
                <a16:creationId xmlns:a16="http://schemas.microsoft.com/office/drawing/2014/main" id="{C1F1BAB3-81CF-4018-9370-B65818D139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8708" name="Text Box 2">
            <a:extLst>
              <a:ext uri="{FF2B5EF4-FFF2-40B4-BE49-F238E27FC236}">
                <a16:creationId xmlns:a16="http://schemas.microsoft.com/office/drawing/2014/main" id="{22213C03-8449-4752-9B98-FFF5CF0AF3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1F49F-0E6B-D3BE-0F30-E356EAD03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315595-9E77-6FAF-0B2F-2C8EBDE074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816DAF-2779-9DE1-C2A0-9D7526AA9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In the 9th TNM, N2 is subdivided into single-station involvement (N2a) and multiple-station involvement (N2b)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M1c category in the 8th edition indicated the presence of multiple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extrathoracic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metastases. In the 9th TNM, the M1c component is subdivided into multiple metastases in a single organ system (M1c1) and metastases in multiple organ systems (M1c2)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D4578A-8A50-37F4-B0C8-8153002473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19955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751AE-7ABC-314D-AFAD-47B860ED6F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7083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AE0879-11EA-F36C-B48C-AD64368F8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AD143F-05B5-72FA-06E1-C37EF8B322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442913" y="654050"/>
            <a:ext cx="6046787" cy="3402013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BE79CB-47BC-DCAB-582F-0A199C950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600" y="4183677"/>
            <a:ext cx="6144000" cy="484105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Lung cancer is the leading cause of global cancer-related mortality [</a:t>
            </a:r>
            <a:r>
              <a:rPr lang="en-US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1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]. Non-small cell lung cancer (NSCLC) contributes to 80–85% of all lung cancer cases. Of these, approximately </a:t>
            </a:r>
            <a:r>
              <a:rPr lang="el-G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20-25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% are diagnosed with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stage III disease [. Despite recent advances the outcomes remain suboptimal, with a 5-year survival rate of 10–42% for stage III NSCLC, depending on the sub-stage</a:t>
            </a:r>
          </a:p>
          <a:p>
            <a:endParaRPr lang="en-US" sz="6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AE9F40-E5FD-7C09-C67A-2A0DC578D5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376737" y="8685213"/>
            <a:ext cx="479676" cy="45878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73988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8">
            <a:extLst>
              <a:ext uri="{FF2B5EF4-FFF2-40B4-BE49-F238E27FC236}">
                <a16:creationId xmlns:a16="http://schemas.microsoft.com/office/drawing/2014/main" id="{F7DD68E3-C54A-4167-BDA8-BC22BBC7C1B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A32BFDD-40A1-4DC6-8C99-0BBD8397FB4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5939" name="Rectangle 1">
            <a:extLst>
              <a:ext uri="{FF2B5EF4-FFF2-40B4-BE49-F238E27FC236}">
                <a16:creationId xmlns:a16="http://schemas.microsoft.com/office/drawing/2014/main" id="{F386BF6B-CCC1-4E4E-9E1E-D6940271632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5940" name="Text Box 2">
            <a:extLst>
              <a:ext uri="{FF2B5EF4-FFF2-40B4-BE49-F238E27FC236}">
                <a16:creationId xmlns:a16="http://schemas.microsoft.com/office/drawing/2014/main" id="{904E0986-7448-4C8C-8173-54FFD5BFDC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02" name="Rectangle 8">
            <a:extLst>
              <a:ext uri="{FF2B5EF4-FFF2-40B4-BE49-F238E27FC236}">
                <a16:creationId xmlns:a16="http://schemas.microsoft.com/office/drawing/2014/main" id="{BD75C059-ED5A-4A21-9278-35E34E425D9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A3D30FA6-CDF1-40F8-A61F-023F5A2B60D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32803" name="Rectangle 1">
            <a:extLst>
              <a:ext uri="{FF2B5EF4-FFF2-40B4-BE49-F238E27FC236}">
                <a16:creationId xmlns:a16="http://schemas.microsoft.com/office/drawing/2014/main" id="{754A18A4-646E-41C5-8C77-DE62195491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2804" name="Text Box 2">
            <a:extLst>
              <a:ext uri="{FF2B5EF4-FFF2-40B4-BE49-F238E27FC236}">
                <a16:creationId xmlns:a16="http://schemas.microsoft.com/office/drawing/2014/main" id="{82F24B6B-85AA-4F0C-AE17-B034CF33A6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Rectangle 8">
            <a:extLst>
              <a:ext uri="{FF2B5EF4-FFF2-40B4-BE49-F238E27FC236}">
                <a16:creationId xmlns:a16="http://schemas.microsoft.com/office/drawing/2014/main" id="{05A2D8B7-B58A-48B3-93F4-16BF2016592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85A55BC-4A89-4924-A3D3-7B8E78C5AAD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29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34851" name="Rectangle 1">
            <a:extLst>
              <a:ext uri="{FF2B5EF4-FFF2-40B4-BE49-F238E27FC236}">
                <a16:creationId xmlns:a16="http://schemas.microsoft.com/office/drawing/2014/main" id="{FBC69478-569C-4467-B63E-C085597758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4852" name="Text Box 2">
            <a:extLst>
              <a:ext uri="{FF2B5EF4-FFF2-40B4-BE49-F238E27FC236}">
                <a16:creationId xmlns:a16="http://schemas.microsoft.com/office/drawing/2014/main" id="{ED9FC35A-BE4E-4BBC-A8F5-B894B9460F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8">
            <a:extLst>
              <a:ext uri="{FF2B5EF4-FFF2-40B4-BE49-F238E27FC236}">
                <a16:creationId xmlns:a16="http://schemas.microsoft.com/office/drawing/2014/main" id="{2AC64FD7-6A64-4A0B-B3F1-549A580ACF6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E9AE06D-99C7-4EA1-B46E-AB40F2C2A9E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36899" name="Rectangle 1">
            <a:extLst>
              <a:ext uri="{FF2B5EF4-FFF2-40B4-BE49-F238E27FC236}">
                <a16:creationId xmlns:a16="http://schemas.microsoft.com/office/drawing/2014/main" id="{2A876805-373F-4885-82BD-F3FAEC1F38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6900" name="Text Box 2">
            <a:extLst>
              <a:ext uri="{FF2B5EF4-FFF2-40B4-BE49-F238E27FC236}">
                <a16:creationId xmlns:a16="http://schemas.microsoft.com/office/drawing/2014/main" id="{088FE3B1-6054-46F4-A092-FCBA93CD7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8">
            <a:extLst>
              <a:ext uri="{FF2B5EF4-FFF2-40B4-BE49-F238E27FC236}">
                <a16:creationId xmlns:a16="http://schemas.microsoft.com/office/drawing/2014/main" id="{6ABA3336-1FCA-4625-B8FA-28473239E22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924A7C0-20BA-4289-8519-4409F0EB54A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38947" name="Rectangle 1">
            <a:extLst>
              <a:ext uri="{FF2B5EF4-FFF2-40B4-BE49-F238E27FC236}">
                <a16:creationId xmlns:a16="http://schemas.microsoft.com/office/drawing/2014/main" id="{08548687-9DB6-4AE6-9EB8-3C201857CF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8948" name="Text Box 2">
            <a:extLst>
              <a:ext uri="{FF2B5EF4-FFF2-40B4-BE49-F238E27FC236}">
                <a16:creationId xmlns:a16="http://schemas.microsoft.com/office/drawing/2014/main" id="{E5D7B64E-3F92-46C8-9455-A983B2F907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8">
            <a:extLst>
              <a:ext uri="{FF2B5EF4-FFF2-40B4-BE49-F238E27FC236}">
                <a16:creationId xmlns:a16="http://schemas.microsoft.com/office/drawing/2014/main" id="{27A81B75-31C5-4C6C-9BC6-404C71BA3B5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10D4933-9D1C-44DE-84A3-F207B5AD35D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40995" name="Rectangle 1">
            <a:extLst>
              <a:ext uri="{FF2B5EF4-FFF2-40B4-BE49-F238E27FC236}">
                <a16:creationId xmlns:a16="http://schemas.microsoft.com/office/drawing/2014/main" id="{29761D89-2B0E-4B0E-87EE-B6C4949BC2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0996" name="Text Box 2">
            <a:extLst>
              <a:ext uri="{FF2B5EF4-FFF2-40B4-BE49-F238E27FC236}">
                <a16:creationId xmlns:a16="http://schemas.microsoft.com/office/drawing/2014/main" id="{47A74CDE-E818-4026-9C71-E2D6522CF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8">
            <a:extLst>
              <a:ext uri="{FF2B5EF4-FFF2-40B4-BE49-F238E27FC236}">
                <a16:creationId xmlns:a16="http://schemas.microsoft.com/office/drawing/2014/main" id="{01849DA8-3FA4-4AC0-9425-176317E9477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4714B212-5390-4BEE-A4E0-5B86A910140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4131" name="Rectangle 1">
            <a:extLst>
              <a:ext uri="{FF2B5EF4-FFF2-40B4-BE49-F238E27FC236}">
                <a16:creationId xmlns:a16="http://schemas.microsoft.com/office/drawing/2014/main" id="{39C264F5-25CE-488A-B597-54391BBC76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2" name="Text Box 2">
            <a:extLst>
              <a:ext uri="{FF2B5EF4-FFF2-40B4-BE49-F238E27FC236}">
                <a16:creationId xmlns:a16="http://schemas.microsoft.com/office/drawing/2014/main" id="{EC3CBF51-85D0-487F-AE9B-71B39E791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8">
            <a:extLst>
              <a:ext uri="{FF2B5EF4-FFF2-40B4-BE49-F238E27FC236}">
                <a16:creationId xmlns:a16="http://schemas.microsoft.com/office/drawing/2014/main" id="{AF963131-C369-4B67-9492-253ED949AFC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074CD7F-E0F0-4ABB-BD30-05FBA0EBD04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47139" name="Rectangle 1">
            <a:extLst>
              <a:ext uri="{FF2B5EF4-FFF2-40B4-BE49-F238E27FC236}">
                <a16:creationId xmlns:a16="http://schemas.microsoft.com/office/drawing/2014/main" id="{2EDD6707-3B22-40FC-B736-30F7C9BED6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7140" name="Text Box 2">
            <a:extLst>
              <a:ext uri="{FF2B5EF4-FFF2-40B4-BE49-F238E27FC236}">
                <a16:creationId xmlns:a16="http://schemas.microsoft.com/office/drawing/2014/main" id="{CAA682B5-7B18-4C9E-B3C8-520397E99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8">
            <a:extLst>
              <a:ext uri="{FF2B5EF4-FFF2-40B4-BE49-F238E27FC236}">
                <a16:creationId xmlns:a16="http://schemas.microsoft.com/office/drawing/2014/main" id="{1681D0E5-3FDD-47A9-A537-CB041E9CCBD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B86894F4-2B99-4E66-B379-7402D7A0CF7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39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49187" name="Rectangle 1">
            <a:extLst>
              <a:ext uri="{FF2B5EF4-FFF2-40B4-BE49-F238E27FC236}">
                <a16:creationId xmlns:a16="http://schemas.microsoft.com/office/drawing/2014/main" id="{8022BBD3-0796-4C1A-99B9-699F17022D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9188" name="Text Box 2">
            <a:extLst>
              <a:ext uri="{FF2B5EF4-FFF2-40B4-BE49-F238E27FC236}">
                <a16:creationId xmlns:a16="http://schemas.microsoft.com/office/drawing/2014/main" id="{090E02CE-4128-4F07-950E-ADE0BA7B1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8">
            <a:extLst>
              <a:ext uri="{FF2B5EF4-FFF2-40B4-BE49-F238E27FC236}">
                <a16:creationId xmlns:a16="http://schemas.microsoft.com/office/drawing/2014/main" id="{80286181-97DB-41B8-80E2-5CD50A89D10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5F4F296D-CD13-4CD0-9934-80E9D729132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51235" name="Rectangle 1">
            <a:extLst>
              <a:ext uri="{FF2B5EF4-FFF2-40B4-BE49-F238E27FC236}">
                <a16:creationId xmlns:a16="http://schemas.microsoft.com/office/drawing/2014/main" id="{C653BFC3-8990-4403-99DD-88DF5CCD2E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1236" name="Text Box 2">
            <a:extLst>
              <a:ext uri="{FF2B5EF4-FFF2-40B4-BE49-F238E27FC236}">
                <a16:creationId xmlns:a16="http://schemas.microsoft.com/office/drawing/2014/main" id="{5F3EA67E-79B2-44B9-B53A-D552B659DC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8">
            <a:extLst>
              <a:ext uri="{FF2B5EF4-FFF2-40B4-BE49-F238E27FC236}">
                <a16:creationId xmlns:a16="http://schemas.microsoft.com/office/drawing/2014/main" id="{4926A69D-CC5C-4B9E-94AC-35582EC2807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38A178C-4A99-4AD4-8AF7-2A735B2AD18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53283" name="Rectangle 1">
            <a:extLst>
              <a:ext uri="{FF2B5EF4-FFF2-40B4-BE49-F238E27FC236}">
                <a16:creationId xmlns:a16="http://schemas.microsoft.com/office/drawing/2014/main" id="{ADEBBCA1-AA3D-4F13-AFEF-C6D26EDE93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3284" name="Text Box 2">
            <a:extLst>
              <a:ext uri="{FF2B5EF4-FFF2-40B4-BE49-F238E27FC236}">
                <a16:creationId xmlns:a16="http://schemas.microsoft.com/office/drawing/2014/main" id="{3A03AC37-A716-4089-871E-8B43F31012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8">
            <a:extLst>
              <a:ext uri="{FF2B5EF4-FFF2-40B4-BE49-F238E27FC236}">
                <a16:creationId xmlns:a16="http://schemas.microsoft.com/office/drawing/2014/main" id="{8BFEB31E-9F31-4D4A-AC3B-9438B43DA0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EB5D130-3791-4A79-BFD7-9F47AFBD2E2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7987" name="Rectangle 1">
            <a:extLst>
              <a:ext uri="{FF2B5EF4-FFF2-40B4-BE49-F238E27FC236}">
                <a16:creationId xmlns:a16="http://schemas.microsoft.com/office/drawing/2014/main" id="{BEE92A07-26DB-4965-93AD-5850DC218C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988" name="Text Box 2">
            <a:extLst>
              <a:ext uri="{FF2B5EF4-FFF2-40B4-BE49-F238E27FC236}">
                <a16:creationId xmlns:a16="http://schemas.microsoft.com/office/drawing/2014/main" id="{E1D12B62-07CC-4F7B-BA23-6D3785E966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8">
            <a:extLst>
              <a:ext uri="{FF2B5EF4-FFF2-40B4-BE49-F238E27FC236}">
                <a16:creationId xmlns:a16="http://schemas.microsoft.com/office/drawing/2014/main" id="{46428870-D0D8-4391-B213-D8C74300052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6B03228-CB59-44CA-8DC0-C67FDC9E50E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55331" name="Rectangle 1">
            <a:extLst>
              <a:ext uri="{FF2B5EF4-FFF2-40B4-BE49-F238E27FC236}">
                <a16:creationId xmlns:a16="http://schemas.microsoft.com/office/drawing/2014/main" id="{4CEEAD79-6AAE-448E-9CB4-7C7D2E8F86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5332" name="Text Box 2">
            <a:extLst>
              <a:ext uri="{FF2B5EF4-FFF2-40B4-BE49-F238E27FC236}">
                <a16:creationId xmlns:a16="http://schemas.microsoft.com/office/drawing/2014/main" id="{512A7526-B643-497B-B311-D0F7C03C4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8">
            <a:extLst>
              <a:ext uri="{FF2B5EF4-FFF2-40B4-BE49-F238E27FC236}">
                <a16:creationId xmlns:a16="http://schemas.microsoft.com/office/drawing/2014/main" id="{E568A3C1-7672-4F02-A0B9-1EC1D9DE2E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44D27AC9-251B-45AC-A85E-0C5FCA5E2C1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57379" name="Rectangle 1">
            <a:extLst>
              <a:ext uri="{FF2B5EF4-FFF2-40B4-BE49-F238E27FC236}">
                <a16:creationId xmlns:a16="http://schemas.microsoft.com/office/drawing/2014/main" id="{80A60BF9-AE71-45D4-A430-C4150C3DC5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7380" name="Text Box 2">
            <a:extLst>
              <a:ext uri="{FF2B5EF4-FFF2-40B4-BE49-F238E27FC236}">
                <a16:creationId xmlns:a16="http://schemas.microsoft.com/office/drawing/2014/main" id="{90E92DF7-3933-4C37-AA05-15858ED17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31825" y="736600"/>
            <a:ext cx="6048375" cy="34020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96078" y="4328771"/>
            <a:ext cx="6144000" cy="4676798"/>
          </a:xfrm>
        </p:spPr>
        <p:txBody>
          <a:bodyPr/>
          <a:lstStyle/>
          <a:p>
            <a:pPr marL="0" indent="0">
              <a:buNone/>
            </a:pPr>
            <a:endParaRPr lang="en-US" sz="9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DBC92E-8DD9-0345-AC53-78DCF7011E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376737" y="8685213"/>
            <a:ext cx="479676" cy="45878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20031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Comprehensive Cancer Network 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European Society For Medical Oncology.</a:t>
            </a:r>
            <a:endParaRPr lang="it-I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751AE-7ABC-314D-AFAD-47B860ED6F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95407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74650" y="969963"/>
            <a:ext cx="6048375" cy="34020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12763" y="4572000"/>
            <a:ext cx="6048375" cy="4495799"/>
          </a:xfrm>
        </p:spPr>
        <p:txBody>
          <a:bodyPr/>
          <a:lstStyle/>
          <a:p>
            <a:endParaRPr lang="en-US" sz="750" dirty="0"/>
          </a:p>
          <a:p>
            <a:endParaRPr lang="en-US" sz="75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E0955-FB57-7D68-F987-889B399DF2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376737" y="8685213"/>
            <a:ext cx="479676" cy="45878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8893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751AE-7ABC-314D-AFAD-47B860ED6F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240218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8">
            <a:extLst>
              <a:ext uri="{FF2B5EF4-FFF2-40B4-BE49-F238E27FC236}">
                <a16:creationId xmlns:a16="http://schemas.microsoft.com/office/drawing/2014/main" id="{E85C63BC-03F7-4E3C-9160-E9495EDA63D4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52BA6E6-D70A-4DBA-AE1B-DEA89BEED7D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61475" name="Rectangle 1">
            <a:extLst>
              <a:ext uri="{FF2B5EF4-FFF2-40B4-BE49-F238E27FC236}">
                <a16:creationId xmlns:a16="http://schemas.microsoft.com/office/drawing/2014/main" id="{59C5F47C-9C2C-4E97-80AA-04EBAD6A26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1476" name="Text Box 2">
            <a:extLst>
              <a:ext uri="{FF2B5EF4-FFF2-40B4-BE49-F238E27FC236}">
                <a16:creationId xmlns:a16="http://schemas.microsoft.com/office/drawing/2014/main" id="{EF94BF57-1FA4-469F-9A28-82387307D2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8">
            <a:extLst>
              <a:ext uri="{FF2B5EF4-FFF2-40B4-BE49-F238E27FC236}">
                <a16:creationId xmlns:a16="http://schemas.microsoft.com/office/drawing/2014/main" id="{11D16AC0-2FBE-4902-B5DF-56D3FCBAD73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9C39E92-0A24-41C9-936E-0FD5C09052F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49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65571" name="Rectangle 1">
            <a:extLst>
              <a:ext uri="{FF2B5EF4-FFF2-40B4-BE49-F238E27FC236}">
                <a16:creationId xmlns:a16="http://schemas.microsoft.com/office/drawing/2014/main" id="{E04DE207-EB37-4E18-B7D3-3D0AF5973D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5572" name="Text Box 2">
            <a:extLst>
              <a:ext uri="{FF2B5EF4-FFF2-40B4-BE49-F238E27FC236}">
                <a16:creationId xmlns:a16="http://schemas.microsoft.com/office/drawing/2014/main" id="{FA5AE680-F8CD-4BFE-AD42-0770AAF96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8">
            <a:extLst>
              <a:ext uri="{FF2B5EF4-FFF2-40B4-BE49-F238E27FC236}">
                <a16:creationId xmlns:a16="http://schemas.microsoft.com/office/drawing/2014/main" id="{87E48B1F-749E-48F6-8560-B3D7D08DF0D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CA882AF-5DCC-4AE9-897E-7CAE42E4329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67619" name="Rectangle 1">
            <a:extLst>
              <a:ext uri="{FF2B5EF4-FFF2-40B4-BE49-F238E27FC236}">
                <a16:creationId xmlns:a16="http://schemas.microsoft.com/office/drawing/2014/main" id="{0F49AA40-7857-4ED2-BEF6-E64BA09A1F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7620" name="Text Box 2">
            <a:extLst>
              <a:ext uri="{FF2B5EF4-FFF2-40B4-BE49-F238E27FC236}">
                <a16:creationId xmlns:a16="http://schemas.microsoft.com/office/drawing/2014/main" id="{766B5CA5-D8D6-4600-A5BA-2AD97103A6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8">
            <a:extLst>
              <a:ext uri="{FF2B5EF4-FFF2-40B4-BE49-F238E27FC236}">
                <a16:creationId xmlns:a16="http://schemas.microsoft.com/office/drawing/2014/main" id="{A4594070-41F1-4FD4-8A4D-0D388232B1D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271C674-2CCD-47A7-8936-210C0D165BB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63523" name="Rectangle 1">
            <a:extLst>
              <a:ext uri="{FF2B5EF4-FFF2-40B4-BE49-F238E27FC236}">
                <a16:creationId xmlns:a16="http://schemas.microsoft.com/office/drawing/2014/main" id="{F97FAB71-67B2-402A-AB4F-D33572E5AA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3524" name="Text Box 2">
            <a:extLst>
              <a:ext uri="{FF2B5EF4-FFF2-40B4-BE49-F238E27FC236}">
                <a16:creationId xmlns:a16="http://schemas.microsoft.com/office/drawing/2014/main" id="{514ED27F-BE39-4121-B028-923917B2B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8">
            <a:extLst>
              <a:ext uri="{FF2B5EF4-FFF2-40B4-BE49-F238E27FC236}">
                <a16:creationId xmlns:a16="http://schemas.microsoft.com/office/drawing/2014/main" id="{B414E34B-9D46-4BE5-8ADD-2EBB9A05499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BBB8673F-09F5-4940-B183-27472515B1D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0035" name="Rectangle 1">
            <a:extLst>
              <a:ext uri="{FF2B5EF4-FFF2-40B4-BE49-F238E27FC236}">
                <a16:creationId xmlns:a16="http://schemas.microsoft.com/office/drawing/2014/main" id="{FBFF965E-A0FB-4A14-86A9-745C4F52F14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0036" name="Text Box 2">
            <a:extLst>
              <a:ext uri="{FF2B5EF4-FFF2-40B4-BE49-F238E27FC236}">
                <a16:creationId xmlns:a16="http://schemas.microsoft.com/office/drawing/2014/main" id="{B52C438D-85FC-4EA6-BD25-12937FFF7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Stage I and II non-small cell lung cancer (NSCLC) constitute a category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tumors in almost 100% of cases. The feasibility of resection enters the discussion when we start to deal with stage IIIA NSCLC, and this requires specific assessment of T4 tumors and N2 status. Is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based on the criteria of radical resection presented above still valid in the era of neoadjuvant immunochemotherapy, when 30-68% of patients undergoing such treatment have major pathological response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mPR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with less than 10% residual viable tumor at the time of surgical resection? To what extent do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mPR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rates correspond to radiographic response by RECIST criteria? And how does evaluation of ctDNA serum levels inform assessment before surgery in gauging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 pathologic complete response (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rates occurring in 15-40% of patients treated preoperatively, the term “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needs to be revisited and probably redefined based on the tumor’s status pre-treatment and post-neoadjuvant treatment. Although the new approach of NA ICI-chemo in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NSCLC is promising, many issues remain unsettled. The parameters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are evolving and require a reassessment of the definition of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resectability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 the current era of immunotherapy. More data are needed for patients with T4 and N2 disease (especially multi-station N2) to inform the optimal treatment strategy. It is still unknown if nodal downstaging can make unresectable disease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resectable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if resected, would the outcomes be comparable to concurrent chemoradiation (CTRT) followed by consolidation ICI based on the PACIFIC trial 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5313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8">
            <a:extLst>
              <a:ext uri="{FF2B5EF4-FFF2-40B4-BE49-F238E27FC236}">
                <a16:creationId xmlns:a16="http://schemas.microsoft.com/office/drawing/2014/main" id="{672FAD36-9263-4644-92C4-3F121D53FCA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0BE43C07-F29B-40AB-B16A-D67FC5D197C6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69667" name="Rectangle 1">
            <a:extLst>
              <a:ext uri="{FF2B5EF4-FFF2-40B4-BE49-F238E27FC236}">
                <a16:creationId xmlns:a16="http://schemas.microsoft.com/office/drawing/2014/main" id="{6E9CD923-26CD-493A-9243-2909E0D2686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9668" name="Text Box 2">
            <a:extLst>
              <a:ext uri="{FF2B5EF4-FFF2-40B4-BE49-F238E27FC236}">
                <a16:creationId xmlns:a16="http://schemas.microsoft.com/office/drawing/2014/main" id="{6D72DD9D-2C63-4C2F-876C-45797B0F87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8">
            <a:extLst>
              <a:ext uri="{FF2B5EF4-FFF2-40B4-BE49-F238E27FC236}">
                <a16:creationId xmlns:a16="http://schemas.microsoft.com/office/drawing/2014/main" id="{6FDD4867-DCC8-42DB-8EF9-D8F27FA024C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B85C7D62-DC81-43E5-8490-40EA1A975E9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55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2739" name="Text Box 1">
            <a:extLst>
              <a:ext uri="{FF2B5EF4-FFF2-40B4-BE49-F238E27FC236}">
                <a16:creationId xmlns:a16="http://schemas.microsoft.com/office/drawing/2014/main" id="{7174F52C-7239-4274-A178-A0806A92A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A4F650ED-247A-4A5D-8F4B-DDC7455F9DDF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55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2740" name="Text Box 2">
            <a:extLst>
              <a:ext uri="{FF2B5EF4-FFF2-40B4-BE49-F238E27FC236}">
                <a16:creationId xmlns:a16="http://schemas.microsoft.com/office/drawing/2014/main" id="{0CC086DE-CF2B-400F-A7BC-2F08760F80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16FC4433-0624-45C5-8702-769511C9999A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55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72741" name="Rectangle 3">
            <a:extLst>
              <a:ext uri="{FF2B5EF4-FFF2-40B4-BE49-F238E27FC236}">
                <a16:creationId xmlns:a16="http://schemas.microsoft.com/office/drawing/2014/main" id="{609A435A-4C64-4AD5-97EE-81A51E254C9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2742" name="Text Box 4">
            <a:extLst>
              <a:ext uri="{FF2B5EF4-FFF2-40B4-BE49-F238E27FC236}">
                <a16:creationId xmlns:a16="http://schemas.microsoft.com/office/drawing/2014/main" id="{C0B45F99-59F7-49C7-9DCF-B73F9FA57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l-GR" altLang="el-G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Η ΑΝΤΙΜΕΤΩΠΙΣΗ ΤΟΥ ΜΜΚΠ ΠΕΡΙΛΑΜΒΑΝΕΙ</a:t>
            </a: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8">
            <a:extLst>
              <a:ext uri="{FF2B5EF4-FFF2-40B4-BE49-F238E27FC236}">
                <a16:creationId xmlns:a16="http://schemas.microsoft.com/office/drawing/2014/main" id="{A4C02D00-9B19-4838-B66D-D120FB907F9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1FA1DF6-B9A4-497B-83B2-BBE052FFCCB0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59427" name="Rectangle 1">
            <a:extLst>
              <a:ext uri="{FF2B5EF4-FFF2-40B4-BE49-F238E27FC236}">
                <a16:creationId xmlns:a16="http://schemas.microsoft.com/office/drawing/2014/main" id="{5C66A4ED-25E1-48AA-9EB3-03F9BE2E11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9428" name="Text Box 2">
            <a:extLst>
              <a:ext uri="{FF2B5EF4-FFF2-40B4-BE49-F238E27FC236}">
                <a16:creationId xmlns:a16="http://schemas.microsoft.com/office/drawing/2014/main" id="{33F0E70A-6B54-4207-BE11-373340FB6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1350" y="736600"/>
            <a:ext cx="6048375" cy="340201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06129" y="4328772"/>
            <a:ext cx="6144000" cy="4535670"/>
          </a:xfrm>
        </p:spPr>
        <p:txBody>
          <a:bodyPr/>
          <a:lstStyle/>
          <a:p>
            <a:pPr marL="0" lvl="0" indent="0">
              <a:buNone/>
              <a:defRPr/>
            </a:pPr>
            <a:endParaRPr lang="da-DK" sz="900" dirty="0">
              <a:latin typeface="Arial (Body)"/>
              <a:cs typeface="Arial" panose="020B0604020202020204" pitchFamily="34" charset="0"/>
            </a:endParaRP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E3F8DE3-ECC5-761E-67D5-1C58560375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6376737" y="8685213"/>
            <a:ext cx="479676" cy="458787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487F27-F4AC-478C-A07B-A71CA0B86259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04429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8">
            <a:extLst>
              <a:ext uri="{FF2B5EF4-FFF2-40B4-BE49-F238E27FC236}">
                <a16:creationId xmlns:a16="http://schemas.microsoft.com/office/drawing/2014/main" id="{00E9AC06-728C-4042-82FB-64384451C67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61DEBBE6-2A1A-48B8-9CFA-ACFF4B0EBA1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78883" name="Rectangle 1">
            <a:extLst>
              <a:ext uri="{FF2B5EF4-FFF2-40B4-BE49-F238E27FC236}">
                <a16:creationId xmlns:a16="http://schemas.microsoft.com/office/drawing/2014/main" id="{CF8CFE58-0E02-41D3-9316-01C96A8651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884" name="Text Box 2">
            <a:extLst>
              <a:ext uri="{FF2B5EF4-FFF2-40B4-BE49-F238E27FC236}">
                <a16:creationId xmlns:a16="http://schemas.microsoft.com/office/drawing/2014/main" id="{7C19F709-1720-41A2-97CC-1137CFC8D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930" name="Rectangle 8">
            <a:extLst>
              <a:ext uri="{FF2B5EF4-FFF2-40B4-BE49-F238E27FC236}">
                <a16:creationId xmlns:a16="http://schemas.microsoft.com/office/drawing/2014/main" id="{21B6F2A8-5BB8-4BDF-A5AA-1B7834FA980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4A94096A-292E-4858-A9C9-DD03FC29042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80931" name="Text Box 1">
            <a:extLst>
              <a:ext uri="{FF2B5EF4-FFF2-40B4-BE49-F238E27FC236}">
                <a16:creationId xmlns:a16="http://schemas.microsoft.com/office/drawing/2014/main" id="{B30E9194-4B55-4595-BED9-85002BD237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8595F383-A9CA-48D4-81D4-26CE2E82CC2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64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0932" name="Text Box 2">
            <a:extLst>
              <a:ext uri="{FF2B5EF4-FFF2-40B4-BE49-F238E27FC236}">
                <a16:creationId xmlns:a16="http://schemas.microsoft.com/office/drawing/2014/main" id="{8326E3A6-1C39-4235-8EBF-BC51E2755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b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A18EABA7-7ABD-4ED1-8BA7-CEDDB682B3E8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100000"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64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0933" name="Rectangle 3">
            <a:extLst>
              <a:ext uri="{FF2B5EF4-FFF2-40B4-BE49-F238E27FC236}">
                <a16:creationId xmlns:a16="http://schemas.microsoft.com/office/drawing/2014/main" id="{AC8EE1B7-85F6-4FEF-A2D8-244D1FA2564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0934" name="Text Box 4">
            <a:extLst>
              <a:ext uri="{FF2B5EF4-FFF2-40B4-BE49-F238E27FC236}">
                <a16:creationId xmlns:a16="http://schemas.microsoft.com/office/drawing/2014/main" id="{93E6003A-9615-4B9B-BDD7-43E773C0C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ts val="45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kumimoji="0" lang="el-GR" altLang="el-GR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 ΕΊΝΑΙ ΟΙ ΣΤΟΧΟΙ ΤΗΣ ΠΡΧ</a:t>
            </a: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8">
            <a:extLst>
              <a:ext uri="{FF2B5EF4-FFF2-40B4-BE49-F238E27FC236}">
                <a16:creationId xmlns:a16="http://schemas.microsoft.com/office/drawing/2014/main" id="{E5D402EF-9EF7-493C-88E8-AB08E7AD301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8C2F34D9-698C-47F1-A5F9-3F3BF5C5354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82979" name="Rectangle 1">
            <a:extLst>
              <a:ext uri="{FF2B5EF4-FFF2-40B4-BE49-F238E27FC236}">
                <a16:creationId xmlns:a16="http://schemas.microsoft.com/office/drawing/2014/main" id="{8F34A568-6566-4EF2-A538-0077C16D4A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2980" name="Text Box 2">
            <a:extLst>
              <a:ext uri="{FF2B5EF4-FFF2-40B4-BE49-F238E27FC236}">
                <a16:creationId xmlns:a16="http://schemas.microsoft.com/office/drawing/2014/main" id="{A43FA816-4162-4CA5-B09C-BF7A4BC0AC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8">
            <a:extLst>
              <a:ext uri="{FF2B5EF4-FFF2-40B4-BE49-F238E27FC236}">
                <a16:creationId xmlns:a16="http://schemas.microsoft.com/office/drawing/2014/main" id="{92CEC3E9-7AF1-491D-B8C3-2FF0A107059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E2456CB-2C28-44DD-B583-958051065D3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85027" name="Rectangle 1">
            <a:extLst>
              <a:ext uri="{FF2B5EF4-FFF2-40B4-BE49-F238E27FC236}">
                <a16:creationId xmlns:a16="http://schemas.microsoft.com/office/drawing/2014/main" id="{98600BCD-8625-4DE3-9089-944C510D10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5028" name="Text Box 2">
            <a:extLst>
              <a:ext uri="{FF2B5EF4-FFF2-40B4-BE49-F238E27FC236}">
                <a16:creationId xmlns:a16="http://schemas.microsoft.com/office/drawing/2014/main" id="{5B90D4FB-5825-43E6-8A19-84C5DCA598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8">
            <a:extLst>
              <a:ext uri="{FF2B5EF4-FFF2-40B4-BE49-F238E27FC236}">
                <a16:creationId xmlns:a16="http://schemas.microsoft.com/office/drawing/2014/main" id="{53F6381D-371D-4F98-8FCE-C21A58E1347E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4193F95-A176-4E9D-AB6A-1215C2CADD0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87075" name="Rectangle 1">
            <a:extLst>
              <a:ext uri="{FF2B5EF4-FFF2-40B4-BE49-F238E27FC236}">
                <a16:creationId xmlns:a16="http://schemas.microsoft.com/office/drawing/2014/main" id="{BBFF2E9A-A6C3-4255-A8B8-E682A2E40C7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7076" name="Text Box 2">
            <a:extLst>
              <a:ext uri="{FF2B5EF4-FFF2-40B4-BE49-F238E27FC236}">
                <a16:creationId xmlns:a16="http://schemas.microsoft.com/office/drawing/2014/main" id="{BFAD5EF5-953F-46CB-876F-67F9D0FCD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8">
            <a:extLst>
              <a:ext uri="{FF2B5EF4-FFF2-40B4-BE49-F238E27FC236}">
                <a16:creationId xmlns:a16="http://schemas.microsoft.com/office/drawing/2014/main" id="{F604B0AF-E795-4F2A-9BFC-93F2D0DC6A1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2F172E6-7B84-4D3D-B0B9-76D47E0E62BB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2083" name="Rectangle 1">
            <a:extLst>
              <a:ext uri="{FF2B5EF4-FFF2-40B4-BE49-F238E27FC236}">
                <a16:creationId xmlns:a16="http://schemas.microsoft.com/office/drawing/2014/main" id="{855F1D33-4C8F-4488-95D9-74AE8B2DD5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2084" name="Text Box 2">
            <a:extLst>
              <a:ext uri="{FF2B5EF4-FFF2-40B4-BE49-F238E27FC236}">
                <a16:creationId xmlns:a16="http://schemas.microsoft.com/office/drawing/2014/main" id="{C3117DD2-0239-4301-A428-D3F04E7D9F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22" name="Rectangle 8">
            <a:extLst>
              <a:ext uri="{FF2B5EF4-FFF2-40B4-BE49-F238E27FC236}">
                <a16:creationId xmlns:a16="http://schemas.microsoft.com/office/drawing/2014/main" id="{B191418B-CECE-41EA-A2F9-0C87064EB9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EB9B8D09-04FA-4AAC-A8BF-6941A01A923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89123" name="Rectangle 1">
            <a:extLst>
              <a:ext uri="{FF2B5EF4-FFF2-40B4-BE49-F238E27FC236}">
                <a16:creationId xmlns:a16="http://schemas.microsoft.com/office/drawing/2014/main" id="{554AAB00-A222-4318-83F1-412F609B31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24" name="Text Box 2">
            <a:extLst>
              <a:ext uri="{FF2B5EF4-FFF2-40B4-BE49-F238E27FC236}">
                <a16:creationId xmlns:a16="http://schemas.microsoft.com/office/drawing/2014/main" id="{7FFE5CA9-F6EF-4248-AA45-47D63B81DB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170" name="Rectangle 8">
            <a:extLst>
              <a:ext uri="{FF2B5EF4-FFF2-40B4-BE49-F238E27FC236}">
                <a16:creationId xmlns:a16="http://schemas.microsoft.com/office/drawing/2014/main" id="{FB9CE386-30C3-437E-9A7A-1F52AD7ECC2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42B2AE1-50FC-4F53-BA60-1171A5577A8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69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1171" name="Rectangle 1">
            <a:extLst>
              <a:ext uri="{FF2B5EF4-FFF2-40B4-BE49-F238E27FC236}">
                <a16:creationId xmlns:a16="http://schemas.microsoft.com/office/drawing/2014/main" id="{4F94FA78-2C6F-491B-BF7A-780D613B326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1172" name="Text Box 2">
            <a:extLst>
              <a:ext uri="{FF2B5EF4-FFF2-40B4-BE49-F238E27FC236}">
                <a16:creationId xmlns:a16="http://schemas.microsoft.com/office/drawing/2014/main" id="{98E8D698-7E5C-4B42-9455-E905EE930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8">
            <a:extLst>
              <a:ext uri="{FF2B5EF4-FFF2-40B4-BE49-F238E27FC236}">
                <a16:creationId xmlns:a16="http://schemas.microsoft.com/office/drawing/2014/main" id="{652DF650-E10F-4644-8421-C1409B98196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2BDB7CD9-F967-4548-8165-EFBD5365C96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70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3219" name="Rectangle 1">
            <a:extLst>
              <a:ext uri="{FF2B5EF4-FFF2-40B4-BE49-F238E27FC236}">
                <a16:creationId xmlns:a16="http://schemas.microsoft.com/office/drawing/2014/main" id="{7C2AC449-0D29-4187-8D27-1B2D8D16E3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3220" name="Text Box 2">
            <a:extLst>
              <a:ext uri="{FF2B5EF4-FFF2-40B4-BE49-F238E27FC236}">
                <a16:creationId xmlns:a16="http://schemas.microsoft.com/office/drawing/2014/main" id="{A63294D6-2CAD-4781-A274-BA5E94D5C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8">
            <a:extLst>
              <a:ext uri="{FF2B5EF4-FFF2-40B4-BE49-F238E27FC236}">
                <a16:creationId xmlns:a16="http://schemas.microsoft.com/office/drawing/2014/main" id="{5347D1D5-98A5-4EC5-8FD5-3E2431A15E7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4FB34102-30F9-43D0-9AAB-F4309214BE21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71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5267" name="Rectangle 1">
            <a:extLst>
              <a:ext uri="{FF2B5EF4-FFF2-40B4-BE49-F238E27FC236}">
                <a16:creationId xmlns:a16="http://schemas.microsoft.com/office/drawing/2014/main" id="{877F7657-88EC-4DEE-85C5-9379DA6B7D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5268" name="Text Box 2">
            <a:extLst>
              <a:ext uri="{FF2B5EF4-FFF2-40B4-BE49-F238E27FC236}">
                <a16:creationId xmlns:a16="http://schemas.microsoft.com/office/drawing/2014/main" id="{8618573D-4EEA-49E5-8481-F88CBDE6F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Neoadjuvant therapy has become a standard of care for patients with </a:t>
            </a:r>
            <a:r>
              <a:rPr lang="en-US" dirty="0" err="1"/>
              <a:t>resectable</a:t>
            </a:r>
            <a:r>
              <a:rPr lang="en-US" dirty="0"/>
              <a:t> NSCLC without EGFR or ALK mutations after studies demonstrated impressive benefits of chemoimmunotherapy in facilitating tumor debulking and improving surgical and survival outcomes.</a:t>
            </a:r>
          </a:p>
          <a:p>
            <a:r>
              <a:rPr lang="en-US" dirty="0"/>
              <a:t>The expanding neoadjuvant options now make establishing the complete genomic profile at diagnosis not just important but essential before initiating treatment.</a:t>
            </a:r>
          </a:p>
          <a:p>
            <a:r>
              <a:rPr lang="en-US" dirty="0"/>
              <a:t>Several landmark studies presented at the 2025 ASCO Annual Meeting are helping to reshape clinical practice and showcase the evolving role of neoadjuvant therapies in NSCLC.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F6438C-70D0-453D-8DD0-D0DD177C7B8E}" type="slidenum">
              <a:rPr lang="en-US" smtClean="0"/>
              <a:pPr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76474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8">
            <a:extLst>
              <a:ext uri="{FF2B5EF4-FFF2-40B4-BE49-F238E27FC236}">
                <a16:creationId xmlns:a16="http://schemas.microsoft.com/office/drawing/2014/main" id="{C40EF2A0-47F0-4A78-A3A4-52E298D6D35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FFD5606F-C32C-452A-A2C6-D4EB4C0F1329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7315" name="Rectangle 1">
            <a:extLst>
              <a:ext uri="{FF2B5EF4-FFF2-40B4-BE49-F238E27FC236}">
                <a16:creationId xmlns:a16="http://schemas.microsoft.com/office/drawing/2014/main" id="{7E33FD00-F4D7-4945-BE41-FFC1C43D72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7316" name="Text Box 2">
            <a:extLst>
              <a:ext uri="{FF2B5EF4-FFF2-40B4-BE49-F238E27FC236}">
                <a16:creationId xmlns:a16="http://schemas.microsoft.com/office/drawing/2014/main" id="{5EB90345-67F2-4305-9D03-DDE1308C0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8">
            <a:extLst>
              <a:ext uri="{FF2B5EF4-FFF2-40B4-BE49-F238E27FC236}">
                <a16:creationId xmlns:a16="http://schemas.microsoft.com/office/drawing/2014/main" id="{C48C0248-308E-489A-BF6D-557F3A09F90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69AEBB8-2494-4B08-A9D5-8F24283BF5D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99363" name="Rectangle 1">
            <a:extLst>
              <a:ext uri="{FF2B5EF4-FFF2-40B4-BE49-F238E27FC236}">
                <a16:creationId xmlns:a16="http://schemas.microsoft.com/office/drawing/2014/main" id="{381A5748-01ED-4AC9-87D4-712C1B223C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64" name="Text Box 2">
            <a:extLst>
              <a:ext uri="{FF2B5EF4-FFF2-40B4-BE49-F238E27FC236}">
                <a16:creationId xmlns:a16="http://schemas.microsoft.com/office/drawing/2014/main" id="{47E60229-F739-4A58-A5F4-28D5C6A70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8">
            <a:extLst>
              <a:ext uri="{FF2B5EF4-FFF2-40B4-BE49-F238E27FC236}">
                <a16:creationId xmlns:a16="http://schemas.microsoft.com/office/drawing/2014/main" id="{2FC3A9C6-0E73-4324-BB43-9A47B1840B7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3555ED38-E28A-49B1-A0FB-4467A507EDD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01411" name="Rectangle 1">
            <a:extLst>
              <a:ext uri="{FF2B5EF4-FFF2-40B4-BE49-F238E27FC236}">
                <a16:creationId xmlns:a16="http://schemas.microsoft.com/office/drawing/2014/main" id="{F8ADD5FF-8D77-4030-A059-1BDE6B94FC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1412" name="Text Box 2">
            <a:extLst>
              <a:ext uri="{FF2B5EF4-FFF2-40B4-BE49-F238E27FC236}">
                <a16:creationId xmlns:a16="http://schemas.microsoft.com/office/drawing/2014/main" id="{BA0E6AF6-6D7B-4934-9560-7CB2AB7C3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58" name="Rectangle 8">
            <a:extLst>
              <a:ext uri="{FF2B5EF4-FFF2-40B4-BE49-F238E27FC236}">
                <a16:creationId xmlns:a16="http://schemas.microsoft.com/office/drawing/2014/main" id="{5A386FC3-A918-4C0F-82DD-0795D489719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7A0AB6B9-9FDC-4F1A-AE15-89407DFE7D9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76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03459" name="Rectangle 1">
            <a:extLst>
              <a:ext uri="{FF2B5EF4-FFF2-40B4-BE49-F238E27FC236}">
                <a16:creationId xmlns:a16="http://schemas.microsoft.com/office/drawing/2014/main" id="{3E46B298-58B7-4517-8EC5-842D24B8EF1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3460" name="Text Box 2">
            <a:extLst>
              <a:ext uri="{FF2B5EF4-FFF2-40B4-BE49-F238E27FC236}">
                <a16:creationId xmlns:a16="http://schemas.microsoft.com/office/drawing/2014/main" id="{B84B7FA8-332E-4092-935F-35EF694EC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6" name="Rectangle 8">
            <a:extLst>
              <a:ext uri="{FF2B5EF4-FFF2-40B4-BE49-F238E27FC236}">
                <a16:creationId xmlns:a16="http://schemas.microsoft.com/office/drawing/2014/main" id="{27B1C36E-23BF-4BB9-9BB6-25FD7C5A996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1FF7B074-D2C1-4576-84B9-3AD909A48F9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77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05507" name="Rectangle 1">
            <a:extLst>
              <a:ext uri="{FF2B5EF4-FFF2-40B4-BE49-F238E27FC236}">
                <a16:creationId xmlns:a16="http://schemas.microsoft.com/office/drawing/2014/main" id="{63F3DFF7-31C3-4B61-A74D-D9DFB0A9AE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5508" name="Text Box 2">
            <a:extLst>
              <a:ext uri="{FF2B5EF4-FFF2-40B4-BE49-F238E27FC236}">
                <a16:creationId xmlns:a16="http://schemas.microsoft.com/office/drawing/2014/main" id="{1FCD6814-9D34-4F22-8290-9B8133C48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8">
            <a:extLst>
              <a:ext uri="{FF2B5EF4-FFF2-40B4-BE49-F238E27FC236}">
                <a16:creationId xmlns:a16="http://schemas.microsoft.com/office/drawing/2014/main" id="{86650AE9-1F8D-4B98-B106-5FD3AD3151E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C715D828-63B0-4C53-B07A-3D566D7CAA12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12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6179" name="Rectangle 1">
            <a:extLst>
              <a:ext uri="{FF2B5EF4-FFF2-40B4-BE49-F238E27FC236}">
                <a16:creationId xmlns:a16="http://schemas.microsoft.com/office/drawing/2014/main" id="{B163A23B-6516-435D-AA6B-EFB192C28B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6180" name="Text Box 2">
            <a:extLst>
              <a:ext uri="{FF2B5EF4-FFF2-40B4-BE49-F238E27FC236}">
                <a16:creationId xmlns:a16="http://schemas.microsoft.com/office/drawing/2014/main" id="{EE64C3C0-AC54-42AF-A023-AEAD9DA7D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8">
            <a:extLst>
              <a:ext uri="{FF2B5EF4-FFF2-40B4-BE49-F238E27FC236}">
                <a16:creationId xmlns:a16="http://schemas.microsoft.com/office/drawing/2014/main" id="{FE407C20-B5F9-4C4D-B96F-8725D50611D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F780019-C15D-4C11-B62F-5641921B7D74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78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07555" name="Rectangle 1">
            <a:extLst>
              <a:ext uri="{FF2B5EF4-FFF2-40B4-BE49-F238E27FC236}">
                <a16:creationId xmlns:a16="http://schemas.microsoft.com/office/drawing/2014/main" id="{2A2DF072-5EC9-48CD-8C61-0D94CF42C0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7556" name="Text Box 2">
            <a:extLst>
              <a:ext uri="{FF2B5EF4-FFF2-40B4-BE49-F238E27FC236}">
                <a16:creationId xmlns:a16="http://schemas.microsoft.com/office/drawing/2014/main" id="{5E89FE1C-47EB-42AD-9B03-94B228CC4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26" name="Rectangle 8">
            <a:extLst>
              <a:ext uri="{FF2B5EF4-FFF2-40B4-BE49-F238E27FC236}">
                <a16:creationId xmlns:a16="http://schemas.microsoft.com/office/drawing/2014/main" id="{EF5033F2-0DBB-4440-82BD-A604F42A8D6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DB793C1C-FBAF-42F5-989D-2160D3DB483E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13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08227" name="Rectangle 1">
            <a:extLst>
              <a:ext uri="{FF2B5EF4-FFF2-40B4-BE49-F238E27FC236}">
                <a16:creationId xmlns:a16="http://schemas.microsoft.com/office/drawing/2014/main" id="{A7126298-07B8-4146-BF40-9644B2981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8228" name="Text Box 2">
            <a:extLst>
              <a:ext uri="{FF2B5EF4-FFF2-40B4-BE49-F238E27FC236}">
                <a16:creationId xmlns:a16="http://schemas.microsoft.com/office/drawing/2014/main" id="{C372E5AE-1190-418D-BF4D-27B685220F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8">
            <a:extLst>
              <a:ext uri="{FF2B5EF4-FFF2-40B4-BE49-F238E27FC236}">
                <a16:creationId xmlns:a16="http://schemas.microsoft.com/office/drawing/2014/main" id="{3606CB5B-1344-4585-8C6E-7536B68DE1E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91313401-AA6B-47D3-88EE-26C4B579B565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14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0275" name="Rectangle 1">
            <a:extLst>
              <a:ext uri="{FF2B5EF4-FFF2-40B4-BE49-F238E27FC236}">
                <a16:creationId xmlns:a16="http://schemas.microsoft.com/office/drawing/2014/main" id="{FE7BEFB7-62EF-40B3-B321-65E26470BC3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0276" name="Text Box 2">
            <a:extLst>
              <a:ext uri="{FF2B5EF4-FFF2-40B4-BE49-F238E27FC236}">
                <a16:creationId xmlns:a16="http://schemas.microsoft.com/office/drawing/2014/main" id="{58A005C4-A91E-4323-9634-08A9AD307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8">
            <a:extLst>
              <a:ext uri="{FF2B5EF4-FFF2-40B4-BE49-F238E27FC236}">
                <a16:creationId xmlns:a16="http://schemas.microsoft.com/office/drawing/2014/main" id="{4E9FE097-3219-402D-9921-0E0EAC0D21E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4313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15900" marR="0" lvl="0" indent="-214313" algn="r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45000"/>
              <a:buFontTx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/>
            </a:pPr>
            <a:fld id="{70E7B115-F3AF-4A61-957C-5885A84FB423}" type="slidenum">
              <a:rPr kumimoji="0" lang="el-GR" altLang="el-GR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Segoe UI" panose="020B0502040204020203" pitchFamily="34" charset="0"/>
              </a:rPr>
              <a:pPr marL="215900" marR="0" lvl="0" indent="-214313" algn="r" defTabSz="44926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45000"/>
                <a:buFontTx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</a:tabLst>
                <a:defRPr/>
              </a:pPr>
              <a:t>15</a:t>
            </a:fld>
            <a:endParaRPr kumimoji="0" lang="el-GR" altLang="el-GR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2323" name="Rectangle 1">
            <a:extLst>
              <a:ext uri="{FF2B5EF4-FFF2-40B4-BE49-F238E27FC236}">
                <a16:creationId xmlns:a16="http://schemas.microsoft.com/office/drawing/2014/main" id="{0136ADC6-DF1A-429A-BC05-AC56E41323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2324" name="Text Box 2">
            <a:extLst>
              <a:ext uri="{FF2B5EF4-FFF2-40B4-BE49-F238E27FC236}">
                <a16:creationId xmlns:a16="http://schemas.microsoft.com/office/drawing/2014/main" id="{039F2650-ACB6-475A-8CF2-FADDDF1D8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/>
              <a:defRPr/>
            </a:pPr>
            <a:endParaRPr kumimoji="0" lang="el-GR" altLang="el-GR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6930A854-6238-466D-A3CE-B36D8FA6343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F95DC4-C301-417D-BF2C-023B265953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746125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EBB73D54-C6C8-4525-8583-F7CFE833E5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FD0A50-02DE-483E-A5D7-65174665ADA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55983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7084" y="277814"/>
            <a:ext cx="2741083" cy="5849937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1" y="277814"/>
            <a:ext cx="8024284" cy="5849937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08F3B065-574D-45F6-BC71-D9CDDF3D3C50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9BB5-6D03-4CB5-94E0-CFAC8C79CF03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742079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 dirty="0"/>
              <a:t>Click to enter title here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 dirty="0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734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>
          <p15:clr>
            <a:srgbClr val="C35EA4"/>
          </p15:clr>
        </p15:guide>
        <p15:guide id="12" orient="horz" pos="981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14D63-2BBD-4473-BB6B-17AB8A25BB59}" type="datetime1">
              <a:rPr lang="en-US" smtClean="0"/>
              <a:pPr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5852160"/>
            <a:ext cx="10058400" cy="1005840"/>
          </a:xfrm>
        </p:spPr>
        <p:txBody>
          <a:bodyPr anchor="b">
            <a:noAutofit/>
          </a:bodyPr>
          <a:lstStyle>
            <a:lvl1pPr marL="0" indent="0">
              <a:spcBef>
                <a:spcPts val="300"/>
              </a:spcBef>
              <a:buNone/>
              <a:defRPr sz="1000"/>
            </a:lvl1pPr>
            <a:lvl2pPr marL="228589" indent="0">
              <a:spcBef>
                <a:spcPts val="300"/>
              </a:spcBef>
              <a:buNone/>
              <a:defRPr sz="1000"/>
            </a:lvl2pPr>
            <a:lvl3pPr marL="457178" indent="0">
              <a:spcBef>
                <a:spcPts val="300"/>
              </a:spcBef>
              <a:buNone/>
              <a:defRPr sz="1000"/>
            </a:lvl3pPr>
            <a:lvl4pPr marL="685766" indent="0">
              <a:spcBef>
                <a:spcPts val="300"/>
              </a:spcBef>
              <a:buNone/>
              <a:defRPr sz="1000"/>
            </a:lvl4pPr>
            <a:lvl5pPr marL="914356" indent="0">
              <a:spcBef>
                <a:spcPts val="300"/>
              </a:spcBef>
              <a:buNone/>
              <a:defRPr sz="1000"/>
            </a:lvl5pPr>
          </a:lstStyle>
          <a:p>
            <a:pPr lvl="0"/>
            <a:r>
              <a:rPr lang="en-US" dirty="0"/>
              <a:t>Reference(s)</a:t>
            </a:r>
          </a:p>
        </p:txBody>
      </p:sp>
    </p:spTree>
    <p:extLst>
      <p:ext uri="{BB962C8B-B14F-4D97-AF65-F5344CB8AC3E}">
        <p14:creationId xmlns:p14="http://schemas.microsoft.com/office/powerpoint/2010/main" val="1372086715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A4656D8-7247-430F-90D7-0B7F062DECD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22183" y="1470715"/>
            <a:ext cx="5688000" cy="4578029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GB" sz="1867" b="0" noProof="0" dirty="0">
                <a:latin typeface="Arial" pitchFamily="34" charset="0"/>
                <a:cs typeface="Arial" pitchFamily="34" charset="0"/>
              </a:defRPr>
            </a:lvl1pPr>
            <a:lvl2pPr>
              <a:defRPr lang="en-GB" sz="1600" b="0" baseline="0" noProof="0" dirty="0">
                <a:latin typeface="Arial" pitchFamily="34" charset="0"/>
                <a:cs typeface="Arial" pitchFamily="34" charset="0"/>
              </a:defRPr>
            </a:lvl2pPr>
            <a:lvl3pPr>
              <a:defRPr lang="en-GB" sz="1400" baseline="0" noProof="0" dirty="0">
                <a:latin typeface="Arial" pitchFamily="34" charset="0"/>
                <a:cs typeface="Arial" pitchFamily="34" charset="0"/>
              </a:defRPr>
            </a:lvl3pPr>
          </a:lstStyle>
          <a:p>
            <a:pPr marL="243411" lvl="0" indent="-24341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</a:pPr>
            <a:r>
              <a:rPr lang="en-GB" noProof="0" dirty="0"/>
              <a:t>First level</a:t>
            </a:r>
          </a:p>
          <a:p>
            <a:pPr marL="478355" lvl="1" indent="-234945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</a:pPr>
            <a:r>
              <a:rPr lang="en-GB" noProof="0" dirty="0"/>
              <a:t>Second level</a:t>
            </a:r>
          </a:p>
          <a:p>
            <a:pPr marL="719649" lvl="2" indent="-241294">
              <a:buFont typeface="Courier New" panose="02070309020205020404" pitchFamily="49" charset="0"/>
              <a:buChar char="o"/>
            </a:pPr>
            <a:r>
              <a:rPr lang="en-GB" noProof="0" dirty="0"/>
              <a:t>Third level</a:t>
            </a:r>
          </a:p>
        </p:txBody>
      </p:sp>
      <p:sp>
        <p:nvSpPr>
          <p:cNvPr id="19" name="Title 8">
            <a:extLst>
              <a:ext uri="{FF2B5EF4-FFF2-40B4-BE49-F238E27FC236}">
                <a16:creationId xmlns:a16="http://schemas.microsoft.com/office/drawing/2014/main" id="{5A6127EC-C752-4939-80C9-9FEE1F513D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4146" y="173803"/>
            <a:ext cx="10108399" cy="62237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GB" sz="3733" spc="-27" noProof="0" dirty="0">
                <a:ea typeface="+mn-ea"/>
                <a:cs typeface="Century"/>
              </a:defRPr>
            </a:lvl1pPr>
          </a:lstStyle>
          <a:p>
            <a:pPr marL="0" marR="204888" lvl="0" algn="l">
              <a:spcAft>
                <a:spcPts val="1600"/>
              </a:spcAft>
            </a:pPr>
            <a:r>
              <a:rPr lang="en-GB" noProof="0" dirty="0"/>
              <a:t>Click to add content title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8124ED-7745-48B7-A970-A32723058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4145" y="6048744"/>
            <a:ext cx="10128840" cy="65579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800" b="0"/>
            </a:lvl1pPr>
          </a:lstStyle>
          <a:p>
            <a:pPr lvl="0"/>
            <a:r>
              <a:rPr lang="en-US" dirty="0"/>
              <a:t>Footnotes</a:t>
            </a:r>
            <a:endParaRPr lang="it-IT" dirty="0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D51343C2-A805-4436-9CE9-7821DC1C613E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6321787" y="1470715"/>
            <a:ext cx="5688000" cy="4578029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GB" sz="1867" b="0" noProof="0" dirty="0">
                <a:latin typeface="Arial" pitchFamily="34" charset="0"/>
                <a:cs typeface="Arial" pitchFamily="34" charset="0"/>
              </a:defRPr>
            </a:lvl1pPr>
            <a:lvl2pPr>
              <a:defRPr lang="en-GB" sz="1600" b="0" baseline="0" noProof="0" dirty="0">
                <a:latin typeface="Arial" pitchFamily="34" charset="0"/>
                <a:cs typeface="Arial" pitchFamily="34" charset="0"/>
              </a:defRPr>
            </a:lvl2pPr>
            <a:lvl3pPr>
              <a:defRPr lang="en-GB" sz="1400" baseline="0" noProof="0" dirty="0">
                <a:latin typeface="Arial" pitchFamily="34" charset="0"/>
                <a:cs typeface="Arial" pitchFamily="34" charset="0"/>
              </a:defRPr>
            </a:lvl3pPr>
          </a:lstStyle>
          <a:p>
            <a:pPr marL="243411" lvl="0" indent="-24341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</a:pPr>
            <a:r>
              <a:rPr lang="en-GB" noProof="0" dirty="0"/>
              <a:t>First level</a:t>
            </a:r>
          </a:p>
          <a:p>
            <a:pPr marL="478355" lvl="1" indent="-234945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</a:pPr>
            <a:r>
              <a:rPr lang="en-GB" noProof="0" dirty="0"/>
              <a:t>Second level</a:t>
            </a:r>
          </a:p>
          <a:p>
            <a:pPr marL="719649" lvl="2" indent="-241294">
              <a:buFont typeface="Courier New" panose="02070309020205020404" pitchFamily="49" charset="0"/>
              <a:buChar char="o"/>
            </a:pPr>
            <a:r>
              <a:rPr lang="en-GB" noProof="0" dirty="0"/>
              <a:t>Third level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29B3D06A-3499-4522-8655-9134B6AC484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146" y="814918"/>
            <a:ext cx="10128839" cy="655797"/>
          </a:xfrm>
          <a:prstGeom prst="rect">
            <a:avLst/>
          </a:prstGeom>
        </p:spPr>
        <p:txBody>
          <a:bodyPr lIns="0" tIns="0" rIns="0" bIns="0"/>
          <a:lstStyle>
            <a:lvl1pPr marL="0" marR="204888" indent="0" algn="l" defTabSz="609585" rtl="0" eaLnBrk="1" latinLnBrk="0" hangingPunct="1">
              <a:buNone/>
              <a:defRPr lang="it-IT" sz="1867" b="1" kern="1200" spc="-7" dirty="0">
                <a:solidFill>
                  <a:srgbClr val="8B034F"/>
                </a:solidFill>
                <a:latin typeface="+mj-lt"/>
                <a:ea typeface="+mn-ea"/>
                <a:cs typeface="Book Antiqua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it-IT" dirty="0"/>
          </a:p>
        </p:txBody>
      </p:sp>
      <p:sp>
        <p:nvSpPr>
          <p:cNvPr id="7" name="ICON back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7EADEA57-9C1C-43D6-9CCF-FD3A39BED93E}"/>
              </a:ext>
            </a:extLst>
          </p:cNvPr>
          <p:cNvSpPr/>
          <p:nvPr userDrawn="1"/>
        </p:nvSpPr>
        <p:spPr>
          <a:xfrm rot="16200000">
            <a:off x="10711089" y="412163"/>
            <a:ext cx="268744" cy="231675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spc="67" dirty="0"/>
          </a:p>
        </p:txBody>
      </p:sp>
      <p:sp>
        <p:nvSpPr>
          <p:cNvPr id="8" name="ICON Fw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D70EAB2-87C3-4BFF-98F4-A17CB009B64A}"/>
              </a:ext>
            </a:extLst>
          </p:cNvPr>
          <p:cNvSpPr/>
          <p:nvPr userDrawn="1"/>
        </p:nvSpPr>
        <p:spPr>
          <a:xfrm rot="5400000" flipH="1">
            <a:off x="11693236" y="412163"/>
            <a:ext cx="268744" cy="231675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spc="67" dirty="0"/>
          </a:p>
        </p:txBody>
      </p:sp>
      <p:sp>
        <p:nvSpPr>
          <p:cNvPr id="9" name="ICON home">
            <a:extLst>
              <a:ext uri="{FF2B5EF4-FFF2-40B4-BE49-F238E27FC236}">
                <a16:creationId xmlns:a16="http://schemas.microsoft.com/office/drawing/2014/main" id="{CFE864AE-C72D-433C-9B1C-8E34955981F5}"/>
              </a:ext>
            </a:extLst>
          </p:cNvPr>
          <p:cNvSpPr>
            <a:spLocks/>
          </p:cNvSpPr>
          <p:nvPr userDrawn="1"/>
        </p:nvSpPr>
        <p:spPr bwMode="auto">
          <a:xfrm>
            <a:off x="11099137" y="301481"/>
            <a:ext cx="474796" cy="453041"/>
          </a:xfrm>
          <a:custGeom>
            <a:avLst/>
            <a:gdLst>
              <a:gd name="T0" fmla="*/ 172 w 355"/>
              <a:gd name="T1" fmla="*/ 3 h 339"/>
              <a:gd name="T2" fmla="*/ 5 w 355"/>
              <a:gd name="T3" fmla="*/ 172 h 339"/>
              <a:gd name="T4" fmla="*/ 11 w 355"/>
              <a:gd name="T5" fmla="*/ 186 h 339"/>
              <a:gd name="T6" fmla="*/ 40 w 355"/>
              <a:gd name="T7" fmla="*/ 186 h 339"/>
              <a:gd name="T8" fmla="*/ 47 w 355"/>
              <a:gd name="T9" fmla="*/ 193 h 339"/>
              <a:gd name="T10" fmla="*/ 47 w 355"/>
              <a:gd name="T11" fmla="*/ 331 h 339"/>
              <a:gd name="T12" fmla="*/ 55 w 355"/>
              <a:gd name="T13" fmla="*/ 339 h 339"/>
              <a:gd name="T14" fmla="*/ 130 w 355"/>
              <a:gd name="T15" fmla="*/ 339 h 339"/>
              <a:gd name="T16" fmla="*/ 138 w 355"/>
              <a:gd name="T17" fmla="*/ 331 h 339"/>
              <a:gd name="T18" fmla="*/ 138 w 355"/>
              <a:gd name="T19" fmla="*/ 251 h 339"/>
              <a:gd name="T20" fmla="*/ 146 w 355"/>
              <a:gd name="T21" fmla="*/ 243 h 339"/>
              <a:gd name="T22" fmla="*/ 210 w 355"/>
              <a:gd name="T23" fmla="*/ 243 h 339"/>
              <a:gd name="T24" fmla="*/ 218 w 355"/>
              <a:gd name="T25" fmla="*/ 251 h 339"/>
              <a:gd name="T26" fmla="*/ 218 w 355"/>
              <a:gd name="T27" fmla="*/ 331 h 339"/>
              <a:gd name="T28" fmla="*/ 225 w 355"/>
              <a:gd name="T29" fmla="*/ 339 h 339"/>
              <a:gd name="T30" fmla="*/ 300 w 355"/>
              <a:gd name="T31" fmla="*/ 339 h 339"/>
              <a:gd name="T32" fmla="*/ 308 w 355"/>
              <a:gd name="T33" fmla="*/ 331 h 339"/>
              <a:gd name="T34" fmla="*/ 308 w 355"/>
              <a:gd name="T35" fmla="*/ 193 h 339"/>
              <a:gd name="T36" fmla="*/ 316 w 355"/>
              <a:gd name="T37" fmla="*/ 186 h 339"/>
              <a:gd name="T38" fmla="*/ 344 w 355"/>
              <a:gd name="T39" fmla="*/ 186 h 339"/>
              <a:gd name="T40" fmla="*/ 350 w 355"/>
              <a:gd name="T41" fmla="*/ 172 h 339"/>
              <a:gd name="T42" fmla="*/ 183 w 355"/>
              <a:gd name="T43" fmla="*/ 3 h 339"/>
              <a:gd name="T44" fmla="*/ 172 w 355"/>
              <a:gd name="T45" fmla="*/ 3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55" h="339">
                <a:moveTo>
                  <a:pt x="172" y="3"/>
                </a:moveTo>
                <a:cubicBezTo>
                  <a:pt x="5" y="172"/>
                  <a:pt x="5" y="172"/>
                  <a:pt x="5" y="172"/>
                </a:cubicBezTo>
                <a:cubicBezTo>
                  <a:pt x="0" y="177"/>
                  <a:pt x="4" y="186"/>
                  <a:pt x="11" y="186"/>
                </a:cubicBezTo>
                <a:cubicBezTo>
                  <a:pt x="40" y="186"/>
                  <a:pt x="40" y="186"/>
                  <a:pt x="40" y="186"/>
                </a:cubicBezTo>
                <a:cubicBezTo>
                  <a:pt x="44" y="186"/>
                  <a:pt x="47" y="189"/>
                  <a:pt x="47" y="193"/>
                </a:cubicBezTo>
                <a:cubicBezTo>
                  <a:pt x="47" y="331"/>
                  <a:pt x="47" y="331"/>
                  <a:pt x="47" y="331"/>
                </a:cubicBezTo>
                <a:cubicBezTo>
                  <a:pt x="47" y="335"/>
                  <a:pt x="51" y="339"/>
                  <a:pt x="55" y="339"/>
                </a:cubicBezTo>
                <a:cubicBezTo>
                  <a:pt x="130" y="339"/>
                  <a:pt x="130" y="339"/>
                  <a:pt x="130" y="339"/>
                </a:cubicBezTo>
                <a:cubicBezTo>
                  <a:pt x="134" y="339"/>
                  <a:pt x="138" y="335"/>
                  <a:pt x="138" y="331"/>
                </a:cubicBezTo>
                <a:cubicBezTo>
                  <a:pt x="138" y="251"/>
                  <a:pt x="138" y="251"/>
                  <a:pt x="138" y="251"/>
                </a:cubicBezTo>
                <a:cubicBezTo>
                  <a:pt x="138" y="246"/>
                  <a:pt x="141" y="243"/>
                  <a:pt x="146" y="243"/>
                </a:cubicBezTo>
                <a:cubicBezTo>
                  <a:pt x="210" y="243"/>
                  <a:pt x="210" y="243"/>
                  <a:pt x="210" y="243"/>
                </a:cubicBezTo>
                <a:cubicBezTo>
                  <a:pt x="214" y="243"/>
                  <a:pt x="218" y="246"/>
                  <a:pt x="218" y="251"/>
                </a:cubicBezTo>
                <a:cubicBezTo>
                  <a:pt x="218" y="331"/>
                  <a:pt x="218" y="331"/>
                  <a:pt x="218" y="331"/>
                </a:cubicBezTo>
                <a:cubicBezTo>
                  <a:pt x="218" y="335"/>
                  <a:pt x="221" y="339"/>
                  <a:pt x="225" y="339"/>
                </a:cubicBezTo>
                <a:cubicBezTo>
                  <a:pt x="300" y="339"/>
                  <a:pt x="300" y="339"/>
                  <a:pt x="300" y="339"/>
                </a:cubicBezTo>
                <a:cubicBezTo>
                  <a:pt x="304" y="339"/>
                  <a:pt x="308" y="335"/>
                  <a:pt x="308" y="331"/>
                </a:cubicBezTo>
                <a:cubicBezTo>
                  <a:pt x="308" y="193"/>
                  <a:pt x="308" y="193"/>
                  <a:pt x="308" y="193"/>
                </a:cubicBezTo>
                <a:cubicBezTo>
                  <a:pt x="308" y="189"/>
                  <a:pt x="311" y="186"/>
                  <a:pt x="316" y="186"/>
                </a:cubicBezTo>
                <a:cubicBezTo>
                  <a:pt x="344" y="186"/>
                  <a:pt x="344" y="186"/>
                  <a:pt x="344" y="186"/>
                </a:cubicBezTo>
                <a:cubicBezTo>
                  <a:pt x="351" y="186"/>
                  <a:pt x="355" y="177"/>
                  <a:pt x="350" y="172"/>
                </a:cubicBezTo>
                <a:cubicBezTo>
                  <a:pt x="183" y="3"/>
                  <a:pt x="183" y="3"/>
                  <a:pt x="183" y="3"/>
                </a:cubicBezTo>
                <a:cubicBezTo>
                  <a:pt x="180" y="0"/>
                  <a:pt x="175" y="0"/>
                  <a:pt x="172" y="3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t-IT" sz="2400"/>
          </a:p>
        </p:txBody>
      </p:sp>
      <p:sp>
        <p:nvSpPr>
          <p:cNvPr id="10" name="LINK Fw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EE3E3E6-95B5-4238-AF37-D74F2B8BD6DF}"/>
              </a:ext>
            </a:extLst>
          </p:cNvPr>
          <p:cNvSpPr/>
          <p:nvPr userDrawn="1"/>
        </p:nvSpPr>
        <p:spPr>
          <a:xfrm>
            <a:off x="11649546" y="241628"/>
            <a:ext cx="541028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1" name="LINK Back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B98D58BD-AB3A-4396-AEFF-48CFD0371FFB}"/>
              </a:ext>
            </a:extLst>
          </p:cNvPr>
          <p:cNvSpPr/>
          <p:nvPr userDrawn="1"/>
        </p:nvSpPr>
        <p:spPr>
          <a:xfrm>
            <a:off x="10562986" y="241628"/>
            <a:ext cx="469365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12" name="LINK home">
            <a:hlinkClick r:id="rId2" action="ppaction://hlinksldjump"/>
            <a:extLst>
              <a:ext uri="{FF2B5EF4-FFF2-40B4-BE49-F238E27FC236}">
                <a16:creationId xmlns:a16="http://schemas.microsoft.com/office/drawing/2014/main" id="{FF6F634E-3CCC-4FFE-904E-14A5CF744247}"/>
              </a:ext>
            </a:extLst>
          </p:cNvPr>
          <p:cNvSpPr/>
          <p:nvPr userDrawn="1"/>
        </p:nvSpPr>
        <p:spPr>
          <a:xfrm>
            <a:off x="11064863" y="241628"/>
            <a:ext cx="543927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26922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434145" y="1604433"/>
            <a:ext cx="11571816" cy="4464051"/>
          </a:xfrm>
          <a:prstGeom prst="rect">
            <a:avLst/>
          </a:prstGeom>
        </p:spPr>
        <p:txBody>
          <a:bodyPr lIns="0" tIns="0" rIns="0" bIns="0"/>
          <a:lstStyle>
            <a:lvl1pPr>
              <a:defRPr lang="en-GB" sz="1867" b="0" noProof="0" dirty="0">
                <a:latin typeface="Arial" pitchFamily="34" charset="0"/>
                <a:cs typeface="Arial" pitchFamily="34" charset="0"/>
              </a:defRPr>
            </a:lvl1pPr>
            <a:lvl2pPr>
              <a:defRPr lang="en-GB" sz="1600" b="0" baseline="0" noProof="0" dirty="0">
                <a:latin typeface="Arial" pitchFamily="34" charset="0"/>
                <a:cs typeface="Arial" pitchFamily="34" charset="0"/>
              </a:defRPr>
            </a:lvl2pPr>
            <a:lvl3pPr>
              <a:defRPr lang="en-GB" sz="1400" baseline="0" noProof="0" dirty="0">
                <a:latin typeface="Arial" pitchFamily="34" charset="0"/>
                <a:cs typeface="Arial" pitchFamily="34" charset="0"/>
              </a:defRPr>
            </a:lvl3pPr>
          </a:lstStyle>
          <a:p>
            <a:pPr marL="243411" lvl="0" indent="-243411">
              <a:lnSpc>
                <a:spcPct val="100000"/>
              </a:lnSpc>
              <a:spcBef>
                <a:spcPts val="0"/>
              </a:spcBef>
              <a:buClr>
                <a:schemeClr val="tx2"/>
              </a:buClr>
              <a:buFont typeface="Arial" panose="020B0604020202020204" pitchFamily="34" charset="0"/>
            </a:pPr>
            <a:r>
              <a:rPr lang="en-GB" noProof="0" dirty="0"/>
              <a:t>First level</a:t>
            </a:r>
          </a:p>
          <a:p>
            <a:pPr marL="478355" lvl="1" indent="-234945">
              <a:lnSpc>
                <a:spcPct val="100000"/>
              </a:lnSpc>
              <a:spcBef>
                <a:spcPts val="0"/>
              </a:spcBef>
              <a:buClrTx/>
              <a:buFont typeface="Arial" panose="020B0604020202020204" pitchFamily="34" charset="0"/>
            </a:pPr>
            <a:r>
              <a:rPr lang="en-GB" noProof="0" dirty="0"/>
              <a:t>Second level</a:t>
            </a:r>
          </a:p>
          <a:p>
            <a:pPr marL="719649" lvl="2" indent="-241294">
              <a:buFont typeface="Courier New" panose="02070309020205020404" pitchFamily="49" charset="0"/>
              <a:buChar char="o"/>
            </a:pPr>
            <a:r>
              <a:rPr lang="en-GB" noProof="0" dirty="0"/>
              <a:t>Third level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434146" y="173803"/>
            <a:ext cx="10108399" cy="622372"/>
          </a:xfrm>
          <a:prstGeom prst="rect">
            <a:avLst/>
          </a:prstGeom>
          <a:effectLst/>
        </p:spPr>
        <p:txBody>
          <a:bodyPr vert="horz" wrap="square" lIns="0" tIns="0" rIns="0" bIns="0" rtlCol="0">
            <a:noAutofit/>
          </a:bodyPr>
          <a:lstStyle>
            <a:lvl1pPr algn="l">
              <a:defRPr lang="en-GB" sz="3733" spc="-27" noProof="0" dirty="0">
                <a:ea typeface="+mn-ea"/>
                <a:cs typeface="Century"/>
              </a:defRPr>
            </a:lvl1pPr>
          </a:lstStyle>
          <a:p>
            <a:pPr marL="0" marR="204888" lvl="0" algn="l">
              <a:spcAft>
                <a:spcPts val="1600"/>
              </a:spcAft>
            </a:pPr>
            <a:r>
              <a:rPr lang="en-GB" noProof="0" dirty="0"/>
              <a:t>Click to add content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F6CDCB-6E38-4DF2-9624-13EBE5FE08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4145" y="6048744"/>
            <a:ext cx="10128840" cy="655797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buNone/>
              <a:defRPr sz="1067" b="0"/>
            </a:lvl1pPr>
          </a:lstStyle>
          <a:p>
            <a:pPr lvl="0"/>
            <a:r>
              <a:rPr lang="en-US" dirty="0"/>
              <a:t>Footnotes</a:t>
            </a:r>
            <a:endParaRPr lang="it-IT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57D7690-D385-4BA7-914D-E3F32D4A32E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146" y="814917"/>
            <a:ext cx="10128839" cy="771319"/>
          </a:xfrm>
          <a:prstGeom prst="rect">
            <a:avLst/>
          </a:prstGeom>
        </p:spPr>
        <p:txBody>
          <a:bodyPr lIns="0" tIns="0" rIns="0" bIns="0"/>
          <a:lstStyle>
            <a:lvl1pPr marL="0" marR="204888" indent="0" algn="l" defTabSz="609585" rtl="0" eaLnBrk="1" latinLnBrk="0" hangingPunct="1">
              <a:buNone/>
              <a:defRPr lang="it-IT" sz="1867" b="1" kern="1200" spc="-7" dirty="0">
                <a:solidFill>
                  <a:srgbClr val="8B034F"/>
                </a:solidFill>
                <a:latin typeface="+mj-lt"/>
                <a:ea typeface="+mn-ea"/>
                <a:cs typeface="Book Antiqua"/>
              </a:defRPr>
            </a:lvl1pPr>
            <a:lvl2pPr marL="609585" indent="0">
              <a:buNone/>
              <a:defRPr/>
            </a:lvl2pPr>
            <a:lvl3pPr marL="1219170" indent="0">
              <a:buNone/>
              <a:defRPr/>
            </a:lvl3pPr>
            <a:lvl4pPr marL="1828754" indent="0">
              <a:buNone/>
              <a:defRPr/>
            </a:lvl4pPr>
            <a:lvl5pPr marL="2438339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it-IT" dirty="0"/>
          </a:p>
        </p:txBody>
      </p:sp>
      <p:sp>
        <p:nvSpPr>
          <p:cNvPr id="15" name="ICON back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5DE7873B-3216-4578-B96B-D0D1FDE33CCF}"/>
              </a:ext>
            </a:extLst>
          </p:cNvPr>
          <p:cNvSpPr/>
          <p:nvPr userDrawn="1"/>
        </p:nvSpPr>
        <p:spPr>
          <a:xfrm rot="16200000">
            <a:off x="10711089" y="412163"/>
            <a:ext cx="268744" cy="231675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spc="67" dirty="0"/>
          </a:p>
        </p:txBody>
      </p:sp>
      <p:sp>
        <p:nvSpPr>
          <p:cNvPr id="16" name="ICON Fw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5301D6A-747A-49C9-B08D-1BC99F026ABE}"/>
              </a:ext>
            </a:extLst>
          </p:cNvPr>
          <p:cNvSpPr/>
          <p:nvPr userDrawn="1"/>
        </p:nvSpPr>
        <p:spPr>
          <a:xfrm rot="5400000" flipH="1">
            <a:off x="11693236" y="412163"/>
            <a:ext cx="268744" cy="231675"/>
          </a:xfrm>
          <a:prstGeom prst="triangle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spc="67" dirty="0"/>
          </a:p>
        </p:txBody>
      </p:sp>
      <p:sp>
        <p:nvSpPr>
          <p:cNvPr id="17" name="ICON home">
            <a:extLst>
              <a:ext uri="{FF2B5EF4-FFF2-40B4-BE49-F238E27FC236}">
                <a16:creationId xmlns:a16="http://schemas.microsoft.com/office/drawing/2014/main" id="{2CAB40D2-8A88-4813-A821-7C24E97EBD8A}"/>
              </a:ext>
            </a:extLst>
          </p:cNvPr>
          <p:cNvSpPr>
            <a:spLocks/>
          </p:cNvSpPr>
          <p:nvPr userDrawn="1"/>
        </p:nvSpPr>
        <p:spPr bwMode="auto">
          <a:xfrm>
            <a:off x="11099137" y="301481"/>
            <a:ext cx="474796" cy="453041"/>
          </a:xfrm>
          <a:custGeom>
            <a:avLst/>
            <a:gdLst>
              <a:gd name="T0" fmla="*/ 172 w 355"/>
              <a:gd name="T1" fmla="*/ 3 h 339"/>
              <a:gd name="T2" fmla="*/ 5 w 355"/>
              <a:gd name="T3" fmla="*/ 172 h 339"/>
              <a:gd name="T4" fmla="*/ 11 w 355"/>
              <a:gd name="T5" fmla="*/ 186 h 339"/>
              <a:gd name="T6" fmla="*/ 40 w 355"/>
              <a:gd name="T7" fmla="*/ 186 h 339"/>
              <a:gd name="T8" fmla="*/ 47 w 355"/>
              <a:gd name="T9" fmla="*/ 193 h 339"/>
              <a:gd name="T10" fmla="*/ 47 w 355"/>
              <a:gd name="T11" fmla="*/ 331 h 339"/>
              <a:gd name="T12" fmla="*/ 55 w 355"/>
              <a:gd name="T13" fmla="*/ 339 h 339"/>
              <a:gd name="T14" fmla="*/ 130 w 355"/>
              <a:gd name="T15" fmla="*/ 339 h 339"/>
              <a:gd name="T16" fmla="*/ 138 w 355"/>
              <a:gd name="T17" fmla="*/ 331 h 339"/>
              <a:gd name="T18" fmla="*/ 138 w 355"/>
              <a:gd name="T19" fmla="*/ 251 h 339"/>
              <a:gd name="T20" fmla="*/ 146 w 355"/>
              <a:gd name="T21" fmla="*/ 243 h 339"/>
              <a:gd name="T22" fmla="*/ 210 w 355"/>
              <a:gd name="T23" fmla="*/ 243 h 339"/>
              <a:gd name="T24" fmla="*/ 218 w 355"/>
              <a:gd name="T25" fmla="*/ 251 h 339"/>
              <a:gd name="T26" fmla="*/ 218 w 355"/>
              <a:gd name="T27" fmla="*/ 331 h 339"/>
              <a:gd name="T28" fmla="*/ 225 w 355"/>
              <a:gd name="T29" fmla="*/ 339 h 339"/>
              <a:gd name="T30" fmla="*/ 300 w 355"/>
              <a:gd name="T31" fmla="*/ 339 h 339"/>
              <a:gd name="T32" fmla="*/ 308 w 355"/>
              <a:gd name="T33" fmla="*/ 331 h 339"/>
              <a:gd name="T34" fmla="*/ 308 w 355"/>
              <a:gd name="T35" fmla="*/ 193 h 339"/>
              <a:gd name="T36" fmla="*/ 316 w 355"/>
              <a:gd name="T37" fmla="*/ 186 h 339"/>
              <a:gd name="T38" fmla="*/ 344 w 355"/>
              <a:gd name="T39" fmla="*/ 186 h 339"/>
              <a:gd name="T40" fmla="*/ 350 w 355"/>
              <a:gd name="T41" fmla="*/ 172 h 339"/>
              <a:gd name="T42" fmla="*/ 183 w 355"/>
              <a:gd name="T43" fmla="*/ 3 h 339"/>
              <a:gd name="T44" fmla="*/ 172 w 355"/>
              <a:gd name="T45" fmla="*/ 3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355" h="339">
                <a:moveTo>
                  <a:pt x="172" y="3"/>
                </a:moveTo>
                <a:cubicBezTo>
                  <a:pt x="5" y="172"/>
                  <a:pt x="5" y="172"/>
                  <a:pt x="5" y="172"/>
                </a:cubicBezTo>
                <a:cubicBezTo>
                  <a:pt x="0" y="177"/>
                  <a:pt x="4" y="186"/>
                  <a:pt x="11" y="186"/>
                </a:cubicBezTo>
                <a:cubicBezTo>
                  <a:pt x="40" y="186"/>
                  <a:pt x="40" y="186"/>
                  <a:pt x="40" y="186"/>
                </a:cubicBezTo>
                <a:cubicBezTo>
                  <a:pt x="44" y="186"/>
                  <a:pt x="47" y="189"/>
                  <a:pt x="47" y="193"/>
                </a:cubicBezTo>
                <a:cubicBezTo>
                  <a:pt x="47" y="331"/>
                  <a:pt x="47" y="331"/>
                  <a:pt x="47" y="331"/>
                </a:cubicBezTo>
                <a:cubicBezTo>
                  <a:pt x="47" y="335"/>
                  <a:pt x="51" y="339"/>
                  <a:pt x="55" y="339"/>
                </a:cubicBezTo>
                <a:cubicBezTo>
                  <a:pt x="130" y="339"/>
                  <a:pt x="130" y="339"/>
                  <a:pt x="130" y="339"/>
                </a:cubicBezTo>
                <a:cubicBezTo>
                  <a:pt x="134" y="339"/>
                  <a:pt x="138" y="335"/>
                  <a:pt x="138" y="331"/>
                </a:cubicBezTo>
                <a:cubicBezTo>
                  <a:pt x="138" y="251"/>
                  <a:pt x="138" y="251"/>
                  <a:pt x="138" y="251"/>
                </a:cubicBezTo>
                <a:cubicBezTo>
                  <a:pt x="138" y="246"/>
                  <a:pt x="141" y="243"/>
                  <a:pt x="146" y="243"/>
                </a:cubicBezTo>
                <a:cubicBezTo>
                  <a:pt x="210" y="243"/>
                  <a:pt x="210" y="243"/>
                  <a:pt x="210" y="243"/>
                </a:cubicBezTo>
                <a:cubicBezTo>
                  <a:pt x="214" y="243"/>
                  <a:pt x="218" y="246"/>
                  <a:pt x="218" y="251"/>
                </a:cubicBezTo>
                <a:cubicBezTo>
                  <a:pt x="218" y="331"/>
                  <a:pt x="218" y="331"/>
                  <a:pt x="218" y="331"/>
                </a:cubicBezTo>
                <a:cubicBezTo>
                  <a:pt x="218" y="335"/>
                  <a:pt x="221" y="339"/>
                  <a:pt x="225" y="339"/>
                </a:cubicBezTo>
                <a:cubicBezTo>
                  <a:pt x="300" y="339"/>
                  <a:pt x="300" y="339"/>
                  <a:pt x="300" y="339"/>
                </a:cubicBezTo>
                <a:cubicBezTo>
                  <a:pt x="304" y="339"/>
                  <a:pt x="308" y="335"/>
                  <a:pt x="308" y="331"/>
                </a:cubicBezTo>
                <a:cubicBezTo>
                  <a:pt x="308" y="193"/>
                  <a:pt x="308" y="193"/>
                  <a:pt x="308" y="193"/>
                </a:cubicBezTo>
                <a:cubicBezTo>
                  <a:pt x="308" y="189"/>
                  <a:pt x="311" y="186"/>
                  <a:pt x="316" y="186"/>
                </a:cubicBezTo>
                <a:cubicBezTo>
                  <a:pt x="344" y="186"/>
                  <a:pt x="344" y="186"/>
                  <a:pt x="344" y="186"/>
                </a:cubicBezTo>
                <a:cubicBezTo>
                  <a:pt x="351" y="186"/>
                  <a:pt x="355" y="177"/>
                  <a:pt x="350" y="172"/>
                </a:cubicBezTo>
                <a:cubicBezTo>
                  <a:pt x="183" y="3"/>
                  <a:pt x="183" y="3"/>
                  <a:pt x="183" y="3"/>
                </a:cubicBezTo>
                <a:cubicBezTo>
                  <a:pt x="180" y="0"/>
                  <a:pt x="175" y="0"/>
                  <a:pt x="172" y="3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t-IT" sz="2400"/>
          </a:p>
        </p:txBody>
      </p:sp>
      <p:sp>
        <p:nvSpPr>
          <p:cNvPr id="19" name="LINK Fwd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E1F7AD-CA71-403E-89A3-8261C313CE4F}"/>
              </a:ext>
            </a:extLst>
          </p:cNvPr>
          <p:cNvSpPr/>
          <p:nvPr userDrawn="1"/>
        </p:nvSpPr>
        <p:spPr>
          <a:xfrm>
            <a:off x="11649546" y="241628"/>
            <a:ext cx="541028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0" name="LINK Back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258F93CE-00D6-474D-B32A-E306F6B20068}"/>
              </a:ext>
            </a:extLst>
          </p:cNvPr>
          <p:cNvSpPr/>
          <p:nvPr userDrawn="1"/>
        </p:nvSpPr>
        <p:spPr>
          <a:xfrm>
            <a:off x="10562986" y="241628"/>
            <a:ext cx="469365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  <p:sp>
        <p:nvSpPr>
          <p:cNvPr id="21" name="LINK home">
            <a:hlinkClick r:id="rId2" action="ppaction://hlinksldjump"/>
            <a:extLst>
              <a:ext uri="{FF2B5EF4-FFF2-40B4-BE49-F238E27FC236}">
                <a16:creationId xmlns:a16="http://schemas.microsoft.com/office/drawing/2014/main" id="{74FA77DE-7937-4F9D-9430-6E73F61A36AC}"/>
              </a:ext>
            </a:extLst>
          </p:cNvPr>
          <p:cNvSpPr/>
          <p:nvPr userDrawn="1"/>
        </p:nvSpPr>
        <p:spPr>
          <a:xfrm>
            <a:off x="11064863" y="241628"/>
            <a:ext cx="543927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409836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88568B46-07C3-4385-8B3D-F4C67489886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8A7B3-EC40-4B33-BF2B-9735D253CEA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88445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Rectangle 127">
            <a:extLst>
              <a:ext uri="{FF2B5EF4-FFF2-40B4-BE49-F238E27FC236}">
                <a16:creationId xmlns:a16="http://schemas.microsoft.com/office/drawing/2014/main" id="{98BB798C-8D6B-467E-8FC1-9152B94E073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A428D5-AE77-494A-9115-294B799E4B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64788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1" y="1600200"/>
            <a:ext cx="5382684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5484" y="1600200"/>
            <a:ext cx="5382683" cy="4527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FF89EFDE-7031-491A-9E04-8FFDABB2EDE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03285-276E-4EAD-ADE7-A22F5BBFD12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4657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Rectangle 127">
            <a:extLst>
              <a:ext uri="{FF2B5EF4-FFF2-40B4-BE49-F238E27FC236}">
                <a16:creationId xmlns:a16="http://schemas.microsoft.com/office/drawing/2014/main" id="{7E302AFB-0D7C-468E-8F8E-87B02EDB8DD3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E223D-FAB9-4EAF-9D7A-376AC96E339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39131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Rectangle 127">
            <a:extLst>
              <a:ext uri="{FF2B5EF4-FFF2-40B4-BE49-F238E27FC236}">
                <a16:creationId xmlns:a16="http://schemas.microsoft.com/office/drawing/2014/main" id="{69DE8320-CD32-4E1B-836E-C08B8717A6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18E836-23E7-42D1-A7FF-A15BC76F81D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882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7">
            <a:extLst>
              <a:ext uri="{FF2B5EF4-FFF2-40B4-BE49-F238E27FC236}">
                <a16:creationId xmlns:a16="http://schemas.microsoft.com/office/drawing/2014/main" id="{00256777-67F1-4421-9127-0E2AA5A5485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9D233-A87F-4126-A269-BEDAB0BB798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4460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642A31A3-A5A7-47AE-A0C9-49AA8E8C483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2A254-3517-4292-BCB2-B7C6228FEFE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19456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Rectangle 127">
            <a:extLst>
              <a:ext uri="{FF2B5EF4-FFF2-40B4-BE49-F238E27FC236}">
                <a16:creationId xmlns:a16="http://schemas.microsoft.com/office/drawing/2014/main" id="{B94ABCE5-0C60-425F-A521-06ACF701327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A4C65-E7D2-4E35-B062-F8957F1201A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856269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757868"/>
            </a:gs>
            <a:gs pos="100000">
              <a:srgbClr val="4D4F45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">
            <a:extLst>
              <a:ext uri="{FF2B5EF4-FFF2-40B4-BE49-F238E27FC236}">
                <a16:creationId xmlns:a16="http://schemas.microsoft.com/office/drawing/2014/main" id="{B3F90AD6-0401-4A75-AD2F-ED02C38C5D9A}"/>
              </a:ext>
            </a:extLst>
          </p:cNvPr>
          <p:cNvGrpSpPr>
            <a:grpSpLocks/>
          </p:cNvGrpSpPr>
          <p:nvPr/>
        </p:nvGrpSpPr>
        <p:grpSpPr bwMode="auto">
          <a:xfrm>
            <a:off x="-2127250" y="-96838"/>
            <a:ext cx="12092517" cy="9066213"/>
            <a:chOff x="-1005" y="-61"/>
            <a:chExt cx="5713" cy="5711"/>
          </a:xfrm>
        </p:grpSpPr>
        <p:grpSp>
          <p:nvGrpSpPr>
            <p:cNvPr id="1032" name="Group 2">
              <a:extLst>
                <a:ext uri="{FF2B5EF4-FFF2-40B4-BE49-F238E27FC236}">
                  <a16:creationId xmlns:a16="http://schemas.microsoft.com/office/drawing/2014/main" id="{363211A9-F3AF-4C88-B4C2-5B9E8061E4F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-1005" y="-61"/>
              <a:ext cx="5713" cy="5711"/>
              <a:chOff x="-1005" y="-61"/>
              <a:chExt cx="5713" cy="5711"/>
            </a:xfrm>
          </p:grpSpPr>
          <p:grpSp>
            <p:nvGrpSpPr>
              <p:cNvPr id="1046" name="Group 3">
                <a:extLst>
                  <a:ext uri="{FF2B5EF4-FFF2-40B4-BE49-F238E27FC236}">
                    <a16:creationId xmlns:a16="http://schemas.microsoft.com/office/drawing/2014/main" id="{2C74FDBA-2955-492A-A7E9-0FE8B13FD88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-1005" y="-61"/>
                <a:ext cx="5713" cy="5711"/>
                <a:chOff x="-1005" y="-61"/>
                <a:chExt cx="5713" cy="5711"/>
              </a:xfrm>
            </p:grpSpPr>
            <p:sp>
              <p:nvSpPr>
                <p:cNvPr id="1060" name="AutoShape 4">
                  <a:extLst>
                    <a:ext uri="{FF2B5EF4-FFF2-40B4-BE49-F238E27FC236}">
                      <a16:creationId xmlns:a16="http://schemas.microsoft.com/office/drawing/2014/main" id="{8C72BB06-8A9F-4D45-92FB-4E71C5037B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4" y="1199"/>
                  <a:ext cx="3279" cy="3073"/>
                </a:xfrm>
                <a:custGeom>
                  <a:avLst/>
                  <a:gdLst>
                    <a:gd name="T0" fmla="*/ 508 w 3271"/>
                    <a:gd name="T1" fmla="*/ 1984 h 3075"/>
                    <a:gd name="T2" fmla="*/ 186 w 3271"/>
                    <a:gd name="T3" fmla="*/ 1468 h 3075"/>
                    <a:gd name="T4" fmla="*/ 66 w 3271"/>
                    <a:gd name="T5" fmla="*/ 1163 h 3075"/>
                    <a:gd name="T6" fmla="*/ 12 w 3271"/>
                    <a:gd name="T7" fmla="*/ 869 h 3075"/>
                    <a:gd name="T8" fmla="*/ 18 w 3271"/>
                    <a:gd name="T9" fmla="*/ 611 h 3075"/>
                    <a:gd name="T10" fmla="*/ 84 w 3271"/>
                    <a:gd name="T11" fmla="*/ 389 h 3075"/>
                    <a:gd name="T12" fmla="*/ 215 w 3271"/>
                    <a:gd name="T13" fmla="*/ 216 h 3075"/>
                    <a:gd name="T14" fmla="*/ 514 w 3271"/>
                    <a:gd name="T15" fmla="*/ 42 h 3075"/>
                    <a:gd name="T16" fmla="*/ 903 w 3271"/>
                    <a:gd name="T17" fmla="*/ 6 h 3075"/>
                    <a:gd name="T18" fmla="*/ 1352 w 3271"/>
                    <a:gd name="T19" fmla="*/ 102 h 3075"/>
                    <a:gd name="T20" fmla="*/ 1830 w 3271"/>
                    <a:gd name="T21" fmla="*/ 324 h 3075"/>
                    <a:gd name="T22" fmla="*/ 2308 w 3271"/>
                    <a:gd name="T23" fmla="*/ 659 h 3075"/>
                    <a:gd name="T24" fmla="*/ 2811 w 3271"/>
                    <a:gd name="T25" fmla="*/ 1181 h 3075"/>
                    <a:gd name="T26" fmla="*/ 3133 w 3271"/>
                    <a:gd name="T27" fmla="*/ 1696 h 3075"/>
                    <a:gd name="T28" fmla="*/ 3253 w 3271"/>
                    <a:gd name="T29" fmla="*/ 2002 h 3075"/>
                    <a:gd name="T30" fmla="*/ 3307 w 3271"/>
                    <a:gd name="T31" fmla="*/ 2296 h 3075"/>
                    <a:gd name="T32" fmla="*/ 3301 w 3271"/>
                    <a:gd name="T33" fmla="*/ 2553 h 3075"/>
                    <a:gd name="T34" fmla="*/ 3235 w 3271"/>
                    <a:gd name="T35" fmla="*/ 2769 h 3075"/>
                    <a:gd name="T36" fmla="*/ 3116 w 3271"/>
                    <a:gd name="T37" fmla="*/ 2949 h 3075"/>
                    <a:gd name="T38" fmla="*/ 2960 w 3271"/>
                    <a:gd name="T39" fmla="*/ 3063 h 3075"/>
                    <a:gd name="T40" fmla="*/ 3116 w 3271"/>
                    <a:gd name="T41" fmla="*/ 2955 h 3075"/>
                    <a:gd name="T42" fmla="*/ 3241 w 3271"/>
                    <a:gd name="T43" fmla="*/ 2775 h 3075"/>
                    <a:gd name="T44" fmla="*/ 3307 w 3271"/>
                    <a:gd name="T45" fmla="*/ 2553 h 3075"/>
                    <a:gd name="T46" fmla="*/ 3313 w 3271"/>
                    <a:gd name="T47" fmla="*/ 2296 h 3075"/>
                    <a:gd name="T48" fmla="*/ 3259 w 3271"/>
                    <a:gd name="T49" fmla="*/ 2002 h 3075"/>
                    <a:gd name="T50" fmla="*/ 3139 w 3271"/>
                    <a:gd name="T51" fmla="*/ 1696 h 3075"/>
                    <a:gd name="T52" fmla="*/ 2817 w 3271"/>
                    <a:gd name="T53" fmla="*/ 1175 h 3075"/>
                    <a:gd name="T54" fmla="*/ 2314 w 3271"/>
                    <a:gd name="T55" fmla="*/ 653 h 3075"/>
                    <a:gd name="T56" fmla="*/ 1830 w 3271"/>
                    <a:gd name="T57" fmla="*/ 318 h 3075"/>
                    <a:gd name="T58" fmla="*/ 1352 w 3271"/>
                    <a:gd name="T59" fmla="*/ 96 h 3075"/>
                    <a:gd name="T60" fmla="*/ 903 w 3271"/>
                    <a:gd name="T61" fmla="*/ 0 h 3075"/>
                    <a:gd name="T62" fmla="*/ 508 w 3271"/>
                    <a:gd name="T63" fmla="*/ 36 h 3075"/>
                    <a:gd name="T64" fmla="*/ 204 w 3271"/>
                    <a:gd name="T65" fmla="*/ 210 h 3075"/>
                    <a:gd name="T66" fmla="*/ 78 w 3271"/>
                    <a:gd name="T67" fmla="*/ 389 h 3075"/>
                    <a:gd name="T68" fmla="*/ 12 w 3271"/>
                    <a:gd name="T69" fmla="*/ 611 h 3075"/>
                    <a:gd name="T70" fmla="*/ 6 w 3271"/>
                    <a:gd name="T71" fmla="*/ 869 h 3075"/>
                    <a:gd name="T72" fmla="*/ 60 w 3271"/>
                    <a:gd name="T73" fmla="*/ 1163 h 3075"/>
                    <a:gd name="T74" fmla="*/ 180 w 3271"/>
                    <a:gd name="T75" fmla="*/ 1468 h 3075"/>
                    <a:gd name="T76" fmla="*/ 359 w 3271"/>
                    <a:gd name="T77" fmla="*/ 1780 h 3075"/>
                    <a:gd name="T78" fmla="*/ 861 w 3271"/>
                    <a:gd name="T79" fmla="*/ 2368 h 3075"/>
                    <a:gd name="T80" fmla="*/ 1262 w 3271"/>
                    <a:gd name="T81" fmla="*/ 2697 h 3075"/>
                    <a:gd name="T82" fmla="*/ 1680 w 3271"/>
                    <a:gd name="T83" fmla="*/ 2949 h 3075"/>
                    <a:gd name="T84" fmla="*/ 1967 w 3271"/>
                    <a:gd name="T85" fmla="*/ 3063 h 3075"/>
                    <a:gd name="T86" fmla="*/ 1549 w 3271"/>
                    <a:gd name="T87" fmla="*/ 2877 h 3075"/>
                    <a:gd name="T88" fmla="*/ 1136 w 3271"/>
                    <a:gd name="T89" fmla="*/ 2595 h 3075"/>
                    <a:gd name="T90" fmla="*/ 861 w 3271"/>
                    <a:gd name="T91" fmla="*/ 2368 h 3075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60000 65536"/>
                    <a:gd name="T118" fmla="*/ 0 60000 65536"/>
                    <a:gd name="T119" fmla="*/ 0 60000 65536"/>
                    <a:gd name="T120" fmla="*/ 0 60000 65536"/>
                    <a:gd name="T121" fmla="*/ 0 60000 65536"/>
                    <a:gd name="T122" fmla="*/ 0 60000 65536"/>
                    <a:gd name="T123" fmla="*/ 0 60000 65536"/>
                    <a:gd name="T124" fmla="*/ 0 60000 65536"/>
                    <a:gd name="T125" fmla="*/ 0 60000 65536"/>
                    <a:gd name="T126" fmla="*/ 0 60000 65536"/>
                    <a:gd name="T127" fmla="*/ 0 60000 65536"/>
                    <a:gd name="T128" fmla="*/ 0 60000 65536"/>
                    <a:gd name="T129" fmla="*/ 0 60000 65536"/>
                    <a:gd name="T130" fmla="*/ 0 60000 65536"/>
                    <a:gd name="T131" fmla="*/ 0 60000 65536"/>
                    <a:gd name="T132" fmla="*/ 0 60000 65536"/>
                    <a:gd name="T133" fmla="*/ 0 60000 65536"/>
                    <a:gd name="T134" fmla="*/ 0 60000 65536"/>
                    <a:gd name="T135" fmla="*/ 0 60000 65536"/>
                    <a:gd name="T136" fmla="*/ 0 60000 65536"/>
                    <a:gd name="T137" fmla="*/ 0 60000 65536"/>
                    <a:gd name="T138" fmla="*/ 0 w 3271"/>
                    <a:gd name="T139" fmla="*/ 0 h 3075"/>
                    <a:gd name="T140" fmla="*/ 3271 w 3271"/>
                    <a:gd name="T141" fmla="*/ 3075 h 3075"/>
                  </a:gdLst>
                  <a:ahLst/>
                  <a:cxnLst>
                    <a:cxn ang="T92">
                      <a:pos x="T0" y="T1"/>
                    </a:cxn>
                    <a:cxn ang="T93">
                      <a:pos x="T2" y="T3"/>
                    </a:cxn>
                    <a:cxn ang="T94">
                      <a:pos x="T4" y="T5"/>
                    </a:cxn>
                    <a:cxn ang="T95">
                      <a:pos x="T6" y="T7"/>
                    </a:cxn>
                    <a:cxn ang="T96">
                      <a:pos x="T8" y="T9"/>
                    </a:cxn>
                    <a:cxn ang="T97">
                      <a:pos x="T10" y="T11"/>
                    </a:cxn>
                    <a:cxn ang="T98">
                      <a:pos x="T12" y="T13"/>
                    </a:cxn>
                    <a:cxn ang="T99">
                      <a:pos x="T14" y="T15"/>
                    </a:cxn>
                    <a:cxn ang="T100">
                      <a:pos x="T16" y="T17"/>
                    </a:cxn>
                    <a:cxn ang="T101">
                      <a:pos x="T18" y="T19"/>
                    </a:cxn>
                    <a:cxn ang="T102">
                      <a:pos x="T20" y="T21"/>
                    </a:cxn>
                    <a:cxn ang="T103">
                      <a:pos x="T22" y="T23"/>
                    </a:cxn>
                    <a:cxn ang="T104">
                      <a:pos x="T24" y="T25"/>
                    </a:cxn>
                    <a:cxn ang="T105">
                      <a:pos x="T26" y="T27"/>
                    </a:cxn>
                    <a:cxn ang="T106">
                      <a:pos x="T28" y="T29"/>
                    </a:cxn>
                    <a:cxn ang="T107">
                      <a:pos x="T30" y="T31"/>
                    </a:cxn>
                    <a:cxn ang="T108">
                      <a:pos x="T32" y="T33"/>
                    </a:cxn>
                    <a:cxn ang="T109">
                      <a:pos x="T34" y="T35"/>
                    </a:cxn>
                    <a:cxn ang="T110">
                      <a:pos x="T36" y="T37"/>
                    </a:cxn>
                    <a:cxn ang="T111">
                      <a:pos x="T38" y="T39"/>
                    </a:cxn>
                    <a:cxn ang="T112">
                      <a:pos x="T40" y="T41"/>
                    </a:cxn>
                    <a:cxn ang="T113">
                      <a:pos x="T42" y="T43"/>
                    </a:cxn>
                    <a:cxn ang="T114">
                      <a:pos x="T44" y="T45"/>
                    </a:cxn>
                    <a:cxn ang="T115">
                      <a:pos x="T46" y="T47"/>
                    </a:cxn>
                    <a:cxn ang="T116">
                      <a:pos x="T48" y="T49"/>
                    </a:cxn>
                    <a:cxn ang="T117">
                      <a:pos x="T50" y="T51"/>
                    </a:cxn>
                    <a:cxn ang="T118">
                      <a:pos x="T52" y="T53"/>
                    </a:cxn>
                    <a:cxn ang="T119">
                      <a:pos x="T54" y="T55"/>
                    </a:cxn>
                    <a:cxn ang="T120">
                      <a:pos x="T56" y="T57"/>
                    </a:cxn>
                    <a:cxn ang="T121">
                      <a:pos x="T58" y="T59"/>
                    </a:cxn>
                    <a:cxn ang="T122">
                      <a:pos x="T60" y="T61"/>
                    </a:cxn>
                    <a:cxn ang="T123">
                      <a:pos x="T62" y="T63"/>
                    </a:cxn>
                    <a:cxn ang="T124">
                      <a:pos x="T64" y="T65"/>
                    </a:cxn>
                    <a:cxn ang="T125">
                      <a:pos x="T66" y="T67"/>
                    </a:cxn>
                    <a:cxn ang="T126">
                      <a:pos x="T68" y="T69"/>
                    </a:cxn>
                    <a:cxn ang="T127">
                      <a:pos x="T70" y="T71"/>
                    </a:cxn>
                    <a:cxn ang="T128">
                      <a:pos x="T72" y="T73"/>
                    </a:cxn>
                    <a:cxn ang="T129">
                      <a:pos x="T74" y="T75"/>
                    </a:cxn>
                    <a:cxn ang="T130">
                      <a:pos x="T76" y="T77"/>
                    </a:cxn>
                    <a:cxn ang="T131">
                      <a:pos x="T78" y="T79"/>
                    </a:cxn>
                    <a:cxn ang="T132">
                      <a:pos x="T80" y="T81"/>
                    </a:cxn>
                    <a:cxn ang="T133">
                      <a:pos x="T82" y="T83"/>
                    </a:cxn>
                    <a:cxn ang="T134">
                      <a:pos x="T84" y="T85"/>
                    </a:cxn>
                    <a:cxn ang="T135">
                      <a:pos x="T86" y="T87"/>
                    </a:cxn>
                    <a:cxn ang="T136">
                      <a:pos x="T88" y="T89"/>
                    </a:cxn>
                    <a:cxn ang="T137">
                      <a:pos x="T90" y="T91"/>
                    </a:cxn>
                  </a:cxnLst>
                  <a:rect l="T138" t="T139" r="T140" b="T141"/>
                  <a:pathLst>
                    <a:path w="3271" h="3075">
                      <a:moveTo>
                        <a:pt x="849" y="2380"/>
                      </a:moveTo>
                      <a:lnTo>
                        <a:pt x="664" y="2188"/>
                      </a:lnTo>
                      <a:lnTo>
                        <a:pt x="502" y="1990"/>
                      </a:lnTo>
                      <a:lnTo>
                        <a:pt x="359" y="1786"/>
                      </a:lnTo>
                      <a:lnTo>
                        <a:pt x="239" y="1576"/>
                      </a:lnTo>
                      <a:lnTo>
                        <a:pt x="186" y="1474"/>
                      </a:lnTo>
                      <a:lnTo>
                        <a:pt x="138" y="1373"/>
                      </a:lnTo>
                      <a:lnTo>
                        <a:pt x="102" y="1271"/>
                      </a:lnTo>
                      <a:lnTo>
                        <a:pt x="66" y="1169"/>
                      </a:lnTo>
                      <a:lnTo>
                        <a:pt x="42" y="1067"/>
                      </a:lnTo>
                      <a:lnTo>
                        <a:pt x="24" y="971"/>
                      </a:lnTo>
                      <a:lnTo>
                        <a:pt x="12" y="875"/>
                      </a:lnTo>
                      <a:lnTo>
                        <a:pt x="6" y="779"/>
                      </a:lnTo>
                      <a:lnTo>
                        <a:pt x="6" y="695"/>
                      </a:lnTo>
                      <a:lnTo>
                        <a:pt x="18" y="611"/>
                      </a:lnTo>
                      <a:lnTo>
                        <a:pt x="30" y="533"/>
                      </a:lnTo>
                      <a:lnTo>
                        <a:pt x="54" y="461"/>
                      </a:lnTo>
                      <a:lnTo>
                        <a:pt x="84" y="389"/>
                      </a:lnTo>
                      <a:lnTo>
                        <a:pt x="120" y="330"/>
                      </a:lnTo>
                      <a:lnTo>
                        <a:pt x="162" y="270"/>
                      </a:lnTo>
                      <a:lnTo>
                        <a:pt x="209" y="216"/>
                      </a:lnTo>
                      <a:lnTo>
                        <a:pt x="299" y="144"/>
                      </a:lnTo>
                      <a:lnTo>
                        <a:pt x="395" y="84"/>
                      </a:lnTo>
                      <a:lnTo>
                        <a:pt x="508" y="42"/>
                      </a:lnTo>
                      <a:lnTo>
                        <a:pt x="628" y="18"/>
                      </a:lnTo>
                      <a:lnTo>
                        <a:pt x="754" y="6"/>
                      </a:lnTo>
                      <a:lnTo>
                        <a:pt x="891" y="6"/>
                      </a:lnTo>
                      <a:lnTo>
                        <a:pt x="1035" y="24"/>
                      </a:lnTo>
                      <a:lnTo>
                        <a:pt x="1184" y="60"/>
                      </a:lnTo>
                      <a:lnTo>
                        <a:pt x="1334" y="102"/>
                      </a:lnTo>
                      <a:lnTo>
                        <a:pt x="1489" y="162"/>
                      </a:lnTo>
                      <a:lnTo>
                        <a:pt x="1644" y="240"/>
                      </a:lnTo>
                      <a:lnTo>
                        <a:pt x="1806" y="324"/>
                      </a:lnTo>
                      <a:lnTo>
                        <a:pt x="1961" y="425"/>
                      </a:lnTo>
                      <a:lnTo>
                        <a:pt x="2117" y="533"/>
                      </a:lnTo>
                      <a:lnTo>
                        <a:pt x="2272" y="659"/>
                      </a:lnTo>
                      <a:lnTo>
                        <a:pt x="2422" y="797"/>
                      </a:lnTo>
                      <a:lnTo>
                        <a:pt x="2607" y="989"/>
                      </a:lnTo>
                      <a:lnTo>
                        <a:pt x="2769" y="1187"/>
                      </a:lnTo>
                      <a:lnTo>
                        <a:pt x="2912" y="1391"/>
                      </a:lnTo>
                      <a:lnTo>
                        <a:pt x="3032" y="1600"/>
                      </a:lnTo>
                      <a:lnTo>
                        <a:pt x="3085" y="1702"/>
                      </a:lnTo>
                      <a:lnTo>
                        <a:pt x="3133" y="1804"/>
                      </a:lnTo>
                      <a:lnTo>
                        <a:pt x="3169" y="1906"/>
                      </a:lnTo>
                      <a:lnTo>
                        <a:pt x="3205" y="2008"/>
                      </a:lnTo>
                      <a:lnTo>
                        <a:pt x="3229" y="2110"/>
                      </a:lnTo>
                      <a:lnTo>
                        <a:pt x="3247" y="2206"/>
                      </a:lnTo>
                      <a:lnTo>
                        <a:pt x="3259" y="2302"/>
                      </a:lnTo>
                      <a:lnTo>
                        <a:pt x="3265" y="2398"/>
                      </a:lnTo>
                      <a:lnTo>
                        <a:pt x="3265" y="2482"/>
                      </a:lnTo>
                      <a:lnTo>
                        <a:pt x="3253" y="2565"/>
                      </a:lnTo>
                      <a:lnTo>
                        <a:pt x="3241" y="2643"/>
                      </a:lnTo>
                      <a:lnTo>
                        <a:pt x="3217" y="2715"/>
                      </a:lnTo>
                      <a:lnTo>
                        <a:pt x="3187" y="2781"/>
                      </a:lnTo>
                      <a:lnTo>
                        <a:pt x="3157" y="2847"/>
                      </a:lnTo>
                      <a:lnTo>
                        <a:pt x="3115" y="2907"/>
                      </a:lnTo>
                      <a:lnTo>
                        <a:pt x="3068" y="2961"/>
                      </a:lnTo>
                      <a:lnTo>
                        <a:pt x="2996" y="3021"/>
                      </a:lnTo>
                      <a:lnTo>
                        <a:pt x="2918" y="3075"/>
                      </a:lnTo>
                      <a:lnTo>
                        <a:pt x="2930" y="3075"/>
                      </a:lnTo>
                      <a:lnTo>
                        <a:pt x="3002" y="3027"/>
                      </a:lnTo>
                      <a:lnTo>
                        <a:pt x="3068" y="2967"/>
                      </a:lnTo>
                      <a:lnTo>
                        <a:pt x="3115" y="2913"/>
                      </a:lnTo>
                      <a:lnTo>
                        <a:pt x="3157" y="2853"/>
                      </a:lnTo>
                      <a:lnTo>
                        <a:pt x="3193" y="2787"/>
                      </a:lnTo>
                      <a:lnTo>
                        <a:pt x="3223" y="2721"/>
                      </a:lnTo>
                      <a:lnTo>
                        <a:pt x="3247" y="2643"/>
                      </a:lnTo>
                      <a:lnTo>
                        <a:pt x="3259" y="2565"/>
                      </a:lnTo>
                      <a:lnTo>
                        <a:pt x="3271" y="2482"/>
                      </a:lnTo>
                      <a:lnTo>
                        <a:pt x="3271" y="2398"/>
                      </a:lnTo>
                      <a:lnTo>
                        <a:pt x="3265" y="2302"/>
                      </a:lnTo>
                      <a:lnTo>
                        <a:pt x="3253" y="2206"/>
                      </a:lnTo>
                      <a:lnTo>
                        <a:pt x="3235" y="2110"/>
                      </a:lnTo>
                      <a:lnTo>
                        <a:pt x="3211" y="2008"/>
                      </a:lnTo>
                      <a:lnTo>
                        <a:pt x="3175" y="1906"/>
                      </a:lnTo>
                      <a:lnTo>
                        <a:pt x="3139" y="1804"/>
                      </a:lnTo>
                      <a:lnTo>
                        <a:pt x="3091" y="1702"/>
                      </a:lnTo>
                      <a:lnTo>
                        <a:pt x="3038" y="1594"/>
                      </a:lnTo>
                      <a:lnTo>
                        <a:pt x="2918" y="1391"/>
                      </a:lnTo>
                      <a:lnTo>
                        <a:pt x="2775" y="1181"/>
                      </a:lnTo>
                      <a:lnTo>
                        <a:pt x="2613" y="983"/>
                      </a:lnTo>
                      <a:lnTo>
                        <a:pt x="2428" y="791"/>
                      </a:lnTo>
                      <a:lnTo>
                        <a:pt x="2278" y="653"/>
                      </a:lnTo>
                      <a:lnTo>
                        <a:pt x="2123" y="527"/>
                      </a:lnTo>
                      <a:lnTo>
                        <a:pt x="1967" y="419"/>
                      </a:lnTo>
                      <a:lnTo>
                        <a:pt x="1806" y="318"/>
                      </a:lnTo>
                      <a:lnTo>
                        <a:pt x="1650" y="234"/>
                      </a:lnTo>
                      <a:lnTo>
                        <a:pt x="1489" y="156"/>
                      </a:lnTo>
                      <a:lnTo>
                        <a:pt x="1334" y="96"/>
                      </a:lnTo>
                      <a:lnTo>
                        <a:pt x="1184" y="54"/>
                      </a:lnTo>
                      <a:lnTo>
                        <a:pt x="1035" y="18"/>
                      </a:lnTo>
                      <a:lnTo>
                        <a:pt x="891" y="0"/>
                      </a:lnTo>
                      <a:lnTo>
                        <a:pt x="754" y="0"/>
                      </a:lnTo>
                      <a:lnTo>
                        <a:pt x="622" y="12"/>
                      </a:lnTo>
                      <a:lnTo>
                        <a:pt x="502" y="36"/>
                      </a:lnTo>
                      <a:lnTo>
                        <a:pt x="395" y="78"/>
                      </a:lnTo>
                      <a:lnTo>
                        <a:pt x="293" y="138"/>
                      </a:lnTo>
                      <a:lnTo>
                        <a:pt x="204" y="210"/>
                      </a:lnTo>
                      <a:lnTo>
                        <a:pt x="156" y="264"/>
                      </a:lnTo>
                      <a:lnTo>
                        <a:pt x="114" y="324"/>
                      </a:lnTo>
                      <a:lnTo>
                        <a:pt x="78" y="389"/>
                      </a:lnTo>
                      <a:lnTo>
                        <a:pt x="48" y="461"/>
                      </a:lnTo>
                      <a:lnTo>
                        <a:pt x="30" y="533"/>
                      </a:lnTo>
                      <a:lnTo>
                        <a:pt x="12" y="611"/>
                      </a:lnTo>
                      <a:lnTo>
                        <a:pt x="6" y="695"/>
                      </a:lnTo>
                      <a:lnTo>
                        <a:pt x="0" y="779"/>
                      </a:lnTo>
                      <a:lnTo>
                        <a:pt x="6" y="875"/>
                      </a:lnTo>
                      <a:lnTo>
                        <a:pt x="18" y="971"/>
                      </a:lnTo>
                      <a:lnTo>
                        <a:pt x="36" y="1067"/>
                      </a:lnTo>
                      <a:lnTo>
                        <a:pt x="60" y="1169"/>
                      </a:lnTo>
                      <a:lnTo>
                        <a:pt x="96" y="1271"/>
                      </a:lnTo>
                      <a:lnTo>
                        <a:pt x="132" y="1373"/>
                      </a:lnTo>
                      <a:lnTo>
                        <a:pt x="180" y="1474"/>
                      </a:lnTo>
                      <a:lnTo>
                        <a:pt x="233" y="1582"/>
                      </a:lnTo>
                      <a:lnTo>
                        <a:pt x="287" y="1684"/>
                      </a:lnTo>
                      <a:lnTo>
                        <a:pt x="353" y="1786"/>
                      </a:lnTo>
                      <a:lnTo>
                        <a:pt x="496" y="1990"/>
                      </a:lnTo>
                      <a:lnTo>
                        <a:pt x="664" y="2188"/>
                      </a:lnTo>
                      <a:lnTo>
                        <a:pt x="849" y="2380"/>
                      </a:lnTo>
                      <a:lnTo>
                        <a:pt x="981" y="2500"/>
                      </a:lnTo>
                      <a:lnTo>
                        <a:pt x="1112" y="2607"/>
                      </a:lnTo>
                      <a:lnTo>
                        <a:pt x="1244" y="2709"/>
                      </a:lnTo>
                      <a:lnTo>
                        <a:pt x="1381" y="2805"/>
                      </a:lnTo>
                      <a:lnTo>
                        <a:pt x="1519" y="2889"/>
                      </a:lnTo>
                      <a:lnTo>
                        <a:pt x="1656" y="2961"/>
                      </a:lnTo>
                      <a:lnTo>
                        <a:pt x="1788" y="3021"/>
                      </a:lnTo>
                      <a:lnTo>
                        <a:pt x="1926" y="3075"/>
                      </a:lnTo>
                      <a:lnTo>
                        <a:pt x="1937" y="3075"/>
                      </a:lnTo>
                      <a:lnTo>
                        <a:pt x="1800" y="3021"/>
                      </a:lnTo>
                      <a:lnTo>
                        <a:pt x="1662" y="2961"/>
                      </a:lnTo>
                      <a:lnTo>
                        <a:pt x="1525" y="2889"/>
                      </a:lnTo>
                      <a:lnTo>
                        <a:pt x="1387" y="2805"/>
                      </a:lnTo>
                      <a:lnTo>
                        <a:pt x="1250" y="2709"/>
                      </a:lnTo>
                      <a:lnTo>
                        <a:pt x="1118" y="2607"/>
                      </a:lnTo>
                      <a:lnTo>
                        <a:pt x="981" y="2500"/>
                      </a:lnTo>
                      <a:lnTo>
                        <a:pt x="849" y="2380"/>
                      </a:lnTo>
                      <a:close/>
                    </a:path>
                  </a:pathLst>
                </a:custGeom>
                <a:solidFill>
                  <a:srgbClr val="4D4F45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grpSp>
              <p:nvGrpSpPr>
                <p:cNvPr id="1061" name="Group 5">
                  <a:extLst>
                    <a:ext uri="{FF2B5EF4-FFF2-40B4-BE49-F238E27FC236}">
                      <a16:creationId xmlns:a16="http://schemas.microsoft.com/office/drawing/2014/main" id="{5EF8F97F-6619-40C1-8398-359147396E5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-1005" y="-61"/>
                  <a:ext cx="5713" cy="5711"/>
                  <a:chOff x="-1005" y="-61"/>
                  <a:chExt cx="5713" cy="5711"/>
                </a:xfrm>
              </p:grpSpPr>
              <p:sp>
                <p:nvSpPr>
                  <p:cNvPr id="1062" name="AutoShape 6">
                    <a:extLst>
                      <a:ext uri="{FF2B5EF4-FFF2-40B4-BE49-F238E27FC236}">
                        <a16:creationId xmlns:a16="http://schemas.microsoft.com/office/drawing/2014/main" id="{8E035061-AE5D-4522-8911-0103F52A187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6" y="773"/>
                    <a:ext cx="3962" cy="3499"/>
                  </a:xfrm>
                  <a:custGeom>
                    <a:avLst/>
                    <a:gdLst>
                      <a:gd name="T0" fmla="*/ 4006 w 3952"/>
                      <a:gd name="T1" fmla="*/ 2848 h 3501"/>
                      <a:gd name="T2" fmla="*/ 3970 w 3952"/>
                      <a:gd name="T3" fmla="*/ 2608 h 3501"/>
                      <a:gd name="T4" fmla="*/ 3899 w 3952"/>
                      <a:gd name="T5" fmla="*/ 2362 h 3501"/>
                      <a:gd name="T6" fmla="*/ 3788 w 3952"/>
                      <a:gd name="T7" fmla="*/ 2104 h 3501"/>
                      <a:gd name="T8" fmla="*/ 3647 w 3952"/>
                      <a:gd name="T9" fmla="*/ 1847 h 3501"/>
                      <a:gd name="T10" fmla="*/ 3486 w 3952"/>
                      <a:gd name="T11" fmla="*/ 1589 h 3501"/>
                      <a:gd name="T12" fmla="*/ 3289 w 3952"/>
                      <a:gd name="T13" fmla="*/ 1337 h 3501"/>
                      <a:gd name="T14" fmla="*/ 3073 w 3952"/>
                      <a:gd name="T15" fmla="*/ 1097 h 3501"/>
                      <a:gd name="T16" fmla="*/ 2763 w 3952"/>
                      <a:gd name="T17" fmla="*/ 815 h 3501"/>
                      <a:gd name="T18" fmla="*/ 2368 w 3952"/>
                      <a:gd name="T19" fmla="*/ 522 h 3501"/>
                      <a:gd name="T20" fmla="*/ 1973 w 3952"/>
                      <a:gd name="T21" fmla="*/ 288 h 3501"/>
                      <a:gd name="T22" fmla="*/ 1579 w 3952"/>
                      <a:gd name="T23" fmla="*/ 126 h 3501"/>
                      <a:gd name="T24" fmla="*/ 1202 w 3952"/>
                      <a:gd name="T25" fmla="*/ 24 h 3501"/>
                      <a:gd name="T26" fmla="*/ 849 w 3952"/>
                      <a:gd name="T27" fmla="*/ 0 h 3501"/>
                      <a:gd name="T28" fmla="*/ 532 w 3952"/>
                      <a:gd name="T29" fmla="*/ 48 h 3501"/>
                      <a:gd name="T30" fmla="*/ 269 w 3952"/>
                      <a:gd name="T31" fmla="*/ 174 h 3501"/>
                      <a:gd name="T32" fmla="*/ 114 w 3952"/>
                      <a:gd name="T33" fmla="*/ 312 h 3501"/>
                      <a:gd name="T34" fmla="*/ 0 w 3952"/>
                      <a:gd name="T35" fmla="*/ 486 h 3501"/>
                      <a:gd name="T36" fmla="*/ 72 w 3952"/>
                      <a:gd name="T37" fmla="*/ 372 h 3501"/>
                      <a:gd name="T38" fmla="*/ 275 w 3952"/>
                      <a:gd name="T39" fmla="*/ 174 h 3501"/>
                      <a:gd name="T40" fmla="*/ 532 w 3952"/>
                      <a:gd name="T41" fmla="*/ 48 h 3501"/>
                      <a:gd name="T42" fmla="*/ 849 w 3952"/>
                      <a:gd name="T43" fmla="*/ 6 h 3501"/>
                      <a:gd name="T44" fmla="*/ 1202 w 3952"/>
                      <a:gd name="T45" fmla="*/ 30 h 3501"/>
                      <a:gd name="T46" fmla="*/ 1579 w 3952"/>
                      <a:gd name="T47" fmla="*/ 132 h 3501"/>
                      <a:gd name="T48" fmla="*/ 1973 w 3952"/>
                      <a:gd name="T49" fmla="*/ 294 h 3501"/>
                      <a:gd name="T50" fmla="*/ 2368 w 3952"/>
                      <a:gd name="T51" fmla="*/ 528 h 3501"/>
                      <a:gd name="T52" fmla="*/ 2757 w 3952"/>
                      <a:gd name="T53" fmla="*/ 821 h 3501"/>
                      <a:gd name="T54" fmla="*/ 3175 w 3952"/>
                      <a:gd name="T55" fmla="*/ 1217 h 3501"/>
                      <a:gd name="T56" fmla="*/ 3387 w 3952"/>
                      <a:gd name="T57" fmla="*/ 1463 h 3501"/>
                      <a:gd name="T58" fmla="*/ 3564 w 3952"/>
                      <a:gd name="T59" fmla="*/ 1721 h 3501"/>
                      <a:gd name="T60" fmla="*/ 3719 w 3952"/>
                      <a:gd name="T61" fmla="*/ 1978 h 3501"/>
                      <a:gd name="T62" fmla="*/ 3845 w 3952"/>
                      <a:gd name="T63" fmla="*/ 2230 h 3501"/>
                      <a:gd name="T64" fmla="*/ 3935 w 3952"/>
                      <a:gd name="T65" fmla="*/ 2488 h 3501"/>
                      <a:gd name="T66" fmla="*/ 3994 w 3952"/>
                      <a:gd name="T67" fmla="*/ 2728 h 3501"/>
                      <a:gd name="T68" fmla="*/ 4012 w 3952"/>
                      <a:gd name="T69" fmla="*/ 2961 h 3501"/>
                      <a:gd name="T70" fmla="*/ 3982 w 3952"/>
                      <a:gd name="T71" fmla="*/ 3243 h 3501"/>
                      <a:gd name="T72" fmla="*/ 3893 w 3952"/>
                      <a:gd name="T73" fmla="*/ 3489 h 3501"/>
                      <a:gd name="T74" fmla="*/ 3946 w 3952"/>
                      <a:gd name="T75" fmla="*/ 3375 h 3501"/>
                      <a:gd name="T76" fmla="*/ 4006 w 3952"/>
                      <a:gd name="T77" fmla="*/ 3111 h 3501"/>
                      <a:gd name="T78" fmla="*/ 4012 w 3952"/>
                      <a:gd name="T79" fmla="*/ 2961 h 3501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w 3952"/>
                      <a:gd name="T121" fmla="*/ 0 h 3501"/>
                      <a:gd name="T122" fmla="*/ 3952 w 3952"/>
                      <a:gd name="T123" fmla="*/ 3501 h 3501"/>
                    </a:gdLst>
                    <a:ahLst/>
                    <a:cxnLst>
                      <a:cxn ang="T80">
                        <a:pos x="T0" y="T1"/>
                      </a:cxn>
                      <a:cxn ang="T81">
                        <a:pos x="T2" y="T3"/>
                      </a:cxn>
                      <a:cxn ang="T82">
                        <a:pos x="T4" y="T5"/>
                      </a:cxn>
                      <a:cxn ang="T83">
                        <a:pos x="T6" y="T7"/>
                      </a:cxn>
                      <a:cxn ang="T84">
                        <a:pos x="T8" y="T9"/>
                      </a:cxn>
                      <a:cxn ang="T85">
                        <a:pos x="T10" y="T11"/>
                      </a:cxn>
                      <a:cxn ang="T86">
                        <a:pos x="T12" y="T13"/>
                      </a:cxn>
                      <a:cxn ang="T87">
                        <a:pos x="T14" y="T15"/>
                      </a:cxn>
                      <a:cxn ang="T88">
                        <a:pos x="T16" y="T17"/>
                      </a:cxn>
                      <a:cxn ang="T89">
                        <a:pos x="T18" y="T19"/>
                      </a:cxn>
                      <a:cxn ang="T90">
                        <a:pos x="T20" y="T21"/>
                      </a:cxn>
                      <a:cxn ang="T91">
                        <a:pos x="T22" y="T23"/>
                      </a:cxn>
                      <a:cxn ang="T92">
                        <a:pos x="T24" y="T25"/>
                      </a:cxn>
                      <a:cxn ang="T93">
                        <a:pos x="T26" y="T27"/>
                      </a:cxn>
                      <a:cxn ang="T94">
                        <a:pos x="T28" y="T29"/>
                      </a:cxn>
                      <a:cxn ang="T95">
                        <a:pos x="T30" y="T31"/>
                      </a:cxn>
                      <a:cxn ang="T96">
                        <a:pos x="T32" y="T33"/>
                      </a:cxn>
                      <a:cxn ang="T97">
                        <a:pos x="T34" y="T35"/>
                      </a:cxn>
                      <a:cxn ang="T98">
                        <a:pos x="T36" y="T37"/>
                      </a:cxn>
                      <a:cxn ang="T99">
                        <a:pos x="T38" y="T39"/>
                      </a:cxn>
                      <a:cxn ang="T100">
                        <a:pos x="T40" y="T41"/>
                      </a:cxn>
                      <a:cxn ang="T101">
                        <a:pos x="T42" y="T43"/>
                      </a:cxn>
                      <a:cxn ang="T102">
                        <a:pos x="T44" y="T45"/>
                      </a:cxn>
                      <a:cxn ang="T103">
                        <a:pos x="T46" y="T47"/>
                      </a:cxn>
                      <a:cxn ang="T104">
                        <a:pos x="T48" y="T49"/>
                      </a:cxn>
                      <a:cxn ang="T105">
                        <a:pos x="T50" y="T51"/>
                      </a:cxn>
                      <a:cxn ang="T106">
                        <a:pos x="T52" y="T53"/>
                      </a:cxn>
                      <a:cxn ang="T107">
                        <a:pos x="T54" y="T55"/>
                      </a:cxn>
                      <a:cxn ang="T108">
                        <a:pos x="T56" y="T57"/>
                      </a:cxn>
                      <a:cxn ang="T109">
                        <a:pos x="T58" y="T59"/>
                      </a:cxn>
                      <a:cxn ang="T110">
                        <a:pos x="T60" y="T61"/>
                      </a:cxn>
                      <a:cxn ang="T111">
                        <a:pos x="T62" y="T63"/>
                      </a:cxn>
                      <a:cxn ang="T112">
                        <a:pos x="T64" y="T65"/>
                      </a:cxn>
                      <a:cxn ang="T113">
                        <a:pos x="T66" y="T67"/>
                      </a:cxn>
                      <a:cxn ang="T114">
                        <a:pos x="T68" y="T69"/>
                      </a:cxn>
                      <a:cxn ang="T115">
                        <a:pos x="T70" y="T71"/>
                      </a:cxn>
                      <a:cxn ang="T116">
                        <a:pos x="T72" y="T73"/>
                      </a:cxn>
                      <a:cxn ang="T117">
                        <a:pos x="T74" y="T75"/>
                      </a:cxn>
                      <a:cxn ang="T118">
                        <a:pos x="T76" y="T77"/>
                      </a:cxn>
                      <a:cxn ang="T119">
                        <a:pos x="T78" y="T79"/>
                      </a:cxn>
                    </a:cxnLst>
                    <a:rect l="T120" t="T121" r="T122" b="T123"/>
                    <a:pathLst>
                      <a:path w="3952" h="3501">
                        <a:moveTo>
                          <a:pt x="3952" y="2973"/>
                        </a:moveTo>
                        <a:lnTo>
                          <a:pt x="3946" y="2860"/>
                        </a:lnTo>
                        <a:lnTo>
                          <a:pt x="3934" y="2740"/>
                        </a:lnTo>
                        <a:lnTo>
                          <a:pt x="3910" y="2614"/>
                        </a:lnTo>
                        <a:lnTo>
                          <a:pt x="3875" y="2494"/>
                        </a:lnTo>
                        <a:lnTo>
                          <a:pt x="3839" y="2368"/>
                        </a:lnTo>
                        <a:lnTo>
                          <a:pt x="3785" y="2236"/>
                        </a:lnTo>
                        <a:lnTo>
                          <a:pt x="3731" y="2110"/>
                        </a:lnTo>
                        <a:lnTo>
                          <a:pt x="3665" y="1978"/>
                        </a:lnTo>
                        <a:lnTo>
                          <a:pt x="3593" y="1853"/>
                        </a:lnTo>
                        <a:lnTo>
                          <a:pt x="3516" y="1721"/>
                        </a:lnTo>
                        <a:lnTo>
                          <a:pt x="3432" y="1595"/>
                        </a:lnTo>
                        <a:lnTo>
                          <a:pt x="3336" y="1469"/>
                        </a:lnTo>
                        <a:lnTo>
                          <a:pt x="3241" y="1343"/>
                        </a:lnTo>
                        <a:lnTo>
                          <a:pt x="3133" y="1223"/>
                        </a:lnTo>
                        <a:lnTo>
                          <a:pt x="3025" y="1103"/>
                        </a:lnTo>
                        <a:lnTo>
                          <a:pt x="2906" y="983"/>
                        </a:lnTo>
                        <a:lnTo>
                          <a:pt x="2721" y="815"/>
                        </a:lnTo>
                        <a:lnTo>
                          <a:pt x="2529" y="660"/>
                        </a:lnTo>
                        <a:lnTo>
                          <a:pt x="2332" y="522"/>
                        </a:lnTo>
                        <a:lnTo>
                          <a:pt x="2141" y="396"/>
                        </a:lnTo>
                        <a:lnTo>
                          <a:pt x="1943" y="288"/>
                        </a:lnTo>
                        <a:lnTo>
                          <a:pt x="1746" y="198"/>
                        </a:lnTo>
                        <a:lnTo>
                          <a:pt x="1555" y="126"/>
                        </a:lnTo>
                        <a:lnTo>
                          <a:pt x="1363" y="66"/>
                        </a:lnTo>
                        <a:lnTo>
                          <a:pt x="1184" y="24"/>
                        </a:lnTo>
                        <a:lnTo>
                          <a:pt x="1005" y="6"/>
                        </a:lnTo>
                        <a:lnTo>
                          <a:pt x="837" y="0"/>
                        </a:lnTo>
                        <a:lnTo>
                          <a:pt x="676" y="12"/>
                        </a:lnTo>
                        <a:lnTo>
                          <a:pt x="526" y="48"/>
                        </a:lnTo>
                        <a:lnTo>
                          <a:pt x="389" y="102"/>
                        </a:lnTo>
                        <a:lnTo>
                          <a:pt x="263" y="174"/>
                        </a:lnTo>
                        <a:lnTo>
                          <a:pt x="155" y="264"/>
                        </a:lnTo>
                        <a:lnTo>
                          <a:pt x="114" y="312"/>
                        </a:lnTo>
                        <a:lnTo>
                          <a:pt x="72" y="366"/>
                        </a:lnTo>
                        <a:lnTo>
                          <a:pt x="0" y="486"/>
                        </a:lnTo>
                        <a:lnTo>
                          <a:pt x="0" y="498"/>
                        </a:lnTo>
                        <a:lnTo>
                          <a:pt x="72" y="372"/>
                        </a:lnTo>
                        <a:lnTo>
                          <a:pt x="161" y="264"/>
                        </a:lnTo>
                        <a:lnTo>
                          <a:pt x="269" y="174"/>
                        </a:lnTo>
                        <a:lnTo>
                          <a:pt x="395" y="102"/>
                        </a:lnTo>
                        <a:lnTo>
                          <a:pt x="526" y="48"/>
                        </a:lnTo>
                        <a:lnTo>
                          <a:pt x="676" y="18"/>
                        </a:lnTo>
                        <a:lnTo>
                          <a:pt x="837" y="6"/>
                        </a:lnTo>
                        <a:lnTo>
                          <a:pt x="1005" y="6"/>
                        </a:lnTo>
                        <a:lnTo>
                          <a:pt x="1184" y="30"/>
                        </a:lnTo>
                        <a:lnTo>
                          <a:pt x="1363" y="72"/>
                        </a:lnTo>
                        <a:lnTo>
                          <a:pt x="1555" y="132"/>
                        </a:lnTo>
                        <a:lnTo>
                          <a:pt x="1746" y="204"/>
                        </a:lnTo>
                        <a:lnTo>
                          <a:pt x="1943" y="294"/>
                        </a:lnTo>
                        <a:lnTo>
                          <a:pt x="2135" y="402"/>
                        </a:lnTo>
                        <a:lnTo>
                          <a:pt x="2332" y="528"/>
                        </a:lnTo>
                        <a:lnTo>
                          <a:pt x="2523" y="666"/>
                        </a:lnTo>
                        <a:lnTo>
                          <a:pt x="2715" y="821"/>
                        </a:lnTo>
                        <a:lnTo>
                          <a:pt x="2900" y="989"/>
                        </a:lnTo>
                        <a:lnTo>
                          <a:pt x="3127" y="1223"/>
                        </a:lnTo>
                        <a:lnTo>
                          <a:pt x="3235" y="1349"/>
                        </a:lnTo>
                        <a:lnTo>
                          <a:pt x="3336" y="1469"/>
                        </a:lnTo>
                        <a:lnTo>
                          <a:pt x="3426" y="1595"/>
                        </a:lnTo>
                        <a:lnTo>
                          <a:pt x="3510" y="1727"/>
                        </a:lnTo>
                        <a:lnTo>
                          <a:pt x="3593" y="1853"/>
                        </a:lnTo>
                        <a:lnTo>
                          <a:pt x="3665" y="1984"/>
                        </a:lnTo>
                        <a:lnTo>
                          <a:pt x="3731" y="2110"/>
                        </a:lnTo>
                        <a:lnTo>
                          <a:pt x="3785" y="2236"/>
                        </a:lnTo>
                        <a:lnTo>
                          <a:pt x="3833" y="2368"/>
                        </a:lnTo>
                        <a:lnTo>
                          <a:pt x="3875" y="2494"/>
                        </a:lnTo>
                        <a:lnTo>
                          <a:pt x="3910" y="2614"/>
                        </a:lnTo>
                        <a:lnTo>
                          <a:pt x="3934" y="2740"/>
                        </a:lnTo>
                        <a:lnTo>
                          <a:pt x="3946" y="2860"/>
                        </a:lnTo>
                        <a:lnTo>
                          <a:pt x="3952" y="2973"/>
                        </a:lnTo>
                        <a:lnTo>
                          <a:pt x="3946" y="3123"/>
                        </a:lnTo>
                        <a:lnTo>
                          <a:pt x="3922" y="3255"/>
                        </a:lnTo>
                        <a:lnTo>
                          <a:pt x="3886" y="3387"/>
                        </a:lnTo>
                        <a:lnTo>
                          <a:pt x="3833" y="3501"/>
                        </a:lnTo>
                        <a:lnTo>
                          <a:pt x="3886" y="3387"/>
                        </a:lnTo>
                        <a:lnTo>
                          <a:pt x="3928" y="3255"/>
                        </a:lnTo>
                        <a:lnTo>
                          <a:pt x="3946" y="3123"/>
                        </a:lnTo>
                        <a:lnTo>
                          <a:pt x="3952" y="2973"/>
                        </a:lnTo>
                        <a:close/>
                      </a:path>
                    </a:pathLst>
                  </a:custGeom>
                  <a:solidFill>
                    <a:srgbClr val="4D4F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sp>
                <p:nvSpPr>
                  <p:cNvPr id="1063" name="AutoShape 7">
                    <a:extLst>
                      <a:ext uri="{FF2B5EF4-FFF2-40B4-BE49-F238E27FC236}">
                        <a16:creationId xmlns:a16="http://schemas.microsoft.com/office/drawing/2014/main" id="{D07390F5-91EF-4DAF-AD29-07061D3A429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2" y="911"/>
                    <a:ext cx="3801" cy="3361"/>
                  </a:xfrm>
                  <a:custGeom>
                    <a:avLst/>
                    <a:gdLst>
                      <a:gd name="T0" fmla="*/ 688 w 3791"/>
                      <a:gd name="T1" fmla="*/ 2410 h 3363"/>
                      <a:gd name="T2" fmla="*/ 425 w 3791"/>
                      <a:gd name="T3" fmla="*/ 2056 h 3363"/>
                      <a:gd name="T4" fmla="*/ 221 w 3791"/>
                      <a:gd name="T5" fmla="*/ 1697 h 3363"/>
                      <a:gd name="T6" fmla="*/ 78 w 3791"/>
                      <a:gd name="T7" fmla="*/ 1337 h 3363"/>
                      <a:gd name="T8" fmla="*/ 12 w 3791"/>
                      <a:gd name="T9" fmla="*/ 995 h 3363"/>
                      <a:gd name="T10" fmla="*/ 18 w 3791"/>
                      <a:gd name="T11" fmla="*/ 701 h 3363"/>
                      <a:gd name="T12" fmla="*/ 96 w 3791"/>
                      <a:gd name="T13" fmla="*/ 450 h 3363"/>
                      <a:gd name="T14" fmla="*/ 245 w 3791"/>
                      <a:gd name="T15" fmla="*/ 246 h 3363"/>
                      <a:gd name="T16" fmla="*/ 592 w 3791"/>
                      <a:gd name="T17" fmla="*/ 48 h 3363"/>
                      <a:gd name="T18" fmla="*/ 1046 w 3791"/>
                      <a:gd name="T19" fmla="*/ 6 h 3363"/>
                      <a:gd name="T20" fmla="*/ 1567 w 3791"/>
                      <a:gd name="T21" fmla="*/ 120 h 3363"/>
                      <a:gd name="T22" fmla="*/ 2123 w 3791"/>
                      <a:gd name="T23" fmla="*/ 378 h 3363"/>
                      <a:gd name="T24" fmla="*/ 2673 w 3791"/>
                      <a:gd name="T25" fmla="*/ 773 h 3363"/>
                      <a:gd name="T26" fmla="*/ 3163 w 3791"/>
                      <a:gd name="T27" fmla="*/ 1259 h 3363"/>
                      <a:gd name="T28" fmla="*/ 3432 w 3791"/>
                      <a:gd name="T29" fmla="*/ 1619 h 3363"/>
                      <a:gd name="T30" fmla="*/ 3639 w 3791"/>
                      <a:gd name="T31" fmla="*/ 1978 h 3363"/>
                      <a:gd name="T32" fmla="*/ 3779 w 3791"/>
                      <a:gd name="T33" fmla="*/ 2338 h 3363"/>
                      <a:gd name="T34" fmla="*/ 3845 w 3791"/>
                      <a:gd name="T35" fmla="*/ 2674 h 3363"/>
                      <a:gd name="T36" fmla="*/ 3809 w 3791"/>
                      <a:gd name="T37" fmla="*/ 3093 h 3363"/>
                      <a:gd name="T38" fmla="*/ 3689 w 3791"/>
                      <a:gd name="T39" fmla="*/ 3351 h 3363"/>
                      <a:gd name="T40" fmla="*/ 3839 w 3791"/>
                      <a:gd name="T41" fmla="*/ 2955 h 3363"/>
                      <a:gd name="T42" fmla="*/ 3851 w 3791"/>
                      <a:gd name="T43" fmla="*/ 2782 h 3363"/>
                      <a:gd name="T44" fmla="*/ 3809 w 3791"/>
                      <a:gd name="T45" fmla="*/ 2452 h 3363"/>
                      <a:gd name="T46" fmla="*/ 3695 w 3791"/>
                      <a:gd name="T47" fmla="*/ 2098 h 3363"/>
                      <a:gd name="T48" fmla="*/ 3510 w 3791"/>
                      <a:gd name="T49" fmla="*/ 1733 h 3363"/>
                      <a:gd name="T50" fmla="*/ 3263 w 3791"/>
                      <a:gd name="T51" fmla="*/ 1379 h 3363"/>
                      <a:gd name="T52" fmla="*/ 2846 w 3791"/>
                      <a:gd name="T53" fmla="*/ 923 h 3363"/>
                      <a:gd name="T54" fmla="*/ 2308 w 3791"/>
                      <a:gd name="T55" fmla="*/ 492 h 3363"/>
                      <a:gd name="T56" fmla="*/ 1752 w 3791"/>
                      <a:gd name="T57" fmla="*/ 192 h 3363"/>
                      <a:gd name="T58" fmla="*/ 1208 w 3791"/>
                      <a:gd name="T59" fmla="*/ 24 h 3363"/>
                      <a:gd name="T60" fmla="*/ 729 w 3791"/>
                      <a:gd name="T61" fmla="*/ 12 h 3363"/>
                      <a:gd name="T62" fmla="*/ 341 w 3791"/>
                      <a:gd name="T63" fmla="*/ 162 h 3363"/>
                      <a:gd name="T64" fmla="*/ 132 w 3791"/>
                      <a:gd name="T65" fmla="*/ 378 h 3363"/>
                      <a:gd name="T66" fmla="*/ 36 w 3791"/>
                      <a:gd name="T67" fmla="*/ 612 h 3363"/>
                      <a:gd name="T68" fmla="*/ 0 w 3791"/>
                      <a:gd name="T69" fmla="*/ 887 h 3363"/>
                      <a:gd name="T70" fmla="*/ 42 w 3791"/>
                      <a:gd name="T71" fmla="*/ 1223 h 3363"/>
                      <a:gd name="T72" fmla="*/ 161 w 3791"/>
                      <a:gd name="T73" fmla="*/ 1577 h 3363"/>
                      <a:gd name="T74" fmla="*/ 347 w 3791"/>
                      <a:gd name="T75" fmla="*/ 1936 h 3363"/>
                      <a:gd name="T76" fmla="*/ 592 w 3791"/>
                      <a:gd name="T77" fmla="*/ 2296 h 3363"/>
                      <a:gd name="T78" fmla="*/ 1005 w 3791"/>
                      <a:gd name="T79" fmla="*/ 2746 h 3363"/>
                      <a:gd name="T80" fmla="*/ 1620 w 3791"/>
                      <a:gd name="T81" fmla="*/ 3225 h 3363"/>
                      <a:gd name="T82" fmla="*/ 1620 w 3791"/>
                      <a:gd name="T83" fmla="*/ 3225 h 3363"/>
                      <a:gd name="T84" fmla="*/ 1011 w 3791"/>
                      <a:gd name="T85" fmla="*/ 2746 h 3363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w 3791"/>
                      <a:gd name="T130" fmla="*/ 0 h 3363"/>
                      <a:gd name="T131" fmla="*/ 3791 w 3791"/>
                      <a:gd name="T132" fmla="*/ 3363 h 3363"/>
                    </a:gdLst>
                    <a:ahLst/>
                    <a:cxnLst>
                      <a:cxn ang="T86">
                        <a:pos x="T0" y="T1"/>
                      </a:cxn>
                      <a:cxn ang="T87">
                        <a:pos x="T2" y="T3"/>
                      </a:cxn>
                      <a:cxn ang="T88">
                        <a:pos x="T4" y="T5"/>
                      </a:cxn>
                      <a:cxn ang="T89">
                        <a:pos x="T6" y="T7"/>
                      </a:cxn>
                      <a:cxn ang="T90">
                        <a:pos x="T8" y="T9"/>
                      </a:cxn>
                      <a:cxn ang="T91">
                        <a:pos x="T10" y="T11"/>
                      </a:cxn>
                      <a:cxn ang="T92">
                        <a:pos x="T12" y="T13"/>
                      </a:cxn>
                      <a:cxn ang="T93">
                        <a:pos x="T14" y="T15"/>
                      </a:cxn>
                      <a:cxn ang="T94">
                        <a:pos x="T16" y="T17"/>
                      </a:cxn>
                      <a:cxn ang="T95">
                        <a:pos x="T18" y="T19"/>
                      </a:cxn>
                      <a:cxn ang="T96">
                        <a:pos x="T20" y="T21"/>
                      </a:cxn>
                      <a:cxn ang="T97">
                        <a:pos x="T22" y="T23"/>
                      </a:cxn>
                      <a:cxn ang="T98">
                        <a:pos x="T24" y="T25"/>
                      </a:cxn>
                      <a:cxn ang="T99">
                        <a:pos x="T26" y="T27"/>
                      </a:cxn>
                      <a:cxn ang="T100">
                        <a:pos x="T28" y="T29"/>
                      </a:cxn>
                      <a:cxn ang="T101">
                        <a:pos x="T30" y="T31"/>
                      </a:cxn>
                      <a:cxn ang="T102">
                        <a:pos x="T32" y="T33"/>
                      </a:cxn>
                      <a:cxn ang="T103">
                        <a:pos x="T34" y="T35"/>
                      </a:cxn>
                      <a:cxn ang="T104">
                        <a:pos x="T36" y="T37"/>
                      </a:cxn>
                      <a:cxn ang="T105">
                        <a:pos x="T38" y="T39"/>
                      </a:cxn>
                      <a:cxn ang="T106">
                        <a:pos x="T40" y="T41"/>
                      </a:cxn>
                      <a:cxn ang="T107">
                        <a:pos x="T42" y="T43"/>
                      </a:cxn>
                      <a:cxn ang="T108">
                        <a:pos x="T44" y="T45"/>
                      </a:cxn>
                      <a:cxn ang="T109">
                        <a:pos x="T46" y="T47"/>
                      </a:cxn>
                      <a:cxn ang="T110">
                        <a:pos x="T48" y="T49"/>
                      </a:cxn>
                      <a:cxn ang="T111">
                        <a:pos x="T50" y="T51"/>
                      </a:cxn>
                      <a:cxn ang="T112">
                        <a:pos x="T52" y="T53"/>
                      </a:cxn>
                      <a:cxn ang="T113">
                        <a:pos x="T54" y="T55"/>
                      </a:cxn>
                      <a:cxn ang="T114">
                        <a:pos x="T56" y="T57"/>
                      </a:cxn>
                      <a:cxn ang="T115">
                        <a:pos x="T58" y="T59"/>
                      </a:cxn>
                      <a:cxn ang="T116">
                        <a:pos x="T60" y="T61"/>
                      </a:cxn>
                      <a:cxn ang="T117">
                        <a:pos x="T62" y="T63"/>
                      </a:cxn>
                      <a:cxn ang="T118">
                        <a:pos x="T64" y="T65"/>
                      </a:cxn>
                      <a:cxn ang="T119">
                        <a:pos x="T66" y="T67"/>
                      </a:cxn>
                      <a:cxn ang="T120">
                        <a:pos x="T68" y="T69"/>
                      </a:cxn>
                      <a:cxn ang="T121">
                        <a:pos x="T70" y="T71"/>
                      </a:cxn>
                      <a:cxn ang="T122">
                        <a:pos x="T72" y="T73"/>
                      </a:cxn>
                      <a:cxn ang="T123">
                        <a:pos x="T74" y="T75"/>
                      </a:cxn>
                      <a:cxn ang="T124">
                        <a:pos x="T76" y="T77"/>
                      </a:cxn>
                      <a:cxn ang="T125">
                        <a:pos x="T78" y="T79"/>
                      </a:cxn>
                      <a:cxn ang="T126">
                        <a:pos x="T80" y="T81"/>
                      </a:cxn>
                      <a:cxn ang="T127">
                        <a:pos x="T82" y="T83"/>
                      </a:cxn>
                      <a:cxn ang="T128">
                        <a:pos x="T84" y="T85"/>
                      </a:cxn>
                    </a:cxnLst>
                    <a:rect l="T129" t="T130" r="T131" b="T132"/>
                    <a:pathLst>
                      <a:path w="3791" h="3363">
                        <a:moveTo>
                          <a:pt x="993" y="2758"/>
                        </a:moveTo>
                        <a:lnTo>
                          <a:pt x="777" y="2536"/>
                        </a:lnTo>
                        <a:lnTo>
                          <a:pt x="676" y="2416"/>
                        </a:lnTo>
                        <a:lnTo>
                          <a:pt x="586" y="2302"/>
                        </a:lnTo>
                        <a:lnTo>
                          <a:pt x="496" y="2182"/>
                        </a:lnTo>
                        <a:lnTo>
                          <a:pt x="419" y="2062"/>
                        </a:lnTo>
                        <a:lnTo>
                          <a:pt x="341" y="1942"/>
                        </a:lnTo>
                        <a:lnTo>
                          <a:pt x="275" y="1822"/>
                        </a:lnTo>
                        <a:lnTo>
                          <a:pt x="215" y="1703"/>
                        </a:lnTo>
                        <a:lnTo>
                          <a:pt x="161" y="1583"/>
                        </a:lnTo>
                        <a:lnTo>
                          <a:pt x="114" y="1463"/>
                        </a:lnTo>
                        <a:lnTo>
                          <a:pt x="78" y="1343"/>
                        </a:lnTo>
                        <a:lnTo>
                          <a:pt x="48" y="1229"/>
                        </a:lnTo>
                        <a:lnTo>
                          <a:pt x="24" y="1115"/>
                        </a:lnTo>
                        <a:lnTo>
                          <a:pt x="12" y="1001"/>
                        </a:lnTo>
                        <a:lnTo>
                          <a:pt x="6" y="893"/>
                        </a:lnTo>
                        <a:lnTo>
                          <a:pt x="12" y="797"/>
                        </a:lnTo>
                        <a:lnTo>
                          <a:pt x="18" y="701"/>
                        </a:lnTo>
                        <a:lnTo>
                          <a:pt x="42" y="612"/>
                        </a:lnTo>
                        <a:lnTo>
                          <a:pt x="66" y="528"/>
                        </a:lnTo>
                        <a:lnTo>
                          <a:pt x="96" y="450"/>
                        </a:lnTo>
                        <a:lnTo>
                          <a:pt x="138" y="378"/>
                        </a:lnTo>
                        <a:lnTo>
                          <a:pt x="185" y="306"/>
                        </a:lnTo>
                        <a:lnTo>
                          <a:pt x="239" y="246"/>
                        </a:lnTo>
                        <a:lnTo>
                          <a:pt x="341" y="162"/>
                        </a:lnTo>
                        <a:lnTo>
                          <a:pt x="454" y="96"/>
                        </a:lnTo>
                        <a:lnTo>
                          <a:pt x="580" y="48"/>
                        </a:lnTo>
                        <a:lnTo>
                          <a:pt x="723" y="18"/>
                        </a:lnTo>
                        <a:lnTo>
                          <a:pt x="867" y="6"/>
                        </a:lnTo>
                        <a:lnTo>
                          <a:pt x="1028" y="6"/>
                        </a:lnTo>
                        <a:lnTo>
                          <a:pt x="1196" y="30"/>
                        </a:lnTo>
                        <a:lnTo>
                          <a:pt x="1363" y="66"/>
                        </a:lnTo>
                        <a:lnTo>
                          <a:pt x="1543" y="120"/>
                        </a:lnTo>
                        <a:lnTo>
                          <a:pt x="1722" y="192"/>
                        </a:lnTo>
                        <a:lnTo>
                          <a:pt x="1901" y="282"/>
                        </a:lnTo>
                        <a:lnTo>
                          <a:pt x="2087" y="378"/>
                        </a:lnTo>
                        <a:lnTo>
                          <a:pt x="2272" y="498"/>
                        </a:lnTo>
                        <a:lnTo>
                          <a:pt x="2451" y="624"/>
                        </a:lnTo>
                        <a:lnTo>
                          <a:pt x="2631" y="773"/>
                        </a:lnTo>
                        <a:lnTo>
                          <a:pt x="2804" y="929"/>
                        </a:lnTo>
                        <a:lnTo>
                          <a:pt x="3019" y="1151"/>
                        </a:lnTo>
                        <a:lnTo>
                          <a:pt x="3115" y="1265"/>
                        </a:lnTo>
                        <a:lnTo>
                          <a:pt x="3211" y="1385"/>
                        </a:lnTo>
                        <a:lnTo>
                          <a:pt x="3295" y="1505"/>
                        </a:lnTo>
                        <a:lnTo>
                          <a:pt x="3378" y="1625"/>
                        </a:lnTo>
                        <a:lnTo>
                          <a:pt x="3450" y="1745"/>
                        </a:lnTo>
                        <a:lnTo>
                          <a:pt x="3522" y="1864"/>
                        </a:lnTo>
                        <a:lnTo>
                          <a:pt x="3582" y="1984"/>
                        </a:lnTo>
                        <a:lnTo>
                          <a:pt x="3635" y="2104"/>
                        </a:lnTo>
                        <a:lnTo>
                          <a:pt x="3677" y="2224"/>
                        </a:lnTo>
                        <a:lnTo>
                          <a:pt x="3719" y="2344"/>
                        </a:lnTo>
                        <a:lnTo>
                          <a:pt x="3749" y="2458"/>
                        </a:lnTo>
                        <a:lnTo>
                          <a:pt x="3773" y="2572"/>
                        </a:lnTo>
                        <a:lnTo>
                          <a:pt x="3785" y="2686"/>
                        </a:lnTo>
                        <a:lnTo>
                          <a:pt x="3791" y="2794"/>
                        </a:lnTo>
                        <a:lnTo>
                          <a:pt x="3779" y="2955"/>
                        </a:lnTo>
                        <a:lnTo>
                          <a:pt x="3749" y="3105"/>
                        </a:lnTo>
                        <a:lnTo>
                          <a:pt x="3695" y="3243"/>
                        </a:lnTo>
                        <a:lnTo>
                          <a:pt x="3623" y="3363"/>
                        </a:lnTo>
                        <a:lnTo>
                          <a:pt x="3629" y="3363"/>
                        </a:lnTo>
                        <a:lnTo>
                          <a:pt x="3701" y="3243"/>
                        </a:lnTo>
                        <a:lnTo>
                          <a:pt x="3749" y="3111"/>
                        </a:lnTo>
                        <a:lnTo>
                          <a:pt x="3779" y="2967"/>
                        </a:lnTo>
                        <a:lnTo>
                          <a:pt x="3791" y="2806"/>
                        </a:lnTo>
                        <a:lnTo>
                          <a:pt x="3791" y="2800"/>
                        </a:lnTo>
                        <a:lnTo>
                          <a:pt x="3791" y="2794"/>
                        </a:lnTo>
                        <a:lnTo>
                          <a:pt x="3785" y="2686"/>
                        </a:lnTo>
                        <a:lnTo>
                          <a:pt x="3773" y="2572"/>
                        </a:lnTo>
                        <a:lnTo>
                          <a:pt x="3749" y="2458"/>
                        </a:lnTo>
                        <a:lnTo>
                          <a:pt x="3719" y="2338"/>
                        </a:lnTo>
                        <a:lnTo>
                          <a:pt x="3683" y="2224"/>
                        </a:lnTo>
                        <a:lnTo>
                          <a:pt x="3635" y="2104"/>
                        </a:lnTo>
                        <a:lnTo>
                          <a:pt x="3582" y="1984"/>
                        </a:lnTo>
                        <a:lnTo>
                          <a:pt x="3522" y="1864"/>
                        </a:lnTo>
                        <a:lnTo>
                          <a:pt x="3456" y="1739"/>
                        </a:lnTo>
                        <a:lnTo>
                          <a:pt x="3378" y="1619"/>
                        </a:lnTo>
                        <a:lnTo>
                          <a:pt x="3300" y="1499"/>
                        </a:lnTo>
                        <a:lnTo>
                          <a:pt x="3211" y="1385"/>
                        </a:lnTo>
                        <a:lnTo>
                          <a:pt x="3121" y="1265"/>
                        </a:lnTo>
                        <a:lnTo>
                          <a:pt x="3019" y="1151"/>
                        </a:lnTo>
                        <a:lnTo>
                          <a:pt x="2804" y="929"/>
                        </a:lnTo>
                        <a:lnTo>
                          <a:pt x="2631" y="767"/>
                        </a:lnTo>
                        <a:lnTo>
                          <a:pt x="2451" y="624"/>
                        </a:lnTo>
                        <a:lnTo>
                          <a:pt x="2272" y="492"/>
                        </a:lnTo>
                        <a:lnTo>
                          <a:pt x="2087" y="378"/>
                        </a:lnTo>
                        <a:lnTo>
                          <a:pt x="1901" y="276"/>
                        </a:lnTo>
                        <a:lnTo>
                          <a:pt x="1722" y="192"/>
                        </a:lnTo>
                        <a:lnTo>
                          <a:pt x="1543" y="120"/>
                        </a:lnTo>
                        <a:lnTo>
                          <a:pt x="1363" y="66"/>
                        </a:lnTo>
                        <a:lnTo>
                          <a:pt x="1190" y="24"/>
                        </a:lnTo>
                        <a:lnTo>
                          <a:pt x="1028" y="6"/>
                        </a:lnTo>
                        <a:lnTo>
                          <a:pt x="867" y="0"/>
                        </a:lnTo>
                        <a:lnTo>
                          <a:pt x="717" y="12"/>
                        </a:lnTo>
                        <a:lnTo>
                          <a:pt x="580" y="42"/>
                        </a:lnTo>
                        <a:lnTo>
                          <a:pt x="448" y="90"/>
                        </a:lnTo>
                        <a:lnTo>
                          <a:pt x="335" y="162"/>
                        </a:lnTo>
                        <a:lnTo>
                          <a:pt x="233" y="246"/>
                        </a:lnTo>
                        <a:lnTo>
                          <a:pt x="179" y="306"/>
                        </a:lnTo>
                        <a:lnTo>
                          <a:pt x="132" y="378"/>
                        </a:lnTo>
                        <a:lnTo>
                          <a:pt x="90" y="450"/>
                        </a:lnTo>
                        <a:lnTo>
                          <a:pt x="60" y="528"/>
                        </a:lnTo>
                        <a:lnTo>
                          <a:pt x="36" y="612"/>
                        </a:lnTo>
                        <a:lnTo>
                          <a:pt x="12" y="701"/>
                        </a:lnTo>
                        <a:lnTo>
                          <a:pt x="6" y="797"/>
                        </a:lnTo>
                        <a:lnTo>
                          <a:pt x="0" y="893"/>
                        </a:lnTo>
                        <a:lnTo>
                          <a:pt x="6" y="1001"/>
                        </a:lnTo>
                        <a:lnTo>
                          <a:pt x="24" y="1115"/>
                        </a:lnTo>
                        <a:lnTo>
                          <a:pt x="42" y="1229"/>
                        </a:lnTo>
                        <a:lnTo>
                          <a:pt x="78" y="1343"/>
                        </a:lnTo>
                        <a:lnTo>
                          <a:pt x="114" y="1463"/>
                        </a:lnTo>
                        <a:lnTo>
                          <a:pt x="161" y="1583"/>
                        </a:lnTo>
                        <a:lnTo>
                          <a:pt x="215" y="1703"/>
                        </a:lnTo>
                        <a:lnTo>
                          <a:pt x="275" y="1822"/>
                        </a:lnTo>
                        <a:lnTo>
                          <a:pt x="341" y="1942"/>
                        </a:lnTo>
                        <a:lnTo>
                          <a:pt x="413" y="2062"/>
                        </a:lnTo>
                        <a:lnTo>
                          <a:pt x="496" y="2182"/>
                        </a:lnTo>
                        <a:lnTo>
                          <a:pt x="580" y="2302"/>
                        </a:lnTo>
                        <a:lnTo>
                          <a:pt x="676" y="2422"/>
                        </a:lnTo>
                        <a:lnTo>
                          <a:pt x="771" y="2536"/>
                        </a:lnTo>
                        <a:lnTo>
                          <a:pt x="987" y="2758"/>
                        </a:lnTo>
                        <a:lnTo>
                          <a:pt x="1184" y="2931"/>
                        </a:lnTo>
                        <a:lnTo>
                          <a:pt x="1387" y="3093"/>
                        </a:lnTo>
                        <a:lnTo>
                          <a:pt x="1596" y="3237"/>
                        </a:lnTo>
                        <a:lnTo>
                          <a:pt x="1800" y="3363"/>
                        </a:lnTo>
                        <a:lnTo>
                          <a:pt x="1806" y="3363"/>
                        </a:lnTo>
                        <a:lnTo>
                          <a:pt x="1596" y="3237"/>
                        </a:lnTo>
                        <a:lnTo>
                          <a:pt x="1393" y="3093"/>
                        </a:lnTo>
                        <a:lnTo>
                          <a:pt x="1190" y="2931"/>
                        </a:lnTo>
                        <a:lnTo>
                          <a:pt x="993" y="2758"/>
                        </a:lnTo>
                        <a:close/>
                      </a:path>
                    </a:pathLst>
                  </a:custGeom>
                  <a:solidFill>
                    <a:srgbClr val="4D4F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sp>
                <p:nvSpPr>
                  <p:cNvPr id="1064" name="AutoShape 8">
                    <a:extLst>
                      <a:ext uri="{FF2B5EF4-FFF2-40B4-BE49-F238E27FC236}">
                        <a16:creationId xmlns:a16="http://schemas.microsoft.com/office/drawing/2014/main" id="{C356A6A9-D5BA-4416-BD88-3A07AD31AB5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30" y="1049"/>
                    <a:ext cx="3536" cy="3223"/>
                  </a:xfrm>
                  <a:custGeom>
                    <a:avLst/>
                    <a:gdLst>
                      <a:gd name="T0" fmla="*/ 544 w 3527"/>
                      <a:gd name="T1" fmla="*/ 2140 h 3225"/>
                      <a:gd name="T2" fmla="*/ 323 w 3527"/>
                      <a:gd name="T3" fmla="*/ 1810 h 3225"/>
                      <a:gd name="T4" fmla="*/ 149 w 3527"/>
                      <a:gd name="T5" fmla="*/ 1475 h 3225"/>
                      <a:gd name="T6" fmla="*/ 41 w 3527"/>
                      <a:gd name="T7" fmla="*/ 1145 h 3225"/>
                      <a:gd name="T8" fmla="*/ 0 w 3527"/>
                      <a:gd name="T9" fmla="*/ 833 h 3225"/>
                      <a:gd name="T10" fmla="*/ 30 w 3527"/>
                      <a:gd name="T11" fmla="*/ 575 h 3225"/>
                      <a:gd name="T12" fmla="*/ 125 w 3527"/>
                      <a:gd name="T13" fmla="*/ 354 h 3225"/>
                      <a:gd name="T14" fmla="*/ 323 w 3527"/>
                      <a:gd name="T15" fmla="*/ 150 h 3225"/>
                      <a:gd name="T16" fmla="*/ 681 w 3527"/>
                      <a:gd name="T17" fmla="*/ 12 h 3225"/>
                      <a:gd name="T18" fmla="*/ 1130 w 3527"/>
                      <a:gd name="T19" fmla="*/ 24 h 3225"/>
                      <a:gd name="T20" fmla="*/ 1632 w 3527"/>
                      <a:gd name="T21" fmla="*/ 174 h 3225"/>
                      <a:gd name="T22" fmla="*/ 2146 w 3527"/>
                      <a:gd name="T23" fmla="*/ 456 h 3225"/>
                      <a:gd name="T24" fmla="*/ 2655 w 3527"/>
                      <a:gd name="T25" fmla="*/ 851 h 3225"/>
                      <a:gd name="T26" fmla="*/ 3121 w 3527"/>
                      <a:gd name="T27" fmla="*/ 1385 h 3225"/>
                      <a:gd name="T28" fmla="*/ 3324 w 3527"/>
                      <a:gd name="T29" fmla="*/ 1720 h 3225"/>
                      <a:gd name="T30" fmla="*/ 3480 w 3527"/>
                      <a:gd name="T31" fmla="*/ 2056 h 3225"/>
                      <a:gd name="T32" fmla="*/ 3563 w 3527"/>
                      <a:gd name="T33" fmla="*/ 2380 h 3225"/>
                      <a:gd name="T34" fmla="*/ 3575 w 3527"/>
                      <a:gd name="T35" fmla="*/ 2668 h 3225"/>
                      <a:gd name="T36" fmla="*/ 3528 w 3527"/>
                      <a:gd name="T37" fmla="*/ 2919 h 3225"/>
                      <a:gd name="T38" fmla="*/ 3414 w 3527"/>
                      <a:gd name="T39" fmla="*/ 3129 h 3225"/>
                      <a:gd name="T40" fmla="*/ 3330 w 3527"/>
                      <a:gd name="T41" fmla="*/ 3213 h 3225"/>
                      <a:gd name="T42" fmla="*/ 3363 w 3527"/>
                      <a:gd name="T43" fmla="*/ 3189 h 3225"/>
                      <a:gd name="T44" fmla="*/ 3498 w 3527"/>
                      <a:gd name="T45" fmla="*/ 2997 h 3225"/>
                      <a:gd name="T46" fmla="*/ 3569 w 3527"/>
                      <a:gd name="T47" fmla="*/ 2757 h 3225"/>
                      <a:gd name="T48" fmla="*/ 3575 w 3527"/>
                      <a:gd name="T49" fmla="*/ 2476 h 3225"/>
                      <a:gd name="T50" fmla="*/ 3516 w 3527"/>
                      <a:gd name="T51" fmla="*/ 2164 h 3225"/>
                      <a:gd name="T52" fmla="*/ 3390 w 3527"/>
                      <a:gd name="T53" fmla="*/ 1828 h 3225"/>
                      <a:gd name="T54" fmla="*/ 3193 w 3527"/>
                      <a:gd name="T55" fmla="*/ 1493 h 3225"/>
                      <a:gd name="T56" fmla="*/ 2858 w 3527"/>
                      <a:gd name="T57" fmla="*/ 1055 h 3225"/>
                      <a:gd name="T58" fmla="*/ 2320 w 3527"/>
                      <a:gd name="T59" fmla="*/ 575 h 3225"/>
                      <a:gd name="T60" fmla="*/ 1805 w 3527"/>
                      <a:gd name="T61" fmla="*/ 252 h 3225"/>
                      <a:gd name="T62" fmla="*/ 1291 w 3527"/>
                      <a:gd name="T63" fmla="*/ 60 h 3225"/>
                      <a:gd name="T64" fmla="*/ 819 w 3527"/>
                      <a:gd name="T65" fmla="*/ 0 h 3225"/>
                      <a:gd name="T66" fmla="*/ 424 w 3527"/>
                      <a:gd name="T67" fmla="*/ 84 h 3225"/>
                      <a:gd name="T68" fmla="*/ 167 w 3527"/>
                      <a:gd name="T69" fmla="*/ 288 h 3225"/>
                      <a:gd name="T70" fmla="*/ 53 w 3527"/>
                      <a:gd name="T71" fmla="*/ 498 h 3225"/>
                      <a:gd name="T72" fmla="*/ 0 w 3527"/>
                      <a:gd name="T73" fmla="*/ 749 h 3225"/>
                      <a:gd name="T74" fmla="*/ 18 w 3527"/>
                      <a:gd name="T75" fmla="*/ 1037 h 3225"/>
                      <a:gd name="T76" fmla="*/ 101 w 3527"/>
                      <a:gd name="T77" fmla="*/ 1367 h 3225"/>
                      <a:gd name="T78" fmla="*/ 257 w 3527"/>
                      <a:gd name="T79" fmla="*/ 1702 h 3225"/>
                      <a:gd name="T80" fmla="*/ 460 w 3527"/>
                      <a:gd name="T81" fmla="*/ 2032 h 3225"/>
                      <a:gd name="T82" fmla="*/ 926 w 3527"/>
                      <a:gd name="T83" fmla="*/ 2560 h 3225"/>
                      <a:gd name="T84" fmla="*/ 1273 w 3527"/>
                      <a:gd name="T85" fmla="*/ 2853 h 3225"/>
                      <a:gd name="T86" fmla="*/ 1632 w 3527"/>
                      <a:gd name="T87" fmla="*/ 3087 h 3225"/>
                      <a:gd name="T88" fmla="*/ 1883 w 3527"/>
                      <a:gd name="T89" fmla="*/ 3213 h 3225"/>
                      <a:gd name="T90" fmla="*/ 1518 w 3527"/>
                      <a:gd name="T91" fmla="*/ 3015 h 3225"/>
                      <a:gd name="T92" fmla="*/ 1160 w 3527"/>
                      <a:gd name="T93" fmla="*/ 2757 h 3225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w 3527"/>
                      <a:gd name="T142" fmla="*/ 0 h 3225"/>
                      <a:gd name="T143" fmla="*/ 3527 w 3527"/>
                      <a:gd name="T144" fmla="*/ 3225 h 3225"/>
                    </a:gdLst>
                    <a:ahLst/>
                    <a:cxnLst>
                      <a:cxn ang="T94">
                        <a:pos x="T0" y="T1"/>
                      </a:cxn>
                      <a:cxn ang="T95">
                        <a:pos x="T2" y="T3"/>
                      </a:cxn>
                      <a:cxn ang="T96">
                        <a:pos x="T4" y="T5"/>
                      </a:cxn>
                      <a:cxn ang="T97">
                        <a:pos x="T6" y="T7"/>
                      </a:cxn>
                      <a:cxn ang="T98">
                        <a:pos x="T8" y="T9"/>
                      </a:cxn>
                      <a:cxn ang="T99">
                        <a:pos x="T10" y="T11"/>
                      </a:cxn>
                      <a:cxn ang="T100">
                        <a:pos x="T12" y="T13"/>
                      </a:cxn>
                      <a:cxn ang="T101">
                        <a:pos x="T14" y="T15"/>
                      </a:cxn>
                      <a:cxn ang="T102">
                        <a:pos x="T16" y="T17"/>
                      </a:cxn>
                      <a:cxn ang="T103">
                        <a:pos x="T18" y="T19"/>
                      </a:cxn>
                      <a:cxn ang="T104">
                        <a:pos x="T20" y="T21"/>
                      </a:cxn>
                      <a:cxn ang="T105">
                        <a:pos x="T22" y="T23"/>
                      </a:cxn>
                      <a:cxn ang="T106">
                        <a:pos x="T24" y="T25"/>
                      </a:cxn>
                      <a:cxn ang="T107">
                        <a:pos x="T26" y="T27"/>
                      </a:cxn>
                      <a:cxn ang="T108">
                        <a:pos x="T28" y="T29"/>
                      </a:cxn>
                      <a:cxn ang="T109">
                        <a:pos x="T30" y="T31"/>
                      </a:cxn>
                      <a:cxn ang="T110">
                        <a:pos x="T32" y="T33"/>
                      </a:cxn>
                      <a:cxn ang="T111">
                        <a:pos x="T34" y="T35"/>
                      </a:cxn>
                      <a:cxn ang="T112">
                        <a:pos x="T36" y="T37"/>
                      </a:cxn>
                      <a:cxn ang="T113">
                        <a:pos x="T38" y="T39"/>
                      </a:cxn>
                      <a:cxn ang="T114">
                        <a:pos x="T40" y="T41"/>
                      </a:cxn>
                      <a:cxn ang="T115">
                        <a:pos x="T42" y="T43"/>
                      </a:cxn>
                      <a:cxn ang="T116">
                        <a:pos x="T44" y="T45"/>
                      </a:cxn>
                      <a:cxn ang="T117">
                        <a:pos x="T46" y="T47"/>
                      </a:cxn>
                      <a:cxn ang="T118">
                        <a:pos x="T48" y="T49"/>
                      </a:cxn>
                      <a:cxn ang="T119">
                        <a:pos x="T50" y="T51"/>
                      </a:cxn>
                      <a:cxn ang="T120">
                        <a:pos x="T52" y="T53"/>
                      </a:cxn>
                      <a:cxn ang="T121">
                        <a:pos x="T54" y="T55"/>
                      </a:cxn>
                      <a:cxn ang="T122">
                        <a:pos x="T56" y="T57"/>
                      </a:cxn>
                      <a:cxn ang="T123">
                        <a:pos x="T58" y="T59"/>
                      </a:cxn>
                      <a:cxn ang="T124">
                        <a:pos x="T60" y="T61"/>
                      </a:cxn>
                      <a:cxn ang="T125">
                        <a:pos x="T62" y="T63"/>
                      </a:cxn>
                      <a:cxn ang="T126">
                        <a:pos x="T64" y="T65"/>
                      </a:cxn>
                      <a:cxn ang="T127">
                        <a:pos x="T66" y="T67"/>
                      </a:cxn>
                      <a:cxn ang="T128">
                        <a:pos x="T68" y="T69"/>
                      </a:cxn>
                      <a:cxn ang="T129">
                        <a:pos x="T70" y="T71"/>
                      </a:cxn>
                      <a:cxn ang="T130">
                        <a:pos x="T72" y="T73"/>
                      </a:cxn>
                      <a:cxn ang="T131">
                        <a:pos x="T74" y="T75"/>
                      </a:cxn>
                      <a:cxn ang="T132">
                        <a:pos x="T76" y="T77"/>
                      </a:cxn>
                      <a:cxn ang="T133">
                        <a:pos x="T78" y="T79"/>
                      </a:cxn>
                      <a:cxn ang="T134">
                        <a:pos x="T80" y="T81"/>
                      </a:cxn>
                      <a:cxn ang="T135">
                        <a:pos x="T82" y="T83"/>
                      </a:cxn>
                      <a:cxn ang="T136">
                        <a:pos x="T84" y="T85"/>
                      </a:cxn>
                      <a:cxn ang="T137">
                        <a:pos x="T86" y="T87"/>
                      </a:cxn>
                      <a:cxn ang="T138">
                        <a:pos x="T88" y="T89"/>
                      </a:cxn>
                      <a:cxn ang="T139">
                        <a:pos x="T90" y="T91"/>
                      </a:cxn>
                      <a:cxn ang="T140">
                        <a:pos x="T92" y="T93"/>
                      </a:cxn>
                    </a:cxnLst>
                    <a:rect l="T141" t="T142" r="T143" b="T144"/>
                    <a:pathLst>
                      <a:path w="3527" h="3225">
                        <a:moveTo>
                          <a:pt x="914" y="2572"/>
                        </a:moveTo>
                        <a:lnTo>
                          <a:pt x="717" y="2362"/>
                        </a:lnTo>
                        <a:lnTo>
                          <a:pt x="538" y="2146"/>
                        </a:lnTo>
                        <a:lnTo>
                          <a:pt x="460" y="2038"/>
                        </a:lnTo>
                        <a:lnTo>
                          <a:pt x="382" y="1930"/>
                        </a:lnTo>
                        <a:lnTo>
                          <a:pt x="317" y="1816"/>
                        </a:lnTo>
                        <a:lnTo>
                          <a:pt x="251" y="1702"/>
                        </a:lnTo>
                        <a:lnTo>
                          <a:pt x="197" y="1589"/>
                        </a:lnTo>
                        <a:lnTo>
                          <a:pt x="149" y="1481"/>
                        </a:lnTo>
                        <a:lnTo>
                          <a:pt x="107" y="1367"/>
                        </a:lnTo>
                        <a:lnTo>
                          <a:pt x="71" y="1259"/>
                        </a:lnTo>
                        <a:lnTo>
                          <a:pt x="41" y="1151"/>
                        </a:lnTo>
                        <a:lnTo>
                          <a:pt x="18" y="1043"/>
                        </a:lnTo>
                        <a:lnTo>
                          <a:pt x="6" y="941"/>
                        </a:lnTo>
                        <a:lnTo>
                          <a:pt x="0" y="839"/>
                        </a:lnTo>
                        <a:lnTo>
                          <a:pt x="6" y="749"/>
                        </a:lnTo>
                        <a:lnTo>
                          <a:pt x="12" y="659"/>
                        </a:lnTo>
                        <a:lnTo>
                          <a:pt x="30" y="575"/>
                        </a:lnTo>
                        <a:lnTo>
                          <a:pt x="59" y="498"/>
                        </a:lnTo>
                        <a:lnTo>
                          <a:pt x="89" y="420"/>
                        </a:lnTo>
                        <a:lnTo>
                          <a:pt x="125" y="354"/>
                        </a:lnTo>
                        <a:lnTo>
                          <a:pt x="173" y="288"/>
                        </a:lnTo>
                        <a:lnTo>
                          <a:pt x="221" y="228"/>
                        </a:lnTo>
                        <a:lnTo>
                          <a:pt x="317" y="150"/>
                        </a:lnTo>
                        <a:lnTo>
                          <a:pt x="424" y="90"/>
                        </a:lnTo>
                        <a:lnTo>
                          <a:pt x="544" y="42"/>
                        </a:lnTo>
                        <a:lnTo>
                          <a:pt x="669" y="12"/>
                        </a:lnTo>
                        <a:lnTo>
                          <a:pt x="813" y="0"/>
                        </a:lnTo>
                        <a:lnTo>
                          <a:pt x="956" y="6"/>
                        </a:lnTo>
                        <a:lnTo>
                          <a:pt x="1112" y="24"/>
                        </a:lnTo>
                        <a:lnTo>
                          <a:pt x="1273" y="60"/>
                        </a:lnTo>
                        <a:lnTo>
                          <a:pt x="1441" y="114"/>
                        </a:lnTo>
                        <a:lnTo>
                          <a:pt x="1608" y="174"/>
                        </a:lnTo>
                        <a:lnTo>
                          <a:pt x="1775" y="258"/>
                        </a:lnTo>
                        <a:lnTo>
                          <a:pt x="1949" y="348"/>
                        </a:lnTo>
                        <a:lnTo>
                          <a:pt x="2116" y="456"/>
                        </a:lnTo>
                        <a:lnTo>
                          <a:pt x="2284" y="575"/>
                        </a:lnTo>
                        <a:lnTo>
                          <a:pt x="2451" y="713"/>
                        </a:lnTo>
                        <a:lnTo>
                          <a:pt x="2613" y="857"/>
                        </a:lnTo>
                        <a:lnTo>
                          <a:pt x="2810" y="1067"/>
                        </a:lnTo>
                        <a:lnTo>
                          <a:pt x="2989" y="1283"/>
                        </a:lnTo>
                        <a:lnTo>
                          <a:pt x="3073" y="1391"/>
                        </a:lnTo>
                        <a:lnTo>
                          <a:pt x="3145" y="1505"/>
                        </a:lnTo>
                        <a:lnTo>
                          <a:pt x="3216" y="1612"/>
                        </a:lnTo>
                        <a:lnTo>
                          <a:pt x="3276" y="1726"/>
                        </a:lnTo>
                        <a:lnTo>
                          <a:pt x="3330" y="1840"/>
                        </a:lnTo>
                        <a:lnTo>
                          <a:pt x="3384" y="1948"/>
                        </a:lnTo>
                        <a:lnTo>
                          <a:pt x="3426" y="2062"/>
                        </a:lnTo>
                        <a:lnTo>
                          <a:pt x="3462" y="2170"/>
                        </a:lnTo>
                        <a:lnTo>
                          <a:pt x="3491" y="2278"/>
                        </a:lnTo>
                        <a:lnTo>
                          <a:pt x="3509" y="2386"/>
                        </a:lnTo>
                        <a:lnTo>
                          <a:pt x="3521" y="2488"/>
                        </a:lnTo>
                        <a:lnTo>
                          <a:pt x="3527" y="2590"/>
                        </a:lnTo>
                        <a:lnTo>
                          <a:pt x="3521" y="2680"/>
                        </a:lnTo>
                        <a:lnTo>
                          <a:pt x="3515" y="2769"/>
                        </a:lnTo>
                        <a:lnTo>
                          <a:pt x="3497" y="2853"/>
                        </a:lnTo>
                        <a:lnTo>
                          <a:pt x="3474" y="2931"/>
                        </a:lnTo>
                        <a:lnTo>
                          <a:pt x="3438" y="3009"/>
                        </a:lnTo>
                        <a:lnTo>
                          <a:pt x="3402" y="3075"/>
                        </a:lnTo>
                        <a:lnTo>
                          <a:pt x="3360" y="3141"/>
                        </a:lnTo>
                        <a:lnTo>
                          <a:pt x="3306" y="3201"/>
                        </a:lnTo>
                        <a:lnTo>
                          <a:pt x="3294" y="3213"/>
                        </a:lnTo>
                        <a:lnTo>
                          <a:pt x="3282" y="3225"/>
                        </a:lnTo>
                        <a:lnTo>
                          <a:pt x="3288" y="3225"/>
                        </a:lnTo>
                        <a:lnTo>
                          <a:pt x="3300" y="3213"/>
                        </a:lnTo>
                        <a:lnTo>
                          <a:pt x="3312" y="3201"/>
                        </a:lnTo>
                        <a:lnTo>
                          <a:pt x="3366" y="3141"/>
                        </a:lnTo>
                        <a:lnTo>
                          <a:pt x="3408" y="3075"/>
                        </a:lnTo>
                        <a:lnTo>
                          <a:pt x="3444" y="3009"/>
                        </a:lnTo>
                        <a:lnTo>
                          <a:pt x="3474" y="2931"/>
                        </a:lnTo>
                        <a:lnTo>
                          <a:pt x="3497" y="2853"/>
                        </a:lnTo>
                        <a:lnTo>
                          <a:pt x="3515" y="2769"/>
                        </a:lnTo>
                        <a:lnTo>
                          <a:pt x="3527" y="2680"/>
                        </a:lnTo>
                        <a:lnTo>
                          <a:pt x="3527" y="2590"/>
                        </a:lnTo>
                        <a:lnTo>
                          <a:pt x="3521" y="2488"/>
                        </a:lnTo>
                        <a:lnTo>
                          <a:pt x="3509" y="2386"/>
                        </a:lnTo>
                        <a:lnTo>
                          <a:pt x="3491" y="2278"/>
                        </a:lnTo>
                        <a:lnTo>
                          <a:pt x="3462" y="2170"/>
                        </a:lnTo>
                        <a:lnTo>
                          <a:pt x="3426" y="2056"/>
                        </a:lnTo>
                        <a:lnTo>
                          <a:pt x="3384" y="1948"/>
                        </a:lnTo>
                        <a:lnTo>
                          <a:pt x="3336" y="1834"/>
                        </a:lnTo>
                        <a:lnTo>
                          <a:pt x="3276" y="1726"/>
                        </a:lnTo>
                        <a:lnTo>
                          <a:pt x="3216" y="1612"/>
                        </a:lnTo>
                        <a:lnTo>
                          <a:pt x="3145" y="1499"/>
                        </a:lnTo>
                        <a:lnTo>
                          <a:pt x="3073" y="1391"/>
                        </a:lnTo>
                        <a:lnTo>
                          <a:pt x="2989" y="1277"/>
                        </a:lnTo>
                        <a:lnTo>
                          <a:pt x="2816" y="1061"/>
                        </a:lnTo>
                        <a:lnTo>
                          <a:pt x="2613" y="857"/>
                        </a:lnTo>
                        <a:lnTo>
                          <a:pt x="2451" y="707"/>
                        </a:lnTo>
                        <a:lnTo>
                          <a:pt x="2284" y="575"/>
                        </a:lnTo>
                        <a:lnTo>
                          <a:pt x="2116" y="456"/>
                        </a:lnTo>
                        <a:lnTo>
                          <a:pt x="1949" y="348"/>
                        </a:lnTo>
                        <a:lnTo>
                          <a:pt x="1775" y="252"/>
                        </a:lnTo>
                        <a:lnTo>
                          <a:pt x="1608" y="174"/>
                        </a:lnTo>
                        <a:lnTo>
                          <a:pt x="1435" y="108"/>
                        </a:lnTo>
                        <a:lnTo>
                          <a:pt x="1273" y="60"/>
                        </a:lnTo>
                        <a:lnTo>
                          <a:pt x="1112" y="24"/>
                        </a:lnTo>
                        <a:lnTo>
                          <a:pt x="956" y="0"/>
                        </a:lnTo>
                        <a:lnTo>
                          <a:pt x="807" y="0"/>
                        </a:lnTo>
                        <a:lnTo>
                          <a:pt x="669" y="12"/>
                        </a:lnTo>
                        <a:lnTo>
                          <a:pt x="538" y="42"/>
                        </a:lnTo>
                        <a:lnTo>
                          <a:pt x="418" y="84"/>
                        </a:lnTo>
                        <a:lnTo>
                          <a:pt x="311" y="150"/>
                        </a:lnTo>
                        <a:lnTo>
                          <a:pt x="215" y="228"/>
                        </a:lnTo>
                        <a:lnTo>
                          <a:pt x="167" y="288"/>
                        </a:lnTo>
                        <a:lnTo>
                          <a:pt x="119" y="354"/>
                        </a:lnTo>
                        <a:lnTo>
                          <a:pt x="83" y="420"/>
                        </a:lnTo>
                        <a:lnTo>
                          <a:pt x="53" y="498"/>
                        </a:lnTo>
                        <a:lnTo>
                          <a:pt x="30" y="575"/>
                        </a:lnTo>
                        <a:lnTo>
                          <a:pt x="12" y="659"/>
                        </a:lnTo>
                        <a:lnTo>
                          <a:pt x="0" y="749"/>
                        </a:lnTo>
                        <a:lnTo>
                          <a:pt x="0" y="839"/>
                        </a:lnTo>
                        <a:lnTo>
                          <a:pt x="6" y="941"/>
                        </a:lnTo>
                        <a:lnTo>
                          <a:pt x="18" y="1043"/>
                        </a:lnTo>
                        <a:lnTo>
                          <a:pt x="35" y="1151"/>
                        </a:lnTo>
                        <a:lnTo>
                          <a:pt x="65" y="1259"/>
                        </a:lnTo>
                        <a:lnTo>
                          <a:pt x="101" y="1373"/>
                        </a:lnTo>
                        <a:lnTo>
                          <a:pt x="143" y="1481"/>
                        </a:lnTo>
                        <a:lnTo>
                          <a:pt x="191" y="1595"/>
                        </a:lnTo>
                        <a:lnTo>
                          <a:pt x="251" y="1708"/>
                        </a:lnTo>
                        <a:lnTo>
                          <a:pt x="311" y="1816"/>
                        </a:lnTo>
                        <a:lnTo>
                          <a:pt x="382" y="1930"/>
                        </a:lnTo>
                        <a:lnTo>
                          <a:pt x="454" y="2038"/>
                        </a:lnTo>
                        <a:lnTo>
                          <a:pt x="538" y="2152"/>
                        </a:lnTo>
                        <a:lnTo>
                          <a:pt x="717" y="2368"/>
                        </a:lnTo>
                        <a:lnTo>
                          <a:pt x="914" y="2572"/>
                        </a:lnTo>
                        <a:lnTo>
                          <a:pt x="1028" y="2674"/>
                        </a:lnTo>
                        <a:lnTo>
                          <a:pt x="1142" y="2775"/>
                        </a:lnTo>
                        <a:lnTo>
                          <a:pt x="1255" y="2865"/>
                        </a:lnTo>
                        <a:lnTo>
                          <a:pt x="1369" y="2949"/>
                        </a:lnTo>
                        <a:lnTo>
                          <a:pt x="1488" y="3027"/>
                        </a:lnTo>
                        <a:lnTo>
                          <a:pt x="1608" y="3099"/>
                        </a:lnTo>
                        <a:lnTo>
                          <a:pt x="1722" y="3165"/>
                        </a:lnTo>
                        <a:lnTo>
                          <a:pt x="1841" y="3225"/>
                        </a:lnTo>
                        <a:lnTo>
                          <a:pt x="1853" y="3225"/>
                        </a:lnTo>
                        <a:lnTo>
                          <a:pt x="1734" y="3165"/>
                        </a:lnTo>
                        <a:lnTo>
                          <a:pt x="1614" y="3099"/>
                        </a:lnTo>
                        <a:lnTo>
                          <a:pt x="1494" y="3027"/>
                        </a:lnTo>
                        <a:lnTo>
                          <a:pt x="1375" y="2949"/>
                        </a:lnTo>
                        <a:lnTo>
                          <a:pt x="1261" y="2865"/>
                        </a:lnTo>
                        <a:lnTo>
                          <a:pt x="1142" y="2769"/>
                        </a:lnTo>
                        <a:lnTo>
                          <a:pt x="914" y="2572"/>
                        </a:lnTo>
                        <a:close/>
                      </a:path>
                    </a:pathLst>
                  </a:custGeom>
                  <a:solidFill>
                    <a:srgbClr val="4D4F45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grpSp>
                <p:nvGrpSpPr>
                  <p:cNvPr id="1065" name="Group 9">
                    <a:extLst>
                      <a:ext uri="{FF2B5EF4-FFF2-40B4-BE49-F238E27FC236}">
                        <a16:creationId xmlns:a16="http://schemas.microsoft.com/office/drawing/2014/main" id="{1BB60A32-DE91-4E14-A8C8-39B60F953B8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-1005" y="-61"/>
                    <a:ext cx="5713" cy="5711"/>
                    <a:chOff x="-1005" y="-61"/>
                    <a:chExt cx="5713" cy="5711"/>
                  </a:xfrm>
                </p:grpSpPr>
                <p:sp>
                  <p:nvSpPr>
                    <p:cNvPr id="1066" name="AutoShape 10">
                      <a:extLst>
                        <a:ext uri="{FF2B5EF4-FFF2-40B4-BE49-F238E27FC236}">
                          <a16:creationId xmlns:a16="http://schemas.microsoft.com/office/drawing/2014/main" id="{E99EC4CE-5310-4AC0-9837-E4AA59C0FFF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auto">
                    <a:xfrm>
                      <a:off x="16" y="480"/>
                      <a:ext cx="4262" cy="3792"/>
                    </a:xfrm>
                    <a:custGeom>
                      <a:avLst/>
                      <a:gdLst>
                        <a:gd name="T0" fmla="*/ 4311 w 4251"/>
                        <a:gd name="T1" fmla="*/ 3225 h 3794"/>
                        <a:gd name="T2" fmla="*/ 4269 w 4251"/>
                        <a:gd name="T3" fmla="*/ 2949 h 3794"/>
                        <a:gd name="T4" fmla="*/ 4186 w 4251"/>
                        <a:gd name="T5" fmla="*/ 2673 h 3794"/>
                        <a:gd name="T6" fmla="*/ 4060 w 4251"/>
                        <a:gd name="T7" fmla="*/ 2385 h 3794"/>
                        <a:gd name="T8" fmla="*/ 3905 w 4251"/>
                        <a:gd name="T9" fmla="*/ 2092 h 3794"/>
                        <a:gd name="T10" fmla="*/ 3717 w 4251"/>
                        <a:gd name="T11" fmla="*/ 1804 h 3794"/>
                        <a:gd name="T12" fmla="*/ 3492 w 4251"/>
                        <a:gd name="T13" fmla="*/ 1522 h 3794"/>
                        <a:gd name="T14" fmla="*/ 3241 w 4251"/>
                        <a:gd name="T15" fmla="*/ 1246 h 3794"/>
                        <a:gd name="T16" fmla="*/ 2900 w 4251"/>
                        <a:gd name="T17" fmla="*/ 935 h 3794"/>
                        <a:gd name="T18" fmla="*/ 2470 w 4251"/>
                        <a:gd name="T19" fmla="*/ 605 h 3794"/>
                        <a:gd name="T20" fmla="*/ 2021 w 4251"/>
                        <a:gd name="T21" fmla="*/ 341 h 3794"/>
                        <a:gd name="T22" fmla="*/ 1573 w 4251"/>
                        <a:gd name="T23" fmla="*/ 143 h 3794"/>
                        <a:gd name="T24" fmla="*/ 1142 w 4251"/>
                        <a:gd name="T25" fmla="*/ 35 h 3794"/>
                        <a:gd name="T26" fmla="*/ 753 w 4251"/>
                        <a:gd name="T27" fmla="*/ 0 h 3794"/>
                        <a:gd name="T28" fmla="*/ 407 w 4251"/>
                        <a:gd name="T29" fmla="*/ 47 h 3794"/>
                        <a:gd name="T30" fmla="*/ 120 w 4251"/>
                        <a:gd name="T31" fmla="*/ 173 h 3794"/>
                        <a:gd name="T32" fmla="*/ 0 w 4251"/>
                        <a:gd name="T33" fmla="*/ 269 h 3794"/>
                        <a:gd name="T34" fmla="*/ 269 w 4251"/>
                        <a:gd name="T35" fmla="*/ 101 h 3794"/>
                        <a:gd name="T36" fmla="*/ 598 w 4251"/>
                        <a:gd name="T37" fmla="*/ 18 h 3794"/>
                        <a:gd name="T38" fmla="*/ 970 w 4251"/>
                        <a:gd name="T39" fmla="*/ 18 h 3794"/>
                        <a:gd name="T40" fmla="*/ 1381 w 4251"/>
                        <a:gd name="T41" fmla="*/ 95 h 3794"/>
                        <a:gd name="T42" fmla="*/ 1812 w 4251"/>
                        <a:gd name="T43" fmla="*/ 245 h 3794"/>
                        <a:gd name="T44" fmla="*/ 2248 w 4251"/>
                        <a:gd name="T45" fmla="*/ 467 h 3794"/>
                        <a:gd name="T46" fmla="*/ 2685 w 4251"/>
                        <a:gd name="T47" fmla="*/ 761 h 3794"/>
                        <a:gd name="T48" fmla="*/ 3109 w 4251"/>
                        <a:gd name="T49" fmla="*/ 1114 h 3794"/>
                        <a:gd name="T50" fmla="*/ 3372 w 4251"/>
                        <a:gd name="T51" fmla="*/ 1384 h 3794"/>
                        <a:gd name="T52" fmla="*/ 3606 w 4251"/>
                        <a:gd name="T53" fmla="*/ 1660 h 3794"/>
                        <a:gd name="T54" fmla="*/ 3815 w 4251"/>
                        <a:gd name="T55" fmla="*/ 1948 h 3794"/>
                        <a:gd name="T56" fmla="*/ 3982 w 4251"/>
                        <a:gd name="T57" fmla="*/ 2241 h 3794"/>
                        <a:gd name="T58" fmla="*/ 4126 w 4251"/>
                        <a:gd name="T59" fmla="*/ 2529 h 3794"/>
                        <a:gd name="T60" fmla="*/ 4228 w 4251"/>
                        <a:gd name="T61" fmla="*/ 2817 h 3794"/>
                        <a:gd name="T62" fmla="*/ 4287 w 4251"/>
                        <a:gd name="T63" fmla="*/ 3093 h 3794"/>
                        <a:gd name="T64" fmla="*/ 4311 w 4251"/>
                        <a:gd name="T65" fmla="*/ 3356 h 3794"/>
                        <a:gd name="T66" fmla="*/ 4299 w 4251"/>
                        <a:gd name="T67" fmla="*/ 3578 h 3794"/>
                        <a:gd name="T68" fmla="*/ 4251 w 4251"/>
                        <a:gd name="T69" fmla="*/ 3782 h 3794"/>
                        <a:gd name="T70" fmla="*/ 4281 w 4251"/>
                        <a:gd name="T71" fmla="*/ 3680 h 3794"/>
                        <a:gd name="T72" fmla="*/ 4311 w 4251"/>
                        <a:gd name="T73" fmla="*/ 3470 h 3794"/>
                        <a:gd name="T74" fmla="*/ 4317 w 4251"/>
                        <a:gd name="T75" fmla="*/ 3356 h 3794"/>
                        <a:gd name="T76" fmla="*/ 0 60000 65536"/>
                        <a:gd name="T77" fmla="*/ 0 60000 65536"/>
                        <a:gd name="T78" fmla="*/ 0 60000 65536"/>
                        <a:gd name="T79" fmla="*/ 0 60000 65536"/>
                        <a:gd name="T80" fmla="*/ 0 60000 65536"/>
                        <a:gd name="T81" fmla="*/ 0 60000 65536"/>
                        <a:gd name="T82" fmla="*/ 0 60000 65536"/>
                        <a:gd name="T83" fmla="*/ 0 60000 65536"/>
                        <a:gd name="T84" fmla="*/ 0 60000 65536"/>
                        <a:gd name="T85" fmla="*/ 0 60000 65536"/>
                        <a:gd name="T86" fmla="*/ 0 60000 65536"/>
                        <a:gd name="T87" fmla="*/ 0 60000 65536"/>
                        <a:gd name="T88" fmla="*/ 0 60000 65536"/>
                        <a:gd name="T89" fmla="*/ 0 60000 65536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w 4251"/>
                        <a:gd name="T115" fmla="*/ 0 h 3794"/>
                        <a:gd name="T116" fmla="*/ 4251 w 4251"/>
                        <a:gd name="T117" fmla="*/ 3794 h 3794"/>
                      </a:gdLst>
                      <a:ahLst/>
                      <a:cxnLst>
                        <a:cxn ang="T76">
                          <a:pos x="T0" y="T1"/>
                        </a:cxn>
                        <a:cxn ang="T77">
                          <a:pos x="T2" y="T3"/>
                        </a:cxn>
                        <a:cxn ang="T78">
                          <a:pos x="T4" y="T5"/>
                        </a:cxn>
                        <a:cxn ang="T79">
                          <a:pos x="T6" y="T7"/>
                        </a:cxn>
                        <a:cxn ang="T80">
                          <a:pos x="T8" y="T9"/>
                        </a:cxn>
                        <a:cxn ang="T81">
                          <a:pos x="T10" y="T11"/>
                        </a:cxn>
                        <a:cxn ang="T82">
                          <a:pos x="T12" y="T13"/>
                        </a:cxn>
                        <a:cxn ang="T83">
                          <a:pos x="T14" y="T15"/>
                        </a:cxn>
                        <a:cxn ang="T84">
                          <a:pos x="T16" y="T17"/>
                        </a:cxn>
                        <a:cxn ang="T85">
                          <a:pos x="T18" y="T19"/>
                        </a:cxn>
                        <a:cxn ang="T86">
                          <a:pos x="T20" y="T21"/>
                        </a:cxn>
                        <a:cxn ang="T87">
                          <a:pos x="T22" y="T23"/>
                        </a:cxn>
                        <a:cxn ang="T88">
                          <a:pos x="T24" y="T25"/>
                        </a:cxn>
                        <a:cxn ang="T89">
                          <a:pos x="T26" y="T27"/>
                        </a:cxn>
                        <a:cxn ang="T90">
                          <a:pos x="T28" y="T29"/>
                        </a:cxn>
                        <a:cxn ang="T91">
                          <a:pos x="T30" y="T31"/>
                        </a:cxn>
                        <a:cxn ang="T92">
                          <a:pos x="T32" y="T33"/>
                        </a:cxn>
                        <a:cxn ang="T93">
                          <a:pos x="T34" y="T35"/>
                        </a:cxn>
                        <a:cxn ang="T94">
                          <a:pos x="T36" y="T37"/>
                        </a:cxn>
                        <a:cxn ang="T95">
                          <a:pos x="T38" y="T39"/>
                        </a:cxn>
                        <a:cxn ang="T96">
                          <a:pos x="T40" y="T41"/>
                        </a:cxn>
                        <a:cxn ang="T97">
                          <a:pos x="T42" y="T43"/>
                        </a:cxn>
                        <a:cxn ang="T98">
                          <a:pos x="T44" y="T45"/>
                        </a:cxn>
                        <a:cxn ang="T99">
                          <a:pos x="T46" y="T47"/>
                        </a:cxn>
                        <a:cxn ang="T100">
                          <a:pos x="T48" y="T49"/>
                        </a:cxn>
                        <a:cxn ang="T101">
                          <a:pos x="T50" y="T51"/>
                        </a:cxn>
                        <a:cxn ang="T102">
                          <a:pos x="T52" y="T53"/>
                        </a:cxn>
                        <a:cxn ang="T103">
                          <a:pos x="T54" y="T55"/>
                        </a:cxn>
                        <a:cxn ang="T104">
                          <a:pos x="T56" y="T57"/>
                        </a:cxn>
                        <a:cxn ang="T105">
                          <a:pos x="T58" y="T59"/>
                        </a:cxn>
                        <a:cxn ang="T106">
                          <a:pos x="T60" y="T61"/>
                        </a:cxn>
                        <a:cxn ang="T107">
                          <a:pos x="T62" y="T63"/>
                        </a:cxn>
                        <a:cxn ang="T108">
                          <a:pos x="T64" y="T65"/>
                        </a:cxn>
                        <a:cxn ang="T109">
                          <a:pos x="T66" y="T67"/>
                        </a:cxn>
                        <a:cxn ang="T110">
                          <a:pos x="T68" y="T69"/>
                        </a:cxn>
                        <a:cxn ang="T111">
                          <a:pos x="T70" y="T71"/>
                        </a:cxn>
                        <a:cxn ang="T112">
                          <a:pos x="T72" y="T73"/>
                        </a:cxn>
                        <a:cxn ang="T113">
                          <a:pos x="T74" y="T75"/>
                        </a:cxn>
                      </a:cxnLst>
                      <a:rect l="T114" t="T115" r="T116" b="T117"/>
                      <a:pathLst>
                        <a:path w="4251" h="3794">
                          <a:moveTo>
                            <a:pt x="4251" y="3368"/>
                          </a:moveTo>
                          <a:lnTo>
                            <a:pt x="4245" y="3237"/>
                          </a:lnTo>
                          <a:lnTo>
                            <a:pt x="4227" y="3099"/>
                          </a:lnTo>
                          <a:lnTo>
                            <a:pt x="4203" y="2961"/>
                          </a:lnTo>
                          <a:lnTo>
                            <a:pt x="4167" y="2823"/>
                          </a:lnTo>
                          <a:lnTo>
                            <a:pt x="4120" y="2679"/>
                          </a:lnTo>
                          <a:lnTo>
                            <a:pt x="4066" y="2535"/>
                          </a:lnTo>
                          <a:lnTo>
                            <a:pt x="4000" y="2391"/>
                          </a:lnTo>
                          <a:lnTo>
                            <a:pt x="3928" y="2247"/>
                          </a:lnTo>
                          <a:lnTo>
                            <a:pt x="3845" y="2098"/>
                          </a:lnTo>
                          <a:lnTo>
                            <a:pt x="3755" y="1954"/>
                          </a:lnTo>
                          <a:lnTo>
                            <a:pt x="3659" y="1810"/>
                          </a:lnTo>
                          <a:lnTo>
                            <a:pt x="3552" y="1666"/>
                          </a:lnTo>
                          <a:lnTo>
                            <a:pt x="3438" y="1528"/>
                          </a:lnTo>
                          <a:lnTo>
                            <a:pt x="3318" y="1390"/>
                          </a:lnTo>
                          <a:lnTo>
                            <a:pt x="3193" y="1252"/>
                          </a:lnTo>
                          <a:lnTo>
                            <a:pt x="3061" y="1120"/>
                          </a:lnTo>
                          <a:lnTo>
                            <a:pt x="2858" y="935"/>
                          </a:lnTo>
                          <a:lnTo>
                            <a:pt x="2649" y="761"/>
                          </a:lnTo>
                          <a:lnTo>
                            <a:pt x="2434" y="605"/>
                          </a:lnTo>
                          <a:lnTo>
                            <a:pt x="2212" y="467"/>
                          </a:lnTo>
                          <a:lnTo>
                            <a:pt x="1991" y="341"/>
                          </a:lnTo>
                          <a:lnTo>
                            <a:pt x="1770" y="233"/>
                          </a:lnTo>
                          <a:lnTo>
                            <a:pt x="1549" y="143"/>
                          </a:lnTo>
                          <a:lnTo>
                            <a:pt x="1327" y="77"/>
                          </a:lnTo>
                          <a:lnTo>
                            <a:pt x="1124" y="35"/>
                          </a:lnTo>
                          <a:lnTo>
                            <a:pt x="927" y="6"/>
                          </a:lnTo>
                          <a:lnTo>
                            <a:pt x="741" y="0"/>
                          </a:lnTo>
                          <a:lnTo>
                            <a:pt x="568" y="18"/>
                          </a:lnTo>
                          <a:lnTo>
                            <a:pt x="401" y="47"/>
                          </a:lnTo>
                          <a:lnTo>
                            <a:pt x="257" y="101"/>
                          </a:lnTo>
                          <a:lnTo>
                            <a:pt x="120" y="173"/>
                          </a:lnTo>
                          <a:lnTo>
                            <a:pt x="0" y="263"/>
                          </a:lnTo>
                          <a:lnTo>
                            <a:pt x="0" y="269"/>
                          </a:lnTo>
                          <a:lnTo>
                            <a:pt x="126" y="173"/>
                          </a:lnTo>
                          <a:lnTo>
                            <a:pt x="263" y="101"/>
                          </a:lnTo>
                          <a:lnTo>
                            <a:pt x="419" y="47"/>
                          </a:lnTo>
                          <a:lnTo>
                            <a:pt x="586" y="18"/>
                          </a:lnTo>
                          <a:lnTo>
                            <a:pt x="765" y="6"/>
                          </a:lnTo>
                          <a:lnTo>
                            <a:pt x="957" y="18"/>
                          </a:lnTo>
                          <a:lnTo>
                            <a:pt x="1154" y="47"/>
                          </a:lnTo>
                          <a:lnTo>
                            <a:pt x="1357" y="95"/>
                          </a:lnTo>
                          <a:lnTo>
                            <a:pt x="1567" y="161"/>
                          </a:lnTo>
                          <a:lnTo>
                            <a:pt x="1782" y="245"/>
                          </a:lnTo>
                          <a:lnTo>
                            <a:pt x="1997" y="347"/>
                          </a:lnTo>
                          <a:lnTo>
                            <a:pt x="2212" y="467"/>
                          </a:lnTo>
                          <a:lnTo>
                            <a:pt x="2428" y="605"/>
                          </a:lnTo>
                          <a:lnTo>
                            <a:pt x="2643" y="761"/>
                          </a:lnTo>
                          <a:lnTo>
                            <a:pt x="2858" y="935"/>
                          </a:lnTo>
                          <a:lnTo>
                            <a:pt x="3061" y="1120"/>
                          </a:lnTo>
                          <a:lnTo>
                            <a:pt x="3193" y="1252"/>
                          </a:lnTo>
                          <a:lnTo>
                            <a:pt x="3318" y="1390"/>
                          </a:lnTo>
                          <a:lnTo>
                            <a:pt x="3438" y="1528"/>
                          </a:lnTo>
                          <a:lnTo>
                            <a:pt x="3552" y="1666"/>
                          </a:lnTo>
                          <a:lnTo>
                            <a:pt x="3653" y="1810"/>
                          </a:lnTo>
                          <a:lnTo>
                            <a:pt x="3755" y="1954"/>
                          </a:lnTo>
                          <a:lnTo>
                            <a:pt x="3839" y="2104"/>
                          </a:lnTo>
                          <a:lnTo>
                            <a:pt x="3922" y="2247"/>
                          </a:lnTo>
                          <a:lnTo>
                            <a:pt x="3994" y="2391"/>
                          </a:lnTo>
                          <a:lnTo>
                            <a:pt x="4060" y="2535"/>
                          </a:lnTo>
                          <a:lnTo>
                            <a:pt x="4114" y="2679"/>
                          </a:lnTo>
                          <a:lnTo>
                            <a:pt x="4162" y="2823"/>
                          </a:lnTo>
                          <a:lnTo>
                            <a:pt x="4197" y="2967"/>
                          </a:lnTo>
                          <a:lnTo>
                            <a:pt x="4221" y="3105"/>
                          </a:lnTo>
                          <a:lnTo>
                            <a:pt x="4239" y="3237"/>
                          </a:lnTo>
                          <a:lnTo>
                            <a:pt x="4245" y="3368"/>
                          </a:lnTo>
                          <a:lnTo>
                            <a:pt x="4245" y="3482"/>
                          </a:lnTo>
                          <a:lnTo>
                            <a:pt x="4233" y="3590"/>
                          </a:lnTo>
                          <a:lnTo>
                            <a:pt x="4215" y="3692"/>
                          </a:lnTo>
                          <a:lnTo>
                            <a:pt x="4185" y="3794"/>
                          </a:lnTo>
                          <a:lnTo>
                            <a:pt x="4215" y="3692"/>
                          </a:lnTo>
                          <a:lnTo>
                            <a:pt x="4239" y="3590"/>
                          </a:lnTo>
                          <a:lnTo>
                            <a:pt x="4245" y="3482"/>
                          </a:lnTo>
                          <a:lnTo>
                            <a:pt x="4251" y="3368"/>
                          </a:lnTo>
                          <a:close/>
                        </a:path>
                      </a:pathLst>
                    </a:custGeom>
                    <a:solidFill>
                      <a:srgbClr val="4D4F45"/>
                    </a:soli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l-GR" sz="1800"/>
                    </a:p>
                  </p:txBody>
                </p:sp>
                <p:grpSp>
                  <p:nvGrpSpPr>
                    <p:cNvPr id="1067" name="Group 11">
                      <a:extLst>
                        <a:ext uri="{FF2B5EF4-FFF2-40B4-BE49-F238E27FC236}">
                          <a16:creationId xmlns:a16="http://schemas.microsoft.com/office/drawing/2014/main" id="{EB7E46A2-B135-4EC0-9ADD-9353E26D2DA1}"/>
                        </a:ext>
                      </a:extLst>
                    </p:cNvPr>
                    <p:cNvGrpSpPr>
                      <a:grpSpLocks/>
                    </p:cNvGrpSpPr>
                    <p:nvPr/>
                  </p:nvGrpSpPr>
                  <p:grpSpPr bwMode="auto">
                    <a:xfrm>
                      <a:off x="-1005" y="-61"/>
                      <a:ext cx="5713" cy="5711"/>
                      <a:chOff x="-1005" y="-61"/>
                      <a:chExt cx="5713" cy="5711"/>
                    </a:xfrm>
                  </p:grpSpPr>
                  <p:sp>
                    <p:nvSpPr>
                      <p:cNvPr id="1068" name="AutoShape 12">
                        <a:extLst>
                          <a:ext uri="{FF2B5EF4-FFF2-40B4-BE49-F238E27FC236}">
                            <a16:creationId xmlns:a16="http://schemas.microsoft.com/office/drawing/2014/main" id="{1DF54235-C1C2-46AE-8036-FE950331DAA2}"/>
                          </a:ext>
                        </a:extLst>
                      </p:cNvPr>
                      <p:cNvSpPr>
                        <a:spLocks/>
                      </p:cNvSpPr>
                      <p:nvPr/>
                    </p:nvSpPr>
                    <p:spPr bwMode="auto">
                      <a:xfrm>
                        <a:off x="16" y="617"/>
                        <a:ext cx="4119" cy="3655"/>
                      </a:xfrm>
                      <a:custGeom>
                        <a:avLst/>
                        <a:gdLst>
                          <a:gd name="T0" fmla="*/ 161 w 4108"/>
                          <a:gd name="T1" fmla="*/ 186 h 3657"/>
                          <a:gd name="T2" fmla="*/ 448 w 4108"/>
                          <a:gd name="T3" fmla="*/ 54 h 3657"/>
                          <a:gd name="T4" fmla="*/ 783 w 4108"/>
                          <a:gd name="T5" fmla="*/ 6 h 3657"/>
                          <a:gd name="T6" fmla="*/ 1154 w 4108"/>
                          <a:gd name="T7" fmla="*/ 36 h 3657"/>
                          <a:gd name="T8" fmla="*/ 1561 w 4108"/>
                          <a:gd name="T9" fmla="*/ 144 h 3657"/>
                          <a:gd name="T10" fmla="*/ 1979 w 4108"/>
                          <a:gd name="T11" fmla="*/ 324 h 3657"/>
                          <a:gd name="T12" fmla="*/ 2404 w 4108"/>
                          <a:gd name="T13" fmla="*/ 570 h 3657"/>
                          <a:gd name="T14" fmla="*/ 2825 w 4108"/>
                          <a:gd name="T15" fmla="*/ 888 h 3657"/>
                          <a:gd name="T16" fmla="*/ 3151 w 4108"/>
                          <a:gd name="T17" fmla="*/ 1187 h 3657"/>
                          <a:gd name="T18" fmla="*/ 3390 w 4108"/>
                          <a:gd name="T19" fmla="*/ 1445 h 3657"/>
                          <a:gd name="T20" fmla="*/ 3599 w 4108"/>
                          <a:gd name="T21" fmla="*/ 1715 h 3657"/>
                          <a:gd name="T22" fmla="*/ 3779 w 4108"/>
                          <a:gd name="T23" fmla="*/ 1991 h 3657"/>
                          <a:gd name="T24" fmla="*/ 3923 w 4108"/>
                          <a:gd name="T25" fmla="*/ 2266 h 3657"/>
                          <a:gd name="T26" fmla="*/ 4042 w 4108"/>
                          <a:gd name="T27" fmla="*/ 2542 h 3657"/>
                          <a:gd name="T28" fmla="*/ 4126 w 4108"/>
                          <a:gd name="T29" fmla="*/ 2806 h 3657"/>
                          <a:gd name="T30" fmla="*/ 4168 w 4108"/>
                          <a:gd name="T31" fmla="*/ 3058 h 3657"/>
                          <a:gd name="T32" fmla="*/ 4168 w 4108"/>
                          <a:gd name="T33" fmla="*/ 3309 h 3657"/>
                          <a:gd name="T34" fmla="*/ 4126 w 4108"/>
                          <a:gd name="T35" fmla="*/ 3537 h 3657"/>
                          <a:gd name="T36" fmla="*/ 4096 w 4108"/>
                          <a:gd name="T37" fmla="*/ 3645 h 3657"/>
                          <a:gd name="T38" fmla="*/ 4156 w 4108"/>
                          <a:gd name="T39" fmla="*/ 3435 h 3657"/>
                          <a:gd name="T40" fmla="*/ 4174 w 4108"/>
                          <a:gd name="T41" fmla="*/ 3201 h 3657"/>
                          <a:gd name="T42" fmla="*/ 4168 w 4108"/>
                          <a:gd name="T43" fmla="*/ 3058 h 3657"/>
                          <a:gd name="T44" fmla="*/ 4126 w 4108"/>
                          <a:gd name="T45" fmla="*/ 2800 h 3657"/>
                          <a:gd name="T46" fmla="*/ 4048 w 4108"/>
                          <a:gd name="T47" fmla="*/ 2542 h 3657"/>
                          <a:gd name="T48" fmla="*/ 3929 w 4108"/>
                          <a:gd name="T49" fmla="*/ 2266 h 3657"/>
                          <a:gd name="T50" fmla="*/ 3785 w 4108"/>
                          <a:gd name="T51" fmla="*/ 1991 h 3657"/>
                          <a:gd name="T52" fmla="*/ 3605 w 4108"/>
                          <a:gd name="T53" fmla="*/ 1715 h 3657"/>
                          <a:gd name="T54" fmla="*/ 3396 w 4108"/>
                          <a:gd name="T55" fmla="*/ 1445 h 3657"/>
                          <a:gd name="T56" fmla="*/ 3157 w 4108"/>
                          <a:gd name="T57" fmla="*/ 1181 h 3657"/>
                          <a:gd name="T58" fmla="*/ 2838 w 4108"/>
                          <a:gd name="T59" fmla="*/ 888 h 3657"/>
                          <a:gd name="T60" fmla="*/ 2422 w 4108"/>
                          <a:gd name="T61" fmla="*/ 576 h 3657"/>
                          <a:gd name="T62" fmla="*/ 1997 w 4108"/>
                          <a:gd name="T63" fmla="*/ 330 h 3657"/>
                          <a:gd name="T64" fmla="*/ 1567 w 4108"/>
                          <a:gd name="T65" fmla="*/ 144 h 3657"/>
                          <a:gd name="T66" fmla="*/ 1148 w 4108"/>
                          <a:gd name="T67" fmla="*/ 30 h 3657"/>
                          <a:gd name="T68" fmla="*/ 765 w 4108"/>
                          <a:gd name="T69" fmla="*/ 0 h 3657"/>
                          <a:gd name="T70" fmla="*/ 437 w 4108"/>
                          <a:gd name="T71" fmla="*/ 54 h 3657"/>
                          <a:gd name="T72" fmla="*/ 161 w 4108"/>
                          <a:gd name="T73" fmla="*/ 186 h 3657"/>
                          <a:gd name="T74" fmla="*/ 24 w 4108"/>
                          <a:gd name="T75" fmla="*/ 306 h 3657"/>
                          <a:gd name="T76" fmla="*/ 0 w 4108"/>
                          <a:gd name="T77" fmla="*/ 336 h 3657"/>
                          <a:gd name="T78" fmla="*/ 48 w 4108"/>
                          <a:gd name="T79" fmla="*/ 282 h 3657"/>
                          <a:gd name="T80" fmla="*/ 0 60000 65536"/>
                          <a:gd name="T81" fmla="*/ 0 60000 65536"/>
                          <a:gd name="T82" fmla="*/ 0 60000 65536"/>
                          <a:gd name="T83" fmla="*/ 0 60000 65536"/>
                          <a:gd name="T84" fmla="*/ 0 60000 65536"/>
                          <a:gd name="T85" fmla="*/ 0 60000 65536"/>
                          <a:gd name="T86" fmla="*/ 0 60000 65536"/>
                          <a:gd name="T87" fmla="*/ 0 60000 65536"/>
                          <a:gd name="T88" fmla="*/ 0 60000 65536"/>
                          <a:gd name="T89" fmla="*/ 0 60000 65536"/>
                          <a:gd name="T90" fmla="*/ 0 60000 65536"/>
                          <a:gd name="T91" fmla="*/ 0 60000 65536"/>
                          <a:gd name="T92" fmla="*/ 0 60000 65536"/>
                          <a:gd name="T93" fmla="*/ 0 60000 65536"/>
                          <a:gd name="T94" fmla="*/ 0 60000 65536"/>
                          <a:gd name="T95" fmla="*/ 0 60000 65536"/>
                          <a:gd name="T96" fmla="*/ 0 60000 65536"/>
                          <a:gd name="T97" fmla="*/ 0 60000 65536"/>
                          <a:gd name="T98" fmla="*/ 0 60000 65536"/>
                          <a:gd name="T99" fmla="*/ 0 60000 65536"/>
                          <a:gd name="T100" fmla="*/ 0 60000 65536"/>
                          <a:gd name="T101" fmla="*/ 0 60000 65536"/>
                          <a:gd name="T102" fmla="*/ 0 60000 65536"/>
                          <a:gd name="T103" fmla="*/ 0 60000 65536"/>
                          <a:gd name="T104" fmla="*/ 0 60000 65536"/>
                          <a:gd name="T105" fmla="*/ 0 60000 65536"/>
                          <a:gd name="T106" fmla="*/ 0 60000 65536"/>
                          <a:gd name="T107" fmla="*/ 0 60000 65536"/>
                          <a:gd name="T108" fmla="*/ 0 60000 65536"/>
                          <a:gd name="T109" fmla="*/ 0 60000 65536"/>
                          <a:gd name="T110" fmla="*/ 0 60000 65536"/>
                          <a:gd name="T111" fmla="*/ 0 60000 65536"/>
                          <a:gd name="T112" fmla="*/ 0 60000 65536"/>
                          <a:gd name="T113" fmla="*/ 0 60000 65536"/>
                          <a:gd name="T114" fmla="*/ 0 60000 65536"/>
                          <a:gd name="T115" fmla="*/ 0 60000 65536"/>
                          <a:gd name="T116" fmla="*/ 0 60000 65536"/>
                          <a:gd name="T117" fmla="*/ 0 60000 65536"/>
                          <a:gd name="T118" fmla="*/ 0 60000 65536"/>
                          <a:gd name="T119" fmla="*/ 0 60000 65536"/>
                          <a:gd name="T120" fmla="*/ 0 w 4108"/>
                          <a:gd name="T121" fmla="*/ 0 h 3657"/>
                          <a:gd name="T122" fmla="*/ 4108 w 4108"/>
                          <a:gd name="T123" fmla="*/ 3657 h 3657"/>
                        </a:gdLst>
                        <a:ahLst/>
                        <a:cxnLst>
                          <a:cxn ang="T80">
                            <a:pos x="T0" y="T1"/>
                          </a:cxn>
                          <a:cxn ang="T81">
                            <a:pos x="T2" y="T3"/>
                          </a:cxn>
                          <a:cxn ang="T82">
                            <a:pos x="T4" y="T5"/>
                          </a:cxn>
                          <a:cxn ang="T83">
                            <a:pos x="T6" y="T7"/>
                          </a:cxn>
                          <a:cxn ang="T84">
                            <a:pos x="T8" y="T9"/>
                          </a:cxn>
                          <a:cxn ang="T85">
                            <a:pos x="T10" y="T11"/>
                          </a:cxn>
                          <a:cxn ang="T86">
                            <a:pos x="T12" y="T13"/>
                          </a:cxn>
                          <a:cxn ang="T87">
                            <a:pos x="T14" y="T15"/>
                          </a:cxn>
                          <a:cxn ang="T88">
                            <a:pos x="T16" y="T17"/>
                          </a:cxn>
                          <a:cxn ang="T89">
                            <a:pos x="T18" y="T19"/>
                          </a:cxn>
                          <a:cxn ang="T90">
                            <a:pos x="T20" y="T21"/>
                          </a:cxn>
                          <a:cxn ang="T91">
                            <a:pos x="T22" y="T23"/>
                          </a:cxn>
                          <a:cxn ang="T92">
                            <a:pos x="T24" y="T25"/>
                          </a:cxn>
                          <a:cxn ang="T93">
                            <a:pos x="T26" y="T27"/>
                          </a:cxn>
                          <a:cxn ang="T94">
                            <a:pos x="T28" y="T29"/>
                          </a:cxn>
                          <a:cxn ang="T95">
                            <a:pos x="T30" y="T31"/>
                          </a:cxn>
                          <a:cxn ang="T96">
                            <a:pos x="T32" y="T33"/>
                          </a:cxn>
                          <a:cxn ang="T97">
                            <a:pos x="T34" y="T35"/>
                          </a:cxn>
                          <a:cxn ang="T98">
                            <a:pos x="T36" y="T37"/>
                          </a:cxn>
                          <a:cxn ang="T99">
                            <a:pos x="T38" y="T39"/>
                          </a:cxn>
                          <a:cxn ang="T100">
                            <a:pos x="T40" y="T41"/>
                          </a:cxn>
                          <a:cxn ang="T101">
                            <a:pos x="T42" y="T43"/>
                          </a:cxn>
                          <a:cxn ang="T102">
                            <a:pos x="T44" y="T45"/>
                          </a:cxn>
                          <a:cxn ang="T103">
                            <a:pos x="T46" y="T47"/>
                          </a:cxn>
                          <a:cxn ang="T104">
                            <a:pos x="T48" y="T49"/>
                          </a:cxn>
                          <a:cxn ang="T105">
                            <a:pos x="T50" y="T51"/>
                          </a:cxn>
                          <a:cxn ang="T106">
                            <a:pos x="T52" y="T53"/>
                          </a:cxn>
                          <a:cxn ang="T107">
                            <a:pos x="T54" y="T55"/>
                          </a:cxn>
                          <a:cxn ang="T108">
                            <a:pos x="T56" y="T57"/>
                          </a:cxn>
                          <a:cxn ang="T109">
                            <a:pos x="T58" y="T59"/>
                          </a:cxn>
                          <a:cxn ang="T110">
                            <a:pos x="T60" y="T61"/>
                          </a:cxn>
                          <a:cxn ang="T111">
                            <a:pos x="T62" y="T63"/>
                          </a:cxn>
                          <a:cxn ang="T112">
                            <a:pos x="T64" y="T65"/>
                          </a:cxn>
                          <a:cxn ang="T113">
                            <a:pos x="T66" y="T67"/>
                          </a:cxn>
                          <a:cxn ang="T114">
                            <a:pos x="T68" y="T69"/>
                          </a:cxn>
                          <a:cxn ang="T115">
                            <a:pos x="T70" y="T71"/>
                          </a:cxn>
                          <a:cxn ang="T116">
                            <a:pos x="T72" y="T73"/>
                          </a:cxn>
                          <a:cxn ang="T117">
                            <a:pos x="T74" y="T75"/>
                          </a:cxn>
                          <a:cxn ang="T118">
                            <a:pos x="T76" y="T77"/>
                          </a:cxn>
                          <a:cxn ang="T119">
                            <a:pos x="T78" y="T79"/>
                          </a:cxn>
                        </a:cxnLst>
                        <a:rect l="T120" t="T121" r="T122" b="T123"/>
                        <a:pathLst>
                          <a:path w="4108" h="3657">
                            <a:moveTo>
                              <a:pt x="48" y="282"/>
                            </a:moveTo>
                            <a:lnTo>
                              <a:pt x="161" y="186"/>
                            </a:lnTo>
                            <a:lnTo>
                              <a:pt x="293" y="108"/>
                            </a:lnTo>
                            <a:lnTo>
                              <a:pt x="442" y="54"/>
                            </a:lnTo>
                            <a:lnTo>
                              <a:pt x="598" y="18"/>
                            </a:lnTo>
                            <a:lnTo>
                              <a:pt x="771" y="6"/>
                            </a:lnTo>
                            <a:lnTo>
                              <a:pt x="951" y="12"/>
                            </a:lnTo>
                            <a:lnTo>
                              <a:pt x="1136" y="36"/>
                            </a:lnTo>
                            <a:lnTo>
                              <a:pt x="1333" y="84"/>
                            </a:lnTo>
                            <a:lnTo>
                              <a:pt x="1537" y="144"/>
                            </a:lnTo>
                            <a:lnTo>
                              <a:pt x="1740" y="222"/>
                            </a:lnTo>
                            <a:lnTo>
                              <a:pt x="1949" y="324"/>
                            </a:lnTo>
                            <a:lnTo>
                              <a:pt x="2158" y="438"/>
                            </a:lnTo>
                            <a:lnTo>
                              <a:pt x="2368" y="570"/>
                            </a:lnTo>
                            <a:lnTo>
                              <a:pt x="2577" y="720"/>
                            </a:lnTo>
                            <a:lnTo>
                              <a:pt x="2780" y="888"/>
                            </a:lnTo>
                            <a:lnTo>
                              <a:pt x="2978" y="1067"/>
                            </a:lnTo>
                            <a:lnTo>
                              <a:pt x="3103" y="1193"/>
                            </a:lnTo>
                            <a:lnTo>
                              <a:pt x="3223" y="1319"/>
                            </a:lnTo>
                            <a:lnTo>
                              <a:pt x="3336" y="1451"/>
                            </a:lnTo>
                            <a:lnTo>
                              <a:pt x="3444" y="1589"/>
                            </a:lnTo>
                            <a:lnTo>
                              <a:pt x="3540" y="1721"/>
                            </a:lnTo>
                            <a:lnTo>
                              <a:pt x="3635" y="1859"/>
                            </a:lnTo>
                            <a:lnTo>
                              <a:pt x="3719" y="1997"/>
                            </a:lnTo>
                            <a:lnTo>
                              <a:pt x="3797" y="2134"/>
                            </a:lnTo>
                            <a:lnTo>
                              <a:pt x="3863" y="2272"/>
                            </a:lnTo>
                            <a:lnTo>
                              <a:pt x="3928" y="2410"/>
                            </a:lnTo>
                            <a:lnTo>
                              <a:pt x="3976" y="2548"/>
                            </a:lnTo>
                            <a:lnTo>
                              <a:pt x="4024" y="2680"/>
                            </a:lnTo>
                            <a:lnTo>
                              <a:pt x="4060" y="2818"/>
                            </a:lnTo>
                            <a:lnTo>
                              <a:pt x="4084" y="2944"/>
                            </a:lnTo>
                            <a:lnTo>
                              <a:pt x="4102" y="3070"/>
                            </a:lnTo>
                            <a:lnTo>
                              <a:pt x="4108" y="3195"/>
                            </a:lnTo>
                            <a:lnTo>
                              <a:pt x="4102" y="3321"/>
                            </a:lnTo>
                            <a:lnTo>
                              <a:pt x="4090" y="3441"/>
                            </a:lnTo>
                            <a:lnTo>
                              <a:pt x="4060" y="3549"/>
                            </a:lnTo>
                            <a:lnTo>
                              <a:pt x="4024" y="3657"/>
                            </a:lnTo>
                            <a:lnTo>
                              <a:pt x="4030" y="3657"/>
                            </a:lnTo>
                            <a:lnTo>
                              <a:pt x="4066" y="3555"/>
                            </a:lnTo>
                            <a:lnTo>
                              <a:pt x="4090" y="3447"/>
                            </a:lnTo>
                            <a:lnTo>
                              <a:pt x="4102" y="3333"/>
                            </a:lnTo>
                            <a:lnTo>
                              <a:pt x="4108" y="3213"/>
                            </a:lnTo>
                            <a:lnTo>
                              <a:pt x="4108" y="3195"/>
                            </a:lnTo>
                            <a:lnTo>
                              <a:pt x="4102" y="3070"/>
                            </a:lnTo>
                            <a:lnTo>
                              <a:pt x="4084" y="2944"/>
                            </a:lnTo>
                            <a:lnTo>
                              <a:pt x="4060" y="2812"/>
                            </a:lnTo>
                            <a:lnTo>
                              <a:pt x="4024" y="2680"/>
                            </a:lnTo>
                            <a:lnTo>
                              <a:pt x="3982" y="2548"/>
                            </a:lnTo>
                            <a:lnTo>
                              <a:pt x="3928" y="2410"/>
                            </a:lnTo>
                            <a:lnTo>
                              <a:pt x="3869" y="2272"/>
                            </a:lnTo>
                            <a:lnTo>
                              <a:pt x="3803" y="2134"/>
                            </a:lnTo>
                            <a:lnTo>
                              <a:pt x="3725" y="1997"/>
                            </a:lnTo>
                            <a:lnTo>
                              <a:pt x="3641" y="1859"/>
                            </a:lnTo>
                            <a:lnTo>
                              <a:pt x="3546" y="1721"/>
                            </a:lnTo>
                            <a:lnTo>
                              <a:pt x="3450" y="1583"/>
                            </a:lnTo>
                            <a:lnTo>
                              <a:pt x="3342" y="1451"/>
                            </a:lnTo>
                            <a:lnTo>
                              <a:pt x="3229" y="1319"/>
                            </a:lnTo>
                            <a:lnTo>
                              <a:pt x="3109" y="1187"/>
                            </a:lnTo>
                            <a:lnTo>
                              <a:pt x="2984" y="1061"/>
                            </a:lnTo>
                            <a:lnTo>
                              <a:pt x="2792" y="888"/>
                            </a:lnTo>
                            <a:lnTo>
                              <a:pt x="2589" y="726"/>
                            </a:lnTo>
                            <a:lnTo>
                              <a:pt x="2386" y="576"/>
                            </a:lnTo>
                            <a:lnTo>
                              <a:pt x="2176" y="444"/>
                            </a:lnTo>
                            <a:lnTo>
                              <a:pt x="1967" y="330"/>
                            </a:lnTo>
                            <a:lnTo>
                              <a:pt x="1752" y="228"/>
                            </a:lnTo>
                            <a:lnTo>
                              <a:pt x="1543" y="144"/>
                            </a:lnTo>
                            <a:lnTo>
                              <a:pt x="1333" y="78"/>
                            </a:lnTo>
                            <a:lnTo>
                              <a:pt x="1130" y="30"/>
                            </a:lnTo>
                            <a:lnTo>
                              <a:pt x="939" y="6"/>
                            </a:lnTo>
                            <a:lnTo>
                              <a:pt x="753" y="0"/>
                            </a:lnTo>
                            <a:lnTo>
                              <a:pt x="586" y="18"/>
                            </a:lnTo>
                            <a:lnTo>
                              <a:pt x="431" y="54"/>
                            </a:lnTo>
                            <a:lnTo>
                              <a:pt x="287" y="108"/>
                            </a:lnTo>
                            <a:lnTo>
                              <a:pt x="161" y="186"/>
                            </a:lnTo>
                            <a:lnTo>
                              <a:pt x="48" y="282"/>
                            </a:lnTo>
                            <a:lnTo>
                              <a:pt x="24" y="306"/>
                            </a:lnTo>
                            <a:lnTo>
                              <a:pt x="0" y="330"/>
                            </a:lnTo>
                            <a:lnTo>
                              <a:pt x="0" y="336"/>
                            </a:lnTo>
                            <a:lnTo>
                              <a:pt x="24" y="312"/>
                            </a:lnTo>
                            <a:lnTo>
                              <a:pt x="48" y="282"/>
                            </a:lnTo>
                            <a:close/>
                          </a:path>
                        </a:pathLst>
                      </a:custGeom>
                      <a:solidFill>
                        <a:srgbClr val="4D4F45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 cap="flat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14:hiddenLine>
                        </a:ext>
                      </a:extLst>
                    </p:spPr>
                    <p:txBody>
                      <a:bodyPr wrap="none" anchor="ctr"/>
                      <a:lstStyle/>
                      <a:p>
                        <a:endParaRPr lang="el-GR" sz="1800"/>
                      </a:p>
                    </p:txBody>
                  </p:sp>
                  <p:grpSp>
                    <p:nvGrpSpPr>
                      <p:cNvPr id="1069" name="Group 13">
                        <a:extLst>
                          <a:ext uri="{FF2B5EF4-FFF2-40B4-BE49-F238E27FC236}">
                            <a16:creationId xmlns:a16="http://schemas.microsoft.com/office/drawing/2014/main" id="{6B295C00-7602-4D9F-A3C0-6337F846EB97}"/>
                          </a:ext>
                        </a:extLst>
                      </p:cNvPr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-1005" y="-61"/>
                        <a:ext cx="5713" cy="5711"/>
                        <a:chOff x="-1005" y="-61"/>
                        <a:chExt cx="5713" cy="5711"/>
                      </a:xfrm>
                    </p:grpSpPr>
                    <p:sp>
                      <p:nvSpPr>
                        <p:cNvPr id="1070" name="Line 14">
                          <a:extLst>
                            <a:ext uri="{FF2B5EF4-FFF2-40B4-BE49-F238E27FC236}">
                              <a16:creationId xmlns:a16="http://schemas.microsoft.com/office/drawing/2014/main" id="{6889BA70-27C5-4E11-8308-1017FFBC9E4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10" y="586"/>
                          <a:ext cx="203" cy="227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1" name="Line 15">
                          <a:extLst>
                            <a:ext uri="{FF2B5EF4-FFF2-40B4-BE49-F238E27FC236}">
                              <a16:creationId xmlns:a16="http://schemas.microsoft.com/office/drawing/2014/main" id="{7D5A9DD8-CF2C-47B6-99C3-1BDEB7182B9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6" y="1646"/>
                          <a:ext cx="1520" cy="123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2" name="Line 16">
                          <a:extLst>
                            <a:ext uri="{FF2B5EF4-FFF2-40B4-BE49-F238E27FC236}">
                              <a16:creationId xmlns:a16="http://schemas.microsoft.com/office/drawing/2014/main" id="{9686F455-4846-475B-BAF8-6D69B608B06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1403"/>
                          <a:ext cx="1517" cy="147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3" name="Line 17">
                          <a:extLst>
                            <a:ext uri="{FF2B5EF4-FFF2-40B4-BE49-F238E27FC236}">
                              <a16:creationId xmlns:a16="http://schemas.microsoft.com/office/drawing/2014/main" id="{D123C3BF-A7EA-437F-88F9-48CE814F09B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1097"/>
                          <a:ext cx="1523" cy="177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4" name="Line 18">
                          <a:extLst>
                            <a:ext uri="{FF2B5EF4-FFF2-40B4-BE49-F238E27FC236}">
                              <a16:creationId xmlns:a16="http://schemas.microsoft.com/office/drawing/2014/main" id="{FADEB8E3-330A-4E4D-B709-F0C8B281F4C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23" y="737"/>
                          <a:ext cx="1517" cy="212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5" name="Line 19">
                          <a:extLst>
                            <a:ext uri="{FF2B5EF4-FFF2-40B4-BE49-F238E27FC236}">
                              <a16:creationId xmlns:a16="http://schemas.microsoft.com/office/drawing/2014/main" id="{7B181270-BA99-4514-848A-3AF93CFDC70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698" y="484"/>
                          <a:ext cx="883" cy="237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6" name="Line 20">
                          <a:extLst>
                            <a:ext uri="{FF2B5EF4-FFF2-40B4-BE49-F238E27FC236}">
                              <a16:creationId xmlns:a16="http://schemas.microsoft.com/office/drawing/2014/main" id="{F81C3725-D12E-4F18-9C90-1FA8B3201E1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5" y="1875"/>
                          <a:ext cx="1506" cy="101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7" name="Line 21">
                          <a:extLst>
                            <a:ext uri="{FF2B5EF4-FFF2-40B4-BE49-F238E27FC236}">
                              <a16:creationId xmlns:a16="http://schemas.microsoft.com/office/drawing/2014/main" id="{DFFD111F-55E4-4FBB-B106-552DD98202C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2" y="2070"/>
                          <a:ext cx="1507" cy="83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8" name="Line 22">
                          <a:extLst>
                            <a:ext uri="{FF2B5EF4-FFF2-40B4-BE49-F238E27FC236}">
                              <a16:creationId xmlns:a16="http://schemas.microsoft.com/office/drawing/2014/main" id="{2E1B4FAB-DA15-4FF9-8D5E-DE199A3EE92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20" y="2990"/>
                          <a:ext cx="1128" cy="3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79" name="Line 23">
                          <a:extLst>
                            <a:ext uri="{FF2B5EF4-FFF2-40B4-BE49-F238E27FC236}">
                              <a16:creationId xmlns:a16="http://schemas.microsoft.com/office/drawing/2014/main" id="{DB9AD7D6-ADF1-436A-9A3B-E6E4F26CDC9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26" y="2849"/>
                          <a:ext cx="1408" cy="11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0" name="Line 24">
                          <a:extLst>
                            <a:ext uri="{FF2B5EF4-FFF2-40B4-BE49-F238E27FC236}">
                              <a16:creationId xmlns:a16="http://schemas.microsoft.com/office/drawing/2014/main" id="{837D53F2-9D7B-4C04-B137-0DFD09ED110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2406"/>
                          <a:ext cx="1509" cy="52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1" name="Line 25">
                          <a:extLst>
                            <a:ext uri="{FF2B5EF4-FFF2-40B4-BE49-F238E27FC236}">
                              <a16:creationId xmlns:a16="http://schemas.microsoft.com/office/drawing/2014/main" id="{03F52AAD-D63B-4D4D-8729-3A84FC741A2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979" y="3038"/>
                          <a:ext cx="615" cy="85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2" name="Line 26">
                          <a:extLst>
                            <a:ext uri="{FF2B5EF4-FFF2-40B4-BE49-F238E27FC236}">
                              <a16:creationId xmlns:a16="http://schemas.microsoft.com/office/drawing/2014/main" id="{0979CAB0-80EB-410C-9981-B0C81D4DB5E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060" y="3045"/>
                          <a:ext cx="540" cy="90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3" name="Line 27">
                          <a:extLst>
                            <a:ext uri="{FF2B5EF4-FFF2-40B4-BE49-F238E27FC236}">
                              <a16:creationId xmlns:a16="http://schemas.microsoft.com/office/drawing/2014/main" id="{EA8B1B0A-CC42-4091-B777-D12DF09A75C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135" y="3045"/>
                          <a:ext cx="468" cy="97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4" name="Line 28">
                          <a:extLst>
                            <a:ext uri="{FF2B5EF4-FFF2-40B4-BE49-F238E27FC236}">
                              <a16:creationId xmlns:a16="http://schemas.microsoft.com/office/drawing/2014/main" id="{738902B0-9264-47D5-81CD-B725E9B0198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217" y="3048"/>
                          <a:ext cx="391" cy="103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5" name="Line 29">
                          <a:extLst>
                            <a:ext uri="{FF2B5EF4-FFF2-40B4-BE49-F238E27FC236}">
                              <a16:creationId xmlns:a16="http://schemas.microsoft.com/office/drawing/2014/main" id="{6DE09F8A-4D47-40F2-9D08-112A3D6E380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310" y="3055"/>
                          <a:ext cx="304" cy="110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6" name="Line 30">
                          <a:extLst>
                            <a:ext uri="{FF2B5EF4-FFF2-40B4-BE49-F238E27FC236}">
                              <a16:creationId xmlns:a16="http://schemas.microsoft.com/office/drawing/2014/main" id="{E3F03B2A-3B6C-4C7F-9D56-4B886BCDFFC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403" y="3057"/>
                          <a:ext cx="216" cy="117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7" name="Line 31">
                          <a:extLst>
                            <a:ext uri="{FF2B5EF4-FFF2-40B4-BE49-F238E27FC236}">
                              <a16:creationId xmlns:a16="http://schemas.microsoft.com/office/drawing/2014/main" id="{79E6361A-2E34-4D55-A092-AA251E88CC0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633" y="3070"/>
                          <a:ext cx="5" cy="121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8" name="Line 32">
                          <a:extLst>
                            <a:ext uri="{FF2B5EF4-FFF2-40B4-BE49-F238E27FC236}">
                              <a16:creationId xmlns:a16="http://schemas.microsoft.com/office/drawing/2014/main" id="{9D56CAA0-739D-466A-9EA6-87377AB964A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47" y="3072"/>
                          <a:ext cx="105" cy="12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89" name="Line 33">
                          <a:extLst>
                            <a:ext uri="{FF2B5EF4-FFF2-40B4-BE49-F238E27FC236}">
                              <a16:creationId xmlns:a16="http://schemas.microsoft.com/office/drawing/2014/main" id="{53C25287-CE05-49BB-8A7D-3726982A35C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60" y="3078"/>
                          <a:ext cx="207" cy="119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0" name="Line 34">
                          <a:extLst>
                            <a:ext uri="{FF2B5EF4-FFF2-40B4-BE49-F238E27FC236}">
                              <a16:creationId xmlns:a16="http://schemas.microsoft.com/office/drawing/2014/main" id="{16D21DBC-C1AE-402A-BF2B-619720DEFF3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72" y="3079"/>
                          <a:ext cx="321" cy="119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1" name="Line 35">
                          <a:extLst>
                            <a:ext uri="{FF2B5EF4-FFF2-40B4-BE49-F238E27FC236}">
                              <a16:creationId xmlns:a16="http://schemas.microsoft.com/office/drawing/2014/main" id="{8ABF6DC9-0965-4100-8DE2-300AF2D2358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84" y="3079"/>
                          <a:ext cx="435" cy="119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2" name="Line 36">
                          <a:extLst>
                            <a:ext uri="{FF2B5EF4-FFF2-40B4-BE49-F238E27FC236}">
                              <a16:creationId xmlns:a16="http://schemas.microsoft.com/office/drawing/2014/main" id="{AE324E23-A4C7-4DCA-BFBB-4FE562437B3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691" y="3079"/>
                          <a:ext cx="561" cy="118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3" name="Line 37">
                          <a:extLst>
                            <a:ext uri="{FF2B5EF4-FFF2-40B4-BE49-F238E27FC236}">
                              <a16:creationId xmlns:a16="http://schemas.microsoft.com/office/drawing/2014/main" id="{27D4CE62-584B-4509-9E96-2D19B7CCD3E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07" y="3082"/>
                          <a:ext cx="693" cy="118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4" name="Line 38">
                          <a:extLst>
                            <a:ext uri="{FF2B5EF4-FFF2-40B4-BE49-F238E27FC236}">
                              <a16:creationId xmlns:a16="http://schemas.microsoft.com/office/drawing/2014/main" id="{59781AC3-4979-4653-A0CF-A5F86539C39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18" y="3078"/>
                          <a:ext cx="847" cy="120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5" name="Line 39">
                          <a:extLst>
                            <a:ext uri="{FF2B5EF4-FFF2-40B4-BE49-F238E27FC236}">
                              <a16:creationId xmlns:a16="http://schemas.microsoft.com/office/drawing/2014/main" id="{28B87D06-8D3B-4CD9-939F-1D3C30699D0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33" y="3075"/>
                          <a:ext cx="1021" cy="120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6" name="Line 40">
                          <a:extLst>
                            <a:ext uri="{FF2B5EF4-FFF2-40B4-BE49-F238E27FC236}">
                              <a16:creationId xmlns:a16="http://schemas.microsoft.com/office/drawing/2014/main" id="{176CA009-6726-4832-A7F5-D66200A3C088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0" y="3065"/>
                          <a:ext cx="1222" cy="12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7" name="Line 41">
                          <a:extLst>
                            <a:ext uri="{FF2B5EF4-FFF2-40B4-BE49-F238E27FC236}">
                              <a16:creationId xmlns:a16="http://schemas.microsoft.com/office/drawing/2014/main" id="{14F44B20-6743-40CA-B6A1-5AF40F4AA069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3" y="3057"/>
                          <a:ext cx="1484" cy="121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8" name="Line 42">
                          <a:extLst>
                            <a:ext uri="{FF2B5EF4-FFF2-40B4-BE49-F238E27FC236}">
                              <a16:creationId xmlns:a16="http://schemas.microsoft.com/office/drawing/2014/main" id="{3CAAB45A-0CBE-4077-80EE-7F2FED53FCD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1" y="3051"/>
                          <a:ext cx="1800" cy="122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099" name="Line 43">
                          <a:extLst>
                            <a:ext uri="{FF2B5EF4-FFF2-40B4-BE49-F238E27FC236}">
                              <a16:creationId xmlns:a16="http://schemas.microsoft.com/office/drawing/2014/main" id="{7683966E-BF31-453C-81DF-A06660581FE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5" y="3040"/>
                          <a:ext cx="2203" cy="123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0" name="Line 44">
                          <a:extLst>
                            <a:ext uri="{FF2B5EF4-FFF2-40B4-BE49-F238E27FC236}">
                              <a16:creationId xmlns:a16="http://schemas.microsoft.com/office/drawing/2014/main" id="{90E32FE4-F4A7-4CBE-A287-B046489EB2D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5" y="3029"/>
                          <a:ext cx="2491" cy="112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1" name="Line 45">
                          <a:extLst>
                            <a:ext uri="{FF2B5EF4-FFF2-40B4-BE49-F238E27FC236}">
                              <a16:creationId xmlns:a16="http://schemas.microsoft.com/office/drawing/2014/main" id="{881684AE-8517-4CB3-B039-E3876BE5B4F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7" y="3018"/>
                          <a:ext cx="2514" cy="87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2" name="Line 46">
                          <a:extLst>
                            <a:ext uri="{FF2B5EF4-FFF2-40B4-BE49-F238E27FC236}">
                              <a16:creationId xmlns:a16="http://schemas.microsoft.com/office/drawing/2014/main" id="{3393E9AB-376D-40C8-ABAA-B0D02C54F22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1" y="2991"/>
                          <a:ext cx="2462" cy="41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3" name="Line 47">
                          <a:extLst>
                            <a:ext uri="{FF2B5EF4-FFF2-40B4-BE49-F238E27FC236}">
                              <a16:creationId xmlns:a16="http://schemas.microsoft.com/office/drawing/2014/main" id="{3844E8BA-43D6-46E3-9A34-A7C00770F26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28" y="2393"/>
                          <a:ext cx="2026" cy="5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4" name="Line 48">
                          <a:extLst>
                            <a:ext uri="{FF2B5EF4-FFF2-40B4-BE49-F238E27FC236}">
                              <a16:creationId xmlns:a16="http://schemas.microsoft.com/office/drawing/2014/main" id="{A4A0B0CE-9E69-4426-9407-7F728AC782F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19" y="2065"/>
                          <a:ext cx="1839" cy="86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5" name="AutoShape 49">
                          <a:extLst>
                            <a:ext uri="{FF2B5EF4-FFF2-40B4-BE49-F238E27FC236}">
                              <a16:creationId xmlns:a16="http://schemas.microsoft.com/office/drawing/2014/main" id="{791F53A9-5C22-4A62-B55A-9CBAC83B0968}"/>
                            </a:ext>
                          </a:extLst>
                        </p:cNvPr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16" y="2507"/>
                          <a:ext cx="1540" cy="1765"/>
                        </a:xfrm>
                        <a:custGeom>
                          <a:avLst/>
                          <a:gdLst>
                            <a:gd name="T0" fmla="*/ 921 w 1537"/>
                            <a:gd name="T1" fmla="*/ 1252 h 1768"/>
                            <a:gd name="T2" fmla="*/ 1070 w 1537"/>
                            <a:gd name="T3" fmla="*/ 1390 h 1768"/>
                            <a:gd name="T4" fmla="*/ 1226 w 1537"/>
                            <a:gd name="T5" fmla="*/ 1510 h 1768"/>
                            <a:gd name="T6" fmla="*/ 1387 w 1537"/>
                            <a:gd name="T7" fmla="*/ 1636 h 1768"/>
                            <a:gd name="T8" fmla="*/ 1549 w 1537"/>
                            <a:gd name="T9" fmla="*/ 1750 h 1768"/>
                            <a:gd name="T10" fmla="*/ 1555 w 1537"/>
                            <a:gd name="T11" fmla="*/ 1750 h 1768"/>
                            <a:gd name="T12" fmla="*/ 1393 w 1537"/>
                            <a:gd name="T13" fmla="*/ 1636 h 1768"/>
                            <a:gd name="T14" fmla="*/ 1232 w 1537"/>
                            <a:gd name="T15" fmla="*/ 1516 h 1768"/>
                            <a:gd name="T16" fmla="*/ 1076 w 1537"/>
                            <a:gd name="T17" fmla="*/ 1390 h 1768"/>
                            <a:gd name="T18" fmla="*/ 927 w 1537"/>
                            <a:gd name="T19" fmla="*/ 1246 h 1768"/>
                            <a:gd name="T20" fmla="*/ 773 w 1537"/>
                            <a:gd name="T21" fmla="*/ 1103 h 1768"/>
                            <a:gd name="T22" fmla="*/ 634 w 1537"/>
                            <a:gd name="T23" fmla="*/ 947 h 1768"/>
                            <a:gd name="T24" fmla="*/ 502 w 1537"/>
                            <a:gd name="T25" fmla="*/ 797 h 1768"/>
                            <a:gd name="T26" fmla="*/ 383 w 1537"/>
                            <a:gd name="T27" fmla="*/ 641 h 1768"/>
                            <a:gd name="T28" fmla="*/ 275 w 1537"/>
                            <a:gd name="T29" fmla="*/ 479 h 1768"/>
                            <a:gd name="T30" fmla="*/ 167 w 1537"/>
                            <a:gd name="T31" fmla="*/ 317 h 1768"/>
                            <a:gd name="T32" fmla="*/ 78 w 1537"/>
                            <a:gd name="T33" fmla="*/ 161 h 1768"/>
                            <a:gd name="T34" fmla="*/ 0 w 1537"/>
                            <a:gd name="T35" fmla="*/ 0 h 1768"/>
                            <a:gd name="T36" fmla="*/ 0 w 1537"/>
                            <a:gd name="T37" fmla="*/ 12 h 1768"/>
                            <a:gd name="T38" fmla="*/ 78 w 1537"/>
                            <a:gd name="T39" fmla="*/ 173 h 1768"/>
                            <a:gd name="T40" fmla="*/ 167 w 1537"/>
                            <a:gd name="T41" fmla="*/ 329 h 1768"/>
                            <a:gd name="T42" fmla="*/ 275 w 1537"/>
                            <a:gd name="T43" fmla="*/ 485 h 1768"/>
                            <a:gd name="T44" fmla="*/ 383 w 1537"/>
                            <a:gd name="T45" fmla="*/ 647 h 1768"/>
                            <a:gd name="T46" fmla="*/ 502 w 1537"/>
                            <a:gd name="T47" fmla="*/ 803 h 1768"/>
                            <a:gd name="T48" fmla="*/ 634 w 1537"/>
                            <a:gd name="T49" fmla="*/ 953 h 1768"/>
                            <a:gd name="T50" fmla="*/ 773 w 1537"/>
                            <a:gd name="T51" fmla="*/ 1109 h 1768"/>
                            <a:gd name="T52" fmla="*/ 921 w 1537"/>
                            <a:gd name="T53" fmla="*/ 1252 h 1768"/>
                            <a:gd name="T54" fmla="*/ 921 w 1537"/>
                            <a:gd name="T55" fmla="*/ 1252 h 1768"/>
                            <a:gd name="T56" fmla="*/ 0 60000 65536"/>
                            <a:gd name="T57" fmla="*/ 0 60000 65536"/>
                            <a:gd name="T58" fmla="*/ 0 60000 65536"/>
                            <a:gd name="T59" fmla="*/ 0 60000 65536"/>
                            <a:gd name="T60" fmla="*/ 0 60000 65536"/>
                            <a:gd name="T61" fmla="*/ 0 60000 65536"/>
                            <a:gd name="T62" fmla="*/ 0 60000 65536"/>
                            <a:gd name="T63" fmla="*/ 0 60000 65536"/>
                            <a:gd name="T64" fmla="*/ 0 60000 65536"/>
                            <a:gd name="T65" fmla="*/ 0 60000 65536"/>
                            <a:gd name="T66" fmla="*/ 0 60000 65536"/>
                            <a:gd name="T67" fmla="*/ 0 60000 65536"/>
                            <a:gd name="T68" fmla="*/ 0 60000 65536"/>
                            <a:gd name="T69" fmla="*/ 0 60000 65536"/>
                            <a:gd name="T70" fmla="*/ 0 60000 65536"/>
                            <a:gd name="T71" fmla="*/ 0 60000 65536"/>
                            <a:gd name="T72" fmla="*/ 0 60000 65536"/>
                            <a:gd name="T73" fmla="*/ 0 60000 65536"/>
                            <a:gd name="T74" fmla="*/ 0 60000 65536"/>
                            <a:gd name="T75" fmla="*/ 0 60000 65536"/>
                            <a:gd name="T76" fmla="*/ 0 60000 65536"/>
                            <a:gd name="T77" fmla="*/ 0 60000 65536"/>
                            <a:gd name="T78" fmla="*/ 0 60000 65536"/>
                            <a:gd name="T79" fmla="*/ 0 60000 65536"/>
                            <a:gd name="T80" fmla="*/ 0 60000 65536"/>
                            <a:gd name="T81" fmla="*/ 0 60000 65536"/>
                            <a:gd name="T82" fmla="*/ 0 60000 65536"/>
                            <a:gd name="T83" fmla="*/ 0 60000 65536"/>
                            <a:gd name="T84" fmla="*/ 0 w 1537"/>
                            <a:gd name="T85" fmla="*/ 0 h 1768"/>
                            <a:gd name="T86" fmla="*/ 1537 w 1537"/>
                            <a:gd name="T87" fmla="*/ 1768 h 1768"/>
                          </a:gdLst>
                          <a:ahLst/>
                          <a:cxnLst>
                            <a:cxn ang="T56">
                              <a:pos x="T0" y="T1"/>
                            </a:cxn>
                            <a:cxn ang="T57">
                              <a:pos x="T2" y="T3"/>
                            </a:cxn>
                            <a:cxn ang="T58">
                              <a:pos x="T4" y="T5"/>
                            </a:cxn>
                            <a:cxn ang="T59">
                              <a:pos x="T6" y="T7"/>
                            </a:cxn>
                            <a:cxn ang="T60">
                              <a:pos x="T8" y="T9"/>
                            </a:cxn>
                            <a:cxn ang="T61">
                              <a:pos x="T10" y="T11"/>
                            </a:cxn>
                            <a:cxn ang="T62">
                              <a:pos x="T12" y="T13"/>
                            </a:cxn>
                            <a:cxn ang="T63">
                              <a:pos x="T14" y="T15"/>
                            </a:cxn>
                            <a:cxn ang="T64">
                              <a:pos x="T16" y="T17"/>
                            </a:cxn>
                            <a:cxn ang="T65">
                              <a:pos x="T18" y="T19"/>
                            </a:cxn>
                            <a:cxn ang="T66">
                              <a:pos x="T20" y="T21"/>
                            </a:cxn>
                            <a:cxn ang="T67">
                              <a:pos x="T22" y="T23"/>
                            </a:cxn>
                            <a:cxn ang="T68">
                              <a:pos x="T24" y="T25"/>
                            </a:cxn>
                            <a:cxn ang="T69">
                              <a:pos x="T26" y="T27"/>
                            </a:cxn>
                            <a:cxn ang="T70">
                              <a:pos x="T28" y="T29"/>
                            </a:cxn>
                            <a:cxn ang="T71">
                              <a:pos x="T30" y="T31"/>
                            </a:cxn>
                            <a:cxn ang="T72">
                              <a:pos x="T32" y="T33"/>
                            </a:cxn>
                            <a:cxn ang="T73">
                              <a:pos x="T34" y="T35"/>
                            </a:cxn>
                            <a:cxn ang="T74">
                              <a:pos x="T36" y="T37"/>
                            </a:cxn>
                            <a:cxn ang="T75">
                              <a:pos x="T38" y="T39"/>
                            </a:cxn>
                            <a:cxn ang="T76">
                              <a:pos x="T40" y="T41"/>
                            </a:cxn>
                            <a:cxn ang="T77">
                              <a:pos x="T42" y="T43"/>
                            </a:cxn>
                            <a:cxn ang="T78">
                              <a:pos x="T44" y="T45"/>
                            </a:cxn>
                            <a:cxn ang="T79">
                              <a:pos x="T46" y="T47"/>
                            </a:cxn>
                            <a:cxn ang="T80">
                              <a:pos x="T48" y="T49"/>
                            </a:cxn>
                            <a:cxn ang="T81">
                              <a:pos x="T50" y="T51"/>
                            </a:cxn>
                            <a:cxn ang="T82">
                              <a:pos x="T52" y="T53"/>
                            </a:cxn>
                            <a:cxn ang="T83">
                              <a:pos x="T54" y="T55"/>
                            </a:cxn>
                          </a:cxnLst>
                          <a:rect l="T84" t="T85" r="T86" b="T87"/>
                          <a:pathLst>
                            <a:path w="1537" h="1768">
                              <a:moveTo>
                                <a:pt x="909" y="1264"/>
                              </a:moveTo>
                              <a:lnTo>
                                <a:pt x="1058" y="1402"/>
                              </a:lnTo>
                              <a:lnTo>
                                <a:pt x="1214" y="1528"/>
                              </a:lnTo>
                              <a:lnTo>
                                <a:pt x="1369" y="1654"/>
                              </a:lnTo>
                              <a:lnTo>
                                <a:pt x="1531" y="1768"/>
                              </a:lnTo>
                              <a:lnTo>
                                <a:pt x="1537" y="1768"/>
                              </a:lnTo>
                              <a:lnTo>
                                <a:pt x="1375" y="1654"/>
                              </a:lnTo>
                              <a:lnTo>
                                <a:pt x="1220" y="1534"/>
                              </a:lnTo>
                              <a:lnTo>
                                <a:pt x="1064" y="1402"/>
                              </a:lnTo>
                              <a:lnTo>
                                <a:pt x="915" y="1258"/>
                              </a:lnTo>
                              <a:lnTo>
                                <a:pt x="765" y="1115"/>
                              </a:lnTo>
                              <a:lnTo>
                                <a:pt x="628" y="959"/>
                              </a:lnTo>
                              <a:lnTo>
                                <a:pt x="496" y="803"/>
                              </a:lnTo>
                              <a:lnTo>
                                <a:pt x="377" y="647"/>
                              </a:lnTo>
                              <a:lnTo>
                                <a:pt x="269" y="485"/>
                              </a:lnTo>
                              <a:lnTo>
                                <a:pt x="167" y="323"/>
                              </a:lnTo>
                              <a:lnTo>
                                <a:pt x="78" y="161"/>
                              </a:lnTo>
                              <a:lnTo>
                                <a:pt x="0" y="0"/>
                              </a:lnTo>
                              <a:lnTo>
                                <a:pt x="0" y="12"/>
                              </a:lnTo>
                              <a:lnTo>
                                <a:pt x="78" y="173"/>
                              </a:lnTo>
                              <a:lnTo>
                                <a:pt x="167" y="335"/>
                              </a:lnTo>
                              <a:lnTo>
                                <a:pt x="269" y="491"/>
                              </a:lnTo>
                              <a:lnTo>
                                <a:pt x="377" y="653"/>
                              </a:lnTo>
                              <a:lnTo>
                                <a:pt x="496" y="809"/>
                              </a:lnTo>
                              <a:lnTo>
                                <a:pt x="628" y="965"/>
                              </a:lnTo>
                              <a:lnTo>
                                <a:pt x="765" y="1121"/>
                              </a:lnTo>
                              <a:lnTo>
                                <a:pt x="909" y="1264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4D4F45"/>
                        </a:solidFill>
                        <a:ln w="9360" cap="sq">
                          <a:solidFill>
                            <a:srgbClr val="4D4F45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wrap="none" anchor="ctr"/>
                        <a:lstStyle/>
                        <a:p>
                          <a:endParaRPr lang="el-GR" sz="1800"/>
                        </a:p>
                      </p:txBody>
                    </p:sp>
                    <p:grpSp>
                      <p:nvGrpSpPr>
                        <p:cNvPr id="1106" name="Group 50">
                          <a:extLst>
                            <a:ext uri="{FF2B5EF4-FFF2-40B4-BE49-F238E27FC236}">
                              <a16:creationId xmlns:a16="http://schemas.microsoft.com/office/drawing/2014/main" id="{18F6EDDD-4B19-4C52-A56A-32FDE55D66DC}"/>
                            </a:ext>
                          </a:extLst>
                        </p:cNvPr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-1005" y="-61"/>
                          <a:ext cx="5713" cy="5711"/>
                          <a:chOff x="-1005" y="-61"/>
                          <a:chExt cx="5713" cy="5711"/>
                        </a:xfrm>
                      </p:grpSpPr>
                      <p:sp>
                        <p:nvSpPr>
                          <p:cNvPr id="1143" name="Oval 51">
                            <a:extLst>
                              <a:ext uri="{FF2B5EF4-FFF2-40B4-BE49-F238E27FC236}">
                                <a16:creationId xmlns:a16="http://schemas.microsoft.com/office/drawing/2014/main" id="{12231AA4-599B-4C4C-A9E3-DE73AD0ECE1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454" y="2976"/>
                            <a:ext cx="313" cy="308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4" name="Oval 52">
                            <a:extLst>
                              <a:ext uri="{FF2B5EF4-FFF2-40B4-BE49-F238E27FC236}">
                                <a16:creationId xmlns:a16="http://schemas.microsoft.com/office/drawing/2014/main" id="{88BD6C50-EEAE-4F55-99E3-722C8211FB90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341" y="2840"/>
                            <a:ext cx="548" cy="556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5" name="Oval 53">
                            <a:extLst>
                              <a:ext uri="{FF2B5EF4-FFF2-40B4-BE49-F238E27FC236}">
                                <a16:creationId xmlns:a16="http://schemas.microsoft.com/office/drawing/2014/main" id="{3B513834-1DC2-4644-94FA-911D8740A14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175" y="2608"/>
                            <a:ext cx="920" cy="899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6" name="Oval 54">
                            <a:extLst>
                              <a:ext uri="{FF2B5EF4-FFF2-40B4-BE49-F238E27FC236}">
                                <a16:creationId xmlns:a16="http://schemas.microsoft.com/office/drawing/2014/main" id="{4BA6545E-AE10-4AF1-ADFB-135B59CAFA5C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046" y="2419"/>
                            <a:ext cx="1218" cy="1250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7" name="Oval 55">
                            <a:extLst>
                              <a:ext uri="{FF2B5EF4-FFF2-40B4-BE49-F238E27FC236}">
                                <a16:creationId xmlns:a16="http://schemas.microsoft.com/office/drawing/2014/main" id="{A6F4BB5A-45E1-49DA-BCF9-565FDC430802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907" y="2172"/>
                            <a:ext cx="1537" cy="1625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8" name="Oval 56">
                            <a:extLst>
                              <a:ext uri="{FF2B5EF4-FFF2-40B4-BE49-F238E27FC236}">
                                <a16:creationId xmlns:a16="http://schemas.microsoft.com/office/drawing/2014/main" id="{276D0B52-B4EB-4DC9-B88B-4464F10E2EF7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765" y="1994"/>
                            <a:ext cx="1902" cy="1971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49" name="Oval 57">
                            <a:extLst>
                              <a:ext uri="{FF2B5EF4-FFF2-40B4-BE49-F238E27FC236}">
                                <a16:creationId xmlns:a16="http://schemas.microsoft.com/office/drawing/2014/main" id="{E6D81934-7443-4CB4-9698-00E4415E6686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594" y="1780"/>
                            <a:ext cx="2284" cy="2320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0" name="Oval 58">
                            <a:extLst>
                              <a:ext uri="{FF2B5EF4-FFF2-40B4-BE49-F238E27FC236}">
                                <a16:creationId xmlns:a16="http://schemas.microsoft.com/office/drawing/2014/main" id="{5E642CEA-20F2-4372-9304-F2B0630F6E63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437" y="1584"/>
                            <a:ext cx="2635" cy="2657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2" name="Oval 59">
                            <a:extLst>
                              <a:ext uri="{FF2B5EF4-FFF2-40B4-BE49-F238E27FC236}">
                                <a16:creationId xmlns:a16="http://schemas.microsoft.com/office/drawing/2014/main" id="{D5D5DFD4-D985-4042-A724-470ADE2595D4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251" y="1395"/>
                            <a:ext cx="3060" cy="2987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2" name="Oval 60">
                            <a:extLst>
                              <a:ext uri="{FF2B5EF4-FFF2-40B4-BE49-F238E27FC236}">
                                <a16:creationId xmlns:a16="http://schemas.microsoft.com/office/drawing/2014/main" id="{D4D7493B-5F82-4411-BFB0-4D43A4A8CF51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116" y="1180"/>
                            <a:ext cx="3350" cy="3343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3" name="Oval 61">
                            <a:extLst>
                              <a:ext uri="{FF2B5EF4-FFF2-40B4-BE49-F238E27FC236}">
                                <a16:creationId xmlns:a16="http://schemas.microsoft.com/office/drawing/2014/main" id="{1F2A5389-62DF-4EC5-817F-C13A3A9D9ECF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80000">
                            <a:off x="-21" y="985"/>
                            <a:ext cx="3681" cy="3707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  <p:sp>
                        <p:nvSpPr>
                          <p:cNvPr id="1154" name="Oval 62">
                            <a:extLst>
                              <a:ext uri="{FF2B5EF4-FFF2-40B4-BE49-F238E27FC236}">
                                <a16:creationId xmlns:a16="http://schemas.microsoft.com/office/drawing/2014/main" id="{384A54AD-325D-44C9-9C50-37066D95BD59}"/>
                              </a:ext>
                            </a:extLst>
                          </p:cNvPr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2820000">
                            <a:off x="-150" y="759"/>
                            <a:ext cx="4013" cy="4070"/>
                          </a:xfrm>
                          <a:prstGeom prst="ellipse">
                            <a:avLst/>
                          </a:prstGeom>
                          <a:noFill/>
                          <a:ln w="9360" cap="sq">
                            <a:solidFill>
                              <a:srgbClr val="4D4F45"/>
                            </a:solidFill>
                            <a:miter lim="800000"/>
                            <a:headEnd/>
                            <a:tailEnd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pPr eaLnBrk="1" hangingPunct="1">
                              <a:buClr>
                                <a:srgbClr val="000000"/>
                              </a:buClr>
                              <a:buSzPct val="100000"/>
                              <a:buFont typeface="Times New Roman" panose="02020603050405020304" pitchFamily="18" charset="0"/>
                              <a:buNone/>
                            </a:pPr>
                            <a:endParaRPr lang="el-GR" altLang="el-GR" sz="1800"/>
                          </a:p>
                        </p:txBody>
                      </p:sp>
                    </p:grpSp>
                    <p:sp>
                      <p:nvSpPr>
                        <p:cNvPr id="1107" name="Line 63">
                          <a:extLst>
                            <a:ext uri="{FF2B5EF4-FFF2-40B4-BE49-F238E27FC236}">
                              <a16:creationId xmlns:a16="http://schemas.microsoft.com/office/drawing/2014/main" id="{1BB91E36-F19B-441E-99EC-85EBA4475B0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72" y="1122"/>
                          <a:ext cx="829" cy="177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8" name="Line 64">
                          <a:extLst>
                            <a:ext uri="{FF2B5EF4-FFF2-40B4-BE49-F238E27FC236}">
                              <a16:creationId xmlns:a16="http://schemas.microsoft.com/office/drawing/2014/main" id="{2FF9C42A-F643-4F8D-BB7E-60163BC1E4A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80" y="1344"/>
                          <a:ext cx="1111" cy="155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09" name="Line 65">
                          <a:extLst>
                            <a:ext uri="{FF2B5EF4-FFF2-40B4-BE49-F238E27FC236}">
                              <a16:creationId xmlns:a16="http://schemas.microsoft.com/office/drawing/2014/main" id="{4E207FFC-BB8B-4F52-AB0A-77730ED9F96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82" y="1220"/>
                          <a:ext cx="977" cy="166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0" name="Line 66">
                          <a:extLst>
                            <a:ext uri="{FF2B5EF4-FFF2-40B4-BE49-F238E27FC236}">
                              <a16:creationId xmlns:a16="http://schemas.microsoft.com/office/drawing/2014/main" id="{17B926AF-B745-4896-9C6C-07E2820F9DE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87" y="1444"/>
                          <a:ext cx="1243" cy="14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1" name="Line 67">
                          <a:extLst>
                            <a:ext uri="{FF2B5EF4-FFF2-40B4-BE49-F238E27FC236}">
                              <a16:creationId xmlns:a16="http://schemas.microsoft.com/office/drawing/2014/main" id="{0AA0F436-7673-438F-8997-9F7A331ECBA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91" y="1555"/>
                          <a:ext cx="1393" cy="135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2" name="Line 68">
                          <a:extLst>
                            <a:ext uri="{FF2B5EF4-FFF2-40B4-BE49-F238E27FC236}">
                              <a16:creationId xmlns:a16="http://schemas.microsoft.com/office/drawing/2014/main" id="{CFC35F6B-07BE-4B83-85DC-4A0C89413D0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04" y="1817"/>
                          <a:ext cx="1596" cy="110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3" name="Line 69">
                          <a:extLst>
                            <a:ext uri="{FF2B5EF4-FFF2-40B4-BE49-F238E27FC236}">
                              <a16:creationId xmlns:a16="http://schemas.microsoft.com/office/drawing/2014/main" id="{77D2F3B7-6FA3-4A6D-9011-3D1ED423A81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11" y="1949"/>
                          <a:ext cx="1704" cy="97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4" name="Line 70">
                          <a:extLst>
                            <a:ext uri="{FF2B5EF4-FFF2-40B4-BE49-F238E27FC236}">
                              <a16:creationId xmlns:a16="http://schemas.microsoft.com/office/drawing/2014/main" id="{3E5D6591-CBF1-4244-BC38-6E97E920E98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26" y="2240"/>
                          <a:ext cx="1908" cy="70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5" name="Line 71">
                          <a:extLst>
                            <a:ext uri="{FF2B5EF4-FFF2-40B4-BE49-F238E27FC236}">
                              <a16:creationId xmlns:a16="http://schemas.microsoft.com/office/drawing/2014/main" id="{2D66E183-F154-443A-8D0E-A954C24AA0D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33" y="2546"/>
                          <a:ext cx="2123" cy="4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6" name="Line 72">
                          <a:extLst>
                            <a:ext uri="{FF2B5EF4-FFF2-40B4-BE49-F238E27FC236}">
                              <a16:creationId xmlns:a16="http://schemas.microsoft.com/office/drawing/2014/main" id="{2D42464C-BDC6-4713-8C19-3F4B33E404F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35" y="2756"/>
                          <a:ext cx="2233" cy="20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7" name="Line 73">
                          <a:extLst>
                            <a:ext uri="{FF2B5EF4-FFF2-40B4-BE49-F238E27FC236}">
                              <a16:creationId xmlns:a16="http://schemas.microsoft.com/office/drawing/2014/main" id="{EEC83D89-4AFD-405F-84D5-CA6029C12A2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734" y="2961"/>
                          <a:ext cx="2332" cy="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8" name="Line 74">
                          <a:extLst>
                            <a:ext uri="{FF2B5EF4-FFF2-40B4-BE49-F238E27FC236}">
                              <a16:creationId xmlns:a16="http://schemas.microsoft.com/office/drawing/2014/main" id="{DB8C7CB6-E82F-4BD7-A2C6-1142ACD3441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45" y="2977"/>
                          <a:ext cx="2410" cy="19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19" name="Line 75">
                          <a:extLst>
                            <a:ext uri="{FF2B5EF4-FFF2-40B4-BE49-F238E27FC236}">
                              <a16:creationId xmlns:a16="http://schemas.microsoft.com/office/drawing/2014/main" id="{10235AEE-A3EF-4A90-9359-E7C89E72E21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1756" y="3005"/>
                          <a:ext cx="2512" cy="63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0" name="Line 76">
                          <a:extLst>
                            <a:ext uri="{FF2B5EF4-FFF2-40B4-BE49-F238E27FC236}">
                              <a16:creationId xmlns:a16="http://schemas.microsoft.com/office/drawing/2014/main" id="{88AD9BBE-F3CA-47FE-8F0E-3922D8C32F7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519" y="3064"/>
                          <a:ext cx="111" cy="120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1" name="Line 77">
                          <a:extLst>
                            <a:ext uri="{FF2B5EF4-FFF2-40B4-BE49-F238E27FC236}">
                              <a16:creationId xmlns:a16="http://schemas.microsoft.com/office/drawing/2014/main" id="{3F1B7F7E-1F3F-49BB-A6B2-25EAD02B380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910" y="3031"/>
                          <a:ext cx="671" cy="78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2" name="Line 78">
                          <a:extLst>
                            <a:ext uri="{FF2B5EF4-FFF2-40B4-BE49-F238E27FC236}">
                              <a16:creationId xmlns:a16="http://schemas.microsoft.com/office/drawing/2014/main" id="{FCD41EE6-3C0C-42F2-B82E-604AC66CBF6F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841" y="3023"/>
                          <a:ext cx="734" cy="73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3" name="Line 79">
                          <a:extLst>
                            <a:ext uri="{FF2B5EF4-FFF2-40B4-BE49-F238E27FC236}">
                              <a16:creationId xmlns:a16="http://schemas.microsoft.com/office/drawing/2014/main" id="{471C077C-6149-4D59-937F-61114DA5DB3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766" y="3018"/>
                          <a:ext cx="805" cy="67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4" name="Line 80">
                          <a:extLst>
                            <a:ext uri="{FF2B5EF4-FFF2-40B4-BE49-F238E27FC236}">
                              <a16:creationId xmlns:a16="http://schemas.microsoft.com/office/drawing/2014/main" id="{2D4CC7FA-25E5-41EF-A338-3005788319FA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701" y="3011"/>
                          <a:ext cx="866" cy="60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5" name="Line 81">
                          <a:extLst>
                            <a:ext uri="{FF2B5EF4-FFF2-40B4-BE49-F238E27FC236}">
                              <a16:creationId xmlns:a16="http://schemas.microsoft.com/office/drawing/2014/main" id="{45CF5D12-9AE8-4424-9512-F5671422AEA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634" y="3007"/>
                          <a:ext cx="924" cy="53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6" name="Line 82">
                          <a:extLst>
                            <a:ext uri="{FF2B5EF4-FFF2-40B4-BE49-F238E27FC236}">
                              <a16:creationId xmlns:a16="http://schemas.microsoft.com/office/drawing/2014/main" id="{69D2F43D-7049-4EF4-9217-55E08FA8E77B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64" y="3000"/>
                          <a:ext cx="993" cy="46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7" name="Line 83">
                          <a:extLst>
                            <a:ext uri="{FF2B5EF4-FFF2-40B4-BE49-F238E27FC236}">
                              <a16:creationId xmlns:a16="http://schemas.microsoft.com/office/drawing/2014/main" id="{7E6E5295-1E28-4822-A097-7833AFC317E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491" y="2994"/>
                          <a:ext cx="1061" cy="38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8" name="Line 84">
                          <a:extLst>
                            <a:ext uri="{FF2B5EF4-FFF2-40B4-BE49-F238E27FC236}">
                              <a16:creationId xmlns:a16="http://schemas.microsoft.com/office/drawing/2014/main" id="{8E40AA95-1C3F-4D8E-8187-3668C544550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354" y="2983"/>
                          <a:ext cx="1190" cy="218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29" name="Line 85">
                          <a:extLst>
                            <a:ext uri="{FF2B5EF4-FFF2-40B4-BE49-F238E27FC236}">
                              <a16:creationId xmlns:a16="http://schemas.microsoft.com/office/drawing/2014/main" id="{2F58E5C2-32EB-4787-96C9-3D206508EBE0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277" y="2977"/>
                          <a:ext cx="1263" cy="11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0" name="Line 86">
                          <a:extLst>
                            <a:ext uri="{FF2B5EF4-FFF2-40B4-BE49-F238E27FC236}">
                              <a16:creationId xmlns:a16="http://schemas.microsoft.com/office/drawing/2014/main" id="{0A98A4C4-C656-441C-B3A8-B55B82651846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198" y="2969"/>
                          <a:ext cx="1337" cy="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1" name="Line 87">
                          <a:extLst>
                            <a:ext uri="{FF2B5EF4-FFF2-40B4-BE49-F238E27FC236}">
                              <a16:creationId xmlns:a16="http://schemas.microsoft.com/office/drawing/2014/main" id="{DAFF3EBE-1F06-4755-9258-DF9B203F1524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40" y="2706"/>
                          <a:ext cx="1491" cy="249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2" name="Line 88">
                          <a:extLst>
                            <a:ext uri="{FF2B5EF4-FFF2-40B4-BE49-F238E27FC236}">
                              <a16:creationId xmlns:a16="http://schemas.microsoft.com/office/drawing/2014/main" id="{0C8860D7-2422-406A-9258-05499283EB0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4" y="2558"/>
                          <a:ext cx="1512" cy="384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3" name="Line 89">
                          <a:extLst>
                            <a:ext uri="{FF2B5EF4-FFF2-40B4-BE49-F238E27FC236}">
                              <a16:creationId xmlns:a16="http://schemas.microsoft.com/office/drawing/2014/main" id="{11FBEE02-75BE-4E94-9266-6706905BD7C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3" y="2240"/>
                          <a:ext cx="1508" cy="681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4" name="Line 90">
                          <a:extLst>
                            <a:ext uri="{FF2B5EF4-FFF2-40B4-BE49-F238E27FC236}">
                              <a16:creationId xmlns:a16="http://schemas.microsoft.com/office/drawing/2014/main" id="{D0488B51-4D07-4D04-8647-3408F0DD6947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226" y="612"/>
                          <a:ext cx="1322" cy="224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5" name="Line 91">
                          <a:extLst>
                            <a:ext uri="{FF2B5EF4-FFF2-40B4-BE49-F238E27FC236}">
                              <a16:creationId xmlns:a16="http://schemas.microsoft.com/office/drawing/2014/main" id="{72959608-5CE4-4BB1-BC6E-2897AAA1B43C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454" y="525"/>
                          <a:ext cx="1108" cy="2333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6" name="Line 92">
                          <a:extLst>
                            <a:ext uri="{FF2B5EF4-FFF2-40B4-BE49-F238E27FC236}">
                              <a16:creationId xmlns:a16="http://schemas.microsoft.com/office/drawing/2014/main" id="{1064A8F8-CF16-4A98-9510-B25AAEE6123E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946" y="496"/>
                          <a:ext cx="644" cy="23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7" name="Line 93">
                          <a:extLst>
                            <a:ext uri="{FF2B5EF4-FFF2-40B4-BE49-F238E27FC236}">
                              <a16:creationId xmlns:a16="http://schemas.microsoft.com/office/drawing/2014/main" id="{71DDE0E7-DF94-4B16-A829-B009B52811C2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 flipV="1">
                          <a:off x="1168" y="529"/>
                          <a:ext cx="434" cy="232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8" name="Line 94">
                          <a:extLst>
                            <a:ext uri="{FF2B5EF4-FFF2-40B4-BE49-F238E27FC236}">
                              <a16:creationId xmlns:a16="http://schemas.microsoft.com/office/drawing/2014/main" id="{0E724AF4-5BDD-4CB5-960C-8944E76B5905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23" y="656"/>
                          <a:ext cx="1" cy="2202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39" name="Line 95">
                          <a:extLst>
                            <a:ext uri="{FF2B5EF4-FFF2-40B4-BE49-F238E27FC236}">
                              <a16:creationId xmlns:a16="http://schemas.microsoft.com/office/drawing/2014/main" id="{307AE015-01A9-497B-A030-96B236BFA8B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36" y="734"/>
                          <a:ext cx="190" cy="2130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40" name="Line 96">
                          <a:extLst>
                            <a:ext uri="{FF2B5EF4-FFF2-40B4-BE49-F238E27FC236}">
                              <a16:creationId xmlns:a16="http://schemas.microsoft.com/office/drawing/2014/main" id="{61D5F955-D218-45DA-8E27-2DF243617923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43" y="825"/>
                          <a:ext cx="367" cy="2045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41" name="Line 97">
                          <a:extLst>
                            <a:ext uri="{FF2B5EF4-FFF2-40B4-BE49-F238E27FC236}">
                              <a16:creationId xmlns:a16="http://schemas.microsoft.com/office/drawing/2014/main" id="{5F373442-1EB0-4EC3-9212-C4ECEEC5B0ED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52" y="921"/>
                          <a:ext cx="531" cy="1957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  <p:sp>
                      <p:nvSpPr>
                        <p:cNvPr id="1142" name="Line 98">
                          <a:extLst>
                            <a:ext uri="{FF2B5EF4-FFF2-40B4-BE49-F238E27FC236}">
                              <a16:creationId xmlns:a16="http://schemas.microsoft.com/office/drawing/2014/main" id="{7B33A7B3-863F-4E1C-8C94-CBEEE4998F71}"/>
                            </a:ext>
                          </a:extLst>
                        </p:cNvPr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V="1">
                          <a:off x="1660" y="1025"/>
                          <a:ext cx="688" cy="1856"/>
                        </a:xfrm>
                        <a:prstGeom prst="line">
                          <a:avLst/>
                        </a:prstGeom>
                        <a:noFill/>
                        <a:ln w="9360" cap="sq">
                          <a:solidFill>
                            <a:srgbClr val="4D4F45"/>
                          </a:solidFill>
                          <a:miter lim="800000"/>
                          <a:headEnd/>
                          <a:tailEnd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el-GR" sz="1800"/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1047" name="Group 99">
                <a:extLst>
                  <a:ext uri="{FF2B5EF4-FFF2-40B4-BE49-F238E27FC236}">
                    <a16:creationId xmlns:a16="http://schemas.microsoft.com/office/drawing/2014/main" id="{2328CE0E-AF8B-444A-B7B5-4C02360554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" y="1688"/>
                <a:ext cx="3159" cy="2587"/>
                <a:chOff x="18" y="1688"/>
                <a:chExt cx="3159" cy="2587"/>
              </a:xfrm>
            </p:grpSpPr>
            <p:sp>
              <p:nvSpPr>
                <p:cNvPr id="1048" name="Line 100">
                  <a:extLst>
                    <a:ext uri="{FF2B5EF4-FFF2-40B4-BE49-F238E27FC236}">
                      <a16:creationId xmlns:a16="http://schemas.microsoft.com/office/drawing/2014/main" id="{8AB03069-3BF9-43E1-8227-DBA163B18B2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699" y="1687"/>
                  <a:ext cx="1478" cy="1228"/>
                </a:xfrm>
                <a:prstGeom prst="line">
                  <a:avLst/>
                </a:prstGeom>
                <a:noFill/>
                <a:ln w="9360" cap="sq">
                  <a:solidFill>
                    <a:srgbClr val="4D4F45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sz="1800"/>
                </a:p>
              </p:txBody>
            </p:sp>
            <p:sp>
              <p:nvSpPr>
                <p:cNvPr id="1049" name="Line 101">
                  <a:extLst>
                    <a:ext uri="{FF2B5EF4-FFF2-40B4-BE49-F238E27FC236}">
                      <a16:creationId xmlns:a16="http://schemas.microsoft.com/office/drawing/2014/main" id="{366CC578-D42C-4198-8739-324E1B9F7BF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883" y="3810"/>
                  <a:ext cx="225" cy="465"/>
                </a:xfrm>
                <a:prstGeom prst="line">
                  <a:avLst/>
                </a:prstGeom>
                <a:noFill/>
                <a:ln w="19080" cap="sq">
                  <a:solidFill>
                    <a:srgbClr val="4D4F45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 sz="1800"/>
                </a:p>
              </p:txBody>
            </p:sp>
            <p:grpSp>
              <p:nvGrpSpPr>
                <p:cNvPr id="1050" name="Group 102">
                  <a:extLst>
                    <a:ext uri="{FF2B5EF4-FFF2-40B4-BE49-F238E27FC236}">
                      <a16:creationId xmlns:a16="http://schemas.microsoft.com/office/drawing/2014/main" id="{8B6801BF-B8B8-4636-8390-836B9428CEB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" y="2697"/>
                  <a:ext cx="1315" cy="1578"/>
                  <a:chOff x="18" y="2697"/>
                  <a:chExt cx="1315" cy="1578"/>
                </a:xfrm>
              </p:grpSpPr>
              <p:sp>
                <p:nvSpPr>
                  <p:cNvPr id="1051" name="Line 103">
                    <a:extLst>
                      <a:ext uri="{FF2B5EF4-FFF2-40B4-BE49-F238E27FC236}">
                        <a16:creationId xmlns:a16="http://schemas.microsoft.com/office/drawing/2014/main" id="{171D8EE0-4F4F-4363-BDDC-5D7B49BCE4A9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11" y="3813"/>
                    <a:ext cx="175" cy="184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2" name="AutoShape 104">
                    <a:extLst>
                      <a:ext uri="{FF2B5EF4-FFF2-40B4-BE49-F238E27FC236}">
                        <a16:creationId xmlns:a16="http://schemas.microsoft.com/office/drawing/2014/main" id="{726952A4-3724-490D-8F59-DA649D15864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0" y="3177"/>
                    <a:ext cx="1003" cy="1098"/>
                  </a:xfrm>
                  <a:custGeom>
                    <a:avLst/>
                    <a:gdLst>
                      <a:gd name="T0" fmla="*/ 988 w 1006"/>
                      <a:gd name="T1" fmla="*/ 1078 h 1102"/>
                      <a:gd name="T2" fmla="*/ 684 w 1006"/>
                      <a:gd name="T3" fmla="*/ 805 h 1102"/>
                      <a:gd name="T4" fmla="*/ 327 w 1006"/>
                      <a:gd name="T5" fmla="*/ 435 h 1102"/>
                      <a:gd name="T6" fmla="*/ 51 w 1006"/>
                      <a:gd name="T7" fmla="*/ 76 h 1102"/>
                      <a:gd name="T8" fmla="*/ 0 w 1006"/>
                      <a:gd name="T9" fmla="*/ 0 h 1102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1006"/>
                      <a:gd name="T16" fmla="*/ 0 h 1102"/>
                      <a:gd name="T17" fmla="*/ 1006 w 1006"/>
                      <a:gd name="T18" fmla="*/ 1102 h 1102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1006" h="1102">
                        <a:moveTo>
                          <a:pt x="1006" y="1102"/>
                        </a:moveTo>
                        <a:lnTo>
                          <a:pt x="696" y="823"/>
                        </a:lnTo>
                        <a:lnTo>
                          <a:pt x="333" y="447"/>
                        </a:lnTo>
                        <a:lnTo>
                          <a:pt x="51" y="76"/>
                        </a:lnTo>
                        <a:lnTo>
                          <a:pt x="0" y="0"/>
                        </a:lnTo>
                      </a:path>
                    </a:pathLst>
                  </a:custGeom>
                  <a:noFill/>
                  <a:ln w="19080" cap="sq">
                    <a:solidFill>
                      <a:srgbClr val="4D4F45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l-GR" sz="1800"/>
                  </a:p>
                </p:txBody>
              </p:sp>
              <p:sp>
                <p:nvSpPr>
                  <p:cNvPr id="1053" name="Line 105">
                    <a:extLst>
                      <a:ext uri="{FF2B5EF4-FFF2-40B4-BE49-F238E27FC236}">
                        <a16:creationId xmlns:a16="http://schemas.microsoft.com/office/drawing/2014/main" id="{C898D185-6FD6-46AD-9D9D-06ADCBA7AC23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255" y="4189"/>
                    <a:ext cx="79" cy="86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4" name="Line 106">
                    <a:extLst>
                      <a:ext uri="{FF2B5EF4-FFF2-40B4-BE49-F238E27FC236}">
                        <a16:creationId xmlns:a16="http://schemas.microsoft.com/office/drawing/2014/main" id="{FB03E639-7443-4076-B2C2-06848EAE12AA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354" y="3625"/>
                    <a:ext cx="533" cy="186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5" name="Line 107">
                    <a:extLst>
                      <a:ext uri="{FF2B5EF4-FFF2-40B4-BE49-F238E27FC236}">
                        <a16:creationId xmlns:a16="http://schemas.microsoft.com/office/drawing/2014/main" id="{49289731-7ED2-4355-9B1B-CDD278AF6AB4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51" y="3059"/>
                    <a:ext cx="103" cy="568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6" name="Line 108">
                    <a:extLst>
                      <a:ext uri="{FF2B5EF4-FFF2-40B4-BE49-F238E27FC236}">
                        <a16:creationId xmlns:a16="http://schemas.microsoft.com/office/drawing/2014/main" id="{485EB1C2-774C-407D-99E8-0916BE8CE356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7" y="2966"/>
                    <a:ext cx="236" cy="94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7" name="Line 109">
                    <a:extLst>
                      <a:ext uri="{FF2B5EF4-FFF2-40B4-BE49-F238E27FC236}">
                        <a16:creationId xmlns:a16="http://schemas.microsoft.com/office/drawing/2014/main" id="{9216A0A5-AA2B-4BC0-8EA0-6C7606795B8B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2" y="3058"/>
                    <a:ext cx="180" cy="196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8" name="Line 110">
                    <a:extLst>
                      <a:ext uri="{FF2B5EF4-FFF2-40B4-BE49-F238E27FC236}">
                        <a16:creationId xmlns:a16="http://schemas.microsoft.com/office/drawing/2014/main" id="{EA7CF331-D18A-495F-8595-671777D12BA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350" y="3435"/>
                    <a:ext cx="178" cy="189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  <p:sp>
                <p:nvSpPr>
                  <p:cNvPr id="1059" name="Line 111">
                    <a:extLst>
                      <a:ext uri="{FF2B5EF4-FFF2-40B4-BE49-F238E27FC236}">
                        <a16:creationId xmlns:a16="http://schemas.microsoft.com/office/drawing/2014/main" id="{FF4BA150-8D82-4C46-9718-495804002325}"/>
                      </a:ext>
                    </a:extLst>
                  </p:cNvPr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1" y="2696"/>
                    <a:ext cx="12" cy="25"/>
                  </a:xfrm>
                  <a:prstGeom prst="line">
                    <a:avLst/>
                  </a:prstGeom>
                  <a:noFill/>
                  <a:ln w="19080" cap="sq">
                    <a:solidFill>
                      <a:srgbClr val="4D4F45"/>
                    </a:solidFill>
                    <a:miter lim="800000"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 sz="1800"/>
                  </a:p>
                </p:txBody>
              </p:sp>
            </p:grpSp>
          </p:grpSp>
        </p:grpSp>
        <p:grpSp>
          <p:nvGrpSpPr>
            <p:cNvPr id="1033" name="Group 112">
              <a:extLst>
                <a:ext uri="{FF2B5EF4-FFF2-40B4-BE49-F238E27FC236}">
                  <a16:creationId xmlns:a16="http://schemas.microsoft.com/office/drawing/2014/main" id="{5ABFCF4D-F208-408B-A2FB-EB12D1D79D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" y="1326"/>
              <a:ext cx="3251" cy="2946"/>
              <a:chOff x="16" y="1326"/>
              <a:chExt cx="3251" cy="2946"/>
            </a:xfrm>
          </p:grpSpPr>
          <p:sp>
            <p:nvSpPr>
              <p:cNvPr id="1034" name="AutoShape 113">
                <a:extLst>
                  <a:ext uri="{FF2B5EF4-FFF2-40B4-BE49-F238E27FC236}">
                    <a16:creationId xmlns:a16="http://schemas.microsoft.com/office/drawing/2014/main" id="{F9075E7B-7660-49C1-AB1C-EC8543CC23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" y="2656"/>
                <a:ext cx="1422" cy="1616"/>
              </a:xfrm>
              <a:custGeom>
                <a:avLst/>
                <a:gdLst>
                  <a:gd name="T0" fmla="*/ 825 w 1435"/>
                  <a:gd name="T1" fmla="*/ 1144 h 1618"/>
                  <a:gd name="T2" fmla="*/ 701 w 1435"/>
                  <a:gd name="T3" fmla="*/ 1013 h 1618"/>
                  <a:gd name="T4" fmla="*/ 579 w 1435"/>
                  <a:gd name="T5" fmla="*/ 869 h 1618"/>
                  <a:gd name="T6" fmla="*/ 466 w 1435"/>
                  <a:gd name="T7" fmla="*/ 731 h 1618"/>
                  <a:gd name="T8" fmla="*/ 359 w 1435"/>
                  <a:gd name="T9" fmla="*/ 587 h 1618"/>
                  <a:gd name="T10" fmla="*/ 263 w 1435"/>
                  <a:gd name="T11" fmla="*/ 437 h 1618"/>
                  <a:gd name="T12" fmla="*/ 163 w 1435"/>
                  <a:gd name="T13" fmla="*/ 299 h 1618"/>
                  <a:gd name="T14" fmla="*/ 78 w 1435"/>
                  <a:gd name="T15" fmla="*/ 149 h 1618"/>
                  <a:gd name="T16" fmla="*/ 0 w 1435"/>
                  <a:gd name="T17" fmla="*/ 0 h 1618"/>
                  <a:gd name="T18" fmla="*/ 0 w 1435"/>
                  <a:gd name="T19" fmla="*/ 11 h 1618"/>
                  <a:gd name="T20" fmla="*/ 78 w 1435"/>
                  <a:gd name="T21" fmla="*/ 155 h 1618"/>
                  <a:gd name="T22" fmla="*/ 163 w 1435"/>
                  <a:gd name="T23" fmla="*/ 305 h 1618"/>
                  <a:gd name="T24" fmla="*/ 257 w 1435"/>
                  <a:gd name="T25" fmla="*/ 443 h 1618"/>
                  <a:gd name="T26" fmla="*/ 359 w 1435"/>
                  <a:gd name="T27" fmla="*/ 587 h 1618"/>
                  <a:gd name="T28" fmla="*/ 466 w 1435"/>
                  <a:gd name="T29" fmla="*/ 731 h 1618"/>
                  <a:gd name="T30" fmla="*/ 579 w 1435"/>
                  <a:gd name="T31" fmla="*/ 875 h 1618"/>
                  <a:gd name="T32" fmla="*/ 696 w 1435"/>
                  <a:gd name="T33" fmla="*/ 1013 h 1618"/>
                  <a:gd name="T34" fmla="*/ 825 w 1435"/>
                  <a:gd name="T35" fmla="*/ 1144 h 1618"/>
                  <a:gd name="T36" fmla="*/ 956 w 1435"/>
                  <a:gd name="T37" fmla="*/ 1264 h 1618"/>
                  <a:gd name="T38" fmla="*/ 1088 w 1435"/>
                  <a:gd name="T39" fmla="*/ 1384 h 1618"/>
                  <a:gd name="T40" fmla="*/ 1218 w 1435"/>
                  <a:gd name="T41" fmla="*/ 1498 h 1618"/>
                  <a:gd name="T42" fmla="*/ 1353 w 1435"/>
                  <a:gd name="T43" fmla="*/ 1606 h 1618"/>
                  <a:gd name="T44" fmla="*/ 1358 w 1435"/>
                  <a:gd name="T45" fmla="*/ 1606 h 1618"/>
                  <a:gd name="T46" fmla="*/ 1224 w 1435"/>
                  <a:gd name="T47" fmla="*/ 1498 h 1618"/>
                  <a:gd name="T48" fmla="*/ 1094 w 1435"/>
                  <a:gd name="T49" fmla="*/ 1384 h 1618"/>
                  <a:gd name="T50" fmla="*/ 956 w 1435"/>
                  <a:gd name="T51" fmla="*/ 1264 h 1618"/>
                  <a:gd name="T52" fmla="*/ 825 w 1435"/>
                  <a:gd name="T53" fmla="*/ 1144 h 1618"/>
                  <a:gd name="T54" fmla="*/ 825 w 1435"/>
                  <a:gd name="T55" fmla="*/ 1144 h 161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435"/>
                  <a:gd name="T85" fmla="*/ 0 h 1618"/>
                  <a:gd name="T86" fmla="*/ 1435 w 1435"/>
                  <a:gd name="T87" fmla="*/ 1618 h 1618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435" h="1618">
                    <a:moveTo>
                      <a:pt x="873" y="1150"/>
                    </a:moveTo>
                    <a:lnTo>
                      <a:pt x="741" y="1019"/>
                    </a:lnTo>
                    <a:lnTo>
                      <a:pt x="610" y="875"/>
                    </a:lnTo>
                    <a:lnTo>
                      <a:pt x="490" y="737"/>
                    </a:lnTo>
                    <a:lnTo>
                      <a:pt x="377" y="593"/>
                    </a:lnTo>
                    <a:lnTo>
                      <a:pt x="275" y="443"/>
                    </a:lnTo>
                    <a:lnTo>
                      <a:pt x="173" y="299"/>
                    </a:lnTo>
                    <a:lnTo>
                      <a:pt x="84" y="149"/>
                    </a:lnTo>
                    <a:lnTo>
                      <a:pt x="0" y="0"/>
                    </a:lnTo>
                    <a:lnTo>
                      <a:pt x="0" y="11"/>
                    </a:lnTo>
                    <a:lnTo>
                      <a:pt x="84" y="155"/>
                    </a:lnTo>
                    <a:lnTo>
                      <a:pt x="173" y="305"/>
                    </a:lnTo>
                    <a:lnTo>
                      <a:pt x="269" y="449"/>
                    </a:lnTo>
                    <a:lnTo>
                      <a:pt x="377" y="593"/>
                    </a:lnTo>
                    <a:lnTo>
                      <a:pt x="490" y="737"/>
                    </a:lnTo>
                    <a:lnTo>
                      <a:pt x="610" y="881"/>
                    </a:lnTo>
                    <a:lnTo>
                      <a:pt x="735" y="1019"/>
                    </a:lnTo>
                    <a:lnTo>
                      <a:pt x="873" y="1150"/>
                    </a:lnTo>
                    <a:lnTo>
                      <a:pt x="1010" y="1276"/>
                    </a:lnTo>
                    <a:lnTo>
                      <a:pt x="1148" y="1396"/>
                    </a:lnTo>
                    <a:lnTo>
                      <a:pt x="1286" y="1510"/>
                    </a:lnTo>
                    <a:lnTo>
                      <a:pt x="1429" y="1618"/>
                    </a:lnTo>
                    <a:lnTo>
                      <a:pt x="1435" y="1618"/>
                    </a:lnTo>
                    <a:lnTo>
                      <a:pt x="1292" y="1510"/>
                    </a:lnTo>
                    <a:lnTo>
                      <a:pt x="1154" y="1396"/>
                    </a:lnTo>
                    <a:lnTo>
                      <a:pt x="1010" y="1276"/>
                    </a:lnTo>
                    <a:lnTo>
                      <a:pt x="873" y="1150"/>
                    </a:lnTo>
                    <a:close/>
                  </a:path>
                </a:pathLst>
              </a:cu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l-GR" sz="1800"/>
              </a:p>
            </p:txBody>
          </p:sp>
          <p:sp>
            <p:nvSpPr>
              <p:cNvPr id="1035" name="AutoShape 114">
                <a:extLst>
                  <a:ext uri="{FF2B5EF4-FFF2-40B4-BE49-F238E27FC236}">
                    <a16:creationId xmlns:a16="http://schemas.microsoft.com/office/drawing/2014/main" id="{7259861E-23A0-4164-A641-4BFE8D95A5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" y="2260"/>
                <a:ext cx="1653" cy="2012"/>
              </a:xfrm>
              <a:custGeom>
                <a:avLst/>
                <a:gdLst>
                  <a:gd name="T0" fmla="*/ 907 w 1668"/>
                  <a:gd name="T1" fmla="*/ 1457 h 2014"/>
                  <a:gd name="T2" fmla="*/ 747 w 1668"/>
                  <a:gd name="T3" fmla="*/ 1283 h 2014"/>
                  <a:gd name="T4" fmla="*/ 600 w 1668"/>
                  <a:gd name="T5" fmla="*/ 1109 h 2014"/>
                  <a:gd name="T6" fmla="*/ 466 w 1668"/>
                  <a:gd name="T7" fmla="*/ 923 h 2014"/>
                  <a:gd name="T8" fmla="*/ 347 w 1668"/>
                  <a:gd name="T9" fmla="*/ 737 h 2014"/>
                  <a:gd name="T10" fmla="*/ 239 w 1668"/>
                  <a:gd name="T11" fmla="*/ 551 h 2014"/>
                  <a:gd name="T12" fmla="*/ 143 w 1668"/>
                  <a:gd name="T13" fmla="*/ 372 h 2014"/>
                  <a:gd name="T14" fmla="*/ 60 w 1668"/>
                  <a:gd name="T15" fmla="*/ 186 h 2014"/>
                  <a:gd name="T16" fmla="*/ 0 w 1668"/>
                  <a:gd name="T17" fmla="*/ 0 h 2014"/>
                  <a:gd name="T18" fmla="*/ 0 w 1668"/>
                  <a:gd name="T19" fmla="*/ 12 h 2014"/>
                  <a:gd name="T20" fmla="*/ 60 w 1668"/>
                  <a:gd name="T21" fmla="*/ 198 h 2014"/>
                  <a:gd name="T22" fmla="*/ 143 w 1668"/>
                  <a:gd name="T23" fmla="*/ 384 h 2014"/>
                  <a:gd name="T24" fmla="*/ 239 w 1668"/>
                  <a:gd name="T25" fmla="*/ 563 h 2014"/>
                  <a:gd name="T26" fmla="*/ 347 w 1668"/>
                  <a:gd name="T27" fmla="*/ 749 h 2014"/>
                  <a:gd name="T28" fmla="*/ 466 w 1668"/>
                  <a:gd name="T29" fmla="*/ 929 h 2014"/>
                  <a:gd name="T30" fmla="*/ 600 w 1668"/>
                  <a:gd name="T31" fmla="*/ 1109 h 2014"/>
                  <a:gd name="T32" fmla="*/ 747 w 1668"/>
                  <a:gd name="T33" fmla="*/ 1289 h 2014"/>
                  <a:gd name="T34" fmla="*/ 907 w 1668"/>
                  <a:gd name="T35" fmla="*/ 1457 h 2014"/>
                  <a:gd name="T36" fmla="*/ 1070 w 1668"/>
                  <a:gd name="T37" fmla="*/ 1606 h 2014"/>
                  <a:gd name="T38" fmla="*/ 1234 w 1668"/>
                  <a:gd name="T39" fmla="*/ 1750 h 2014"/>
                  <a:gd name="T40" fmla="*/ 1405 w 1668"/>
                  <a:gd name="T41" fmla="*/ 1882 h 2014"/>
                  <a:gd name="T42" fmla="*/ 1574 w 1668"/>
                  <a:gd name="T43" fmla="*/ 2002 h 2014"/>
                  <a:gd name="T44" fmla="*/ 1580 w 1668"/>
                  <a:gd name="T45" fmla="*/ 2002 h 2014"/>
                  <a:gd name="T46" fmla="*/ 1405 w 1668"/>
                  <a:gd name="T47" fmla="*/ 1882 h 2014"/>
                  <a:gd name="T48" fmla="*/ 1234 w 1668"/>
                  <a:gd name="T49" fmla="*/ 1750 h 2014"/>
                  <a:gd name="T50" fmla="*/ 1070 w 1668"/>
                  <a:gd name="T51" fmla="*/ 1606 h 2014"/>
                  <a:gd name="T52" fmla="*/ 907 w 1668"/>
                  <a:gd name="T53" fmla="*/ 1457 h 2014"/>
                  <a:gd name="T54" fmla="*/ 907 w 1668"/>
                  <a:gd name="T55" fmla="*/ 1457 h 2014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1668"/>
                  <a:gd name="T85" fmla="*/ 0 h 2014"/>
                  <a:gd name="T86" fmla="*/ 1668 w 1668"/>
                  <a:gd name="T87" fmla="*/ 2014 h 2014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1668" h="2014">
                    <a:moveTo>
                      <a:pt x="957" y="1463"/>
                    </a:moveTo>
                    <a:lnTo>
                      <a:pt x="789" y="1289"/>
                    </a:lnTo>
                    <a:lnTo>
                      <a:pt x="634" y="1115"/>
                    </a:lnTo>
                    <a:lnTo>
                      <a:pt x="490" y="929"/>
                    </a:lnTo>
                    <a:lnTo>
                      <a:pt x="365" y="743"/>
                    </a:lnTo>
                    <a:lnTo>
                      <a:pt x="251" y="557"/>
                    </a:lnTo>
                    <a:lnTo>
                      <a:pt x="149" y="372"/>
                    </a:lnTo>
                    <a:lnTo>
                      <a:pt x="66" y="18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6" y="198"/>
                    </a:lnTo>
                    <a:lnTo>
                      <a:pt x="149" y="384"/>
                    </a:lnTo>
                    <a:lnTo>
                      <a:pt x="251" y="569"/>
                    </a:lnTo>
                    <a:lnTo>
                      <a:pt x="365" y="755"/>
                    </a:lnTo>
                    <a:lnTo>
                      <a:pt x="490" y="935"/>
                    </a:lnTo>
                    <a:lnTo>
                      <a:pt x="634" y="1115"/>
                    </a:lnTo>
                    <a:lnTo>
                      <a:pt x="789" y="1295"/>
                    </a:lnTo>
                    <a:lnTo>
                      <a:pt x="957" y="1463"/>
                    </a:lnTo>
                    <a:lnTo>
                      <a:pt x="1130" y="1618"/>
                    </a:lnTo>
                    <a:lnTo>
                      <a:pt x="1303" y="1762"/>
                    </a:lnTo>
                    <a:lnTo>
                      <a:pt x="1483" y="1894"/>
                    </a:lnTo>
                    <a:lnTo>
                      <a:pt x="1662" y="2014"/>
                    </a:lnTo>
                    <a:lnTo>
                      <a:pt x="1668" y="2014"/>
                    </a:lnTo>
                    <a:lnTo>
                      <a:pt x="1483" y="1894"/>
                    </a:lnTo>
                    <a:lnTo>
                      <a:pt x="1303" y="1762"/>
                    </a:lnTo>
                    <a:lnTo>
                      <a:pt x="1130" y="1618"/>
                    </a:lnTo>
                    <a:lnTo>
                      <a:pt x="957" y="1463"/>
                    </a:lnTo>
                    <a:close/>
                  </a:path>
                </a:pathLst>
              </a:cu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l-GR" sz="1800"/>
              </a:p>
            </p:txBody>
          </p:sp>
          <p:sp>
            <p:nvSpPr>
              <p:cNvPr id="1036" name="Rectangle 115">
                <a:extLst>
                  <a:ext uri="{FF2B5EF4-FFF2-40B4-BE49-F238E27FC236}">
                    <a16:creationId xmlns:a16="http://schemas.microsoft.com/office/drawing/2014/main" id="{04BF8D4B-3AF3-499A-A975-C2F71E5E8A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2520000">
                <a:off x="1967" y="1919"/>
                <a:ext cx="1336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sp>
            <p:nvSpPr>
              <p:cNvPr id="1037" name="Rectangle 116">
                <a:extLst>
                  <a:ext uri="{FF2B5EF4-FFF2-40B4-BE49-F238E27FC236}">
                    <a16:creationId xmlns:a16="http://schemas.microsoft.com/office/drawing/2014/main" id="{251E00D2-B756-4683-AA56-20C929E325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100000">
                <a:off x="1931" y="2614"/>
                <a:ext cx="2215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sp>
            <p:nvSpPr>
              <p:cNvPr id="1038" name="Rectangle 117">
                <a:extLst>
                  <a:ext uri="{FF2B5EF4-FFF2-40B4-BE49-F238E27FC236}">
                    <a16:creationId xmlns:a16="http://schemas.microsoft.com/office/drawing/2014/main" id="{D33CF12F-4C60-4AED-8849-89BF9AFB32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3420000">
                <a:off x="990" y="2698"/>
                <a:ext cx="2676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sp>
            <p:nvSpPr>
              <p:cNvPr id="1039" name="Rectangle 118">
                <a:extLst>
                  <a:ext uri="{FF2B5EF4-FFF2-40B4-BE49-F238E27FC236}">
                    <a16:creationId xmlns:a16="http://schemas.microsoft.com/office/drawing/2014/main" id="{EACACC4F-0B52-4027-9C34-2C7E829429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840000">
                <a:off x="681" y="1748"/>
                <a:ext cx="2362" cy="15"/>
              </a:xfrm>
              <a:prstGeom prst="rect">
                <a:avLst/>
              </a:prstGeom>
              <a:solidFill>
                <a:srgbClr val="4D4F4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eaLnBrk="1" hangingPunct="1"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buNone/>
                </a:pPr>
                <a:endParaRPr lang="el-GR" altLang="el-GR" sz="1800"/>
              </a:p>
            </p:txBody>
          </p:sp>
          <p:grpSp>
            <p:nvGrpSpPr>
              <p:cNvPr id="1040" name="Group 119">
                <a:extLst>
                  <a:ext uri="{FF2B5EF4-FFF2-40B4-BE49-F238E27FC236}">
                    <a16:creationId xmlns:a16="http://schemas.microsoft.com/office/drawing/2014/main" id="{04D083CD-23A7-454B-AFE8-AB002B17ED1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910" y="1326"/>
                <a:ext cx="358" cy="327"/>
                <a:chOff x="2910" y="1326"/>
                <a:chExt cx="358" cy="327"/>
              </a:xfrm>
            </p:grpSpPr>
            <p:sp>
              <p:nvSpPr>
                <p:cNvPr id="1041" name="Oval 120">
                  <a:extLst>
                    <a:ext uri="{FF2B5EF4-FFF2-40B4-BE49-F238E27FC236}">
                      <a16:creationId xmlns:a16="http://schemas.microsoft.com/office/drawing/2014/main" id="{D5343268-7801-4B8A-8885-C89F6E158C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820000">
                  <a:off x="2930" y="1459"/>
                  <a:ext cx="205" cy="134"/>
                </a:xfrm>
                <a:prstGeom prst="ellipse">
                  <a:avLst/>
                </a:pr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pPr eaLnBrk="1" hangingPunct="1">
                    <a:buClr>
                      <a:srgbClr val="000000"/>
                    </a:buClr>
                    <a:buSzPct val="100000"/>
                    <a:buFont typeface="Times New Roman" panose="02020603050405020304" pitchFamily="18" charset="0"/>
                    <a:buNone/>
                  </a:pPr>
                  <a:endParaRPr lang="el-GR" altLang="el-GR" sz="1800"/>
                </a:p>
              </p:txBody>
            </p:sp>
            <p:sp>
              <p:nvSpPr>
                <p:cNvPr id="1042" name="AutoShape 121">
                  <a:extLst>
                    <a:ext uri="{FF2B5EF4-FFF2-40B4-BE49-F238E27FC236}">
                      <a16:creationId xmlns:a16="http://schemas.microsoft.com/office/drawing/2014/main" id="{9344161D-ABB6-4CE5-8314-98E369DD9A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85" y="1406"/>
                  <a:ext cx="188" cy="160"/>
                </a:xfrm>
                <a:custGeom>
                  <a:avLst/>
                  <a:gdLst>
                    <a:gd name="T0" fmla="*/ 74 w 227"/>
                    <a:gd name="T1" fmla="*/ 19 h 222"/>
                    <a:gd name="T2" fmla="*/ 65 w 227"/>
                    <a:gd name="T3" fmla="*/ 20 h 222"/>
                    <a:gd name="T4" fmla="*/ 58 w 227"/>
                    <a:gd name="T5" fmla="*/ 19 h 222"/>
                    <a:gd name="T6" fmla="*/ 48 w 227"/>
                    <a:gd name="T7" fmla="*/ 18 h 222"/>
                    <a:gd name="T8" fmla="*/ 41 w 227"/>
                    <a:gd name="T9" fmla="*/ 14 h 222"/>
                    <a:gd name="T10" fmla="*/ 33 w 227"/>
                    <a:gd name="T11" fmla="*/ 10 h 222"/>
                    <a:gd name="T12" fmla="*/ 27 w 227"/>
                    <a:gd name="T13" fmla="*/ 6 h 222"/>
                    <a:gd name="T14" fmla="*/ 26 w 227"/>
                    <a:gd name="T15" fmla="*/ 3 h 222"/>
                    <a:gd name="T16" fmla="*/ 27 w 227"/>
                    <a:gd name="T17" fmla="*/ 0 h 222"/>
                    <a:gd name="T18" fmla="*/ 27 w 227"/>
                    <a:gd name="T19" fmla="*/ 0 h 222"/>
                    <a:gd name="T20" fmla="*/ 26 w 227"/>
                    <a:gd name="T21" fmla="*/ 0 h 222"/>
                    <a:gd name="T22" fmla="*/ 6 w 227"/>
                    <a:gd name="T23" fmla="*/ 9 h 222"/>
                    <a:gd name="T24" fmla="*/ 0 w 227"/>
                    <a:gd name="T25" fmla="*/ 13 h 222"/>
                    <a:gd name="T26" fmla="*/ 0 w 227"/>
                    <a:gd name="T27" fmla="*/ 17 h 222"/>
                    <a:gd name="T28" fmla="*/ 4 w 227"/>
                    <a:gd name="T29" fmla="*/ 22 h 222"/>
                    <a:gd name="T30" fmla="*/ 12 w 227"/>
                    <a:gd name="T31" fmla="*/ 27 h 222"/>
                    <a:gd name="T32" fmla="*/ 22 w 227"/>
                    <a:gd name="T33" fmla="*/ 30 h 222"/>
                    <a:gd name="T34" fmla="*/ 31 w 227"/>
                    <a:gd name="T35" fmla="*/ 31 h 222"/>
                    <a:gd name="T36" fmla="*/ 41 w 227"/>
                    <a:gd name="T37" fmla="*/ 31 h 222"/>
                    <a:gd name="T38" fmla="*/ 50 w 227"/>
                    <a:gd name="T39" fmla="*/ 30 h 222"/>
                    <a:gd name="T40" fmla="*/ 74 w 227"/>
                    <a:gd name="T41" fmla="*/ 19 h 222"/>
                    <a:gd name="T42" fmla="*/ 74 w 227"/>
                    <a:gd name="T43" fmla="*/ 19 h 222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227"/>
                    <a:gd name="T67" fmla="*/ 0 h 222"/>
                    <a:gd name="T68" fmla="*/ 227 w 227"/>
                    <a:gd name="T69" fmla="*/ 222 h 222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227" h="222">
                      <a:moveTo>
                        <a:pt x="227" y="134"/>
                      </a:moveTo>
                      <a:lnTo>
                        <a:pt x="203" y="144"/>
                      </a:lnTo>
                      <a:lnTo>
                        <a:pt x="179" y="138"/>
                      </a:lnTo>
                      <a:lnTo>
                        <a:pt x="149" y="126"/>
                      </a:lnTo>
                      <a:lnTo>
                        <a:pt x="126" y="102"/>
                      </a:lnTo>
                      <a:lnTo>
                        <a:pt x="102" y="72"/>
                      </a:lnTo>
                      <a:lnTo>
                        <a:pt x="84" y="48"/>
                      </a:lnTo>
                      <a:lnTo>
                        <a:pt x="78" y="24"/>
                      </a:lnTo>
                      <a:lnTo>
                        <a:pt x="84" y="0"/>
                      </a:lnTo>
                      <a:lnTo>
                        <a:pt x="78" y="0"/>
                      </a:lnTo>
                      <a:lnTo>
                        <a:pt x="18" y="60"/>
                      </a:lnTo>
                      <a:lnTo>
                        <a:pt x="0" y="90"/>
                      </a:lnTo>
                      <a:lnTo>
                        <a:pt x="0" y="120"/>
                      </a:lnTo>
                      <a:lnTo>
                        <a:pt x="12" y="156"/>
                      </a:lnTo>
                      <a:lnTo>
                        <a:pt x="36" y="192"/>
                      </a:lnTo>
                      <a:lnTo>
                        <a:pt x="66" y="216"/>
                      </a:lnTo>
                      <a:lnTo>
                        <a:pt x="96" y="222"/>
                      </a:lnTo>
                      <a:lnTo>
                        <a:pt x="126" y="222"/>
                      </a:lnTo>
                      <a:lnTo>
                        <a:pt x="155" y="210"/>
                      </a:lnTo>
                      <a:lnTo>
                        <a:pt x="227" y="138"/>
                      </a:lnTo>
                      <a:lnTo>
                        <a:pt x="227" y="134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sp>
              <p:nvSpPr>
                <p:cNvPr id="1043" name="AutoShape 122">
                  <a:extLst>
                    <a:ext uri="{FF2B5EF4-FFF2-40B4-BE49-F238E27FC236}">
                      <a16:creationId xmlns:a16="http://schemas.microsoft.com/office/drawing/2014/main" id="{F3F09301-2AC6-483C-AE86-7A297B38AD2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7" y="1400"/>
                  <a:ext cx="135" cy="113"/>
                </a:xfrm>
                <a:custGeom>
                  <a:avLst/>
                  <a:gdLst>
                    <a:gd name="T0" fmla="*/ 8 w 233"/>
                    <a:gd name="T1" fmla="*/ 3 h 234"/>
                    <a:gd name="T2" fmla="*/ 7 w 233"/>
                    <a:gd name="T3" fmla="*/ 3 h 234"/>
                    <a:gd name="T4" fmla="*/ 6 w 233"/>
                    <a:gd name="T5" fmla="*/ 3 h 234"/>
                    <a:gd name="T6" fmla="*/ 4 w 233"/>
                    <a:gd name="T7" fmla="*/ 3 h 234"/>
                    <a:gd name="T8" fmla="*/ 2 w 233"/>
                    <a:gd name="T9" fmla="*/ 2 h 234"/>
                    <a:gd name="T10" fmla="*/ 1 w 233"/>
                    <a:gd name="T11" fmla="*/ 1 h 234"/>
                    <a:gd name="T12" fmla="*/ 1 w 233"/>
                    <a:gd name="T13" fmla="*/ 1 h 234"/>
                    <a:gd name="T14" fmla="*/ 0 w 233"/>
                    <a:gd name="T15" fmla="*/ 0 h 234"/>
                    <a:gd name="T16" fmla="*/ 1 w 233"/>
                    <a:gd name="T17" fmla="*/ 0 h 234"/>
                    <a:gd name="T18" fmla="*/ 2 w 233"/>
                    <a:gd name="T19" fmla="*/ 0 h 234"/>
                    <a:gd name="T20" fmla="*/ 3 w 233"/>
                    <a:gd name="T21" fmla="*/ 0 h 234"/>
                    <a:gd name="T22" fmla="*/ 5 w 233"/>
                    <a:gd name="T23" fmla="*/ 0 h 234"/>
                    <a:gd name="T24" fmla="*/ 7 w 233"/>
                    <a:gd name="T25" fmla="*/ 0 h 234"/>
                    <a:gd name="T26" fmla="*/ 8 w 233"/>
                    <a:gd name="T27" fmla="*/ 1 h 234"/>
                    <a:gd name="T28" fmla="*/ 9 w 233"/>
                    <a:gd name="T29" fmla="*/ 2 h 234"/>
                    <a:gd name="T30" fmla="*/ 9 w 233"/>
                    <a:gd name="T31" fmla="*/ 2 h 234"/>
                    <a:gd name="T32" fmla="*/ 8 w 233"/>
                    <a:gd name="T33" fmla="*/ 3 h 234"/>
                    <a:gd name="T34" fmla="*/ 8 w 233"/>
                    <a:gd name="T35" fmla="*/ 3 h 23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33"/>
                    <a:gd name="T55" fmla="*/ 0 h 234"/>
                    <a:gd name="T56" fmla="*/ 233 w 233"/>
                    <a:gd name="T57" fmla="*/ 234 h 23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sp>
              <p:nvSpPr>
                <p:cNvPr id="1044" name="AutoShape 123">
                  <a:extLst>
                    <a:ext uri="{FF2B5EF4-FFF2-40B4-BE49-F238E27FC236}">
                      <a16:creationId xmlns:a16="http://schemas.microsoft.com/office/drawing/2014/main" id="{D29C10DF-A0AD-4FFF-A4DB-0F48FBC6D8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95" y="1331"/>
                  <a:ext cx="168" cy="144"/>
                </a:xfrm>
                <a:custGeom>
                  <a:avLst/>
                  <a:gdLst>
                    <a:gd name="T0" fmla="*/ 58 w 203"/>
                    <a:gd name="T1" fmla="*/ 3 h 198"/>
                    <a:gd name="T2" fmla="*/ 64 w 203"/>
                    <a:gd name="T3" fmla="*/ 7 h 198"/>
                    <a:gd name="T4" fmla="*/ 65 w 203"/>
                    <a:gd name="T5" fmla="*/ 9 h 198"/>
                    <a:gd name="T6" fmla="*/ 64 w 203"/>
                    <a:gd name="T7" fmla="*/ 9 h 198"/>
                    <a:gd name="T8" fmla="*/ 22 w 203"/>
                    <a:gd name="T9" fmla="*/ 28 h 198"/>
                    <a:gd name="T10" fmla="*/ 19 w 203"/>
                    <a:gd name="T11" fmla="*/ 29 h 198"/>
                    <a:gd name="T12" fmla="*/ 15 w 203"/>
                    <a:gd name="T13" fmla="*/ 28 h 198"/>
                    <a:gd name="T14" fmla="*/ 6 w 203"/>
                    <a:gd name="T15" fmla="*/ 26 h 198"/>
                    <a:gd name="T16" fmla="*/ 0 w 203"/>
                    <a:gd name="T17" fmla="*/ 22 h 198"/>
                    <a:gd name="T18" fmla="*/ 0 w 203"/>
                    <a:gd name="T19" fmla="*/ 19 h 198"/>
                    <a:gd name="T20" fmla="*/ 41 w 203"/>
                    <a:gd name="T21" fmla="*/ 0 h 198"/>
                    <a:gd name="T22" fmla="*/ 50 w 203"/>
                    <a:gd name="T23" fmla="*/ 0 h 198"/>
                    <a:gd name="T24" fmla="*/ 58 w 203"/>
                    <a:gd name="T25" fmla="*/ 3 h 198"/>
                    <a:gd name="T26" fmla="*/ 58 w 203"/>
                    <a:gd name="T27" fmla="*/ 3 h 198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w 203"/>
                    <a:gd name="T43" fmla="*/ 0 h 198"/>
                    <a:gd name="T44" fmla="*/ 203 w 203"/>
                    <a:gd name="T45" fmla="*/ 198 h 198"/>
                  </a:gdLst>
                  <a:ahLst/>
                  <a:cxnLst>
                    <a:cxn ang="T28">
                      <a:pos x="T0" y="T1"/>
                    </a:cxn>
                    <a:cxn ang="T29">
                      <a:pos x="T2" y="T3"/>
                    </a:cxn>
                    <a:cxn ang="T30">
                      <a:pos x="T4" y="T5"/>
                    </a:cxn>
                    <a:cxn ang="T31">
                      <a:pos x="T6" y="T7"/>
                    </a:cxn>
                    <a:cxn ang="T32">
                      <a:pos x="T8" y="T9"/>
                    </a:cxn>
                    <a:cxn ang="T33">
                      <a:pos x="T10" y="T11"/>
                    </a:cxn>
                    <a:cxn ang="T34">
                      <a:pos x="T12" y="T13"/>
                    </a:cxn>
                    <a:cxn ang="T35">
                      <a:pos x="T14" y="T15"/>
                    </a:cxn>
                    <a:cxn ang="T36">
                      <a:pos x="T16" y="T17"/>
                    </a:cxn>
                    <a:cxn ang="T37">
                      <a:pos x="T18" y="T19"/>
                    </a:cxn>
                    <a:cxn ang="T38">
                      <a:pos x="T20" y="T21"/>
                    </a:cxn>
                    <a:cxn ang="T39">
                      <a:pos x="T22" y="T23"/>
                    </a:cxn>
                    <a:cxn ang="T40">
                      <a:pos x="T24" y="T25"/>
                    </a:cxn>
                    <a:cxn ang="T41">
                      <a:pos x="T26" y="T27"/>
                    </a:cxn>
                  </a:cxnLst>
                  <a:rect l="T42" t="T43" r="T44" b="T45"/>
                  <a:pathLst>
                    <a:path w="203" h="198">
                      <a:moveTo>
                        <a:pt x="179" y="18"/>
                      </a:moveTo>
                      <a:lnTo>
                        <a:pt x="197" y="48"/>
                      </a:lnTo>
                      <a:lnTo>
                        <a:pt x="203" y="60"/>
                      </a:lnTo>
                      <a:lnTo>
                        <a:pt x="197" y="66"/>
                      </a:lnTo>
                      <a:lnTo>
                        <a:pt x="65" y="192"/>
                      </a:lnTo>
                      <a:lnTo>
                        <a:pt x="59" y="198"/>
                      </a:lnTo>
                      <a:lnTo>
                        <a:pt x="47" y="192"/>
                      </a:lnTo>
                      <a:lnTo>
                        <a:pt x="17" y="174"/>
                      </a:lnTo>
                      <a:lnTo>
                        <a:pt x="0" y="150"/>
                      </a:lnTo>
                      <a:lnTo>
                        <a:pt x="0" y="126"/>
                      </a:lnTo>
                      <a:lnTo>
                        <a:pt x="131" y="0"/>
                      </a:lnTo>
                      <a:lnTo>
                        <a:pt x="155" y="0"/>
                      </a:lnTo>
                      <a:lnTo>
                        <a:pt x="179" y="1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  <p:sp>
              <p:nvSpPr>
                <p:cNvPr id="1045" name="AutoShape 124">
                  <a:extLst>
                    <a:ext uri="{FF2B5EF4-FFF2-40B4-BE49-F238E27FC236}">
                      <a16:creationId xmlns:a16="http://schemas.microsoft.com/office/drawing/2014/main" id="{CA931EA0-52D6-4B57-9171-3E2528C5049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03" y="1326"/>
                  <a:ext cx="65" cy="52"/>
                </a:xfrm>
                <a:custGeom>
                  <a:avLst/>
                  <a:gdLst>
                    <a:gd name="T0" fmla="*/ 0 w 233"/>
                    <a:gd name="T1" fmla="*/ 0 h 234"/>
                    <a:gd name="T2" fmla="*/ 0 w 233"/>
                    <a:gd name="T3" fmla="*/ 0 h 234"/>
                    <a:gd name="T4" fmla="*/ 0 w 233"/>
                    <a:gd name="T5" fmla="*/ 0 h 234"/>
                    <a:gd name="T6" fmla="*/ 0 w 233"/>
                    <a:gd name="T7" fmla="*/ 0 h 234"/>
                    <a:gd name="T8" fmla="*/ 0 w 233"/>
                    <a:gd name="T9" fmla="*/ 0 h 234"/>
                    <a:gd name="T10" fmla="*/ 0 w 233"/>
                    <a:gd name="T11" fmla="*/ 0 h 234"/>
                    <a:gd name="T12" fmla="*/ 0 w 233"/>
                    <a:gd name="T13" fmla="*/ 0 h 234"/>
                    <a:gd name="T14" fmla="*/ 0 w 233"/>
                    <a:gd name="T15" fmla="*/ 0 h 234"/>
                    <a:gd name="T16" fmla="*/ 0 w 233"/>
                    <a:gd name="T17" fmla="*/ 0 h 234"/>
                    <a:gd name="T18" fmla="*/ 0 w 233"/>
                    <a:gd name="T19" fmla="*/ 0 h 234"/>
                    <a:gd name="T20" fmla="*/ 0 w 233"/>
                    <a:gd name="T21" fmla="*/ 0 h 234"/>
                    <a:gd name="T22" fmla="*/ 0 w 233"/>
                    <a:gd name="T23" fmla="*/ 0 h 234"/>
                    <a:gd name="T24" fmla="*/ 0 w 233"/>
                    <a:gd name="T25" fmla="*/ 0 h 234"/>
                    <a:gd name="T26" fmla="*/ 0 w 233"/>
                    <a:gd name="T27" fmla="*/ 0 h 234"/>
                    <a:gd name="T28" fmla="*/ 0 w 233"/>
                    <a:gd name="T29" fmla="*/ 0 h 234"/>
                    <a:gd name="T30" fmla="*/ 0 w 233"/>
                    <a:gd name="T31" fmla="*/ 0 h 234"/>
                    <a:gd name="T32" fmla="*/ 0 w 233"/>
                    <a:gd name="T33" fmla="*/ 0 h 234"/>
                    <a:gd name="T34" fmla="*/ 0 w 233"/>
                    <a:gd name="T35" fmla="*/ 0 h 234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233"/>
                    <a:gd name="T55" fmla="*/ 0 h 234"/>
                    <a:gd name="T56" fmla="*/ 233 w 233"/>
                    <a:gd name="T57" fmla="*/ 234 h 234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233" h="234">
                      <a:moveTo>
                        <a:pt x="221" y="216"/>
                      </a:moveTo>
                      <a:lnTo>
                        <a:pt x="192" y="234"/>
                      </a:lnTo>
                      <a:lnTo>
                        <a:pt x="150" y="234"/>
                      </a:lnTo>
                      <a:lnTo>
                        <a:pt x="102" y="210"/>
                      </a:lnTo>
                      <a:lnTo>
                        <a:pt x="54" y="174"/>
                      </a:lnTo>
                      <a:lnTo>
                        <a:pt x="24" y="132"/>
                      </a:lnTo>
                      <a:lnTo>
                        <a:pt x="6" y="84"/>
                      </a:lnTo>
                      <a:lnTo>
                        <a:pt x="0" y="42"/>
                      </a:lnTo>
                      <a:lnTo>
                        <a:pt x="12" y="12"/>
                      </a:lnTo>
                      <a:lnTo>
                        <a:pt x="48" y="0"/>
                      </a:lnTo>
                      <a:lnTo>
                        <a:pt x="84" y="0"/>
                      </a:lnTo>
                      <a:lnTo>
                        <a:pt x="132" y="18"/>
                      </a:lnTo>
                      <a:lnTo>
                        <a:pt x="174" y="54"/>
                      </a:lnTo>
                      <a:lnTo>
                        <a:pt x="210" y="102"/>
                      </a:lnTo>
                      <a:lnTo>
                        <a:pt x="233" y="144"/>
                      </a:lnTo>
                      <a:lnTo>
                        <a:pt x="233" y="186"/>
                      </a:lnTo>
                      <a:lnTo>
                        <a:pt x="221" y="216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rgbClr val="4D4F45"/>
                    </a:gs>
                    <a:gs pos="100000">
                      <a:srgbClr val="686A6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 cap="flat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l-GR" sz="1800"/>
                </a:p>
              </p:txBody>
            </p:sp>
          </p:grpSp>
        </p:grpSp>
      </p:grpSp>
      <p:sp>
        <p:nvSpPr>
          <p:cNvPr id="1027" name="Text Box 125">
            <a:extLst>
              <a:ext uri="{FF2B5EF4-FFF2-40B4-BE49-F238E27FC236}">
                <a16:creationId xmlns:a16="http://schemas.microsoft.com/office/drawing/2014/main" id="{5A5F3F5B-C73D-4A30-AC7F-9A9076962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243638"/>
            <a:ext cx="284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 sz="1800"/>
          </a:p>
        </p:txBody>
      </p:sp>
      <p:sp>
        <p:nvSpPr>
          <p:cNvPr id="1028" name="Text Box 126">
            <a:extLst>
              <a:ext uri="{FF2B5EF4-FFF2-40B4-BE49-F238E27FC236}">
                <a16:creationId xmlns:a16="http://schemas.microsoft.com/office/drawing/2014/main" id="{C68A6737-6BCC-4AA9-A3D0-295443414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 sz="1800"/>
          </a:p>
        </p:txBody>
      </p:sp>
      <p:sp>
        <p:nvSpPr>
          <p:cNvPr id="1151" name="Rectangle 127">
            <a:extLst>
              <a:ext uri="{FF2B5EF4-FFF2-40B4-BE49-F238E27FC236}">
                <a16:creationId xmlns:a16="http://schemas.microsoft.com/office/drawing/2014/main" id="{57FD0F25-3CEE-46B8-9AFA-BBBEFD77689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737601" y="6243639"/>
            <a:ext cx="2840567" cy="4540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SzPct val="100000"/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084E3E2B-B70B-4A9F-84DA-59CA138452A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128">
            <a:extLst>
              <a:ext uri="{FF2B5EF4-FFF2-40B4-BE49-F238E27FC236}">
                <a16:creationId xmlns:a16="http://schemas.microsoft.com/office/drawing/2014/main" id="{790B427E-52DF-4EB3-8A37-EB9D9709A3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0"/>
            <a:ext cx="10968567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Πατήστε για επεξεργασία της μορφής κειμένου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</p:txBody>
      </p:sp>
      <p:sp>
        <p:nvSpPr>
          <p:cNvPr id="1031" name="Rectangle 129">
            <a:extLst>
              <a:ext uri="{FF2B5EF4-FFF2-40B4-BE49-F238E27FC236}">
                <a16:creationId xmlns:a16="http://schemas.microsoft.com/office/drawing/2014/main" id="{D95309AC-0271-4033-83DC-6B6EA54118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7813"/>
            <a:ext cx="10968567" cy="113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Πατήστε για επεξεργασία της μορφής κειμένου του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2265784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C4C3AA"/>
          </a:solidFill>
          <a:latin typeface="Arial" charset="0"/>
          <a:cs typeface="Arial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C4C3AA"/>
          </a:solidFill>
          <a:latin typeface="Arial" charset="0"/>
          <a:cs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FFFFFF"/>
          </a:solidFill>
          <a:latin typeface="+mn-lt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FFFFFF"/>
          </a:solidFill>
          <a:latin typeface="+mn-lt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cs typeface="+mn-cs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FFFFFF"/>
          </a:solidFill>
          <a:latin typeface="+mn-lt"/>
          <a:cs typeface="+mn-cs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ancerresearchuk.org/health-professional/cancer-statistics/statistics-by-cancer-type/lung-cancer/incidence#heading-Three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6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1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n.org/store/login/login.aspx?ReturnURL=https://www.nccn.org/professionals/physician_gls/pdf/nscl.pdf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Relationship Id="rId4" Type="http://schemas.openxmlformats.org/officeDocument/2006/relationships/slide" Target="slide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cn.org/store/login/login.aspx?ReturnURL=https://www.nccn.org/professionals/physician_gls/pdf/nscl.pdf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9.sv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figure/VATS-incision-vs-posterolateral-thoracotomy-Harris-et-al-2012_fig3_320558962" TargetMode="External"/><Relationship Id="rId7" Type="http://schemas.openxmlformats.org/officeDocument/2006/relationships/image" Target="../media/image64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3.png"/><Relationship Id="rId5" Type="http://schemas.openxmlformats.org/officeDocument/2006/relationships/slide" Target="slide15.xml"/><Relationship Id="rId4" Type="http://schemas.openxmlformats.org/officeDocument/2006/relationships/hyperlink" Target="https://www.cancer.org/cancer/lung-cancer/treating-non-small-cell/surgery.html" TargetMode="Externa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9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B674C-C042-0FE7-CD7B-5E24AF62EB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2609" y="113969"/>
            <a:ext cx="10363200" cy="1470025"/>
          </a:xfrm>
        </p:spPr>
        <p:txBody>
          <a:bodyPr/>
          <a:lstStyle/>
          <a:p>
            <a:r>
              <a:rPr lang="el-GR" b="1" dirty="0"/>
              <a:t>ΚΑΡΚΙΝΟΣ ΠΝΕΥΜΟΝΑ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9B3695-EC1E-1AC7-BC28-3989515E83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411" y="4991431"/>
            <a:ext cx="8534400" cy="1752600"/>
          </a:xfrm>
        </p:spPr>
        <p:txBody>
          <a:bodyPr/>
          <a:lstStyle/>
          <a:p>
            <a:pPr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sz="1800" dirty="0">
                <a:solidFill>
                  <a:schemeClr val="bg1"/>
                </a:solidFill>
                <a:latin typeface="Comic Sans MS" panose="030F0702030302020204" pitchFamily="66" charset="0"/>
              </a:rPr>
              <a:t>ΣΟΦΟΚΛΗΣ ΜΗΤΣΟΣ</a:t>
            </a:r>
          </a:p>
          <a:p>
            <a:pPr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sz="1800" dirty="0">
                <a:solidFill>
                  <a:schemeClr val="bg1"/>
                </a:solidFill>
                <a:latin typeface="Comic Sans MS" panose="030F0702030302020204" pitchFamily="66" charset="0"/>
              </a:rPr>
              <a:t>Επικ.Καθηγητής Χειρουργική Θώρακος</a:t>
            </a:r>
          </a:p>
          <a:p>
            <a:pPr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sz="1800" dirty="0">
                <a:solidFill>
                  <a:schemeClr val="bg1"/>
                </a:solidFill>
                <a:latin typeface="Comic Sans MS" panose="030F0702030302020204" pitchFamily="66" charset="0"/>
              </a:rPr>
              <a:t>Εθνικό και Καποδιστριακό Πανεπιστήμιο Αθηνών</a:t>
            </a:r>
          </a:p>
          <a:p>
            <a:pPr>
              <a:spcBef>
                <a:spcPts val="600"/>
              </a:spcBef>
              <a:buSzPct val="60000"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el-GR" altLang="el-GR" sz="1800" dirty="0">
                <a:solidFill>
                  <a:schemeClr val="bg1"/>
                </a:solidFill>
                <a:latin typeface="Comic Sans MS" panose="030F0702030302020204" pitchFamily="66" charset="0"/>
              </a:rPr>
              <a:t>Π.Γ.Ν ΑΤΤΙΚΟΝ</a:t>
            </a:r>
            <a:endParaRPr lang="el-GR" sz="1800" dirty="0">
              <a:solidFill>
                <a:schemeClr val="bg1"/>
              </a:solidFill>
            </a:endParaRP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07F505-7576-61A3-4F32-CCD74C3D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21" t="3645"/>
          <a:stretch>
            <a:fillRect/>
          </a:stretch>
        </p:blipFill>
        <p:spPr>
          <a:xfrm>
            <a:off x="2907064" y="1439966"/>
            <a:ext cx="6377872" cy="442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96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7" name="Text Box 1">
            <a:extLst>
              <a:ext uri="{FF2B5EF4-FFF2-40B4-BE49-F238E27FC236}">
                <a16:creationId xmlns:a16="http://schemas.microsoft.com/office/drawing/2014/main" id="{9124920E-D24E-459C-8770-5AA85D78C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ΠΡΩΙΜΑ ΣΥΜΠΤΩΜΑΤΑ</a:t>
            </a:r>
          </a:p>
        </p:txBody>
      </p:sp>
      <p:sp>
        <p:nvSpPr>
          <p:cNvPr id="239618" name="Text Box 2">
            <a:extLst>
              <a:ext uri="{FF2B5EF4-FFF2-40B4-BE49-F238E27FC236}">
                <a16:creationId xmlns:a16="http://schemas.microsoft.com/office/drawing/2014/main" id="{D462903A-3FCD-47AD-B104-1368CCDA42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ΔΕΝ ΥΠΑΡΧΟΥΝ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ΟΡΙΣΜΕΝΑ</a:t>
            </a:r>
            <a:r>
              <a:rPr lang="en-US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:</a:t>
            </a:r>
          </a:p>
          <a:p>
            <a:pPr marL="1485900" lvl="4" indent="-179388" defTabSz="449263" fontAlgn="base">
              <a:spcBef>
                <a:spcPts val="500"/>
              </a:spcBef>
              <a:spcAft>
                <a:spcPct val="0"/>
              </a:spcAft>
              <a:buClr>
                <a:srgbClr val="BFCB4F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ΠΛΗΚΤΡΟΔΑΚΤΥΛΙΑ</a:t>
            </a:r>
          </a:p>
          <a:p>
            <a:pPr marL="1485900" lvl="4" indent="-179388" defTabSz="449263" fontAlgn="base">
              <a:spcBef>
                <a:spcPts val="500"/>
              </a:spcBef>
              <a:spcAft>
                <a:spcPct val="0"/>
              </a:spcAft>
              <a:buClr>
                <a:srgbClr val="BFCB4F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ΟΣΤΕΟΑΡΘΡΟΠΑΘΕΙΑ</a:t>
            </a:r>
          </a:p>
          <a:p>
            <a:pPr marL="1485900" lvl="4" indent="-179388" defTabSz="449263" fontAlgn="base">
              <a:spcBef>
                <a:spcPts val="500"/>
              </a:spcBef>
              <a:spcAft>
                <a:spcPct val="0"/>
              </a:spcAft>
              <a:buClr>
                <a:srgbClr val="BFCB4F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ΒΗΧΑΣ</a:t>
            </a:r>
          </a:p>
          <a:p>
            <a:pPr marL="1485900" lvl="4" indent="-179388" defTabSz="449263" fontAlgn="base">
              <a:spcBef>
                <a:spcPts val="500"/>
              </a:spcBef>
              <a:spcAft>
                <a:spcPct val="0"/>
              </a:spcAft>
              <a:buClr>
                <a:srgbClr val="BFCB4F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ΑΙΜΟΠΤΥΣΗ</a:t>
            </a:r>
          </a:p>
          <a:p>
            <a:pPr marL="1485900" lvl="4" indent="-179388" defTabSz="449263" fontAlgn="base">
              <a:spcBef>
                <a:spcPts val="500"/>
              </a:spcBef>
              <a:spcAft>
                <a:spcPct val="0"/>
              </a:spcAft>
              <a:buClr>
                <a:srgbClr val="BFCB4F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ΠΟΝΟΣ</a:t>
            </a:r>
          </a:p>
          <a:p>
            <a:pPr marL="1485900" lvl="4" indent="-179388" defTabSz="449263" fontAlgn="base">
              <a:spcBef>
                <a:spcPts val="500"/>
              </a:spcBef>
              <a:spcAft>
                <a:spcPct val="0"/>
              </a:spcAft>
              <a:buClr>
                <a:srgbClr val="BFCB4F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ΚΑΡΚΙΝΙΚΟΙ ΔΕΙΚΤΕΣ </a:t>
            </a:r>
          </a:p>
          <a:p>
            <a:pPr marL="1487488" lvl="4" indent="-179388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0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1" name="Text Box 1">
            <a:extLst>
              <a:ext uri="{FF2B5EF4-FFF2-40B4-BE49-F238E27FC236}">
                <a16:creationId xmlns:a16="http://schemas.microsoft.com/office/drawing/2014/main" id="{E35B9DDF-1165-4AD1-84F7-5A294A154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ΣΥΜΠΤΩΜΑΤΑ</a:t>
            </a:r>
          </a:p>
        </p:txBody>
      </p:sp>
      <p:sp>
        <p:nvSpPr>
          <p:cNvPr id="240642" name="Text Box 2">
            <a:extLst>
              <a:ext uri="{FF2B5EF4-FFF2-40B4-BE49-F238E27FC236}">
                <a16:creationId xmlns:a16="http://schemas.microsoft.com/office/drawing/2014/main" id="{E6FB2724-C9FE-4571-9E28-57DDB1513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ΒΗΧΑΣ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ΠΟΝΟΣ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ΒΡΑΓΧΟΣ ΦΩΝΗΣ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ΠΥΡΕΤΟΣ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ΑΙΜΟΠΤΥΣΗ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ΑΠΟΧΡΕΜΨΗ</a:t>
            </a: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ΑΠΩΛΕΙΑ ΒΑΡΟΥΣ</a:t>
            </a:r>
          </a:p>
          <a:p>
            <a:pPr marL="417513" indent="-381000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89" name="Text Box 1">
            <a:extLst>
              <a:ext uri="{FF2B5EF4-FFF2-40B4-BE49-F238E27FC236}">
                <a16:creationId xmlns:a16="http://schemas.microsoft.com/office/drawing/2014/main" id="{F3C5A2B4-1371-40CC-AB48-B6ADB919F5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44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1. </a:t>
            </a:r>
            <a:r>
              <a:rPr lang="el-GR" sz="44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ΙΣΤΟΛΟΓΙΚΟΣ ΤΥΠΟΣ</a:t>
            </a:r>
          </a:p>
        </p:txBody>
      </p:sp>
      <p:sp>
        <p:nvSpPr>
          <p:cNvPr id="242690" name="Text Box 2">
            <a:extLst>
              <a:ext uri="{FF2B5EF4-FFF2-40B4-BE49-F238E27FC236}">
                <a16:creationId xmlns:a16="http://schemas.microsoft.com/office/drawing/2014/main" id="{8506A385-080E-4584-8200-1CA45D1DC0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981200"/>
            <a:ext cx="8153400" cy="3733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lphaLcParenR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ΜΗ ΜΙΚΡΟΚΥΤΤΑΡΙΚΟΣ ΚΑΡΚΙΝΟΣ ΤΟΥ ΠΝΕΥΜΟΝΑ</a:t>
            </a: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(75-80%)</a:t>
            </a:r>
          </a:p>
          <a:p>
            <a:pPr marL="990600" lvl="1" indent="-530225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</a:t>
            </a: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ΧΕΙΡΟΥΡΓΙΚΗ ΑΝΤΙΜΕΤΩΠΙΣΗ</a:t>
            </a:r>
          </a:p>
          <a:p>
            <a:pPr marL="989013" lvl="1" indent="-530225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endParaRPr lang="el-G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2" charset="0"/>
              <a:cs typeface="Arial" charset="0"/>
            </a:endParaRPr>
          </a:p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lphaLcParenR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ΜΙΚΡΟΚΥΤΤΑΡΙΚΟΣ ΚΑΡΚΙΝΟΣ ΤΟΥ ΠΝΕΥΜΟΝΑ</a:t>
            </a: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(20-25%)</a:t>
            </a:r>
          </a:p>
          <a:p>
            <a:pPr marL="990600" lvl="1" indent="-530225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</a:t>
            </a: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ΥΠΟ ΠΡΟΥΠΟΘΕΣΕΙΣ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3" name="Text Box 1">
            <a:extLst>
              <a:ext uri="{FF2B5EF4-FFF2-40B4-BE49-F238E27FC236}">
                <a16:creationId xmlns:a16="http://schemas.microsoft.com/office/drawing/2014/main" id="{097887C5-FDBF-47DF-BF4C-3F2D344F5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4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ΜΙΚΡΟΚΥΤΤΑΡΙΚΟ ΚΑΡΚΙΝΩΜΑ</a:t>
            </a:r>
          </a:p>
        </p:txBody>
      </p:sp>
      <p:sp>
        <p:nvSpPr>
          <p:cNvPr id="307203" name="Text Box 2">
            <a:extLst>
              <a:ext uri="{FF2B5EF4-FFF2-40B4-BE49-F238E27FC236}">
                <a16:creationId xmlns:a16="http://schemas.microsoft.com/office/drawing/2014/main" id="{37911716-86A1-4658-86CD-C3D3A6C274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1628775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000000"/>
                </a:solidFill>
                <a:latin typeface="Garamond" panose="02020404030301010803" pitchFamily="18" charset="0"/>
              </a:rPr>
              <a:t>Επιθετικός τύπος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000000"/>
                </a:solidFill>
                <a:latin typeface="Garamond" panose="02020404030301010803" pitchFamily="18" charset="0"/>
              </a:rPr>
              <a:t>Μεθίσταται ταχέως σε απομακρυσμένα σημεία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000000"/>
                </a:solidFill>
                <a:latin typeface="Garamond" panose="02020404030301010803" pitchFamily="18" charset="0"/>
              </a:rPr>
              <a:t>Εξαιρεσιμότητα του όγκου σε 5%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000000"/>
                </a:solidFill>
                <a:latin typeface="Garamond" panose="02020404030301010803" pitchFamily="18" charset="0"/>
              </a:rPr>
              <a:t>Η χημειοθεραπεία και η ακτινοβολία είναι οι βασικές θεραπευτικές μέθοδοι</a:t>
            </a:r>
          </a:p>
        </p:txBody>
      </p:sp>
      <p:sp>
        <p:nvSpPr>
          <p:cNvPr id="307204" name="Text Box 3">
            <a:extLst>
              <a:ext uri="{FF2B5EF4-FFF2-40B4-BE49-F238E27FC236}">
                <a16:creationId xmlns:a16="http://schemas.microsoft.com/office/drawing/2014/main" id="{0539BC19-2328-4904-BB49-B035F208F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486401"/>
            <a:ext cx="3801338" cy="1079399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200">
                <a:solidFill>
                  <a:srgbClr val="FFCC00"/>
                </a:solidFill>
                <a:latin typeface="Arial Unicode MS" panose="020B0604020202020204" pitchFamily="34" charset="-128"/>
              </a:rPr>
              <a:t>Εξαιρεσιμότητα υπο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200">
                <a:solidFill>
                  <a:srgbClr val="FFCC00"/>
                </a:solidFill>
                <a:latin typeface="Arial Unicode MS" panose="020B0604020202020204" pitchFamily="34" charset="-128"/>
              </a:rPr>
              <a:t> προυποθέσεις</a:t>
            </a:r>
          </a:p>
        </p:txBody>
      </p:sp>
      <p:sp>
        <p:nvSpPr>
          <p:cNvPr id="307205" name="AutoShape 4">
            <a:extLst>
              <a:ext uri="{FF2B5EF4-FFF2-40B4-BE49-F238E27FC236}">
                <a16:creationId xmlns:a16="http://schemas.microsoft.com/office/drawing/2014/main" id="{5ED3946A-EC52-46FF-8A8E-9A6FF408F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573464"/>
            <a:ext cx="827088" cy="2065337"/>
          </a:xfrm>
          <a:prstGeom prst="curvedRightArrow">
            <a:avLst>
              <a:gd name="adj1" fmla="val 49942"/>
              <a:gd name="adj2" fmla="val 99885"/>
              <a:gd name="adj3" fmla="val 33333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Text Box 1">
            <a:extLst>
              <a:ext uri="{FF2B5EF4-FFF2-40B4-BE49-F238E27FC236}">
                <a16:creationId xmlns:a16="http://schemas.microsoft.com/office/drawing/2014/main" id="{05D8513C-E9A3-4931-AD7E-54A2F7867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260351"/>
            <a:ext cx="91440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4000" b="1">
                <a:solidFill>
                  <a:srgbClr val="FFCC00"/>
                </a:solidFill>
                <a:latin typeface="Garamond" panose="02020404030301010803" pitchFamily="18" charset="0"/>
              </a:rPr>
              <a:t>Ιστολογικοί τύποι</a:t>
            </a:r>
            <a:br>
              <a:rPr lang="el-GR" altLang="el-GR" sz="4000" b="1">
                <a:solidFill>
                  <a:srgbClr val="FFCC00"/>
                </a:solidFill>
                <a:latin typeface="Garamond" panose="02020404030301010803" pitchFamily="18" charset="0"/>
              </a:rPr>
            </a:br>
            <a:r>
              <a:rPr lang="el-GR" altLang="el-GR" sz="4000" b="1">
                <a:solidFill>
                  <a:srgbClr val="FFCC00"/>
                </a:solidFill>
                <a:latin typeface="Garamond" panose="02020404030301010803" pitchFamily="18" charset="0"/>
              </a:rPr>
              <a:t>Μη μικροκυτταρικού καρκίνου του πνεύμονα (ΜΜΚΠ)</a:t>
            </a:r>
          </a:p>
        </p:txBody>
      </p:sp>
      <p:sp>
        <p:nvSpPr>
          <p:cNvPr id="309251" name="Text Box 2">
            <a:extLst>
              <a:ext uri="{FF2B5EF4-FFF2-40B4-BE49-F238E27FC236}">
                <a16:creationId xmlns:a16="http://schemas.microsoft.com/office/drawing/2014/main" id="{B7183BC5-EB3D-4C91-8939-244AF6EE9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744788"/>
            <a:ext cx="7772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10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100" b="1">
                <a:solidFill>
                  <a:srgbClr val="FFCC00"/>
                </a:solidFill>
                <a:latin typeface="Garamond" panose="02020404030301010803" pitchFamily="18" charset="0"/>
              </a:rPr>
              <a:t>Επιδερμοειδές ή πλακώδες 35%</a:t>
            </a:r>
          </a:p>
          <a:p>
            <a:pPr defTabSz="449263" fontAlgn="base">
              <a:spcBef>
                <a:spcPts val="10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100" b="1">
                <a:solidFill>
                  <a:srgbClr val="FFCC00"/>
                </a:solidFill>
                <a:latin typeface="Garamond" panose="02020404030301010803" pitchFamily="18" charset="0"/>
              </a:rPr>
              <a:t>Αδενοκαρκίνωμα 20 – 25%</a:t>
            </a:r>
          </a:p>
          <a:p>
            <a:pPr defTabSz="449263" fontAlgn="base">
              <a:spcBef>
                <a:spcPts val="10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100" b="1">
                <a:solidFill>
                  <a:srgbClr val="FFCC00"/>
                </a:solidFill>
                <a:latin typeface="Garamond" panose="02020404030301010803" pitchFamily="18" charset="0"/>
              </a:rPr>
              <a:t>Μεγαλοκυτταρικό 15%</a:t>
            </a:r>
          </a:p>
          <a:p>
            <a:pPr defTabSz="449263" fontAlgn="base">
              <a:spcBef>
                <a:spcPts val="10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100" b="1">
                <a:solidFill>
                  <a:srgbClr val="FFCC00"/>
                </a:solidFill>
                <a:latin typeface="Garamond" panose="02020404030301010803" pitchFamily="18" charset="0"/>
              </a:rPr>
              <a:t>Βρογχοκυψελιδικό 5%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Text Box 1">
            <a:extLst>
              <a:ext uri="{FF2B5EF4-FFF2-40B4-BE49-F238E27FC236}">
                <a16:creationId xmlns:a16="http://schemas.microsoft.com/office/drawing/2014/main" id="{B8FEB52D-CBDB-4AFB-86C5-720C192BDD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5762" name="Text Box 2">
            <a:extLst>
              <a:ext uri="{FF2B5EF4-FFF2-40B4-BE49-F238E27FC236}">
                <a16:creationId xmlns:a16="http://schemas.microsoft.com/office/drawing/2014/main" id="{42D38370-D532-458C-BC95-E716A52915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54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ΣΤΑΔΙΟΠΟΙΗΣΗ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3346" name="Picture 2">
            <a:extLst>
              <a:ext uri="{FF2B5EF4-FFF2-40B4-BE49-F238E27FC236}">
                <a16:creationId xmlns:a16="http://schemas.microsoft.com/office/drawing/2014/main" id="{170A65DF-2003-4AEC-A3D8-7F621E29BF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6" t="17583" r="18701" b="33997"/>
          <a:stretch>
            <a:fillRect/>
          </a:stretch>
        </p:blipFill>
        <p:spPr bwMode="auto">
          <a:xfrm>
            <a:off x="1809750" y="2000250"/>
            <a:ext cx="8763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347" name="2 - TextBox">
            <a:extLst>
              <a:ext uri="{FF2B5EF4-FFF2-40B4-BE49-F238E27FC236}">
                <a16:creationId xmlns:a16="http://schemas.microsoft.com/office/drawing/2014/main" id="{9503276E-3B57-4E01-9325-EF5D1DD21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24126" y="785813"/>
            <a:ext cx="73580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altLang="en-US"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ΤΥΠΟΙ ΣΤΑΔΙΟΠΟΙΗΣΗΣ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5" name="Text Box 1">
            <a:extLst>
              <a:ext uri="{FF2B5EF4-FFF2-40B4-BE49-F238E27FC236}">
                <a16:creationId xmlns:a16="http://schemas.microsoft.com/office/drawing/2014/main" id="{8D71BB50-6C4D-48A9-895E-7B8497161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ΣΤΑΔΙΟΠΟΙΗΣΗ (ΤΝΜ)</a:t>
            </a:r>
          </a:p>
        </p:txBody>
      </p:sp>
      <p:sp>
        <p:nvSpPr>
          <p:cNvPr id="314371" name="Text Box 2">
            <a:extLst>
              <a:ext uri="{FF2B5EF4-FFF2-40B4-BE49-F238E27FC236}">
                <a16:creationId xmlns:a16="http://schemas.microsoft.com/office/drawing/2014/main" id="{9687AC66-9242-49B7-B487-769705D433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663" y="1484314"/>
            <a:ext cx="7772400" cy="468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400" b="1">
                <a:solidFill>
                  <a:srgbClr val="000000"/>
                </a:solidFill>
                <a:latin typeface="Garamond" panose="02020404030301010803" pitchFamily="18" charset="0"/>
              </a:rPr>
              <a:t>Τ</a:t>
            </a:r>
            <a:r>
              <a:rPr lang="el-GR" altLang="el-GR" sz="4000" b="1">
                <a:solidFill>
                  <a:srgbClr val="000000"/>
                </a:solidFill>
                <a:latin typeface="Garamond" panose="02020404030301010803" pitchFamily="18" charset="0"/>
              </a:rPr>
              <a:t>: χαρακτηριστικά του πρωτοπαθούς όγκου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400" b="1">
                <a:solidFill>
                  <a:srgbClr val="000000"/>
                </a:solidFill>
                <a:latin typeface="Garamond" panose="02020404030301010803" pitchFamily="18" charset="0"/>
              </a:rPr>
              <a:t>Ν</a:t>
            </a:r>
            <a:r>
              <a:rPr lang="el-GR" altLang="el-GR" sz="4000" b="1">
                <a:solidFill>
                  <a:srgbClr val="000000"/>
                </a:solidFill>
                <a:latin typeface="Garamond" panose="02020404030301010803" pitchFamily="18" charset="0"/>
              </a:rPr>
              <a:t>: διήθηση λεμφαδένων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4400" b="1">
                <a:solidFill>
                  <a:srgbClr val="000000"/>
                </a:solidFill>
                <a:latin typeface="Garamond" panose="02020404030301010803" pitchFamily="18" charset="0"/>
              </a:rPr>
              <a:t>Μ</a:t>
            </a:r>
            <a:r>
              <a:rPr lang="el-GR" altLang="el-GR" sz="4000" b="1">
                <a:solidFill>
                  <a:srgbClr val="000000"/>
                </a:solidFill>
                <a:latin typeface="Garamond" panose="02020404030301010803" pitchFamily="18" charset="0"/>
              </a:rPr>
              <a:t>: απομακρυσμένες μεταστάσεις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AE8B2D-8426-4318-9B35-34506FF7F6D8}"/>
              </a:ext>
            </a:extLst>
          </p:cNvPr>
          <p:cNvSpPr txBox="1"/>
          <p:nvPr/>
        </p:nvSpPr>
        <p:spPr>
          <a:xfrm>
            <a:off x="2095500" y="213899"/>
            <a:ext cx="7841886" cy="954107"/>
          </a:xfrm>
          <a:prstGeom prst="rect">
            <a:avLst/>
          </a:prstGeom>
          <a:solidFill>
            <a:schemeClr val="accent2"/>
          </a:solidFill>
          <a:ln>
            <a:gradFill flip="none" rotWithShape="1">
              <a:gsLst>
                <a:gs pos="0">
                  <a:srgbClr val="FF000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a:ln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n-US" sz="1600" dirty="0">
                <a:solidFill>
                  <a:srgbClr val="FFFFFF"/>
                </a:solidFill>
                <a:latin typeface="Verdana"/>
                <a:cs typeface="Arial"/>
              </a:rPr>
              <a:t>           </a:t>
            </a:r>
            <a:r>
              <a:rPr lang="el-GR" sz="2800" b="1" dirty="0">
                <a:solidFill>
                  <a:srgbClr val="FFFFFF"/>
                </a:solidFill>
                <a:latin typeface="Verdana"/>
                <a:cs typeface="Arial"/>
              </a:rPr>
              <a:t>ΠΡΟΕΓΧΕΙΡΗΤΙΚΗ ΣΤΑΔΙΟΠΟΙΗΣΗ    ΤΝΜ </a:t>
            </a:r>
            <a:r>
              <a:rPr lang="en-GB" sz="2800" b="1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  <a:r>
              <a:rPr lang="en-GB" sz="2000" b="1" dirty="0">
                <a:solidFill>
                  <a:srgbClr val="FFFFFF"/>
                </a:solidFill>
                <a:latin typeface="Verdana"/>
                <a:cs typeface="Arial"/>
              </a:rPr>
              <a:t>( </a:t>
            </a:r>
            <a:r>
              <a:rPr lang="el-GR" sz="2000" b="1" dirty="0">
                <a:solidFill>
                  <a:srgbClr val="FFFFFF"/>
                </a:solidFill>
                <a:latin typeface="Verdana"/>
                <a:cs typeface="Arial"/>
              </a:rPr>
              <a:t>8</a:t>
            </a:r>
            <a:r>
              <a:rPr lang="en-GB" sz="2000" b="1" baseline="30000" dirty="0">
                <a:solidFill>
                  <a:srgbClr val="FFFFFF"/>
                </a:solidFill>
                <a:latin typeface="Verdana"/>
                <a:cs typeface="Arial"/>
              </a:rPr>
              <a:t>th</a:t>
            </a:r>
            <a:r>
              <a:rPr lang="en-GB" sz="2000" b="1" dirty="0">
                <a:solidFill>
                  <a:srgbClr val="FFFFFF"/>
                </a:solidFill>
                <a:latin typeface="Verdana"/>
                <a:cs typeface="Arial"/>
              </a:rPr>
              <a:t> Edition )</a:t>
            </a:r>
            <a:endParaRPr lang="en-US" sz="2000" b="1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316421" name="TextBox 2">
            <a:extLst>
              <a:ext uri="{FF2B5EF4-FFF2-40B4-BE49-F238E27FC236}">
                <a16:creationId xmlns:a16="http://schemas.microsoft.com/office/drawing/2014/main" id="{9F79F965-C72A-4797-9F71-F2E8149BD4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213" y="1649414"/>
            <a:ext cx="3981450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 sz="8000" b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Τ</a:t>
            </a:r>
            <a:r>
              <a:rPr lang="en-GB" altLang="el-GR" sz="48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umor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GB" altLang="el-GR" sz="8000" b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GB" altLang="el-GR" sz="48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odes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GB" altLang="el-GR" sz="8000" b="1">
                <a:solidFill>
                  <a:srgbClr val="FF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</a:t>
            </a:r>
            <a:r>
              <a:rPr lang="en-GB" altLang="el-GR" sz="48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etastasis</a:t>
            </a:r>
            <a:endParaRPr lang="en-US" altLang="el-GR" sz="8000" b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FF24623-1B7D-4936-934B-0938134AE785}"/>
              </a:ext>
            </a:extLst>
          </p:cNvPr>
          <p:cNvSpPr txBox="1"/>
          <p:nvPr/>
        </p:nvSpPr>
        <p:spPr>
          <a:xfrm>
            <a:off x="5265738" y="1206500"/>
            <a:ext cx="5294312" cy="63706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n-US" sz="1600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  <a:r>
              <a:rPr lang="el-GR" sz="2400" b="1" dirty="0">
                <a:solidFill>
                  <a:srgbClr val="000000"/>
                </a:solidFill>
                <a:latin typeface="Verdana"/>
                <a:cs typeface="Arial"/>
              </a:rPr>
              <a:t>ΒΑΣΙΚΑ ΔΙΑΓΝΩΣΤΙΚΑ ΕΡΓΑΛΕΙΑ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n-GB" sz="2000" b="1" dirty="0">
                <a:solidFill>
                  <a:srgbClr val="FFFFFF"/>
                </a:solidFill>
                <a:latin typeface="Verdana"/>
                <a:cs typeface="Arial"/>
              </a:rPr>
              <a:t>      </a:t>
            </a:r>
            <a:r>
              <a:rPr lang="en-GB" sz="2000" b="1" u="sng" dirty="0">
                <a:solidFill>
                  <a:srgbClr val="FFFFFF"/>
                </a:solidFill>
                <a:latin typeface="Verdana"/>
                <a:cs typeface="Arial"/>
              </a:rPr>
              <a:t>MH </a:t>
            </a:r>
            <a:r>
              <a:rPr lang="el-GR" sz="2000" b="1" u="sng" dirty="0">
                <a:solidFill>
                  <a:srgbClr val="FFFFFF"/>
                </a:solidFill>
                <a:latin typeface="Verdana"/>
                <a:cs typeface="Arial"/>
              </a:rPr>
              <a:t>ΕΠΕΜΒΑΤΙΚΑ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CT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MRI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PET / CT scan</a:t>
            </a: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ΒΡΟΓΧΟΣΚΟΠΗΣΗ ΜΕ ΧΡΗΣΗ ΕΥΚΑΜΠΤΟΥ ΒΡΟΓΧΟΣΚΟΠΙΟΥ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EBUS (Endobronchial  UltraSound bronchoscopy)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TBNA (Transbronchial fine Needle Aspiration )</a:t>
            </a: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Ε</a:t>
            </a: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US ( Endoscopic Ultra Sonography)</a:t>
            </a: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      </a:t>
            </a:r>
            <a:r>
              <a:rPr lang="el-GR" sz="2000" b="1" u="sng" dirty="0">
                <a:solidFill>
                  <a:srgbClr val="FFFFFF"/>
                </a:solidFill>
                <a:latin typeface="Verdana"/>
                <a:cs typeface="Arial"/>
              </a:rPr>
              <a:t>ΕΠΕΜΒΑΤΙΚΑ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Κλασική </a:t>
            </a: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Video </a:t>
            </a: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μεσοθωρακοσκόπηση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VATS – Video Assisted Thoracic Surgery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Πρόσθια μεσοθωρακοτομή </a:t>
            </a: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( κατά </a:t>
            </a:r>
            <a:r>
              <a:rPr lang="en-GB" sz="1600" dirty="0">
                <a:solidFill>
                  <a:srgbClr val="FFFFFF"/>
                </a:solidFill>
                <a:latin typeface="Verdana"/>
                <a:cs typeface="Arial"/>
              </a:rPr>
              <a:t>Chamberlain</a:t>
            </a:r>
            <a:r>
              <a:rPr lang="el-GR" sz="1600" dirty="0">
                <a:solidFill>
                  <a:srgbClr val="FFFFFF"/>
                </a:solidFill>
                <a:latin typeface="Verdana"/>
                <a:cs typeface="Arial"/>
              </a:rPr>
              <a:t>)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endParaRPr lang="el-GR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endParaRPr lang="en-GB" sz="1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§"/>
              <a:defRPr/>
            </a:pPr>
            <a:endParaRPr lang="en-GB" sz="1600" dirty="0">
              <a:solidFill>
                <a:srgbClr val="FFFFFF"/>
              </a:solidFill>
              <a:latin typeface="Verdana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Text Box 1">
            <a:extLst>
              <a:ext uri="{FF2B5EF4-FFF2-40B4-BE49-F238E27FC236}">
                <a16:creationId xmlns:a16="http://schemas.microsoft.com/office/drawing/2014/main" id="{6A2370DA-4A64-4605-9470-DB940F9833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-142875"/>
            <a:ext cx="903605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Χαρακτηριστικά του πρωτοπαθούς όγκου, «Τ» (Τχ-4)</a:t>
            </a:r>
          </a:p>
        </p:txBody>
      </p:sp>
      <p:pic>
        <p:nvPicPr>
          <p:cNvPr id="317443" name="Picture 4">
            <a:extLst>
              <a:ext uri="{FF2B5EF4-FFF2-40B4-BE49-F238E27FC236}">
                <a16:creationId xmlns:a16="http://schemas.microsoft.com/office/drawing/2014/main" id="{A6163176-96AD-4225-A0F5-08337ACB2D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0" t="19574" r="28954" b="4189"/>
          <a:stretch>
            <a:fillRect/>
          </a:stretch>
        </p:blipFill>
        <p:spPr bwMode="auto">
          <a:xfrm>
            <a:off x="3024189" y="485776"/>
            <a:ext cx="5165725" cy="637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1">
            <a:extLst>
              <a:ext uri="{FF2B5EF4-FFF2-40B4-BE49-F238E27FC236}">
                <a16:creationId xmlns:a16="http://schemas.microsoft.com/office/drawing/2014/main" id="{89493A1B-E927-4566-B75A-45554A4B0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188" y="421483"/>
            <a:ext cx="6070600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36546" name="Text Box 2">
            <a:extLst>
              <a:ext uri="{FF2B5EF4-FFF2-40B4-BE49-F238E27FC236}">
                <a16:creationId xmlns:a16="http://schemas.microsoft.com/office/drawing/2014/main" id="{8515DFC5-184B-43F4-BE72-E1A5FC48F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3962400"/>
            <a:ext cx="6096000" cy="2895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tIns="0" rIns="45720" bIns="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6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l-GR" sz="22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algn="r" defTabSz="449263" fontAlgn="base">
              <a:spcBef>
                <a:spcPct val="0"/>
              </a:spcBef>
              <a:spcAft>
                <a:spcPct val="0"/>
              </a:spcAft>
              <a:buSzPct val="6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l-GR" sz="22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</p:txBody>
      </p:sp>
      <p:pic>
        <p:nvPicPr>
          <p:cNvPr id="287748" name="Picture 3">
            <a:extLst>
              <a:ext uri="{FF2B5EF4-FFF2-40B4-BE49-F238E27FC236}">
                <a16:creationId xmlns:a16="http://schemas.microsoft.com/office/drawing/2014/main" id="{8E42B90F-5709-4CA8-BD03-C6F94D9F9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10000"/>
            <a:ext cx="3810000" cy="2274888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7749" name="Text Box 4">
            <a:extLst>
              <a:ext uri="{FF2B5EF4-FFF2-40B4-BE49-F238E27FC236}">
                <a16:creationId xmlns:a16="http://schemas.microsoft.com/office/drawing/2014/main" id="{96BB790A-ADB6-4301-BD62-5714B05A6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1" y="3810001"/>
            <a:ext cx="4587875" cy="2289175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 b="1">
                <a:solidFill>
                  <a:srgbClr val="FFFFFF"/>
                </a:solidFill>
                <a:latin typeface="Times New Roman" panose="02020603050405020304" pitchFamily="18" charset="0"/>
              </a:rPr>
              <a:t>ΣΤΗΝ ΕΛΛΑΔΑ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3600">
              <a:solidFill>
                <a:srgbClr val="FFFFFF"/>
              </a:solidFill>
              <a:latin typeface="Times New Roman" panose="02020603050405020304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FFFFFF"/>
                </a:solidFill>
                <a:latin typeface="Times New Roman" panose="02020603050405020304" pitchFamily="18" charset="0"/>
              </a:rPr>
              <a:t>Πρώτος στους άνδρες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FFFFFF"/>
                </a:solidFill>
                <a:latin typeface="Times New Roman" panose="02020603050405020304" pitchFamily="18" charset="0"/>
              </a:rPr>
              <a:t>Δεύτερος στις γυναίκες</a:t>
            </a:r>
          </a:p>
        </p:txBody>
      </p:sp>
      <p:sp>
        <p:nvSpPr>
          <p:cNvPr id="287750" name="Oval 5">
            <a:extLst>
              <a:ext uri="{FF2B5EF4-FFF2-40B4-BE49-F238E27FC236}">
                <a16:creationId xmlns:a16="http://schemas.microsoft.com/office/drawing/2014/main" id="{6B1DF0D9-0D1A-4A89-AB30-8CE8F2BE1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9164" y="1844676"/>
            <a:ext cx="3095625" cy="1439863"/>
          </a:xfrm>
          <a:prstGeom prst="ellipse">
            <a:avLst/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751" name="Text Box 6">
            <a:extLst>
              <a:ext uri="{FF2B5EF4-FFF2-40B4-BE49-F238E27FC236}">
                <a16:creationId xmlns:a16="http://schemas.microsoft.com/office/drawing/2014/main" id="{A3C8A3B8-4332-4A66-89AC-382460724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8300" y="1916113"/>
            <a:ext cx="1888956" cy="120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 b="1">
                <a:solidFill>
                  <a:srgbClr val="666A5C"/>
                </a:solidFill>
                <a:latin typeface="Garamond" panose="02020404030301010803" pitchFamily="18" charset="0"/>
              </a:rPr>
              <a:t>80-85%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 b="1">
                <a:solidFill>
                  <a:srgbClr val="666A5C"/>
                </a:solidFill>
                <a:latin typeface="Garamond" panose="02020404030301010803" pitchFamily="18" charset="0"/>
              </a:rPr>
              <a:t>κάπνισμα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Text Box 1">
            <a:extLst>
              <a:ext uri="{FF2B5EF4-FFF2-40B4-BE49-F238E27FC236}">
                <a16:creationId xmlns:a16="http://schemas.microsoft.com/office/drawing/2014/main" id="{96640571-058A-4E55-8B3D-D6C59FB6C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5563" y="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5400" b="1">
                <a:solidFill>
                  <a:srgbClr val="FFCC00"/>
                </a:solidFill>
                <a:latin typeface="Garamond" panose="02020404030301010803" pitchFamily="18" charset="0"/>
              </a:rPr>
              <a:t>Διήθηση λεμφαδένων, Ν</a:t>
            </a:r>
          </a:p>
        </p:txBody>
      </p:sp>
      <p:pic>
        <p:nvPicPr>
          <p:cNvPr id="319491" name="Picture 4">
            <a:extLst>
              <a:ext uri="{FF2B5EF4-FFF2-40B4-BE49-F238E27FC236}">
                <a16:creationId xmlns:a16="http://schemas.microsoft.com/office/drawing/2014/main" id="{3C8379BE-8F62-46AF-92A1-54A3F4253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00" t="41209" r="29688" b="36127"/>
          <a:stretch>
            <a:fillRect/>
          </a:stretch>
        </p:blipFill>
        <p:spPr bwMode="auto">
          <a:xfrm>
            <a:off x="1524000" y="1785939"/>
            <a:ext cx="8978900" cy="334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5" name="Text Box 1">
            <a:extLst>
              <a:ext uri="{FF2B5EF4-FFF2-40B4-BE49-F238E27FC236}">
                <a16:creationId xmlns:a16="http://schemas.microsoft.com/office/drawing/2014/main" id="{146B9EF0-5664-41A7-BDFC-CFD10AA921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0"/>
            <a:ext cx="7772400" cy="1447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7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ΑΡΙΘΜ</a:t>
            </a:r>
            <a:r>
              <a:rPr lang="en-US" sz="27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H</a:t>
            </a:r>
            <a:r>
              <a:rPr lang="el-GR" sz="27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ΣΗ ΤΩΝ ΛΕΜΦΑΔΕΝΩΝ ΤΟΥ ΜΕΣΟΘΩΡΑΚΙΟΥ ΚΑΙ ΤΟΥ ΠΝΕΥΜΟΝΟΣ (ΚΑΤΑ </a:t>
            </a:r>
            <a:r>
              <a:rPr lang="en-US" sz="27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NARUKE</a:t>
            </a:r>
            <a:r>
              <a:rPr lang="el-GR" sz="27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)</a:t>
            </a:r>
          </a:p>
        </p:txBody>
      </p:sp>
      <p:pic>
        <p:nvPicPr>
          <p:cNvPr id="321539" name="Picture 2">
            <a:extLst>
              <a:ext uri="{FF2B5EF4-FFF2-40B4-BE49-F238E27FC236}">
                <a16:creationId xmlns:a16="http://schemas.microsoft.com/office/drawing/2014/main" id="{3EA6E119-CE86-48CF-8264-5E482B2A2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71600"/>
            <a:ext cx="482758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21540" name="Text Box 3">
            <a:extLst>
              <a:ext uri="{FF2B5EF4-FFF2-40B4-BE49-F238E27FC236}">
                <a16:creationId xmlns:a16="http://schemas.microsoft.com/office/drawing/2014/main" id="{FF8716BC-3169-4FAA-B21C-BFCB7A96D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1" y="1752601"/>
            <a:ext cx="3216275" cy="4157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4025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200" b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Ταξινόμηση των λεμφαδένων του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200" b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μεσοθωρακίου κατά </a:t>
            </a:r>
            <a:r>
              <a:rPr lang="en-US" altLang="el-GR" sz="1200" b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Naruke</a:t>
            </a:r>
            <a:r>
              <a:rPr lang="el-GR" altLang="el-GR" sz="1200" b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br>
              <a:rPr lang="el-GR" altLang="el-GR" sz="1200" b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br>
              <a:rPr lang="el-GR" altLang="el-GR" sz="1200" b="1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el-GR" altLang="el-GR" sz="1200" b="1">
              <a:solidFill>
                <a:srgbClr val="FFFFFF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ανώτεροι ή υψηλοί μεσοθωρακικοί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παρατραχειακοί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προτραχειακοί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3α. </a:t>
            </a: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       </a:t>
            </a: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πρόσθιοι μεσοθωρακικοί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3β.</a:t>
            </a: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      </a:t>
            </a: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οπισθοτραχειακοί ή οπίσθιοι μεσοθωρακικοί	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τραχειοβρογχικοί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αορτοπνευμονικοί ή του βοτάλειου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παρααορτικοί ή κατιούσης αορτής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υποτροπιδικοί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παραοισοφαγικοί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πνευμονικού συνδέσμου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πυλαίοι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διαλοβιακοί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λοβαίοι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τμηματικοί των λοβών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l-GR" altLang="el-GR" sz="1200">
                <a:solidFill>
                  <a:srgbClr val="FFFFFF"/>
                </a:solidFill>
                <a:latin typeface="Arial Narrow" panose="020B0606020202030204" pitchFamily="34" charset="0"/>
              </a:rPr>
              <a:t>υποτμηματικοί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120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3" name="Text Box 1">
            <a:extLst>
              <a:ext uri="{FF2B5EF4-FFF2-40B4-BE49-F238E27FC236}">
                <a16:creationId xmlns:a16="http://schemas.microsoft.com/office/drawing/2014/main" id="{86EC1B14-1B20-49D2-B255-015300783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0"/>
            <a:ext cx="7772400" cy="1447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7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ΑΡΙΘΜΙΣΗ ΤΩΝ ΛΕΜΦΑΔΕΝΩΝ ΤΟΥ ΜΕΣΟΘΩΡΑΚΙΟΥ ΚΑΙ ΤΟΥ ΠΝΕΥΜΟΝΟΣ (ΚΑΤΑ </a:t>
            </a:r>
            <a:r>
              <a:rPr lang="en-US" sz="27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NARUKE</a:t>
            </a:r>
            <a:r>
              <a:rPr lang="el-GR" sz="27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)</a:t>
            </a:r>
          </a:p>
        </p:txBody>
      </p:sp>
      <p:pic>
        <p:nvPicPr>
          <p:cNvPr id="323587" name="Picture 2">
            <a:extLst>
              <a:ext uri="{FF2B5EF4-FFF2-40B4-BE49-F238E27FC236}">
                <a16:creationId xmlns:a16="http://schemas.microsoft.com/office/drawing/2014/main" id="{9DCFD2E3-A56A-483A-9E84-EF455E21F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925" y="1401764"/>
            <a:ext cx="4762500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23588" name="Text Box 3">
            <a:extLst>
              <a:ext uri="{FF2B5EF4-FFF2-40B4-BE49-F238E27FC236}">
                <a16:creationId xmlns:a16="http://schemas.microsoft.com/office/drawing/2014/main" id="{D704BFAF-2AD1-4ADF-A77E-E617ADE10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1412875"/>
            <a:ext cx="3455988" cy="551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457200" indent="-454025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Ταξινόμηση των λεμφαδένων του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μεσοθωρακίου κατά </a:t>
            </a:r>
            <a:r>
              <a:rPr lang="en-US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Naruke</a:t>
            </a: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b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b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endParaRPr lang="el-GR" altLang="el-GR" sz="1600" b="1">
              <a:solidFill>
                <a:srgbClr val="9AC2C0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ανώτεροι ή υψηλοί μεσοθωρακικοί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παρατραχειακοί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προτραχειακοί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3α. </a:t>
            </a: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       </a:t>
            </a: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πρόσθιοι μεσοθωρακικοί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3β.</a:t>
            </a: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      </a:t>
            </a: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οπισθοτραχειακοί ή οπίσθιοι μεσοθωρακικοί		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τραχειοβρογχικοί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αορτοπνευμονικοί ή του βοτάλειου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παρααορτικοί ή κατιούσης αορτής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υποτροπιδικοί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παραοισοφαγικοί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πνευμονικού συνδέσμου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πυλαίοι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διαλοβιακοί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AutoNum type="arabicPeriod" startAt="4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λοβαίοι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τμηματικοί των λοβών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9AC2C0"/>
              </a:buClr>
              <a:buSzPct val="100000"/>
              <a:buFont typeface="Times New Roman" panose="02020603050405020304" pitchFamily="18" charset="0"/>
              <a:buChar char="•"/>
            </a:pPr>
            <a:r>
              <a:rPr lang="el-GR" altLang="el-GR" sz="1600" b="1">
                <a:solidFill>
                  <a:srgbClr val="9AC2C0"/>
                </a:solidFill>
                <a:latin typeface="Arial Narrow" panose="020B0606020202030204" pitchFamily="34" charset="0"/>
              </a:rPr>
              <a:t>υποτμηματικοί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1600" b="1">
              <a:solidFill>
                <a:srgbClr val="9AC2C0"/>
              </a:solidFill>
              <a:latin typeface="Arial Narrow" panose="020B0606020202030204" pitchFamily="34" charset="0"/>
            </a:endParaRPr>
          </a:p>
        </p:txBody>
      </p:sp>
      <p:sp>
        <p:nvSpPr>
          <p:cNvPr id="323589" name="Oval 4">
            <a:extLst>
              <a:ext uri="{FF2B5EF4-FFF2-40B4-BE49-F238E27FC236}">
                <a16:creationId xmlns:a16="http://schemas.microsoft.com/office/drawing/2014/main" id="{EA838EC2-16CA-424C-9B62-3DB412218C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9" y="1484313"/>
            <a:ext cx="503237" cy="2881312"/>
          </a:xfrm>
          <a:prstGeom prst="ellips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590" name="Text Box 5">
            <a:extLst>
              <a:ext uri="{FF2B5EF4-FFF2-40B4-BE49-F238E27FC236}">
                <a16:creationId xmlns:a16="http://schemas.microsoft.com/office/drawing/2014/main" id="{FFAB44EE-E324-4CA7-891B-99F95203C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595814"/>
            <a:ext cx="1766888" cy="642937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  <a:latin typeface="Times New Roman" panose="02020603050405020304" pitchFamily="18" charset="0"/>
              </a:rPr>
              <a:t>Ν2,ή Ν3</a:t>
            </a:r>
          </a:p>
        </p:txBody>
      </p:sp>
      <p:sp>
        <p:nvSpPr>
          <p:cNvPr id="323591" name="Line 6">
            <a:extLst>
              <a:ext uri="{FF2B5EF4-FFF2-40B4-BE49-F238E27FC236}">
                <a16:creationId xmlns:a16="http://schemas.microsoft.com/office/drawing/2014/main" id="{EFBD6237-F265-4825-ACAB-AB32C1E4FCF6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989" y="2924175"/>
            <a:ext cx="649287" cy="1588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592" name="Line 7">
            <a:extLst>
              <a:ext uri="{FF2B5EF4-FFF2-40B4-BE49-F238E27FC236}">
                <a16:creationId xmlns:a16="http://schemas.microsoft.com/office/drawing/2014/main" id="{F4F5F917-8E87-4041-AA9F-A8114EC95B8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68864" y="2924175"/>
            <a:ext cx="725487" cy="1588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593" name="Text Box 8">
            <a:extLst>
              <a:ext uri="{FF2B5EF4-FFF2-40B4-BE49-F238E27FC236}">
                <a16:creationId xmlns:a16="http://schemas.microsoft.com/office/drawing/2014/main" id="{9FFF0DC6-13A2-4898-9411-D246A1699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0239" y="2508250"/>
            <a:ext cx="739775" cy="642938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  <a:latin typeface="Times New Roman" panose="02020603050405020304" pitchFamily="18" charset="0"/>
              </a:rPr>
              <a:t>Ν1</a:t>
            </a:r>
          </a:p>
        </p:txBody>
      </p:sp>
      <p:sp>
        <p:nvSpPr>
          <p:cNvPr id="323594" name="Text Box 9">
            <a:extLst>
              <a:ext uri="{FF2B5EF4-FFF2-40B4-BE49-F238E27FC236}">
                <a16:creationId xmlns:a16="http://schemas.microsoft.com/office/drawing/2014/main" id="{AC1F978A-46CC-4EC5-8339-C1E38B166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9" y="2565400"/>
            <a:ext cx="739775" cy="642938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  <a:latin typeface="Times New Roman" panose="02020603050405020304" pitchFamily="18" charset="0"/>
              </a:rPr>
              <a:t>Ν1</a:t>
            </a:r>
          </a:p>
        </p:txBody>
      </p:sp>
      <p:sp>
        <p:nvSpPr>
          <p:cNvPr id="323595" name="Line 10">
            <a:extLst>
              <a:ext uri="{FF2B5EF4-FFF2-40B4-BE49-F238E27FC236}">
                <a16:creationId xmlns:a16="http://schemas.microsoft.com/office/drawing/2014/main" id="{C8A7F170-677A-40AE-BC60-13B2635A8CF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4365625"/>
            <a:ext cx="1588" cy="215900"/>
          </a:xfrm>
          <a:prstGeom prst="line">
            <a:avLst/>
          </a:prstGeom>
          <a:noFill/>
          <a:ln w="381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596" name="Line 11">
            <a:extLst>
              <a:ext uri="{FF2B5EF4-FFF2-40B4-BE49-F238E27FC236}">
                <a16:creationId xmlns:a16="http://schemas.microsoft.com/office/drawing/2014/main" id="{F2900775-CFA7-4927-83DA-5192D31ECDB6}"/>
              </a:ext>
            </a:extLst>
          </p:cNvPr>
          <p:cNvSpPr>
            <a:spLocks noChangeShapeType="1"/>
          </p:cNvSpPr>
          <p:nvPr/>
        </p:nvSpPr>
        <p:spPr bwMode="auto">
          <a:xfrm>
            <a:off x="4079875" y="5300664"/>
            <a:ext cx="1588" cy="288925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597" name="Text Box 12">
            <a:extLst>
              <a:ext uri="{FF2B5EF4-FFF2-40B4-BE49-F238E27FC236}">
                <a16:creationId xmlns:a16="http://schemas.microsoft.com/office/drawing/2014/main" id="{2ABE2630-0B93-465F-B6D8-0358BE775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0464" y="5676900"/>
            <a:ext cx="877887" cy="642938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  <a:latin typeface="Times New Roman" panose="02020603050405020304" pitchFamily="18" charset="0"/>
              </a:rPr>
              <a:t>ΙΙΙα</a:t>
            </a:r>
          </a:p>
        </p:txBody>
      </p:sp>
      <p:sp>
        <p:nvSpPr>
          <p:cNvPr id="323598" name="Line 13">
            <a:extLst>
              <a:ext uri="{FF2B5EF4-FFF2-40B4-BE49-F238E27FC236}">
                <a16:creationId xmlns:a16="http://schemas.microsoft.com/office/drawing/2014/main" id="{857FA5C8-778D-41A4-9546-8D104B3B0E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5189" y="2057401"/>
            <a:ext cx="1587" cy="366713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599" name="Text Box 14">
            <a:extLst>
              <a:ext uri="{FF2B5EF4-FFF2-40B4-BE49-F238E27FC236}">
                <a16:creationId xmlns:a16="http://schemas.microsoft.com/office/drawing/2014/main" id="{BED58ACC-1AB6-412E-AFE1-DD83289FA3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2750" y="1284288"/>
            <a:ext cx="1747892" cy="648512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  <a:latin typeface="Times New Roman" panose="02020603050405020304" pitchFamily="18" charset="0"/>
              </a:rPr>
              <a:t>ΙΙα ή ΙΙβ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Text Box 1">
            <a:extLst>
              <a:ext uri="{FF2B5EF4-FFF2-40B4-BE49-F238E27FC236}">
                <a16:creationId xmlns:a16="http://schemas.microsoft.com/office/drawing/2014/main" id="{132E0817-3579-4673-9BFE-A649AC00D5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1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FFCC00"/>
              </a:buClr>
              <a:buSzPct val="100000"/>
              <a:buFont typeface="Wingdings" panose="05000000000000000000" pitchFamily="2" charset="2"/>
              <a:buChar char=""/>
            </a:pPr>
            <a:r>
              <a:rPr lang="el-GR" altLang="el-GR" sz="4400" b="1">
                <a:solidFill>
                  <a:srgbClr val="FFCC00"/>
                </a:solidFill>
                <a:latin typeface="Garamond" panose="02020404030301010803" pitchFamily="18" charset="0"/>
              </a:rPr>
              <a:t>Απομακρυσμένες μεταστάσεις, Μ</a:t>
            </a:r>
          </a:p>
        </p:txBody>
      </p:sp>
      <p:sp>
        <p:nvSpPr>
          <p:cNvPr id="325635" name="Text Box 2">
            <a:extLst>
              <a:ext uri="{FF2B5EF4-FFF2-40B4-BE49-F238E27FC236}">
                <a16:creationId xmlns:a16="http://schemas.microsoft.com/office/drawing/2014/main" id="{B9D2A704-F0DF-4FAB-9F5F-F1B77C3839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928689"/>
            <a:ext cx="77724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15887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75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Μχ: αδυναμία εκτίμησης απομακρυσμένων μεταστάσεων</a:t>
            </a:r>
          </a:p>
          <a:p>
            <a:pPr defTabSz="449263" fontAlgn="base">
              <a:spcBef>
                <a:spcPts val="75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Μ0: χωρίς απομακρυσμένες μεταστάσεις</a:t>
            </a:r>
          </a:p>
          <a:p>
            <a:pPr defTabSz="449263" fontAlgn="base">
              <a:spcBef>
                <a:spcPts val="75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Μ1: παρουσία απομακρυσμένων μεταστάσεων </a:t>
            </a:r>
          </a:p>
          <a:p>
            <a:pPr lvl="1" defTabSz="449263" fontAlgn="base">
              <a:spcBef>
                <a:spcPts val="75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n-US">
                <a:solidFill>
                  <a:srgbClr val="FFFFFF"/>
                </a:solidFill>
              </a:rPr>
              <a:t>M1a: Υπάρχουν οζίδια στον ετερόπλευρο πνεύμονα , στον υπεζωκότα ή το περικάρδιο ή θετικήκακοήθης- πλευριτική ή περικαρδιακή συλλογή. </a:t>
            </a:r>
          </a:p>
          <a:p>
            <a:pPr lvl="1" defTabSz="449263" fontAlgn="base">
              <a:spcBef>
                <a:spcPts val="75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n-US">
                <a:solidFill>
                  <a:srgbClr val="FFFFFF"/>
                </a:solidFill>
              </a:rPr>
              <a:t> M1b: Υπάρχει μονήρης εξωθωρακική μετάσταση .  </a:t>
            </a:r>
          </a:p>
          <a:p>
            <a:pPr lvl="1" defTabSz="449263" fontAlgn="base">
              <a:spcBef>
                <a:spcPts val="75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"/>
            </a:pPr>
            <a:r>
              <a:rPr lang="el-GR" altLang="en-US">
                <a:solidFill>
                  <a:srgbClr val="FFFFFF"/>
                </a:solidFill>
              </a:rPr>
              <a:t> M1c: Υπάρχουν πολλαπλές εξωθωρακικές μεταστάσεις σε ένα ή περισσότερα όργανα</a:t>
            </a:r>
            <a:endParaRPr lang="el-GR" altLang="el-GR" b="1">
              <a:solidFill>
                <a:srgbClr val="FFCC00"/>
              </a:solidFill>
              <a:latin typeface="Garamond" panose="02020404030301010803" pitchFamily="18" charset="0"/>
            </a:endParaRPr>
          </a:p>
        </p:txBody>
      </p:sp>
      <p:pic>
        <p:nvPicPr>
          <p:cNvPr id="325636" name="Picture 5" descr="C:\Users\grthr\AppData\Local\Packages\Microsoft.Windows.Photos_8wekyb3d8bbwe\TempState\ShareServiceTempFolder\Screenshot 2024-10-09 103906.jpeg">
            <a:extLst>
              <a:ext uri="{FF2B5EF4-FFF2-40B4-BE49-F238E27FC236}">
                <a16:creationId xmlns:a16="http://schemas.microsoft.com/office/drawing/2014/main" id="{3884529E-3847-49AA-81F1-5222301EB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8" y="5715000"/>
            <a:ext cx="62484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5" name="Text Box 1">
            <a:extLst>
              <a:ext uri="{FF2B5EF4-FFF2-40B4-BE49-F238E27FC236}">
                <a16:creationId xmlns:a16="http://schemas.microsoft.com/office/drawing/2014/main" id="{3BD85985-00B8-4720-BF2D-9A1D9608A3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ΜΕΘΙΣΤΑΤΑΙ</a:t>
            </a:r>
          </a:p>
        </p:txBody>
      </p:sp>
      <p:sp>
        <p:nvSpPr>
          <p:cNvPr id="251906" name="Text Box 2">
            <a:extLst>
              <a:ext uri="{FF2B5EF4-FFF2-40B4-BE49-F238E27FC236}">
                <a16:creationId xmlns:a16="http://schemas.microsoft.com/office/drawing/2014/main" id="{B7EB5C23-2DB3-4497-BFC2-ADDD9BF56A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17751" y="1981201"/>
            <a:ext cx="4030663" cy="41195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9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charset="2"/>
              <a:buChar char="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000" b="1" dirty="0">
                <a:solidFill>
                  <a:srgbClr val="FFCC00"/>
                </a:solidFill>
                <a:latin typeface="Garamond" pitchFamily="16" charset="0"/>
                <a:cs typeface="Arial" charset="0"/>
              </a:rPr>
              <a:t>λεμφαδένες</a:t>
            </a:r>
          </a:p>
          <a:p>
            <a:pPr marL="415925" indent="-381000" defTabSz="449263" fontAlgn="base">
              <a:spcBef>
                <a:spcPts val="9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charset="2"/>
              <a:buChar char="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000" b="1" dirty="0">
                <a:solidFill>
                  <a:srgbClr val="FFCC00"/>
                </a:solidFill>
                <a:latin typeface="Garamond" pitchFamily="16" charset="0"/>
                <a:cs typeface="Arial" charset="0"/>
              </a:rPr>
              <a:t>εγκέφαλο</a:t>
            </a:r>
          </a:p>
          <a:p>
            <a:pPr marL="415925" indent="-381000" defTabSz="449263" fontAlgn="base">
              <a:spcBef>
                <a:spcPts val="9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charset="2"/>
              <a:buChar char="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000" b="1" dirty="0">
                <a:solidFill>
                  <a:srgbClr val="FFCC00"/>
                </a:solidFill>
                <a:latin typeface="Garamond" pitchFamily="16" charset="0"/>
                <a:cs typeface="Arial" charset="0"/>
              </a:rPr>
              <a:t>οστά</a:t>
            </a:r>
          </a:p>
          <a:p>
            <a:pPr marL="415925" indent="-381000" defTabSz="449263" fontAlgn="base">
              <a:spcBef>
                <a:spcPts val="9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charset="2"/>
              <a:buChar char="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000" b="1" dirty="0">
                <a:solidFill>
                  <a:srgbClr val="FFCC00"/>
                </a:solidFill>
                <a:latin typeface="Garamond" pitchFamily="16" charset="0"/>
                <a:cs typeface="Arial" charset="0"/>
              </a:rPr>
              <a:t>επινεφρίδια</a:t>
            </a:r>
          </a:p>
          <a:p>
            <a:pPr marL="415925" indent="-381000" defTabSz="449263" fontAlgn="base">
              <a:spcBef>
                <a:spcPts val="925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charset="2"/>
              <a:buChar char="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4000" b="1" dirty="0">
                <a:solidFill>
                  <a:srgbClr val="FFCC00"/>
                </a:solidFill>
                <a:latin typeface="Garamond" pitchFamily="16" charset="0"/>
                <a:cs typeface="Arial" charset="0"/>
              </a:rPr>
              <a:t>ήπαρ</a:t>
            </a:r>
          </a:p>
          <a:p>
            <a:pPr marL="417513" indent="-381000" defTabSz="449263" fontAlgn="base">
              <a:spcBef>
                <a:spcPts val="925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4000" b="1" dirty="0">
              <a:solidFill>
                <a:srgbClr val="FFCC00"/>
              </a:solidFill>
              <a:latin typeface="Garamond" pitchFamily="16" charset="0"/>
              <a:cs typeface="Arial" charset="0"/>
            </a:endParaRPr>
          </a:p>
        </p:txBody>
      </p:sp>
      <p:sp>
        <p:nvSpPr>
          <p:cNvPr id="327684" name="Rectangle 3">
            <a:extLst>
              <a:ext uri="{FF2B5EF4-FFF2-40B4-BE49-F238E27FC236}">
                <a16:creationId xmlns:a16="http://schemas.microsoft.com/office/drawing/2014/main" id="{C3FC9A02-BA6A-4940-B9C3-D4653C30F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2743200"/>
            <a:ext cx="4572000" cy="1771650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el-GR" altLang="el-GR" sz="2800" b="1">
                <a:solidFill>
                  <a:srgbClr val="FFCC00"/>
                </a:solidFill>
                <a:latin typeface="Times New Roman" panose="02020603050405020304" pitchFamily="18" charset="0"/>
              </a:rPr>
              <a:t>ΑΙΜΑΤΟΓΕΝΩΣ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el-GR" altLang="el-GR" sz="2800" b="1">
                <a:solidFill>
                  <a:srgbClr val="FFCC00"/>
                </a:solidFill>
                <a:latin typeface="Times New Roman" panose="02020603050405020304" pitchFamily="18" charset="0"/>
              </a:rPr>
              <a:t>ΛΕΜΦΟΓΕΝΩΣ</a:t>
            </a:r>
          </a:p>
          <a:p>
            <a:pPr defTabSz="449263" fontAlgn="base">
              <a:spcBef>
                <a:spcPts val="1500"/>
              </a:spcBef>
              <a:spcAft>
                <a:spcPct val="0"/>
              </a:spcAft>
              <a:buSzPct val="100000"/>
            </a:pPr>
            <a:r>
              <a:rPr lang="el-GR" altLang="el-GR" sz="2800" b="1">
                <a:solidFill>
                  <a:srgbClr val="FFCC00"/>
                </a:solidFill>
                <a:latin typeface="Times New Roman" panose="02020603050405020304" pitchFamily="18" charset="0"/>
              </a:rPr>
              <a:t>ΚΑΤΑ ΣΥΝΕΧΕΙΑ ΙΣΤΩΝ</a:t>
            </a:r>
          </a:p>
        </p:txBody>
      </p:sp>
      <p:sp>
        <p:nvSpPr>
          <p:cNvPr id="327685" name="AutoShape 4">
            <a:extLst>
              <a:ext uri="{FF2B5EF4-FFF2-40B4-BE49-F238E27FC236}">
                <a16:creationId xmlns:a16="http://schemas.microsoft.com/office/drawing/2014/main" id="{FC6E8690-FF13-469A-AE2D-58045AECD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1828800"/>
            <a:ext cx="1676400" cy="914400"/>
          </a:xfrm>
          <a:prstGeom prst="curvedDownArrow">
            <a:avLst>
              <a:gd name="adj1" fmla="val 36667"/>
              <a:gd name="adj2" fmla="val 73333"/>
              <a:gd name="adj3" fmla="val 33333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686" name="AutoShape 5">
            <a:extLst>
              <a:ext uri="{FF2B5EF4-FFF2-40B4-BE49-F238E27FC236}">
                <a16:creationId xmlns:a16="http://schemas.microsoft.com/office/drawing/2014/main" id="{7098BB71-CD2D-45F2-B786-14BC9CC086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4343400"/>
            <a:ext cx="1905000" cy="762000"/>
          </a:xfrm>
          <a:prstGeom prst="curvedUpArrow">
            <a:avLst>
              <a:gd name="adj1" fmla="val 50000"/>
              <a:gd name="adj2" fmla="val 100000"/>
              <a:gd name="adj3" fmla="val 33333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687" name="Line 6">
            <a:extLst>
              <a:ext uri="{FF2B5EF4-FFF2-40B4-BE49-F238E27FC236}">
                <a16:creationId xmlns:a16="http://schemas.microsoft.com/office/drawing/2014/main" id="{718AEAA2-0516-4D86-AF61-20F2C8AD8C05}"/>
              </a:ext>
            </a:extLst>
          </p:cNvPr>
          <p:cNvSpPr>
            <a:spLocks noChangeShapeType="1"/>
          </p:cNvSpPr>
          <p:nvPr/>
        </p:nvSpPr>
        <p:spPr bwMode="auto">
          <a:xfrm>
            <a:off x="5105400" y="3276600"/>
            <a:ext cx="838200" cy="1588"/>
          </a:xfrm>
          <a:prstGeom prst="line">
            <a:avLst/>
          </a:prstGeom>
          <a:noFill/>
          <a:ln w="7632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D8D2F-9D57-470B-4DF1-0EA7E2372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905623-E7CE-339D-A5DF-89C0355D7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665" y="38169"/>
            <a:ext cx="11376025" cy="686039"/>
          </a:xfrm>
        </p:spPr>
        <p:txBody>
          <a:bodyPr>
            <a:normAutofit fontScale="90000"/>
          </a:bodyPr>
          <a:lstStyle/>
          <a:p>
            <a:pPr algn="ctr"/>
            <a:r>
              <a:rPr lang="el-GR" sz="4400" b="1" dirty="0"/>
              <a:t>9</a:t>
            </a:r>
            <a:r>
              <a:rPr lang="en-US" sz="4400" b="1" dirty="0" err="1"/>
              <a:t>th</a:t>
            </a:r>
            <a:r>
              <a:rPr lang="en-US" sz="4400" b="1" dirty="0"/>
              <a:t> Edition TNM</a:t>
            </a:r>
          </a:p>
        </p:txBody>
      </p:sp>
      <p:pic>
        <p:nvPicPr>
          <p:cNvPr id="1026" name="Picture 2" descr="figure 1">
            <a:extLst>
              <a:ext uri="{FF2B5EF4-FFF2-40B4-BE49-F238E27FC236}">
                <a16:creationId xmlns:a16="http://schemas.microsoft.com/office/drawing/2014/main" id="{F32C9869-EB96-EB72-7553-30537A832D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6377" y="1383938"/>
            <a:ext cx="3015643" cy="1559287"/>
          </a:xfrm>
          <a:prstGeom prst="rect">
            <a:avLst/>
          </a:prstGeom>
          <a:noFill/>
          <a:ln w="12700">
            <a:solidFill>
              <a:schemeClr val="tx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igure 2">
            <a:extLst>
              <a:ext uri="{FF2B5EF4-FFF2-40B4-BE49-F238E27FC236}">
                <a16:creationId xmlns:a16="http://schemas.microsoft.com/office/drawing/2014/main" id="{F9D0CF5D-E628-7191-0BB1-C33AB6680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041" y="3429000"/>
            <a:ext cx="2560320" cy="2679922"/>
          </a:xfrm>
          <a:prstGeom prst="rect">
            <a:avLst/>
          </a:prstGeom>
          <a:noFill/>
          <a:ln w="12700">
            <a:solidFill>
              <a:srgbClr val="191B1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AFD838CD-1330-EA1B-01D5-0F16183AE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72572"/>
            <a:ext cx="9014766" cy="530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2554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D3A4C66-7D8E-4A79-8D0A-9F2D868C2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45" y="173803"/>
            <a:ext cx="9421055" cy="1103687"/>
          </a:xfrm>
        </p:spPr>
        <p:txBody>
          <a:bodyPr/>
          <a:lstStyle/>
          <a:p>
            <a:pPr marR="204888" algn="l">
              <a:spcAft>
                <a:spcPts val="1600"/>
              </a:spcAft>
            </a:pPr>
            <a:r>
              <a:rPr lang="en-GB" sz="3200" dirty="0"/>
              <a:t>Approximately </a:t>
            </a:r>
            <a:r>
              <a:rPr lang="el-GR" sz="3200" dirty="0"/>
              <a:t>30</a:t>
            </a:r>
            <a:r>
              <a:rPr lang="en-GB" sz="3200" dirty="0"/>
              <a:t>% of patients with NSCLC </a:t>
            </a:r>
            <a:br>
              <a:rPr lang="en-GB" sz="3200" dirty="0"/>
            </a:br>
            <a:r>
              <a:rPr lang="en-GB" sz="3200" dirty="0"/>
              <a:t>are diagnosed with resectable disease</a:t>
            </a:r>
            <a:endParaRPr lang="it-IT" sz="32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557852-6922-4FAB-91D0-F8E717811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5747" y="6227286"/>
            <a:ext cx="11745363" cy="477255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67"/>
              </a:spcAft>
            </a:pPr>
            <a:r>
              <a:rPr lang="en-GB" dirty="0"/>
              <a:t>Note: Proportion of patients diagnosed with lung cancer by stage in the UK: Stage I–II ~25%, Stage III ~25%, Stage IV ~50%</a:t>
            </a:r>
            <a:r>
              <a:rPr lang="en-GB" baseline="30000" dirty="0"/>
              <a:t>2</a:t>
            </a:r>
          </a:p>
          <a:p>
            <a:pPr>
              <a:spcBef>
                <a:spcPts val="0"/>
              </a:spcBef>
            </a:pPr>
            <a:r>
              <a:rPr lang="en-GB" sz="800" dirty="0"/>
              <a:t>1. Datta D and Lahiri B. </a:t>
            </a:r>
            <a:r>
              <a:rPr lang="en-GB" sz="800" i="1" dirty="0"/>
              <a:t>Chest</a:t>
            </a:r>
            <a:r>
              <a:rPr lang="en-GB" sz="800" dirty="0"/>
              <a:t> 2003;123:2096–2103; 2. Cancer Research UK. Lung cancer incidence statistics. </a:t>
            </a:r>
            <a:r>
              <a:rPr lang="en-GB" sz="800" dirty="0">
                <a:hlinkClick r:id="rId3"/>
              </a:rPr>
              <a:t>https://www.cancerresearchuk.org/health-professional/cancer-statistics/statistics-by-cancer-type/lung-cancer/incidence#heading-Three</a:t>
            </a:r>
            <a:r>
              <a:rPr lang="en-GB" sz="800" dirty="0"/>
              <a:t>. Accessed April 2020; 3. Menon U, et al. </a:t>
            </a:r>
            <a:r>
              <a:rPr lang="en-GB" sz="800" i="1" dirty="0"/>
              <a:t>BMJ Open </a:t>
            </a:r>
            <a:r>
              <a:rPr lang="en-GB" sz="800" dirty="0"/>
              <a:t>2019;9:e025895</a:t>
            </a:r>
            <a:r>
              <a:rPr lang="el-GR" sz="800" dirty="0"/>
              <a:t> 4.</a:t>
            </a:r>
            <a:r>
              <a:rPr lang="en-US" sz="800" dirty="0"/>
              <a:t>  Rami-Porta R, et al. CA Cancer J Clin. 2017;67(2):138-155. </a:t>
            </a:r>
            <a:r>
              <a:rPr lang="el-GR" sz="800" dirty="0"/>
              <a:t>5</a:t>
            </a:r>
            <a:r>
              <a:rPr lang="en-US" sz="800" dirty="0"/>
              <a:t>. Quint LE. Cancer Imaging. 2003;4(1):15-18. </a:t>
            </a:r>
            <a:r>
              <a:rPr lang="el-GR" sz="800" dirty="0"/>
              <a:t>6</a:t>
            </a:r>
            <a:r>
              <a:rPr lang="en-US" sz="800" dirty="0"/>
              <a:t>. </a:t>
            </a:r>
            <a:r>
              <a:rPr lang="en-US" sz="800" dirty="0" err="1"/>
              <a:t>Cancer.Net</a:t>
            </a:r>
            <a:r>
              <a:rPr lang="en-US" sz="800" dirty="0"/>
              <a:t>. Accessed </a:t>
            </a:r>
            <a:r>
              <a:rPr lang="en-US" sz="800" dirty="0" err="1"/>
              <a:t>Accessed</a:t>
            </a:r>
            <a:r>
              <a:rPr lang="en-US" sz="800" dirty="0"/>
              <a:t> November 8, 2023. https://www.cancer.net/cancer-types/lung-cancer-non-small-cell/types-treatment. </a:t>
            </a:r>
            <a:r>
              <a:rPr lang="el-GR" sz="800" dirty="0"/>
              <a:t>7</a:t>
            </a:r>
            <a:r>
              <a:rPr lang="en-US" sz="800" dirty="0"/>
              <a:t>. West H, et al. Accessed November 8, 2023. https://www.uptodate.com/contents/management-of-stage-i-and-stage-ii-non-small-cell-lung-cancer. </a:t>
            </a:r>
            <a:r>
              <a:rPr lang="el-GR" sz="800" dirty="0"/>
              <a:t>8</a:t>
            </a:r>
            <a:r>
              <a:rPr lang="en-US" sz="800" dirty="0"/>
              <a:t>. Postmus PE, et al. Ann Oncol. 2017;28(suppl 4):iv1-iv21. 6. </a:t>
            </a:r>
            <a:r>
              <a:rPr lang="en-US" sz="800" dirty="0" err="1"/>
              <a:t>Midthun</a:t>
            </a:r>
            <a:r>
              <a:rPr lang="en-US" sz="800" dirty="0"/>
              <a:t> DE. Accessed November 8, 2023. https://www.uptodate.com/contents/overview-of-the-initial-treatment-and-prognosis-of-lung-cancer</a:t>
            </a:r>
            <a:endParaRPr lang="en-GB" sz="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A42DB69-7DD3-4300-BA3B-EDDE0FB7C320}"/>
              </a:ext>
            </a:extLst>
          </p:cNvPr>
          <p:cNvSpPr/>
          <p:nvPr/>
        </p:nvSpPr>
        <p:spPr>
          <a:xfrm>
            <a:off x="716464" y="4055071"/>
            <a:ext cx="3258405" cy="14425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defTabSz="609585"/>
            <a:endParaRPr lang="it-IT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15DF206-D44E-4126-9D94-E6AF37EAD978}"/>
              </a:ext>
            </a:extLst>
          </p:cNvPr>
          <p:cNvSpPr/>
          <p:nvPr/>
        </p:nvSpPr>
        <p:spPr>
          <a:xfrm>
            <a:off x="3974870" y="4055073"/>
            <a:ext cx="7602945" cy="14425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defTabSz="609585"/>
            <a:endParaRPr lang="it-IT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1653F3F0-1305-41AD-908A-EEF77D2447E0}"/>
              </a:ext>
            </a:extLst>
          </p:cNvPr>
          <p:cNvSpPr/>
          <p:nvPr/>
        </p:nvSpPr>
        <p:spPr>
          <a:xfrm>
            <a:off x="716464" y="2412732"/>
            <a:ext cx="3951239" cy="162180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defTabSz="609585"/>
            <a:r>
              <a:rPr lang="en-GB" sz="2400" dirty="0">
                <a:solidFill>
                  <a:srgbClr val="FFFFFF"/>
                </a:solidFill>
                <a:latin typeface="Arial"/>
              </a:rPr>
              <a:t>Resectable</a:t>
            </a:r>
            <a:endParaRPr lang="it-IT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59DC8B3-9BCD-4FDD-9622-2CDDF41311BB}"/>
              </a:ext>
            </a:extLst>
          </p:cNvPr>
          <p:cNvSpPr/>
          <p:nvPr/>
        </p:nvSpPr>
        <p:spPr>
          <a:xfrm>
            <a:off x="4656528" y="2412733"/>
            <a:ext cx="6921288" cy="1621809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defTabSz="609585"/>
            <a:r>
              <a:rPr lang="el-GR" sz="2400" dirty="0">
                <a:solidFill>
                  <a:srgbClr val="000000"/>
                </a:solidFill>
                <a:latin typeface="Arial"/>
              </a:rPr>
              <a:t>       </a:t>
            </a:r>
            <a:r>
              <a:rPr lang="en-GB" sz="2400" dirty="0">
                <a:solidFill>
                  <a:srgbClr val="000000"/>
                </a:solidFill>
                <a:latin typeface="Arial"/>
              </a:rPr>
              <a:t>Unresectable</a:t>
            </a:r>
            <a:endParaRPr lang="it-IT" sz="24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53C3782-D913-4F32-9D4A-06832ACE66EE}"/>
              </a:ext>
            </a:extLst>
          </p:cNvPr>
          <p:cNvSpPr txBox="1"/>
          <p:nvPr/>
        </p:nvSpPr>
        <p:spPr>
          <a:xfrm>
            <a:off x="614185" y="1909989"/>
            <a:ext cx="1411848" cy="1621811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wrap="square" lIns="96000" tIns="96000" rIns="96000" bIns="96000" rtlCol="0" anchor="t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GB" sz="1867" spc="160" dirty="0">
                <a:solidFill>
                  <a:srgbClr val="000000"/>
                </a:solidFill>
                <a:latin typeface="Arial"/>
              </a:rPr>
              <a:t>STAGE I</a:t>
            </a:r>
            <a:endParaRPr lang="it-IT" sz="1867" spc="16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65BDB09-D954-4A32-8901-BE8F229EB421}"/>
              </a:ext>
            </a:extLst>
          </p:cNvPr>
          <p:cNvSpPr txBox="1"/>
          <p:nvPr/>
        </p:nvSpPr>
        <p:spPr>
          <a:xfrm>
            <a:off x="2082150" y="1909989"/>
            <a:ext cx="1388287" cy="1621811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wrap="square" lIns="96000" tIns="96000" rIns="96000" bIns="96000" rtlCol="0" anchor="t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GB" sz="1867" spc="160" dirty="0">
                <a:solidFill>
                  <a:srgbClr val="000000"/>
                </a:solidFill>
                <a:latin typeface="Arial"/>
              </a:rPr>
              <a:t>STAGE II</a:t>
            </a:r>
            <a:endParaRPr lang="it-IT" sz="1867" spc="16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5D5DF16-44FD-4295-9BD8-2A0844710D31}"/>
              </a:ext>
            </a:extLst>
          </p:cNvPr>
          <p:cNvSpPr txBox="1"/>
          <p:nvPr/>
        </p:nvSpPr>
        <p:spPr>
          <a:xfrm>
            <a:off x="3526553" y="1909989"/>
            <a:ext cx="2656215" cy="1621811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wrap="square" lIns="96000" tIns="96000" rIns="96000" bIns="96000" rtlCol="0" anchor="t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GB" sz="1867" spc="160" dirty="0">
                <a:solidFill>
                  <a:srgbClr val="000000"/>
                </a:solidFill>
                <a:latin typeface="Arial"/>
              </a:rPr>
              <a:t>STAGE III</a:t>
            </a:r>
            <a:endParaRPr lang="it-IT" sz="1867" spc="16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897F7E-D836-43A6-B14F-BDFB89FDF481}"/>
              </a:ext>
            </a:extLst>
          </p:cNvPr>
          <p:cNvSpPr txBox="1"/>
          <p:nvPr/>
        </p:nvSpPr>
        <p:spPr>
          <a:xfrm>
            <a:off x="6238882" y="1909989"/>
            <a:ext cx="5419421" cy="1621811"/>
          </a:xfrm>
          <a:prstGeom prst="rect">
            <a:avLst/>
          </a:prstGeom>
          <a:ln w="12700">
            <a:solidFill>
              <a:schemeClr val="accent6"/>
            </a:solidFill>
          </a:ln>
        </p:spPr>
        <p:txBody>
          <a:bodyPr vert="horz" wrap="square" lIns="96000" tIns="96000" rIns="96000" bIns="96000" rtlCol="0" anchor="t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GB" sz="1867" spc="160" dirty="0">
                <a:solidFill>
                  <a:srgbClr val="000000"/>
                </a:solidFill>
                <a:latin typeface="Arial"/>
              </a:rPr>
              <a:t>STAGE IV</a:t>
            </a:r>
            <a:endParaRPr lang="it-IT" sz="1867" spc="16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FBDA0D2-234F-4BEE-90FB-8619A30AF555}"/>
              </a:ext>
            </a:extLst>
          </p:cNvPr>
          <p:cNvGrpSpPr/>
          <p:nvPr/>
        </p:nvGrpSpPr>
        <p:grpSpPr>
          <a:xfrm>
            <a:off x="4346041" y="4226740"/>
            <a:ext cx="1128943" cy="1170912"/>
            <a:chOff x="5144313" y="2375350"/>
            <a:chExt cx="840006" cy="871234"/>
          </a:xfrm>
        </p:grpSpPr>
        <p:graphicFrame>
          <p:nvGraphicFramePr>
            <p:cNvPr id="36" name="Chart 35">
              <a:extLst>
                <a:ext uri="{FF2B5EF4-FFF2-40B4-BE49-F238E27FC236}">
                  <a16:creationId xmlns:a16="http://schemas.microsoft.com/office/drawing/2014/main" id="{082DCC21-543D-4FA9-BEC8-BCB042989251}"/>
                </a:ext>
              </a:extLst>
            </p:cNvPr>
            <p:cNvGraphicFramePr/>
            <p:nvPr/>
          </p:nvGraphicFramePr>
          <p:xfrm>
            <a:off x="5144313" y="2375350"/>
            <a:ext cx="840006" cy="8712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CF571B4-633A-4895-9EF1-C28477EF4FF0}"/>
                </a:ext>
              </a:extLst>
            </p:cNvPr>
            <p:cNvSpPr txBox="1"/>
            <p:nvPr/>
          </p:nvSpPr>
          <p:spPr>
            <a:xfrm>
              <a:off x="5148413" y="2637986"/>
              <a:ext cx="831806" cy="3459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defTabSz="609585">
                <a:spcAft>
                  <a:spcPts val="1200"/>
                </a:spcAft>
                <a:defRPr/>
              </a:pPr>
              <a:r>
                <a:rPr lang="en-GB" sz="1467" b="1" dirty="0">
                  <a:solidFill>
                    <a:srgbClr val="C4D600">
                      <a:lumMod val="75000"/>
                    </a:srgbClr>
                  </a:solidFill>
                  <a:latin typeface="Arial"/>
                </a:rPr>
                <a:t>~</a:t>
              </a:r>
              <a:r>
                <a:rPr lang="en-GB" sz="2400" b="1" dirty="0">
                  <a:solidFill>
                    <a:srgbClr val="C4D600">
                      <a:lumMod val="75000"/>
                    </a:srgbClr>
                  </a:solidFill>
                  <a:latin typeface="Arial"/>
                </a:rPr>
                <a:t>7</a:t>
              </a:r>
              <a:r>
                <a:rPr lang="el-GR" sz="2400" b="1" dirty="0">
                  <a:solidFill>
                    <a:srgbClr val="C4D600">
                      <a:lumMod val="75000"/>
                    </a:srgbClr>
                  </a:solidFill>
                  <a:latin typeface="Arial"/>
                </a:rPr>
                <a:t>Ο</a:t>
              </a:r>
              <a:r>
                <a:rPr lang="en-GB" sz="1467" b="1" dirty="0">
                  <a:solidFill>
                    <a:srgbClr val="C4D600">
                      <a:lumMod val="75000"/>
                    </a:srgbClr>
                  </a:solidFill>
                  <a:latin typeface="Arial"/>
                </a:rPr>
                <a:t>%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252878A8-7B3D-4160-9D20-33207EDDC180}"/>
              </a:ext>
            </a:extLst>
          </p:cNvPr>
          <p:cNvGrpSpPr/>
          <p:nvPr/>
        </p:nvGrpSpPr>
        <p:grpSpPr>
          <a:xfrm>
            <a:off x="729041" y="4226740"/>
            <a:ext cx="1128943" cy="1170912"/>
            <a:chOff x="5144313" y="2375350"/>
            <a:chExt cx="840006" cy="871234"/>
          </a:xfrm>
        </p:grpSpPr>
        <p:graphicFrame>
          <p:nvGraphicFramePr>
            <p:cNvPr id="39" name="Chart 38">
              <a:extLst>
                <a:ext uri="{FF2B5EF4-FFF2-40B4-BE49-F238E27FC236}">
                  <a16:creationId xmlns:a16="http://schemas.microsoft.com/office/drawing/2014/main" id="{FE60A144-1170-4493-9DEE-0FA52563B81F}"/>
                </a:ext>
              </a:extLst>
            </p:cNvPr>
            <p:cNvGraphicFramePr/>
            <p:nvPr/>
          </p:nvGraphicFramePr>
          <p:xfrm>
            <a:off x="5144313" y="2375350"/>
            <a:ext cx="840006" cy="87123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B3144C0-2AA5-4930-9AAF-F7574314BFE5}"/>
                </a:ext>
              </a:extLst>
            </p:cNvPr>
            <p:cNvSpPr txBox="1"/>
            <p:nvPr/>
          </p:nvSpPr>
          <p:spPr>
            <a:xfrm>
              <a:off x="5148413" y="2637986"/>
              <a:ext cx="831806" cy="345962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 defTabSz="609585">
                <a:spcAft>
                  <a:spcPts val="1200"/>
                </a:spcAft>
                <a:defRPr/>
              </a:pPr>
              <a:r>
                <a:rPr lang="en-GB" sz="1467" b="1" dirty="0">
                  <a:solidFill>
                    <a:srgbClr val="003865">
                      <a:lumMod val="75000"/>
                      <a:lumOff val="25000"/>
                    </a:srgbClr>
                  </a:solidFill>
                  <a:latin typeface="Arial"/>
                </a:rPr>
                <a:t>~</a:t>
              </a:r>
              <a:r>
                <a:rPr lang="el-GR" sz="2400" b="1" dirty="0">
                  <a:solidFill>
                    <a:srgbClr val="003865">
                      <a:lumMod val="75000"/>
                      <a:lumOff val="25000"/>
                    </a:srgbClr>
                  </a:solidFill>
                  <a:latin typeface="Arial"/>
                </a:rPr>
                <a:t>30</a:t>
              </a:r>
              <a:r>
                <a:rPr lang="en-GB" sz="1467" b="1" dirty="0">
                  <a:solidFill>
                    <a:srgbClr val="003865">
                      <a:lumMod val="75000"/>
                      <a:lumOff val="25000"/>
                    </a:srgbClr>
                  </a:solidFill>
                  <a:latin typeface="Arial"/>
                </a:rPr>
                <a:t>%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D0A16D02-16DA-445E-A4F4-D5AFBD485DFF}"/>
              </a:ext>
            </a:extLst>
          </p:cNvPr>
          <p:cNvSpPr/>
          <p:nvPr/>
        </p:nvSpPr>
        <p:spPr>
          <a:xfrm>
            <a:off x="1905520" y="4351551"/>
            <a:ext cx="2043453" cy="94131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defTabSz="609585">
              <a:spcAft>
                <a:spcPts val="1600"/>
              </a:spcAft>
              <a:defRPr/>
            </a:pPr>
            <a:r>
              <a:rPr lang="en-GB" sz="1867" dirty="0">
                <a:solidFill>
                  <a:srgbClr val="000000"/>
                </a:solidFill>
                <a:latin typeface="Arial"/>
              </a:rPr>
              <a:t>of NSCLC patients are eligible for surgery</a:t>
            </a:r>
            <a:r>
              <a:rPr lang="en-GB" sz="1867" baseline="30000" dirty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DC858D5-35EA-4DE1-AD85-4E2F88C372F4}"/>
              </a:ext>
            </a:extLst>
          </p:cNvPr>
          <p:cNvSpPr txBox="1"/>
          <p:nvPr/>
        </p:nvSpPr>
        <p:spPr>
          <a:xfrm>
            <a:off x="5603132" y="4289951"/>
            <a:ext cx="5629072" cy="1129709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defTabSz="812760">
              <a:defRPr/>
            </a:pPr>
            <a:r>
              <a:rPr lang="en-GB" sz="1867" dirty="0">
                <a:solidFill>
                  <a:srgbClr val="000000"/>
                </a:solidFill>
                <a:latin typeface="Arial"/>
              </a:rPr>
              <a:t>of NSCLC patients have unresectable disease</a:t>
            </a:r>
            <a:r>
              <a:rPr lang="en-GB" sz="1867" baseline="30000" dirty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BB2282EC-D908-45CB-A299-D1CA45E1D110}"/>
              </a:ext>
            </a:extLst>
          </p:cNvPr>
          <p:cNvGrpSpPr/>
          <p:nvPr/>
        </p:nvGrpSpPr>
        <p:grpSpPr>
          <a:xfrm>
            <a:off x="4763047" y="2502601"/>
            <a:ext cx="1182139" cy="948664"/>
            <a:chOff x="3295419" y="2232477"/>
            <a:chExt cx="691150" cy="554646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5F8A13FD-256F-4216-B67D-458811AB48A8}"/>
                </a:ext>
              </a:extLst>
            </p:cNvPr>
            <p:cNvGrpSpPr/>
            <p:nvPr/>
          </p:nvGrpSpPr>
          <p:grpSpPr>
            <a:xfrm>
              <a:off x="3295419" y="2232477"/>
              <a:ext cx="691150" cy="554646"/>
              <a:chOff x="2852724" y="1190625"/>
              <a:chExt cx="3437214" cy="2758366"/>
            </a:xfrm>
            <a:solidFill>
              <a:schemeClr val="bg1"/>
            </a:solidFill>
          </p:grpSpPr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473A9A81-3368-475B-AEA3-FCCAFD1D69C4}"/>
                  </a:ext>
                </a:extLst>
              </p:cNvPr>
              <p:cNvSpPr/>
              <p:nvPr/>
            </p:nvSpPr>
            <p:spPr>
              <a:xfrm>
                <a:off x="4880238" y="1339141"/>
                <a:ext cx="1409700" cy="2609850"/>
              </a:xfrm>
              <a:custGeom>
                <a:avLst/>
                <a:gdLst>
                  <a:gd name="connsiteX0" fmla="*/ 1341586 w 1409700"/>
                  <a:gd name="connsiteY0" fmla="*/ 1363673 h 2609850"/>
                  <a:gd name="connsiteX1" fmla="*/ 129911 w 1409700"/>
                  <a:gd name="connsiteY1" fmla="*/ 526901 h 2609850"/>
                  <a:gd name="connsiteX2" fmla="*/ 87811 w 1409700"/>
                  <a:gd name="connsiteY2" fmla="*/ 2126530 h 2609850"/>
                  <a:gd name="connsiteX3" fmla="*/ 766752 w 1409700"/>
                  <a:gd name="connsiteY3" fmla="*/ 2430759 h 2609850"/>
                  <a:gd name="connsiteX4" fmla="*/ 1196521 w 1409700"/>
                  <a:gd name="connsiteY4" fmla="*/ 2614877 h 2609850"/>
                  <a:gd name="connsiteX5" fmla="*/ 1341586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1341586" y="1363673"/>
                    </a:moveTo>
                    <a:cubicBezTo>
                      <a:pt x="996400" y="-212"/>
                      <a:pt x="-28585" y="-455602"/>
                      <a:pt x="129911" y="526901"/>
                    </a:cubicBezTo>
                    <a:cubicBezTo>
                      <a:pt x="57616" y="1105069"/>
                      <a:pt x="-97927" y="1514834"/>
                      <a:pt x="87811" y="2126530"/>
                    </a:cubicBezTo>
                    <a:cubicBezTo>
                      <a:pt x="194491" y="2393039"/>
                      <a:pt x="527770" y="2351987"/>
                      <a:pt x="766752" y="2430759"/>
                    </a:cubicBezTo>
                    <a:cubicBezTo>
                      <a:pt x="930106" y="2455904"/>
                      <a:pt x="1029547" y="2601827"/>
                      <a:pt x="1196521" y="2614877"/>
                    </a:cubicBezTo>
                    <a:cubicBezTo>
                      <a:pt x="1516846" y="2396183"/>
                      <a:pt x="1404356" y="1563317"/>
                      <a:pt x="1341586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2D64F05-4F72-4634-B350-7FF72E27FA7C}"/>
                  </a:ext>
                </a:extLst>
              </p:cNvPr>
              <p:cNvSpPr/>
              <p:nvPr/>
            </p:nvSpPr>
            <p:spPr>
              <a:xfrm>
                <a:off x="2852724" y="1316853"/>
                <a:ext cx="1409700" cy="2609850"/>
              </a:xfrm>
              <a:custGeom>
                <a:avLst/>
                <a:gdLst>
                  <a:gd name="connsiteX0" fmla="*/ 71355 w 1409700"/>
                  <a:gd name="connsiteY0" fmla="*/ 1363673 h 2609850"/>
                  <a:gd name="connsiteX1" fmla="*/ 1283031 w 1409700"/>
                  <a:gd name="connsiteY1" fmla="*/ 526901 h 2609850"/>
                  <a:gd name="connsiteX2" fmla="*/ 1325131 w 1409700"/>
                  <a:gd name="connsiteY2" fmla="*/ 2126530 h 2609850"/>
                  <a:gd name="connsiteX3" fmla="*/ 646189 w 1409700"/>
                  <a:gd name="connsiteY3" fmla="*/ 2430759 h 2609850"/>
                  <a:gd name="connsiteX4" fmla="*/ 216421 w 1409700"/>
                  <a:gd name="connsiteY4" fmla="*/ 2614877 h 2609850"/>
                  <a:gd name="connsiteX5" fmla="*/ 71355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71355" y="1363673"/>
                    </a:moveTo>
                    <a:cubicBezTo>
                      <a:pt x="416541" y="-212"/>
                      <a:pt x="1441527" y="-455602"/>
                      <a:pt x="1283031" y="526901"/>
                    </a:cubicBezTo>
                    <a:cubicBezTo>
                      <a:pt x="1355325" y="1105069"/>
                      <a:pt x="1510869" y="1514834"/>
                      <a:pt x="1325131" y="2126530"/>
                    </a:cubicBezTo>
                    <a:cubicBezTo>
                      <a:pt x="1218451" y="2393039"/>
                      <a:pt x="885171" y="2351987"/>
                      <a:pt x="646189" y="2430759"/>
                    </a:cubicBezTo>
                    <a:cubicBezTo>
                      <a:pt x="482835" y="2455904"/>
                      <a:pt x="383394" y="2601828"/>
                      <a:pt x="216421" y="2614877"/>
                    </a:cubicBezTo>
                    <a:cubicBezTo>
                      <a:pt x="-103905" y="2396087"/>
                      <a:pt x="8681" y="1563221"/>
                      <a:pt x="71355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5673648B-66BD-4EB4-BCE2-3EAFEC23186A}"/>
                  </a:ext>
                </a:extLst>
              </p:cNvPr>
              <p:cNvSpPr/>
              <p:nvPr/>
            </p:nvSpPr>
            <p:spPr>
              <a:xfrm>
                <a:off x="4249996" y="2513718"/>
                <a:ext cx="57150" cy="104775"/>
              </a:xfrm>
              <a:custGeom>
                <a:avLst/>
                <a:gdLst>
                  <a:gd name="connsiteX0" fmla="*/ 61781 w 57150"/>
                  <a:gd name="connsiteY0" fmla="*/ 92037 h 104775"/>
                  <a:gd name="connsiteX1" fmla="*/ 38445 w 57150"/>
                  <a:gd name="connsiteY1" fmla="*/ 13455 h 104775"/>
                  <a:gd name="connsiteX2" fmla="*/ 6060 w 57150"/>
                  <a:gd name="connsiteY2" fmla="*/ 3549 h 104775"/>
                  <a:gd name="connsiteX3" fmla="*/ 7203 w 57150"/>
                  <a:gd name="connsiteY3" fmla="*/ 54318 h 104775"/>
                  <a:gd name="connsiteX4" fmla="*/ 14918 w 57150"/>
                  <a:gd name="connsiteY4" fmla="*/ 88512 h 104775"/>
                  <a:gd name="connsiteX5" fmla="*/ 12632 w 57150"/>
                  <a:gd name="connsiteY5" fmla="*/ 73463 h 104775"/>
                  <a:gd name="connsiteX6" fmla="*/ 16442 w 57150"/>
                  <a:gd name="connsiteY6" fmla="*/ 95656 h 104775"/>
                  <a:gd name="connsiteX7" fmla="*/ 15585 w 57150"/>
                  <a:gd name="connsiteY7" fmla="*/ 82226 h 104775"/>
                  <a:gd name="connsiteX8" fmla="*/ 16156 w 57150"/>
                  <a:gd name="connsiteY8" fmla="*/ 77368 h 104775"/>
                  <a:gd name="connsiteX9" fmla="*/ 32634 w 57150"/>
                  <a:gd name="connsiteY9" fmla="*/ 111277 h 104775"/>
                  <a:gd name="connsiteX10" fmla="*/ 61781 w 57150"/>
                  <a:gd name="connsiteY10" fmla="*/ 92037 h 104775"/>
                  <a:gd name="connsiteX11" fmla="*/ 61781 w 57150"/>
                  <a:gd name="connsiteY11" fmla="*/ 9203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104775">
                    <a:moveTo>
                      <a:pt x="61781" y="92037"/>
                    </a:moveTo>
                    <a:cubicBezTo>
                      <a:pt x="67115" y="62795"/>
                      <a:pt x="48541" y="38220"/>
                      <a:pt x="38445" y="13455"/>
                    </a:cubicBezTo>
                    <a:cubicBezTo>
                      <a:pt x="32920" y="25"/>
                      <a:pt x="16442" y="-3499"/>
                      <a:pt x="6060" y="3549"/>
                    </a:cubicBezTo>
                    <a:cubicBezTo>
                      <a:pt x="-5751" y="11550"/>
                      <a:pt x="2536" y="27362"/>
                      <a:pt x="7203" y="54318"/>
                    </a:cubicBezTo>
                    <a:cubicBezTo>
                      <a:pt x="8822" y="63557"/>
                      <a:pt x="11108" y="80226"/>
                      <a:pt x="14918" y="88512"/>
                    </a:cubicBezTo>
                    <a:cubicBezTo>
                      <a:pt x="16061" y="90989"/>
                      <a:pt x="11584" y="70986"/>
                      <a:pt x="12632" y="73463"/>
                    </a:cubicBezTo>
                    <a:cubicBezTo>
                      <a:pt x="13013" y="74415"/>
                      <a:pt x="18061" y="100609"/>
                      <a:pt x="16442" y="95656"/>
                    </a:cubicBezTo>
                    <a:cubicBezTo>
                      <a:pt x="17013" y="97466"/>
                      <a:pt x="15013" y="80321"/>
                      <a:pt x="15585" y="82226"/>
                    </a:cubicBezTo>
                    <a:cubicBezTo>
                      <a:pt x="17394" y="88512"/>
                      <a:pt x="15585" y="80511"/>
                      <a:pt x="16156" y="77368"/>
                    </a:cubicBezTo>
                    <a:cubicBezTo>
                      <a:pt x="13489" y="91941"/>
                      <a:pt x="19871" y="107181"/>
                      <a:pt x="32634" y="111277"/>
                    </a:cubicBezTo>
                    <a:cubicBezTo>
                      <a:pt x="44541" y="115087"/>
                      <a:pt x="59114" y="106705"/>
                      <a:pt x="61781" y="92037"/>
                    </a:cubicBezTo>
                    <a:lnTo>
                      <a:pt x="61781" y="920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3" name="Freeform: Shape 62">
                <a:extLst>
                  <a:ext uri="{FF2B5EF4-FFF2-40B4-BE49-F238E27FC236}">
                    <a16:creationId xmlns:a16="http://schemas.microsoft.com/office/drawing/2014/main" id="{353FDEEA-BA4B-4A2C-8AF4-BD6910C061A9}"/>
                  </a:ext>
                </a:extLst>
              </p:cNvPr>
              <p:cNvSpPr/>
              <p:nvPr/>
            </p:nvSpPr>
            <p:spPr>
              <a:xfrm>
                <a:off x="4210823" y="2219325"/>
                <a:ext cx="238125" cy="381000"/>
              </a:xfrm>
              <a:custGeom>
                <a:avLst/>
                <a:gdLst>
                  <a:gd name="connsiteX0" fmla="*/ 40469 w 238125"/>
                  <a:gd name="connsiteY0" fmla="*/ 0 h 381000"/>
                  <a:gd name="connsiteX1" fmla="*/ 1322 w 238125"/>
                  <a:gd name="connsiteY1" fmla="*/ 26098 h 381000"/>
                  <a:gd name="connsiteX2" fmla="*/ 44184 w 238125"/>
                  <a:gd name="connsiteY2" fmla="*/ 201263 h 381000"/>
                  <a:gd name="connsiteX3" fmla="*/ 126194 w 238125"/>
                  <a:gd name="connsiteY3" fmla="*/ 382048 h 381000"/>
                  <a:gd name="connsiteX4" fmla="*/ 243638 w 238125"/>
                  <a:gd name="connsiteY4" fmla="*/ 313087 h 381000"/>
                  <a:gd name="connsiteX5" fmla="*/ 142958 w 238125"/>
                  <a:gd name="connsiteY5" fmla="*/ 96869 h 381000"/>
                  <a:gd name="connsiteX6" fmla="*/ 40469 w 238125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125" h="381000">
                    <a:moveTo>
                      <a:pt x="40469" y="0"/>
                    </a:moveTo>
                    <a:lnTo>
                      <a:pt x="1322" y="26098"/>
                    </a:lnTo>
                    <a:cubicBezTo>
                      <a:pt x="1322" y="26098"/>
                      <a:pt x="-11728" y="65246"/>
                      <a:pt x="44184" y="201263"/>
                    </a:cubicBezTo>
                    <a:cubicBezTo>
                      <a:pt x="59329" y="238125"/>
                      <a:pt x="109430" y="378333"/>
                      <a:pt x="126194" y="382048"/>
                    </a:cubicBezTo>
                    <a:cubicBezTo>
                      <a:pt x="142958" y="385763"/>
                      <a:pt x="236494" y="320230"/>
                      <a:pt x="243638" y="313087"/>
                    </a:cubicBezTo>
                    <a:cubicBezTo>
                      <a:pt x="254782" y="301942"/>
                      <a:pt x="165342" y="141637"/>
                      <a:pt x="142958" y="96869"/>
                    </a:cubicBezTo>
                    <a:cubicBezTo>
                      <a:pt x="120575" y="52197"/>
                      <a:pt x="87047" y="22384"/>
                      <a:pt x="40469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64" name="Graphic 1">
                <a:extLst>
                  <a:ext uri="{FF2B5EF4-FFF2-40B4-BE49-F238E27FC236}">
                    <a16:creationId xmlns:a16="http://schemas.microsoft.com/office/drawing/2014/main" id="{5F19FBF9-3900-45D6-A4FD-CB3A49925B6E}"/>
                  </a:ext>
                </a:extLst>
              </p:cNvPr>
              <p:cNvGrpSpPr/>
              <p:nvPr/>
            </p:nvGrpSpPr>
            <p:grpSpPr>
              <a:xfrm>
                <a:off x="4271486" y="2150364"/>
                <a:ext cx="657225" cy="466725"/>
                <a:chOff x="4271486" y="2150364"/>
                <a:chExt cx="657225" cy="466725"/>
              </a:xfrm>
              <a:grpFill/>
            </p:grpSpPr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4F7DFD9D-9606-4D78-8F55-991B389AE593}"/>
                    </a:ext>
                  </a:extLst>
                </p:cNvPr>
                <p:cNvSpPr/>
                <p:nvPr/>
              </p:nvSpPr>
              <p:spPr>
                <a:xfrm>
                  <a:off x="4835089" y="2513718"/>
                  <a:ext cx="57150" cy="104775"/>
                </a:xfrm>
                <a:custGeom>
                  <a:avLst/>
                  <a:gdLst>
                    <a:gd name="connsiteX0" fmla="*/ 944 w 57150"/>
                    <a:gd name="connsiteY0" fmla="*/ 92037 h 104775"/>
                    <a:gd name="connsiteX1" fmla="*/ 24280 w 57150"/>
                    <a:gd name="connsiteY1" fmla="*/ 13455 h 104775"/>
                    <a:gd name="connsiteX2" fmla="*/ 56665 w 57150"/>
                    <a:gd name="connsiteY2" fmla="*/ 3549 h 104775"/>
                    <a:gd name="connsiteX3" fmla="*/ 55522 w 57150"/>
                    <a:gd name="connsiteY3" fmla="*/ 54318 h 104775"/>
                    <a:gd name="connsiteX4" fmla="*/ 47807 w 57150"/>
                    <a:gd name="connsiteY4" fmla="*/ 88512 h 104775"/>
                    <a:gd name="connsiteX5" fmla="*/ 50093 w 57150"/>
                    <a:gd name="connsiteY5" fmla="*/ 73463 h 104775"/>
                    <a:gd name="connsiteX6" fmla="*/ 46282 w 57150"/>
                    <a:gd name="connsiteY6" fmla="*/ 95656 h 104775"/>
                    <a:gd name="connsiteX7" fmla="*/ 47140 w 57150"/>
                    <a:gd name="connsiteY7" fmla="*/ 82226 h 104775"/>
                    <a:gd name="connsiteX8" fmla="*/ 46568 w 57150"/>
                    <a:gd name="connsiteY8" fmla="*/ 77368 h 104775"/>
                    <a:gd name="connsiteX9" fmla="*/ 30090 w 57150"/>
                    <a:gd name="connsiteY9" fmla="*/ 111277 h 104775"/>
                    <a:gd name="connsiteX10" fmla="*/ 944 w 57150"/>
                    <a:gd name="connsiteY10" fmla="*/ 92037 h 104775"/>
                    <a:gd name="connsiteX11" fmla="*/ 944 w 57150"/>
                    <a:gd name="connsiteY11" fmla="*/ 92037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7150" h="104775">
                      <a:moveTo>
                        <a:pt x="944" y="92037"/>
                      </a:moveTo>
                      <a:cubicBezTo>
                        <a:pt x="-4390" y="62795"/>
                        <a:pt x="14183" y="38220"/>
                        <a:pt x="24280" y="13455"/>
                      </a:cubicBezTo>
                      <a:cubicBezTo>
                        <a:pt x="29804" y="25"/>
                        <a:pt x="46282" y="-3499"/>
                        <a:pt x="56665" y="3549"/>
                      </a:cubicBezTo>
                      <a:cubicBezTo>
                        <a:pt x="68476" y="11550"/>
                        <a:pt x="60189" y="27362"/>
                        <a:pt x="55522" y="54318"/>
                      </a:cubicBezTo>
                      <a:cubicBezTo>
                        <a:pt x="53903" y="63557"/>
                        <a:pt x="51616" y="80226"/>
                        <a:pt x="47807" y="88512"/>
                      </a:cubicBezTo>
                      <a:cubicBezTo>
                        <a:pt x="46664" y="90989"/>
                        <a:pt x="51140" y="70986"/>
                        <a:pt x="50093" y="73463"/>
                      </a:cubicBezTo>
                      <a:cubicBezTo>
                        <a:pt x="49711" y="74415"/>
                        <a:pt x="44663" y="100609"/>
                        <a:pt x="46282" y="95656"/>
                      </a:cubicBezTo>
                      <a:cubicBezTo>
                        <a:pt x="45711" y="97466"/>
                        <a:pt x="47711" y="80321"/>
                        <a:pt x="47140" y="82226"/>
                      </a:cubicBezTo>
                      <a:cubicBezTo>
                        <a:pt x="45330" y="88512"/>
                        <a:pt x="47140" y="80511"/>
                        <a:pt x="46568" y="77368"/>
                      </a:cubicBezTo>
                      <a:cubicBezTo>
                        <a:pt x="49235" y="91941"/>
                        <a:pt x="42853" y="107181"/>
                        <a:pt x="30090" y="111277"/>
                      </a:cubicBezTo>
                      <a:cubicBezTo>
                        <a:pt x="18279" y="115087"/>
                        <a:pt x="3611" y="106705"/>
                        <a:pt x="944" y="92037"/>
                      </a:cubicBezTo>
                      <a:lnTo>
                        <a:pt x="944" y="92037"/>
                      </a:lnTo>
                      <a:close/>
                    </a:path>
                  </a:pathLst>
                </a:custGeom>
                <a:grpFill/>
                <a:ln w="6350" cap="flat">
                  <a:solidFill>
                    <a:schemeClr val="accent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E4E8305F-F0A5-42CA-98DF-E2ADC498D27B}"/>
                    </a:ext>
                  </a:extLst>
                </p:cNvPr>
                <p:cNvSpPr/>
                <p:nvPr/>
              </p:nvSpPr>
              <p:spPr>
                <a:xfrm>
                  <a:off x="4692487" y="2219325"/>
                  <a:ext cx="238125" cy="381000"/>
                </a:xfrm>
                <a:custGeom>
                  <a:avLst/>
                  <a:gdLst>
                    <a:gd name="connsiteX0" fmla="*/ 204125 w 238125"/>
                    <a:gd name="connsiteY0" fmla="*/ 0 h 381000"/>
                    <a:gd name="connsiteX1" fmla="*/ 243273 w 238125"/>
                    <a:gd name="connsiteY1" fmla="*/ 26098 h 381000"/>
                    <a:gd name="connsiteX2" fmla="*/ 200410 w 238125"/>
                    <a:gd name="connsiteY2" fmla="*/ 201263 h 381000"/>
                    <a:gd name="connsiteX3" fmla="*/ 118400 w 238125"/>
                    <a:gd name="connsiteY3" fmla="*/ 382048 h 381000"/>
                    <a:gd name="connsiteX4" fmla="*/ 957 w 238125"/>
                    <a:gd name="connsiteY4" fmla="*/ 313087 h 381000"/>
                    <a:gd name="connsiteX5" fmla="*/ 101636 w 238125"/>
                    <a:gd name="connsiteY5" fmla="*/ 96869 h 381000"/>
                    <a:gd name="connsiteX6" fmla="*/ 204125 w 238125"/>
                    <a:gd name="connsiteY6" fmla="*/ 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8125" h="381000">
                      <a:moveTo>
                        <a:pt x="204125" y="0"/>
                      </a:moveTo>
                      <a:lnTo>
                        <a:pt x="243273" y="26098"/>
                      </a:lnTo>
                      <a:cubicBezTo>
                        <a:pt x="243273" y="26098"/>
                        <a:pt x="256322" y="65246"/>
                        <a:pt x="200410" y="201263"/>
                      </a:cubicBezTo>
                      <a:cubicBezTo>
                        <a:pt x="185266" y="238125"/>
                        <a:pt x="135164" y="378333"/>
                        <a:pt x="118400" y="382048"/>
                      </a:cubicBezTo>
                      <a:cubicBezTo>
                        <a:pt x="101636" y="385763"/>
                        <a:pt x="8100" y="320230"/>
                        <a:pt x="957" y="313087"/>
                      </a:cubicBezTo>
                      <a:cubicBezTo>
                        <a:pt x="-10188" y="301942"/>
                        <a:pt x="79252" y="141637"/>
                        <a:pt x="101636" y="96869"/>
                      </a:cubicBezTo>
                      <a:cubicBezTo>
                        <a:pt x="124020" y="52197"/>
                        <a:pt x="157548" y="22384"/>
                        <a:pt x="204125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E9E26898-74FC-4B5C-BFB9-6631FAFC95EA}"/>
                    </a:ext>
                  </a:extLst>
                </p:cNvPr>
                <p:cNvSpPr/>
                <p:nvPr/>
              </p:nvSpPr>
              <p:spPr>
                <a:xfrm>
                  <a:off x="4271486" y="2150364"/>
                  <a:ext cx="600075" cy="361950"/>
                </a:xfrm>
                <a:custGeom>
                  <a:avLst/>
                  <a:gdLst>
                    <a:gd name="connsiteX0" fmla="*/ 500253 w 600075"/>
                    <a:gd name="connsiteY0" fmla="*/ 0 h 361950"/>
                    <a:gd name="connsiteX1" fmla="*/ 476441 w 600075"/>
                    <a:gd name="connsiteY1" fmla="*/ 0 h 361950"/>
                    <a:gd name="connsiteX2" fmla="*/ 316611 w 600075"/>
                    <a:gd name="connsiteY2" fmla="*/ 16764 h 361950"/>
                    <a:gd name="connsiteX3" fmla="*/ 302609 w 600075"/>
                    <a:gd name="connsiteY3" fmla="*/ 16669 h 361950"/>
                    <a:gd name="connsiteX4" fmla="*/ 302228 w 600075"/>
                    <a:gd name="connsiteY4" fmla="*/ 21050 h 361950"/>
                    <a:gd name="connsiteX5" fmla="*/ 302038 w 600075"/>
                    <a:gd name="connsiteY5" fmla="*/ 16669 h 361950"/>
                    <a:gd name="connsiteX6" fmla="*/ 288036 w 600075"/>
                    <a:gd name="connsiteY6" fmla="*/ 16764 h 361950"/>
                    <a:gd name="connsiteX7" fmla="*/ 128207 w 600075"/>
                    <a:gd name="connsiteY7" fmla="*/ 0 h 361950"/>
                    <a:gd name="connsiteX8" fmla="*/ 104394 w 600075"/>
                    <a:gd name="connsiteY8" fmla="*/ 0 h 361950"/>
                    <a:gd name="connsiteX9" fmla="*/ 0 w 600075"/>
                    <a:gd name="connsiteY9" fmla="*/ 59626 h 361950"/>
                    <a:gd name="connsiteX10" fmla="*/ 74581 w 600075"/>
                    <a:gd name="connsiteY10" fmla="*/ 121158 h 361950"/>
                    <a:gd name="connsiteX11" fmla="*/ 193834 w 600075"/>
                    <a:gd name="connsiteY11" fmla="*/ 363379 h 361950"/>
                    <a:gd name="connsiteX12" fmla="*/ 277654 w 600075"/>
                    <a:gd name="connsiteY12" fmla="*/ 320516 h 361950"/>
                    <a:gd name="connsiteX13" fmla="*/ 300514 w 600075"/>
                    <a:gd name="connsiteY13" fmla="*/ 303086 h 361950"/>
                    <a:gd name="connsiteX14" fmla="*/ 326708 w 600075"/>
                    <a:gd name="connsiteY14" fmla="*/ 320516 h 361950"/>
                    <a:gd name="connsiteX15" fmla="*/ 410528 w 600075"/>
                    <a:gd name="connsiteY15" fmla="*/ 363379 h 361950"/>
                    <a:gd name="connsiteX16" fmla="*/ 529781 w 600075"/>
                    <a:gd name="connsiteY16" fmla="*/ 121158 h 361950"/>
                    <a:gd name="connsiteX17" fmla="*/ 604361 w 600075"/>
                    <a:gd name="connsiteY17" fmla="*/ 59626 h 361950"/>
                    <a:gd name="connsiteX18" fmla="*/ 500253 w 600075"/>
                    <a:gd name="connsiteY18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00075" h="361950">
                      <a:moveTo>
                        <a:pt x="500253" y="0"/>
                      </a:moveTo>
                      <a:lnTo>
                        <a:pt x="476441" y="0"/>
                      </a:lnTo>
                      <a:cubicBezTo>
                        <a:pt x="440341" y="10192"/>
                        <a:pt x="382334" y="16764"/>
                        <a:pt x="316611" y="16764"/>
                      </a:cubicBezTo>
                      <a:cubicBezTo>
                        <a:pt x="311944" y="16764"/>
                        <a:pt x="307277" y="16764"/>
                        <a:pt x="302609" y="16669"/>
                      </a:cubicBezTo>
                      <a:lnTo>
                        <a:pt x="302228" y="21050"/>
                      </a:lnTo>
                      <a:lnTo>
                        <a:pt x="302038" y="16669"/>
                      </a:lnTo>
                      <a:cubicBezTo>
                        <a:pt x="297466" y="16764"/>
                        <a:pt x="292799" y="16764"/>
                        <a:pt x="288036" y="16764"/>
                      </a:cubicBezTo>
                      <a:cubicBezTo>
                        <a:pt x="222409" y="16764"/>
                        <a:pt x="164306" y="10192"/>
                        <a:pt x="128207" y="0"/>
                      </a:cubicBezTo>
                      <a:lnTo>
                        <a:pt x="104394" y="0"/>
                      </a:lnTo>
                      <a:cubicBezTo>
                        <a:pt x="104394" y="0"/>
                        <a:pt x="29813" y="39148"/>
                        <a:pt x="0" y="59626"/>
                      </a:cubicBezTo>
                      <a:cubicBezTo>
                        <a:pt x="0" y="59626"/>
                        <a:pt x="59627" y="102489"/>
                        <a:pt x="74581" y="121158"/>
                      </a:cubicBezTo>
                      <a:cubicBezTo>
                        <a:pt x="89535" y="139827"/>
                        <a:pt x="192024" y="350425"/>
                        <a:pt x="193834" y="363379"/>
                      </a:cubicBezTo>
                      <a:cubicBezTo>
                        <a:pt x="195739" y="376428"/>
                        <a:pt x="255365" y="335470"/>
                        <a:pt x="277654" y="320516"/>
                      </a:cubicBezTo>
                      <a:cubicBezTo>
                        <a:pt x="285274" y="315468"/>
                        <a:pt x="293561" y="308896"/>
                        <a:pt x="300514" y="303086"/>
                      </a:cubicBezTo>
                      <a:cubicBezTo>
                        <a:pt x="308705" y="308515"/>
                        <a:pt x="318325" y="314801"/>
                        <a:pt x="326708" y="320516"/>
                      </a:cubicBezTo>
                      <a:cubicBezTo>
                        <a:pt x="343281" y="331851"/>
                        <a:pt x="408718" y="376428"/>
                        <a:pt x="410528" y="363379"/>
                      </a:cubicBezTo>
                      <a:cubicBezTo>
                        <a:pt x="412433" y="350329"/>
                        <a:pt x="514921" y="139732"/>
                        <a:pt x="529781" y="121158"/>
                      </a:cubicBezTo>
                      <a:cubicBezTo>
                        <a:pt x="544735" y="102489"/>
                        <a:pt x="604361" y="59626"/>
                        <a:pt x="604361" y="59626"/>
                      </a:cubicBezTo>
                      <a:cubicBezTo>
                        <a:pt x="574834" y="39148"/>
                        <a:pt x="500253" y="0"/>
                        <a:pt x="500253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D6D7AE9D-8EA8-46B8-BEB8-B739F59D7103}"/>
                  </a:ext>
                </a:extLst>
              </p:cNvPr>
              <p:cNvSpPr/>
              <p:nvPr/>
            </p:nvSpPr>
            <p:spPr>
              <a:xfrm>
                <a:off x="4376642" y="1969579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56EA9AB1-2F6D-4CEB-82B5-FD9520FB36FB}"/>
                  </a:ext>
                </a:extLst>
              </p:cNvPr>
              <p:cNvSpPr/>
              <p:nvPr/>
            </p:nvSpPr>
            <p:spPr>
              <a:xfrm>
                <a:off x="4376642" y="1785080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6F8DB5BC-E272-4B9F-847B-E1CE44A4F023}"/>
                  </a:ext>
                </a:extLst>
              </p:cNvPr>
              <p:cNvSpPr/>
              <p:nvPr/>
            </p:nvSpPr>
            <p:spPr>
              <a:xfrm>
                <a:off x="4376642" y="1606201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567EC11-6E41-4654-9407-45CE1813DEE3}"/>
                  </a:ext>
                </a:extLst>
              </p:cNvPr>
              <p:cNvSpPr/>
              <p:nvPr/>
            </p:nvSpPr>
            <p:spPr>
              <a:xfrm>
                <a:off x="4376642" y="1419892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1FFEBB13-FED2-4C49-AA7B-819D9475E251}"/>
                  </a:ext>
                </a:extLst>
              </p:cNvPr>
              <p:cNvSpPr/>
              <p:nvPr/>
            </p:nvSpPr>
            <p:spPr>
              <a:xfrm>
                <a:off x="4376642" y="1240917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D13B9AF7-54F7-47B3-9368-DA963D2E38E9}"/>
                  </a:ext>
                </a:extLst>
              </p:cNvPr>
              <p:cNvSpPr/>
              <p:nvPr/>
            </p:nvSpPr>
            <p:spPr>
              <a:xfrm>
                <a:off x="4381309" y="1190625"/>
                <a:ext cx="352425" cy="57150"/>
              </a:xfrm>
              <a:custGeom>
                <a:avLst/>
                <a:gdLst>
                  <a:gd name="connsiteX0" fmla="*/ 357759 w 352425"/>
                  <a:gd name="connsiteY0" fmla="*/ 29813 h 57150"/>
                  <a:gd name="connsiteX1" fmla="*/ 178879 w 352425"/>
                  <a:gd name="connsiteY1" fmla="*/ 59627 h 57150"/>
                  <a:gd name="connsiteX2" fmla="*/ 0 w 352425"/>
                  <a:gd name="connsiteY2" fmla="*/ 29813 h 57150"/>
                  <a:gd name="connsiteX3" fmla="*/ 178879 w 352425"/>
                  <a:gd name="connsiteY3" fmla="*/ 0 h 57150"/>
                  <a:gd name="connsiteX4" fmla="*/ 357759 w 352425"/>
                  <a:gd name="connsiteY4" fmla="*/ 2981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25" h="57150">
                    <a:moveTo>
                      <a:pt x="357759" y="29813"/>
                    </a:moveTo>
                    <a:cubicBezTo>
                      <a:pt x="357759" y="46279"/>
                      <a:pt x="277672" y="59627"/>
                      <a:pt x="178879" y="59627"/>
                    </a:cubicBezTo>
                    <a:cubicBezTo>
                      <a:pt x="80087" y="59627"/>
                      <a:pt x="0" y="46279"/>
                      <a:pt x="0" y="29813"/>
                    </a:cubicBezTo>
                    <a:cubicBezTo>
                      <a:pt x="0" y="13348"/>
                      <a:pt x="80087" y="0"/>
                      <a:pt x="178879" y="0"/>
                    </a:cubicBezTo>
                    <a:cubicBezTo>
                      <a:pt x="277672" y="0"/>
                      <a:pt x="357759" y="13348"/>
                      <a:pt x="357759" y="298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F8EC35E7-D251-47CF-9EEB-02FAD9F8566E}"/>
                </a:ext>
              </a:extLst>
            </p:cNvPr>
            <p:cNvSpPr/>
            <p:nvPr/>
          </p:nvSpPr>
          <p:spPr>
            <a:xfrm>
              <a:off x="3673140" y="2434092"/>
              <a:ext cx="24846" cy="43481"/>
            </a:xfrm>
            <a:custGeom>
              <a:avLst/>
              <a:gdLst>
                <a:gd name="connsiteX0" fmla="*/ 85016 w 76200"/>
                <a:gd name="connsiteY0" fmla="*/ 56007 h 133350"/>
                <a:gd name="connsiteX1" fmla="*/ 31390 w 76200"/>
                <a:gd name="connsiteY1" fmla="*/ 138589 h 133350"/>
                <a:gd name="connsiteX2" fmla="*/ 14340 w 76200"/>
                <a:gd name="connsiteY2" fmla="*/ 130969 h 133350"/>
                <a:gd name="connsiteX3" fmla="*/ 29771 w 76200"/>
                <a:gd name="connsiteY3" fmla="*/ 2191 h 133350"/>
                <a:gd name="connsiteX4" fmla="*/ 35676 w 76200"/>
                <a:gd name="connsiteY4" fmla="*/ 2381 h 133350"/>
                <a:gd name="connsiteX5" fmla="*/ 41106 w 76200"/>
                <a:gd name="connsiteY5" fmla="*/ 0 h 133350"/>
                <a:gd name="connsiteX6" fmla="*/ 85016 w 76200"/>
                <a:gd name="connsiteY6" fmla="*/ 56007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133350">
                  <a:moveTo>
                    <a:pt x="85016" y="56007"/>
                  </a:moveTo>
                  <a:cubicBezTo>
                    <a:pt x="77682" y="90392"/>
                    <a:pt x="82158" y="132397"/>
                    <a:pt x="31390" y="138589"/>
                  </a:cubicBezTo>
                  <a:cubicBezTo>
                    <a:pt x="25675" y="136017"/>
                    <a:pt x="20055" y="133541"/>
                    <a:pt x="14340" y="130969"/>
                  </a:cubicBezTo>
                  <a:cubicBezTo>
                    <a:pt x="-2424" y="85439"/>
                    <a:pt x="-12139" y="40672"/>
                    <a:pt x="29771" y="2191"/>
                  </a:cubicBezTo>
                  <a:lnTo>
                    <a:pt x="35676" y="2381"/>
                  </a:lnTo>
                  <a:lnTo>
                    <a:pt x="41106" y="0"/>
                  </a:lnTo>
                  <a:cubicBezTo>
                    <a:pt x="61680" y="14097"/>
                    <a:pt x="88064" y="23527"/>
                    <a:pt x="85016" y="56007"/>
                  </a:cubicBezTo>
                  <a:close/>
                </a:path>
              </a:pathLst>
            </a:custGeom>
            <a:solidFill>
              <a:srgbClr val="7E20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83836E23-37F3-41AA-A8C7-B2D2FADB6B77}"/>
                </a:ext>
              </a:extLst>
            </p:cNvPr>
            <p:cNvSpPr/>
            <p:nvPr/>
          </p:nvSpPr>
          <p:spPr>
            <a:xfrm>
              <a:off x="3593043" y="2378307"/>
              <a:ext cx="37269" cy="37269"/>
            </a:xfrm>
            <a:custGeom>
              <a:avLst/>
              <a:gdLst>
                <a:gd name="connsiteX0" fmla="*/ 115685 w 114300"/>
                <a:gd name="connsiteY0" fmla="*/ 56977 h 114300"/>
                <a:gd name="connsiteX1" fmla="*/ 30150 w 114300"/>
                <a:gd name="connsiteY1" fmla="*/ 114984 h 114300"/>
                <a:gd name="connsiteX2" fmla="*/ 31865 w 114300"/>
                <a:gd name="connsiteY2" fmla="*/ 20687 h 114300"/>
                <a:gd name="connsiteX3" fmla="*/ 42818 w 114300"/>
                <a:gd name="connsiteY3" fmla="*/ 8590 h 114300"/>
                <a:gd name="connsiteX4" fmla="*/ 120257 w 114300"/>
                <a:gd name="connsiteY4" fmla="*/ 30402 h 114300"/>
                <a:gd name="connsiteX5" fmla="*/ 115685 w 114300"/>
                <a:gd name="connsiteY5" fmla="*/ 569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14300">
                  <a:moveTo>
                    <a:pt x="115685" y="56977"/>
                  </a:moveTo>
                  <a:cubicBezTo>
                    <a:pt x="81490" y="67931"/>
                    <a:pt x="66154" y="106698"/>
                    <a:pt x="30150" y="114984"/>
                  </a:cubicBezTo>
                  <a:cubicBezTo>
                    <a:pt x="-10331" y="70884"/>
                    <a:pt x="-10331" y="70884"/>
                    <a:pt x="31865" y="20687"/>
                  </a:cubicBezTo>
                  <a:cubicBezTo>
                    <a:pt x="35484" y="16686"/>
                    <a:pt x="39199" y="12591"/>
                    <a:pt x="42818" y="8590"/>
                  </a:cubicBezTo>
                  <a:cubicBezTo>
                    <a:pt x="75584" y="-8841"/>
                    <a:pt x="100635" y="1161"/>
                    <a:pt x="120257" y="30402"/>
                  </a:cubicBezTo>
                  <a:cubicBezTo>
                    <a:pt x="118828" y="39261"/>
                    <a:pt x="117209" y="48119"/>
                    <a:pt x="115685" y="56977"/>
                  </a:cubicBezTo>
                  <a:close/>
                </a:path>
              </a:pathLst>
            </a:custGeom>
            <a:solidFill>
              <a:srgbClr val="7E20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4669A05C-961C-4B70-83DA-3F11F9EF97BD}"/>
                </a:ext>
              </a:extLst>
            </p:cNvPr>
            <p:cNvSpPr/>
            <p:nvPr/>
          </p:nvSpPr>
          <p:spPr>
            <a:xfrm>
              <a:off x="3667163" y="2271847"/>
              <a:ext cx="24846" cy="31058"/>
            </a:xfrm>
            <a:custGeom>
              <a:avLst/>
              <a:gdLst>
                <a:gd name="connsiteX0" fmla="*/ 41243 w 76200"/>
                <a:gd name="connsiteY0" fmla="*/ 286 h 95250"/>
                <a:gd name="connsiteX1" fmla="*/ 51816 w 76200"/>
                <a:gd name="connsiteY1" fmla="*/ 0 h 95250"/>
                <a:gd name="connsiteX2" fmla="*/ 48673 w 76200"/>
                <a:gd name="connsiteY2" fmla="*/ 93631 h 95250"/>
                <a:gd name="connsiteX3" fmla="*/ 47530 w 76200"/>
                <a:gd name="connsiteY3" fmla="*/ 102203 h 95250"/>
                <a:gd name="connsiteX4" fmla="*/ 0 w 76200"/>
                <a:gd name="connsiteY4" fmla="*/ 55150 h 95250"/>
                <a:gd name="connsiteX5" fmla="*/ 1143 w 76200"/>
                <a:gd name="connsiteY5" fmla="*/ 29623 h 95250"/>
                <a:gd name="connsiteX6" fmla="*/ 10858 w 76200"/>
                <a:gd name="connsiteY6" fmla="*/ 16193 h 95250"/>
                <a:gd name="connsiteX7" fmla="*/ 41243 w 76200"/>
                <a:gd name="connsiteY7" fmla="*/ 28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200" h="95250">
                  <a:moveTo>
                    <a:pt x="41243" y="286"/>
                  </a:moveTo>
                  <a:cubicBezTo>
                    <a:pt x="44863" y="1905"/>
                    <a:pt x="48387" y="1810"/>
                    <a:pt x="51816" y="0"/>
                  </a:cubicBezTo>
                  <a:cubicBezTo>
                    <a:pt x="91916" y="44387"/>
                    <a:pt x="91916" y="44387"/>
                    <a:pt x="48673" y="93631"/>
                  </a:cubicBezTo>
                  <a:cubicBezTo>
                    <a:pt x="48006" y="96488"/>
                    <a:pt x="47625" y="99346"/>
                    <a:pt x="47530" y="102203"/>
                  </a:cubicBezTo>
                  <a:cubicBezTo>
                    <a:pt x="40767" y="77343"/>
                    <a:pt x="14478" y="72200"/>
                    <a:pt x="0" y="55150"/>
                  </a:cubicBezTo>
                  <a:cubicBezTo>
                    <a:pt x="476" y="46673"/>
                    <a:pt x="857" y="38100"/>
                    <a:pt x="1143" y="29623"/>
                  </a:cubicBezTo>
                  <a:cubicBezTo>
                    <a:pt x="4381" y="25146"/>
                    <a:pt x="7620" y="20669"/>
                    <a:pt x="10858" y="16193"/>
                  </a:cubicBezTo>
                  <a:cubicBezTo>
                    <a:pt x="20955" y="10859"/>
                    <a:pt x="31147" y="5620"/>
                    <a:pt x="41243" y="286"/>
                  </a:cubicBezTo>
                  <a:close/>
                </a:path>
              </a:pathLst>
            </a:custGeom>
            <a:solidFill>
              <a:srgbClr val="7E20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A9FAC90-D868-4249-B32E-6495920C471A}"/>
                </a:ext>
              </a:extLst>
            </p:cNvPr>
            <p:cNvSpPr/>
            <p:nvPr/>
          </p:nvSpPr>
          <p:spPr>
            <a:xfrm>
              <a:off x="3774354" y="2372070"/>
              <a:ext cx="46586" cy="55904"/>
            </a:xfrm>
            <a:custGeom>
              <a:avLst/>
              <a:gdLst>
                <a:gd name="connsiteX0" fmla="*/ 56355 w 142875"/>
                <a:gd name="connsiteY0" fmla="*/ 0 h 171450"/>
                <a:gd name="connsiteX1" fmla="*/ 137794 w 142875"/>
                <a:gd name="connsiteY1" fmla="*/ 55245 h 171450"/>
                <a:gd name="connsiteX2" fmla="*/ 134461 w 142875"/>
                <a:gd name="connsiteY2" fmla="*/ 112395 h 171450"/>
                <a:gd name="connsiteX3" fmla="*/ 123983 w 142875"/>
                <a:gd name="connsiteY3" fmla="*/ 152686 h 171450"/>
                <a:gd name="connsiteX4" fmla="*/ 93217 w 142875"/>
                <a:gd name="connsiteY4" fmla="*/ 177832 h 171450"/>
                <a:gd name="connsiteX5" fmla="*/ 22161 w 142875"/>
                <a:gd name="connsiteY5" fmla="*/ 150304 h 171450"/>
                <a:gd name="connsiteX6" fmla="*/ 12921 w 142875"/>
                <a:gd name="connsiteY6" fmla="*/ 84772 h 171450"/>
                <a:gd name="connsiteX7" fmla="*/ 14731 w 142875"/>
                <a:gd name="connsiteY7" fmla="*/ 36767 h 171450"/>
                <a:gd name="connsiteX8" fmla="*/ 56355 w 142875"/>
                <a:gd name="connsiteY8" fmla="*/ 0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875" h="171450">
                  <a:moveTo>
                    <a:pt x="56355" y="0"/>
                  </a:moveTo>
                  <a:cubicBezTo>
                    <a:pt x="84740" y="11906"/>
                    <a:pt x="108267" y="38195"/>
                    <a:pt x="137794" y="55245"/>
                  </a:cubicBezTo>
                  <a:cubicBezTo>
                    <a:pt x="157130" y="66389"/>
                    <a:pt x="145414" y="92583"/>
                    <a:pt x="134461" y="112395"/>
                  </a:cubicBezTo>
                  <a:cubicBezTo>
                    <a:pt x="127983" y="124111"/>
                    <a:pt x="128460" y="139541"/>
                    <a:pt x="123983" y="152686"/>
                  </a:cubicBezTo>
                  <a:cubicBezTo>
                    <a:pt x="119220" y="166878"/>
                    <a:pt x="108838" y="176879"/>
                    <a:pt x="93217" y="177832"/>
                  </a:cubicBezTo>
                  <a:cubicBezTo>
                    <a:pt x="65690" y="179546"/>
                    <a:pt x="44735" y="161163"/>
                    <a:pt x="22161" y="150304"/>
                  </a:cubicBezTo>
                  <a:cubicBezTo>
                    <a:pt x="-8224" y="135636"/>
                    <a:pt x="-3366" y="109538"/>
                    <a:pt x="12921" y="84772"/>
                  </a:cubicBezTo>
                  <a:cubicBezTo>
                    <a:pt x="23208" y="69151"/>
                    <a:pt x="12921" y="52673"/>
                    <a:pt x="14731" y="36767"/>
                  </a:cubicBezTo>
                  <a:cubicBezTo>
                    <a:pt x="17208" y="15049"/>
                    <a:pt x="31305" y="4381"/>
                    <a:pt x="56355" y="0"/>
                  </a:cubicBezTo>
                  <a:close/>
                </a:path>
              </a:pathLst>
            </a:custGeom>
            <a:solidFill>
              <a:srgbClr val="7E20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56" name="Graphic 46">
              <a:extLst>
                <a:ext uri="{FF2B5EF4-FFF2-40B4-BE49-F238E27FC236}">
                  <a16:creationId xmlns:a16="http://schemas.microsoft.com/office/drawing/2014/main" id="{DB0E69F9-3FAD-430A-9986-B64207A852AD}"/>
                </a:ext>
              </a:extLst>
            </p:cNvPr>
            <p:cNvGrpSpPr/>
            <p:nvPr/>
          </p:nvGrpSpPr>
          <p:grpSpPr>
            <a:xfrm>
              <a:off x="3398223" y="2515239"/>
              <a:ext cx="96279" cy="118019"/>
              <a:chOff x="2593809" y="2218068"/>
              <a:chExt cx="295275" cy="361950"/>
            </a:xfrm>
            <a:solidFill>
              <a:srgbClr val="7E2052"/>
            </a:solidFill>
          </p:grpSpPr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A328F19B-587D-43A8-91FD-42465BFB7B1A}"/>
                  </a:ext>
                </a:extLst>
              </p:cNvPr>
              <p:cNvSpPr/>
              <p:nvPr/>
            </p:nvSpPr>
            <p:spPr>
              <a:xfrm>
                <a:off x="2686118" y="2218068"/>
                <a:ext cx="209550" cy="266700"/>
              </a:xfrm>
              <a:custGeom>
                <a:avLst/>
                <a:gdLst>
                  <a:gd name="connsiteX0" fmla="*/ 87277 w 209550"/>
                  <a:gd name="connsiteY0" fmla="*/ 274624 h 266700"/>
                  <a:gd name="connsiteX1" fmla="*/ 9552 w 209550"/>
                  <a:gd name="connsiteY1" fmla="*/ 187375 h 266700"/>
                  <a:gd name="connsiteX2" fmla="*/ 34413 w 209550"/>
                  <a:gd name="connsiteY2" fmla="*/ 105365 h 266700"/>
                  <a:gd name="connsiteX3" fmla="*/ 126710 w 209550"/>
                  <a:gd name="connsiteY3" fmla="*/ 16306 h 266700"/>
                  <a:gd name="connsiteX4" fmla="*/ 177573 w 209550"/>
                  <a:gd name="connsiteY4" fmla="*/ 3828 h 266700"/>
                  <a:gd name="connsiteX5" fmla="*/ 196623 w 209550"/>
                  <a:gd name="connsiteY5" fmla="*/ 51929 h 266700"/>
                  <a:gd name="connsiteX6" fmla="*/ 206911 w 209550"/>
                  <a:gd name="connsiteY6" fmla="*/ 145846 h 266700"/>
                  <a:gd name="connsiteX7" fmla="*/ 87277 w 209550"/>
                  <a:gd name="connsiteY7" fmla="*/ 274624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9550" h="266700">
                    <a:moveTo>
                      <a:pt x="87277" y="274624"/>
                    </a:moveTo>
                    <a:cubicBezTo>
                      <a:pt x="46319" y="255479"/>
                      <a:pt x="22030" y="232142"/>
                      <a:pt x="9552" y="187375"/>
                    </a:cubicBezTo>
                    <a:cubicBezTo>
                      <a:pt x="-1496" y="147846"/>
                      <a:pt x="-12260" y="130320"/>
                      <a:pt x="34413" y="105365"/>
                    </a:cubicBezTo>
                    <a:cubicBezTo>
                      <a:pt x="69179" y="86696"/>
                      <a:pt x="89181" y="40595"/>
                      <a:pt x="126710" y="16306"/>
                    </a:cubicBezTo>
                    <a:cubicBezTo>
                      <a:pt x="143569" y="5352"/>
                      <a:pt x="157666" y="-6173"/>
                      <a:pt x="177573" y="3828"/>
                    </a:cubicBezTo>
                    <a:cubicBezTo>
                      <a:pt x="197481" y="13829"/>
                      <a:pt x="203101" y="32213"/>
                      <a:pt x="196623" y="51929"/>
                    </a:cubicBezTo>
                    <a:cubicBezTo>
                      <a:pt x="185956" y="84695"/>
                      <a:pt x="221484" y="108032"/>
                      <a:pt x="206911" y="145846"/>
                    </a:cubicBezTo>
                    <a:cubicBezTo>
                      <a:pt x="175288" y="228428"/>
                      <a:pt x="179669" y="230142"/>
                      <a:pt x="87277" y="274624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8" name="Freeform: Shape 57">
                <a:extLst>
                  <a:ext uri="{FF2B5EF4-FFF2-40B4-BE49-F238E27FC236}">
                    <a16:creationId xmlns:a16="http://schemas.microsoft.com/office/drawing/2014/main" id="{12D32D10-50E6-4E60-A96B-0F93969EDDCF}"/>
                  </a:ext>
                </a:extLst>
              </p:cNvPr>
              <p:cNvSpPr/>
              <p:nvPr/>
            </p:nvSpPr>
            <p:spPr>
              <a:xfrm>
                <a:off x="2593809" y="2414077"/>
                <a:ext cx="76200" cy="76200"/>
              </a:xfrm>
              <a:custGeom>
                <a:avLst/>
                <a:gdLst>
                  <a:gd name="connsiteX0" fmla="*/ 79668 w 76200"/>
                  <a:gd name="connsiteY0" fmla="*/ 40992 h 76200"/>
                  <a:gd name="connsiteX1" fmla="*/ 38996 w 76200"/>
                  <a:gd name="connsiteY1" fmla="*/ 78425 h 76200"/>
                  <a:gd name="connsiteX2" fmla="*/ 39 w 76200"/>
                  <a:gd name="connsiteY2" fmla="*/ 37944 h 76200"/>
                  <a:gd name="connsiteX3" fmla="*/ 40806 w 76200"/>
                  <a:gd name="connsiteY3" fmla="*/ 34 h 76200"/>
                  <a:gd name="connsiteX4" fmla="*/ 79668 w 76200"/>
                  <a:gd name="connsiteY4" fmla="*/ 40992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79668" y="40992"/>
                    </a:moveTo>
                    <a:cubicBezTo>
                      <a:pt x="76620" y="64137"/>
                      <a:pt x="63476" y="79663"/>
                      <a:pt x="38996" y="78425"/>
                    </a:cubicBezTo>
                    <a:cubicBezTo>
                      <a:pt x="15565" y="77187"/>
                      <a:pt x="-913" y="62232"/>
                      <a:pt x="39" y="37944"/>
                    </a:cubicBezTo>
                    <a:cubicBezTo>
                      <a:pt x="992" y="14607"/>
                      <a:pt x="15470" y="-823"/>
                      <a:pt x="40806" y="34"/>
                    </a:cubicBezTo>
                    <a:cubicBezTo>
                      <a:pt x="65857" y="891"/>
                      <a:pt x="77858" y="15941"/>
                      <a:pt x="79668" y="40992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BCFB0418-F896-4DE1-A543-D3FD2E9D4E78}"/>
                  </a:ext>
                </a:extLst>
              </p:cNvPr>
              <p:cNvSpPr/>
              <p:nvPr/>
            </p:nvSpPr>
            <p:spPr>
              <a:xfrm>
                <a:off x="2690195" y="2513496"/>
                <a:ext cx="66675" cy="66675"/>
              </a:xfrm>
              <a:custGeom>
                <a:avLst/>
                <a:gdLst>
                  <a:gd name="connsiteX0" fmla="*/ 74722 w 66675"/>
                  <a:gd name="connsiteY0" fmla="*/ 37203 h 66675"/>
                  <a:gd name="connsiteX1" fmla="*/ 33955 w 66675"/>
                  <a:gd name="connsiteY1" fmla="*/ 75113 h 66675"/>
                  <a:gd name="connsiteX2" fmla="*/ 46 w 66675"/>
                  <a:gd name="connsiteY2" fmla="*/ 37775 h 66675"/>
                  <a:gd name="connsiteX3" fmla="*/ 41099 w 66675"/>
                  <a:gd name="connsiteY3" fmla="*/ 56 h 66675"/>
                  <a:gd name="connsiteX4" fmla="*/ 74722 w 66675"/>
                  <a:gd name="connsiteY4" fmla="*/ 37203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74722" y="37203"/>
                    </a:moveTo>
                    <a:cubicBezTo>
                      <a:pt x="71865" y="61683"/>
                      <a:pt x="60149" y="77685"/>
                      <a:pt x="33955" y="75113"/>
                    </a:cubicBezTo>
                    <a:cubicBezTo>
                      <a:pt x="12905" y="73017"/>
                      <a:pt x="-906" y="60063"/>
                      <a:pt x="46" y="37775"/>
                    </a:cubicBezTo>
                    <a:cubicBezTo>
                      <a:pt x="1094" y="12724"/>
                      <a:pt x="15858" y="-992"/>
                      <a:pt x="41099" y="56"/>
                    </a:cubicBezTo>
                    <a:cubicBezTo>
                      <a:pt x="63769" y="1008"/>
                      <a:pt x="73294" y="16058"/>
                      <a:pt x="74722" y="37203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50665EE-06B0-41CF-84AD-03F2A82F5101}"/>
              </a:ext>
            </a:extLst>
          </p:cNvPr>
          <p:cNvGrpSpPr/>
          <p:nvPr/>
        </p:nvGrpSpPr>
        <p:grpSpPr>
          <a:xfrm>
            <a:off x="729040" y="2433513"/>
            <a:ext cx="1182139" cy="948664"/>
            <a:chOff x="644507" y="2232477"/>
            <a:chExt cx="691150" cy="554646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115AF23D-2FDB-42CE-8FDD-FF024BA56B3B}"/>
                </a:ext>
              </a:extLst>
            </p:cNvPr>
            <p:cNvGrpSpPr/>
            <p:nvPr/>
          </p:nvGrpSpPr>
          <p:grpSpPr>
            <a:xfrm>
              <a:off x="644507" y="2232477"/>
              <a:ext cx="691150" cy="554646"/>
              <a:chOff x="2852724" y="1190625"/>
              <a:chExt cx="3437214" cy="2758366"/>
            </a:xfrm>
            <a:solidFill>
              <a:schemeClr val="bg1"/>
            </a:solidFill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B0798447-C49B-491E-8080-395A53C1CCA5}"/>
                  </a:ext>
                </a:extLst>
              </p:cNvPr>
              <p:cNvSpPr/>
              <p:nvPr/>
            </p:nvSpPr>
            <p:spPr>
              <a:xfrm>
                <a:off x="4880238" y="1339141"/>
                <a:ext cx="1409700" cy="2609850"/>
              </a:xfrm>
              <a:custGeom>
                <a:avLst/>
                <a:gdLst>
                  <a:gd name="connsiteX0" fmla="*/ 1341586 w 1409700"/>
                  <a:gd name="connsiteY0" fmla="*/ 1363673 h 2609850"/>
                  <a:gd name="connsiteX1" fmla="*/ 129911 w 1409700"/>
                  <a:gd name="connsiteY1" fmla="*/ 526901 h 2609850"/>
                  <a:gd name="connsiteX2" fmla="*/ 87811 w 1409700"/>
                  <a:gd name="connsiteY2" fmla="*/ 2126530 h 2609850"/>
                  <a:gd name="connsiteX3" fmla="*/ 766752 w 1409700"/>
                  <a:gd name="connsiteY3" fmla="*/ 2430759 h 2609850"/>
                  <a:gd name="connsiteX4" fmla="*/ 1196521 w 1409700"/>
                  <a:gd name="connsiteY4" fmla="*/ 2614877 h 2609850"/>
                  <a:gd name="connsiteX5" fmla="*/ 1341586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1341586" y="1363673"/>
                    </a:moveTo>
                    <a:cubicBezTo>
                      <a:pt x="996400" y="-212"/>
                      <a:pt x="-28585" y="-455602"/>
                      <a:pt x="129911" y="526901"/>
                    </a:cubicBezTo>
                    <a:cubicBezTo>
                      <a:pt x="57616" y="1105069"/>
                      <a:pt x="-97927" y="1514834"/>
                      <a:pt x="87811" y="2126530"/>
                    </a:cubicBezTo>
                    <a:cubicBezTo>
                      <a:pt x="194491" y="2393039"/>
                      <a:pt x="527770" y="2351987"/>
                      <a:pt x="766752" y="2430759"/>
                    </a:cubicBezTo>
                    <a:cubicBezTo>
                      <a:pt x="930106" y="2455904"/>
                      <a:pt x="1029547" y="2601827"/>
                      <a:pt x="1196521" y="2614877"/>
                    </a:cubicBezTo>
                    <a:cubicBezTo>
                      <a:pt x="1516846" y="2396183"/>
                      <a:pt x="1404356" y="1563317"/>
                      <a:pt x="1341586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093C12E8-76F3-4A94-A1E7-D61705EB2691}"/>
                  </a:ext>
                </a:extLst>
              </p:cNvPr>
              <p:cNvSpPr/>
              <p:nvPr/>
            </p:nvSpPr>
            <p:spPr>
              <a:xfrm>
                <a:off x="2852724" y="1316853"/>
                <a:ext cx="1409700" cy="2609850"/>
              </a:xfrm>
              <a:custGeom>
                <a:avLst/>
                <a:gdLst>
                  <a:gd name="connsiteX0" fmla="*/ 71355 w 1409700"/>
                  <a:gd name="connsiteY0" fmla="*/ 1363673 h 2609850"/>
                  <a:gd name="connsiteX1" fmla="*/ 1283031 w 1409700"/>
                  <a:gd name="connsiteY1" fmla="*/ 526901 h 2609850"/>
                  <a:gd name="connsiteX2" fmla="*/ 1325131 w 1409700"/>
                  <a:gd name="connsiteY2" fmla="*/ 2126530 h 2609850"/>
                  <a:gd name="connsiteX3" fmla="*/ 646189 w 1409700"/>
                  <a:gd name="connsiteY3" fmla="*/ 2430759 h 2609850"/>
                  <a:gd name="connsiteX4" fmla="*/ 216421 w 1409700"/>
                  <a:gd name="connsiteY4" fmla="*/ 2614877 h 2609850"/>
                  <a:gd name="connsiteX5" fmla="*/ 71355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71355" y="1363673"/>
                    </a:moveTo>
                    <a:cubicBezTo>
                      <a:pt x="416541" y="-212"/>
                      <a:pt x="1441527" y="-455602"/>
                      <a:pt x="1283031" y="526901"/>
                    </a:cubicBezTo>
                    <a:cubicBezTo>
                      <a:pt x="1355325" y="1105069"/>
                      <a:pt x="1510869" y="1514834"/>
                      <a:pt x="1325131" y="2126530"/>
                    </a:cubicBezTo>
                    <a:cubicBezTo>
                      <a:pt x="1218451" y="2393039"/>
                      <a:pt x="885171" y="2351987"/>
                      <a:pt x="646189" y="2430759"/>
                    </a:cubicBezTo>
                    <a:cubicBezTo>
                      <a:pt x="482835" y="2455904"/>
                      <a:pt x="383394" y="2601828"/>
                      <a:pt x="216421" y="2614877"/>
                    </a:cubicBezTo>
                    <a:cubicBezTo>
                      <a:pt x="-103905" y="2396087"/>
                      <a:pt x="8681" y="1563221"/>
                      <a:pt x="71355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77990CA3-9F3E-4B8F-BBDB-89FA2C64ED69}"/>
                  </a:ext>
                </a:extLst>
              </p:cNvPr>
              <p:cNvSpPr/>
              <p:nvPr/>
            </p:nvSpPr>
            <p:spPr>
              <a:xfrm>
                <a:off x="4249996" y="2513718"/>
                <a:ext cx="57150" cy="104775"/>
              </a:xfrm>
              <a:custGeom>
                <a:avLst/>
                <a:gdLst>
                  <a:gd name="connsiteX0" fmla="*/ 61781 w 57150"/>
                  <a:gd name="connsiteY0" fmla="*/ 92037 h 104775"/>
                  <a:gd name="connsiteX1" fmla="*/ 38445 w 57150"/>
                  <a:gd name="connsiteY1" fmla="*/ 13455 h 104775"/>
                  <a:gd name="connsiteX2" fmla="*/ 6060 w 57150"/>
                  <a:gd name="connsiteY2" fmla="*/ 3549 h 104775"/>
                  <a:gd name="connsiteX3" fmla="*/ 7203 w 57150"/>
                  <a:gd name="connsiteY3" fmla="*/ 54318 h 104775"/>
                  <a:gd name="connsiteX4" fmla="*/ 14918 w 57150"/>
                  <a:gd name="connsiteY4" fmla="*/ 88512 h 104775"/>
                  <a:gd name="connsiteX5" fmla="*/ 12632 w 57150"/>
                  <a:gd name="connsiteY5" fmla="*/ 73463 h 104775"/>
                  <a:gd name="connsiteX6" fmla="*/ 16442 w 57150"/>
                  <a:gd name="connsiteY6" fmla="*/ 95656 h 104775"/>
                  <a:gd name="connsiteX7" fmla="*/ 15585 w 57150"/>
                  <a:gd name="connsiteY7" fmla="*/ 82226 h 104775"/>
                  <a:gd name="connsiteX8" fmla="*/ 16156 w 57150"/>
                  <a:gd name="connsiteY8" fmla="*/ 77368 h 104775"/>
                  <a:gd name="connsiteX9" fmla="*/ 32634 w 57150"/>
                  <a:gd name="connsiteY9" fmla="*/ 111277 h 104775"/>
                  <a:gd name="connsiteX10" fmla="*/ 61781 w 57150"/>
                  <a:gd name="connsiteY10" fmla="*/ 92037 h 104775"/>
                  <a:gd name="connsiteX11" fmla="*/ 61781 w 57150"/>
                  <a:gd name="connsiteY11" fmla="*/ 9203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104775">
                    <a:moveTo>
                      <a:pt x="61781" y="92037"/>
                    </a:moveTo>
                    <a:cubicBezTo>
                      <a:pt x="67115" y="62795"/>
                      <a:pt x="48541" y="38220"/>
                      <a:pt x="38445" y="13455"/>
                    </a:cubicBezTo>
                    <a:cubicBezTo>
                      <a:pt x="32920" y="25"/>
                      <a:pt x="16442" y="-3499"/>
                      <a:pt x="6060" y="3549"/>
                    </a:cubicBezTo>
                    <a:cubicBezTo>
                      <a:pt x="-5751" y="11550"/>
                      <a:pt x="2536" y="27362"/>
                      <a:pt x="7203" y="54318"/>
                    </a:cubicBezTo>
                    <a:cubicBezTo>
                      <a:pt x="8822" y="63557"/>
                      <a:pt x="11108" y="80226"/>
                      <a:pt x="14918" y="88512"/>
                    </a:cubicBezTo>
                    <a:cubicBezTo>
                      <a:pt x="16061" y="90989"/>
                      <a:pt x="11584" y="70986"/>
                      <a:pt x="12632" y="73463"/>
                    </a:cubicBezTo>
                    <a:cubicBezTo>
                      <a:pt x="13013" y="74415"/>
                      <a:pt x="18061" y="100609"/>
                      <a:pt x="16442" y="95656"/>
                    </a:cubicBezTo>
                    <a:cubicBezTo>
                      <a:pt x="17013" y="97466"/>
                      <a:pt x="15013" y="80321"/>
                      <a:pt x="15585" y="82226"/>
                    </a:cubicBezTo>
                    <a:cubicBezTo>
                      <a:pt x="17394" y="88512"/>
                      <a:pt x="15585" y="80511"/>
                      <a:pt x="16156" y="77368"/>
                    </a:cubicBezTo>
                    <a:cubicBezTo>
                      <a:pt x="13489" y="91941"/>
                      <a:pt x="19871" y="107181"/>
                      <a:pt x="32634" y="111277"/>
                    </a:cubicBezTo>
                    <a:cubicBezTo>
                      <a:pt x="44541" y="115087"/>
                      <a:pt x="59114" y="106705"/>
                      <a:pt x="61781" y="92037"/>
                    </a:cubicBezTo>
                    <a:lnTo>
                      <a:pt x="61781" y="920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F16DD227-8D66-4A68-8797-732999E5821E}"/>
                  </a:ext>
                </a:extLst>
              </p:cNvPr>
              <p:cNvSpPr/>
              <p:nvPr/>
            </p:nvSpPr>
            <p:spPr>
              <a:xfrm>
                <a:off x="4210823" y="2219325"/>
                <a:ext cx="238125" cy="381000"/>
              </a:xfrm>
              <a:custGeom>
                <a:avLst/>
                <a:gdLst>
                  <a:gd name="connsiteX0" fmla="*/ 40469 w 238125"/>
                  <a:gd name="connsiteY0" fmla="*/ 0 h 381000"/>
                  <a:gd name="connsiteX1" fmla="*/ 1322 w 238125"/>
                  <a:gd name="connsiteY1" fmla="*/ 26098 h 381000"/>
                  <a:gd name="connsiteX2" fmla="*/ 44184 w 238125"/>
                  <a:gd name="connsiteY2" fmla="*/ 201263 h 381000"/>
                  <a:gd name="connsiteX3" fmla="*/ 126194 w 238125"/>
                  <a:gd name="connsiteY3" fmla="*/ 382048 h 381000"/>
                  <a:gd name="connsiteX4" fmla="*/ 243638 w 238125"/>
                  <a:gd name="connsiteY4" fmla="*/ 313087 h 381000"/>
                  <a:gd name="connsiteX5" fmla="*/ 142958 w 238125"/>
                  <a:gd name="connsiteY5" fmla="*/ 96869 h 381000"/>
                  <a:gd name="connsiteX6" fmla="*/ 40469 w 238125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125" h="381000">
                    <a:moveTo>
                      <a:pt x="40469" y="0"/>
                    </a:moveTo>
                    <a:lnTo>
                      <a:pt x="1322" y="26098"/>
                    </a:lnTo>
                    <a:cubicBezTo>
                      <a:pt x="1322" y="26098"/>
                      <a:pt x="-11728" y="65246"/>
                      <a:pt x="44184" y="201263"/>
                    </a:cubicBezTo>
                    <a:cubicBezTo>
                      <a:pt x="59329" y="238125"/>
                      <a:pt x="109430" y="378333"/>
                      <a:pt x="126194" y="382048"/>
                    </a:cubicBezTo>
                    <a:cubicBezTo>
                      <a:pt x="142958" y="385763"/>
                      <a:pt x="236494" y="320230"/>
                      <a:pt x="243638" y="313087"/>
                    </a:cubicBezTo>
                    <a:cubicBezTo>
                      <a:pt x="254782" y="301942"/>
                      <a:pt x="165342" y="141637"/>
                      <a:pt x="142958" y="96869"/>
                    </a:cubicBezTo>
                    <a:cubicBezTo>
                      <a:pt x="120575" y="52197"/>
                      <a:pt x="87047" y="22384"/>
                      <a:pt x="40469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81" name="Graphic 1">
                <a:extLst>
                  <a:ext uri="{FF2B5EF4-FFF2-40B4-BE49-F238E27FC236}">
                    <a16:creationId xmlns:a16="http://schemas.microsoft.com/office/drawing/2014/main" id="{A2390578-E8E6-4147-AB18-CB05F754FFD6}"/>
                  </a:ext>
                </a:extLst>
              </p:cNvPr>
              <p:cNvGrpSpPr/>
              <p:nvPr/>
            </p:nvGrpSpPr>
            <p:grpSpPr>
              <a:xfrm>
                <a:off x="4271486" y="2150364"/>
                <a:ext cx="657225" cy="466725"/>
                <a:chOff x="4271486" y="2150364"/>
                <a:chExt cx="657225" cy="466725"/>
              </a:xfrm>
              <a:grpFill/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ECBDB882-148B-4EFB-9493-7733B3580748}"/>
                    </a:ext>
                  </a:extLst>
                </p:cNvPr>
                <p:cNvSpPr/>
                <p:nvPr/>
              </p:nvSpPr>
              <p:spPr>
                <a:xfrm>
                  <a:off x="4835089" y="2513718"/>
                  <a:ext cx="57150" cy="104775"/>
                </a:xfrm>
                <a:custGeom>
                  <a:avLst/>
                  <a:gdLst>
                    <a:gd name="connsiteX0" fmla="*/ 944 w 57150"/>
                    <a:gd name="connsiteY0" fmla="*/ 92037 h 104775"/>
                    <a:gd name="connsiteX1" fmla="*/ 24280 w 57150"/>
                    <a:gd name="connsiteY1" fmla="*/ 13455 h 104775"/>
                    <a:gd name="connsiteX2" fmla="*/ 56665 w 57150"/>
                    <a:gd name="connsiteY2" fmla="*/ 3549 h 104775"/>
                    <a:gd name="connsiteX3" fmla="*/ 55522 w 57150"/>
                    <a:gd name="connsiteY3" fmla="*/ 54318 h 104775"/>
                    <a:gd name="connsiteX4" fmla="*/ 47807 w 57150"/>
                    <a:gd name="connsiteY4" fmla="*/ 88512 h 104775"/>
                    <a:gd name="connsiteX5" fmla="*/ 50093 w 57150"/>
                    <a:gd name="connsiteY5" fmla="*/ 73463 h 104775"/>
                    <a:gd name="connsiteX6" fmla="*/ 46282 w 57150"/>
                    <a:gd name="connsiteY6" fmla="*/ 95656 h 104775"/>
                    <a:gd name="connsiteX7" fmla="*/ 47140 w 57150"/>
                    <a:gd name="connsiteY7" fmla="*/ 82226 h 104775"/>
                    <a:gd name="connsiteX8" fmla="*/ 46568 w 57150"/>
                    <a:gd name="connsiteY8" fmla="*/ 77368 h 104775"/>
                    <a:gd name="connsiteX9" fmla="*/ 30090 w 57150"/>
                    <a:gd name="connsiteY9" fmla="*/ 111277 h 104775"/>
                    <a:gd name="connsiteX10" fmla="*/ 944 w 57150"/>
                    <a:gd name="connsiteY10" fmla="*/ 92037 h 104775"/>
                    <a:gd name="connsiteX11" fmla="*/ 944 w 57150"/>
                    <a:gd name="connsiteY11" fmla="*/ 92037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7150" h="104775">
                      <a:moveTo>
                        <a:pt x="944" y="92037"/>
                      </a:moveTo>
                      <a:cubicBezTo>
                        <a:pt x="-4390" y="62795"/>
                        <a:pt x="14183" y="38220"/>
                        <a:pt x="24280" y="13455"/>
                      </a:cubicBezTo>
                      <a:cubicBezTo>
                        <a:pt x="29804" y="25"/>
                        <a:pt x="46282" y="-3499"/>
                        <a:pt x="56665" y="3549"/>
                      </a:cubicBezTo>
                      <a:cubicBezTo>
                        <a:pt x="68476" y="11550"/>
                        <a:pt x="60189" y="27362"/>
                        <a:pt x="55522" y="54318"/>
                      </a:cubicBezTo>
                      <a:cubicBezTo>
                        <a:pt x="53903" y="63557"/>
                        <a:pt x="51616" y="80226"/>
                        <a:pt x="47807" y="88512"/>
                      </a:cubicBezTo>
                      <a:cubicBezTo>
                        <a:pt x="46664" y="90989"/>
                        <a:pt x="51140" y="70986"/>
                        <a:pt x="50093" y="73463"/>
                      </a:cubicBezTo>
                      <a:cubicBezTo>
                        <a:pt x="49711" y="74415"/>
                        <a:pt x="44663" y="100609"/>
                        <a:pt x="46282" y="95656"/>
                      </a:cubicBezTo>
                      <a:cubicBezTo>
                        <a:pt x="45711" y="97466"/>
                        <a:pt x="47711" y="80321"/>
                        <a:pt x="47140" y="82226"/>
                      </a:cubicBezTo>
                      <a:cubicBezTo>
                        <a:pt x="45330" y="88512"/>
                        <a:pt x="47140" y="80511"/>
                        <a:pt x="46568" y="77368"/>
                      </a:cubicBezTo>
                      <a:cubicBezTo>
                        <a:pt x="49235" y="91941"/>
                        <a:pt x="42853" y="107181"/>
                        <a:pt x="30090" y="111277"/>
                      </a:cubicBezTo>
                      <a:cubicBezTo>
                        <a:pt x="18279" y="115087"/>
                        <a:pt x="3611" y="106705"/>
                        <a:pt x="944" y="92037"/>
                      </a:cubicBezTo>
                      <a:lnTo>
                        <a:pt x="944" y="92037"/>
                      </a:lnTo>
                      <a:close/>
                    </a:path>
                  </a:pathLst>
                </a:custGeom>
                <a:grpFill/>
                <a:ln w="6350" cap="flat">
                  <a:solidFill>
                    <a:schemeClr val="accent2">
                      <a:lumMod val="75000"/>
                      <a:lumOff val="2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89" name="Freeform: Shape 88">
                  <a:extLst>
                    <a:ext uri="{FF2B5EF4-FFF2-40B4-BE49-F238E27FC236}">
                      <a16:creationId xmlns:a16="http://schemas.microsoft.com/office/drawing/2014/main" id="{18A50651-E6B8-469C-BBC9-C5E57F433B45}"/>
                    </a:ext>
                  </a:extLst>
                </p:cNvPr>
                <p:cNvSpPr/>
                <p:nvPr/>
              </p:nvSpPr>
              <p:spPr>
                <a:xfrm>
                  <a:off x="4692487" y="2219325"/>
                  <a:ext cx="238125" cy="381000"/>
                </a:xfrm>
                <a:custGeom>
                  <a:avLst/>
                  <a:gdLst>
                    <a:gd name="connsiteX0" fmla="*/ 204125 w 238125"/>
                    <a:gd name="connsiteY0" fmla="*/ 0 h 381000"/>
                    <a:gd name="connsiteX1" fmla="*/ 243273 w 238125"/>
                    <a:gd name="connsiteY1" fmla="*/ 26098 h 381000"/>
                    <a:gd name="connsiteX2" fmla="*/ 200410 w 238125"/>
                    <a:gd name="connsiteY2" fmla="*/ 201263 h 381000"/>
                    <a:gd name="connsiteX3" fmla="*/ 118400 w 238125"/>
                    <a:gd name="connsiteY3" fmla="*/ 382048 h 381000"/>
                    <a:gd name="connsiteX4" fmla="*/ 957 w 238125"/>
                    <a:gd name="connsiteY4" fmla="*/ 313087 h 381000"/>
                    <a:gd name="connsiteX5" fmla="*/ 101636 w 238125"/>
                    <a:gd name="connsiteY5" fmla="*/ 96869 h 381000"/>
                    <a:gd name="connsiteX6" fmla="*/ 204125 w 238125"/>
                    <a:gd name="connsiteY6" fmla="*/ 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8125" h="381000">
                      <a:moveTo>
                        <a:pt x="204125" y="0"/>
                      </a:moveTo>
                      <a:lnTo>
                        <a:pt x="243273" y="26098"/>
                      </a:lnTo>
                      <a:cubicBezTo>
                        <a:pt x="243273" y="26098"/>
                        <a:pt x="256322" y="65246"/>
                        <a:pt x="200410" y="201263"/>
                      </a:cubicBezTo>
                      <a:cubicBezTo>
                        <a:pt x="185266" y="238125"/>
                        <a:pt x="135164" y="378333"/>
                        <a:pt x="118400" y="382048"/>
                      </a:cubicBezTo>
                      <a:cubicBezTo>
                        <a:pt x="101636" y="385763"/>
                        <a:pt x="8100" y="320230"/>
                        <a:pt x="957" y="313087"/>
                      </a:cubicBezTo>
                      <a:cubicBezTo>
                        <a:pt x="-10188" y="301942"/>
                        <a:pt x="79252" y="141637"/>
                        <a:pt x="101636" y="96869"/>
                      </a:cubicBezTo>
                      <a:cubicBezTo>
                        <a:pt x="124020" y="52197"/>
                        <a:pt x="157548" y="22384"/>
                        <a:pt x="204125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2">
                      <a:lumMod val="75000"/>
                      <a:lumOff val="2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F9DBA073-969E-4F48-ACA1-F11B1D3EC47B}"/>
                    </a:ext>
                  </a:extLst>
                </p:cNvPr>
                <p:cNvSpPr/>
                <p:nvPr/>
              </p:nvSpPr>
              <p:spPr>
                <a:xfrm>
                  <a:off x="4271486" y="2150364"/>
                  <a:ext cx="600075" cy="361950"/>
                </a:xfrm>
                <a:custGeom>
                  <a:avLst/>
                  <a:gdLst>
                    <a:gd name="connsiteX0" fmla="*/ 500253 w 600075"/>
                    <a:gd name="connsiteY0" fmla="*/ 0 h 361950"/>
                    <a:gd name="connsiteX1" fmla="*/ 476441 w 600075"/>
                    <a:gd name="connsiteY1" fmla="*/ 0 h 361950"/>
                    <a:gd name="connsiteX2" fmla="*/ 316611 w 600075"/>
                    <a:gd name="connsiteY2" fmla="*/ 16764 h 361950"/>
                    <a:gd name="connsiteX3" fmla="*/ 302609 w 600075"/>
                    <a:gd name="connsiteY3" fmla="*/ 16669 h 361950"/>
                    <a:gd name="connsiteX4" fmla="*/ 302228 w 600075"/>
                    <a:gd name="connsiteY4" fmla="*/ 21050 h 361950"/>
                    <a:gd name="connsiteX5" fmla="*/ 302038 w 600075"/>
                    <a:gd name="connsiteY5" fmla="*/ 16669 h 361950"/>
                    <a:gd name="connsiteX6" fmla="*/ 288036 w 600075"/>
                    <a:gd name="connsiteY6" fmla="*/ 16764 h 361950"/>
                    <a:gd name="connsiteX7" fmla="*/ 128207 w 600075"/>
                    <a:gd name="connsiteY7" fmla="*/ 0 h 361950"/>
                    <a:gd name="connsiteX8" fmla="*/ 104394 w 600075"/>
                    <a:gd name="connsiteY8" fmla="*/ 0 h 361950"/>
                    <a:gd name="connsiteX9" fmla="*/ 0 w 600075"/>
                    <a:gd name="connsiteY9" fmla="*/ 59626 h 361950"/>
                    <a:gd name="connsiteX10" fmla="*/ 74581 w 600075"/>
                    <a:gd name="connsiteY10" fmla="*/ 121158 h 361950"/>
                    <a:gd name="connsiteX11" fmla="*/ 193834 w 600075"/>
                    <a:gd name="connsiteY11" fmla="*/ 363379 h 361950"/>
                    <a:gd name="connsiteX12" fmla="*/ 277654 w 600075"/>
                    <a:gd name="connsiteY12" fmla="*/ 320516 h 361950"/>
                    <a:gd name="connsiteX13" fmla="*/ 300514 w 600075"/>
                    <a:gd name="connsiteY13" fmla="*/ 303086 h 361950"/>
                    <a:gd name="connsiteX14" fmla="*/ 326708 w 600075"/>
                    <a:gd name="connsiteY14" fmla="*/ 320516 h 361950"/>
                    <a:gd name="connsiteX15" fmla="*/ 410528 w 600075"/>
                    <a:gd name="connsiteY15" fmla="*/ 363379 h 361950"/>
                    <a:gd name="connsiteX16" fmla="*/ 529781 w 600075"/>
                    <a:gd name="connsiteY16" fmla="*/ 121158 h 361950"/>
                    <a:gd name="connsiteX17" fmla="*/ 604361 w 600075"/>
                    <a:gd name="connsiteY17" fmla="*/ 59626 h 361950"/>
                    <a:gd name="connsiteX18" fmla="*/ 500253 w 600075"/>
                    <a:gd name="connsiteY18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00075" h="361950">
                      <a:moveTo>
                        <a:pt x="500253" y="0"/>
                      </a:moveTo>
                      <a:lnTo>
                        <a:pt x="476441" y="0"/>
                      </a:lnTo>
                      <a:cubicBezTo>
                        <a:pt x="440341" y="10192"/>
                        <a:pt x="382334" y="16764"/>
                        <a:pt x="316611" y="16764"/>
                      </a:cubicBezTo>
                      <a:cubicBezTo>
                        <a:pt x="311944" y="16764"/>
                        <a:pt x="307277" y="16764"/>
                        <a:pt x="302609" y="16669"/>
                      </a:cubicBezTo>
                      <a:lnTo>
                        <a:pt x="302228" y="21050"/>
                      </a:lnTo>
                      <a:lnTo>
                        <a:pt x="302038" y="16669"/>
                      </a:lnTo>
                      <a:cubicBezTo>
                        <a:pt x="297466" y="16764"/>
                        <a:pt x="292799" y="16764"/>
                        <a:pt x="288036" y="16764"/>
                      </a:cubicBezTo>
                      <a:cubicBezTo>
                        <a:pt x="222409" y="16764"/>
                        <a:pt x="164306" y="10192"/>
                        <a:pt x="128207" y="0"/>
                      </a:cubicBezTo>
                      <a:lnTo>
                        <a:pt x="104394" y="0"/>
                      </a:lnTo>
                      <a:cubicBezTo>
                        <a:pt x="104394" y="0"/>
                        <a:pt x="29813" y="39148"/>
                        <a:pt x="0" y="59626"/>
                      </a:cubicBezTo>
                      <a:cubicBezTo>
                        <a:pt x="0" y="59626"/>
                        <a:pt x="59627" y="102489"/>
                        <a:pt x="74581" y="121158"/>
                      </a:cubicBezTo>
                      <a:cubicBezTo>
                        <a:pt x="89535" y="139827"/>
                        <a:pt x="192024" y="350425"/>
                        <a:pt x="193834" y="363379"/>
                      </a:cubicBezTo>
                      <a:cubicBezTo>
                        <a:pt x="195739" y="376428"/>
                        <a:pt x="255365" y="335470"/>
                        <a:pt x="277654" y="320516"/>
                      </a:cubicBezTo>
                      <a:cubicBezTo>
                        <a:pt x="285274" y="315468"/>
                        <a:pt x="293561" y="308896"/>
                        <a:pt x="300514" y="303086"/>
                      </a:cubicBezTo>
                      <a:cubicBezTo>
                        <a:pt x="308705" y="308515"/>
                        <a:pt x="318325" y="314801"/>
                        <a:pt x="326708" y="320516"/>
                      </a:cubicBezTo>
                      <a:cubicBezTo>
                        <a:pt x="343281" y="331851"/>
                        <a:pt x="408718" y="376428"/>
                        <a:pt x="410528" y="363379"/>
                      </a:cubicBezTo>
                      <a:cubicBezTo>
                        <a:pt x="412433" y="350329"/>
                        <a:pt x="514921" y="139732"/>
                        <a:pt x="529781" y="121158"/>
                      </a:cubicBezTo>
                      <a:cubicBezTo>
                        <a:pt x="544735" y="102489"/>
                        <a:pt x="604361" y="59626"/>
                        <a:pt x="604361" y="59626"/>
                      </a:cubicBezTo>
                      <a:cubicBezTo>
                        <a:pt x="574834" y="39148"/>
                        <a:pt x="500253" y="0"/>
                        <a:pt x="500253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2">
                      <a:lumMod val="75000"/>
                      <a:lumOff val="2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DC8D860-5AE8-4B4E-BC23-BB9102497839}"/>
                  </a:ext>
                </a:extLst>
              </p:cNvPr>
              <p:cNvSpPr/>
              <p:nvPr/>
            </p:nvSpPr>
            <p:spPr>
              <a:xfrm>
                <a:off x="4376642" y="1969579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AF77366-1859-4C70-B378-6573F6B8A3AD}"/>
                  </a:ext>
                </a:extLst>
              </p:cNvPr>
              <p:cNvSpPr/>
              <p:nvPr/>
            </p:nvSpPr>
            <p:spPr>
              <a:xfrm>
                <a:off x="4376642" y="1785080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B2237163-804E-4304-8CDF-1480E04B993B}"/>
                  </a:ext>
                </a:extLst>
              </p:cNvPr>
              <p:cNvSpPr/>
              <p:nvPr/>
            </p:nvSpPr>
            <p:spPr>
              <a:xfrm>
                <a:off x="4376642" y="1606201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AC254219-DA6F-41A4-83B3-46B74B672649}"/>
                  </a:ext>
                </a:extLst>
              </p:cNvPr>
              <p:cNvSpPr/>
              <p:nvPr/>
            </p:nvSpPr>
            <p:spPr>
              <a:xfrm>
                <a:off x="4376642" y="1419892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A8BDF77C-258C-492B-8AC6-6C8093C5AA1F}"/>
                  </a:ext>
                </a:extLst>
              </p:cNvPr>
              <p:cNvSpPr/>
              <p:nvPr/>
            </p:nvSpPr>
            <p:spPr>
              <a:xfrm>
                <a:off x="4376642" y="1240917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7579DF1B-1A9D-4699-B2C7-43E808AB03A9}"/>
                  </a:ext>
                </a:extLst>
              </p:cNvPr>
              <p:cNvSpPr/>
              <p:nvPr/>
            </p:nvSpPr>
            <p:spPr>
              <a:xfrm>
                <a:off x="4381309" y="1190625"/>
                <a:ext cx="352425" cy="57150"/>
              </a:xfrm>
              <a:custGeom>
                <a:avLst/>
                <a:gdLst>
                  <a:gd name="connsiteX0" fmla="*/ 357759 w 352425"/>
                  <a:gd name="connsiteY0" fmla="*/ 29813 h 57150"/>
                  <a:gd name="connsiteX1" fmla="*/ 178879 w 352425"/>
                  <a:gd name="connsiteY1" fmla="*/ 59627 h 57150"/>
                  <a:gd name="connsiteX2" fmla="*/ 0 w 352425"/>
                  <a:gd name="connsiteY2" fmla="*/ 29813 h 57150"/>
                  <a:gd name="connsiteX3" fmla="*/ 178879 w 352425"/>
                  <a:gd name="connsiteY3" fmla="*/ 0 h 57150"/>
                  <a:gd name="connsiteX4" fmla="*/ 357759 w 352425"/>
                  <a:gd name="connsiteY4" fmla="*/ 2981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25" h="57150">
                    <a:moveTo>
                      <a:pt x="357759" y="29813"/>
                    </a:moveTo>
                    <a:cubicBezTo>
                      <a:pt x="357759" y="46279"/>
                      <a:pt x="277672" y="59627"/>
                      <a:pt x="178879" y="59627"/>
                    </a:cubicBezTo>
                    <a:cubicBezTo>
                      <a:pt x="80087" y="59627"/>
                      <a:pt x="0" y="46279"/>
                      <a:pt x="0" y="29813"/>
                    </a:cubicBezTo>
                    <a:cubicBezTo>
                      <a:pt x="0" y="13348"/>
                      <a:pt x="80087" y="0"/>
                      <a:pt x="178879" y="0"/>
                    </a:cubicBezTo>
                    <a:cubicBezTo>
                      <a:pt x="277672" y="0"/>
                      <a:pt x="357759" y="13348"/>
                      <a:pt x="357759" y="298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1E4FD480-F25F-4A63-B3D8-99EFDF79F0A5}"/>
                </a:ext>
              </a:extLst>
            </p:cNvPr>
            <p:cNvSpPr/>
            <p:nvPr/>
          </p:nvSpPr>
          <p:spPr>
            <a:xfrm>
              <a:off x="805385" y="2505306"/>
              <a:ext cx="45719" cy="49529"/>
            </a:xfrm>
            <a:custGeom>
              <a:avLst/>
              <a:gdLst>
                <a:gd name="connsiteX0" fmla="*/ 232889 w 228600"/>
                <a:gd name="connsiteY0" fmla="*/ 136650 h 247650"/>
                <a:gd name="connsiteX1" fmla="*/ 198409 w 228600"/>
                <a:gd name="connsiteY1" fmla="*/ 89692 h 247650"/>
                <a:gd name="connsiteX2" fmla="*/ 178882 w 228600"/>
                <a:gd name="connsiteY2" fmla="*/ 13397 h 247650"/>
                <a:gd name="connsiteX3" fmla="*/ 111541 w 228600"/>
                <a:gd name="connsiteY3" fmla="*/ 13397 h 247650"/>
                <a:gd name="connsiteX4" fmla="*/ 97729 w 228600"/>
                <a:gd name="connsiteY4" fmla="*/ 50163 h 247650"/>
                <a:gd name="connsiteX5" fmla="*/ 92110 w 228600"/>
                <a:gd name="connsiteY5" fmla="*/ 50068 h 247650"/>
                <a:gd name="connsiteX6" fmla="*/ 87823 w 228600"/>
                <a:gd name="connsiteY6" fmla="*/ 49973 h 247650"/>
                <a:gd name="connsiteX7" fmla="*/ 81156 w 228600"/>
                <a:gd name="connsiteY7" fmla="*/ 43877 h 247650"/>
                <a:gd name="connsiteX8" fmla="*/ 13814 w 228600"/>
                <a:gd name="connsiteY8" fmla="*/ 43877 h 247650"/>
                <a:gd name="connsiteX9" fmla="*/ 13814 w 228600"/>
                <a:gd name="connsiteY9" fmla="*/ 111219 h 247650"/>
                <a:gd name="connsiteX10" fmla="*/ 22863 w 228600"/>
                <a:gd name="connsiteY10" fmla="*/ 143318 h 247650"/>
                <a:gd name="connsiteX11" fmla="*/ 15338 w 228600"/>
                <a:gd name="connsiteY11" fmla="*/ 220375 h 247650"/>
                <a:gd name="connsiteX12" fmla="*/ 148498 w 228600"/>
                <a:gd name="connsiteY12" fmla="*/ 220565 h 247650"/>
                <a:gd name="connsiteX13" fmla="*/ 158785 w 228600"/>
                <a:gd name="connsiteY13" fmla="*/ 210374 h 247650"/>
                <a:gd name="connsiteX14" fmla="*/ 159166 w 228600"/>
                <a:gd name="connsiteY14" fmla="*/ 210183 h 247650"/>
                <a:gd name="connsiteX15" fmla="*/ 160880 w 228600"/>
                <a:gd name="connsiteY15" fmla="*/ 209898 h 247650"/>
                <a:gd name="connsiteX16" fmla="*/ 196599 w 228600"/>
                <a:gd name="connsiteY16" fmla="*/ 208469 h 247650"/>
                <a:gd name="connsiteX17" fmla="*/ 232889 w 228600"/>
                <a:gd name="connsiteY17" fmla="*/ 13665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600" h="247650">
                  <a:moveTo>
                    <a:pt x="232889" y="136650"/>
                  </a:moveTo>
                  <a:cubicBezTo>
                    <a:pt x="226412" y="117791"/>
                    <a:pt x="213934" y="102265"/>
                    <a:pt x="198409" y="89692"/>
                  </a:cubicBezTo>
                  <a:cubicBezTo>
                    <a:pt x="206886" y="62927"/>
                    <a:pt x="202028" y="31590"/>
                    <a:pt x="178882" y="13397"/>
                  </a:cubicBezTo>
                  <a:cubicBezTo>
                    <a:pt x="158689" y="-2510"/>
                    <a:pt x="131257" y="-6320"/>
                    <a:pt x="111541" y="13397"/>
                  </a:cubicBezTo>
                  <a:cubicBezTo>
                    <a:pt x="102682" y="22255"/>
                    <a:pt x="97539" y="36447"/>
                    <a:pt x="97729" y="50163"/>
                  </a:cubicBezTo>
                  <a:cubicBezTo>
                    <a:pt x="94586" y="50068"/>
                    <a:pt x="92110" y="50068"/>
                    <a:pt x="92110" y="50068"/>
                  </a:cubicBezTo>
                  <a:cubicBezTo>
                    <a:pt x="90681" y="49973"/>
                    <a:pt x="89252" y="49973"/>
                    <a:pt x="87823" y="49973"/>
                  </a:cubicBezTo>
                  <a:cubicBezTo>
                    <a:pt x="85728" y="47877"/>
                    <a:pt x="83537" y="45782"/>
                    <a:pt x="81156" y="43877"/>
                  </a:cubicBezTo>
                  <a:cubicBezTo>
                    <a:pt x="61249" y="27589"/>
                    <a:pt x="33245" y="24446"/>
                    <a:pt x="13814" y="43877"/>
                  </a:cubicBezTo>
                  <a:cubicBezTo>
                    <a:pt x="-2950" y="60641"/>
                    <a:pt x="-6188" y="94836"/>
                    <a:pt x="13814" y="111219"/>
                  </a:cubicBezTo>
                  <a:cubicBezTo>
                    <a:pt x="26101" y="121315"/>
                    <a:pt x="28483" y="129030"/>
                    <a:pt x="22863" y="143318"/>
                  </a:cubicBezTo>
                  <a:cubicBezTo>
                    <a:pt x="12290" y="169988"/>
                    <a:pt x="-473" y="191990"/>
                    <a:pt x="15338" y="220375"/>
                  </a:cubicBezTo>
                  <a:cubicBezTo>
                    <a:pt x="44770" y="273334"/>
                    <a:pt x="113541" y="254856"/>
                    <a:pt x="148498" y="220565"/>
                  </a:cubicBezTo>
                  <a:cubicBezTo>
                    <a:pt x="151546" y="217613"/>
                    <a:pt x="155070" y="212374"/>
                    <a:pt x="158785" y="210374"/>
                  </a:cubicBezTo>
                  <a:cubicBezTo>
                    <a:pt x="158975" y="210279"/>
                    <a:pt x="159070" y="210183"/>
                    <a:pt x="159166" y="210183"/>
                  </a:cubicBezTo>
                  <a:cubicBezTo>
                    <a:pt x="159642" y="210088"/>
                    <a:pt x="160213" y="209993"/>
                    <a:pt x="160880" y="209898"/>
                  </a:cubicBezTo>
                  <a:cubicBezTo>
                    <a:pt x="172501" y="207897"/>
                    <a:pt x="184216" y="212184"/>
                    <a:pt x="196599" y="208469"/>
                  </a:cubicBezTo>
                  <a:cubicBezTo>
                    <a:pt x="227746" y="199230"/>
                    <a:pt x="243176" y="166654"/>
                    <a:pt x="232889" y="136650"/>
                  </a:cubicBezTo>
                  <a:close/>
                </a:path>
              </a:pathLst>
            </a:custGeom>
            <a:solidFill>
              <a:srgbClr val="7E205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F6BCB2C5-8D95-44B9-800A-095B511DDEB8}"/>
              </a:ext>
            </a:extLst>
          </p:cNvPr>
          <p:cNvSpPr/>
          <p:nvPr/>
        </p:nvSpPr>
        <p:spPr>
          <a:xfrm>
            <a:off x="6066230" y="2426318"/>
            <a:ext cx="4141" cy="4141"/>
          </a:xfrm>
          <a:custGeom>
            <a:avLst/>
            <a:gdLst/>
            <a:ahLst/>
            <a:cxnLst/>
            <a:rect l="l" t="t" r="r" b="b"/>
            <a:pathLst>
              <a:path/>
            </a:pathLst>
          </a:custGeom>
          <a:solidFill>
            <a:srgbClr val="7E205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09585"/>
            <a:endParaRPr lang="it-IT" sz="240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92" name="Group 91">
            <a:extLst>
              <a:ext uri="{FF2B5EF4-FFF2-40B4-BE49-F238E27FC236}">
                <a16:creationId xmlns:a16="http://schemas.microsoft.com/office/drawing/2014/main" id="{7F3E0A10-8F51-4FB5-A37F-DE7826438B42}"/>
              </a:ext>
            </a:extLst>
          </p:cNvPr>
          <p:cNvGrpSpPr/>
          <p:nvPr/>
        </p:nvGrpSpPr>
        <p:grpSpPr>
          <a:xfrm>
            <a:off x="8357523" y="2433513"/>
            <a:ext cx="1182139" cy="948664"/>
            <a:chOff x="6365869" y="2232477"/>
            <a:chExt cx="691150" cy="554646"/>
          </a:xfrm>
        </p:grpSpPr>
        <p:grpSp>
          <p:nvGrpSpPr>
            <p:cNvPr id="93" name="Group 92">
              <a:extLst>
                <a:ext uri="{FF2B5EF4-FFF2-40B4-BE49-F238E27FC236}">
                  <a16:creationId xmlns:a16="http://schemas.microsoft.com/office/drawing/2014/main" id="{835EAE62-400D-40E2-9603-F00B1F15E02B}"/>
                </a:ext>
              </a:extLst>
            </p:cNvPr>
            <p:cNvGrpSpPr/>
            <p:nvPr/>
          </p:nvGrpSpPr>
          <p:grpSpPr>
            <a:xfrm>
              <a:off x="6365869" y="2232477"/>
              <a:ext cx="691150" cy="554646"/>
              <a:chOff x="2852724" y="1190625"/>
              <a:chExt cx="3437214" cy="2758366"/>
            </a:xfrm>
            <a:solidFill>
              <a:schemeClr val="bg1"/>
            </a:solidFill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3AE6CC78-CBB3-418F-8870-0F93ECCFD03E}"/>
                  </a:ext>
                </a:extLst>
              </p:cNvPr>
              <p:cNvSpPr/>
              <p:nvPr/>
            </p:nvSpPr>
            <p:spPr>
              <a:xfrm>
                <a:off x="4880238" y="1339141"/>
                <a:ext cx="1409700" cy="2609850"/>
              </a:xfrm>
              <a:custGeom>
                <a:avLst/>
                <a:gdLst>
                  <a:gd name="connsiteX0" fmla="*/ 1341586 w 1409700"/>
                  <a:gd name="connsiteY0" fmla="*/ 1363673 h 2609850"/>
                  <a:gd name="connsiteX1" fmla="*/ 129911 w 1409700"/>
                  <a:gd name="connsiteY1" fmla="*/ 526901 h 2609850"/>
                  <a:gd name="connsiteX2" fmla="*/ 87811 w 1409700"/>
                  <a:gd name="connsiteY2" fmla="*/ 2126530 h 2609850"/>
                  <a:gd name="connsiteX3" fmla="*/ 766752 w 1409700"/>
                  <a:gd name="connsiteY3" fmla="*/ 2430759 h 2609850"/>
                  <a:gd name="connsiteX4" fmla="*/ 1196521 w 1409700"/>
                  <a:gd name="connsiteY4" fmla="*/ 2614877 h 2609850"/>
                  <a:gd name="connsiteX5" fmla="*/ 1341586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1341586" y="1363673"/>
                    </a:moveTo>
                    <a:cubicBezTo>
                      <a:pt x="996400" y="-212"/>
                      <a:pt x="-28585" y="-455602"/>
                      <a:pt x="129911" y="526901"/>
                    </a:cubicBezTo>
                    <a:cubicBezTo>
                      <a:pt x="57616" y="1105069"/>
                      <a:pt x="-97927" y="1514834"/>
                      <a:pt x="87811" y="2126530"/>
                    </a:cubicBezTo>
                    <a:cubicBezTo>
                      <a:pt x="194491" y="2393039"/>
                      <a:pt x="527770" y="2351987"/>
                      <a:pt x="766752" y="2430759"/>
                    </a:cubicBezTo>
                    <a:cubicBezTo>
                      <a:pt x="930106" y="2455904"/>
                      <a:pt x="1029547" y="2601827"/>
                      <a:pt x="1196521" y="2614877"/>
                    </a:cubicBezTo>
                    <a:cubicBezTo>
                      <a:pt x="1516846" y="2396183"/>
                      <a:pt x="1404356" y="1563317"/>
                      <a:pt x="1341586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67E3A7E5-83E3-4216-BE84-59CC0931AFB6}"/>
                  </a:ext>
                </a:extLst>
              </p:cNvPr>
              <p:cNvSpPr/>
              <p:nvPr/>
            </p:nvSpPr>
            <p:spPr>
              <a:xfrm>
                <a:off x="2852724" y="1316853"/>
                <a:ext cx="1409700" cy="2609850"/>
              </a:xfrm>
              <a:custGeom>
                <a:avLst/>
                <a:gdLst>
                  <a:gd name="connsiteX0" fmla="*/ 71355 w 1409700"/>
                  <a:gd name="connsiteY0" fmla="*/ 1363673 h 2609850"/>
                  <a:gd name="connsiteX1" fmla="*/ 1283031 w 1409700"/>
                  <a:gd name="connsiteY1" fmla="*/ 526901 h 2609850"/>
                  <a:gd name="connsiteX2" fmla="*/ 1325131 w 1409700"/>
                  <a:gd name="connsiteY2" fmla="*/ 2126530 h 2609850"/>
                  <a:gd name="connsiteX3" fmla="*/ 646189 w 1409700"/>
                  <a:gd name="connsiteY3" fmla="*/ 2430759 h 2609850"/>
                  <a:gd name="connsiteX4" fmla="*/ 216421 w 1409700"/>
                  <a:gd name="connsiteY4" fmla="*/ 2614877 h 2609850"/>
                  <a:gd name="connsiteX5" fmla="*/ 71355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71355" y="1363673"/>
                    </a:moveTo>
                    <a:cubicBezTo>
                      <a:pt x="416541" y="-212"/>
                      <a:pt x="1441527" y="-455602"/>
                      <a:pt x="1283031" y="526901"/>
                    </a:cubicBezTo>
                    <a:cubicBezTo>
                      <a:pt x="1355325" y="1105069"/>
                      <a:pt x="1510869" y="1514834"/>
                      <a:pt x="1325131" y="2126530"/>
                    </a:cubicBezTo>
                    <a:cubicBezTo>
                      <a:pt x="1218451" y="2393039"/>
                      <a:pt x="885171" y="2351987"/>
                      <a:pt x="646189" y="2430759"/>
                    </a:cubicBezTo>
                    <a:cubicBezTo>
                      <a:pt x="482835" y="2455904"/>
                      <a:pt x="383394" y="2601828"/>
                      <a:pt x="216421" y="2614877"/>
                    </a:cubicBezTo>
                    <a:cubicBezTo>
                      <a:pt x="-103905" y="2396087"/>
                      <a:pt x="8681" y="1563221"/>
                      <a:pt x="71355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B7235E2-9896-406C-9AAE-31C4EDA91F09}"/>
                  </a:ext>
                </a:extLst>
              </p:cNvPr>
              <p:cNvSpPr/>
              <p:nvPr/>
            </p:nvSpPr>
            <p:spPr>
              <a:xfrm>
                <a:off x="4249996" y="2513718"/>
                <a:ext cx="57150" cy="104775"/>
              </a:xfrm>
              <a:custGeom>
                <a:avLst/>
                <a:gdLst>
                  <a:gd name="connsiteX0" fmla="*/ 61781 w 57150"/>
                  <a:gd name="connsiteY0" fmla="*/ 92037 h 104775"/>
                  <a:gd name="connsiteX1" fmla="*/ 38445 w 57150"/>
                  <a:gd name="connsiteY1" fmla="*/ 13455 h 104775"/>
                  <a:gd name="connsiteX2" fmla="*/ 6060 w 57150"/>
                  <a:gd name="connsiteY2" fmla="*/ 3549 h 104775"/>
                  <a:gd name="connsiteX3" fmla="*/ 7203 w 57150"/>
                  <a:gd name="connsiteY3" fmla="*/ 54318 h 104775"/>
                  <a:gd name="connsiteX4" fmla="*/ 14918 w 57150"/>
                  <a:gd name="connsiteY4" fmla="*/ 88512 h 104775"/>
                  <a:gd name="connsiteX5" fmla="*/ 12632 w 57150"/>
                  <a:gd name="connsiteY5" fmla="*/ 73463 h 104775"/>
                  <a:gd name="connsiteX6" fmla="*/ 16442 w 57150"/>
                  <a:gd name="connsiteY6" fmla="*/ 95656 h 104775"/>
                  <a:gd name="connsiteX7" fmla="*/ 15585 w 57150"/>
                  <a:gd name="connsiteY7" fmla="*/ 82226 h 104775"/>
                  <a:gd name="connsiteX8" fmla="*/ 16156 w 57150"/>
                  <a:gd name="connsiteY8" fmla="*/ 77368 h 104775"/>
                  <a:gd name="connsiteX9" fmla="*/ 32634 w 57150"/>
                  <a:gd name="connsiteY9" fmla="*/ 111277 h 104775"/>
                  <a:gd name="connsiteX10" fmla="*/ 61781 w 57150"/>
                  <a:gd name="connsiteY10" fmla="*/ 92037 h 104775"/>
                  <a:gd name="connsiteX11" fmla="*/ 61781 w 57150"/>
                  <a:gd name="connsiteY11" fmla="*/ 9203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104775">
                    <a:moveTo>
                      <a:pt x="61781" y="92037"/>
                    </a:moveTo>
                    <a:cubicBezTo>
                      <a:pt x="67115" y="62795"/>
                      <a:pt x="48541" y="38220"/>
                      <a:pt x="38445" y="13455"/>
                    </a:cubicBezTo>
                    <a:cubicBezTo>
                      <a:pt x="32920" y="25"/>
                      <a:pt x="16442" y="-3499"/>
                      <a:pt x="6060" y="3549"/>
                    </a:cubicBezTo>
                    <a:cubicBezTo>
                      <a:pt x="-5751" y="11550"/>
                      <a:pt x="2536" y="27362"/>
                      <a:pt x="7203" y="54318"/>
                    </a:cubicBezTo>
                    <a:cubicBezTo>
                      <a:pt x="8822" y="63557"/>
                      <a:pt x="11108" y="80226"/>
                      <a:pt x="14918" y="88512"/>
                    </a:cubicBezTo>
                    <a:cubicBezTo>
                      <a:pt x="16061" y="90989"/>
                      <a:pt x="11584" y="70986"/>
                      <a:pt x="12632" y="73463"/>
                    </a:cubicBezTo>
                    <a:cubicBezTo>
                      <a:pt x="13013" y="74415"/>
                      <a:pt x="18061" y="100609"/>
                      <a:pt x="16442" y="95656"/>
                    </a:cubicBezTo>
                    <a:cubicBezTo>
                      <a:pt x="17013" y="97466"/>
                      <a:pt x="15013" y="80321"/>
                      <a:pt x="15585" y="82226"/>
                    </a:cubicBezTo>
                    <a:cubicBezTo>
                      <a:pt x="17394" y="88512"/>
                      <a:pt x="15585" y="80511"/>
                      <a:pt x="16156" y="77368"/>
                    </a:cubicBezTo>
                    <a:cubicBezTo>
                      <a:pt x="13489" y="91941"/>
                      <a:pt x="19871" y="107181"/>
                      <a:pt x="32634" y="111277"/>
                    </a:cubicBezTo>
                    <a:cubicBezTo>
                      <a:pt x="44541" y="115087"/>
                      <a:pt x="59114" y="106705"/>
                      <a:pt x="61781" y="92037"/>
                    </a:cubicBezTo>
                    <a:lnTo>
                      <a:pt x="61781" y="920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0D48E4DC-C0FC-41C9-B1C6-3EA90DB28988}"/>
                  </a:ext>
                </a:extLst>
              </p:cNvPr>
              <p:cNvSpPr/>
              <p:nvPr/>
            </p:nvSpPr>
            <p:spPr>
              <a:xfrm>
                <a:off x="4210823" y="2219325"/>
                <a:ext cx="238125" cy="381000"/>
              </a:xfrm>
              <a:custGeom>
                <a:avLst/>
                <a:gdLst>
                  <a:gd name="connsiteX0" fmla="*/ 40469 w 238125"/>
                  <a:gd name="connsiteY0" fmla="*/ 0 h 381000"/>
                  <a:gd name="connsiteX1" fmla="*/ 1322 w 238125"/>
                  <a:gd name="connsiteY1" fmla="*/ 26098 h 381000"/>
                  <a:gd name="connsiteX2" fmla="*/ 44184 w 238125"/>
                  <a:gd name="connsiteY2" fmla="*/ 201263 h 381000"/>
                  <a:gd name="connsiteX3" fmla="*/ 126194 w 238125"/>
                  <a:gd name="connsiteY3" fmla="*/ 382048 h 381000"/>
                  <a:gd name="connsiteX4" fmla="*/ 243638 w 238125"/>
                  <a:gd name="connsiteY4" fmla="*/ 313087 h 381000"/>
                  <a:gd name="connsiteX5" fmla="*/ 142958 w 238125"/>
                  <a:gd name="connsiteY5" fmla="*/ 96869 h 381000"/>
                  <a:gd name="connsiteX6" fmla="*/ 40469 w 238125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125" h="381000">
                    <a:moveTo>
                      <a:pt x="40469" y="0"/>
                    </a:moveTo>
                    <a:lnTo>
                      <a:pt x="1322" y="26098"/>
                    </a:lnTo>
                    <a:cubicBezTo>
                      <a:pt x="1322" y="26098"/>
                      <a:pt x="-11728" y="65246"/>
                      <a:pt x="44184" y="201263"/>
                    </a:cubicBezTo>
                    <a:cubicBezTo>
                      <a:pt x="59329" y="238125"/>
                      <a:pt x="109430" y="378333"/>
                      <a:pt x="126194" y="382048"/>
                    </a:cubicBezTo>
                    <a:cubicBezTo>
                      <a:pt x="142958" y="385763"/>
                      <a:pt x="236494" y="320230"/>
                      <a:pt x="243638" y="313087"/>
                    </a:cubicBezTo>
                    <a:cubicBezTo>
                      <a:pt x="254782" y="301942"/>
                      <a:pt x="165342" y="141637"/>
                      <a:pt x="142958" y="96869"/>
                    </a:cubicBezTo>
                    <a:cubicBezTo>
                      <a:pt x="120575" y="52197"/>
                      <a:pt x="87047" y="22384"/>
                      <a:pt x="40469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117" name="Graphic 1">
                <a:extLst>
                  <a:ext uri="{FF2B5EF4-FFF2-40B4-BE49-F238E27FC236}">
                    <a16:creationId xmlns:a16="http://schemas.microsoft.com/office/drawing/2014/main" id="{115A01B6-B25C-4F5F-AAD0-CF872F39E855}"/>
                  </a:ext>
                </a:extLst>
              </p:cNvPr>
              <p:cNvGrpSpPr/>
              <p:nvPr/>
            </p:nvGrpSpPr>
            <p:grpSpPr>
              <a:xfrm>
                <a:off x="4271486" y="2150364"/>
                <a:ext cx="657225" cy="466725"/>
                <a:chOff x="4271486" y="2150364"/>
                <a:chExt cx="657225" cy="466725"/>
              </a:xfrm>
              <a:grpFill/>
            </p:grpSpPr>
            <p:sp>
              <p:nvSpPr>
                <p:cNvPr id="124" name="Freeform: Shape 123">
                  <a:extLst>
                    <a:ext uri="{FF2B5EF4-FFF2-40B4-BE49-F238E27FC236}">
                      <a16:creationId xmlns:a16="http://schemas.microsoft.com/office/drawing/2014/main" id="{0EDD5727-2A48-4BA2-A605-B0C41FE66E1D}"/>
                    </a:ext>
                  </a:extLst>
                </p:cNvPr>
                <p:cNvSpPr/>
                <p:nvPr/>
              </p:nvSpPr>
              <p:spPr>
                <a:xfrm>
                  <a:off x="4835089" y="2513718"/>
                  <a:ext cx="57150" cy="104775"/>
                </a:xfrm>
                <a:custGeom>
                  <a:avLst/>
                  <a:gdLst>
                    <a:gd name="connsiteX0" fmla="*/ 944 w 57150"/>
                    <a:gd name="connsiteY0" fmla="*/ 92037 h 104775"/>
                    <a:gd name="connsiteX1" fmla="*/ 24280 w 57150"/>
                    <a:gd name="connsiteY1" fmla="*/ 13455 h 104775"/>
                    <a:gd name="connsiteX2" fmla="*/ 56665 w 57150"/>
                    <a:gd name="connsiteY2" fmla="*/ 3549 h 104775"/>
                    <a:gd name="connsiteX3" fmla="*/ 55522 w 57150"/>
                    <a:gd name="connsiteY3" fmla="*/ 54318 h 104775"/>
                    <a:gd name="connsiteX4" fmla="*/ 47807 w 57150"/>
                    <a:gd name="connsiteY4" fmla="*/ 88512 h 104775"/>
                    <a:gd name="connsiteX5" fmla="*/ 50093 w 57150"/>
                    <a:gd name="connsiteY5" fmla="*/ 73463 h 104775"/>
                    <a:gd name="connsiteX6" fmla="*/ 46282 w 57150"/>
                    <a:gd name="connsiteY6" fmla="*/ 95656 h 104775"/>
                    <a:gd name="connsiteX7" fmla="*/ 47140 w 57150"/>
                    <a:gd name="connsiteY7" fmla="*/ 82226 h 104775"/>
                    <a:gd name="connsiteX8" fmla="*/ 46568 w 57150"/>
                    <a:gd name="connsiteY8" fmla="*/ 77368 h 104775"/>
                    <a:gd name="connsiteX9" fmla="*/ 30090 w 57150"/>
                    <a:gd name="connsiteY9" fmla="*/ 111277 h 104775"/>
                    <a:gd name="connsiteX10" fmla="*/ 944 w 57150"/>
                    <a:gd name="connsiteY10" fmla="*/ 92037 h 104775"/>
                    <a:gd name="connsiteX11" fmla="*/ 944 w 57150"/>
                    <a:gd name="connsiteY11" fmla="*/ 92037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7150" h="104775">
                      <a:moveTo>
                        <a:pt x="944" y="92037"/>
                      </a:moveTo>
                      <a:cubicBezTo>
                        <a:pt x="-4390" y="62795"/>
                        <a:pt x="14183" y="38220"/>
                        <a:pt x="24280" y="13455"/>
                      </a:cubicBezTo>
                      <a:cubicBezTo>
                        <a:pt x="29804" y="25"/>
                        <a:pt x="46282" y="-3499"/>
                        <a:pt x="56665" y="3549"/>
                      </a:cubicBezTo>
                      <a:cubicBezTo>
                        <a:pt x="68476" y="11550"/>
                        <a:pt x="60189" y="27362"/>
                        <a:pt x="55522" y="54318"/>
                      </a:cubicBezTo>
                      <a:cubicBezTo>
                        <a:pt x="53903" y="63557"/>
                        <a:pt x="51616" y="80226"/>
                        <a:pt x="47807" y="88512"/>
                      </a:cubicBezTo>
                      <a:cubicBezTo>
                        <a:pt x="46664" y="90989"/>
                        <a:pt x="51140" y="70986"/>
                        <a:pt x="50093" y="73463"/>
                      </a:cubicBezTo>
                      <a:cubicBezTo>
                        <a:pt x="49711" y="74415"/>
                        <a:pt x="44663" y="100609"/>
                        <a:pt x="46282" y="95656"/>
                      </a:cubicBezTo>
                      <a:cubicBezTo>
                        <a:pt x="45711" y="97466"/>
                        <a:pt x="47711" y="80321"/>
                        <a:pt x="47140" y="82226"/>
                      </a:cubicBezTo>
                      <a:cubicBezTo>
                        <a:pt x="45330" y="88512"/>
                        <a:pt x="47140" y="80511"/>
                        <a:pt x="46568" y="77368"/>
                      </a:cubicBezTo>
                      <a:cubicBezTo>
                        <a:pt x="49235" y="91941"/>
                        <a:pt x="42853" y="107181"/>
                        <a:pt x="30090" y="111277"/>
                      </a:cubicBezTo>
                      <a:cubicBezTo>
                        <a:pt x="18279" y="115087"/>
                        <a:pt x="3611" y="106705"/>
                        <a:pt x="944" y="92037"/>
                      </a:cubicBezTo>
                      <a:lnTo>
                        <a:pt x="944" y="92037"/>
                      </a:lnTo>
                      <a:close/>
                    </a:path>
                  </a:pathLst>
                </a:custGeom>
                <a:grpFill/>
                <a:ln w="6350" cap="flat">
                  <a:solidFill>
                    <a:schemeClr val="accent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5" name="Freeform: Shape 124">
                  <a:extLst>
                    <a:ext uri="{FF2B5EF4-FFF2-40B4-BE49-F238E27FC236}">
                      <a16:creationId xmlns:a16="http://schemas.microsoft.com/office/drawing/2014/main" id="{A4E3FDC0-AFBF-45AC-9014-B80360B211B6}"/>
                    </a:ext>
                  </a:extLst>
                </p:cNvPr>
                <p:cNvSpPr/>
                <p:nvPr/>
              </p:nvSpPr>
              <p:spPr>
                <a:xfrm>
                  <a:off x="4692487" y="2219325"/>
                  <a:ext cx="238125" cy="381000"/>
                </a:xfrm>
                <a:custGeom>
                  <a:avLst/>
                  <a:gdLst>
                    <a:gd name="connsiteX0" fmla="*/ 204125 w 238125"/>
                    <a:gd name="connsiteY0" fmla="*/ 0 h 381000"/>
                    <a:gd name="connsiteX1" fmla="*/ 243273 w 238125"/>
                    <a:gd name="connsiteY1" fmla="*/ 26098 h 381000"/>
                    <a:gd name="connsiteX2" fmla="*/ 200410 w 238125"/>
                    <a:gd name="connsiteY2" fmla="*/ 201263 h 381000"/>
                    <a:gd name="connsiteX3" fmla="*/ 118400 w 238125"/>
                    <a:gd name="connsiteY3" fmla="*/ 382048 h 381000"/>
                    <a:gd name="connsiteX4" fmla="*/ 957 w 238125"/>
                    <a:gd name="connsiteY4" fmla="*/ 313087 h 381000"/>
                    <a:gd name="connsiteX5" fmla="*/ 101636 w 238125"/>
                    <a:gd name="connsiteY5" fmla="*/ 96869 h 381000"/>
                    <a:gd name="connsiteX6" fmla="*/ 204125 w 238125"/>
                    <a:gd name="connsiteY6" fmla="*/ 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8125" h="381000">
                      <a:moveTo>
                        <a:pt x="204125" y="0"/>
                      </a:moveTo>
                      <a:lnTo>
                        <a:pt x="243273" y="26098"/>
                      </a:lnTo>
                      <a:cubicBezTo>
                        <a:pt x="243273" y="26098"/>
                        <a:pt x="256322" y="65246"/>
                        <a:pt x="200410" y="201263"/>
                      </a:cubicBezTo>
                      <a:cubicBezTo>
                        <a:pt x="185266" y="238125"/>
                        <a:pt x="135164" y="378333"/>
                        <a:pt x="118400" y="382048"/>
                      </a:cubicBezTo>
                      <a:cubicBezTo>
                        <a:pt x="101636" y="385763"/>
                        <a:pt x="8100" y="320230"/>
                        <a:pt x="957" y="313087"/>
                      </a:cubicBezTo>
                      <a:cubicBezTo>
                        <a:pt x="-10188" y="301942"/>
                        <a:pt x="79252" y="141637"/>
                        <a:pt x="101636" y="96869"/>
                      </a:cubicBezTo>
                      <a:cubicBezTo>
                        <a:pt x="124020" y="52197"/>
                        <a:pt x="157548" y="22384"/>
                        <a:pt x="204125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26" name="Freeform: Shape 125">
                  <a:extLst>
                    <a:ext uri="{FF2B5EF4-FFF2-40B4-BE49-F238E27FC236}">
                      <a16:creationId xmlns:a16="http://schemas.microsoft.com/office/drawing/2014/main" id="{2066FE77-15FC-40BD-88CB-530BBEA2BF9F}"/>
                    </a:ext>
                  </a:extLst>
                </p:cNvPr>
                <p:cNvSpPr/>
                <p:nvPr/>
              </p:nvSpPr>
              <p:spPr>
                <a:xfrm>
                  <a:off x="4271486" y="2150364"/>
                  <a:ext cx="600075" cy="361950"/>
                </a:xfrm>
                <a:custGeom>
                  <a:avLst/>
                  <a:gdLst>
                    <a:gd name="connsiteX0" fmla="*/ 500253 w 600075"/>
                    <a:gd name="connsiteY0" fmla="*/ 0 h 361950"/>
                    <a:gd name="connsiteX1" fmla="*/ 476441 w 600075"/>
                    <a:gd name="connsiteY1" fmla="*/ 0 h 361950"/>
                    <a:gd name="connsiteX2" fmla="*/ 316611 w 600075"/>
                    <a:gd name="connsiteY2" fmla="*/ 16764 h 361950"/>
                    <a:gd name="connsiteX3" fmla="*/ 302609 w 600075"/>
                    <a:gd name="connsiteY3" fmla="*/ 16669 h 361950"/>
                    <a:gd name="connsiteX4" fmla="*/ 302228 w 600075"/>
                    <a:gd name="connsiteY4" fmla="*/ 21050 h 361950"/>
                    <a:gd name="connsiteX5" fmla="*/ 302038 w 600075"/>
                    <a:gd name="connsiteY5" fmla="*/ 16669 h 361950"/>
                    <a:gd name="connsiteX6" fmla="*/ 288036 w 600075"/>
                    <a:gd name="connsiteY6" fmla="*/ 16764 h 361950"/>
                    <a:gd name="connsiteX7" fmla="*/ 128207 w 600075"/>
                    <a:gd name="connsiteY7" fmla="*/ 0 h 361950"/>
                    <a:gd name="connsiteX8" fmla="*/ 104394 w 600075"/>
                    <a:gd name="connsiteY8" fmla="*/ 0 h 361950"/>
                    <a:gd name="connsiteX9" fmla="*/ 0 w 600075"/>
                    <a:gd name="connsiteY9" fmla="*/ 59626 h 361950"/>
                    <a:gd name="connsiteX10" fmla="*/ 74581 w 600075"/>
                    <a:gd name="connsiteY10" fmla="*/ 121158 h 361950"/>
                    <a:gd name="connsiteX11" fmla="*/ 193834 w 600075"/>
                    <a:gd name="connsiteY11" fmla="*/ 363379 h 361950"/>
                    <a:gd name="connsiteX12" fmla="*/ 277654 w 600075"/>
                    <a:gd name="connsiteY12" fmla="*/ 320516 h 361950"/>
                    <a:gd name="connsiteX13" fmla="*/ 300514 w 600075"/>
                    <a:gd name="connsiteY13" fmla="*/ 303086 h 361950"/>
                    <a:gd name="connsiteX14" fmla="*/ 326708 w 600075"/>
                    <a:gd name="connsiteY14" fmla="*/ 320516 h 361950"/>
                    <a:gd name="connsiteX15" fmla="*/ 410528 w 600075"/>
                    <a:gd name="connsiteY15" fmla="*/ 363379 h 361950"/>
                    <a:gd name="connsiteX16" fmla="*/ 529781 w 600075"/>
                    <a:gd name="connsiteY16" fmla="*/ 121158 h 361950"/>
                    <a:gd name="connsiteX17" fmla="*/ 604361 w 600075"/>
                    <a:gd name="connsiteY17" fmla="*/ 59626 h 361950"/>
                    <a:gd name="connsiteX18" fmla="*/ 500253 w 600075"/>
                    <a:gd name="connsiteY18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00075" h="361950">
                      <a:moveTo>
                        <a:pt x="500253" y="0"/>
                      </a:moveTo>
                      <a:lnTo>
                        <a:pt x="476441" y="0"/>
                      </a:lnTo>
                      <a:cubicBezTo>
                        <a:pt x="440341" y="10192"/>
                        <a:pt x="382334" y="16764"/>
                        <a:pt x="316611" y="16764"/>
                      </a:cubicBezTo>
                      <a:cubicBezTo>
                        <a:pt x="311944" y="16764"/>
                        <a:pt x="307277" y="16764"/>
                        <a:pt x="302609" y="16669"/>
                      </a:cubicBezTo>
                      <a:lnTo>
                        <a:pt x="302228" y="21050"/>
                      </a:lnTo>
                      <a:lnTo>
                        <a:pt x="302038" y="16669"/>
                      </a:lnTo>
                      <a:cubicBezTo>
                        <a:pt x="297466" y="16764"/>
                        <a:pt x="292799" y="16764"/>
                        <a:pt x="288036" y="16764"/>
                      </a:cubicBezTo>
                      <a:cubicBezTo>
                        <a:pt x="222409" y="16764"/>
                        <a:pt x="164306" y="10192"/>
                        <a:pt x="128207" y="0"/>
                      </a:cubicBezTo>
                      <a:lnTo>
                        <a:pt x="104394" y="0"/>
                      </a:lnTo>
                      <a:cubicBezTo>
                        <a:pt x="104394" y="0"/>
                        <a:pt x="29813" y="39148"/>
                        <a:pt x="0" y="59626"/>
                      </a:cubicBezTo>
                      <a:cubicBezTo>
                        <a:pt x="0" y="59626"/>
                        <a:pt x="59627" y="102489"/>
                        <a:pt x="74581" y="121158"/>
                      </a:cubicBezTo>
                      <a:cubicBezTo>
                        <a:pt x="89535" y="139827"/>
                        <a:pt x="192024" y="350425"/>
                        <a:pt x="193834" y="363379"/>
                      </a:cubicBezTo>
                      <a:cubicBezTo>
                        <a:pt x="195739" y="376428"/>
                        <a:pt x="255365" y="335470"/>
                        <a:pt x="277654" y="320516"/>
                      </a:cubicBezTo>
                      <a:cubicBezTo>
                        <a:pt x="285274" y="315468"/>
                        <a:pt x="293561" y="308896"/>
                        <a:pt x="300514" y="303086"/>
                      </a:cubicBezTo>
                      <a:cubicBezTo>
                        <a:pt x="308705" y="308515"/>
                        <a:pt x="318325" y="314801"/>
                        <a:pt x="326708" y="320516"/>
                      </a:cubicBezTo>
                      <a:cubicBezTo>
                        <a:pt x="343281" y="331851"/>
                        <a:pt x="408718" y="376428"/>
                        <a:pt x="410528" y="363379"/>
                      </a:cubicBezTo>
                      <a:cubicBezTo>
                        <a:pt x="412433" y="350329"/>
                        <a:pt x="514921" y="139732"/>
                        <a:pt x="529781" y="121158"/>
                      </a:cubicBezTo>
                      <a:cubicBezTo>
                        <a:pt x="544735" y="102489"/>
                        <a:pt x="604361" y="59626"/>
                        <a:pt x="604361" y="59626"/>
                      </a:cubicBezTo>
                      <a:cubicBezTo>
                        <a:pt x="574834" y="39148"/>
                        <a:pt x="500253" y="0"/>
                        <a:pt x="500253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5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C4B117B2-975D-4613-8B14-0A3F8BA2B501}"/>
                  </a:ext>
                </a:extLst>
              </p:cNvPr>
              <p:cNvSpPr/>
              <p:nvPr/>
            </p:nvSpPr>
            <p:spPr>
              <a:xfrm>
                <a:off x="4376642" y="1969579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314800EA-7EBD-4615-A960-C7B298A81D39}"/>
                  </a:ext>
                </a:extLst>
              </p:cNvPr>
              <p:cNvSpPr/>
              <p:nvPr/>
            </p:nvSpPr>
            <p:spPr>
              <a:xfrm>
                <a:off x="4376642" y="1785080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5F21860B-5D8E-478C-B0DE-F15C67BC9A85}"/>
                  </a:ext>
                </a:extLst>
              </p:cNvPr>
              <p:cNvSpPr/>
              <p:nvPr/>
            </p:nvSpPr>
            <p:spPr>
              <a:xfrm>
                <a:off x="4376642" y="1606201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1593BB91-F98D-4564-AA5C-DAD64EE26C7E}"/>
                  </a:ext>
                </a:extLst>
              </p:cNvPr>
              <p:cNvSpPr/>
              <p:nvPr/>
            </p:nvSpPr>
            <p:spPr>
              <a:xfrm>
                <a:off x="4376642" y="1419892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02FD1555-7826-4030-A34C-E9825BBD4FE1}"/>
                  </a:ext>
                </a:extLst>
              </p:cNvPr>
              <p:cNvSpPr/>
              <p:nvPr/>
            </p:nvSpPr>
            <p:spPr>
              <a:xfrm>
                <a:off x="4376642" y="1240917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F1BD546B-89ED-4DAD-92DF-94EBB31A8EB9}"/>
                  </a:ext>
                </a:extLst>
              </p:cNvPr>
              <p:cNvSpPr/>
              <p:nvPr/>
            </p:nvSpPr>
            <p:spPr>
              <a:xfrm>
                <a:off x="4381309" y="1190625"/>
                <a:ext cx="352425" cy="57150"/>
              </a:xfrm>
              <a:custGeom>
                <a:avLst/>
                <a:gdLst>
                  <a:gd name="connsiteX0" fmla="*/ 357759 w 352425"/>
                  <a:gd name="connsiteY0" fmla="*/ 29813 h 57150"/>
                  <a:gd name="connsiteX1" fmla="*/ 178879 w 352425"/>
                  <a:gd name="connsiteY1" fmla="*/ 59627 h 57150"/>
                  <a:gd name="connsiteX2" fmla="*/ 0 w 352425"/>
                  <a:gd name="connsiteY2" fmla="*/ 29813 h 57150"/>
                  <a:gd name="connsiteX3" fmla="*/ 178879 w 352425"/>
                  <a:gd name="connsiteY3" fmla="*/ 0 h 57150"/>
                  <a:gd name="connsiteX4" fmla="*/ 357759 w 352425"/>
                  <a:gd name="connsiteY4" fmla="*/ 2981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25" h="57150">
                    <a:moveTo>
                      <a:pt x="357759" y="29813"/>
                    </a:moveTo>
                    <a:cubicBezTo>
                      <a:pt x="357759" y="46279"/>
                      <a:pt x="277672" y="59627"/>
                      <a:pt x="178879" y="59627"/>
                    </a:cubicBezTo>
                    <a:cubicBezTo>
                      <a:pt x="80087" y="59627"/>
                      <a:pt x="0" y="46279"/>
                      <a:pt x="0" y="29813"/>
                    </a:cubicBezTo>
                    <a:cubicBezTo>
                      <a:pt x="0" y="13348"/>
                      <a:pt x="80087" y="0"/>
                      <a:pt x="178879" y="0"/>
                    </a:cubicBezTo>
                    <a:cubicBezTo>
                      <a:pt x="277672" y="0"/>
                      <a:pt x="357759" y="13348"/>
                      <a:pt x="357759" y="298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5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F9D1B06A-F38C-4F49-8F2C-E00BB10FC1DA}"/>
                </a:ext>
              </a:extLst>
            </p:cNvPr>
            <p:cNvGrpSpPr/>
            <p:nvPr/>
          </p:nvGrpSpPr>
          <p:grpSpPr>
            <a:xfrm>
              <a:off x="6463145" y="2273522"/>
              <a:ext cx="589156" cy="509117"/>
              <a:chOff x="6427165" y="2244885"/>
              <a:chExt cx="631991" cy="546133"/>
            </a:xfrm>
          </p:grpSpPr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65AF49D9-FD5A-4DC7-A572-1A86F593053D}"/>
                  </a:ext>
                </a:extLst>
              </p:cNvPr>
              <p:cNvSpPr/>
              <p:nvPr/>
            </p:nvSpPr>
            <p:spPr>
              <a:xfrm>
                <a:off x="6770320" y="2666788"/>
                <a:ext cx="288836" cy="124230"/>
              </a:xfrm>
              <a:custGeom>
                <a:avLst/>
                <a:gdLst>
                  <a:gd name="connsiteX0" fmla="*/ 0 w 885825"/>
                  <a:gd name="connsiteY0" fmla="*/ 2351 h 381000"/>
                  <a:gd name="connsiteX1" fmla="*/ 55150 w 885825"/>
                  <a:gd name="connsiteY1" fmla="*/ 7304 h 381000"/>
                  <a:gd name="connsiteX2" fmla="*/ 889635 w 885825"/>
                  <a:gd name="connsiteY2" fmla="*/ 2256 h 381000"/>
                  <a:gd name="connsiteX3" fmla="*/ 807911 w 885825"/>
                  <a:gd name="connsiteY3" fmla="*/ 327058 h 381000"/>
                  <a:gd name="connsiteX4" fmla="*/ 679895 w 885825"/>
                  <a:gd name="connsiteY4" fmla="*/ 370682 h 381000"/>
                  <a:gd name="connsiteX5" fmla="*/ 240506 w 885825"/>
                  <a:gd name="connsiteY5" fmla="*/ 218473 h 381000"/>
                  <a:gd name="connsiteX6" fmla="*/ 0 w 885825"/>
                  <a:gd name="connsiteY6" fmla="*/ 2351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85825" h="381000">
                    <a:moveTo>
                      <a:pt x="0" y="2351"/>
                    </a:moveTo>
                    <a:cubicBezTo>
                      <a:pt x="0" y="-5079"/>
                      <a:pt x="30099" y="7494"/>
                      <a:pt x="55150" y="7304"/>
                    </a:cubicBezTo>
                    <a:cubicBezTo>
                      <a:pt x="333280" y="5399"/>
                      <a:pt x="611505" y="3875"/>
                      <a:pt x="889635" y="2256"/>
                    </a:cubicBezTo>
                    <a:cubicBezTo>
                      <a:pt x="884587" y="116174"/>
                      <a:pt x="858488" y="224283"/>
                      <a:pt x="807911" y="327058"/>
                    </a:cubicBezTo>
                    <a:cubicBezTo>
                      <a:pt x="778287" y="387256"/>
                      <a:pt x="734282" y="409354"/>
                      <a:pt x="679895" y="370682"/>
                    </a:cubicBezTo>
                    <a:cubicBezTo>
                      <a:pt x="547306" y="276575"/>
                      <a:pt x="395668" y="246191"/>
                      <a:pt x="240506" y="218473"/>
                    </a:cubicBezTo>
                    <a:cubicBezTo>
                      <a:pt x="110490" y="195327"/>
                      <a:pt x="15716" y="153512"/>
                      <a:pt x="0" y="2351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B28C5CDB-42A3-402B-9EBB-E1EB8A829A94}"/>
                  </a:ext>
                </a:extLst>
              </p:cNvPr>
              <p:cNvSpPr/>
              <p:nvPr/>
            </p:nvSpPr>
            <p:spPr>
              <a:xfrm>
                <a:off x="6605626" y="2401515"/>
                <a:ext cx="46586" cy="55904"/>
              </a:xfrm>
              <a:custGeom>
                <a:avLst/>
                <a:gdLst>
                  <a:gd name="connsiteX0" fmla="*/ 108477 w 142875"/>
                  <a:gd name="connsiteY0" fmla="*/ 107156 h 171450"/>
                  <a:gd name="connsiteX1" fmla="*/ 21705 w 142875"/>
                  <a:gd name="connsiteY1" fmla="*/ 175546 h 171450"/>
                  <a:gd name="connsiteX2" fmla="*/ 1226 w 142875"/>
                  <a:gd name="connsiteY2" fmla="*/ 36290 h 171450"/>
                  <a:gd name="connsiteX3" fmla="*/ 127337 w 142875"/>
                  <a:gd name="connsiteY3" fmla="*/ 0 h 171450"/>
                  <a:gd name="connsiteX4" fmla="*/ 144672 w 142875"/>
                  <a:gd name="connsiteY4" fmla="*/ 16478 h 171450"/>
                  <a:gd name="connsiteX5" fmla="*/ 126289 w 142875"/>
                  <a:gd name="connsiteY5" fmla="*/ 106966 h 171450"/>
                  <a:gd name="connsiteX6" fmla="*/ 108477 w 142875"/>
                  <a:gd name="connsiteY6" fmla="*/ 107156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42875" h="171450">
                    <a:moveTo>
                      <a:pt x="108477" y="107156"/>
                    </a:moveTo>
                    <a:cubicBezTo>
                      <a:pt x="36564" y="75057"/>
                      <a:pt x="67996" y="174879"/>
                      <a:pt x="21705" y="175546"/>
                    </a:cubicBezTo>
                    <a:cubicBezTo>
                      <a:pt x="17704" y="128683"/>
                      <a:pt x="-5537" y="84773"/>
                      <a:pt x="1226" y="36290"/>
                    </a:cubicBezTo>
                    <a:cubicBezTo>
                      <a:pt x="60852" y="85820"/>
                      <a:pt x="84284" y="8573"/>
                      <a:pt x="127337" y="0"/>
                    </a:cubicBezTo>
                    <a:cubicBezTo>
                      <a:pt x="133147" y="5525"/>
                      <a:pt x="138957" y="10954"/>
                      <a:pt x="144672" y="16478"/>
                    </a:cubicBezTo>
                    <a:cubicBezTo>
                      <a:pt x="154864" y="50006"/>
                      <a:pt x="111335" y="72485"/>
                      <a:pt x="126289" y="106966"/>
                    </a:cubicBezTo>
                    <a:cubicBezTo>
                      <a:pt x="120384" y="107061"/>
                      <a:pt x="114383" y="107156"/>
                      <a:pt x="108477" y="107156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88B8B30E-907C-4CE5-B0E2-E87898950AA2}"/>
                  </a:ext>
                </a:extLst>
              </p:cNvPr>
              <p:cNvSpPr/>
              <p:nvPr/>
            </p:nvSpPr>
            <p:spPr>
              <a:xfrm>
                <a:off x="6640739" y="2351429"/>
                <a:ext cx="31058" cy="37269"/>
              </a:xfrm>
              <a:custGeom>
                <a:avLst/>
                <a:gdLst>
                  <a:gd name="connsiteX0" fmla="*/ 38225 w 95250"/>
                  <a:gd name="connsiteY0" fmla="*/ 116745 h 114300"/>
                  <a:gd name="connsiteX1" fmla="*/ 25366 w 95250"/>
                  <a:gd name="connsiteY1" fmla="*/ 115221 h 114300"/>
                  <a:gd name="connsiteX2" fmla="*/ 21366 w 95250"/>
                  <a:gd name="connsiteY2" fmla="*/ 29020 h 114300"/>
                  <a:gd name="connsiteX3" fmla="*/ 39654 w 95250"/>
                  <a:gd name="connsiteY3" fmla="*/ 7779 h 114300"/>
                  <a:gd name="connsiteX4" fmla="*/ 99375 w 95250"/>
                  <a:gd name="connsiteY4" fmla="*/ 19590 h 114300"/>
                  <a:gd name="connsiteX5" fmla="*/ 74991 w 95250"/>
                  <a:gd name="connsiteY5" fmla="*/ 69120 h 114300"/>
                  <a:gd name="connsiteX6" fmla="*/ 38225 w 95250"/>
                  <a:gd name="connsiteY6" fmla="*/ 116745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5250" h="114300">
                    <a:moveTo>
                      <a:pt x="38225" y="116745"/>
                    </a:moveTo>
                    <a:cubicBezTo>
                      <a:pt x="34034" y="115792"/>
                      <a:pt x="29747" y="115316"/>
                      <a:pt x="25366" y="115221"/>
                    </a:cubicBezTo>
                    <a:cubicBezTo>
                      <a:pt x="8602" y="87217"/>
                      <a:pt x="-20068" y="59785"/>
                      <a:pt x="21366" y="29020"/>
                    </a:cubicBezTo>
                    <a:cubicBezTo>
                      <a:pt x="27461" y="21971"/>
                      <a:pt x="33557" y="14922"/>
                      <a:pt x="39654" y="7779"/>
                    </a:cubicBezTo>
                    <a:cubicBezTo>
                      <a:pt x="61752" y="730"/>
                      <a:pt x="85373" y="-9842"/>
                      <a:pt x="99375" y="19590"/>
                    </a:cubicBezTo>
                    <a:cubicBezTo>
                      <a:pt x="111567" y="45212"/>
                      <a:pt x="86802" y="54356"/>
                      <a:pt x="74991" y="69120"/>
                    </a:cubicBezTo>
                    <a:cubicBezTo>
                      <a:pt x="62513" y="84931"/>
                      <a:pt x="50512" y="100933"/>
                      <a:pt x="38225" y="116745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211F0822-5363-47A2-9B4D-A4C8FC6D181C}"/>
                  </a:ext>
                </a:extLst>
              </p:cNvPr>
              <p:cNvSpPr/>
              <p:nvPr/>
            </p:nvSpPr>
            <p:spPr>
              <a:xfrm>
                <a:off x="6654848" y="2454872"/>
                <a:ext cx="43481" cy="27952"/>
              </a:xfrm>
              <a:custGeom>
                <a:avLst/>
                <a:gdLst>
                  <a:gd name="connsiteX0" fmla="*/ 34957 w 133350"/>
                  <a:gd name="connsiteY0" fmla="*/ 90106 h 85725"/>
                  <a:gd name="connsiteX1" fmla="*/ 0 w 133350"/>
                  <a:gd name="connsiteY1" fmla="*/ 0 h 85725"/>
                  <a:gd name="connsiteX2" fmla="*/ 140018 w 133350"/>
                  <a:gd name="connsiteY2" fmla="*/ 75343 h 85725"/>
                  <a:gd name="connsiteX3" fmla="*/ 34957 w 133350"/>
                  <a:gd name="connsiteY3" fmla="*/ 90106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3350" h="85725">
                    <a:moveTo>
                      <a:pt x="34957" y="90106"/>
                    </a:moveTo>
                    <a:cubicBezTo>
                      <a:pt x="18859" y="61817"/>
                      <a:pt x="762" y="34290"/>
                      <a:pt x="0" y="0"/>
                    </a:cubicBezTo>
                    <a:cubicBezTo>
                      <a:pt x="44386" y="29337"/>
                      <a:pt x="109061" y="20860"/>
                      <a:pt x="140018" y="75343"/>
                    </a:cubicBezTo>
                    <a:cubicBezTo>
                      <a:pt x="103061" y="65818"/>
                      <a:pt x="72485" y="103251"/>
                      <a:pt x="34957" y="90106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291C148E-5375-4012-B4B8-3E4A4128AAC9}"/>
                  </a:ext>
                </a:extLst>
              </p:cNvPr>
              <p:cNvSpPr/>
              <p:nvPr/>
            </p:nvSpPr>
            <p:spPr>
              <a:xfrm>
                <a:off x="6727213" y="2494004"/>
                <a:ext cx="21740" cy="15529"/>
              </a:xfrm>
              <a:custGeom>
                <a:avLst/>
                <a:gdLst>
                  <a:gd name="connsiteX0" fmla="*/ 75057 w 66675"/>
                  <a:gd name="connsiteY0" fmla="*/ 0 h 47625"/>
                  <a:gd name="connsiteX1" fmla="*/ 48482 w 66675"/>
                  <a:gd name="connsiteY1" fmla="*/ 48196 h 47625"/>
                  <a:gd name="connsiteX2" fmla="*/ 0 w 66675"/>
                  <a:gd name="connsiteY2" fmla="*/ 4096 h 476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675" h="47625">
                    <a:moveTo>
                      <a:pt x="75057" y="0"/>
                    </a:moveTo>
                    <a:cubicBezTo>
                      <a:pt x="76295" y="22193"/>
                      <a:pt x="70866" y="42958"/>
                      <a:pt x="48482" y="48196"/>
                    </a:cubicBezTo>
                    <a:cubicBezTo>
                      <a:pt x="14954" y="56007"/>
                      <a:pt x="2857" y="33623"/>
                      <a:pt x="0" y="4096"/>
                    </a:cubicBezTo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C79CC8DD-0D57-4EDB-A57C-2E6CD63921AD}"/>
                  </a:ext>
                </a:extLst>
              </p:cNvPr>
              <p:cNvSpPr/>
              <p:nvPr/>
            </p:nvSpPr>
            <p:spPr>
              <a:xfrm>
                <a:off x="6445848" y="2453941"/>
                <a:ext cx="96279" cy="114913"/>
              </a:xfrm>
              <a:custGeom>
                <a:avLst/>
                <a:gdLst>
                  <a:gd name="connsiteX0" fmla="*/ 295602 w 295275"/>
                  <a:gd name="connsiteY0" fmla="*/ 114773 h 352425"/>
                  <a:gd name="connsiteX1" fmla="*/ 267408 w 295275"/>
                  <a:gd name="connsiteY1" fmla="*/ 301272 h 352425"/>
                  <a:gd name="connsiteX2" fmla="*/ 183493 w 295275"/>
                  <a:gd name="connsiteY2" fmla="*/ 356612 h 352425"/>
                  <a:gd name="connsiteX3" fmla="*/ 112246 w 295275"/>
                  <a:gd name="connsiteY3" fmla="*/ 303653 h 352425"/>
                  <a:gd name="connsiteX4" fmla="*/ 75765 w 295275"/>
                  <a:gd name="connsiteY4" fmla="*/ 255362 h 352425"/>
                  <a:gd name="connsiteX5" fmla="*/ 43285 w 295275"/>
                  <a:gd name="connsiteY5" fmla="*/ 60385 h 352425"/>
                  <a:gd name="connsiteX6" fmla="*/ 135392 w 295275"/>
                  <a:gd name="connsiteY6" fmla="*/ 28857 h 352425"/>
                  <a:gd name="connsiteX7" fmla="*/ 189494 w 295275"/>
                  <a:gd name="connsiteY7" fmla="*/ 18856 h 352425"/>
                  <a:gd name="connsiteX8" fmla="*/ 295602 w 295275"/>
                  <a:gd name="connsiteY8" fmla="*/ 114773 h 3524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95275" h="352425">
                    <a:moveTo>
                      <a:pt x="295602" y="114773"/>
                    </a:moveTo>
                    <a:cubicBezTo>
                      <a:pt x="272647" y="173542"/>
                      <a:pt x="306365" y="240503"/>
                      <a:pt x="267408" y="301272"/>
                    </a:cubicBezTo>
                    <a:cubicBezTo>
                      <a:pt x="245215" y="335848"/>
                      <a:pt x="217973" y="351469"/>
                      <a:pt x="183493" y="356612"/>
                    </a:cubicBezTo>
                    <a:cubicBezTo>
                      <a:pt x="145869" y="362137"/>
                      <a:pt x="126057" y="337086"/>
                      <a:pt x="112246" y="303653"/>
                    </a:cubicBezTo>
                    <a:cubicBezTo>
                      <a:pt x="104816" y="285556"/>
                      <a:pt x="90719" y="268506"/>
                      <a:pt x="75765" y="255362"/>
                    </a:cubicBezTo>
                    <a:cubicBezTo>
                      <a:pt x="-17199" y="173066"/>
                      <a:pt x="-20437" y="166017"/>
                      <a:pt x="43285" y="60385"/>
                    </a:cubicBezTo>
                    <a:cubicBezTo>
                      <a:pt x="61764" y="29810"/>
                      <a:pt x="77765" y="-38866"/>
                      <a:pt x="135392" y="28857"/>
                    </a:cubicBezTo>
                    <a:cubicBezTo>
                      <a:pt x="156061" y="53146"/>
                      <a:pt x="171301" y="22094"/>
                      <a:pt x="189494" y="18856"/>
                    </a:cubicBezTo>
                    <a:cubicBezTo>
                      <a:pt x="267123" y="5140"/>
                      <a:pt x="300460" y="34382"/>
                      <a:pt x="295602" y="114773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F922A909-A30A-4C30-9709-A2C4BBE07F7F}"/>
                  </a:ext>
                </a:extLst>
              </p:cNvPr>
              <p:cNvSpPr/>
              <p:nvPr/>
            </p:nvSpPr>
            <p:spPr>
              <a:xfrm>
                <a:off x="6864608" y="2546649"/>
                <a:ext cx="65221" cy="62115"/>
              </a:xfrm>
              <a:custGeom>
                <a:avLst/>
                <a:gdLst>
                  <a:gd name="connsiteX0" fmla="*/ 132026 w 200025"/>
                  <a:gd name="connsiteY0" fmla="*/ 198494 h 190500"/>
                  <a:gd name="connsiteX1" fmla="*/ 581 w 200025"/>
                  <a:gd name="connsiteY1" fmla="*/ 73811 h 190500"/>
                  <a:gd name="connsiteX2" fmla="*/ 94592 w 200025"/>
                  <a:gd name="connsiteY2" fmla="*/ 469 h 190500"/>
                  <a:gd name="connsiteX3" fmla="*/ 206130 w 200025"/>
                  <a:gd name="connsiteY3" fmla="*/ 132009 h 190500"/>
                  <a:gd name="connsiteX4" fmla="*/ 132026 w 200025"/>
                  <a:gd name="connsiteY4" fmla="*/ 19849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025" h="190500">
                    <a:moveTo>
                      <a:pt x="132026" y="198494"/>
                    </a:moveTo>
                    <a:cubicBezTo>
                      <a:pt x="58112" y="192493"/>
                      <a:pt x="-6848" y="128008"/>
                      <a:pt x="581" y="73811"/>
                    </a:cubicBezTo>
                    <a:cubicBezTo>
                      <a:pt x="7534" y="22567"/>
                      <a:pt x="42205" y="-3913"/>
                      <a:pt x="94592" y="469"/>
                    </a:cubicBezTo>
                    <a:cubicBezTo>
                      <a:pt x="147266" y="4850"/>
                      <a:pt x="211084" y="81908"/>
                      <a:pt x="206130" y="132009"/>
                    </a:cubicBezTo>
                    <a:cubicBezTo>
                      <a:pt x="200701" y="185825"/>
                      <a:pt x="164696" y="198494"/>
                      <a:pt x="132026" y="198494"/>
                    </a:cubicBezTo>
                    <a:close/>
                  </a:path>
                </a:pathLst>
              </a:custGeom>
              <a:solidFill>
                <a:srgbClr val="D2B2C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212C721A-3F25-4978-AE58-B1723CC4AD84}"/>
                  </a:ext>
                </a:extLst>
              </p:cNvPr>
              <p:cNvSpPr/>
              <p:nvPr/>
            </p:nvSpPr>
            <p:spPr>
              <a:xfrm>
                <a:off x="6822435" y="2244885"/>
                <a:ext cx="40375" cy="49692"/>
              </a:xfrm>
              <a:custGeom>
                <a:avLst/>
                <a:gdLst>
                  <a:gd name="connsiteX0" fmla="*/ 2383 w 123825"/>
                  <a:gd name="connsiteY0" fmla="*/ 83057 h 152400"/>
                  <a:gd name="connsiteX1" fmla="*/ 51722 w 123825"/>
                  <a:gd name="connsiteY1" fmla="*/ 951 h 152400"/>
                  <a:gd name="connsiteX2" fmla="*/ 127256 w 123825"/>
                  <a:gd name="connsiteY2" fmla="*/ 80961 h 152400"/>
                  <a:gd name="connsiteX3" fmla="*/ 66963 w 123825"/>
                  <a:gd name="connsiteY3" fmla="*/ 160781 h 152400"/>
                  <a:gd name="connsiteX4" fmla="*/ 2383 w 123825"/>
                  <a:gd name="connsiteY4" fmla="*/ 83057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3825" h="152400">
                    <a:moveTo>
                      <a:pt x="2383" y="83057"/>
                    </a:moveTo>
                    <a:cubicBezTo>
                      <a:pt x="25910" y="59911"/>
                      <a:pt x="-10666" y="-8859"/>
                      <a:pt x="51722" y="951"/>
                    </a:cubicBezTo>
                    <a:cubicBezTo>
                      <a:pt x="83822" y="6000"/>
                      <a:pt x="139543" y="25050"/>
                      <a:pt x="127256" y="80961"/>
                    </a:cubicBezTo>
                    <a:cubicBezTo>
                      <a:pt x="120112" y="113442"/>
                      <a:pt x="125160" y="169544"/>
                      <a:pt x="66963" y="160781"/>
                    </a:cubicBezTo>
                    <a:cubicBezTo>
                      <a:pt x="30577" y="155352"/>
                      <a:pt x="-10380" y="139731"/>
                      <a:pt x="2383" y="83057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D87DAC7-3331-4E38-B960-F129C716D6E4}"/>
                  </a:ext>
                </a:extLst>
              </p:cNvPr>
              <p:cNvSpPr/>
              <p:nvPr/>
            </p:nvSpPr>
            <p:spPr>
              <a:xfrm>
                <a:off x="6427165" y="2552362"/>
                <a:ext cx="27952" cy="31058"/>
              </a:xfrm>
              <a:custGeom>
                <a:avLst/>
                <a:gdLst>
                  <a:gd name="connsiteX0" fmla="*/ 46006 w 85725"/>
                  <a:gd name="connsiteY0" fmla="*/ 0 h 95250"/>
                  <a:gd name="connsiteX1" fmla="*/ 46006 w 85725"/>
                  <a:gd name="connsiteY1" fmla="*/ 95250 h 95250"/>
                  <a:gd name="connsiteX2" fmla="*/ 46006 w 85725"/>
                  <a:gd name="connsiteY2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725" h="95250">
                    <a:moveTo>
                      <a:pt x="46006" y="0"/>
                    </a:moveTo>
                    <a:cubicBezTo>
                      <a:pt x="-15240" y="0"/>
                      <a:pt x="-15430" y="95250"/>
                      <a:pt x="46006" y="95250"/>
                    </a:cubicBezTo>
                    <a:cubicBezTo>
                      <a:pt x="107347" y="95250"/>
                      <a:pt x="107442" y="0"/>
                      <a:pt x="46006" y="0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58E806FE-B139-4728-A468-785679D2C2CB}"/>
                  </a:ext>
                </a:extLst>
              </p:cNvPr>
              <p:cNvSpPr/>
              <p:nvPr/>
            </p:nvSpPr>
            <p:spPr>
              <a:xfrm>
                <a:off x="6469714" y="2586400"/>
                <a:ext cx="27952" cy="31058"/>
              </a:xfrm>
              <a:custGeom>
                <a:avLst/>
                <a:gdLst>
                  <a:gd name="connsiteX0" fmla="*/ 46006 w 85725"/>
                  <a:gd name="connsiteY0" fmla="*/ 0 h 95250"/>
                  <a:gd name="connsiteX1" fmla="*/ 46006 w 85725"/>
                  <a:gd name="connsiteY1" fmla="*/ 95250 h 95250"/>
                  <a:gd name="connsiteX2" fmla="*/ 46006 w 85725"/>
                  <a:gd name="connsiteY2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725" h="95250">
                    <a:moveTo>
                      <a:pt x="46006" y="0"/>
                    </a:moveTo>
                    <a:cubicBezTo>
                      <a:pt x="-15240" y="0"/>
                      <a:pt x="-15431" y="95250"/>
                      <a:pt x="46006" y="95250"/>
                    </a:cubicBezTo>
                    <a:cubicBezTo>
                      <a:pt x="107251" y="95250"/>
                      <a:pt x="107442" y="0"/>
                      <a:pt x="46006" y="0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8FD15522-C4AF-478A-B1F1-8393C6747EAA}"/>
                  </a:ext>
                </a:extLst>
              </p:cNvPr>
              <p:cNvSpPr/>
              <p:nvPr/>
            </p:nvSpPr>
            <p:spPr>
              <a:xfrm>
                <a:off x="6702770" y="2396664"/>
                <a:ext cx="46586" cy="52798"/>
              </a:xfrm>
              <a:custGeom>
                <a:avLst/>
                <a:gdLst>
                  <a:gd name="connsiteX0" fmla="*/ 150400 w 142875"/>
                  <a:gd name="connsiteY0" fmla="*/ 80599 h 161925"/>
                  <a:gd name="connsiteX1" fmla="*/ 123349 w 142875"/>
                  <a:gd name="connsiteY1" fmla="*/ 42595 h 161925"/>
                  <a:gd name="connsiteX2" fmla="*/ 102870 w 142875"/>
                  <a:gd name="connsiteY2" fmla="*/ 33832 h 161925"/>
                  <a:gd name="connsiteX3" fmla="*/ 97632 w 142875"/>
                  <a:gd name="connsiteY3" fmla="*/ 32784 h 161925"/>
                  <a:gd name="connsiteX4" fmla="*/ 70962 w 142875"/>
                  <a:gd name="connsiteY4" fmla="*/ 5542 h 161925"/>
                  <a:gd name="connsiteX5" fmla="*/ 5811 w 142875"/>
                  <a:gd name="connsiteY5" fmla="*/ 22592 h 161925"/>
                  <a:gd name="connsiteX6" fmla="*/ 9811 w 142875"/>
                  <a:gd name="connsiteY6" fmla="*/ 77456 h 161925"/>
                  <a:gd name="connsiteX7" fmla="*/ 9240 w 142875"/>
                  <a:gd name="connsiteY7" fmla="*/ 89553 h 161925"/>
                  <a:gd name="connsiteX8" fmla="*/ 23146 w 142875"/>
                  <a:gd name="connsiteY8" fmla="*/ 132130 h 161925"/>
                  <a:gd name="connsiteX9" fmla="*/ 116777 w 142875"/>
                  <a:gd name="connsiteY9" fmla="*/ 157942 h 161925"/>
                  <a:gd name="connsiteX10" fmla="*/ 150400 w 142875"/>
                  <a:gd name="connsiteY10" fmla="*/ 80599 h 161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2875" h="161925">
                    <a:moveTo>
                      <a:pt x="150400" y="80599"/>
                    </a:moveTo>
                    <a:cubicBezTo>
                      <a:pt x="146781" y="65455"/>
                      <a:pt x="136875" y="50691"/>
                      <a:pt x="123349" y="42595"/>
                    </a:cubicBezTo>
                    <a:cubicBezTo>
                      <a:pt x="116967" y="38785"/>
                      <a:pt x="110014" y="35641"/>
                      <a:pt x="102870" y="33832"/>
                    </a:cubicBezTo>
                    <a:cubicBezTo>
                      <a:pt x="101156" y="33451"/>
                      <a:pt x="99442" y="33165"/>
                      <a:pt x="97632" y="32784"/>
                    </a:cubicBezTo>
                    <a:cubicBezTo>
                      <a:pt x="91916" y="21068"/>
                      <a:pt x="83154" y="10972"/>
                      <a:pt x="70962" y="5542"/>
                    </a:cubicBezTo>
                    <a:cubicBezTo>
                      <a:pt x="48292" y="-4649"/>
                      <a:pt x="18669" y="-1792"/>
                      <a:pt x="5811" y="22592"/>
                    </a:cubicBezTo>
                    <a:cubicBezTo>
                      <a:pt x="-2762" y="38785"/>
                      <a:pt x="-2190" y="62502"/>
                      <a:pt x="9811" y="77456"/>
                    </a:cubicBezTo>
                    <a:cubicBezTo>
                      <a:pt x="9335" y="81552"/>
                      <a:pt x="9049" y="85648"/>
                      <a:pt x="9240" y="89553"/>
                    </a:cubicBezTo>
                    <a:cubicBezTo>
                      <a:pt x="9811" y="104793"/>
                      <a:pt x="14573" y="119652"/>
                      <a:pt x="23146" y="132130"/>
                    </a:cubicBezTo>
                    <a:cubicBezTo>
                      <a:pt x="43530" y="161943"/>
                      <a:pt x="83725" y="176421"/>
                      <a:pt x="116777" y="157942"/>
                    </a:cubicBezTo>
                    <a:cubicBezTo>
                      <a:pt x="143542" y="143083"/>
                      <a:pt x="157448" y="110317"/>
                      <a:pt x="150400" y="80599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E1841A73-3B86-4ADF-BC19-278807E5E9A2}"/>
                  </a:ext>
                </a:extLst>
              </p:cNvPr>
              <p:cNvSpPr/>
              <p:nvPr/>
            </p:nvSpPr>
            <p:spPr>
              <a:xfrm>
                <a:off x="6723205" y="2474062"/>
                <a:ext cx="27952" cy="27952"/>
              </a:xfrm>
              <a:custGeom>
                <a:avLst/>
                <a:gdLst>
                  <a:gd name="connsiteX0" fmla="*/ 55058 w 85725"/>
                  <a:gd name="connsiteY0" fmla="*/ 27919 h 85725"/>
                  <a:gd name="connsiteX1" fmla="*/ 3718 w 85725"/>
                  <a:gd name="connsiteY1" fmla="*/ 54780 h 85725"/>
                  <a:gd name="connsiteX2" fmla="*/ 4 w 85725"/>
                  <a:gd name="connsiteY2" fmla="*/ 63924 h 85725"/>
                  <a:gd name="connsiteX3" fmla="*/ 3528 w 85725"/>
                  <a:gd name="connsiteY3" fmla="*/ 72115 h 85725"/>
                  <a:gd name="connsiteX4" fmla="*/ 56772 w 85725"/>
                  <a:gd name="connsiteY4" fmla="*/ 89451 h 85725"/>
                  <a:gd name="connsiteX5" fmla="*/ 90967 w 85725"/>
                  <a:gd name="connsiteY5" fmla="*/ 45159 h 85725"/>
                  <a:gd name="connsiteX6" fmla="*/ 88871 w 85725"/>
                  <a:gd name="connsiteY6" fmla="*/ 32110 h 85725"/>
                  <a:gd name="connsiteX7" fmla="*/ 72489 w 85725"/>
                  <a:gd name="connsiteY7" fmla="*/ 15918 h 85725"/>
                  <a:gd name="connsiteX8" fmla="*/ 22863 w 85725"/>
                  <a:gd name="connsiteY8" fmla="*/ 2011 h 85725"/>
                  <a:gd name="connsiteX9" fmla="*/ 765 w 85725"/>
                  <a:gd name="connsiteY9" fmla="*/ 63733 h 85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5725" h="85725">
                    <a:moveTo>
                      <a:pt x="55058" y="27919"/>
                    </a:moveTo>
                    <a:cubicBezTo>
                      <a:pt x="35056" y="28300"/>
                      <a:pt x="15434" y="38587"/>
                      <a:pt x="3718" y="54780"/>
                    </a:cubicBezTo>
                    <a:cubicBezTo>
                      <a:pt x="1718" y="57447"/>
                      <a:pt x="-92" y="60590"/>
                      <a:pt x="4" y="63924"/>
                    </a:cubicBezTo>
                    <a:cubicBezTo>
                      <a:pt x="98" y="66972"/>
                      <a:pt x="1718" y="69639"/>
                      <a:pt x="3528" y="72115"/>
                    </a:cubicBezTo>
                    <a:cubicBezTo>
                      <a:pt x="15434" y="88022"/>
                      <a:pt x="37722" y="95356"/>
                      <a:pt x="56772" y="89451"/>
                    </a:cubicBezTo>
                    <a:cubicBezTo>
                      <a:pt x="75727" y="83545"/>
                      <a:pt x="90110" y="64971"/>
                      <a:pt x="90967" y="45159"/>
                    </a:cubicBezTo>
                    <a:cubicBezTo>
                      <a:pt x="91157" y="40683"/>
                      <a:pt x="90681" y="36206"/>
                      <a:pt x="88871" y="32110"/>
                    </a:cubicBezTo>
                    <a:cubicBezTo>
                      <a:pt x="85729" y="24966"/>
                      <a:pt x="78966" y="20299"/>
                      <a:pt x="72489" y="15918"/>
                    </a:cubicBezTo>
                    <a:cubicBezTo>
                      <a:pt x="57630" y="5916"/>
                      <a:pt x="39532" y="-4466"/>
                      <a:pt x="22863" y="2011"/>
                    </a:cubicBezTo>
                    <a:cubicBezTo>
                      <a:pt x="1051" y="10584"/>
                      <a:pt x="-949" y="40302"/>
                      <a:pt x="765" y="63733"/>
                    </a:cubicBezTo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35EB42A9-E0F8-49A4-831F-2C009B24941D}"/>
                  </a:ext>
                </a:extLst>
              </p:cNvPr>
              <p:cNvSpPr/>
              <p:nvPr/>
            </p:nvSpPr>
            <p:spPr>
              <a:xfrm flipH="1">
                <a:off x="6709560" y="2250073"/>
                <a:ext cx="49043" cy="101356"/>
              </a:xfrm>
              <a:custGeom>
                <a:avLst/>
                <a:gdLst>
                  <a:gd name="connsiteX0" fmla="*/ 133541 w 142875"/>
                  <a:gd name="connsiteY0" fmla="*/ 173641 h 295275"/>
                  <a:gd name="connsiteX1" fmla="*/ 81439 w 142875"/>
                  <a:gd name="connsiteY1" fmla="*/ 128588 h 295275"/>
                  <a:gd name="connsiteX2" fmla="*/ 95917 w 142875"/>
                  <a:gd name="connsiteY2" fmla="*/ 124587 h 295275"/>
                  <a:gd name="connsiteX3" fmla="*/ 111252 w 142875"/>
                  <a:gd name="connsiteY3" fmla="*/ 114776 h 295275"/>
                  <a:gd name="connsiteX4" fmla="*/ 118682 w 142875"/>
                  <a:gd name="connsiteY4" fmla="*/ 105156 h 295275"/>
                  <a:gd name="connsiteX5" fmla="*/ 125159 w 142875"/>
                  <a:gd name="connsiteY5" fmla="*/ 81153 h 295275"/>
                  <a:gd name="connsiteX6" fmla="*/ 124111 w 142875"/>
                  <a:gd name="connsiteY6" fmla="*/ 73724 h 295275"/>
                  <a:gd name="connsiteX7" fmla="*/ 84963 w 142875"/>
                  <a:gd name="connsiteY7" fmla="*/ 0 h 295275"/>
                  <a:gd name="connsiteX8" fmla="*/ 39053 w 142875"/>
                  <a:gd name="connsiteY8" fmla="*/ 45149 h 295275"/>
                  <a:gd name="connsiteX9" fmla="*/ 32671 w 142875"/>
                  <a:gd name="connsiteY9" fmla="*/ 53435 h 295275"/>
                  <a:gd name="connsiteX10" fmla="*/ 26194 w 142875"/>
                  <a:gd name="connsiteY10" fmla="*/ 77438 h 295275"/>
                  <a:gd name="connsiteX11" fmla="*/ 27909 w 142875"/>
                  <a:gd name="connsiteY11" fmla="*/ 90107 h 295275"/>
                  <a:gd name="connsiteX12" fmla="*/ 40196 w 142875"/>
                  <a:gd name="connsiteY12" fmla="*/ 111157 h 295275"/>
                  <a:gd name="connsiteX13" fmla="*/ 43911 w 142875"/>
                  <a:gd name="connsiteY13" fmla="*/ 114872 h 295275"/>
                  <a:gd name="connsiteX14" fmla="*/ 50673 w 142875"/>
                  <a:gd name="connsiteY14" fmla="*/ 120587 h 295275"/>
                  <a:gd name="connsiteX15" fmla="*/ 34957 w 142875"/>
                  <a:gd name="connsiteY15" fmla="*/ 122301 h 295275"/>
                  <a:gd name="connsiteX16" fmla="*/ 0 w 142875"/>
                  <a:gd name="connsiteY16" fmla="*/ 168212 h 295275"/>
                  <a:gd name="connsiteX17" fmla="*/ 14288 w 142875"/>
                  <a:gd name="connsiteY17" fmla="*/ 203073 h 295275"/>
                  <a:gd name="connsiteX18" fmla="*/ 29147 w 142875"/>
                  <a:gd name="connsiteY18" fmla="*/ 284321 h 295275"/>
                  <a:gd name="connsiteX19" fmla="*/ 130397 w 142875"/>
                  <a:gd name="connsiteY19" fmla="*/ 276225 h 295275"/>
                  <a:gd name="connsiteX20" fmla="*/ 133541 w 142875"/>
                  <a:gd name="connsiteY20" fmla="*/ 173641 h 295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2875" h="295275">
                    <a:moveTo>
                      <a:pt x="133541" y="173641"/>
                    </a:moveTo>
                    <a:cubicBezTo>
                      <a:pt x="122206" y="156877"/>
                      <a:pt x="102775" y="138779"/>
                      <a:pt x="81439" y="128588"/>
                    </a:cubicBezTo>
                    <a:cubicBezTo>
                      <a:pt x="86582" y="128302"/>
                      <a:pt x="91440" y="126968"/>
                      <a:pt x="95917" y="124587"/>
                    </a:cubicBezTo>
                    <a:cubicBezTo>
                      <a:pt x="101822" y="122682"/>
                      <a:pt x="106966" y="119348"/>
                      <a:pt x="111252" y="114776"/>
                    </a:cubicBezTo>
                    <a:cubicBezTo>
                      <a:pt x="113728" y="111538"/>
                      <a:pt x="116205" y="108395"/>
                      <a:pt x="118682" y="105156"/>
                    </a:cubicBezTo>
                    <a:cubicBezTo>
                      <a:pt x="122968" y="97727"/>
                      <a:pt x="125159" y="89726"/>
                      <a:pt x="125159" y="81153"/>
                    </a:cubicBezTo>
                    <a:cubicBezTo>
                      <a:pt x="124778" y="78677"/>
                      <a:pt x="124492" y="76200"/>
                      <a:pt x="124111" y="73724"/>
                    </a:cubicBezTo>
                    <a:cubicBezTo>
                      <a:pt x="140399" y="45625"/>
                      <a:pt x="127444" y="0"/>
                      <a:pt x="84963" y="0"/>
                    </a:cubicBezTo>
                    <a:cubicBezTo>
                      <a:pt x="55435" y="0"/>
                      <a:pt x="40100" y="22193"/>
                      <a:pt x="39053" y="45149"/>
                    </a:cubicBezTo>
                    <a:cubicBezTo>
                      <a:pt x="36957" y="47911"/>
                      <a:pt x="34766" y="50673"/>
                      <a:pt x="32671" y="53435"/>
                    </a:cubicBezTo>
                    <a:cubicBezTo>
                      <a:pt x="28385" y="60865"/>
                      <a:pt x="26194" y="68866"/>
                      <a:pt x="26194" y="77438"/>
                    </a:cubicBezTo>
                    <a:cubicBezTo>
                      <a:pt x="26766" y="81629"/>
                      <a:pt x="27337" y="85916"/>
                      <a:pt x="27909" y="90107"/>
                    </a:cubicBezTo>
                    <a:cubicBezTo>
                      <a:pt x="30195" y="98203"/>
                      <a:pt x="34290" y="105156"/>
                      <a:pt x="40196" y="111157"/>
                    </a:cubicBezTo>
                    <a:lnTo>
                      <a:pt x="43911" y="114872"/>
                    </a:lnTo>
                    <a:cubicBezTo>
                      <a:pt x="46006" y="117062"/>
                      <a:pt x="48197" y="118967"/>
                      <a:pt x="50673" y="120587"/>
                    </a:cubicBezTo>
                    <a:cubicBezTo>
                      <a:pt x="45339" y="120396"/>
                      <a:pt x="40100" y="120872"/>
                      <a:pt x="34957" y="122301"/>
                    </a:cubicBezTo>
                    <a:cubicBezTo>
                      <a:pt x="14859" y="127826"/>
                      <a:pt x="-95" y="147352"/>
                      <a:pt x="0" y="168212"/>
                    </a:cubicBezTo>
                    <a:cubicBezTo>
                      <a:pt x="0" y="182309"/>
                      <a:pt x="5239" y="193834"/>
                      <a:pt x="14288" y="203073"/>
                    </a:cubicBezTo>
                    <a:cubicBezTo>
                      <a:pt x="1905" y="230029"/>
                      <a:pt x="5620" y="262414"/>
                      <a:pt x="29147" y="284321"/>
                    </a:cubicBezTo>
                    <a:cubicBezTo>
                      <a:pt x="58579" y="311753"/>
                      <a:pt x="104680" y="304991"/>
                      <a:pt x="130397" y="276225"/>
                    </a:cubicBezTo>
                    <a:cubicBezTo>
                      <a:pt x="156019" y="247460"/>
                      <a:pt x="154400" y="204407"/>
                      <a:pt x="133541" y="173641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AA1928E-12E6-4184-A9DB-7F521A84E02A}"/>
                  </a:ext>
                </a:extLst>
              </p:cNvPr>
              <p:cNvSpPr/>
              <p:nvPr/>
            </p:nvSpPr>
            <p:spPr>
              <a:xfrm>
                <a:off x="6850952" y="2523538"/>
                <a:ext cx="86961" cy="93173"/>
              </a:xfrm>
              <a:custGeom>
                <a:avLst/>
                <a:gdLst>
                  <a:gd name="connsiteX0" fmla="*/ 262492 w 266700"/>
                  <a:gd name="connsiteY0" fmla="*/ 152978 h 285750"/>
                  <a:gd name="connsiteX1" fmla="*/ 242108 w 266700"/>
                  <a:gd name="connsiteY1" fmla="*/ 106972 h 285750"/>
                  <a:gd name="connsiteX2" fmla="*/ 242108 w 266700"/>
                  <a:gd name="connsiteY2" fmla="*/ 106972 h 285750"/>
                  <a:gd name="connsiteX3" fmla="*/ 140666 w 266700"/>
                  <a:gd name="connsiteY3" fmla="*/ 7531 h 285750"/>
                  <a:gd name="connsiteX4" fmla="*/ 126570 w 266700"/>
                  <a:gd name="connsiteY4" fmla="*/ 15151 h 285750"/>
                  <a:gd name="connsiteX5" fmla="*/ 75801 w 266700"/>
                  <a:gd name="connsiteY5" fmla="*/ 10674 h 285750"/>
                  <a:gd name="connsiteX6" fmla="*/ 173 w 266700"/>
                  <a:gd name="connsiteY6" fmla="*/ 107162 h 285750"/>
                  <a:gd name="connsiteX7" fmla="*/ 16270 w 266700"/>
                  <a:gd name="connsiteY7" fmla="*/ 164217 h 285750"/>
                  <a:gd name="connsiteX8" fmla="*/ 38559 w 266700"/>
                  <a:gd name="connsiteY8" fmla="*/ 186696 h 285750"/>
                  <a:gd name="connsiteX9" fmla="*/ 31129 w 266700"/>
                  <a:gd name="connsiteY9" fmla="*/ 204984 h 285750"/>
                  <a:gd name="connsiteX10" fmla="*/ 42559 w 266700"/>
                  <a:gd name="connsiteY10" fmla="*/ 263563 h 285750"/>
                  <a:gd name="connsiteX11" fmla="*/ 96470 w 266700"/>
                  <a:gd name="connsiteY11" fmla="*/ 292519 h 285750"/>
                  <a:gd name="connsiteX12" fmla="*/ 125712 w 266700"/>
                  <a:gd name="connsiteY12" fmla="*/ 290519 h 285750"/>
                  <a:gd name="connsiteX13" fmla="*/ 154763 w 266700"/>
                  <a:gd name="connsiteY13" fmla="*/ 278517 h 285750"/>
                  <a:gd name="connsiteX14" fmla="*/ 169146 w 266700"/>
                  <a:gd name="connsiteY14" fmla="*/ 286994 h 285750"/>
                  <a:gd name="connsiteX15" fmla="*/ 203246 w 266700"/>
                  <a:gd name="connsiteY15" fmla="*/ 292995 h 285750"/>
                  <a:gd name="connsiteX16" fmla="*/ 252967 w 266700"/>
                  <a:gd name="connsiteY16" fmla="*/ 262229 h 285750"/>
                  <a:gd name="connsiteX17" fmla="*/ 275731 w 266700"/>
                  <a:gd name="connsiteY17" fmla="*/ 202984 h 285750"/>
                  <a:gd name="connsiteX18" fmla="*/ 262492 w 266700"/>
                  <a:gd name="connsiteY18" fmla="*/ 152978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66700" h="285750">
                    <a:moveTo>
                      <a:pt x="262492" y="152978"/>
                    </a:moveTo>
                    <a:cubicBezTo>
                      <a:pt x="256491" y="134594"/>
                      <a:pt x="258395" y="121069"/>
                      <a:pt x="242108" y="106972"/>
                    </a:cubicBezTo>
                    <a:cubicBezTo>
                      <a:pt x="242108" y="106972"/>
                      <a:pt x="242108" y="106972"/>
                      <a:pt x="242108" y="106972"/>
                    </a:cubicBezTo>
                    <a:cubicBezTo>
                      <a:pt x="244298" y="46774"/>
                      <a:pt x="209723" y="-23330"/>
                      <a:pt x="140666" y="7531"/>
                    </a:cubicBezTo>
                    <a:cubicBezTo>
                      <a:pt x="135904" y="9626"/>
                      <a:pt x="131237" y="12293"/>
                      <a:pt x="126570" y="15151"/>
                    </a:cubicBezTo>
                    <a:cubicBezTo>
                      <a:pt x="113139" y="4959"/>
                      <a:pt x="94851" y="1149"/>
                      <a:pt x="75801" y="10674"/>
                    </a:cubicBezTo>
                    <a:cubicBezTo>
                      <a:pt x="37225" y="29819"/>
                      <a:pt x="2840" y="61442"/>
                      <a:pt x="173" y="107162"/>
                    </a:cubicBezTo>
                    <a:cubicBezTo>
                      <a:pt x="-1066" y="127451"/>
                      <a:pt x="4364" y="147739"/>
                      <a:pt x="16270" y="164217"/>
                    </a:cubicBezTo>
                    <a:cubicBezTo>
                      <a:pt x="18651" y="167551"/>
                      <a:pt x="28557" y="178409"/>
                      <a:pt x="38559" y="186696"/>
                    </a:cubicBezTo>
                    <a:cubicBezTo>
                      <a:pt x="35320" y="192316"/>
                      <a:pt x="32558" y="199555"/>
                      <a:pt x="31129" y="204984"/>
                    </a:cubicBezTo>
                    <a:cubicBezTo>
                      <a:pt x="25890" y="225272"/>
                      <a:pt x="30272" y="246799"/>
                      <a:pt x="42559" y="263563"/>
                    </a:cubicBezTo>
                    <a:cubicBezTo>
                      <a:pt x="55132" y="280708"/>
                      <a:pt x="75801" y="290328"/>
                      <a:pt x="96470" y="292519"/>
                    </a:cubicBezTo>
                    <a:cubicBezTo>
                      <a:pt x="106472" y="293567"/>
                      <a:pt x="115806" y="292709"/>
                      <a:pt x="125712" y="290519"/>
                    </a:cubicBezTo>
                    <a:cubicBezTo>
                      <a:pt x="131523" y="289185"/>
                      <a:pt x="150477" y="280708"/>
                      <a:pt x="154763" y="278517"/>
                    </a:cubicBezTo>
                    <a:cubicBezTo>
                      <a:pt x="154859" y="280041"/>
                      <a:pt x="164860" y="284804"/>
                      <a:pt x="169146" y="286994"/>
                    </a:cubicBezTo>
                    <a:cubicBezTo>
                      <a:pt x="180291" y="292709"/>
                      <a:pt x="190863" y="294043"/>
                      <a:pt x="203246" y="292995"/>
                    </a:cubicBezTo>
                    <a:cubicBezTo>
                      <a:pt x="224486" y="291185"/>
                      <a:pt x="240584" y="279089"/>
                      <a:pt x="252967" y="262229"/>
                    </a:cubicBezTo>
                    <a:cubicBezTo>
                      <a:pt x="265254" y="245561"/>
                      <a:pt x="274588" y="223748"/>
                      <a:pt x="275731" y="202984"/>
                    </a:cubicBezTo>
                    <a:cubicBezTo>
                      <a:pt x="276874" y="182029"/>
                      <a:pt x="268492" y="171266"/>
                      <a:pt x="262492" y="152978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FADC653B-B556-4822-8C96-42D5D494B122}"/>
                  </a:ext>
                </a:extLst>
              </p:cNvPr>
              <p:cNvSpPr/>
              <p:nvPr/>
            </p:nvSpPr>
            <p:spPr>
              <a:xfrm>
                <a:off x="6857316" y="2438122"/>
                <a:ext cx="34163" cy="37269"/>
              </a:xfrm>
              <a:custGeom>
                <a:avLst/>
                <a:gdLst>
                  <a:gd name="connsiteX0" fmla="*/ 104573 w 104775"/>
                  <a:gd name="connsiteY0" fmla="*/ 35081 h 114300"/>
                  <a:gd name="connsiteX1" fmla="*/ 82666 w 104775"/>
                  <a:gd name="connsiteY1" fmla="*/ 6601 h 114300"/>
                  <a:gd name="connsiteX2" fmla="*/ 45995 w 104775"/>
                  <a:gd name="connsiteY2" fmla="*/ 1839 h 114300"/>
                  <a:gd name="connsiteX3" fmla="*/ 17515 w 104775"/>
                  <a:gd name="connsiteY3" fmla="*/ 23746 h 114300"/>
                  <a:gd name="connsiteX4" fmla="*/ 6371 w 104775"/>
                  <a:gd name="connsiteY4" fmla="*/ 46130 h 114300"/>
                  <a:gd name="connsiteX5" fmla="*/ 1608 w 104775"/>
                  <a:gd name="connsiteY5" fmla="*/ 82801 h 114300"/>
                  <a:gd name="connsiteX6" fmla="*/ 23515 w 104775"/>
                  <a:gd name="connsiteY6" fmla="*/ 111281 h 114300"/>
                  <a:gd name="connsiteX7" fmla="*/ 60187 w 104775"/>
                  <a:gd name="connsiteY7" fmla="*/ 116043 h 114300"/>
                  <a:gd name="connsiteX8" fmla="*/ 88667 w 104775"/>
                  <a:gd name="connsiteY8" fmla="*/ 94136 h 114300"/>
                  <a:gd name="connsiteX9" fmla="*/ 99811 w 104775"/>
                  <a:gd name="connsiteY9" fmla="*/ 71752 h 114300"/>
                  <a:gd name="connsiteX10" fmla="*/ 104573 w 104775"/>
                  <a:gd name="connsiteY10" fmla="*/ 3508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775" h="114300">
                    <a:moveTo>
                      <a:pt x="104573" y="35081"/>
                    </a:moveTo>
                    <a:cubicBezTo>
                      <a:pt x="101525" y="24032"/>
                      <a:pt x="92953" y="12031"/>
                      <a:pt x="82666" y="6601"/>
                    </a:cubicBezTo>
                    <a:cubicBezTo>
                      <a:pt x="71617" y="791"/>
                      <a:pt x="58187" y="-2162"/>
                      <a:pt x="45995" y="1839"/>
                    </a:cubicBezTo>
                    <a:cubicBezTo>
                      <a:pt x="34660" y="5554"/>
                      <a:pt x="23039" y="12697"/>
                      <a:pt x="17515" y="23746"/>
                    </a:cubicBezTo>
                    <a:cubicBezTo>
                      <a:pt x="13800" y="31176"/>
                      <a:pt x="10085" y="38701"/>
                      <a:pt x="6371" y="46130"/>
                    </a:cubicBezTo>
                    <a:cubicBezTo>
                      <a:pt x="656" y="57655"/>
                      <a:pt x="-1916" y="70133"/>
                      <a:pt x="1608" y="82801"/>
                    </a:cubicBezTo>
                    <a:cubicBezTo>
                      <a:pt x="4656" y="93850"/>
                      <a:pt x="13229" y="105852"/>
                      <a:pt x="23515" y="111281"/>
                    </a:cubicBezTo>
                    <a:cubicBezTo>
                      <a:pt x="34565" y="117091"/>
                      <a:pt x="47995" y="120044"/>
                      <a:pt x="60187" y="116043"/>
                    </a:cubicBezTo>
                    <a:cubicBezTo>
                      <a:pt x="71522" y="112329"/>
                      <a:pt x="83142" y="105185"/>
                      <a:pt x="88667" y="94136"/>
                    </a:cubicBezTo>
                    <a:cubicBezTo>
                      <a:pt x="92382" y="86706"/>
                      <a:pt x="96096" y="79182"/>
                      <a:pt x="99811" y="71752"/>
                    </a:cubicBezTo>
                    <a:cubicBezTo>
                      <a:pt x="105526" y="60227"/>
                      <a:pt x="108098" y="47749"/>
                      <a:pt x="104573" y="35081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1C039F0F-79AB-4C98-AFE6-419BCD10CBE3}"/>
                  </a:ext>
                </a:extLst>
              </p:cNvPr>
              <p:cNvSpPr/>
              <p:nvPr/>
            </p:nvSpPr>
            <p:spPr>
              <a:xfrm>
                <a:off x="6907155" y="2462567"/>
                <a:ext cx="31058" cy="34163"/>
              </a:xfrm>
              <a:custGeom>
                <a:avLst/>
                <a:gdLst>
                  <a:gd name="connsiteX0" fmla="*/ 92428 w 95250"/>
                  <a:gd name="connsiteY0" fmla="*/ 23357 h 104775"/>
                  <a:gd name="connsiteX1" fmla="*/ 80141 w 95250"/>
                  <a:gd name="connsiteY1" fmla="*/ 10022 h 104775"/>
                  <a:gd name="connsiteX2" fmla="*/ 63948 w 95250"/>
                  <a:gd name="connsiteY2" fmla="*/ 1545 h 104775"/>
                  <a:gd name="connsiteX3" fmla="*/ 27277 w 95250"/>
                  <a:gd name="connsiteY3" fmla="*/ 6308 h 104775"/>
                  <a:gd name="connsiteX4" fmla="*/ 5370 w 95250"/>
                  <a:gd name="connsiteY4" fmla="*/ 34787 h 104775"/>
                  <a:gd name="connsiteX5" fmla="*/ 1559 w 95250"/>
                  <a:gd name="connsiteY5" fmla="*/ 49646 h 104775"/>
                  <a:gd name="connsiteX6" fmla="*/ 6322 w 95250"/>
                  <a:gd name="connsiteY6" fmla="*/ 86318 h 104775"/>
                  <a:gd name="connsiteX7" fmla="*/ 18609 w 95250"/>
                  <a:gd name="connsiteY7" fmla="*/ 99653 h 104775"/>
                  <a:gd name="connsiteX8" fmla="*/ 34802 w 95250"/>
                  <a:gd name="connsiteY8" fmla="*/ 108130 h 104775"/>
                  <a:gd name="connsiteX9" fmla="*/ 71473 w 95250"/>
                  <a:gd name="connsiteY9" fmla="*/ 103367 h 104775"/>
                  <a:gd name="connsiteX10" fmla="*/ 93381 w 95250"/>
                  <a:gd name="connsiteY10" fmla="*/ 74888 h 104775"/>
                  <a:gd name="connsiteX11" fmla="*/ 97190 w 95250"/>
                  <a:gd name="connsiteY11" fmla="*/ 60029 h 104775"/>
                  <a:gd name="connsiteX12" fmla="*/ 92428 w 95250"/>
                  <a:gd name="connsiteY12" fmla="*/ 2335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250" h="104775">
                    <a:moveTo>
                      <a:pt x="92428" y="23357"/>
                    </a:moveTo>
                    <a:cubicBezTo>
                      <a:pt x="89475" y="17833"/>
                      <a:pt x="85379" y="13356"/>
                      <a:pt x="80141" y="10022"/>
                    </a:cubicBezTo>
                    <a:cubicBezTo>
                      <a:pt x="75569" y="5831"/>
                      <a:pt x="70139" y="2974"/>
                      <a:pt x="63948" y="1545"/>
                    </a:cubicBezTo>
                    <a:cubicBezTo>
                      <a:pt x="51756" y="-1217"/>
                      <a:pt x="38040" y="-646"/>
                      <a:pt x="27277" y="6308"/>
                    </a:cubicBezTo>
                    <a:cubicBezTo>
                      <a:pt x="16894" y="12975"/>
                      <a:pt x="8512" y="22595"/>
                      <a:pt x="5370" y="34787"/>
                    </a:cubicBezTo>
                    <a:cubicBezTo>
                      <a:pt x="4131" y="39740"/>
                      <a:pt x="2798" y="44693"/>
                      <a:pt x="1559" y="49646"/>
                    </a:cubicBezTo>
                    <a:cubicBezTo>
                      <a:pt x="-1584" y="61743"/>
                      <a:pt x="36" y="75459"/>
                      <a:pt x="6322" y="86318"/>
                    </a:cubicBezTo>
                    <a:cubicBezTo>
                      <a:pt x="9275" y="91842"/>
                      <a:pt x="13370" y="96319"/>
                      <a:pt x="18609" y="99653"/>
                    </a:cubicBezTo>
                    <a:cubicBezTo>
                      <a:pt x="23181" y="103843"/>
                      <a:pt x="28611" y="106701"/>
                      <a:pt x="34802" y="108130"/>
                    </a:cubicBezTo>
                    <a:cubicBezTo>
                      <a:pt x="46994" y="110892"/>
                      <a:pt x="60710" y="110321"/>
                      <a:pt x="71473" y="103367"/>
                    </a:cubicBezTo>
                    <a:cubicBezTo>
                      <a:pt x="81760" y="96700"/>
                      <a:pt x="90237" y="87080"/>
                      <a:pt x="93381" y="74888"/>
                    </a:cubicBezTo>
                    <a:cubicBezTo>
                      <a:pt x="94619" y="69935"/>
                      <a:pt x="95952" y="64981"/>
                      <a:pt x="97190" y="60029"/>
                    </a:cubicBezTo>
                    <a:cubicBezTo>
                      <a:pt x="100334" y="47932"/>
                      <a:pt x="98810" y="34216"/>
                      <a:pt x="92428" y="23357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7C0935CA-FE51-41D0-BC2E-9A6122BED4F7}"/>
                  </a:ext>
                </a:extLst>
              </p:cNvPr>
              <p:cNvSpPr/>
              <p:nvPr/>
            </p:nvSpPr>
            <p:spPr>
              <a:xfrm>
                <a:off x="6961915" y="2581524"/>
                <a:ext cx="27952" cy="31058"/>
              </a:xfrm>
              <a:custGeom>
                <a:avLst/>
                <a:gdLst>
                  <a:gd name="connsiteX0" fmla="*/ 46006 w 85725"/>
                  <a:gd name="connsiteY0" fmla="*/ 0 h 95250"/>
                  <a:gd name="connsiteX1" fmla="*/ 46006 w 85725"/>
                  <a:gd name="connsiteY1" fmla="*/ 95250 h 95250"/>
                  <a:gd name="connsiteX2" fmla="*/ 46006 w 85725"/>
                  <a:gd name="connsiteY2" fmla="*/ 0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5725" h="95250">
                    <a:moveTo>
                      <a:pt x="46006" y="0"/>
                    </a:moveTo>
                    <a:cubicBezTo>
                      <a:pt x="-15240" y="0"/>
                      <a:pt x="-15430" y="95250"/>
                      <a:pt x="46006" y="95250"/>
                    </a:cubicBezTo>
                    <a:cubicBezTo>
                      <a:pt x="107252" y="95250"/>
                      <a:pt x="107346" y="0"/>
                      <a:pt x="46006" y="0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6EE0C586-6BA7-483B-875D-B4665E88D7F9}"/>
                  </a:ext>
                </a:extLst>
              </p:cNvPr>
              <p:cNvSpPr/>
              <p:nvPr/>
            </p:nvSpPr>
            <p:spPr>
              <a:xfrm>
                <a:off x="6639671" y="2266429"/>
                <a:ext cx="34164" cy="37269"/>
              </a:xfrm>
              <a:custGeom>
                <a:avLst/>
                <a:gdLst>
                  <a:gd name="connsiteX0" fmla="*/ 104573 w 104775"/>
                  <a:gd name="connsiteY0" fmla="*/ 35081 h 114300"/>
                  <a:gd name="connsiteX1" fmla="*/ 82666 w 104775"/>
                  <a:gd name="connsiteY1" fmla="*/ 6601 h 114300"/>
                  <a:gd name="connsiteX2" fmla="*/ 45995 w 104775"/>
                  <a:gd name="connsiteY2" fmla="*/ 1839 h 114300"/>
                  <a:gd name="connsiteX3" fmla="*/ 17515 w 104775"/>
                  <a:gd name="connsiteY3" fmla="*/ 23746 h 114300"/>
                  <a:gd name="connsiteX4" fmla="*/ 6371 w 104775"/>
                  <a:gd name="connsiteY4" fmla="*/ 46130 h 114300"/>
                  <a:gd name="connsiteX5" fmla="*/ 1608 w 104775"/>
                  <a:gd name="connsiteY5" fmla="*/ 82801 h 114300"/>
                  <a:gd name="connsiteX6" fmla="*/ 23515 w 104775"/>
                  <a:gd name="connsiteY6" fmla="*/ 111281 h 114300"/>
                  <a:gd name="connsiteX7" fmla="*/ 60187 w 104775"/>
                  <a:gd name="connsiteY7" fmla="*/ 116043 h 114300"/>
                  <a:gd name="connsiteX8" fmla="*/ 88667 w 104775"/>
                  <a:gd name="connsiteY8" fmla="*/ 94136 h 114300"/>
                  <a:gd name="connsiteX9" fmla="*/ 99811 w 104775"/>
                  <a:gd name="connsiteY9" fmla="*/ 71752 h 114300"/>
                  <a:gd name="connsiteX10" fmla="*/ 104573 w 104775"/>
                  <a:gd name="connsiteY10" fmla="*/ 35081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4775" h="114300">
                    <a:moveTo>
                      <a:pt x="104573" y="35081"/>
                    </a:moveTo>
                    <a:cubicBezTo>
                      <a:pt x="101525" y="24032"/>
                      <a:pt x="92953" y="12031"/>
                      <a:pt x="82666" y="6601"/>
                    </a:cubicBezTo>
                    <a:cubicBezTo>
                      <a:pt x="71617" y="791"/>
                      <a:pt x="58187" y="-2162"/>
                      <a:pt x="45995" y="1839"/>
                    </a:cubicBezTo>
                    <a:cubicBezTo>
                      <a:pt x="34660" y="5554"/>
                      <a:pt x="23039" y="12697"/>
                      <a:pt x="17515" y="23746"/>
                    </a:cubicBezTo>
                    <a:cubicBezTo>
                      <a:pt x="13800" y="31176"/>
                      <a:pt x="10085" y="38701"/>
                      <a:pt x="6371" y="46130"/>
                    </a:cubicBezTo>
                    <a:cubicBezTo>
                      <a:pt x="656" y="57655"/>
                      <a:pt x="-1916" y="70133"/>
                      <a:pt x="1608" y="82801"/>
                    </a:cubicBezTo>
                    <a:cubicBezTo>
                      <a:pt x="4656" y="93850"/>
                      <a:pt x="13229" y="105852"/>
                      <a:pt x="23515" y="111281"/>
                    </a:cubicBezTo>
                    <a:cubicBezTo>
                      <a:pt x="34565" y="117091"/>
                      <a:pt x="47995" y="120044"/>
                      <a:pt x="60187" y="116043"/>
                    </a:cubicBezTo>
                    <a:cubicBezTo>
                      <a:pt x="71522" y="112329"/>
                      <a:pt x="83142" y="105185"/>
                      <a:pt x="88667" y="94136"/>
                    </a:cubicBezTo>
                    <a:cubicBezTo>
                      <a:pt x="92382" y="86706"/>
                      <a:pt x="96096" y="79182"/>
                      <a:pt x="99811" y="71752"/>
                    </a:cubicBezTo>
                    <a:cubicBezTo>
                      <a:pt x="105526" y="60227"/>
                      <a:pt x="108098" y="47749"/>
                      <a:pt x="104573" y="35081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D7E1F419-E601-49B4-B241-E21C3E1353F1}"/>
              </a:ext>
            </a:extLst>
          </p:cNvPr>
          <p:cNvGrpSpPr/>
          <p:nvPr/>
        </p:nvGrpSpPr>
        <p:grpSpPr>
          <a:xfrm>
            <a:off x="2185223" y="2433513"/>
            <a:ext cx="1182139" cy="948664"/>
            <a:chOff x="1736644" y="2232477"/>
            <a:chExt cx="691150" cy="554646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CD8D48F9-5AB9-4A00-B2D0-A46384FF37C4}"/>
                </a:ext>
              </a:extLst>
            </p:cNvPr>
            <p:cNvGrpSpPr/>
            <p:nvPr/>
          </p:nvGrpSpPr>
          <p:grpSpPr>
            <a:xfrm>
              <a:off x="1736644" y="2232477"/>
              <a:ext cx="691150" cy="554646"/>
              <a:chOff x="2852724" y="1190625"/>
              <a:chExt cx="3437214" cy="2758366"/>
            </a:xfrm>
            <a:solidFill>
              <a:schemeClr val="bg1"/>
            </a:solidFill>
          </p:grpSpPr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D02DF7E1-E35C-403B-967E-58AE7182DD67}"/>
                  </a:ext>
                </a:extLst>
              </p:cNvPr>
              <p:cNvSpPr/>
              <p:nvPr/>
            </p:nvSpPr>
            <p:spPr>
              <a:xfrm>
                <a:off x="4880238" y="1339141"/>
                <a:ext cx="1409700" cy="2609850"/>
              </a:xfrm>
              <a:custGeom>
                <a:avLst/>
                <a:gdLst>
                  <a:gd name="connsiteX0" fmla="*/ 1341586 w 1409700"/>
                  <a:gd name="connsiteY0" fmla="*/ 1363673 h 2609850"/>
                  <a:gd name="connsiteX1" fmla="*/ 129911 w 1409700"/>
                  <a:gd name="connsiteY1" fmla="*/ 526901 h 2609850"/>
                  <a:gd name="connsiteX2" fmla="*/ 87811 w 1409700"/>
                  <a:gd name="connsiteY2" fmla="*/ 2126530 h 2609850"/>
                  <a:gd name="connsiteX3" fmla="*/ 766752 w 1409700"/>
                  <a:gd name="connsiteY3" fmla="*/ 2430759 h 2609850"/>
                  <a:gd name="connsiteX4" fmla="*/ 1196521 w 1409700"/>
                  <a:gd name="connsiteY4" fmla="*/ 2614877 h 2609850"/>
                  <a:gd name="connsiteX5" fmla="*/ 1341586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1341586" y="1363673"/>
                    </a:moveTo>
                    <a:cubicBezTo>
                      <a:pt x="996400" y="-212"/>
                      <a:pt x="-28585" y="-455602"/>
                      <a:pt x="129911" y="526901"/>
                    </a:cubicBezTo>
                    <a:cubicBezTo>
                      <a:pt x="57616" y="1105069"/>
                      <a:pt x="-97927" y="1514834"/>
                      <a:pt x="87811" y="2126530"/>
                    </a:cubicBezTo>
                    <a:cubicBezTo>
                      <a:pt x="194491" y="2393039"/>
                      <a:pt x="527770" y="2351987"/>
                      <a:pt x="766752" y="2430759"/>
                    </a:cubicBezTo>
                    <a:cubicBezTo>
                      <a:pt x="930106" y="2455904"/>
                      <a:pt x="1029547" y="2601827"/>
                      <a:pt x="1196521" y="2614877"/>
                    </a:cubicBezTo>
                    <a:cubicBezTo>
                      <a:pt x="1516846" y="2396183"/>
                      <a:pt x="1404356" y="1563317"/>
                      <a:pt x="1341586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5A409F3C-D754-4DC0-98D1-953D4932418D}"/>
                  </a:ext>
                </a:extLst>
              </p:cNvPr>
              <p:cNvSpPr/>
              <p:nvPr/>
            </p:nvSpPr>
            <p:spPr>
              <a:xfrm>
                <a:off x="2852724" y="1316853"/>
                <a:ext cx="1409700" cy="2609850"/>
              </a:xfrm>
              <a:custGeom>
                <a:avLst/>
                <a:gdLst>
                  <a:gd name="connsiteX0" fmla="*/ 71355 w 1409700"/>
                  <a:gd name="connsiteY0" fmla="*/ 1363673 h 2609850"/>
                  <a:gd name="connsiteX1" fmla="*/ 1283031 w 1409700"/>
                  <a:gd name="connsiteY1" fmla="*/ 526901 h 2609850"/>
                  <a:gd name="connsiteX2" fmla="*/ 1325131 w 1409700"/>
                  <a:gd name="connsiteY2" fmla="*/ 2126530 h 2609850"/>
                  <a:gd name="connsiteX3" fmla="*/ 646189 w 1409700"/>
                  <a:gd name="connsiteY3" fmla="*/ 2430759 h 2609850"/>
                  <a:gd name="connsiteX4" fmla="*/ 216421 w 1409700"/>
                  <a:gd name="connsiteY4" fmla="*/ 2614877 h 2609850"/>
                  <a:gd name="connsiteX5" fmla="*/ 71355 w 1409700"/>
                  <a:gd name="connsiteY5" fmla="*/ 1363673 h 2609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09700" h="2609850">
                    <a:moveTo>
                      <a:pt x="71355" y="1363673"/>
                    </a:moveTo>
                    <a:cubicBezTo>
                      <a:pt x="416541" y="-212"/>
                      <a:pt x="1441527" y="-455602"/>
                      <a:pt x="1283031" y="526901"/>
                    </a:cubicBezTo>
                    <a:cubicBezTo>
                      <a:pt x="1355325" y="1105069"/>
                      <a:pt x="1510869" y="1514834"/>
                      <a:pt x="1325131" y="2126530"/>
                    </a:cubicBezTo>
                    <a:cubicBezTo>
                      <a:pt x="1218451" y="2393039"/>
                      <a:pt x="885171" y="2351987"/>
                      <a:pt x="646189" y="2430759"/>
                    </a:cubicBezTo>
                    <a:cubicBezTo>
                      <a:pt x="482835" y="2455904"/>
                      <a:pt x="383394" y="2601828"/>
                      <a:pt x="216421" y="2614877"/>
                    </a:cubicBezTo>
                    <a:cubicBezTo>
                      <a:pt x="-103905" y="2396087"/>
                      <a:pt x="8681" y="1563221"/>
                      <a:pt x="71355" y="13636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78A371C-0279-41E7-A524-0DED7FD09E16}"/>
                  </a:ext>
                </a:extLst>
              </p:cNvPr>
              <p:cNvSpPr/>
              <p:nvPr/>
            </p:nvSpPr>
            <p:spPr>
              <a:xfrm>
                <a:off x="4249996" y="2513718"/>
                <a:ext cx="57150" cy="104775"/>
              </a:xfrm>
              <a:custGeom>
                <a:avLst/>
                <a:gdLst>
                  <a:gd name="connsiteX0" fmla="*/ 61781 w 57150"/>
                  <a:gd name="connsiteY0" fmla="*/ 92037 h 104775"/>
                  <a:gd name="connsiteX1" fmla="*/ 38445 w 57150"/>
                  <a:gd name="connsiteY1" fmla="*/ 13455 h 104775"/>
                  <a:gd name="connsiteX2" fmla="*/ 6060 w 57150"/>
                  <a:gd name="connsiteY2" fmla="*/ 3549 h 104775"/>
                  <a:gd name="connsiteX3" fmla="*/ 7203 w 57150"/>
                  <a:gd name="connsiteY3" fmla="*/ 54318 h 104775"/>
                  <a:gd name="connsiteX4" fmla="*/ 14918 w 57150"/>
                  <a:gd name="connsiteY4" fmla="*/ 88512 h 104775"/>
                  <a:gd name="connsiteX5" fmla="*/ 12632 w 57150"/>
                  <a:gd name="connsiteY5" fmla="*/ 73463 h 104775"/>
                  <a:gd name="connsiteX6" fmla="*/ 16442 w 57150"/>
                  <a:gd name="connsiteY6" fmla="*/ 95656 h 104775"/>
                  <a:gd name="connsiteX7" fmla="*/ 15585 w 57150"/>
                  <a:gd name="connsiteY7" fmla="*/ 82226 h 104775"/>
                  <a:gd name="connsiteX8" fmla="*/ 16156 w 57150"/>
                  <a:gd name="connsiteY8" fmla="*/ 77368 h 104775"/>
                  <a:gd name="connsiteX9" fmla="*/ 32634 w 57150"/>
                  <a:gd name="connsiteY9" fmla="*/ 111277 h 104775"/>
                  <a:gd name="connsiteX10" fmla="*/ 61781 w 57150"/>
                  <a:gd name="connsiteY10" fmla="*/ 92037 h 104775"/>
                  <a:gd name="connsiteX11" fmla="*/ 61781 w 57150"/>
                  <a:gd name="connsiteY11" fmla="*/ 9203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104775">
                    <a:moveTo>
                      <a:pt x="61781" y="92037"/>
                    </a:moveTo>
                    <a:cubicBezTo>
                      <a:pt x="67115" y="62795"/>
                      <a:pt x="48541" y="38220"/>
                      <a:pt x="38445" y="13455"/>
                    </a:cubicBezTo>
                    <a:cubicBezTo>
                      <a:pt x="32920" y="25"/>
                      <a:pt x="16442" y="-3499"/>
                      <a:pt x="6060" y="3549"/>
                    </a:cubicBezTo>
                    <a:cubicBezTo>
                      <a:pt x="-5751" y="11550"/>
                      <a:pt x="2536" y="27362"/>
                      <a:pt x="7203" y="54318"/>
                    </a:cubicBezTo>
                    <a:cubicBezTo>
                      <a:pt x="8822" y="63557"/>
                      <a:pt x="11108" y="80226"/>
                      <a:pt x="14918" y="88512"/>
                    </a:cubicBezTo>
                    <a:cubicBezTo>
                      <a:pt x="16061" y="90989"/>
                      <a:pt x="11584" y="70986"/>
                      <a:pt x="12632" y="73463"/>
                    </a:cubicBezTo>
                    <a:cubicBezTo>
                      <a:pt x="13013" y="74415"/>
                      <a:pt x="18061" y="100609"/>
                      <a:pt x="16442" y="95656"/>
                    </a:cubicBezTo>
                    <a:cubicBezTo>
                      <a:pt x="17013" y="97466"/>
                      <a:pt x="15013" y="80321"/>
                      <a:pt x="15585" y="82226"/>
                    </a:cubicBezTo>
                    <a:cubicBezTo>
                      <a:pt x="17394" y="88512"/>
                      <a:pt x="15585" y="80511"/>
                      <a:pt x="16156" y="77368"/>
                    </a:cubicBezTo>
                    <a:cubicBezTo>
                      <a:pt x="13489" y="91941"/>
                      <a:pt x="19871" y="107181"/>
                      <a:pt x="32634" y="111277"/>
                    </a:cubicBezTo>
                    <a:cubicBezTo>
                      <a:pt x="44541" y="115087"/>
                      <a:pt x="59114" y="106705"/>
                      <a:pt x="61781" y="92037"/>
                    </a:cubicBezTo>
                    <a:lnTo>
                      <a:pt x="61781" y="920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07F0419A-5187-47D5-9080-7BD9BF772818}"/>
                  </a:ext>
                </a:extLst>
              </p:cNvPr>
              <p:cNvSpPr/>
              <p:nvPr/>
            </p:nvSpPr>
            <p:spPr>
              <a:xfrm>
                <a:off x="4210823" y="2219325"/>
                <a:ext cx="238125" cy="381000"/>
              </a:xfrm>
              <a:custGeom>
                <a:avLst/>
                <a:gdLst>
                  <a:gd name="connsiteX0" fmla="*/ 40469 w 238125"/>
                  <a:gd name="connsiteY0" fmla="*/ 0 h 381000"/>
                  <a:gd name="connsiteX1" fmla="*/ 1322 w 238125"/>
                  <a:gd name="connsiteY1" fmla="*/ 26098 h 381000"/>
                  <a:gd name="connsiteX2" fmla="*/ 44184 w 238125"/>
                  <a:gd name="connsiteY2" fmla="*/ 201263 h 381000"/>
                  <a:gd name="connsiteX3" fmla="*/ 126194 w 238125"/>
                  <a:gd name="connsiteY3" fmla="*/ 382048 h 381000"/>
                  <a:gd name="connsiteX4" fmla="*/ 243638 w 238125"/>
                  <a:gd name="connsiteY4" fmla="*/ 313087 h 381000"/>
                  <a:gd name="connsiteX5" fmla="*/ 142958 w 238125"/>
                  <a:gd name="connsiteY5" fmla="*/ 96869 h 381000"/>
                  <a:gd name="connsiteX6" fmla="*/ 40469 w 238125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125" h="381000">
                    <a:moveTo>
                      <a:pt x="40469" y="0"/>
                    </a:moveTo>
                    <a:lnTo>
                      <a:pt x="1322" y="26098"/>
                    </a:lnTo>
                    <a:cubicBezTo>
                      <a:pt x="1322" y="26098"/>
                      <a:pt x="-11728" y="65246"/>
                      <a:pt x="44184" y="201263"/>
                    </a:cubicBezTo>
                    <a:cubicBezTo>
                      <a:pt x="59329" y="238125"/>
                      <a:pt x="109430" y="378333"/>
                      <a:pt x="126194" y="382048"/>
                    </a:cubicBezTo>
                    <a:cubicBezTo>
                      <a:pt x="142958" y="385763"/>
                      <a:pt x="236494" y="320230"/>
                      <a:pt x="243638" y="313087"/>
                    </a:cubicBezTo>
                    <a:cubicBezTo>
                      <a:pt x="254782" y="301942"/>
                      <a:pt x="165342" y="141637"/>
                      <a:pt x="142958" y="96869"/>
                    </a:cubicBezTo>
                    <a:cubicBezTo>
                      <a:pt x="120575" y="52197"/>
                      <a:pt x="87047" y="22384"/>
                      <a:pt x="40469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grpSp>
            <p:nvGrpSpPr>
              <p:cNvPr id="137" name="Graphic 1">
                <a:extLst>
                  <a:ext uri="{FF2B5EF4-FFF2-40B4-BE49-F238E27FC236}">
                    <a16:creationId xmlns:a16="http://schemas.microsoft.com/office/drawing/2014/main" id="{82B0995C-0063-46E9-88D3-8C09987A57C6}"/>
                  </a:ext>
                </a:extLst>
              </p:cNvPr>
              <p:cNvGrpSpPr/>
              <p:nvPr/>
            </p:nvGrpSpPr>
            <p:grpSpPr>
              <a:xfrm>
                <a:off x="4271486" y="2150364"/>
                <a:ext cx="657225" cy="466725"/>
                <a:chOff x="4271486" y="2150364"/>
                <a:chExt cx="657225" cy="466725"/>
              </a:xfrm>
              <a:grpFill/>
            </p:grpSpPr>
            <p:sp>
              <p:nvSpPr>
                <p:cNvPr id="144" name="Freeform: Shape 143">
                  <a:extLst>
                    <a:ext uri="{FF2B5EF4-FFF2-40B4-BE49-F238E27FC236}">
                      <a16:creationId xmlns:a16="http://schemas.microsoft.com/office/drawing/2014/main" id="{17F9F730-1075-4CAD-980B-EACDE6DAE3AA}"/>
                    </a:ext>
                  </a:extLst>
                </p:cNvPr>
                <p:cNvSpPr/>
                <p:nvPr/>
              </p:nvSpPr>
              <p:spPr>
                <a:xfrm>
                  <a:off x="4835089" y="2513718"/>
                  <a:ext cx="57150" cy="104775"/>
                </a:xfrm>
                <a:custGeom>
                  <a:avLst/>
                  <a:gdLst>
                    <a:gd name="connsiteX0" fmla="*/ 944 w 57150"/>
                    <a:gd name="connsiteY0" fmla="*/ 92037 h 104775"/>
                    <a:gd name="connsiteX1" fmla="*/ 24280 w 57150"/>
                    <a:gd name="connsiteY1" fmla="*/ 13455 h 104775"/>
                    <a:gd name="connsiteX2" fmla="*/ 56665 w 57150"/>
                    <a:gd name="connsiteY2" fmla="*/ 3549 h 104775"/>
                    <a:gd name="connsiteX3" fmla="*/ 55522 w 57150"/>
                    <a:gd name="connsiteY3" fmla="*/ 54318 h 104775"/>
                    <a:gd name="connsiteX4" fmla="*/ 47807 w 57150"/>
                    <a:gd name="connsiteY4" fmla="*/ 88512 h 104775"/>
                    <a:gd name="connsiteX5" fmla="*/ 50093 w 57150"/>
                    <a:gd name="connsiteY5" fmla="*/ 73463 h 104775"/>
                    <a:gd name="connsiteX6" fmla="*/ 46282 w 57150"/>
                    <a:gd name="connsiteY6" fmla="*/ 95656 h 104775"/>
                    <a:gd name="connsiteX7" fmla="*/ 47140 w 57150"/>
                    <a:gd name="connsiteY7" fmla="*/ 82226 h 104775"/>
                    <a:gd name="connsiteX8" fmla="*/ 46568 w 57150"/>
                    <a:gd name="connsiteY8" fmla="*/ 77368 h 104775"/>
                    <a:gd name="connsiteX9" fmla="*/ 30090 w 57150"/>
                    <a:gd name="connsiteY9" fmla="*/ 111277 h 104775"/>
                    <a:gd name="connsiteX10" fmla="*/ 944 w 57150"/>
                    <a:gd name="connsiteY10" fmla="*/ 92037 h 104775"/>
                    <a:gd name="connsiteX11" fmla="*/ 944 w 57150"/>
                    <a:gd name="connsiteY11" fmla="*/ 92037 h 104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57150" h="104775">
                      <a:moveTo>
                        <a:pt x="944" y="92037"/>
                      </a:moveTo>
                      <a:cubicBezTo>
                        <a:pt x="-4390" y="62795"/>
                        <a:pt x="14183" y="38220"/>
                        <a:pt x="24280" y="13455"/>
                      </a:cubicBezTo>
                      <a:cubicBezTo>
                        <a:pt x="29804" y="25"/>
                        <a:pt x="46282" y="-3499"/>
                        <a:pt x="56665" y="3549"/>
                      </a:cubicBezTo>
                      <a:cubicBezTo>
                        <a:pt x="68476" y="11550"/>
                        <a:pt x="60189" y="27362"/>
                        <a:pt x="55522" y="54318"/>
                      </a:cubicBezTo>
                      <a:cubicBezTo>
                        <a:pt x="53903" y="63557"/>
                        <a:pt x="51616" y="80226"/>
                        <a:pt x="47807" y="88512"/>
                      </a:cubicBezTo>
                      <a:cubicBezTo>
                        <a:pt x="46664" y="90989"/>
                        <a:pt x="51140" y="70986"/>
                        <a:pt x="50093" y="73463"/>
                      </a:cubicBezTo>
                      <a:cubicBezTo>
                        <a:pt x="49711" y="74415"/>
                        <a:pt x="44663" y="100609"/>
                        <a:pt x="46282" y="95656"/>
                      </a:cubicBezTo>
                      <a:cubicBezTo>
                        <a:pt x="45711" y="97466"/>
                        <a:pt x="47711" y="80321"/>
                        <a:pt x="47140" y="82226"/>
                      </a:cubicBezTo>
                      <a:cubicBezTo>
                        <a:pt x="45330" y="88512"/>
                        <a:pt x="47140" y="80511"/>
                        <a:pt x="46568" y="77368"/>
                      </a:cubicBezTo>
                      <a:cubicBezTo>
                        <a:pt x="49235" y="91941"/>
                        <a:pt x="42853" y="107181"/>
                        <a:pt x="30090" y="111277"/>
                      </a:cubicBezTo>
                      <a:cubicBezTo>
                        <a:pt x="18279" y="115087"/>
                        <a:pt x="3611" y="106705"/>
                        <a:pt x="944" y="92037"/>
                      </a:cubicBezTo>
                      <a:lnTo>
                        <a:pt x="944" y="92037"/>
                      </a:lnTo>
                      <a:close/>
                    </a:path>
                  </a:pathLst>
                </a:custGeom>
                <a:grpFill/>
                <a:ln w="6350" cap="flat">
                  <a:solidFill>
                    <a:schemeClr val="accent2">
                      <a:lumMod val="75000"/>
                      <a:lumOff val="2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45" name="Freeform: Shape 144">
                  <a:extLst>
                    <a:ext uri="{FF2B5EF4-FFF2-40B4-BE49-F238E27FC236}">
                      <a16:creationId xmlns:a16="http://schemas.microsoft.com/office/drawing/2014/main" id="{1139A71D-5F7B-406B-AE5D-45473B3E0C1E}"/>
                    </a:ext>
                  </a:extLst>
                </p:cNvPr>
                <p:cNvSpPr/>
                <p:nvPr/>
              </p:nvSpPr>
              <p:spPr>
                <a:xfrm>
                  <a:off x="4692487" y="2219325"/>
                  <a:ext cx="238125" cy="381000"/>
                </a:xfrm>
                <a:custGeom>
                  <a:avLst/>
                  <a:gdLst>
                    <a:gd name="connsiteX0" fmla="*/ 204125 w 238125"/>
                    <a:gd name="connsiteY0" fmla="*/ 0 h 381000"/>
                    <a:gd name="connsiteX1" fmla="*/ 243273 w 238125"/>
                    <a:gd name="connsiteY1" fmla="*/ 26098 h 381000"/>
                    <a:gd name="connsiteX2" fmla="*/ 200410 w 238125"/>
                    <a:gd name="connsiteY2" fmla="*/ 201263 h 381000"/>
                    <a:gd name="connsiteX3" fmla="*/ 118400 w 238125"/>
                    <a:gd name="connsiteY3" fmla="*/ 382048 h 381000"/>
                    <a:gd name="connsiteX4" fmla="*/ 957 w 238125"/>
                    <a:gd name="connsiteY4" fmla="*/ 313087 h 381000"/>
                    <a:gd name="connsiteX5" fmla="*/ 101636 w 238125"/>
                    <a:gd name="connsiteY5" fmla="*/ 96869 h 381000"/>
                    <a:gd name="connsiteX6" fmla="*/ 204125 w 238125"/>
                    <a:gd name="connsiteY6" fmla="*/ 0 h 381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38125" h="381000">
                      <a:moveTo>
                        <a:pt x="204125" y="0"/>
                      </a:moveTo>
                      <a:lnTo>
                        <a:pt x="243273" y="26098"/>
                      </a:lnTo>
                      <a:cubicBezTo>
                        <a:pt x="243273" y="26098"/>
                        <a:pt x="256322" y="65246"/>
                        <a:pt x="200410" y="201263"/>
                      </a:cubicBezTo>
                      <a:cubicBezTo>
                        <a:pt x="185266" y="238125"/>
                        <a:pt x="135164" y="378333"/>
                        <a:pt x="118400" y="382048"/>
                      </a:cubicBezTo>
                      <a:cubicBezTo>
                        <a:pt x="101636" y="385763"/>
                        <a:pt x="8100" y="320230"/>
                        <a:pt x="957" y="313087"/>
                      </a:cubicBezTo>
                      <a:cubicBezTo>
                        <a:pt x="-10188" y="301942"/>
                        <a:pt x="79252" y="141637"/>
                        <a:pt x="101636" y="96869"/>
                      </a:cubicBezTo>
                      <a:cubicBezTo>
                        <a:pt x="124020" y="52197"/>
                        <a:pt x="157548" y="22384"/>
                        <a:pt x="204125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2">
                      <a:lumMod val="75000"/>
                      <a:lumOff val="2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  <p:sp>
              <p:nvSpPr>
                <p:cNvPr id="146" name="Freeform: Shape 145">
                  <a:extLst>
                    <a:ext uri="{FF2B5EF4-FFF2-40B4-BE49-F238E27FC236}">
                      <a16:creationId xmlns:a16="http://schemas.microsoft.com/office/drawing/2014/main" id="{33E015E9-B92D-4659-A57F-7B24510ED627}"/>
                    </a:ext>
                  </a:extLst>
                </p:cNvPr>
                <p:cNvSpPr/>
                <p:nvPr/>
              </p:nvSpPr>
              <p:spPr>
                <a:xfrm>
                  <a:off x="4271486" y="2150364"/>
                  <a:ext cx="600075" cy="361950"/>
                </a:xfrm>
                <a:custGeom>
                  <a:avLst/>
                  <a:gdLst>
                    <a:gd name="connsiteX0" fmla="*/ 500253 w 600075"/>
                    <a:gd name="connsiteY0" fmla="*/ 0 h 361950"/>
                    <a:gd name="connsiteX1" fmla="*/ 476441 w 600075"/>
                    <a:gd name="connsiteY1" fmla="*/ 0 h 361950"/>
                    <a:gd name="connsiteX2" fmla="*/ 316611 w 600075"/>
                    <a:gd name="connsiteY2" fmla="*/ 16764 h 361950"/>
                    <a:gd name="connsiteX3" fmla="*/ 302609 w 600075"/>
                    <a:gd name="connsiteY3" fmla="*/ 16669 h 361950"/>
                    <a:gd name="connsiteX4" fmla="*/ 302228 w 600075"/>
                    <a:gd name="connsiteY4" fmla="*/ 21050 h 361950"/>
                    <a:gd name="connsiteX5" fmla="*/ 302038 w 600075"/>
                    <a:gd name="connsiteY5" fmla="*/ 16669 h 361950"/>
                    <a:gd name="connsiteX6" fmla="*/ 288036 w 600075"/>
                    <a:gd name="connsiteY6" fmla="*/ 16764 h 361950"/>
                    <a:gd name="connsiteX7" fmla="*/ 128207 w 600075"/>
                    <a:gd name="connsiteY7" fmla="*/ 0 h 361950"/>
                    <a:gd name="connsiteX8" fmla="*/ 104394 w 600075"/>
                    <a:gd name="connsiteY8" fmla="*/ 0 h 361950"/>
                    <a:gd name="connsiteX9" fmla="*/ 0 w 600075"/>
                    <a:gd name="connsiteY9" fmla="*/ 59626 h 361950"/>
                    <a:gd name="connsiteX10" fmla="*/ 74581 w 600075"/>
                    <a:gd name="connsiteY10" fmla="*/ 121158 h 361950"/>
                    <a:gd name="connsiteX11" fmla="*/ 193834 w 600075"/>
                    <a:gd name="connsiteY11" fmla="*/ 363379 h 361950"/>
                    <a:gd name="connsiteX12" fmla="*/ 277654 w 600075"/>
                    <a:gd name="connsiteY12" fmla="*/ 320516 h 361950"/>
                    <a:gd name="connsiteX13" fmla="*/ 300514 w 600075"/>
                    <a:gd name="connsiteY13" fmla="*/ 303086 h 361950"/>
                    <a:gd name="connsiteX14" fmla="*/ 326708 w 600075"/>
                    <a:gd name="connsiteY14" fmla="*/ 320516 h 361950"/>
                    <a:gd name="connsiteX15" fmla="*/ 410528 w 600075"/>
                    <a:gd name="connsiteY15" fmla="*/ 363379 h 361950"/>
                    <a:gd name="connsiteX16" fmla="*/ 529781 w 600075"/>
                    <a:gd name="connsiteY16" fmla="*/ 121158 h 361950"/>
                    <a:gd name="connsiteX17" fmla="*/ 604361 w 600075"/>
                    <a:gd name="connsiteY17" fmla="*/ 59626 h 361950"/>
                    <a:gd name="connsiteX18" fmla="*/ 500253 w 600075"/>
                    <a:gd name="connsiteY18" fmla="*/ 0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600075" h="361950">
                      <a:moveTo>
                        <a:pt x="500253" y="0"/>
                      </a:moveTo>
                      <a:lnTo>
                        <a:pt x="476441" y="0"/>
                      </a:lnTo>
                      <a:cubicBezTo>
                        <a:pt x="440341" y="10192"/>
                        <a:pt x="382334" y="16764"/>
                        <a:pt x="316611" y="16764"/>
                      </a:cubicBezTo>
                      <a:cubicBezTo>
                        <a:pt x="311944" y="16764"/>
                        <a:pt x="307277" y="16764"/>
                        <a:pt x="302609" y="16669"/>
                      </a:cubicBezTo>
                      <a:lnTo>
                        <a:pt x="302228" y="21050"/>
                      </a:lnTo>
                      <a:lnTo>
                        <a:pt x="302038" y="16669"/>
                      </a:lnTo>
                      <a:cubicBezTo>
                        <a:pt x="297466" y="16764"/>
                        <a:pt x="292799" y="16764"/>
                        <a:pt x="288036" y="16764"/>
                      </a:cubicBezTo>
                      <a:cubicBezTo>
                        <a:pt x="222409" y="16764"/>
                        <a:pt x="164306" y="10192"/>
                        <a:pt x="128207" y="0"/>
                      </a:cubicBezTo>
                      <a:lnTo>
                        <a:pt x="104394" y="0"/>
                      </a:lnTo>
                      <a:cubicBezTo>
                        <a:pt x="104394" y="0"/>
                        <a:pt x="29813" y="39148"/>
                        <a:pt x="0" y="59626"/>
                      </a:cubicBezTo>
                      <a:cubicBezTo>
                        <a:pt x="0" y="59626"/>
                        <a:pt x="59627" y="102489"/>
                        <a:pt x="74581" y="121158"/>
                      </a:cubicBezTo>
                      <a:cubicBezTo>
                        <a:pt x="89535" y="139827"/>
                        <a:pt x="192024" y="350425"/>
                        <a:pt x="193834" y="363379"/>
                      </a:cubicBezTo>
                      <a:cubicBezTo>
                        <a:pt x="195739" y="376428"/>
                        <a:pt x="255365" y="335470"/>
                        <a:pt x="277654" y="320516"/>
                      </a:cubicBezTo>
                      <a:cubicBezTo>
                        <a:pt x="285274" y="315468"/>
                        <a:pt x="293561" y="308896"/>
                        <a:pt x="300514" y="303086"/>
                      </a:cubicBezTo>
                      <a:cubicBezTo>
                        <a:pt x="308705" y="308515"/>
                        <a:pt x="318325" y="314801"/>
                        <a:pt x="326708" y="320516"/>
                      </a:cubicBezTo>
                      <a:cubicBezTo>
                        <a:pt x="343281" y="331851"/>
                        <a:pt x="408718" y="376428"/>
                        <a:pt x="410528" y="363379"/>
                      </a:cubicBezTo>
                      <a:cubicBezTo>
                        <a:pt x="412433" y="350329"/>
                        <a:pt x="514921" y="139732"/>
                        <a:pt x="529781" y="121158"/>
                      </a:cubicBezTo>
                      <a:cubicBezTo>
                        <a:pt x="544735" y="102489"/>
                        <a:pt x="604361" y="59626"/>
                        <a:pt x="604361" y="59626"/>
                      </a:cubicBezTo>
                      <a:cubicBezTo>
                        <a:pt x="574834" y="39148"/>
                        <a:pt x="500253" y="0"/>
                        <a:pt x="500253" y="0"/>
                      </a:cubicBezTo>
                      <a:close/>
                    </a:path>
                  </a:pathLst>
                </a:custGeom>
                <a:grpFill/>
                <a:ln w="6350" cap="flat">
                  <a:solidFill>
                    <a:schemeClr val="accent2">
                      <a:lumMod val="75000"/>
                      <a:lumOff val="2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defTabSz="609585"/>
                  <a:endParaRPr lang="it-IT" sz="2400">
                    <a:solidFill>
                      <a:srgbClr val="000000"/>
                    </a:solidFill>
                    <a:latin typeface="Arial"/>
                  </a:endParaRPr>
                </a:p>
              </p:txBody>
            </p:sp>
          </p:grpSp>
          <p:sp>
            <p:nvSpPr>
              <p:cNvPr id="138" name="Freeform: Shape 137">
                <a:extLst>
                  <a:ext uri="{FF2B5EF4-FFF2-40B4-BE49-F238E27FC236}">
                    <a16:creationId xmlns:a16="http://schemas.microsoft.com/office/drawing/2014/main" id="{B54A9519-D63E-4EDE-8BB4-A43333B746A9}"/>
                  </a:ext>
                </a:extLst>
              </p:cNvPr>
              <p:cNvSpPr/>
              <p:nvPr/>
            </p:nvSpPr>
            <p:spPr>
              <a:xfrm>
                <a:off x="4376642" y="1969579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9" name="Freeform: Shape 138">
                <a:extLst>
                  <a:ext uri="{FF2B5EF4-FFF2-40B4-BE49-F238E27FC236}">
                    <a16:creationId xmlns:a16="http://schemas.microsoft.com/office/drawing/2014/main" id="{ED4EEB48-A337-4D0E-AF97-BA2BD1141052}"/>
                  </a:ext>
                </a:extLst>
              </p:cNvPr>
              <p:cNvSpPr/>
              <p:nvPr/>
            </p:nvSpPr>
            <p:spPr>
              <a:xfrm>
                <a:off x="4376642" y="1785080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EDDBD12B-AF73-44D6-A28B-79869618A492}"/>
                  </a:ext>
                </a:extLst>
              </p:cNvPr>
              <p:cNvSpPr/>
              <p:nvPr/>
            </p:nvSpPr>
            <p:spPr>
              <a:xfrm>
                <a:off x="4376642" y="1606201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EA125A49-D9F4-48B3-8FA1-0FD246B9E5CF}"/>
                  </a:ext>
                </a:extLst>
              </p:cNvPr>
              <p:cNvSpPr/>
              <p:nvPr/>
            </p:nvSpPr>
            <p:spPr>
              <a:xfrm>
                <a:off x="4376642" y="1419892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6285CA52-FF64-47C4-B7EC-7C720547F1F0}"/>
                  </a:ext>
                </a:extLst>
              </p:cNvPr>
              <p:cNvSpPr/>
              <p:nvPr/>
            </p:nvSpPr>
            <p:spPr>
              <a:xfrm>
                <a:off x="4376642" y="1240917"/>
                <a:ext cx="361950" cy="180975"/>
              </a:xfrm>
              <a:custGeom>
                <a:avLst/>
                <a:gdLst>
                  <a:gd name="connsiteX0" fmla="*/ 360140 w 361950"/>
                  <a:gd name="connsiteY0" fmla="*/ 0 h 180975"/>
                  <a:gd name="connsiteX1" fmla="*/ 183547 w 361950"/>
                  <a:gd name="connsiteY1" fmla="*/ 22384 h 180975"/>
                  <a:gd name="connsiteX2" fmla="*/ 6953 w 361950"/>
                  <a:gd name="connsiteY2" fmla="*/ 0 h 180975"/>
                  <a:gd name="connsiteX3" fmla="*/ 0 w 361950"/>
                  <a:gd name="connsiteY3" fmla="*/ 0 h 180975"/>
                  <a:gd name="connsiteX4" fmla="*/ 0 w 361950"/>
                  <a:gd name="connsiteY4" fmla="*/ 131636 h 180975"/>
                  <a:gd name="connsiteX5" fmla="*/ 0 w 361950"/>
                  <a:gd name="connsiteY5" fmla="*/ 162782 h 180975"/>
                  <a:gd name="connsiteX6" fmla="*/ 0 w 361950"/>
                  <a:gd name="connsiteY6" fmla="*/ 165830 h 180975"/>
                  <a:gd name="connsiteX7" fmla="*/ 6953 w 361950"/>
                  <a:gd name="connsiteY7" fmla="*/ 165830 h 180975"/>
                  <a:gd name="connsiteX8" fmla="*/ 183547 w 361950"/>
                  <a:gd name="connsiteY8" fmla="*/ 188214 h 180975"/>
                  <a:gd name="connsiteX9" fmla="*/ 360140 w 361950"/>
                  <a:gd name="connsiteY9" fmla="*/ 165830 h 180975"/>
                  <a:gd name="connsiteX10" fmla="*/ 367093 w 361950"/>
                  <a:gd name="connsiteY10" fmla="*/ 165830 h 180975"/>
                  <a:gd name="connsiteX11" fmla="*/ 367093 w 361950"/>
                  <a:gd name="connsiteY11" fmla="*/ 162782 h 180975"/>
                  <a:gd name="connsiteX12" fmla="*/ 367093 w 361950"/>
                  <a:gd name="connsiteY12" fmla="*/ 131636 h 180975"/>
                  <a:gd name="connsiteX13" fmla="*/ 367093 w 361950"/>
                  <a:gd name="connsiteY13" fmla="*/ 0 h 180975"/>
                  <a:gd name="connsiteX14" fmla="*/ 360140 w 361950"/>
                  <a:gd name="connsiteY14" fmla="*/ 0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61950" h="180975">
                    <a:moveTo>
                      <a:pt x="360140" y="0"/>
                    </a:moveTo>
                    <a:cubicBezTo>
                      <a:pt x="327279" y="13240"/>
                      <a:pt x="260604" y="22384"/>
                      <a:pt x="183547" y="22384"/>
                    </a:cubicBezTo>
                    <a:cubicBezTo>
                      <a:pt x="106489" y="22384"/>
                      <a:pt x="39814" y="13240"/>
                      <a:pt x="6953" y="0"/>
                    </a:cubicBezTo>
                    <a:lnTo>
                      <a:pt x="0" y="0"/>
                    </a:lnTo>
                    <a:lnTo>
                      <a:pt x="0" y="131636"/>
                    </a:lnTo>
                    <a:lnTo>
                      <a:pt x="0" y="162782"/>
                    </a:lnTo>
                    <a:lnTo>
                      <a:pt x="0" y="165830"/>
                    </a:lnTo>
                    <a:lnTo>
                      <a:pt x="6953" y="165830"/>
                    </a:lnTo>
                    <a:cubicBezTo>
                      <a:pt x="39814" y="179070"/>
                      <a:pt x="106489" y="188214"/>
                      <a:pt x="183547" y="188214"/>
                    </a:cubicBezTo>
                    <a:cubicBezTo>
                      <a:pt x="260604" y="188214"/>
                      <a:pt x="327279" y="179070"/>
                      <a:pt x="360140" y="165830"/>
                    </a:cubicBezTo>
                    <a:lnTo>
                      <a:pt x="367093" y="165830"/>
                    </a:lnTo>
                    <a:lnTo>
                      <a:pt x="367093" y="162782"/>
                    </a:lnTo>
                    <a:lnTo>
                      <a:pt x="367093" y="131636"/>
                    </a:lnTo>
                    <a:lnTo>
                      <a:pt x="367093" y="0"/>
                    </a:lnTo>
                    <a:lnTo>
                      <a:pt x="360140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E9682D57-867B-4635-9D99-58178C775FD4}"/>
                  </a:ext>
                </a:extLst>
              </p:cNvPr>
              <p:cNvSpPr/>
              <p:nvPr/>
            </p:nvSpPr>
            <p:spPr>
              <a:xfrm>
                <a:off x="4381309" y="1190625"/>
                <a:ext cx="352425" cy="57150"/>
              </a:xfrm>
              <a:custGeom>
                <a:avLst/>
                <a:gdLst>
                  <a:gd name="connsiteX0" fmla="*/ 357759 w 352425"/>
                  <a:gd name="connsiteY0" fmla="*/ 29813 h 57150"/>
                  <a:gd name="connsiteX1" fmla="*/ 178879 w 352425"/>
                  <a:gd name="connsiteY1" fmla="*/ 59627 h 57150"/>
                  <a:gd name="connsiteX2" fmla="*/ 0 w 352425"/>
                  <a:gd name="connsiteY2" fmla="*/ 29813 h 57150"/>
                  <a:gd name="connsiteX3" fmla="*/ 178879 w 352425"/>
                  <a:gd name="connsiteY3" fmla="*/ 0 h 57150"/>
                  <a:gd name="connsiteX4" fmla="*/ 357759 w 352425"/>
                  <a:gd name="connsiteY4" fmla="*/ 29813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52425" h="57150">
                    <a:moveTo>
                      <a:pt x="357759" y="29813"/>
                    </a:moveTo>
                    <a:cubicBezTo>
                      <a:pt x="357759" y="46279"/>
                      <a:pt x="277672" y="59627"/>
                      <a:pt x="178879" y="59627"/>
                    </a:cubicBezTo>
                    <a:cubicBezTo>
                      <a:pt x="80087" y="59627"/>
                      <a:pt x="0" y="46279"/>
                      <a:pt x="0" y="29813"/>
                    </a:cubicBezTo>
                    <a:cubicBezTo>
                      <a:pt x="0" y="13348"/>
                      <a:pt x="80087" y="0"/>
                      <a:pt x="178879" y="0"/>
                    </a:cubicBezTo>
                    <a:cubicBezTo>
                      <a:pt x="277672" y="0"/>
                      <a:pt x="357759" y="13348"/>
                      <a:pt x="357759" y="298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2">
                    <a:lumMod val="75000"/>
                    <a:lumOff val="2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29" name="Graphic 46">
              <a:extLst>
                <a:ext uri="{FF2B5EF4-FFF2-40B4-BE49-F238E27FC236}">
                  <a16:creationId xmlns:a16="http://schemas.microsoft.com/office/drawing/2014/main" id="{D980E3EF-F674-41FE-8F4C-CE0F78C6F834}"/>
                </a:ext>
              </a:extLst>
            </p:cNvPr>
            <p:cNvGrpSpPr/>
            <p:nvPr/>
          </p:nvGrpSpPr>
          <p:grpSpPr>
            <a:xfrm>
              <a:off x="1837359" y="2515239"/>
              <a:ext cx="96279" cy="118019"/>
              <a:chOff x="2593809" y="2218068"/>
              <a:chExt cx="295275" cy="361950"/>
            </a:xfrm>
            <a:solidFill>
              <a:srgbClr val="7E2052"/>
            </a:solidFill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3D4E577-C29F-4980-867E-25CF6F54EC07}"/>
                  </a:ext>
                </a:extLst>
              </p:cNvPr>
              <p:cNvSpPr/>
              <p:nvPr/>
            </p:nvSpPr>
            <p:spPr>
              <a:xfrm>
                <a:off x="2686118" y="2218068"/>
                <a:ext cx="209550" cy="266700"/>
              </a:xfrm>
              <a:custGeom>
                <a:avLst/>
                <a:gdLst>
                  <a:gd name="connsiteX0" fmla="*/ 87277 w 209550"/>
                  <a:gd name="connsiteY0" fmla="*/ 274624 h 266700"/>
                  <a:gd name="connsiteX1" fmla="*/ 9552 w 209550"/>
                  <a:gd name="connsiteY1" fmla="*/ 187375 h 266700"/>
                  <a:gd name="connsiteX2" fmla="*/ 34413 w 209550"/>
                  <a:gd name="connsiteY2" fmla="*/ 105365 h 266700"/>
                  <a:gd name="connsiteX3" fmla="*/ 126710 w 209550"/>
                  <a:gd name="connsiteY3" fmla="*/ 16306 h 266700"/>
                  <a:gd name="connsiteX4" fmla="*/ 177573 w 209550"/>
                  <a:gd name="connsiteY4" fmla="*/ 3828 h 266700"/>
                  <a:gd name="connsiteX5" fmla="*/ 196623 w 209550"/>
                  <a:gd name="connsiteY5" fmla="*/ 51929 h 266700"/>
                  <a:gd name="connsiteX6" fmla="*/ 206911 w 209550"/>
                  <a:gd name="connsiteY6" fmla="*/ 145846 h 266700"/>
                  <a:gd name="connsiteX7" fmla="*/ 87277 w 209550"/>
                  <a:gd name="connsiteY7" fmla="*/ 274624 h 266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09550" h="266700">
                    <a:moveTo>
                      <a:pt x="87277" y="274624"/>
                    </a:moveTo>
                    <a:cubicBezTo>
                      <a:pt x="46319" y="255479"/>
                      <a:pt x="22030" y="232142"/>
                      <a:pt x="9552" y="187375"/>
                    </a:cubicBezTo>
                    <a:cubicBezTo>
                      <a:pt x="-1496" y="147846"/>
                      <a:pt x="-12260" y="130320"/>
                      <a:pt x="34413" y="105365"/>
                    </a:cubicBezTo>
                    <a:cubicBezTo>
                      <a:pt x="69179" y="86696"/>
                      <a:pt x="89181" y="40595"/>
                      <a:pt x="126710" y="16306"/>
                    </a:cubicBezTo>
                    <a:cubicBezTo>
                      <a:pt x="143569" y="5352"/>
                      <a:pt x="157666" y="-6173"/>
                      <a:pt x="177573" y="3828"/>
                    </a:cubicBezTo>
                    <a:cubicBezTo>
                      <a:pt x="197481" y="13829"/>
                      <a:pt x="203101" y="32213"/>
                      <a:pt x="196623" y="51929"/>
                    </a:cubicBezTo>
                    <a:cubicBezTo>
                      <a:pt x="185956" y="84695"/>
                      <a:pt x="221484" y="108032"/>
                      <a:pt x="206911" y="145846"/>
                    </a:cubicBezTo>
                    <a:cubicBezTo>
                      <a:pt x="175288" y="228428"/>
                      <a:pt x="179669" y="230142"/>
                      <a:pt x="87277" y="274624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A98A4376-DC16-4470-8B5E-8842CD4EBB82}"/>
                  </a:ext>
                </a:extLst>
              </p:cNvPr>
              <p:cNvSpPr/>
              <p:nvPr/>
            </p:nvSpPr>
            <p:spPr>
              <a:xfrm>
                <a:off x="2593809" y="2414077"/>
                <a:ext cx="76200" cy="76200"/>
              </a:xfrm>
              <a:custGeom>
                <a:avLst/>
                <a:gdLst>
                  <a:gd name="connsiteX0" fmla="*/ 79668 w 76200"/>
                  <a:gd name="connsiteY0" fmla="*/ 40992 h 76200"/>
                  <a:gd name="connsiteX1" fmla="*/ 38996 w 76200"/>
                  <a:gd name="connsiteY1" fmla="*/ 78425 h 76200"/>
                  <a:gd name="connsiteX2" fmla="*/ 39 w 76200"/>
                  <a:gd name="connsiteY2" fmla="*/ 37944 h 76200"/>
                  <a:gd name="connsiteX3" fmla="*/ 40806 w 76200"/>
                  <a:gd name="connsiteY3" fmla="*/ 34 h 76200"/>
                  <a:gd name="connsiteX4" fmla="*/ 79668 w 76200"/>
                  <a:gd name="connsiteY4" fmla="*/ 40992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6200" h="76200">
                    <a:moveTo>
                      <a:pt x="79668" y="40992"/>
                    </a:moveTo>
                    <a:cubicBezTo>
                      <a:pt x="76620" y="64137"/>
                      <a:pt x="63476" y="79663"/>
                      <a:pt x="38996" y="78425"/>
                    </a:cubicBezTo>
                    <a:cubicBezTo>
                      <a:pt x="15565" y="77187"/>
                      <a:pt x="-913" y="62232"/>
                      <a:pt x="39" y="37944"/>
                    </a:cubicBezTo>
                    <a:cubicBezTo>
                      <a:pt x="992" y="14607"/>
                      <a:pt x="15470" y="-823"/>
                      <a:pt x="40806" y="34"/>
                    </a:cubicBezTo>
                    <a:cubicBezTo>
                      <a:pt x="65857" y="891"/>
                      <a:pt x="77858" y="15941"/>
                      <a:pt x="79668" y="40992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889E59DB-BDF2-4AFA-B4FE-3A2E847EC669}"/>
                  </a:ext>
                </a:extLst>
              </p:cNvPr>
              <p:cNvSpPr/>
              <p:nvPr/>
            </p:nvSpPr>
            <p:spPr>
              <a:xfrm>
                <a:off x="2690195" y="2513496"/>
                <a:ext cx="66675" cy="66675"/>
              </a:xfrm>
              <a:custGeom>
                <a:avLst/>
                <a:gdLst>
                  <a:gd name="connsiteX0" fmla="*/ 74722 w 66675"/>
                  <a:gd name="connsiteY0" fmla="*/ 37203 h 66675"/>
                  <a:gd name="connsiteX1" fmla="*/ 33955 w 66675"/>
                  <a:gd name="connsiteY1" fmla="*/ 75113 h 66675"/>
                  <a:gd name="connsiteX2" fmla="*/ 46 w 66675"/>
                  <a:gd name="connsiteY2" fmla="*/ 37775 h 66675"/>
                  <a:gd name="connsiteX3" fmla="*/ 41099 w 66675"/>
                  <a:gd name="connsiteY3" fmla="*/ 56 h 66675"/>
                  <a:gd name="connsiteX4" fmla="*/ 74722 w 66675"/>
                  <a:gd name="connsiteY4" fmla="*/ 37203 h 66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6675" h="66675">
                    <a:moveTo>
                      <a:pt x="74722" y="37203"/>
                    </a:moveTo>
                    <a:cubicBezTo>
                      <a:pt x="71865" y="61683"/>
                      <a:pt x="60149" y="77685"/>
                      <a:pt x="33955" y="75113"/>
                    </a:cubicBezTo>
                    <a:cubicBezTo>
                      <a:pt x="12905" y="73017"/>
                      <a:pt x="-906" y="60063"/>
                      <a:pt x="46" y="37775"/>
                    </a:cubicBezTo>
                    <a:cubicBezTo>
                      <a:pt x="1094" y="12724"/>
                      <a:pt x="15858" y="-992"/>
                      <a:pt x="41099" y="56"/>
                    </a:cubicBezTo>
                    <a:cubicBezTo>
                      <a:pt x="63769" y="1008"/>
                      <a:pt x="73294" y="16058"/>
                      <a:pt x="74722" y="37203"/>
                    </a:cubicBezTo>
                    <a:close/>
                  </a:path>
                </a:pathLst>
              </a:custGeom>
              <a:solidFill>
                <a:srgbClr val="7E205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grpSp>
        <p:nvGrpSpPr>
          <p:cNvPr id="151" name="Group 150"/>
          <p:cNvGrpSpPr/>
          <p:nvPr/>
        </p:nvGrpSpPr>
        <p:grpSpPr>
          <a:xfrm>
            <a:off x="9900593" y="1786469"/>
            <a:ext cx="1050736" cy="2493216"/>
            <a:chOff x="9935285" y="1828875"/>
            <a:chExt cx="1094666" cy="2537752"/>
          </a:xfrm>
        </p:grpSpPr>
        <p:sp>
          <p:nvSpPr>
            <p:cNvPr id="152" name="Freeform 579">
              <a:extLst>
                <a:ext uri="{FF2B5EF4-FFF2-40B4-BE49-F238E27FC236}">
                  <a16:creationId xmlns:a16="http://schemas.microsoft.com/office/drawing/2014/main" id="{F49514C2-2261-4A40-8F9B-E15E59917A22}"/>
                </a:ext>
              </a:extLst>
            </p:cNvPr>
            <p:cNvSpPr>
              <a:spLocks/>
            </p:cNvSpPr>
            <p:nvPr/>
          </p:nvSpPr>
          <p:spPr bwMode="auto">
            <a:xfrm>
              <a:off x="9935285" y="1828875"/>
              <a:ext cx="1094666" cy="2537752"/>
            </a:xfrm>
            <a:custGeom>
              <a:avLst/>
              <a:gdLst>
                <a:gd name="T0" fmla="*/ 332 w 384"/>
                <a:gd name="T1" fmla="*/ 353 h 890"/>
                <a:gd name="T2" fmla="*/ 316 w 384"/>
                <a:gd name="T3" fmla="*/ 239 h 890"/>
                <a:gd name="T4" fmla="*/ 261 w 384"/>
                <a:gd name="T5" fmla="*/ 145 h 890"/>
                <a:gd name="T6" fmla="*/ 220 w 384"/>
                <a:gd name="T7" fmla="*/ 109 h 890"/>
                <a:gd name="T8" fmla="*/ 238 w 384"/>
                <a:gd name="T9" fmla="*/ 61 h 890"/>
                <a:gd name="T10" fmla="*/ 192 w 384"/>
                <a:gd name="T11" fmla="*/ 0 h 890"/>
                <a:gd name="T12" fmla="*/ 192 w 384"/>
                <a:gd name="T13" fmla="*/ 0 h 890"/>
                <a:gd name="T14" fmla="*/ 145 w 384"/>
                <a:gd name="T15" fmla="*/ 61 h 890"/>
                <a:gd name="T16" fmla="*/ 163 w 384"/>
                <a:gd name="T17" fmla="*/ 109 h 890"/>
                <a:gd name="T18" fmla="*/ 123 w 384"/>
                <a:gd name="T19" fmla="*/ 145 h 890"/>
                <a:gd name="T20" fmla="*/ 67 w 384"/>
                <a:gd name="T21" fmla="*/ 239 h 890"/>
                <a:gd name="T22" fmla="*/ 52 w 384"/>
                <a:gd name="T23" fmla="*/ 353 h 890"/>
                <a:gd name="T24" fmla="*/ 1 w 384"/>
                <a:gd name="T25" fmla="*/ 485 h 890"/>
                <a:gd name="T26" fmla="*/ 24 w 384"/>
                <a:gd name="T27" fmla="*/ 477 h 890"/>
                <a:gd name="T28" fmla="*/ 17 w 384"/>
                <a:gd name="T29" fmla="*/ 524 h 890"/>
                <a:gd name="T30" fmla="*/ 34 w 384"/>
                <a:gd name="T31" fmla="*/ 534 h 890"/>
                <a:gd name="T32" fmla="*/ 47 w 384"/>
                <a:gd name="T33" fmla="*/ 507 h 890"/>
                <a:gd name="T34" fmla="*/ 51 w 384"/>
                <a:gd name="T35" fmla="*/ 527 h 890"/>
                <a:gd name="T36" fmla="*/ 58 w 384"/>
                <a:gd name="T37" fmla="*/ 524 h 890"/>
                <a:gd name="T38" fmla="*/ 58 w 384"/>
                <a:gd name="T39" fmla="*/ 492 h 890"/>
                <a:gd name="T40" fmla="*/ 61 w 384"/>
                <a:gd name="T41" fmla="*/ 490 h 890"/>
                <a:gd name="T42" fmla="*/ 71 w 384"/>
                <a:gd name="T43" fmla="*/ 482 h 890"/>
                <a:gd name="T44" fmla="*/ 109 w 384"/>
                <a:gd name="T45" fmla="*/ 324 h 890"/>
                <a:gd name="T46" fmla="*/ 114 w 384"/>
                <a:gd name="T47" fmla="*/ 258 h 890"/>
                <a:gd name="T48" fmla="*/ 110 w 384"/>
                <a:gd name="T49" fmla="*/ 382 h 890"/>
                <a:gd name="T50" fmla="*/ 119 w 384"/>
                <a:gd name="T51" fmla="*/ 623 h 890"/>
                <a:gd name="T52" fmla="*/ 121 w 384"/>
                <a:gd name="T53" fmla="*/ 675 h 890"/>
                <a:gd name="T54" fmla="*/ 150 w 384"/>
                <a:gd name="T55" fmla="*/ 849 h 890"/>
                <a:gd name="T56" fmla="*/ 134 w 384"/>
                <a:gd name="T57" fmla="*/ 884 h 890"/>
                <a:gd name="T58" fmla="*/ 149 w 384"/>
                <a:gd name="T59" fmla="*/ 885 h 890"/>
                <a:gd name="T60" fmla="*/ 170 w 384"/>
                <a:gd name="T61" fmla="*/ 884 h 890"/>
                <a:gd name="T62" fmla="*/ 184 w 384"/>
                <a:gd name="T63" fmla="*/ 849 h 890"/>
                <a:gd name="T64" fmla="*/ 183 w 384"/>
                <a:gd name="T65" fmla="*/ 781 h 890"/>
                <a:gd name="T66" fmla="*/ 179 w 384"/>
                <a:gd name="T67" fmla="*/ 656 h 890"/>
                <a:gd name="T68" fmla="*/ 186 w 384"/>
                <a:gd name="T69" fmla="*/ 569 h 890"/>
                <a:gd name="T70" fmla="*/ 198 w 384"/>
                <a:gd name="T71" fmla="*/ 569 h 890"/>
                <a:gd name="T72" fmla="*/ 205 w 384"/>
                <a:gd name="T73" fmla="*/ 656 h 890"/>
                <a:gd name="T74" fmla="*/ 201 w 384"/>
                <a:gd name="T75" fmla="*/ 781 h 890"/>
                <a:gd name="T76" fmla="*/ 199 w 384"/>
                <a:gd name="T77" fmla="*/ 849 h 890"/>
                <a:gd name="T78" fmla="*/ 213 w 384"/>
                <a:gd name="T79" fmla="*/ 884 h 890"/>
                <a:gd name="T80" fmla="*/ 234 w 384"/>
                <a:gd name="T81" fmla="*/ 885 h 890"/>
                <a:gd name="T82" fmla="*/ 249 w 384"/>
                <a:gd name="T83" fmla="*/ 884 h 890"/>
                <a:gd name="T84" fmla="*/ 233 w 384"/>
                <a:gd name="T85" fmla="*/ 849 h 890"/>
                <a:gd name="T86" fmla="*/ 263 w 384"/>
                <a:gd name="T87" fmla="*/ 675 h 890"/>
                <a:gd name="T88" fmla="*/ 265 w 384"/>
                <a:gd name="T89" fmla="*/ 623 h 890"/>
                <a:gd name="T90" fmla="*/ 273 w 384"/>
                <a:gd name="T91" fmla="*/ 382 h 890"/>
                <a:gd name="T92" fmla="*/ 269 w 384"/>
                <a:gd name="T93" fmla="*/ 258 h 890"/>
                <a:gd name="T94" fmla="*/ 275 w 384"/>
                <a:gd name="T95" fmla="*/ 324 h 890"/>
                <a:gd name="T96" fmla="*/ 312 w 384"/>
                <a:gd name="T97" fmla="*/ 482 h 890"/>
                <a:gd name="T98" fmla="*/ 322 w 384"/>
                <a:gd name="T99" fmla="*/ 490 h 890"/>
                <a:gd name="T100" fmla="*/ 325 w 384"/>
                <a:gd name="T101" fmla="*/ 500 h 890"/>
                <a:gd name="T102" fmla="*/ 325 w 384"/>
                <a:gd name="T103" fmla="*/ 521 h 890"/>
                <a:gd name="T104" fmla="*/ 333 w 384"/>
                <a:gd name="T105" fmla="*/ 527 h 890"/>
                <a:gd name="T106" fmla="*/ 338 w 384"/>
                <a:gd name="T107" fmla="*/ 499 h 890"/>
                <a:gd name="T108" fmla="*/ 349 w 384"/>
                <a:gd name="T109" fmla="*/ 534 h 890"/>
                <a:gd name="T110" fmla="*/ 367 w 384"/>
                <a:gd name="T111" fmla="*/ 524 h 890"/>
                <a:gd name="T112" fmla="*/ 360 w 384"/>
                <a:gd name="T113" fmla="*/ 475 h 890"/>
                <a:gd name="T114" fmla="*/ 382 w 384"/>
                <a:gd name="T115" fmla="*/ 485 h 8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4" h="890">
                  <a:moveTo>
                    <a:pt x="344" y="436"/>
                  </a:moveTo>
                  <a:cubicBezTo>
                    <a:pt x="333" y="416"/>
                    <a:pt x="334" y="388"/>
                    <a:pt x="332" y="353"/>
                  </a:cubicBezTo>
                  <a:cubicBezTo>
                    <a:pt x="329" y="318"/>
                    <a:pt x="318" y="306"/>
                    <a:pt x="317" y="299"/>
                  </a:cubicBezTo>
                  <a:cubicBezTo>
                    <a:pt x="315" y="292"/>
                    <a:pt x="316" y="262"/>
                    <a:pt x="316" y="239"/>
                  </a:cubicBezTo>
                  <a:cubicBezTo>
                    <a:pt x="316" y="215"/>
                    <a:pt x="318" y="194"/>
                    <a:pt x="308" y="176"/>
                  </a:cubicBezTo>
                  <a:cubicBezTo>
                    <a:pt x="298" y="158"/>
                    <a:pt x="272" y="148"/>
                    <a:pt x="261" y="145"/>
                  </a:cubicBezTo>
                  <a:cubicBezTo>
                    <a:pt x="250" y="143"/>
                    <a:pt x="222" y="131"/>
                    <a:pt x="220" y="125"/>
                  </a:cubicBezTo>
                  <a:cubicBezTo>
                    <a:pt x="218" y="119"/>
                    <a:pt x="220" y="109"/>
                    <a:pt x="220" y="109"/>
                  </a:cubicBezTo>
                  <a:cubicBezTo>
                    <a:pt x="226" y="104"/>
                    <a:pt x="227" y="84"/>
                    <a:pt x="227" y="84"/>
                  </a:cubicBezTo>
                  <a:cubicBezTo>
                    <a:pt x="237" y="86"/>
                    <a:pt x="238" y="65"/>
                    <a:pt x="238" y="61"/>
                  </a:cubicBezTo>
                  <a:cubicBezTo>
                    <a:pt x="238" y="56"/>
                    <a:pt x="232" y="57"/>
                    <a:pt x="232" y="57"/>
                  </a:cubicBezTo>
                  <a:cubicBezTo>
                    <a:pt x="239" y="1"/>
                    <a:pt x="192" y="0"/>
                    <a:pt x="192" y="0"/>
                  </a:cubicBezTo>
                  <a:cubicBezTo>
                    <a:pt x="192" y="1"/>
                    <a:pt x="192" y="1"/>
                    <a:pt x="192" y="1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92" y="0"/>
                    <a:pt x="144" y="1"/>
                    <a:pt x="151" y="57"/>
                  </a:cubicBezTo>
                  <a:cubicBezTo>
                    <a:pt x="151" y="57"/>
                    <a:pt x="145" y="56"/>
                    <a:pt x="145" y="61"/>
                  </a:cubicBezTo>
                  <a:cubicBezTo>
                    <a:pt x="145" y="65"/>
                    <a:pt x="147" y="86"/>
                    <a:pt x="156" y="84"/>
                  </a:cubicBezTo>
                  <a:cubicBezTo>
                    <a:pt x="156" y="84"/>
                    <a:pt x="157" y="104"/>
                    <a:pt x="163" y="109"/>
                  </a:cubicBezTo>
                  <a:cubicBezTo>
                    <a:pt x="163" y="109"/>
                    <a:pt x="165" y="119"/>
                    <a:pt x="163" y="125"/>
                  </a:cubicBezTo>
                  <a:cubicBezTo>
                    <a:pt x="161" y="131"/>
                    <a:pt x="133" y="143"/>
                    <a:pt x="123" y="145"/>
                  </a:cubicBezTo>
                  <a:cubicBezTo>
                    <a:pt x="112" y="148"/>
                    <a:pt x="86" y="158"/>
                    <a:pt x="76" y="176"/>
                  </a:cubicBezTo>
                  <a:cubicBezTo>
                    <a:pt x="66" y="194"/>
                    <a:pt x="67" y="215"/>
                    <a:pt x="67" y="239"/>
                  </a:cubicBezTo>
                  <a:cubicBezTo>
                    <a:pt x="67" y="262"/>
                    <a:pt x="68" y="292"/>
                    <a:pt x="67" y="299"/>
                  </a:cubicBezTo>
                  <a:cubicBezTo>
                    <a:pt x="65" y="306"/>
                    <a:pt x="54" y="318"/>
                    <a:pt x="52" y="353"/>
                  </a:cubicBezTo>
                  <a:cubicBezTo>
                    <a:pt x="49" y="388"/>
                    <a:pt x="51" y="416"/>
                    <a:pt x="40" y="436"/>
                  </a:cubicBezTo>
                  <a:cubicBezTo>
                    <a:pt x="29" y="457"/>
                    <a:pt x="0" y="470"/>
                    <a:pt x="1" y="485"/>
                  </a:cubicBezTo>
                  <a:cubicBezTo>
                    <a:pt x="1" y="485"/>
                    <a:pt x="2" y="490"/>
                    <a:pt x="10" y="485"/>
                  </a:cubicBezTo>
                  <a:cubicBezTo>
                    <a:pt x="19" y="479"/>
                    <a:pt x="21" y="477"/>
                    <a:pt x="24" y="477"/>
                  </a:cubicBezTo>
                  <a:cubicBezTo>
                    <a:pt x="26" y="477"/>
                    <a:pt x="22" y="488"/>
                    <a:pt x="19" y="498"/>
                  </a:cubicBezTo>
                  <a:cubicBezTo>
                    <a:pt x="17" y="505"/>
                    <a:pt x="10" y="523"/>
                    <a:pt x="17" y="524"/>
                  </a:cubicBezTo>
                  <a:cubicBezTo>
                    <a:pt x="23" y="525"/>
                    <a:pt x="34" y="490"/>
                    <a:pt x="34" y="490"/>
                  </a:cubicBezTo>
                  <a:cubicBezTo>
                    <a:pt x="34" y="490"/>
                    <a:pt x="30" y="531"/>
                    <a:pt x="34" y="534"/>
                  </a:cubicBezTo>
                  <a:cubicBezTo>
                    <a:pt x="39" y="537"/>
                    <a:pt x="43" y="533"/>
                    <a:pt x="45" y="495"/>
                  </a:cubicBezTo>
                  <a:cubicBezTo>
                    <a:pt x="46" y="499"/>
                    <a:pt x="46" y="503"/>
                    <a:pt x="47" y="507"/>
                  </a:cubicBezTo>
                  <a:cubicBezTo>
                    <a:pt x="47" y="511"/>
                    <a:pt x="48" y="515"/>
                    <a:pt x="48" y="519"/>
                  </a:cubicBezTo>
                  <a:cubicBezTo>
                    <a:pt x="49" y="522"/>
                    <a:pt x="49" y="525"/>
                    <a:pt x="51" y="527"/>
                  </a:cubicBezTo>
                  <a:cubicBezTo>
                    <a:pt x="51" y="529"/>
                    <a:pt x="53" y="532"/>
                    <a:pt x="55" y="531"/>
                  </a:cubicBezTo>
                  <a:cubicBezTo>
                    <a:pt x="58" y="531"/>
                    <a:pt x="58" y="526"/>
                    <a:pt x="58" y="524"/>
                  </a:cubicBezTo>
                  <a:cubicBezTo>
                    <a:pt x="58" y="520"/>
                    <a:pt x="58" y="516"/>
                    <a:pt x="58" y="512"/>
                  </a:cubicBezTo>
                  <a:cubicBezTo>
                    <a:pt x="58" y="505"/>
                    <a:pt x="58" y="499"/>
                    <a:pt x="58" y="492"/>
                  </a:cubicBezTo>
                  <a:cubicBezTo>
                    <a:pt x="58" y="491"/>
                    <a:pt x="58" y="490"/>
                    <a:pt x="58" y="489"/>
                  </a:cubicBezTo>
                  <a:cubicBezTo>
                    <a:pt x="58" y="489"/>
                    <a:pt x="61" y="487"/>
                    <a:pt x="61" y="490"/>
                  </a:cubicBezTo>
                  <a:cubicBezTo>
                    <a:pt x="61" y="493"/>
                    <a:pt x="67" y="518"/>
                    <a:pt x="70" y="517"/>
                  </a:cubicBezTo>
                  <a:cubicBezTo>
                    <a:pt x="73" y="516"/>
                    <a:pt x="74" y="509"/>
                    <a:pt x="71" y="482"/>
                  </a:cubicBezTo>
                  <a:cubicBezTo>
                    <a:pt x="68" y="454"/>
                    <a:pt x="68" y="450"/>
                    <a:pt x="72" y="438"/>
                  </a:cubicBezTo>
                  <a:cubicBezTo>
                    <a:pt x="76" y="426"/>
                    <a:pt x="104" y="374"/>
                    <a:pt x="109" y="324"/>
                  </a:cubicBezTo>
                  <a:cubicBezTo>
                    <a:pt x="109" y="324"/>
                    <a:pt x="105" y="305"/>
                    <a:pt x="110" y="280"/>
                  </a:cubicBezTo>
                  <a:cubicBezTo>
                    <a:pt x="112" y="271"/>
                    <a:pt x="113" y="264"/>
                    <a:pt x="114" y="258"/>
                  </a:cubicBezTo>
                  <a:cubicBezTo>
                    <a:pt x="114" y="285"/>
                    <a:pt x="113" y="337"/>
                    <a:pt x="113" y="340"/>
                  </a:cubicBezTo>
                  <a:cubicBezTo>
                    <a:pt x="114" y="345"/>
                    <a:pt x="113" y="373"/>
                    <a:pt x="110" y="382"/>
                  </a:cubicBezTo>
                  <a:cubicBezTo>
                    <a:pt x="108" y="392"/>
                    <a:pt x="101" y="477"/>
                    <a:pt x="101" y="504"/>
                  </a:cubicBezTo>
                  <a:cubicBezTo>
                    <a:pt x="101" y="531"/>
                    <a:pt x="98" y="576"/>
                    <a:pt x="119" y="623"/>
                  </a:cubicBezTo>
                  <a:cubicBezTo>
                    <a:pt x="119" y="623"/>
                    <a:pt x="121" y="649"/>
                    <a:pt x="121" y="653"/>
                  </a:cubicBezTo>
                  <a:cubicBezTo>
                    <a:pt x="121" y="656"/>
                    <a:pt x="120" y="671"/>
                    <a:pt x="121" y="675"/>
                  </a:cubicBezTo>
                  <a:cubicBezTo>
                    <a:pt x="122" y="679"/>
                    <a:pt x="113" y="723"/>
                    <a:pt x="126" y="756"/>
                  </a:cubicBezTo>
                  <a:cubicBezTo>
                    <a:pt x="138" y="789"/>
                    <a:pt x="152" y="821"/>
                    <a:pt x="150" y="849"/>
                  </a:cubicBezTo>
                  <a:cubicBezTo>
                    <a:pt x="150" y="849"/>
                    <a:pt x="145" y="864"/>
                    <a:pt x="130" y="875"/>
                  </a:cubicBezTo>
                  <a:cubicBezTo>
                    <a:pt x="130" y="875"/>
                    <a:pt x="120" y="884"/>
                    <a:pt x="134" y="884"/>
                  </a:cubicBezTo>
                  <a:cubicBezTo>
                    <a:pt x="134" y="884"/>
                    <a:pt x="139" y="885"/>
                    <a:pt x="141" y="882"/>
                  </a:cubicBezTo>
                  <a:cubicBezTo>
                    <a:pt x="141" y="882"/>
                    <a:pt x="142" y="887"/>
                    <a:pt x="149" y="885"/>
                  </a:cubicBezTo>
                  <a:cubicBezTo>
                    <a:pt x="149" y="885"/>
                    <a:pt x="154" y="889"/>
                    <a:pt x="159" y="884"/>
                  </a:cubicBezTo>
                  <a:cubicBezTo>
                    <a:pt x="159" y="884"/>
                    <a:pt x="167" y="889"/>
                    <a:pt x="170" y="884"/>
                  </a:cubicBezTo>
                  <a:cubicBezTo>
                    <a:pt x="170" y="884"/>
                    <a:pt x="181" y="890"/>
                    <a:pt x="184" y="884"/>
                  </a:cubicBezTo>
                  <a:cubicBezTo>
                    <a:pt x="188" y="878"/>
                    <a:pt x="186" y="859"/>
                    <a:pt x="184" y="849"/>
                  </a:cubicBezTo>
                  <a:cubicBezTo>
                    <a:pt x="183" y="839"/>
                    <a:pt x="190" y="841"/>
                    <a:pt x="186" y="833"/>
                  </a:cubicBezTo>
                  <a:cubicBezTo>
                    <a:pt x="181" y="825"/>
                    <a:pt x="180" y="807"/>
                    <a:pt x="183" y="781"/>
                  </a:cubicBezTo>
                  <a:cubicBezTo>
                    <a:pt x="185" y="754"/>
                    <a:pt x="190" y="729"/>
                    <a:pt x="181" y="700"/>
                  </a:cubicBezTo>
                  <a:cubicBezTo>
                    <a:pt x="172" y="672"/>
                    <a:pt x="179" y="670"/>
                    <a:pt x="179" y="656"/>
                  </a:cubicBezTo>
                  <a:cubicBezTo>
                    <a:pt x="179" y="642"/>
                    <a:pt x="181" y="632"/>
                    <a:pt x="180" y="624"/>
                  </a:cubicBezTo>
                  <a:cubicBezTo>
                    <a:pt x="179" y="617"/>
                    <a:pt x="184" y="579"/>
                    <a:pt x="186" y="569"/>
                  </a:cubicBezTo>
                  <a:cubicBezTo>
                    <a:pt x="187" y="560"/>
                    <a:pt x="191" y="521"/>
                    <a:pt x="192" y="509"/>
                  </a:cubicBezTo>
                  <a:cubicBezTo>
                    <a:pt x="193" y="521"/>
                    <a:pt x="197" y="560"/>
                    <a:pt x="198" y="569"/>
                  </a:cubicBezTo>
                  <a:cubicBezTo>
                    <a:pt x="199" y="579"/>
                    <a:pt x="204" y="617"/>
                    <a:pt x="203" y="624"/>
                  </a:cubicBezTo>
                  <a:cubicBezTo>
                    <a:pt x="203" y="632"/>
                    <a:pt x="205" y="642"/>
                    <a:pt x="205" y="656"/>
                  </a:cubicBezTo>
                  <a:cubicBezTo>
                    <a:pt x="205" y="670"/>
                    <a:pt x="212" y="672"/>
                    <a:pt x="203" y="700"/>
                  </a:cubicBezTo>
                  <a:cubicBezTo>
                    <a:pt x="194" y="729"/>
                    <a:pt x="198" y="754"/>
                    <a:pt x="201" y="781"/>
                  </a:cubicBezTo>
                  <a:cubicBezTo>
                    <a:pt x="203" y="807"/>
                    <a:pt x="202" y="825"/>
                    <a:pt x="198" y="833"/>
                  </a:cubicBezTo>
                  <a:cubicBezTo>
                    <a:pt x="193" y="841"/>
                    <a:pt x="200" y="839"/>
                    <a:pt x="199" y="849"/>
                  </a:cubicBezTo>
                  <a:cubicBezTo>
                    <a:pt x="198" y="859"/>
                    <a:pt x="195" y="878"/>
                    <a:pt x="199" y="884"/>
                  </a:cubicBezTo>
                  <a:cubicBezTo>
                    <a:pt x="203" y="890"/>
                    <a:pt x="213" y="884"/>
                    <a:pt x="213" y="884"/>
                  </a:cubicBezTo>
                  <a:cubicBezTo>
                    <a:pt x="217" y="889"/>
                    <a:pt x="224" y="884"/>
                    <a:pt x="224" y="884"/>
                  </a:cubicBezTo>
                  <a:cubicBezTo>
                    <a:pt x="230" y="889"/>
                    <a:pt x="234" y="885"/>
                    <a:pt x="234" y="885"/>
                  </a:cubicBezTo>
                  <a:cubicBezTo>
                    <a:pt x="241" y="887"/>
                    <a:pt x="242" y="882"/>
                    <a:pt x="242" y="882"/>
                  </a:cubicBezTo>
                  <a:cubicBezTo>
                    <a:pt x="245" y="885"/>
                    <a:pt x="249" y="884"/>
                    <a:pt x="249" y="884"/>
                  </a:cubicBezTo>
                  <a:cubicBezTo>
                    <a:pt x="263" y="884"/>
                    <a:pt x="254" y="875"/>
                    <a:pt x="254" y="875"/>
                  </a:cubicBezTo>
                  <a:cubicBezTo>
                    <a:pt x="239" y="864"/>
                    <a:pt x="233" y="849"/>
                    <a:pt x="233" y="849"/>
                  </a:cubicBezTo>
                  <a:cubicBezTo>
                    <a:pt x="232" y="821"/>
                    <a:pt x="245" y="789"/>
                    <a:pt x="258" y="756"/>
                  </a:cubicBezTo>
                  <a:cubicBezTo>
                    <a:pt x="270" y="723"/>
                    <a:pt x="261" y="679"/>
                    <a:pt x="263" y="675"/>
                  </a:cubicBezTo>
                  <a:cubicBezTo>
                    <a:pt x="264" y="671"/>
                    <a:pt x="263" y="656"/>
                    <a:pt x="263" y="653"/>
                  </a:cubicBezTo>
                  <a:cubicBezTo>
                    <a:pt x="263" y="649"/>
                    <a:pt x="265" y="623"/>
                    <a:pt x="265" y="623"/>
                  </a:cubicBezTo>
                  <a:cubicBezTo>
                    <a:pt x="285" y="576"/>
                    <a:pt x="283" y="531"/>
                    <a:pt x="283" y="504"/>
                  </a:cubicBezTo>
                  <a:cubicBezTo>
                    <a:pt x="283" y="477"/>
                    <a:pt x="275" y="392"/>
                    <a:pt x="273" y="382"/>
                  </a:cubicBezTo>
                  <a:cubicBezTo>
                    <a:pt x="271" y="373"/>
                    <a:pt x="269" y="345"/>
                    <a:pt x="270" y="340"/>
                  </a:cubicBezTo>
                  <a:cubicBezTo>
                    <a:pt x="271" y="337"/>
                    <a:pt x="270" y="285"/>
                    <a:pt x="269" y="258"/>
                  </a:cubicBezTo>
                  <a:cubicBezTo>
                    <a:pt x="270" y="264"/>
                    <a:pt x="271" y="271"/>
                    <a:pt x="273" y="280"/>
                  </a:cubicBezTo>
                  <a:cubicBezTo>
                    <a:pt x="278" y="305"/>
                    <a:pt x="275" y="324"/>
                    <a:pt x="275" y="324"/>
                  </a:cubicBezTo>
                  <a:cubicBezTo>
                    <a:pt x="279" y="374"/>
                    <a:pt x="308" y="426"/>
                    <a:pt x="312" y="438"/>
                  </a:cubicBezTo>
                  <a:cubicBezTo>
                    <a:pt x="315" y="450"/>
                    <a:pt x="315" y="454"/>
                    <a:pt x="312" y="482"/>
                  </a:cubicBezTo>
                  <a:cubicBezTo>
                    <a:pt x="310" y="509"/>
                    <a:pt x="311" y="516"/>
                    <a:pt x="314" y="517"/>
                  </a:cubicBezTo>
                  <a:cubicBezTo>
                    <a:pt x="317" y="518"/>
                    <a:pt x="322" y="493"/>
                    <a:pt x="322" y="490"/>
                  </a:cubicBezTo>
                  <a:cubicBezTo>
                    <a:pt x="322" y="487"/>
                    <a:pt x="325" y="489"/>
                    <a:pt x="325" y="489"/>
                  </a:cubicBezTo>
                  <a:cubicBezTo>
                    <a:pt x="326" y="490"/>
                    <a:pt x="325" y="498"/>
                    <a:pt x="325" y="500"/>
                  </a:cubicBezTo>
                  <a:cubicBezTo>
                    <a:pt x="325" y="503"/>
                    <a:pt x="325" y="506"/>
                    <a:pt x="325" y="509"/>
                  </a:cubicBezTo>
                  <a:cubicBezTo>
                    <a:pt x="325" y="513"/>
                    <a:pt x="325" y="517"/>
                    <a:pt x="325" y="521"/>
                  </a:cubicBezTo>
                  <a:cubicBezTo>
                    <a:pt x="325" y="523"/>
                    <a:pt x="326" y="526"/>
                    <a:pt x="327" y="528"/>
                  </a:cubicBezTo>
                  <a:cubicBezTo>
                    <a:pt x="329" y="532"/>
                    <a:pt x="332" y="530"/>
                    <a:pt x="333" y="527"/>
                  </a:cubicBezTo>
                  <a:cubicBezTo>
                    <a:pt x="334" y="524"/>
                    <a:pt x="335" y="521"/>
                    <a:pt x="335" y="518"/>
                  </a:cubicBezTo>
                  <a:cubicBezTo>
                    <a:pt x="336" y="512"/>
                    <a:pt x="337" y="505"/>
                    <a:pt x="338" y="499"/>
                  </a:cubicBezTo>
                  <a:cubicBezTo>
                    <a:pt x="338" y="498"/>
                    <a:pt x="338" y="496"/>
                    <a:pt x="338" y="495"/>
                  </a:cubicBezTo>
                  <a:cubicBezTo>
                    <a:pt x="341" y="533"/>
                    <a:pt x="345" y="537"/>
                    <a:pt x="349" y="534"/>
                  </a:cubicBezTo>
                  <a:cubicBezTo>
                    <a:pt x="353" y="531"/>
                    <a:pt x="349" y="490"/>
                    <a:pt x="349" y="490"/>
                  </a:cubicBezTo>
                  <a:cubicBezTo>
                    <a:pt x="349" y="490"/>
                    <a:pt x="360" y="525"/>
                    <a:pt x="367" y="524"/>
                  </a:cubicBezTo>
                  <a:cubicBezTo>
                    <a:pt x="373" y="523"/>
                    <a:pt x="366" y="506"/>
                    <a:pt x="363" y="499"/>
                  </a:cubicBezTo>
                  <a:cubicBezTo>
                    <a:pt x="360" y="493"/>
                    <a:pt x="357" y="475"/>
                    <a:pt x="360" y="475"/>
                  </a:cubicBezTo>
                  <a:cubicBezTo>
                    <a:pt x="362" y="475"/>
                    <a:pt x="364" y="479"/>
                    <a:pt x="373" y="485"/>
                  </a:cubicBezTo>
                  <a:cubicBezTo>
                    <a:pt x="382" y="490"/>
                    <a:pt x="382" y="485"/>
                    <a:pt x="382" y="485"/>
                  </a:cubicBezTo>
                  <a:cubicBezTo>
                    <a:pt x="384" y="470"/>
                    <a:pt x="355" y="457"/>
                    <a:pt x="344" y="436"/>
                  </a:cubicBezTo>
                  <a:close/>
                </a:path>
              </a:pathLst>
            </a:custGeom>
            <a:solidFill>
              <a:schemeClr val="accent6"/>
            </a:solidFill>
            <a:ln w="12700" cap="rnd">
              <a:noFill/>
              <a:prstDash val="solid"/>
              <a:bevel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609585">
                <a:defRPr/>
              </a:pPr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3" name="Freeform 152">
              <a:extLst>
                <a:ext uri="{FF2B5EF4-FFF2-40B4-BE49-F238E27FC236}">
                  <a16:creationId xmlns:a16="http://schemas.microsoft.com/office/drawing/2014/main" id="{E2700578-55EE-4B11-9124-992C53DB5C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94686" y="2697230"/>
              <a:ext cx="264751" cy="216738"/>
            </a:xfrm>
            <a:custGeom>
              <a:avLst/>
              <a:gdLst>
                <a:gd name="T0" fmla="*/ 93 w 93"/>
                <a:gd name="T1" fmla="*/ 8 h 76"/>
                <a:gd name="T2" fmla="*/ 90 w 93"/>
                <a:gd name="T3" fmla="*/ 5 h 76"/>
                <a:gd name="T4" fmla="*/ 58 w 93"/>
                <a:gd name="T5" fmla="*/ 3 h 76"/>
                <a:gd name="T6" fmla="*/ 41 w 93"/>
                <a:gd name="T7" fmla="*/ 2 h 76"/>
                <a:gd name="T8" fmla="*/ 41 w 93"/>
                <a:gd name="T9" fmla="*/ 2 h 76"/>
                <a:gd name="T10" fmla="*/ 14 w 93"/>
                <a:gd name="T11" fmla="*/ 6 h 76"/>
                <a:gd name="T12" fmla="*/ 0 w 93"/>
                <a:gd name="T13" fmla="*/ 32 h 76"/>
                <a:gd name="T14" fmla="*/ 3 w 93"/>
                <a:gd name="T15" fmla="*/ 46 h 76"/>
                <a:gd name="T16" fmla="*/ 5 w 93"/>
                <a:gd name="T17" fmla="*/ 54 h 76"/>
                <a:gd name="T18" fmla="*/ 12 w 93"/>
                <a:gd name="T19" fmla="*/ 73 h 76"/>
                <a:gd name="T20" fmla="*/ 16 w 93"/>
                <a:gd name="T21" fmla="*/ 76 h 76"/>
                <a:gd name="T22" fmla="*/ 18 w 93"/>
                <a:gd name="T23" fmla="*/ 75 h 76"/>
                <a:gd name="T24" fmla="*/ 26 w 93"/>
                <a:gd name="T25" fmla="*/ 65 h 76"/>
                <a:gd name="T26" fmla="*/ 39 w 93"/>
                <a:gd name="T27" fmla="*/ 51 h 76"/>
                <a:gd name="T28" fmla="*/ 44 w 93"/>
                <a:gd name="T29" fmla="*/ 48 h 76"/>
                <a:gd name="T30" fmla="*/ 52 w 93"/>
                <a:gd name="T31" fmla="*/ 39 h 76"/>
                <a:gd name="T32" fmla="*/ 48 w 93"/>
                <a:gd name="T33" fmla="*/ 13 h 76"/>
                <a:gd name="T34" fmla="*/ 48 w 93"/>
                <a:gd name="T35" fmla="*/ 12 h 76"/>
                <a:gd name="T36" fmla="*/ 48 w 93"/>
                <a:gd name="T37" fmla="*/ 11 h 76"/>
                <a:gd name="T38" fmla="*/ 54 w 93"/>
                <a:gd name="T39" fmla="*/ 10 h 76"/>
                <a:gd name="T40" fmla="*/ 52 w 93"/>
                <a:gd name="T41" fmla="*/ 17 h 76"/>
                <a:gd name="T42" fmla="*/ 54 w 93"/>
                <a:gd name="T43" fmla="*/ 34 h 76"/>
                <a:gd name="T44" fmla="*/ 60 w 93"/>
                <a:gd name="T45" fmla="*/ 40 h 76"/>
                <a:gd name="T46" fmla="*/ 60 w 93"/>
                <a:gd name="T47" fmla="*/ 40 h 76"/>
                <a:gd name="T48" fmla="*/ 71 w 93"/>
                <a:gd name="T49" fmla="*/ 35 h 76"/>
                <a:gd name="T50" fmla="*/ 71 w 93"/>
                <a:gd name="T51" fmla="*/ 34 h 76"/>
                <a:gd name="T52" fmla="*/ 91 w 93"/>
                <a:gd name="T53" fmla="*/ 15 h 76"/>
                <a:gd name="T54" fmla="*/ 93 w 93"/>
                <a:gd name="T55" fmla="*/ 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76">
                  <a:moveTo>
                    <a:pt x="93" y="8"/>
                  </a:moveTo>
                  <a:cubicBezTo>
                    <a:pt x="93" y="7"/>
                    <a:pt x="92" y="6"/>
                    <a:pt x="90" y="5"/>
                  </a:cubicBezTo>
                  <a:cubicBezTo>
                    <a:pt x="88" y="4"/>
                    <a:pt x="61" y="3"/>
                    <a:pt x="58" y="3"/>
                  </a:cubicBezTo>
                  <a:cubicBezTo>
                    <a:pt x="55" y="3"/>
                    <a:pt x="43" y="3"/>
                    <a:pt x="41" y="2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36" y="1"/>
                    <a:pt x="24" y="0"/>
                    <a:pt x="14" y="6"/>
                  </a:cubicBezTo>
                  <a:cubicBezTo>
                    <a:pt x="2" y="13"/>
                    <a:pt x="0" y="23"/>
                    <a:pt x="0" y="32"/>
                  </a:cubicBezTo>
                  <a:cubicBezTo>
                    <a:pt x="0" y="37"/>
                    <a:pt x="1" y="41"/>
                    <a:pt x="3" y="46"/>
                  </a:cubicBezTo>
                  <a:cubicBezTo>
                    <a:pt x="4" y="48"/>
                    <a:pt x="4" y="51"/>
                    <a:pt x="5" y="54"/>
                  </a:cubicBezTo>
                  <a:cubicBezTo>
                    <a:pt x="8" y="65"/>
                    <a:pt x="11" y="72"/>
                    <a:pt x="12" y="73"/>
                  </a:cubicBezTo>
                  <a:cubicBezTo>
                    <a:pt x="12" y="74"/>
                    <a:pt x="14" y="76"/>
                    <a:pt x="16" y="76"/>
                  </a:cubicBezTo>
                  <a:cubicBezTo>
                    <a:pt x="16" y="76"/>
                    <a:pt x="17" y="76"/>
                    <a:pt x="18" y="75"/>
                  </a:cubicBezTo>
                  <a:cubicBezTo>
                    <a:pt x="19" y="75"/>
                    <a:pt x="21" y="71"/>
                    <a:pt x="26" y="65"/>
                  </a:cubicBezTo>
                  <a:cubicBezTo>
                    <a:pt x="31" y="60"/>
                    <a:pt x="36" y="53"/>
                    <a:pt x="39" y="51"/>
                  </a:cubicBezTo>
                  <a:cubicBezTo>
                    <a:pt x="40" y="50"/>
                    <a:pt x="42" y="49"/>
                    <a:pt x="44" y="48"/>
                  </a:cubicBezTo>
                  <a:cubicBezTo>
                    <a:pt x="48" y="45"/>
                    <a:pt x="52" y="43"/>
                    <a:pt x="52" y="39"/>
                  </a:cubicBezTo>
                  <a:cubicBezTo>
                    <a:pt x="52" y="38"/>
                    <a:pt x="52" y="15"/>
                    <a:pt x="48" y="13"/>
                  </a:cubicBezTo>
                  <a:cubicBezTo>
                    <a:pt x="48" y="12"/>
                    <a:pt x="48" y="12"/>
                    <a:pt x="48" y="12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9" y="10"/>
                    <a:pt x="52" y="10"/>
                    <a:pt x="54" y="10"/>
                  </a:cubicBezTo>
                  <a:cubicBezTo>
                    <a:pt x="53" y="11"/>
                    <a:pt x="52" y="14"/>
                    <a:pt x="52" y="17"/>
                  </a:cubicBezTo>
                  <a:cubicBezTo>
                    <a:pt x="52" y="22"/>
                    <a:pt x="53" y="31"/>
                    <a:pt x="54" y="34"/>
                  </a:cubicBezTo>
                  <a:cubicBezTo>
                    <a:pt x="54" y="39"/>
                    <a:pt x="57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2" y="40"/>
                    <a:pt x="67" y="37"/>
                    <a:pt x="71" y="35"/>
                  </a:cubicBezTo>
                  <a:cubicBezTo>
                    <a:pt x="71" y="34"/>
                    <a:pt x="71" y="34"/>
                    <a:pt x="71" y="34"/>
                  </a:cubicBezTo>
                  <a:cubicBezTo>
                    <a:pt x="74" y="33"/>
                    <a:pt x="82" y="26"/>
                    <a:pt x="91" y="15"/>
                  </a:cubicBezTo>
                  <a:cubicBezTo>
                    <a:pt x="91" y="15"/>
                    <a:pt x="93" y="11"/>
                    <a:pt x="93" y="8"/>
                  </a:cubicBezTo>
                  <a:close/>
                </a:path>
              </a:pathLst>
            </a:custGeom>
            <a:solidFill>
              <a:schemeClr val="bg1"/>
            </a:solidFill>
            <a:ln w="6350">
              <a:solidFill>
                <a:schemeClr val="accent6"/>
              </a:solidFill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defTabSz="609585">
                <a:defRPr/>
              </a:pPr>
              <a:endParaRPr lang="it-IT" sz="2400" dirty="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BF3C093E-F2A6-489A-B250-E2FC30F12BC5}"/>
                </a:ext>
              </a:extLst>
            </p:cNvPr>
            <p:cNvGrpSpPr/>
            <p:nvPr/>
          </p:nvGrpSpPr>
          <p:grpSpPr>
            <a:xfrm>
              <a:off x="10378997" y="1855833"/>
              <a:ext cx="214645" cy="199235"/>
              <a:chOff x="-7647701" y="1716088"/>
              <a:chExt cx="1570038" cy="1457325"/>
            </a:xfrm>
            <a:solidFill>
              <a:schemeClr val="bg1"/>
            </a:solidFill>
          </p:grpSpPr>
          <p:sp>
            <p:nvSpPr>
              <p:cNvPr id="190" name="Freeform 9">
                <a:extLst>
                  <a:ext uri="{FF2B5EF4-FFF2-40B4-BE49-F238E27FC236}">
                    <a16:creationId xmlns:a16="http://schemas.microsoft.com/office/drawing/2014/main" id="{EA1352EE-D6C3-4703-A950-4281CDE554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385764" y="2535238"/>
                <a:ext cx="407988" cy="342900"/>
              </a:xfrm>
              <a:custGeom>
                <a:avLst/>
                <a:gdLst>
                  <a:gd name="T0" fmla="*/ 92 w 220"/>
                  <a:gd name="T1" fmla="*/ 107 h 185"/>
                  <a:gd name="T2" fmla="*/ 50 w 220"/>
                  <a:gd name="T3" fmla="*/ 6 h 185"/>
                  <a:gd name="T4" fmla="*/ 29 w 220"/>
                  <a:gd name="T5" fmla="*/ 85 h 185"/>
                  <a:gd name="T6" fmla="*/ 92 w 220"/>
                  <a:gd name="T7" fmla="*/ 107 h 1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0" h="185">
                    <a:moveTo>
                      <a:pt x="92" y="107"/>
                    </a:moveTo>
                    <a:cubicBezTo>
                      <a:pt x="0" y="88"/>
                      <a:pt x="61" y="20"/>
                      <a:pt x="50" y="6"/>
                    </a:cubicBezTo>
                    <a:cubicBezTo>
                      <a:pt x="22" y="0"/>
                      <a:pt x="17" y="66"/>
                      <a:pt x="29" y="85"/>
                    </a:cubicBezTo>
                    <a:cubicBezTo>
                      <a:pt x="81" y="185"/>
                      <a:pt x="220" y="57"/>
                      <a:pt x="92" y="10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1" name="Freeform 10">
                <a:extLst>
                  <a:ext uri="{FF2B5EF4-FFF2-40B4-BE49-F238E27FC236}">
                    <a16:creationId xmlns:a16="http://schemas.microsoft.com/office/drawing/2014/main" id="{7B113B55-F57F-4D73-8F6D-137172B214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660276" y="2470150"/>
                <a:ext cx="342900" cy="307975"/>
              </a:xfrm>
              <a:custGeom>
                <a:avLst/>
                <a:gdLst>
                  <a:gd name="T0" fmla="*/ 108 w 185"/>
                  <a:gd name="T1" fmla="*/ 50 h 166"/>
                  <a:gd name="T2" fmla="*/ 23 w 185"/>
                  <a:gd name="T3" fmla="*/ 126 h 166"/>
                  <a:gd name="T4" fmla="*/ 68 w 185"/>
                  <a:gd name="T5" fmla="*/ 160 h 166"/>
                  <a:gd name="T6" fmla="*/ 108 w 185"/>
                  <a:gd name="T7" fmla="*/ 5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5" h="166">
                    <a:moveTo>
                      <a:pt x="108" y="50"/>
                    </a:moveTo>
                    <a:cubicBezTo>
                      <a:pt x="150" y="119"/>
                      <a:pt x="81" y="166"/>
                      <a:pt x="23" y="126"/>
                    </a:cubicBezTo>
                    <a:cubicBezTo>
                      <a:pt x="0" y="140"/>
                      <a:pt x="51" y="161"/>
                      <a:pt x="68" y="160"/>
                    </a:cubicBezTo>
                    <a:cubicBezTo>
                      <a:pt x="185" y="147"/>
                      <a:pt x="122" y="0"/>
                      <a:pt x="108" y="5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2" name="Freeform 11">
                <a:extLst>
                  <a:ext uri="{FF2B5EF4-FFF2-40B4-BE49-F238E27FC236}">
                    <a16:creationId xmlns:a16="http://schemas.microsoft.com/office/drawing/2014/main" id="{9F95ACE4-077B-491D-A42E-2F5C7967A2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452439" y="1954213"/>
                <a:ext cx="563563" cy="839788"/>
              </a:xfrm>
              <a:custGeom>
                <a:avLst/>
                <a:gdLst>
                  <a:gd name="T0" fmla="*/ 217 w 304"/>
                  <a:gd name="T1" fmla="*/ 122 h 453"/>
                  <a:gd name="T2" fmla="*/ 169 w 304"/>
                  <a:gd name="T3" fmla="*/ 122 h 453"/>
                  <a:gd name="T4" fmla="*/ 215 w 304"/>
                  <a:gd name="T5" fmla="*/ 0 h 453"/>
                  <a:gd name="T6" fmla="*/ 172 w 304"/>
                  <a:gd name="T7" fmla="*/ 150 h 453"/>
                  <a:gd name="T8" fmla="*/ 142 w 304"/>
                  <a:gd name="T9" fmla="*/ 216 h 453"/>
                  <a:gd name="T10" fmla="*/ 61 w 304"/>
                  <a:gd name="T11" fmla="*/ 239 h 453"/>
                  <a:gd name="T12" fmla="*/ 31 w 304"/>
                  <a:gd name="T13" fmla="*/ 312 h 453"/>
                  <a:gd name="T14" fmla="*/ 147 w 304"/>
                  <a:gd name="T15" fmla="*/ 294 h 453"/>
                  <a:gd name="T16" fmla="*/ 113 w 304"/>
                  <a:gd name="T17" fmla="*/ 364 h 453"/>
                  <a:gd name="T18" fmla="*/ 183 w 304"/>
                  <a:gd name="T19" fmla="*/ 334 h 453"/>
                  <a:gd name="T20" fmla="*/ 244 w 304"/>
                  <a:gd name="T21" fmla="*/ 277 h 453"/>
                  <a:gd name="T22" fmla="*/ 266 w 304"/>
                  <a:gd name="T23" fmla="*/ 141 h 453"/>
                  <a:gd name="T24" fmla="*/ 217 w 304"/>
                  <a:gd name="T25" fmla="*/ 122 h 4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4" h="453">
                    <a:moveTo>
                      <a:pt x="217" y="122"/>
                    </a:moveTo>
                    <a:cubicBezTo>
                      <a:pt x="192" y="128"/>
                      <a:pt x="188" y="149"/>
                      <a:pt x="169" y="122"/>
                    </a:cubicBezTo>
                    <a:cubicBezTo>
                      <a:pt x="103" y="12"/>
                      <a:pt x="293" y="14"/>
                      <a:pt x="215" y="0"/>
                    </a:cubicBezTo>
                    <a:cubicBezTo>
                      <a:pt x="139" y="9"/>
                      <a:pt x="111" y="100"/>
                      <a:pt x="172" y="150"/>
                    </a:cubicBezTo>
                    <a:cubicBezTo>
                      <a:pt x="157" y="167"/>
                      <a:pt x="146" y="192"/>
                      <a:pt x="142" y="216"/>
                    </a:cubicBezTo>
                    <a:cubicBezTo>
                      <a:pt x="147" y="243"/>
                      <a:pt x="77" y="215"/>
                      <a:pt x="61" y="239"/>
                    </a:cubicBezTo>
                    <a:cubicBezTo>
                      <a:pt x="39" y="248"/>
                      <a:pt x="0" y="312"/>
                      <a:pt x="31" y="312"/>
                    </a:cubicBezTo>
                    <a:cubicBezTo>
                      <a:pt x="50" y="251"/>
                      <a:pt x="139" y="197"/>
                      <a:pt x="147" y="294"/>
                    </a:cubicBezTo>
                    <a:cubicBezTo>
                      <a:pt x="180" y="337"/>
                      <a:pt x="159" y="355"/>
                      <a:pt x="113" y="364"/>
                    </a:cubicBezTo>
                    <a:cubicBezTo>
                      <a:pt x="92" y="404"/>
                      <a:pt x="184" y="362"/>
                      <a:pt x="183" y="334"/>
                    </a:cubicBezTo>
                    <a:cubicBezTo>
                      <a:pt x="257" y="368"/>
                      <a:pt x="281" y="261"/>
                      <a:pt x="244" y="277"/>
                    </a:cubicBezTo>
                    <a:cubicBezTo>
                      <a:pt x="182" y="453"/>
                      <a:pt x="78" y="102"/>
                      <a:pt x="266" y="141"/>
                    </a:cubicBezTo>
                    <a:cubicBezTo>
                      <a:pt x="304" y="129"/>
                      <a:pt x="235" y="110"/>
                      <a:pt x="217" y="12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3" name="Freeform 12">
                <a:extLst>
                  <a:ext uri="{FF2B5EF4-FFF2-40B4-BE49-F238E27FC236}">
                    <a16:creationId xmlns:a16="http://schemas.microsoft.com/office/drawing/2014/main" id="{8CCF57B9-9CA3-4D85-8AFF-D944A0269BB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7647701" y="1716088"/>
                <a:ext cx="1570038" cy="1457325"/>
              </a:xfrm>
              <a:custGeom>
                <a:avLst/>
                <a:gdLst>
                  <a:gd name="T0" fmla="*/ 794 w 846"/>
                  <a:gd name="T1" fmla="*/ 268 h 786"/>
                  <a:gd name="T2" fmla="*/ 431 w 846"/>
                  <a:gd name="T3" fmla="*/ 86 h 786"/>
                  <a:gd name="T4" fmla="*/ 108 w 846"/>
                  <a:gd name="T5" fmla="*/ 144 h 786"/>
                  <a:gd name="T6" fmla="*/ 66 w 846"/>
                  <a:gd name="T7" fmla="*/ 547 h 786"/>
                  <a:gd name="T8" fmla="*/ 299 w 846"/>
                  <a:gd name="T9" fmla="*/ 683 h 786"/>
                  <a:gd name="T10" fmla="*/ 458 w 846"/>
                  <a:gd name="T11" fmla="*/ 694 h 786"/>
                  <a:gd name="T12" fmla="*/ 764 w 846"/>
                  <a:gd name="T13" fmla="*/ 544 h 786"/>
                  <a:gd name="T14" fmla="*/ 790 w 846"/>
                  <a:gd name="T15" fmla="*/ 349 h 786"/>
                  <a:gd name="T16" fmla="*/ 417 w 846"/>
                  <a:gd name="T17" fmla="*/ 220 h 786"/>
                  <a:gd name="T18" fmla="*/ 344 w 846"/>
                  <a:gd name="T19" fmla="*/ 731 h 786"/>
                  <a:gd name="T20" fmla="*/ 344 w 846"/>
                  <a:gd name="T21" fmla="*/ 731 h 786"/>
                  <a:gd name="T22" fmla="*/ 428 w 846"/>
                  <a:gd name="T23" fmla="*/ 515 h 786"/>
                  <a:gd name="T24" fmla="*/ 741 w 846"/>
                  <a:gd name="T25" fmla="*/ 505 h 786"/>
                  <a:gd name="T26" fmla="*/ 641 w 846"/>
                  <a:gd name="T27" fmla="*/ 618 h 786"/>
                  <a:gd name="T28" fmla="*/ 575 w 846"/>
                  <a:gd name="T29" fmla="*/ 649 h 786"/>
                  <a:gd name="T30" fmla="*/ 471 w 846"/>
                  <a:gd name="T31" fmla="*/ 549 h 786"/>
                  <a:gd name="T32" fmla="*/ 475 w 846"/>
                  <a:gd name="T33" fmla="*/ 337 h 786"/>
                  <a:gd name="T34" fmla="*/ 512 w 846"/>
                  <a:gd name="T35" fmla="*/ 336 h 786"/>
                  <a:gd name="T36" fmla="*/ 328 w 846"/>
                  <a:gd name="T37" fmla="*/ 366 h 786"/>
                  <a:gd name="T38" fmla="*/ 396 w 846"/>
                  <a:gd name="T39" fmla="*/ 527 h 786"/>
                  <a:gd name="T40" fmla="*/ 287 w 846"/>
                  <a:gd name="T41" fmla="*/ 650 h 786"/>
                  <a:gd name="T42" fmla="*/ 202 w 846"/>
                  <a:gd name="T43" fmla="*/ 628 h 786"/>
                  <a:gd name="T44" fmla="*/ 52 w 846"/>
                  <a:gd name="T45" fmla="*/ 459 h 786"/>
                  <a:gd name="T46" fmla="*/ 124 w 846"/>
                  <a:gd name="T47" fmla="*/ 303 h 786"/>
                  <a:gd name="T48" fmla="*/ 157 w 846"/>
                  <a:gd name="T49" fmla="*/ 174 h 786"/>
                  <a:gd name="T50" fmla="*/ 216 w 846"/>
                  <a:gd name="T51" fmla="*/ 284 h 786"/>
                  <a:gd name="T52" fmla="*/ 294 w 846"/>
                  <a:gd name="T53" fmla="*/ 196 h 786"/>
                  <a:gd name="T54" fmla="*/ 540 w 846"/>
                  <a:gd name="T55" fmla="*/ 188 h 786"/>
                  <a:gd name="T56" fmla="*/ 621 w 846"/>
                  <a:gd name="T57" fmla="*/ 171 h 786"/>
                  <a:gd name="T58" fmla="*/ 582 w 846"/>
                  <a:gd name="T59" fmla="*/ 89 h 786"/>
                  <a:gd name="T60" fmla="*/ 757 w 846"/>
                  <a:gd name="T61" fmla="*/ 253 h 786"/>
                  <a:gd name="T62" fmla="*/ 698 w 846"/>
                  <a:gd name="T63" fmla="*/ 323 h 7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46" h="786">
                    <a:moveTo>
                      <a:pt x="790" y="349"/>
                    </a:moveTo>
                    <a:cubicBezTo>
                      <a:pt x="797" y="321"/>
                      <a:pt x="799" y="296"/>
                      <a:pt x="794" y="268"/>
                    </a:cubicBezTo>
                    <a:cubicBezTo>
                      <a:pt x="696" y="103"/>
                      <a:pt x="696" y="103"/>
                      <a:pt x="696" y="103"/>
                    </a:cubicBezTo>
                    <a:cubicBezTo>
                      <a:pt x="657" y="47"/>
                      <a:pt x="498" y="35"/>
                      <a:pt x="431" y="86"/>
                    </a:cubicBezTo>
                    <a:cubicBezTo>
                      <a:pt x="404" y="118"/>
                      <a:pt x="410" y="81"/>
                      <a:pt x="362" y="66"/>
                    </a:cubicBezTo>
                    <a:cubicBezTo>
                      <a:pt x="275" y="51"/>
                      <a:pt x="153" y="35"/>
                      <a:pt x="108" y="144"/>
                    </a:cubicBezTo>
                    <a:cubicBezTo>
                      <a:pt x="69" y="249"/>
                      <a:pt x="24" y="147"/>
                      <a:pt x="42" y="389"/>
                    </a:cubicBezTo>
                    <a:cubicBezTo>
                      <a:pt x="0" y="453"/>
                      <a:pt x="7" y="504"/>
                      <a:pt x="66" y="547"/>
                    </a:cubicBezTo>
                    <a:cubicBezTo>
                      <a:pt x="65" y="621"/>
                      <a:pt x="137" y="675"/>
                      <a:pt x="205" y="663"/>
                    </a:cubicBezTo>
                    <a:cubicBezTo>
                      <a:pt x="239" y="678"/>
                      <a:pt x="264" y="695"/>
                      <a:pt x="299" y="683"/>
                    </a:cubicBezTo>
                    <a:cubicBezTo>
                      <a:pt x="373" y="643"/>
                      <a:pt x="242" y="752"/>
                      <a:pt x="354" y="775"/>
                    </a:cubicBezTo>
                    <a:cubicBezTo>
                      <a:pt x="425" y="786"/>
                      <a:pt x="434" y="751"/>
                      <a:pt x="458" y="694"/>
                    </a:cubicBezTo>
                    <a:cubicBezTo>
                      <a:pt x="506" y="639"/>
                      <a:pt x="542" y="722"/>
                      <a:pt x="618" y="665"/>
                    </a:cubicBezTo>
                    <a:cubicBezTo>
                      <a:pt x="694" y="669"/>
                      <a:pt x="763" y="632"/>
                      <a:pt x="764" y="544"/>
                    </a:cubicBezTo>
                    <a:cubicBezTo>
                      <a:pt x="792" y="530"/>
                      <a:pt x="811" y="501"/>
                      <a:pt x="815" y="474"/>
                    </a:cubicBezTo>
                    <a:cubicBezTo>
                      <a:pt x="825" y="421"/>
                      <a:pt x="768" y="396"/>
                      <a:pt x="790" y="349"/>
                    </a:cubicBezTo>
                    <a:close/>
                    <a:moveTo>
                      <a:pt x="419" y="192"/>
                    </a:moveTo>
                    <a:cubicBezTo>
                      <a:pt x="424" y="203"/>
                      <a:pt x="431" y="201"/>
                      <a:pt x="417" y="220"/>
                    </a:cubicBezTo>
                    <a:cubicBezTo>
                      <a:pt x="407" y="218"/>
                      <a:pt x="407" y="178"/>
                      <a:pt x="419" y="192"/>
                    </a:cubicBezTo>
                    <a:close/>
                    <a:moveTo>
                      <a:pt x="344" y="731"/>
                    </a:moveTo>
                    <a:cubicBezTo>
                      <a:pt x="361" y="640"/>
                      <a:pt x="378" y="668"/>
                      <a:pt x="433" y="670"/>
                    </a:cubicBezTo>
                    <a:cubicBezTo>
                      <a:pt x="411" y="721"/>
                      <a:pt x="401" y="764"/>
                      <a:pt x="344" y="731"/>
                    </a:cubicBezTo>
                    <a:close/>
                    <a:moveTo>
                      <a:pt x="417" y="491"/>
                    </a:moveTo>
                    <a:cubicBezTo>
                      <a:pt x="419" y="496"/>
                      <a:pt x="423" y="504"/>
                      <a:pt x="428" y="515"/>
                    </a:cubicBezTo>
                    <a:cubicBezTo>
                      <a:pt x="420" y="539"/>
                      <a:pt x="398" y="516"/>
                      <a:pt x="417" y="491"/>
                    </a:cubicBezTo>
                    <a:close/>
                    <a:moveTo>
                      <a:pt x="741" y="505"/>
                    </a:moveTo>
                    <a:cubicBezTo>
                      <a:pt x="740" y="495"/>
                      <a:pt x="706" y="455"/>
                      <a:pt x="714" y="491"/>
                    </a:cubicBezTo>
                    <a:cubicBezTo>
                      <a:pt x="793" y="624"/>
                      <a:pt x="592" y="651"/>
                      <a:pt x="641" y="618"/>
                    </a:cubicBezTo>
                    <a:cubicBezTo>
                      <a:pt x="652" y="601"/>
                      <a:pt x="719" y="599"/>
                      <a:pt x="673" y="584"/>
                    </a:cubicBezTo>
                    <a:cubicBezTo>
                      <a:pt x="629" y="585"/>
                      <a:pt x="618" y="635"/>
                      <a:pt x="575" y="649"/>
                    </a:cubicBezTo>
                    <a:cubicBezTo>
                      <a:pt x="450" y="643"/>
                      <a:pt x="562" y="616"/>
                      <a:pt x="526" y="604"/>
                    </a:cubicBezTo>
                    <a:cubicBezTo>
                      <a:pt x="409" y="643"/>
                      <a:pt x="403" y="491"/>
                      <a:pt x="471" y="549"/>
                    </a:cubicBezTo>
                    <a:cubicBezTo>
                      <a:pt x="476" y="552"/>
                      <a:pt x="491" y="552"/>
                      <a:pt x="488" y="540"/>
                    </a:cubicBezTo>
                    <a:cubicBezTo>
                      <a:pt x="396" y="502"/>
                      <a:pt x="415" y="339"/>
                      <a:pt x="475" y="337"/>
                    </a:cubicBezTo>
                    <a:cubicBezTo>
                      <a:pt x="501" y="334"/>
                      <a:pt x="497" y="360"/>
                      <a:pt x="513" y="371"/>
                    </a:cubicBezTo>
                    <a:cubicBezTo>
                      <a:pt x="527" y="368"/>
                      <a:pt x="522" y="348"/>
                      <a:pt x="512" y="336"/>
                    </a:cubicBezTo>
                    <a:cubicBezTo>
                      <a:pt x="449" y="276"/>
                      <a:pt x="420" y="382"/>
                      <a:pt x="414" y="362"/>
                    </a:cubicBezTo>
                    <a:cubicBezTo>
                      <a:pt x="352" y="251"/>
                      <a:pt x="278" y="389"/>
                      <a:pt x="328" y="366"/>
                    </a:cubicBezTo>
                    <a:cubicBezTo>
                      <a:pt x="392" y="258"/>
                      <a:pt x="434" y="465"/>
                      <a:pt x="388" y="508"/>
                    </a:cubicBezTo>
                    <a:cubicBezTo>
                      <a:pt x="312" y="563"/>
                      <a:pt x="356" y="562"/>
                      <a:pt x="396" y="527"/>
                    </a:cubicBezTo>
                    <a:cubicBezTo>
                      <a:pt x="433" y="603"/>
                      <a:pt x="349" y="612"/>
                      <a:pt x="300" y="609"/>
                    </a:cubicBezTo>
                    <a:cubicBezTo>
                      <a:pt x="294" y="629"/>
                      <a:pt x="357" y="622"/>
                      <a:pt x="287" y="650"/>
                    </a:cubicBezTo>
                    <a:cubicBezTo>
                      <a:pt x="233" y="664"/>
                      <a:pt x="218" y="600"/>
                      <a:pt x="172" y="586"/>
                    </a:cubicBezTo>
                    <a:cubicBezTo>
                      <a:pt x="101" y="583"/>
                      <a:pt x="190" y="608"/>
                      <a:pt x="202" y="628"/>
                    </a:cubicBezTo>
                    <a:cubicBezTo>
                      <a:pt x="77" y="627"/>
                      <a:pt x="108" y="547"/>
                      <a:pt x="116" y="476"/>
                    </a:cubicBezTo>
                    <a:cubicBezTo>
                      <a:pt x="99" y="478"/>
                      <a:pt x="76" y="562"/>
                      <a:pt x="52" y="459"/>
                    </a:cubicBezTo>
                    <a:cubicBezTo>
                      <a:pt x="58" y="393"/>
                      <a:pt x="127" y="365"/>
                      <a:pt x="143" y="301"/>
                    </a:cubicBezTo>
                    <a:cubicBezTo>
                      <a:pt x="153" y="251"/>
                      <a:pt x="124" y="224"/>
                      <a:pt x="124" y="303"/>
                    </a:cubicBezTo>
                    <a:cubicBezTo>
                      <a:pt x="55" y="480"/>
                      <a:pt x="37" y="179"/>
                      <a:pt x="157" y="191"/>
                    </a:cubicBezTo>
                    <a:cubicBezTo>
                      <a:pt x="166" y="192"/>
                      <a:pt x="173" y="176"/>
                      <a:pt x="157" y="174"/>
                    </a:cubicBezTo>
                    <a:cubicBezTo>
                      <a:pt x="89" y="180"/>
                      <a:pt x="213" y="65"/>
                      <a:pt x="256" y="90"/>
                    </a:cubicBezTo>
                    <a:cubicBezTo>
                      <a:pt x="153" y="151"/>
                      <a:pt x="192" y="304"/>
                      <a:pt x="216" y="284"/>
                    </a:cubicBezTo>
                    <a:cubicBezTo>
                      <a:pt x="155" y="0"/>
                      <a:pt x="474" y="92"/>
                      <a:pt x="388" y="187"/>
                    </a:cubicBezTo>
                    <a:cubicBezTo>
                      <a:pt x="362" y="166"/>
                      <a:pt x="291" y="169"/>
                      <a:pt x="294" y="196"/>
                    </a:cubicBezTo>
                    <a:cubicBezTo>
                      <a:pt x="381" y="187"/>
                      <a:pt x="385" y="191"/>
                      <a:pt x="417" y="269"/>
                    </a:cubicBezTo>
                    <a:cubicBezTo>
                      <a:pt x="469" y="121"/>
                      <a:pt x="539" y="235"/>
                      <a:pt x="540" y="188"/>
                    </a:cubicBezTo>
                    <a:cubicBezTo>
                      <a:pt x="471" y="135"/>
                      <a:pt x="413" y="246"/>
                      <a:pt x="434" y="136"/>
                    </a:cubicBezTo>
                    <a:cubicBezTo>
                      <a:pt x="482" y="55"/>
                      <a:pt x="599" y="94"/>
                      <a:pt x="621" y="171"/>
                    </a:cubicBezTo>
                    <a:cubicBezTo>
                      <a:pt x="640" y="198"/>
                      <a:pt x="597" y="351"/>
                      <a:pt x="639" y="256"/>
                    </a:cubicBezTo>
                    <a:cubicBezTo>
                      <a:pt x="664" y="167"/>
                      <a:pt x="614" y="124"/>
                      <a:pt x="582" y="89"/>
                    </a:cubicBezTo>
                    <a:cubicBezTo>
                      <a:pt x="628" y="82"/>
                      <a:pt x="689" y="122"/>
                      <a:pt x="698" y="176"/>
                    </a:cubicBezTo>
                    <a:cubicBezTo>
                      <a:pt x="606" y="177"/>
                      <a:pt x="746" y="193"/>
                      <a:pt x="757" y="253"/>
                    </a:cubicBezTo>
                    <a:cubicBezTo>
                      <a:pt x="788" y="449"/>
                      <a:pt x="695" y="328"/>
                      <a:pt x="708" y="260"/>
                    </a:cubicBezTo>
                    <a:cubicBezTo>
                      <a:pt x="687" y="230"/>
                      <a:pt x="683" y="301"/>
                      <a:pt x="698" y="323"/>
                    </a:cubicBezTo>
                    <a:cubicBezTo>
                      <a:pt x="727" y="368"/>
                      <a:pt x="846" y="500"/>
                      <a:pt x="741" y="5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4" name="Freeform 13">
                <a:extLst>
                  <a:ext uri="{FF2B5EF4-FFF2-40B4-BE49-F238E27FC236}">
                    <a16:creationId xmlns:a16="http://schemas.microsoft.com/office/drawing/2014/main" id="{CF2EE004-EC8E-40CB-B68F-D86BD0622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861889" y="1944688"/>
                <a:ext cx="546100" cy="835025"/>
              </a:xfrm>
              <a:custGeom>
                <a:avLst/>
                <a:gdLst>
                  <a:gd name="T0" fmla="*/ 258 w 295"/>
                  <a:gd name="T1" fmla="*/ 255 h 451"/>
                  <a:gd name="T2" fmla="*/ 158 w 295"/>
                  <a:gd name="T3" fmla="*/ 196 h 451"/>
                  <a:gd name="T4" fmla="*/ 150 w 295"/>
                  <a:gd name="T5" fmla="*/ 138 h 451"/>
                  <a:gd name="T6" fmla="*/ 78 w 295"/>
                  <a:gd name="T7" fmla="*/ 5 h 451"/>
                  <a:gd name="T8" fmla="*/ 125 w 295"/>
                  <a:gd name="T9" fmla="*/ 38 h 451"/>
                  <a:gd name="T10" fmla="*/ 114 w 295"/>
                  <a:gd name="T11" fmla="*/ 139 h 451"/>
                  <a:gd name="T12" fmla="*/ 48 w 295"/>
                  <a:gd name="T13" fmla="*/ 143 h 451"/>
                  <a:gd name="T14" fmla="*/ 54 w 295"/>
                  <a:gd name="T15" fmla="*/ 279 h 451"/>
                  <a:gd name="T16" fmla="*/ 123 w 295"/>
                  <a:gd name="T17" fmla="*/ 339 h 451"/>
                  <a:gd name="T18" fmla="*/ 188 w 295"/>
                  <a:gd name="T19" fmla="*/ 368 h 451"/>
                  <a:gd name="T20" fmla="*/ 164 w 295"/>
                  <a:gd name="T21" fmla="*/ 282 h 451"/>
                  <a:gd name="T22" fmla="*/ 227 w 295"/>
                  <a:gd name="T23" fmla="*/ 254 h 451"/>
                  <a:gd name="T24" fmla="*/ 277 w 295"/>
                  <a:gd name="T25" fmla="*/ 317 h 451"/>
                  <a:gd name="T26" fmla="*/ 258 w 295"/>
                  <a:gd name="T27" fmla="*/ 255 h 4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295" h="451">
                    <a:moveTo>
                      <a:pt x="258" y="255"/>
                    </a:moveTo>
                    <a:cubicBezTo>
                      <a:pt x="185" y="193"/>
                      <a:pt x="170" y="275"/>
                      <a:pt x="158" y="196"/>
                    </a:cubicBezTo>
                    <a:cubicBezTo>
                      <a:pt x="151" y="168"/>
                      <a:pt x="121" y="162"/>
                      <a:pt x="150" y="138"/>
                    </a:cubicBezTo>
                    <a:cubicBezTo>
                      <a:pt x="195" y="83"/>
                      <a:pt x="146" y="0"/>
                      <a:pt x="78" y="5"/>
                    </a:cubicBezTo>
                    <a:cubicBezTo>
                      <a:pt x="53" y="24"/>
                      <a:pt x="114" y="22"/>
                      <a:pt x="125" y="38"/>
                    </a:cubicBezTo>
                    <a:cubicBezTo>
                      <a:pt x="171" y="67"/>
                      <a:pt x="141" y="153"/>
                      <a:pt x="114" y="139"/>
                    </a:cubicBezTo>
                    <a:cubicBezTo>
                      <a:pt x="43" y="96"/>
                      <a:pt x="0" y="156"/>
                      <a:pt x="48" y="143"/>
                    </a:cubicBezTo>
                    <a:cubicBezTo>
                      <a:pt x="226" y="130"/>
                      <a:pt x="129" y="451"/>
                      <a:pt x="54" y="279"/>
                    </a:cubicBezTo>
                    <a:cubicBezTo>
                      <a:pt x="21" y="312"/>
                      <a:pt x="83" y="365"/>
                      <a:pt x="123" y="339"/>
                    </a:cubicBezTo>
                    <a:cubicBezTo>
                      <a:pt x="143" y="395"/>
                      <a:pt x="222" y="392"/>
                      <a:pt x="188" y="368"/>
                    </a:cubicBezTo>
                    <a:cubicBezTo>
                      <a:pt x="103" y="346"/>
                      <a:pt x="159" y="316"/>
                      <a:pt x="164" y="282"/>
                    </a:cubicBezTo>
                    <a:cubicBezTo>
                      <a:pt x="162" y="239"/>
                      <a:pt x="197" y="244"/>
                      <a:pt x="227" y="254"/>
                    </a:cubicBezTo>
                    <a:cubicBezTo>
                      <a:pt x="260" y="264"/>
                      <a:pt x="257" y="296"/>
                      <a:pt x="277" y="317"/>
                    </a:cubicBezTo>
                    <a:cubicBezTo>
                      <a:pt x="295" y="320"/>
                      <a:pt x="281" y="273"/>
                      <a:pt x="258" y="25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5" name="Freeform 14">
                <a:extLst>
                  <a:ext uri="{FF2B5EF4-FFF2-40B4-BE49-F238E27FC236}">
                    <a16:creationId xmlns:a16="http://schemas.microsoft.com/office/drawing/2014/main" id="{82A5EFA1-BA36-48BF-BF70-18FFEEBC8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7009526" y="2901950"/>
                <a:ext cx="165100" cy="230188"/>
              </a:xfrm>
              <a:custGeom>
                <a:avLst/>
                <a:gdLst>
                  <a:gd name="T0" fmla="*/ 0 w 89"/>
                  <a:gd name="T1" fmla="*/ 91 h 124"/>
                  <a:gd name="T2" fmla="*/ 89 w 89"/>
                  <a:gd name="T3" fmla="*/ 30 h 124"/>
                  <a:gd name="T4" fmla="*/ 0 w 89"/>
                  <a:gd name="T5" fmla="*/ 91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9" h="124">
                    <a:moveTo>
                      <a:pt x="0" y="91"/>
                    </a:moveTo>
                    <a:cubicBezTo>
                      <a:pt x="57" y="124"/>
                      <a:pt x="67" y="81"/>
                      <a:pt x="89" y="30"/>
                    </a:cubicBezTo>
                    <a:cubicBezTo>
                      <a:pt x="34" y="28"/>
                      <a:pt x="17" y="0"/>
                      <a:pt x="0" y="9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6" name="Freeform 15">
                <a:extLst>
                  <a:ext uri="{FF2B5EF4-FFF2-40B4-BE49-F238E27FC236}">
                    <a16:creationId xmlns:a16="http://schemas.microsoft.com/office/drawing/2014/main" id="{392C35B8-461A-4444-86D3-DD0C8D1F0B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909514" y="2625725"/>
                <a:ext cx="57150" cy="88900"/>
              </a:xfrm>
              <a:custGeom>
                <a:avLst/>
                <a:gdLst>
                  <a:gd name="T0" fmla="*/ 30 w 30"/>
                  <a:gd name="T1" fmla="*/ 24 h 48"/>
                  <a:gd name="T2" fmla="*/ 19 w 30"/>
                  <a:gd name="T3" fmla="*/ 0 h 48"/>
                  <a:gd name="T4" fmla="*/ 30 w 30"/>
                  <a:gd name="T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0" h="48">
                    <a:moveTo>
                      <a:pt x="30" y="24"/>
                    </a:moveTo>
                    <a:cubicBezTo>
                      <a:pt x="25" y="13"/>
                      <a:pt x="21" y="5"/>
                      <a:pt x="19" y="0"/>
                    </a:cubicBezTo>
                    <a:cubicBezTo>
                      <a:pt x="0" y="25"/>
                      <a:pt x="22" y="48"/>
                      <a:pt x="30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97" name="Freeform 16">
                <a:extLst>
                  <a:ext uri="{FF2B5EF4-FFF2-40B4-BE49-F238E27FC236}">
                    <a16:creationId xmlns:a16="http://schemas.microsoft.com/office/drawing/2014/main" id="{E9F9FDC6-2EC7-4E46-BA2C-BE02A7C4E6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6892051" y="2046288"/>
                <a:ext cx="44450" cy="77788"/>
              </a:xfrm>
              <a:custGeom>
                <a:avLst/>
                <a:gdLst>
                  <a:gd name="T0" fmla="*/ 10 w 24"/>
                  <a:gd name="T1" fmla="*/ 42 h 42"/>
                  <a:gd name="T2" fmla="*/ 12 w 24"/>
                  <a:gd name="T3" fmla="*/ 14 h 42"/>
                  <a:gd name="T4" fmla="*/ 10 w 24"/>
                  <a:gd name="T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4" h="42">
                    <a:moveTo>
                      <a:pt x="10" y="42"/>
                    </a:moveTo>
                    <a:cubicBezTo>
                      <a:pt x="24" y="23"/>
                      <a:pt x="17" y="25"/>
                      <a:pt x="12" y="14"/>
                    </a:cubicBezTo>
                    <a:cubicBezTo>
                      <a:pt x="0" y="0"/>
                      <a:pt x="0" y="40"/>
                      <a:pt x="10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38D46ADD-67A0-47BD-BC6B-38CD4AB6D686}"/>
                </a:ext>
              </a:extLst>
            </p:cNvPr>
            <p:cNvGrpSpPr/>
            <p:nvPr/>
          </p:nvGrpSpPr>
          <p:grpSpPr>
            <a:xfrm>
              <a:off x="10314112" y="3653749"/>
              <a:ext cx="134974" cy="492542"/>
              <a:chOff x="-1197065" y="-231097"/>
              <a:chExt cx="1341500" cy="4895373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188" name="Freeform 24">
                <a:extLst>
                  <a:ext uri="{FF2B5EF4-FFF2-40B4-BE49-F238E27FC236}">
                    <a16:creationId xmlns:a16="http://schemas.microsoft.com/office/drawing/2014/main" id="{2F597A19-542B-45BE-8E2C-71DFE846CC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97065" y="216538"/>
                <a:ext cx="676833" cy="4439818"/>
              </a:xfrm>
              <a:custGeom>
                <a:avLst/>
                <a:gdLst>
                  <a:gd name="T0" fmla="*/ 364 w 400"/>
                  <a:gd name="T1" fmla="*/ 2445 h 2629"/>
                  <a:gd name="T2" fmla="*/ 329 w 400"/>
                  <a:gd name="T3" fmla="*/ 2209 h 2629"/>
                  <a:gd name="T4" fmla="*/ 342 w 400"/>
                  <a:gd name="T5" fmla="*/ 2263 h 2629"/>
                  <a:gd name="T6" fmla="*/ 155 w 400"/>
                  <a:gd name="T7" fmla="*/ 156 h 2629"/>
                  <a:gd name="T8" fmla="*/ 81 w 400"/>
                  <a:gd name="T9" fmla="*/ 0 h 2629"/>
                  <a:gd name="T10" fmla="*/ 105 w 400"/>
                  <a:gd name="T11" fmla="*/ 162 h 2629"/>
                  <a:gd name="T12" fmla="*/ 261 w 400"/>
                  <a:gd name="T13" fmla="*/ 2023 h 2629"/>
                  <a:gd name="T14" fmla="*/ 284 w 400"/>
                  <a:gd name="T15" fmla="*/ 2585 h 2629"/>
                  <a:gd name="T16" fmla="*/ 364 w 400"/>
                  <a:gd name="T17" fmla="*/ 2445 h 2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00" h="2629">
                    <a:moveTo>
                      <a:pt x="364" y="2445"/>
                    </a:moveTo>
                    <a:cubicBezTo>
                      <a:pt x="315" y="2415"/>
                      <a:pt x="342" y="2290"/>
                      <a:pt x="329" y="2209"/>
                    </a:cubicBezTo>
                    <a:cubicBezTo>
                      <a:pt x="333" y="2228"/>
                      <a:pt x="337" y="2247"/>
                      <a:pt x="342" y="2263"/>
                    </a:cubicBezTo>
                    <a:cubicBezTo>
                      <a:pt x="314" y="1628"/>
                      <a:pt x="230" y="749"/>
                      <a:pt x="155" y="156"/>
                    </a:cubicBezTo>
                    <a:cubicBezTo>
                      <a:pt x="283" y="211"/>
                      <a:pt x="138" y="36"/>
                      <a:pt x="81" y="0"/>
                    </a:cubicBezTo>
                    <a:cubicBezTo>
                      <a:pt x="72" y="37"/>
                      <a:pt x="0" y="190"/>
                      <a:pt x="105" y="162"/>
                    </a:cubicBezTo>
                    <a:cubicBezTo>
                      <a:pt x="44" y="468"/>
                      <a:pt x="245" y="1495"/>
                      <a:pt x="261" y="2023"/>
                    </a:cubicBezTo>
                    <a:cubicBezTo>
                      <a:pt x="310" y="2443"/>
                      <a:pt x="238" y="2553"/>
                      <a:pt x="284" y="2585"/>
                    </a:cubicBezTo>
                    <a:cubicBezTo>
                      <a:pt x="275" y="2629"/>
                      <a:pt x="400" y="2494"/>
                      <a:pt x="364" y="2445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accent6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9" name="Freeform 25">
                <a:extLst>
                  <a:ext uri="{FF2B5EF4-FFF2-40B4-BE49-F238E27FC236}">
                    <a16:creationId xmlns:a16="http://schemas.microsoft.com/office/drawing/2014/main" id="{9351CCEB-C48D-4184-92D6-5C5B1719D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160062" y="-231097"/>
                <a:ext cx="1304497" cy="4895373"/>
              </a:xfrm>
              <a:custGeom>
                <a:avLst/>
                <a:gdLst>
                  <a:gd name="T0" fmla="*/ 624 w 772"/>
                  <a:gd name="T1" fmla="*/ 2526 h 2899"/>
                  <a:gd name="T2" fmla="*/ 507 w 772"/>
                  <a:gd name="T3" fmla="*/ 254 h 2899"/>
                  <a:gd name="T4" fmla="*/ 480 w 772"/>
                  <a:gd name="T5" fmla="*/ 256 h 2899"/>
                  <a:gd name="T6" fmla="*/ 402 w 772"/>
                  <a:gd name="T7" fmla="*/ 91 h 2899"/>
                  <a:gd name="T8" fmla="*/ 234 w 772"/>
                  <a:gd name="T9" fmla="*/ 107 h 2899"/>
                  <a:gd name="T10" fmla="*/ 92 w 772"/>
                  <a:gd name="T11" fmla="*/ 238 h 2899"/>
                  <a:gd name="T12" fmla="*/ 356 w 772"/>
                  <a:gd name="T13" fmla="*/ 1686 h 2899"/>
                  <a:gd name="T14" fmla="*/ 360 w 772"/>
                  <a:gd name="T15" fmla="*/ 2682 h 2899"/>
                  <a:gd name="T16" fmla="*/ 615 w 772"/>
                  <a:gd name="T17" fmla="*/ 2688 h 2899"/>
                  <a:gd name="T18" fmla="*/ 624 w 772"/>
                  <a:gd name="T19" fmla="*/ 2526 h 28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772" h="2899">
                    <a:moveTo>
                      <a:pt x="624" y="2526"/>
                    </a:moveTo>
                    <a:cubicBezTo>
                      <a:pt x="598" y="2547"/>
                      <a:pt x="415" y="178"/>
                      <a:pt x="507" y="254"/>
                    </a:cubicBezTo>
                    <a:cubicBezTo>
                      <a:pt x="491" y="254"/>
                      <a:pt x="483" y="256"/>
                      <a:pt x="480" y="256"/>
                    </a:cubicBezTo>
                    <a:cubicBezTo>
                      <a:pt x="662" y="0"/>
                      <a:pt x="295" y="139"/>
                      <a:pt x="402" y="91"/>
                    </a:cubicBezTo>
                    <a:cubicBezTo>
                      <a:pt x="382" y="98"/>
                      <a:pt x="433" y="34"/>
                      <a:pt x="234" y="107"/>
                    </a:cubicBezTo>
                    <a:cubicBezTo>
                      <a:pt x="408" y="176"/>
                      <a:pt x="0" y="4"/>
                      <a:pt x="92" y="238"/>
                    </a:cubicBezTo>
                    <a:cubicBezTo>
                      <a:pt x="387" y="405"/>
                      <a:pt x="287" y="1267"/>
                      <a:pt x="356" y="1686"/>
                    </a:cubicBezTo>
                    <a:cubicBezTo>
                      <a:pt x="405" y="2185"/>
                      <a:pt x="327" y="2711"/>
                      <a:pt x="360" y="2682"/>
                    </a:cubicBezTo>
                    <a:cubicBezTo>
                      <a:pt x="367" y="2684"/>
                      <a:pt x="525" y="2663"/>
                      <a:pt x="615" y="2688"/>
                    </a:cubicBezTo>
                    <a:cubicBezTo>
                      <a:pt x="461" y="2644"/>
                      <a:pt x="772" y="2899"/>
                      <a:pt x="624" y="2526"/>
                    </a:cubicBezTo>
                    <a:close/>
                  </a:path>
                </a:pathLst>
              </a:custGeom>
              <a:solidFill>
                <a:schemeClr val="bg1"/>
              </a:solidFill>
              <a:ln w="6350">
                <a:solidFill>
                  <a:schemeClr val="accent6"/>
                </a:solidFill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defTabSz="609585">
                  <a:defRPr/>
                </a:pPr>
                <a:endParaRPr lang="it-IT" sz="24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56" name="Freeform: Shape 138">
              <a:extLst>
                <a:ext uri="{FF2B5EF4-FFF2-40B4-BE49-F238E27FC236}">
                  <a16:creationId xmlns:a16="http://schemas.microsoft.com/office/drawing/2014/main" id="{26F3CD7C-CD53-4BC0-BD4A-7B3D9975F1B9}"/>
                </a:ext>
              </a:extLst>
            </p:cNvPr>
            <p:cNvSpPr/>
            <p:nvPr/>
          </p:nvSpPr>
          <p:spPr>
            <a:xfrm>
              <a:off x="10519050" y="2386245"/>
              <a:ext cx="166264" cy="307810"/>
            </a:xfrm>
            <a:custGeom>
              <a:avLst/>
              <a:gdLst>
                <a:gd name="connsiteX0" fmla="*/ 1341586 w 1409700"/>
                <a:gd name="connsiteY0" fmla="*/ 1363673 h 2609850"/>
                <a:gd name="connsiteX1" fmla="*/ 129911 w 1409700"/>
                <a:gd name="connsiteY1" fmla="*/ 526901 h 2609850"/>
                <a:gd name="connsiteX2" fmla="*/ 87811 w 1409700"/>
                <a:gd name="connsiteY2" fmla="*/ 2126530 h 2609850"/>
                <a:gd name="connsiteX3" fmla="*/ 766752 w 1409700"/>
                <a:gd name="connsiteY3" fmla="*/ 2430759 h 2609850"/>
                <a:gd name="connsiteX4" fmla="*/ 1196521 w 1409700"/>
                <a:gd name="connsiteY4" fmla="*/ 2614877 h 2609850"/>
                <a:gd name="connsiteX5" fmla="*/ 1341586 w 1409700"/>
                <a:gd name="connsiteY5" fmla="*/ 1363673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9700" h="2609850">
                  <a:moveTo>
                    <a:pt x="1341586" y="1363673"/>
                  </a:moveTo>
                  <a:cubicBezTo>
                    <a:pt x="996400" y="-212"/>
                    <a:pt x="-28585" y="-455602"/>
                    <a:pt x="129911" y="526901"/>
                  </a:cubicBezTo>
                  <a:cubicBezTo>
                    <a:pt x="57616" y="1105069"/>
                    <a:pt x="-97927" y="1514834"/>
                    <a:pt x="87811" y="2126530"/>
                  </a:cubicBezTo>
                  <a:cubicBezTo>
                    <a:pt x="194491" y="2393039"/>
                    <a:pt x="527770" y="2351987"/>
                    <a:pt x="766752" y="2430759"/>
                  </a:cubicBezTo>
                  <a:cubicBezTo>
                    <a:pt x="930106" y="2455904"/>
                    <a:pt x="1029547" y="2601827"/>
                    <a:pt x="1196521" y="2614877"/>
                  </a:cubicBezTo>
                  <a:cubicBezTo>
                    <a:pt x="1516846" y="2396183"/>
                    <a:pt x="1404356" y="1563317"/>
                    <a:pt x="1341586" y="1363673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7" name="Freeform: Shape 139">
              <a:extLst>
                <a:ext uri="{FF2B5EF4-FFF2-40B4-BE49-F238E27FC236}">
                  <a16:creationId xmlns:a16="http://schemas.microsoft.com/office/drawing/2014/main" id="{B5F7581F-8B52-44C4-B2FA-BBA8F8D9D855}"/>
                </a:ext>
              </a:extLst>
            </p:cNvPr>
            <p:cNvSpPr/>
            <p:nvPr/>
          </p:nvSpPr>
          <p:spPr>
            <a:xfrm>
              <a:off x="10279920" y="2383617"/>
              <a:ext cx="166264" cy="307810"/>
            </a:xfrm>
            <a:custGeom>
              <a:avLst/>
              <a:gdLst>
                <a:gd name="connsiteX0" fmla="*/ 71355 w 1409700"/>
                <a:gd name="connsiteY0" fmla="*/ 1363673 h 2609850"/>
                <a:gd name="connsiteX1" fmla="*/ 1283031 w 1409700"/>
                <a:gd name="connsiteY1" fmla="*/ 526901 h 2609850"/>
                <a:gd name="connsiteX2" fmla="*/ 1325131 w 1409700"/>
                <a:gd name="connsiteY2" fmla="*/ 2126530 h 2609850"/>
                <a:gd name="connsiteX3" fmla="*/ 646189 w 1409700"/>
                <a:gd name="connsiteY3" fmla="*/ 2430759 h 2609850"/>
                <a:gd name="connsiteX4" fmla="*/ 216421 w 1409700"/>
                <a:gd name="connsiteY4" fmla="*/ 2614877 h 2609850"/>
                <a:gd name="connsiteX5" fmla="*/ 71355 w 1409700"/>
                <a:gd name="connsiteY5" fmla="*/ 1363673 h 260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09700" h="2609850">
                  <a:moveTo>
                    <a:pt x="71355" y="1363673"/>
                  </a:moveTo>
                  <a:cubicBezTo>
                    <a:pt x="416541" y="-212"/>
                    <a:pt x="1441527" y="-455602"/>
                    <a:pt x="1283031" y="526901"/>
                  </a:cubicBezTo>
                  <a:cubicBezTo>
                    <a:pt x="1355325" y="1105069"/>
                    <a:pt x="1510869" y="1514834"/>
                    <a:pt x="1325131" y="2126530"/>
                  </a:cubicBezTo>
                  <a:cubicBezTo>
                    <a:pt x="1218451" y="2393039"/>
                    <a:pt x="885171" y="2351987"/>
                    <a:pt x="646189" y="2430759"/>
                  </a:cubicBezTo>
                  <a:cubicBezTo>
                    <a:pt x="482835" y="2455904"/>
                    <a:pt x="383394" y="2601828"/>
                    <a:pt x="216421" y="2614877"/>
                  </a:cubicBezTo>
                  <a:cubicBezTo>
                    <a:pt x="-103905" y="2396087"/>
                    <a:pt x="8681" y="1563221"/>
                    <a:pt x="71355" y="1363673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8" name="Freeform: Shape 160">
              <a:extLst>
                <a:ext uri="{FF2B5EF4-FFF2-40B4-BE49-F238E27FC236}">
                  <a16:creationId xmlns:a16="http://schemas.microsoft.com/office/drawing/2014/main" id="{8E9E067F-B699-4F2E-98F8-2A8CDD296C12}"/>
                </a:ext>
              </a:extLst>
            </p:cNvPr>
            <p:cNvSpPr/>
            <p:nvPr/>
          </p:nvSpPr>
          <p:spPr>
            <a:xfrm>
              <a:off x="10444718" y="2524776"/>
              <a:ext cx="6740" cy="12357"/>
            </a:xfrm>
            <a:custGeom>
              <a:avLst/>
              <a:gdLst>
                <a:gd name="connsiteX0" fmla="*/ 61781 w 57150"/>
                <a:gd name="connsiteY0" fmla="*/ 92037 h 104775"/>
                <a:gd name="connsiteX1" fmla="*/ 38445 w 57150"/>
                <a:gd name="connsiteY1" fmla="*/ 13455 h 104775"/>
                <a:gd name="connsiteX2" fmla="*/ 6060 w 57150"/>
                <a:gd name="connsiteY2" fmla="*/ 3549 h 104775"/>
                <a:gd name="connsiteX3" fmla="*/ 7203 w 57150"/>
                <a:gd name="connsiteY3" fmla="*/ 54318 h 104775"/>
                <a:gd name="connsiteX4" fmla="*/ 14918 w 57150"/>
                <a:gd name="connsiteY4" fmla="*/ 88512 h 104775"/>
                <a:gd name="connsiteX5" fmla="*/ 12632 w 57150"/>
                <a:gd name="connsiteY5" fmla="*/ 73463 h 104775"/>
                <a:gd name="connsiteX6" fmla="*/ 16442 w 57150"/>
                <a:gd name="connsiteY6" fmla="*/ 95656 h 104775"/>
                <a:gd name="connsiteX7" fmla="*/ 15585 w 57150"/>
                <a:gd name="connsiteY7" fmla="*/ 82226 h 104775"/>
                <a:gd name="connsiteX8" fmla="*/ 16156 w 57150"/>
                <a:gd name="connsiteY8" fmla="*/ 77368 h 104775"/>
                <a:gd name="connsiteX9" fmla="*/ 32634 w 57150"/>
                <a:gd name="connsiteY9" fmla="*/ 111277 h 104775"/>
                <a:gd name="connsiteX10" fmla="*/ 61781 w 57150"/>
                <a:gd name="connsiteY10" fmla="*/ 92037 h 104775"/>
                <a:gd name="connsiteX11" fmla="*/ 61781 w 57150"/>
                <a:gd name="connsiteY11" fmla="*/ 9203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104775">
                  <a:moveTo>
                    <a:pt x="61781" y="92037"/>
                  </a:moveTo>
                  <a:cubicBezTo>
                    <a:pt x="67115" y="62795"/>
                    <a:pt x="48541" y="38220"/>
                    <a:pt x="38445" y="13455"/>
                  </a:cubicBezTo>
                  <a:cubicBezTo>
                    <a:pt x="32920" y="25"/>
                    <a:pt x="16442" y="-3499"/>
                    <a:pt x="6060" y="3549"/>
                  </a:cubicBezTo>
                  <a:cubicBezTo>
                    <a:pt x="-5751" y="11550"/>
                    <a:pt x="2536" y="27362"/>
                    <a:pt x="7203" y="54318"/>
                  </a:cubicBezTo>
                  <a:cubicBezTo>
                    <a:pt x="8822" y="63557"/>
                    <a:pt x="11108" y="80226"/>
                    <a:pt x="14918" y="88512"/>
                  </a:cubicBezTo>
                  <a:cubicBezTo>
                    <a:pt x="16061" y="90989"/>
                    <a:pt x="11584" y="70986"/>
                    <a:pt x="12632" y="73463"/>
                  </a:cubicBezTo>
                  <a:cubicBezTo>
                    <a:pt x="13013" y="74415"/>
                    <a:pt x="18061" y="100609"/>
                    <a:pt x="16442" y="95656"/>
                  </a:cubicBezTo>
                  <a:cubicBezTo>
                    <a:pt x="17013" y="97466"/>
                    <a:pt x="15013" y="80321"/>
                    <a:pt x="15585" y="82226"/>
                  </a:cubicBezTo>
                  <a:cubicBezTo>
                    <a:pt x="17394" y="88512"/>
                    <a:pt x="15585" y="80511"/>
                    <a:pt x="16156" y="77368"/>
                  </a:cubicBezTo>
                  <a:cubicBezTo>
                    <a:pt x="13489" y="91941"/>
                    <a:pt x="19871" y="107181"/>
                    <a:pt x="32634" y="111277"/>
                  </a:cubicBezTo>
                  <a:cubicBezTo>
                    <a:pt x="44541" y="115087"/>
                    <a:pt x="59114" y="106705"/>
                    <a:pt x="61781" y="92037"/>
                  </a:cubicBezTo>
                  <a:lnTo>
                    <a:pt x="61781" y="92037"/>
                  </a:ln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59" name="Freeform: Shape 161">
              <a:extLst>
                <a:ext uri="{FF2B5EF4-FFF2-40B4-BE49-F238E27FC236}">
                  <a16:creationId xmlns:a16="http://schemas.microsoft.com/office/drawing/2014/main" id="{26D9BCEE-6F23-4B14-B5C6-ACB087C3CA01}"/>
                </a:ext>
              </a:extLst>
            </p:cNvPr>
            <p:cNvSpPr/>
            <p:nvPr/>
          </p:nvSpPr>
          <p:spPr>
            <a:xfrm>
              <a:off x="10440098" y="2490055"/>
              <a:ext cx="28085" cy="44936"/>
            </a:xfrm>
            <a:custGeom>
              <a:avLst/>
              <a:gdLst>
                <a:gd name="connsiteX0" fmla="*/ 40469 w 238125"/>
                <a:gd name="connsiteY0" fmla="*/ 0 h 381000"/>
                <a:gd name="connsiteX1" fmla="*/ 1322 w 238125"/>
                <a:gd name="connsiteY1" fmla="*/ 26098 h 381000"/>
                <a:gd name="connsiteX2" fmla="*/ 44184 w 238125"/>
                <a:gd name="connsiteY2" fmla="*/ 201263 h 381000"/>
                <a:gd name="connsiteX3" fmla="*/ 126194 w 238125"/>
                <a:gd name="connsiteY3" fmla="*/ 382048 h 381000"/>
                <a:gd name="connsiteX4" fmla="*/ 243638 w 238125"/>
                <a:gd name="connsiteY4" fmla="*/ 313087 h 381000"/>
                <a:gd name="connsiteX5" fmla="*/ 142958 w 238125"/>
                <a:gd name="connsiteY5" fmla="*/ 96869 h 381000"/>
                <a:gd name="connsiteX6" fmla="*/ 40469 w 238125"/>
                <a:gd name="connsiteY6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381000">
                  <a:moveTo>
                    <a:pt x="40469" y="0"/>
                  </a:moveTo>
                  <a:lnTo>
                    <a:pt x="1322" y="26098"/>
                  </a:lnTo>
                  <a:cubicBezTo>
                    <a:pt x="1322" y="26098"/>
                    <a:pt x="-11728" y="65246"/>
                    <a:pt x="44184" y="201263"/>
                  </a:cubicBezTo>
                  <a:cubicBezTo>
                    <a:pt x="59329" y="238125"/>
                    <a:pt x="109430" y="378333"/>
                    <a:pt x="126194" y="382048"/>
                  </a:cubicBezTo>
                  <a:cubicBezTo>
                    <a:pt x="142958" y="385763"/>
                    <a:pt x="236494" y="320230"/>
                    <a:pt x="243638" y="313087"/>
                  </a:cubicBezTo>
                  <a:cubicBezTo>
                    <a:pt x="254782" y="301942"/>
                    <a:pt x="165342" y="141637"/>
                    <a:pt x="142958" y="96869"/>
                  </a:cubicBezTo>
                  <a:cubicBezTo>
                    <a:pt x="120575" y="52197"/>
                    <a:pt x="87047" y="22384"/>
                    <a:pt x="40469" y="0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60" name="Graphic 1">
              <a:extLst>
                <a:ext uri="{FF2B5EF4-FFF2-40B4-BE49-F238E27FC236}">
                  <a16:creationId xmlns:a16="http://schemas.microsoft.com/office/drawing/2014/main" id="{CC4F8366-2DD3-44A0-9808-37FE4C2F0E8A}"/>
                </a:ext>
              </a:extLst>
            </p:cNvPr>
            <p:cNvGrpSpPr/>
            <p:nvPr/>
          </p:nvGrpSpPr>
          <p:grpSpPr>
            <a:xfrm>
              <a:off x="10450221" y="2486756"/>
              <a:ext cx="77515" cy="55046"/>
              <a:chOff x="4271486" y="2150364"/>
              <a:chExt cx="657225" cy="466725"/>
            </a:xfrm>
            <a:solidFill>
              <a:schemeClr val="bg1"/>
            </a:solidFill>
          </p:grpSpPr>
          <p:sp>
            <p:nvSpPr>
              <p:cNvPr id="185" name="Freeform: Shape 189">
                <a:extLst>
                  <a:ext uri="{FF2B5EF4-FFF2-40B4-BE49-F238E27FC236}">
                    <a16:creationId xmlns:a16="http://schemas.microsoft.com/office/drawing/2014/main" id="{00D014CA-64F7-4FB7-A1D6-351F8F3ED114}"/>
                  </a:ext>
                </a:extLst>
              </p:cNvPr>
              <p:cNvSpPr/>
              <p:nvPr/>
            </p:nvSpPr>
            <p:spPr>
              <a:xfrm>
                <a:off x="4835089" y="2513718"/>
                <a:ext cx="57150" cy="104775"/>
              </a:xfrm>
              <a:custGeom>
                <a:avLst/>
                <a:gdLst>
                  <a:gd name="connsiteX0" fmla="*/ 944 w 57150"/>
                  <a:gd name="connsiteY0" fmla="*/ 92037 h 104775"/>
                  <a:gd name="connsiteX1" fmla="*/ 24280 w 57150"/>
                  <a:gd name="connsiteY1" fmla="*/ 13455 h 104775"/>
                  <a:gd name="connsiteX2" fmla="*/ 56665 w 57150"/>
                  <a:gd name="connsiteY2" fmla="*/ 3549 h 104775"/>
                  <a:gd name="connsiteX3" fmla="*/ 55522 w 57150"/>
                  <a:gd name="connsiteY3" fmla="*/ 54318 h 104775"/>
                  <a:gd name="connsiteX4" fmla="*/ 47807 w 57150"/>
                  <a:gd name="connsiteY4" fmla="*/ 88512 h 104775"/>
                  <a:gd name="connsiteX5" fmla="*/ 50093 w 57150"/>
                  <a:gd name="connsiteY5" fmla="*/ 73463 h 104775"/>
                  <a:gd name="connsiteX6" fmla="*/ 46282 w 57150"/>
                  <a:gd name="connsiteY6" fmla="*/ 95656 h 104775"/>
                  <a:gd name="connsiteX7" fmla="*/ 47140 w 57150"/>
                  <a:gd name="connsiteY7" fmla="*/ 82226 h 104775"/>
                  <a:gd name="connsiteX8" fmla="*/ 46568 w 57150"/>
                  <a:gd name="connsiteY8" fmla="*/ 77368 h 104775"/>
                  <a:gd name="connsiteX9" fmla="*/ 30090 w 57150"/>
                  <a:gd name="connsiteY9" fmla="*/ 111277 h 104775"/>
                  <a:gd name="connsiteX10" fmla="*/ 944 w 57150"/>
                  <a:gd name="connsiteY10" fmla="*/ 92037 h 104775"/>
                  <a:gd name="connsiteX11" fmla="*/ 944 w 57150"/>
                  <a:gd name="connsiteY11" fmla="*/ 92037 h 104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7150" h="104775">
                    <a:moveTo>
                      <a:pt x="944" y="92037"/>
                    </a:moveTo>
                    <a:cubicBezTo>
                      <a:pt x="-4390" y="62795"/>
                      <a:pt x="14183" y="38220"/>
                      <a:pt x="24280" y="13455"/>
                    </a:cubicBezTo>
                    <a:cubicBezTo>
                      <a:pt x="29804" y="25"/>
                      <a:pt x="46282" y="-3499"/>
                      <a:pt x="56665" y="3549"/>
                    </a:cubicBezTo>
                    <a:cubicBezTo>
                      <a:pt x="68476" y="11550"/>
                      <a:pt x="60189" y="27362"/>
                      <a:pt x="55522" y="54318"/>
                    </a:cubicBezTo>
                    <a:cubicBezTo>
                      <a:pt x="53903" y="63557"/>
                      <a:pt x="51616" y="80226"/>
                      <a:pt x="47807" y="88512"/>
                    </a:cubicBezTo>
                    <a:cubicBezTo>
                      <a:pt x="46664" y="90989"/>
                      <a:pt x="51140" y="70986"/>
                      <a:pt x="50093" y="73463"/>
                    </a:cubicBezTo>
                    <a:cubicBezTo>
                      <a:pt x="49711" y="74415"/>
                      <a:pt x="44663" y="100609"/>
                      <a:pt x="46282" y="95656"/>
                    </a:cubicBezTo>
                    <a:cubicBezTo>
                      <a:pt x="45711" y="97466"/>
                      <a:pt x="47711" y="80321"/>
                      <a:pt x="47140" y="82226"/>
                    </a:cubicBezTo>
                    <a:cubicBezTo>
                      <a:pt x="45330" y="88512"/>
                      <a:pt x="47140" y="80511"/>
                      <a:pt x="46568" y="77368"/>
                    </a:cubicBezTo>
                    <a:cubicBezTo>
                      <a:pt x="49235" y="91941"/>
                      <a:pt x="42853" y="107181"/>
                      <a:pt x="30090" y="111277"/>
                    </a:cubicBezTo>
                    <a:cubicBezTo>
                      <a:pt x="18279" y="115087"/>
                      <a:pt x="3611" y="106705"/>
                      <a:pt x="944" y="92037"/>
                    </a:cubicBezTo>
                    <a:lnTo>
                      <a:pt x="944" y="9203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accent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3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6" name="Freeform: Shape 190">
                <a:extLst>
                  <a:ext uri="{FF2B5EF4-FFF2-40B4-BE49-F238E27FC236}">
                    <a16:creationId xmlns:a16="http://schemas.microsoft.com/office/drawing/2014/main" id="{4109117A-A9C3-49C5-997A-1595E6C524BE}"/>
                  </a:ext>
                </a:extLst>
              </p:cNvPr>
              <p:cNvSpPr/>
              <p:nvPr/>
            </p:nvSpPr>
            <p:spPr>
              <a:xfrm>
                <a:off x="4692487" y="2219325"/>
                <a:ext cx="238125" cy="381000"/>
              </a:xfrm>
              <a:custGeom>
                <a:avLst/>
                <a:gdLst>
                  <a:gd name="connsiteX0" fmla="*/ 204125 w 238125"/>
                  <a:gd name="connsiteY0" fmla="*/ 0 h 381000"/>
                  <a:gd name="connsiteX1" fmla="*/ 243273 w 238125"/>
                  <a:gd name="connsiteY1" fmla="*/ 26098 h 381000"/>
                  <a:gd name="connsiteX2" fmla="*/ 200410 w 238125"/>
                  <a:gd name="connsiteY2" fmla="*/ 201263 h 381000"/>
                  <a:gd name="connsiteX3" fmla="*/ 118400 w 238125"/>
                  <a:gd name="connsiteY3" fmla="*/ 382048 h 381000"/>
                  <a:gd name="connsiteX4" fmla="*/ 957 w 238125"/>
                  <a:gd name="connsiteY4" fmla="*/ 313087 h 381000"/>
                  <a:gd name="connsiteX5" fmla="*/ 101636 w 238125"/>
                  <a:gd name="connsiteY5" fmla="*/ 96869 h 381000"/>
                  <a:gd name="connsiteX6" fmla="*/ 204125 w 238125"/>
                  <a:gd name="connsiteY6" fmla="*/ 0 h 381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38125" h="381000">
                    <a:moveTo>
                      <a:pt x="204125" y="0"/>
                    </a:moveTo>
                    <a:lnTo>
                      <a:pt x="243273" y="26098"/>
                    </a:lnTo>
                    <a:cubicBezTo>
                      <a:pt x="243273" y="26098"/>
                      <a:pt x="256322" y="65246"/>
                      <a:pt x="200410" y="201263"/>
                    </a:cubicBezTo>
                    <a:cubicBezTo>
                      <a:pt x="185266" y="238125"/>
                      <a:pt x="135164" y="378333"/>
                      <a:pt x="118400" y="382048"/>
                    </a:cubicBezTo>
                    <a:cubicBezTo>
                      <a:pt x="101636" y="385763"/>
                      <a:pt x="8100" y="320230"/>
                      <a:pt x="957" y="313087"/>
                    </a:cubicBezTo>
                    <a:cubicBezTo>
                      <a:pt x="-10188" y="301942"/>
                      <a:pt x="79252" y="141637"/>
                      <a:pt x="101636" y="96869"/>
                    </a:cubicBezTo>
                    <a:cubicBezTo>
                      <a:pt x="124020" y="52197"/>
                      <a:pt x="157548" y="22384"/>
                      <a:pt x="204125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320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7" name="Freeform: Shape 191">
                <a:extLst>
                  <a:ext uri="{FF2B5EF4-FFF2-40B4-BE49-F238E27FC236}">
                    <a16:creationId xmlns:a16="http://schemas.microsoft.com/office/drawing/2014/main" id="{A6CA9890-34FA-440F-B5B4-3E7776986E62}"/>
                  </a:ext>
                </a:extLst>
              </p:cNvPr>
              <p:cNvSpPr/>
              <p:nvPr/>
            </p:nvSpPr>
            <p:spPr>
              <a:xfrm>
                <a:off x="4271486" y="2150364"/>
                <a:ext cx="600075" cy="361950"/>
              </a:xfrm>
              <a:custGeom>
                <a:avLst/>
                <a:gdLst>
                  <a:gd name="connsiteX0" fmla="*/ 500253 w 600075"/>
                  <a:gd name="connsiteY0" fmla="*/ 0 h 361950"/>
                  <a:gd name="connsiteX1" fmla="*/ 476441 w 600075"/>
                  <a:gd name="connsiteY1" fmla="*/ 0 h 361950"/>
                  <a:gd name="connsiteX2" fmla="*/ 316611 w 600075"/>
                  <a:gd name="connsiteY2" fmla="*/ 16764 h 361950"/>
                  <a:gd name="connsiteX3" fmla="*/ 302609 w 600075"/>
                  <a:gd name="connsiteY3" fmla="*/ 16669 h 361950"/>
                  <a:gd name="connsiteX4" fmla="*/ 302228 w 600075"/>
                  <a:gd name="connsiteY4" fmla="*/ 21050 h 361950"/>
                  <a:gd name="connsiteX5" fmla="*/ 302038 w 600075"/>
                  <a:gd name="connsiteY5" fmla="*/ 16669 h 361950"/>
                  <a:gd name="connsiteX6" fmla="*/ 288036 w 600075"/>
                  <a:gd name="connsiteY6" fmla="*/ 16764 h 361950"/>
                  <a:gd name="connsiteX7" fmla="*/ 128207 w 600075"/>
                  <a:gd name="connsiteY7" fmla="*/ 0 h 361950"/>
                  <a:gd name="connsiteX8" fmla="*/ 104394 w 600075"/>
                  <a:gd name="connsiteY8" fmla="*/ 0 h 361950"/>
                  <a:gd name="connsiteX9" fmla="*/ 0 w 600075"/>
                  <a:gd name="connsiteY9" fmla="*/ 59626 h 361950"/>
                  <a:gd name="connsiteX10" fmla="*/ 74581 w 600075"/>
                  <a:gd name="connsiteY10" fmla="*/ 121158 h 361950"/>
                  <a:gd name="connsiteX11" fmla="*/ 193834 w 600075"/>
                  <a:gd name="connsiteY11" fmla="*/ 363379 h 361950"/>
                  <a:gd name="connsiteX12" fmla="*/ 277654 w 600075"/>
                  <a:gd name="connsiteY12" fmla="*/ 320516 h 361950"/>
                  <a:gd name="connsiteX13" fmla="*/ 300514 w 600075"/>
                  <a:gd name="connsiteY13" fmla="*/ 303086 h 361950"/>
                  <a:gd name="connsiteX14" fmla="*/ 326708 w 600075"/>
                  <a:gd name="connsiteY14" fmla="*/ 320516 h 361950"/>
                  <a:gd name="connsiteX15" fmla="*/ 410528 w 600075"/>
                  <a:gd name="connsiteY15" fmla="*/ 363379 h 361950"/>
                  <a:gd name="connsiteX16" fmla="*/ 529781 w 600075"/>
                  <a:gd name="connsiteY16" fmla="*/ 121158 h 361950"/>
                  <a:gd name="connsiteX17" fmla="*/ 604361 w 600075"/>
                  <a:gd name="connsiteY17" fmla="*/ 59626 h 361950"/>
                  <a:gd name="connsiteX18" fmla="*/ 500253 w 600075"/>
                  <a:gd name="connsiteY18" fmla="*/ 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00075" h="361950">
                    <a:moveTo>
                      <a:pt x="500253" y="0"/>
                    </a:moveTo>
                    <a:lnTo>
                      <a:pt x="476441" y="0"/>
                    </a:lnTo>
                    <a:cubicBezTo>
                      <a:pt x="440341" y="10192"/>
                      <a:pt x="382334" y="16764"/>
                      <a:pt x="316611" y="16764"/>
                    </a:cubicBezTo>
                    <a:cubicBezTo>
                      <a:pt x="311944" y="16764"/>
                      <a:pt x="307277" y="16764"/>
                      <a:pt x="302609" y="16669"/>
                    </a:cubicBezTo>
                    <a:lnTo>
                      <a:pt x="302228" y="21050"/>
                    </a:lnTo>
                    <a:lnTo>
                      <a:pt x="302038" y="16669"/>
                    </a:lnTo>
                    <a:cubicBezTo>
                      <a:pt x="297466" y="16764"/>
                      <a:pt x="292799" y="16764"/>
                      <a:pt x="288036" y="16764"/>
                    </a:cubicBezTo>
                    <a:cubicBezTo>
                      <a:pt x="222409" y="16764"/>
                      <a:pt x="164306" y="10192"/>
                      <a:pt x="128207" y="0"/>
                    </a:cubicBezTo>
                    <a:lnTo>
                      <a:pt x="104394" y="0"/>
                    </a:lnTo>
                    <a:cubicBezTo>
                      <a:pt x="104394" y="0"/>
                      <a:pt x="29813" y="39148"/>
                      <a:pt x="0" y="59626"/>
                    </a:cubicBezTo>
                    <a:cubicBezTo>
                      <a:pt x="0" y="59626"/>
                      <a:pt x="59627" y="102489"/>
                      <a:pt x="74581" y="121158"/>
                    </a:cubicBezTo>
                    <a:cubicBezTo>
                      <a:pt x="89535" y="139827"/>
                      <a:pt x="192024" y="350425"/>
                      <a:pt x="193834" y="363379"/>
                    </a:cubicBezTo>
                    <a:cubicBezTo>
                      <a:pt x="195739" y="376428"/>
                      <a:pt x="255365" y="335470"/>
                      <a:pt x="277654" y="320516"/>
                    </a:cubicBezTo>
                    <a:cubicBezTo>
                      <a:pt x="285274" y="315468"/>
                      <a:pt x="293561" y="308896"/>
                      <a:pt x="300514" y="303086"/>
                    </a:cubicBezTo>
                    <a:cubicBezTo>
                      <a:pt x="308705" y="308515"/>
                      <a:pt x="318325" y="314801"/>
                      <a:pt x="326708" y="320516"/>
                    </a:cubicBezTo>
                    <a:cubicBezTo>
                      <a:pt x="343281" y="331851"/>
                      <a:pt x="408718" y="376428"/>
                      <a:pt x="410528" y="363379"/>
                    </a:cubicBezTo>
                    <a:cubicBezTo>
                      <a:pt x="412433" y="350329"/>
                      <a:pt x="514921" y="139732"/>
                      <a:pt x="529781" y="121158"/>
                    </a:cubicBezTo>
                    <a:cubicBezTo>
                      <a:pt x="544735" y="102489"/>
                      <a:pt x="604361" y="59626"/>
                      <a:pt x="604361" y="59626"/>
                    </a:cubicBezTo>
                    <a:cubicBezTo>
                      <a:pt x="574834" y="39148"/>
                      <a:pt x="500253" y="0"/>
                      <a:pt x="500253" y="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accent6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defTabSz="609585"/>
                <a:endParaRPr lang="it-IT" sz="320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161" name="Freeform: Shape 163">
              <a:extLst>
                <a:ext uri="{FF2B5EF4-FFF2-40B4-BE49-F238E27FC236}">
                  <a16:creationId xmlns:a16="http://schemas.microsoft.com/office/drawing/2014/main" id="{EF1B811E-31A6-4DD4-B13B-4CF7D02FD212}"/>
                </a:ext>
              </a:extLst>
            </p:cNvPr>
            <p:cNvSpPr/>
            <p:nvPr/>
          </p:nvSpPr>
          <p:spPr>
            <a:xfrm>
              <a:off x="10459655" y="2460600"/>
              <a:ext cx="42689" cy="21344"/>
            </a:xfrm>
            <a:custGeom>
              <a:avLst/>
              <a:gdLst>
                <a:gd name="connsiteX0" fmla="*/ 360140 w 361950"/>
                <a:gd name="connsiteY0" fmla="*/ 0 h 180975"/>
                <a:gd name="connsiteX1" fmla="*/ 183547 w 361950"/>
                <a:gd name="connsiteY1" fmla="*/ 22384 h 180975"/>
                <a:gd name="connsiteX2" fmla="*/ 6953 w 361950"/>
                <a:gd name="connsiteY2" fmla="*/ 0 h 180975"/>
                <a:gd name="connsiteX3" fmla="*/ 0 w 361950"/>
                <a:gd name="connsiteY3" fmla="*/ 0 h 180975"/>
                <a:gd name="connsiteX4" fmla="*/ 0 w 361950"/>
                <a:gd name="connsiteY4" fmla="*/ 131636 h 180975"/>
                <a:gd name="connsiteX5" fmla="*/ 0 w 361950"/>
                <a:gd name="connsiteY5" fmla="*/ 162782 h 180975"/>
                <a:gd name="connsiteX6" fmla="*/ 0 w 361950"/>
                <a:gd name="connsiteY6" fmla="*/ 165830 h 180975"/>
                <a:gd name="connsiteX7" fmla="*/ 6953 w 361950"/>
                <a:gd name="connsiteY7" fmla="*/ 165830 h 180975"/>
                <a:gd name="connsiteX8" fmla="*/ 183547 w 361950"/>
                <a:gd name="connsiteY8" fmla="*/ 188214 h 180975"/>
                <a:gd name="connsiteX9" fmla="*/ 360140 w 361950"/>
                <a:gd name="connsiteY9" fmla="*/ 165830 h 180975"/>
                <a:gd name="connsiteX10" fmla="*/ 367093 w 361950"/>
                <a:gd name="connsiteY10" fmla="*/ 165830 h 180975"/>
                <a:gd name="connsiteX11" fmla="*/ 367093 w 361950"/>
                <a:gd name="connsiteY11" fmla="*/ 162782 h 180975"/>
                <a:gd name="connsiteX12" fmla="*/ 367093 w 361950"/>
                <a:gd name="connsiteY12" fmla="*/ 131636 h 180975"/>
                <a:gd name="connsiteX13" fmla="*/ 367093 w 361950"/>
                <a:gd name="connsiteY13" fmla="*/ 0 h 180975"/>
                <a:gd name="connsiteX14" fmla="*/ 360140 w 361950"/>
                <a:gd name="connsiteY14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950" h="180975">
                  <a:moveTo>
                    <a:pt x="360140" y="0"/>
                  </a:moveTo>
                  <a:cubicBezTo>
                    <a:pt x="327279" y="13240"/>
                    <a:pt x="260604" y="22384"/>
                    <a:pt x="183547" y="22384"/>
                  </a:cubicBezTo>
                  <a:cubicBezTo>
                    <a:pt x="106489" y="22384"/>
                    <a:pt x="39814" y="13240"/>
                    <a:pt x="6953" y="0"/>
                  </a:cubicBezTo>
                  <a:lnTo>
                    <a:pt x="0" y="0"/>
                  </a:lnTo>
                  <a:lnTo>
                    <a:pt x="0" y="131636"/>
                  </a:lnTo>
                  <a:lnTo>
                    <a:pt x="0" y="162782"/>
                  </a:lnTo>
                  <a:lnTo>
                    <a:pt x="0" y="165830"/>
                  </a:lnTo>
                  <a:lnTo>
                    <a:pt x="6953" y="165830"/>
                  </a:lnTo>
                  <a:cubicBezTo>
                    <a:pt x="39814" y="179070"/>
                    <a:pt x="106489" y="188214"/>
                    <a:pt x="183547" y="188214"/>
                  </a:cubicBezTo>
                  <a:cubicBezTo>
                    <a:pt x="260604" y="188214"/>
                    <a:pt x="327279" y="179070"/>
                    <a:pt x="360140" y="165830"/>
                  </a:cubicBezTo>
                  <a:lnTo>
                    <a:pt x="367093" y="165830"/>
                  </a:lnTo>
                  <a:lnTo>
                    <a:pt x="367093" y="162782"/>
                  </a:lnTo>
                  <a:lnTo>
                    <a:pt x="367093" y="131636"/>
                  </a:lnTo>
                  <a:lnTo>
                    <a:pt x="367093" y="0"/>
                  </a:lnTo>
                  <a:lnTo>
                    <a:pt x="360140" y="0"/>
                  </a:ln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2" name="Freeform: Shape 164">
              <a:extLst>
                <a:ext uri="{FF2B5EF4-FFF2-40B4-BE49-F238E27FC236}">
                  <a16:creationId xmlns:a16="http://schemas.microsoft.com/office/drawing/2014/main" id="{A9478D8A-EE6E-4615-B9D0-568C8A7695E8}"/>
                </a:ext>
              </a:extLst>
            </p:cNvPr>
            <p:cNvSpPr/>
            <p:nvPr/>
          </p:nvSpPr>
          <p:spPr>
            <a:xfrm>
              <a:off x="10459655" y="2438840"/>
              <a:ext cx="42689" cy="21344"/>
            </a:xfrm>
            <a:custGeom>
              <a:avLst/>
              <a:gdLst>
                <a:gd name="connsiteX0" fmla="*/ 360140 w 361950"/>
                <a:gd name="connsiteY0" fmla="*/ 0 h 180975"/>
                <a:gd name="connsiteX1" fmla="*/ 183547 w 361950"/>
                <a:gd name="connsiteY1" fmla="*/ 22384 h 180975"/>
                <a:gd name="connsiteX2" fmla="*/ 6953 w 361950"/>
                <a:gd name="connsiteY2" fmla="*/ 0 h 180975"/>
                <a:gd name="connsiteX3" fmla="*/ 0 w 361950"/>
                <a:gd name="connsiteY3" fmla="*/ 0 h 180975"/>
                <a:gd name="connsiteX4" fmla="*/ 0 w 361950"/>
                <a:gd name="connsiteY4" fmla="*/ 131636 h 180975"/>
                <a:gd name="connsiteX5" fmla="*/ 0 w 361950"/>
                <a:gd name="connsiteY5" fmla="*/ 162782 h 180975"/>
                <a:gd name="connsiteX6" fmla="*/ 0 w 361950"/>
                <a:gd name="connsiteY6" fmla="*/ 165830 h 180975"/>
                <a:gd name="connsiteX7" fmla="*/ 6953 w 361950"/>
                <a:gd name="connsiteY7" fmla="*/ 165830 h 180975"/>
                <a:gd name="connsiteX8" fmla="*/ 183547 w 361950"/>
                <a:gd name="connsiteY8" fmla="*/ 188214 h 180975"/>
                <a:gd name="connsiteX9" fmla="*/ 360140 w 361950"/>
                <a:gd name="connsiteY9" fmla="*/ 165830 h 180975"/>
                <a:gd name="connsiteX10" fmla="*/ 367093 w 361950"/>
                <a:gd name="connsiteY10" fmla="*/ 165830 h 180975"/>
                <a:gd name="connsiteX11" fmla="*/ 367093 w 361950"/>
                <a:gd name="connsiteY11" fmla="*/ 162782 h 180975"/>
                <a:gd name="connsiteX12" fmla="*/ 367093 w 361950"/>
                <a:gd name="connsiteY12" fmla="*/ 131636 h 180975"/>
                <a:gd name="connsiteX13" fmla="*/ 367093 w 361950"/>
                <a:gd name="connsiteY13" fmla="*/ 0 h 180975"/>
                <a:gd name="connsiteX14" fmla="*/ 360140 w 361950"/>
                <a:gd name="connsiteY14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950" h="180975">
                  <a:moveTo>
                    <a:pt x="360140" y="0"/>
                  </a:moveTo>
                  <a:cubicBezTo>
                    <a:pt x="327279" y="13240"/>
                    <a:pt x="260604" y="22384"/>
                    <a:pt x="183547" y="22384"/>
                  </a:cubicBezTo>
                  <a:cubicBezTo>
                    <a:pt x="106489" y="22384"/>
                    <a:pt x="39814" y="13240"/>
                    <a:pt x="6953" y="0"/>
                  </a:cubicBezTo>
                  <a:lnTo>
                    <a:pt x="0" y="0"/>
                  </a:lnTo>
                  <a:lnTo>
                    <a:pt x="0" y="131636"/>
                  </a:lnTo>
                  <a:lnTo>
                    <a:pt x="0" y="162782"/>
                  </a:lnTo>
                  <a:lnTo>
                    <a:pt x="0" y="165830"/>
                  </a:lnTo>
                  <a:lnTo>
                    <a:pt x="6953" y="165830"/>
                  </a:lnTo>
                  <a:cubicBezTo>
                    <a:pt x="39814" y="179070"/>
                    <a:pt x="106489" y="188214"/>
                    <a:pt x="183547" y="188214"/>
                  </a:cubicBezTo>
                  <a:cubicBezTo>
                    <a:pt x="260604" y="188214"/>
                    <a:pt x="327279" y="179070"/>
                    <a:pt x="360140" y="165830"/>
                  </a:cubicBezTo>
                  <a:lnTo>
                    <a:pt x="367093" y="165830"/>
                  </a:lnTo>
                  <a:lnTo>
                    <a:pt x="367093" y="162782"/>
                  </a:lnTo>
                  <a:lnTo>
                    <a:pt x="367093" y="131636"/>
                  </a:lnTo>
                  <a:lnTo>
                    <a:pt x="367093" y="0"/>
                  </a:lnTo>
                  <a:lnTo>
                    <a:pt x="360140" y="0"/>
                  </a:ln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3" name="Freeform: Shape 165">
              <a:extLst>
                <a:ext uri="{FF2B5EF4-FFF2-40B4-BE49-F238E27FC236}">
                  <a16:creationId xmlns:a16="http://schemas.microsoft.com/office/drawing/2014/main" id="{E3857591-FCB4-4D77-9F2F-BA130EA899D3}"/>
                </a:ext>
              </a:extLst>
            </p:cNvPr>
            <p:cNvSpPr/>
            <p:nvPr/>
          </p:nvSpPr>
          <p:spPr>
            <a:xfrm>
              <a:off x="10459655" y="2417743"/>
              <a:ext cx="42689" cy="21344"/>
            </a:xfrm>
            <a:custGeom>
              <a:avLst/>
              <a:gdLst>
                <a:gd name="connsiteX0" fmla="*/ 360140 w 361950"/>
                <a:gd name="connsiteY0" fmla="*/ 0 h 180975"/>
                <a:gd name="connsiteX1" fmla="*/ 183547 w 361950"/>
                <a:gd name="connsiteY1" fmla="*/ 22384 h 180975"/>
                <a:gd name="connsiteX2" fmla="*/ 6953 w 361950"/>
                <a:gd name="connsiteY2" fmla="*/ 0 h 180975"/>
                <a:gd name="connsiteX3" fmla="*/ 0 w 361950"/>
                <a:gd name="connsiteY3" fmla="*/ 0 h 180975"/>
                <a:gd name="connsiteX4" fmla="*/ 0 w 361950"/>
                <a:gd name="connsiteY4" fmla="*/ 131636 h 180975"/>
                <a:gd name="connsiteX5" fmla="*/ 0 w 361950"/>
                <a:gd name="connsiteY5" fmla="*/ 162782 h 180975"/>
                <a:gd name="connsiteX6" fmla="*/ 0 w 361950"/>
                <a:gd name="connsiteY6" fmla="*/ 165830 h 180975"/>
                <a:gd name="connsiteX7" fmla="*/ 6953 w 361950"/>
                <a:gd name="connsiteY7" fmla="*/ 165830 h 180975"/>
                <a:gd name="connsiteX8" fmla="*/ 183547 w 361950"/>
                <a:gd name="connsiteY8" fmla="*/ 188214 h 180975"/>
                <a:gd name="connsiteX9" fmla="*/ 360140 w 361950"/>
                <a:gd name="connsiteY9" fmla="*/ 165830 h 180975"/>
                <a:gd name="connsiteX10" fmla="*/ 367093 w 361950"/>
                <a:gd name="connsiteY10" fmla="*/ 165830 h 180975"/>
                <a:gd name="connsiteX11" fmla="*/ 367093 w 361950"/>
                <a:gd name="connsiteY11" fmla="*/ 162782 h 180975"/>
                <a:gd name="connsiteX12" fmla="*/ 367093 w 361950"/>
                <a:gd name="connsiteY12" fmla="*/ 131636 h 180975"/>
                <a:gd name="connsiteX13" fmla="*/ 367093 w 361950"/>
                <a:gd name="connsiteY13" fmla="*/ 0 h 180975"/>
                <a:gd name="connsiteX14" fmla="*/ 360140 w 361950"/>
                <a:gd name="connsiteY14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950" h="180975">
                  <a:moveTo>
                    <a:pt x="360140" y="0"/>
                  </a:moveTo>
                  <a:cubicBezTo>
                    <a:pt x="327279" y="13240"/>
                    <a:pt x="260604" y="22384"/>
                    <a:pt x="183547" y="22384"/>
                  </a:cubicBezTo>
                  <a:cubicBezTo>
                    <a:pt x="106489" y="22384"/>
                    <a:pt x="39814" y="13240"/>
                    <a:pt x="6953" y="0"/>
                  </a:cubicBezTo>
                  <a:lnTo>
                    <a:pt x="0" y="0"/>
                  </a:lnTo>
                  <a:lnTo>
                    <a:pt x="0" y="131636"/>
                  </a:lnTo>
                  <a:lnTo>
                    <a:pt x="0" y="162782"/>
                  </a:lnTo>
                  <a:lnTo>
                    <a:pt x="0" y="165830"/>
                  </a:lnTo>
                  <a:lnTo>
                    <a:pt x="6953" y="165830"/>
                  </a:lnTo>
                  <a:cubicBezTo>
                    <a:pt x="39814" y="179070"/>
                    <a:pt x="106489" y="188214"/>
                    <a:pt x="183547" y="188214"/>
                  </a:cubicBezTo>
                  <a:cubicBezTo>
                    <a:pt x="260604" y="188214"/>
                    <a:pt x="327279" y="179070"/>
                    <a:pt x="360140" y="165830"/>
                  </a:cubicBezTo>
                  <a:lnTo>
                    <a:pt x="367093" y="165830"/>
                  </a:lnTo>
                  <a:lnTo>
                    <a:pt x="367093" y="162782"/>
                  </a:lnTo>
                  <a:lnTo>
                    <a:pt x="367093" y="131636"/>
                  </a:lnTo>
                  <a:lnTo>
                    <a:pt x="367093" y="0"/>
                  </a:lnTo>
                  <a:lnTo>
                    <a:pt x="360140" y="0"/>
                  </a:ln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4" name="Freeform: Shape 166">
              <a:extLst>
                <a:ext uri="{FF2B5EF4-FFF2-40B4-BE49-F238E27FC236}">
                  <a16:creationId xmlns:a16="http://schemas.microsoft.com/office/drawing/2014/main" id="{59A32A92-44C1-43C2-960A-46D84664109B}"/>
                </a:ext>
              </a:extLst>
            </p:cNvPr>
            <p:cNvSpPr/>
            <p:nvPr/>
          </p:nvSpPr>
          <p:spPr>
            <a:xfrm>
              <a:off x="10459655" y="2395769"/>
              <a:ext cx="42689" cy="21344"/>
            </a:xfrm>
            <a:custGeom>
              <a:avLst/>
              <a:gdLst>
                <a:gd name="connsiteX0" fmla="*/ 360140 w 361950"/>
                <a:gd name="connsiteY0" fmla="*/ 0 h 180975"/>
                <a:gd name="connsiteX1" fmla="*/ 183547 w 361950"/>
                <a:gd name="connsiteY1" fmla="*/ 22384 h 180975"/>
                <a:gd name="connsiteX2" fmla="*/ 6953 w 361950"/>
                <a:gd name="connsiteY2" fmla="*/ 0 h 180975"/>
                <a:gd name="connsiteX3" fmla="*/ 0 w 361950"/>
                <a:gd name="connsiteY3" fmla="*/ 0 h 180975"/>
                <a:gd name="connsiteX4" fmla="*/ 0 w 361950"/>
                <a:gd name="connsiteY4" fmla="*/ 131636 h 180975"/>
                <a:gd name="connsiteX5" fmla="*/ 0 w 361950"/>
                <a:gd name="connsiteY5" fmla="*/ 162782 h 180975"/>
                <a:gd name="connsiteX6" fmla="*/ 0 w 361950"/>
                <a:gd name="connsiteY6" fmla="*/ 165830 h 180975"/>
                <a:gd name="connsiteX7" fmla="*/ 6953 w 361950"/>
                <a:gd name="connsiteY7" fmla="*/ 165830 h 180975"/>
                <a:gd name="connsiteX8" fmla="*/ 183547 w 361950"/>
                <a:gd name="connsiteY8" fmla="*/ 188214 h 180975"/>
                <a:gd name="connsiteX9" fmla="*/ 360140 w 361950"/>
                <a:gd name="connsiteY9" fmla="*/ 165830 h 180975"/>
                <a:gd name="connsiteX10" fmla="*/ 367093 w 361950"/>
                <a:gd name="connsiteY10" fmla="*/ 165830 h 180975"/>
                <a:gd name="connsiteX11" fmla="*/ 367093 w 361950"/>
                <a:gd name="connsiteY11" fmla="*/ 162782 h 180975"/>
                <a:gd name="connsiteX12" fmla="*/ 367093 w 361950"/>
                <a:gd name="connsiteY12" fmla="*/ 131636 h 180975"/>
                <a:gd name="connsiteX13" fmla="*/ 367093 w 361950"/>
                <a:gd name="connsiteY13" fmla="*/ 0 h 180975"/>
                <a:gd name="connsiteX14" fmla="*/ 360140 w 361950"/>
                <a:gd name="connsiteY14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950" h="180975">
                  <a:moveTo>
                    <a:pt x="360140" y="0"/>
                  </a:moveTo>
                  <a:cubicBezTo>
                    <a:pt x="327279" y="13240"/>
                    <a:pt x="260604" y="22384"/>
                    <a:pt x="183547" y="22384"/>
                  </a:cubicBezTo>
                  <a:cubicBezTo>
                    <a:pt x="106489" y="22384"/>
                    <a:pt x="39814" y="13240"/>
                    <a:pt x="6953" y="0"/>
                  </a:cubicBezTo>
                  <a:lnTo>
                    <a:pt x="0" y="0"/>
                  </a:lnTo>
                  <a:lnTo>
                    <a:pt x="0" y="131636"/>
                  </a:lnTo>
                  <a:lnTo>
                    <a:pt x="0" y="162782"/>
                  </a:lnTo>
                  <a:lnTo>
                    <a:pt x="0" y="165830"/>
                  </a:lnTo>
                  <a:lnTo>
                    <a:pt x="6953" y="165830"/>
                  </a:lnTo>
                  <a:cubicBezTo>
                    <a:pt x="39814" y="179070"/>
                    <a:pt x="106489" y="188214"/>
                    <a:pt x="183547" y="188214"/>
                  </a:cubicBezTo>
                  <a:cubicBezTo>
                    <a:pt x="260604" y="188214"/>
                    <a:pt x="327279" y="179070"/>
                    <a:pt x="360140" y="165830"/>
                  </a:cubicBezTo>
                  <a:lnTo>
                    <a:pt x="367093" y="165830"/>
                  </a:lnTo>
                  <a:lnTo>
                    <a:pt x="367093" y="162782"/>
                  </a:lnTo>
                  <a:lnTo>
                    <a:pt x="367093" y="131636"/>
                  </a:lnTo>
                  <a:lnTo>
                    <a:pt x="367093" y="0"/>
                  </a:lnTo>
                  <a:lnTo>
                    <a:pt x="360140" y="0"/>
                  </a:ln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5" name="Freeform: Shape 171">
              <a:extLst>
                <a:ext uri="{FF2B5EF4-FFF2-40B4-BE49-F238E27FC236}">
                  <a16:creationId xmlns:a16="http://schemas.microsoft.com/office/drawing/2014/main" id="{54264A01-3793-47AA-888A-CF45D5D4D7D3}"/>
                </a:ext>
              </a:extLst>
            </p:cNvPr>
            <p:cNvSpPr/>
            <p:nvPr/>
          </p:nvSpPr>
          <p:spPr>
            <a:xfrm>
              <a:off x="10459655" y="2374661"/>
              <a:ext cx="42689" cy="21344"/>
            </a:xfrm>
            <a:custGeom>
              <a:avLst/>
              <a:gdLst>
                <a:gd name="connsiteX0" fmla="*/ 360140 w 361950"/>
                <a:gd name="connsiteY0" fmla="*/ 0 h 180975"/>
                <a:gd name="connsiteX1" fmla="*/ 183547 w 361950"/>
                <a:gd name="connsiteY1" fmla="*/ 22384 h 180975"/>
                <a:gd name="connsiteX2" fmla="*/ 6953 w 361950"/>
                <a:gd name="connsiteY2" fmla="*/ 0 h 180975"/>
                <a:gd name="connsiteX3" fmla="*/ 0 w 361950"/>
                <a:gd name="connsiteY3" fmla="*/ 0 h 180975"/>
                <a:gd name="connsiteX4" fmla="*/ 0 w 361950"/>
                <a:gd name="connsiteY4" fmla="*/ 131636 h 180975"/>
                <a:gd name="connsiteX5" fmla="*/ 0 w 361950"/>
                <a:gd name="connsiteY5" fmla="*/ 162782 h 180975"/>
                <a:gd name="connsiteX6" fmla="*/ 0 w 361950"/>
                <a:gd name="connsiteY6" fmla="*/ 165830 h 180975"/>
                <a:gd name="connsiteX7" fmla="*/ 6953 w 361950"/>
                <a:gd name="connsiteY7" fmla="*/ 165830 h 180975"/>
                <a:gd name="connsiteX8" fmla="*/ 183547 w 361950"/>
                <a:gd name="connsiteY8" fmla="*/ 188214 h 180975"/>
                <a:gd name="connsiteX9" fmla="*/ 360140 w 361950"/>
                <a:gd name="connsiteY9" fmla="*/ 165830 h 180975"/>
                <a:gd name="connsiteX10" fmla="*/ 367093 w 361950"/>
                <a:gd name="connsiteY10" fmla="*/ 165830 h 180975"/>
                <a:gd name="connsiteX11" fmla="*/ 367093 w 361950"/>
                <a:gd name="connsiteY11" fmla="*/ 162782 h 180975"/>
                <a:gd name="connsiteX12" fmla="*/ 367093 w 361950"/>
                <a:gd name="connsiteY12" fmla="*/ 131636 h 180975"/>
                <a:gd name="connsiteX13" fmla="*/ 367093 w 361950"/>
                <a:gd name="connsiteY13" fmla="*/ 0 h 180975"/>
                <a:gd name="connsiteX14" fmla="*/ 360140 w 361950"/>
                <a:gd name="connsiteY14" fmla="*/ 0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1950" h="180975">
                  <a:moveTo>
                    <a:pt x="360140" y="0"/>
                  </a:moveTo>
                  <a:cubicBezTo>
                    <a:pt x="327279" y="13240"/>
                    <a:pt x="260604" y="22384"/>
                    <a:pt x="183547" y="22384"/>
                  </a:cubicBezTo>
                  <a:cubicBezTo>
                    <a:pt x="106489" y="22384"/>
                    <a:pt x="39814" y="13240"/>
                    <a:pt x="6953" y="0"/>
                  </a:cubicBezTo>
                  <a:lnTo>
                    <a:pt x="0" y="0"/>
                  </a:lnTo>
                  <a:lnTo>
                    <a:pt x="0" y="131636"/>
                  </a:lnTo>
                  <a:lnTo>
                    <a:pt x="0" y="162782"/>
                  </a:lnTo>
                  <a:lnTo>
                    <a:pt x="0" y="165830"/>
                  </a:lnTo>
                  <a:lnTo>
                    <a:pt x="6953" y="165830"/>
                  </a:lnTo>
                  <a:cubicBezTo>
                    <a:pt x="39814" y="179070"/>
                    <a:pt x="106489" y="188214"/>
                    <a:pt x="183547" y="188214"/>
                  </a:cubicBezTo>
                  <a:cubicBezTo>
                    <a:pt x="260604" y="188214"/>
                    <a:pt x="327279" y="179070"/>
                    <a:pt x="360140" y="165830"/>
                  </a:cubicBezTo>
                  <a:lnTo>
                    <a:pt x="367093" y="165830"/>
                  </a:lnTo>
                  <a:lnTo>
                    <a:pt x="367093" y="162782"/>
                  </a:lnTo>
                  <a:lnTo>
                    <a:pt x="367093" y="131636"/>
                  </a:lnTo>
                  <a:lnTo>
                    <a:pt x="367093" y="0"/>
                  </a:lnTo>
                  <a:lnTo>
                    <a:pt x="360140" y="0"/>
                  </a:ln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6" name="Freeform: Shape 172">
              <a:extLst>
                <a:ext uri="{FF2B5EF4-FFF2-40B4-BE49-F238E27FC236}">
                  <a16:creationId xmlns:a16="http://schemas.microsoft.com/office/drawing/2014/main" id="{9DE43683-9B78-4719-9119-CDDFAAE74498}"/>
                </a:ext>
              </a:extLst>
            </p:cNvPr>
            <p:cNvSpPr/>
            <p:nvPr/>
          </p:nvSpPr>
          <p:spPr>
            <a:xfrm>
              <a:off x="10460205" y="2368729"/>
              <a:ext cx="41566" cy="6740"/>
            </a:xfrm>
            <a:custGeom>
              <a:avLst/>
              <a:gdLst>
                <a:gd name="connsiteX0" fmla="*/ 357759 w 352425"/>
                <a:gd name="connsiteY0" fmla="*/ 29813 h 57150"/>
                <a:gd name="connsiteX1" fmla="*/ 178879 w 352425"/>
                <a:gd name="connsiteY1" fmla="*/ 59627 h 57150"/>
                <a:gd name="connsiteX2" fmla="*/ 0 w 352425"/>
                <a:gd name="connsiteY2" fmla="*/ 29813 h 57150"/>
                <a:gd name="connsiteX3" fmla="*/ 178879 w 352425"/>
                <a:gd name="connsiteY3" fmla="*/ 0 h 57150"/>
                <a:gd name="connsiteX4" fmla="*/ 357759 w 352425"/>
                <a:gd name="connsiteY4" fmla="*/ 298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425" h="57150">
                  <a:moveTo>
                    <a:pt x="357759" y="29813"/>
                  </a:moveTo>
                  <a:cubicBezTo>
                    <a:pt x="357759" y="46279"/>
                    <a:pt x="277672" y="59627"/>
                    <a:pt x="178879" y="59627"/>
                  </a:cubicBezTo>
                  <a:cubicBezTo>
                    <a:pt x="80087" y="59627"/>
                    <a:pt x="0" y="46279"/>
                    <a:pt x="0" y="29813"/>
                  </a:cubicBezTo>
                  <a:cubicBezTo>
                    <a:pt x="0" y="13348"/>
                    <a:pt x="80087" y="0"/>
                    <a:pt x="178879" y="0"/>
                  </a:cubicBezTo>
                  <a:cubicBezTo>
                    <a:pt x="277672" y="0"/>
                    <a:pt x="357759" y="13348"/>
                    <a:pt x="357759" y="29813"/>
                  </a:cubicBezTo>
                  <a:close/>
                </a:path>
              </a:pathLst>
            </a:custGeom>
            <a:solidFill>
              <a:schemeClr val="bg1"/>
            </a:solidFill>
            <a:ln w="6350" cap="flat">
              <a:solidFill>
                <a:schemeClr val="accent6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7" name="Freeform: Shape 173">
              <a:extLst>
                <a:ext uri="{FF2B5EF4-FFF2-40B4-BE49-F238E27FC236}">
                  <a16:creationId xmlns:a16="http://schemas.microsoft.com/office/drawing/2014/main" id="{AEF97A49-6579-4C09-AEEE-3E911AF3991C}"/>
                </a:ext>
              </a:extLst>
            </p:cNvPr>
            <p:cNvSpPr/>
            <p:nvPr/>
          </p:nvSpPr>
          <p:spPr>
            <a:xfrm>
              <a:off x="10525887" y="2581017"/>
              <a:ext cx="159023" cy="113364"/>
            </a:xfrm>
            <a:custGeom>
              <a:avLst/>
              <a:gdLst>
                <a:gd name="connsiteX0" fmla="*/ 0 w 462010"/>
                <a:gd name="connsiteY0" fmla="*/ 0 h 198767"/>
                <a:gd name="connsiteX1" fmla="*/ 462010 w 462010"/>
                <a:gd name="connsiteY1" fmla="*/ 0 h 198767"/>
                <a:gd name="connsiteX2" fmla="*/ 458812 w 462010"/>
                <a:gd name="connsiteY2" fmla="*/ 47663 h 198767"/>
                <a:gd name="connsiteX3" fmla="*/ 388921 w 462010"/>
                <a:gd name="connsiteY3" fmla="*/ 198767 h 198767"/>
                <a:gd name="connsiteX4" fmla="*/ 241113 w 462010"/>
                <a:gd name="connsiteY4" fmla="*/ 135445 h 198767"/>
                <a:gd name="connsiteX5" fmla="*/ 7609 w 462010"/>
                <a:gd name="connsiteY5" fmla="*/ 30814 h 198767"/>
                <a:gd name="connsiteX0" fmla="*/ 0 w 462010"/>
                <a:gd name="connsiteY0" fmla="*/ 0 h 198767"/>
                <a:gd name="connsiteX1" fmla="*/ 383282 w 462010"/>
                <a:gd name="connsiteY1" fmla="*/ 973 h 198767"/>
                <a:gd name="connsiteX2" fmla="*/ 462010 w 462010"/>
                <a:gd name="connsiteY2" fmla="*/ 0 h 198767"/>
                <a:gd name="connsiteX3" fmla="*/ 458812 w 462010"/>
                <a:gd name="connsiteY3" fmla="*/ 47663 h 198767"/>
                <a:gd name="connsiteX4" fmla="*/ 388921 w 462010"/>
                <a:gd name="connsiteY4" fmla="*/ 198767 h 198767"/>
                <a:gd name="connsiteX5" fmla="*/ 241113 w 462010"/>
                <a:gd name="connsiteY5" fmla="*/ 135445 h 198767"/>
                <a:gd name="connsiteX6" fmla="*/ 7609 w 462010"/>
                <a:gd name="connsiteY6" fmla="*/ 30814 h 198767"/>
                <a:gd name="connsiteX7" fmla="*/ 0 w 462010"/>
                <a:gd name="connsiteY7" fmla="*/ 0 h 198767"/>
                <a:gd name="connsiteX0" fmla="*/ 0 w 462010"/>
                <a:gd name="connsiteY0" fmla="*/ 10934 h 209701"/>
                <a:gd name="connsiteX1" fmla="*/ 409475 w 462010"/>
                <a:gd name="connsiteY1" fmla="*/ 0 h 209701"/>
                <a:gd name="connsiteX2" fmla="*/ 462010 w 462010"/>
                <a:gd name="connsiteY2" fmla="*/ 10934 h 209701"/>
                <a:gd name="connsiteX3" fmla="*/ 458812 w 462010"/>
                <a:gd name="connsiteY3" fmla="*/ 58597 h 209701"/>
                <a:gd name="connsiteX4" fmla="*/ 388921 w 462010"/>
                <a:gd name="connsiteY4" fmla="*/ 209701 h 209701"/>
                <a:gd name="connsiteX5" fmla="*/ 241113 w 462010"/>
                <a:gd name="connsiteY5" fmla="*/ 146379 h 209701"/>
                <a:gd name="connsiteX6" fmla="*/ 7609 w 462010"/>
                <a:gd name="connsiteY6" fmla="*/ 41748 h 209701"/>
                <a:gd name="connsiteX7" fmla="*/ 0 w 462010"/>
                <a:gd name="connsiteY7" fmla="*/ 10934 h 209701"/>
                <a:gd name="connsiteX0" fmla="*/ 0 w 462010"/>
                <a:gd name="connsiteY0" fmla="*/ 10934 h 209701"/>
                <a:gd name="connsiteX1" fmla="*/ 66576 w 462010"/>
                <a:gd name="connsiteY1" fmla="*/ 4763 h 209701"/>
                <a:gd name="connsiteX2" fmla="*/ 409475 w 462010"/>
                <a:gd name="connsiteY2" fmla="*/ 0 h 209701"/>
                <a:gd name="connsiteX3" fmla="*/ 462010 w 462010"/>
                <a:gd name="connsiteY3" fmla="*/ 10934 h 209701"/>
                <a:gd name="connsiteX4" fmla="*/ 458812 w 462010"/>
                <a:gd name="connsiteY4" fmla="*/ 58597 h 209701"/>
                <a:gd name="connsiteX5" fmla="*/ 388921 w 462010"/>
                <a:gd name="connsiteY5" fmla="*/ 209701 h 209701"/>
                <a:gd name="connsiteX6" fmla="*/ 241113 w 462010"/>
                <a:gd name="connsiteY6" fmla="*/ 146379 h 209701"/>
                <a:gd name="connsiteX7" fmla="*/ 7609 w 462010"/>
                <a:gd name="connsiteY7" fmla="*/ 41748 h 209701"/>
                <a:gd name="connsiteX8" fmla="*/ 0 w 462010"/>
                <a:gd name="connsiteY8" fmla="*/ 10934 h 209701"/>
                <a:gd name="connsiteX0" fmla="*/ 0 w 462010"/>
                <a:gd name="connsiteY0" fmla="*/ 13315 h 212082"/>
                <a:gd name="connsiteX1" fmla="*/ 52288 w 462010"/>
                <a:gd name="connsiteY1" fmla="*/ 0 h 212082"/>
                <a:gd name="connsiteX2" fmla="*/ 409475 w 462010"/>
                <a:gd name="connsiteY2" fmla="*/ 2381 h 212082"/>
                <a:gd name="connsiteX3" fmla="*/ 462010 w 462010"/>
                <a:gd name="connsiteY3" fmla="*/ 13315 h 212082"/>
                <a:gd name="connsiteX4" fmla="*/ 458812 w 462010"/>
                <a:gd name="connsiteY4" fmla="*/ 60978 h 212082"/>
                <a:gd name="connsiteX5" fmla="*/ 388921 w 462010"/>
                <a:gd name="connsiteY5" fmla="*/ 212082 h 212082"/>
                <a:gd name="connsiteX6" fmla="*/ 241113 w 462010"/>
                <a:gd name="connsiteY6" fmla="*/ 148760 h 212082"/>
                <a:gd name="connsiteX7" fmla="*/ 7609 w 462010"/>
                <a:gd name="connsiteY7" fmla="*/ 44129 h 212082"/>
                <a:gd name="connsiteX8" fmla="*/ 0 w 462010"/>
                <a:gd name="connsiteY8" fmla="*/ 13315 h 212082"/>
                <a:gd name="connsiteX0" fmla="*/ 0 w 462010"/>
                <a:gd name="connsiteY0" fmla="*/ 14414 h 213181"/>
                <a:gd name="connsiteX1" fmla="*/ 52288 w 462010"/>
                <a:gd name="connsiteY1" fmla="*/ 1099 h 213181"/>
                <a:gd name="connsiteX2" fmla="*/ 409475 w 462010"/>
                <a:gd name="connsiteY2" fmla="*/ 3480 h 213181"/>
                <a:gd name="connsiteX3" fmla="*/ 462010 w 462010"/>
                <a:gd name="connsiteY3" fmla="*/ 14414 h 213181"/>
                <a:gd name="connsiteX4" fmla="*/ 458812 w 462010"/>
                <a:gd name="connsiteY4" fmla="*/ 62077 h 213181"/>
                <a:gd name="connsiteX5" fmla="*/ 388921 w 462010"/>
                <a:gd name="connsiteY5" fmla="*/ 213181 h 213181"/>
                <a:gd name="connsiteX6" fmla="*/ 241113 w 462010"/>
                <a:gd name="connsiteY6" fmla="*/ 149859 h 213181"/>
                <a:gd name="connsiteX7" fmla="*/ 7609 w 462010"/>
                <a:gd name="connsiteY7" fmla="*/ 45228 h 213181"/>
                <a:gd name="connsiteX8" fmla="*/ 0 w 462010"/>
                <a:gd name="connsiteY8" fmla="*/ 14414 h 213181"/>
                <a:gd name="connsiteX0" fmla="*/ 0 w 462010"/>
                <a:gd name="connsiteY0" fmla="*/ 16237 h 215004"/>
                <a:gd name="connsiteX1" fmla="*/ 52288 w 462010"/>
                <a:gd name="connsiteY1" fmla="*/ 2922 h 215004"/>
                <a:gd name="connsiteX2" fmla="*/ 409475 w 462010"/>
                <a:gd name="connsiteY2" fmla="*/ 5303 h 215004"/>
                <a:gd name="connsiteX3" fmla="*/ 462010 w 462010"/>
                <a:gd name="connsiteY3" fmla="*/ 16237 h 215004"/>
                <a:gd name="connsiteX4" fmla="*/ 458812 w 462010"/>
                <a:gd name="connsiteY4" fmla="*/ 63900 h 215004"/>
                <a:gd name="connsiteX5" fmla="*/ 388921 w 462010"/>
                <a:gd name="connsiteY5" fmla="*/ 215004 h 215004"/>
                <a:gd name="connsiteX6" fmla="*/ 241113 w 462010"/>
                <a:gd name="connsiteY6" fmla="*/ 151682 h 215004"/>
                <a:gd name="connsiteX7" fmla="*/ 7609 w 462010"/>
                <a:gd name="connsiteY7" fmla="*/ 47051 h 215004"/>
                <a:gd name="connsiteX8" fmla="*/ 0 w 462010"/>
                <a:gd name="connsiteY8" fmla="*/ 16237 h 215004"/>
                <a:gd name="connsiteX0" fmla="*/ 2376 w 464386"/>
                <a:gd name="connsiteY0" fmla="*/ 25713 h 224480"/>
                <a:gd name="connsiteX1" fmla="*/ 54664 w 464386"/>
                <a:gd name="connsiteY1" fmla="*/ 12398 h 224480"/>
                <a:gd name="connsiteX2" fmla="*/ 411851 w 464386"/>
                <a:gd name="connsiteY2" fmla="*/ 14779 h 224480"/>
                <a:gd name="connsiteX3" fmla="*/ 464386 w 464386"/>
                <a:gd name="connsiteY3" fmla="*/ 25713 h 224480"/>
                <a:gd name="connsiteX4" fmla="*/ 461188 w 464386"/>
                <a:gd name="connsiteY4" fmla="*/ 73376 h 224480"/>
                <a:gd name="connsiteX5" fmla="*/ 391297 w 464386"/>
                <a:gd name="connsiteY5" fmla="*/ 224480 h 224480"/>
                <a:gd name="connsiteX6" fmla="*/ 243489 w 464386"/>
                <a:gd name="connsiteY6" fmla="*/ 161158 h 224480"/>
                <a:gd name="connsiteX7" fmla="*/ 9985 w 464386"/>
                <a:gd name="connsiteY7" fmla="*/ 56527 h 224480"/>
                <a:gd name="connsiteX8" fmla="*/ 2376 w 464386"/>
                <a:gd name="connsiteY8" fmla="*/ 25713 h 224480"/>
                <a:gd name="connsiteX0" fmla="*/ 4178 w 466188"/>
                <a:gd name="connsiteY0" fmla="*/ 25713 h 224480"/>
                <a:gd name="connsiteX1" fmla="*/ 56466 w 466188"/>
                <a:gd name="connsiteY1" fmla="*/ 12398 h 224480"/>
                <a:gd name="connsiteX2" fmla="*/ 413653 w 466188"/>
                <a:gd name="connsiteY2" fmla="*/ 14779 h 224480"/>
                <a:gd name="connsiteX3" fmla="*/ 466188 w 466188"/>
                <a:gd name="connsiteY3" fmla="*/ 25713 h 224480"/>
                <a:gd name="connsiteX4" fmla="*/ 462990 w 466188"/>
                <a:gd name="connsiteY4" fmla="*/ 73376 h 224480"/>
                <a:gd name="connsiteX5" fmla="*/ 393099 w 466188"/>
                <a:gd name="connsiteY5" fmla="*/ 224480 h 224480"/>
                <a:gd name="connsiteX6" fmla="*/ 245291 w 466188"/>
                <a:gd name="connsiteY6" fmla="*/ 161158 h 224480"/>
                <a:gd name="connsiteX7" fmla="*/ 11787 w 466188"/>
                <a:gd name="connsiteY7" fmla="*/ 56527 h 224480"/>
                <a:gd name="connsiteX8" fmla="*/ 4178 w 466188"/>
                <a:gd name="connsiteY8" fmla="*/ 25713 h 224480"/>
                <a:gd name="connsiteX0" fmla="*/ 4178 w 466557"/>
                <a:gd name="connsiteY0" fmla="*/ 27863 h 226630"/>
                <a:gd name="connsiteX1" fmla="*/ 56466 w 466557"/>
                <a:gd name="connsiteY1" fmla="*/ 14548 h 226630"/>
                <a:gd name="connsiteX2" fmla="*/ 413653 w 466557"/>
                <a:gd name="connsiteY2" fmla="*/ 16929 h 226630"/>
                <a:gd name="connsiteX3" fmla="*/ 466188 w 466557"/>
                <a:gd name="connsiteY3" fmla="*/ 27863 h 226630"/>
                <a:gd name="connsiteX4" fmla="*/ 462990 w 466557"/>
                <a:gd name="connsiteY4" fmla="*/ 75526 h 226630"/>
                <a:gd name="connsiteX5" fmla="*/ 393099 w 466557"/>
                <a:gd name="connsiteY5" fmla="*/ 226630 h 226630"/>
                <a:gd name="connsiteX6" fmla="*/ 245291 w 466557"/>
                <a:gd name="connsiteY6" fmla="*/ 163308 h 226630"/>
                <a:gd name="connsiteX7" fmla="*/ 11787 w 466557"/>
                <a:gd name="connsiteY7" fmla="*/ 58677 h 226630"/>
                <a:gd name="connsiteX8" fmla="*/ 4178 w 466557"/>
                <a:gd name="connsiteY8" fmla="*/ 27863 h 226630"/>
                <a:gd name="connsiteX0" fmla="*/ 4178 w 466882"/>
                <a:gd name="connsiteY0" fmla="*/ 27034 h 225801"/>
                <a:gd name="connsiteX1" fmla="*/ 56466 w 466882"/>
                <a:gd name="connsiteY1" fmla="*/ 13719 h 225801"/>
                <a:gd name="connsiteX2" fmla="*/ 413653 w 466882"/>
                <a:gd name="connsiteY2" fmla="*/ 16100 h 225801"/>
                <a:gd name="connsiteX3" fmla="*/ 466188 w 466882"/>
                <a:gd name="connsiteY3" fmla="*/ 27034 h 225801"/>
                <a:gd name="connsiteX4" fmla="*/ 462990 w 466882"/>
                <a:gd name="connsiteY4" fmla="*/ 74697 h 225801"/>
                <a:gd name="connsiteX5" fmla="*/ 393099 w 466882"/>
                <a:gd name="connsiteY5" fmla="*/ 225801 h 225801"/>
                <a:gd name="connsiteX6" fmla="*/ 245291 w 466882"/>
                <a:gd name="connsiteY6" fmla="*/ 162479 h 225801"/>
                <a:gd name="connsiteX7" fmla="*/ 11787 w 466882"/>
                <a:gd name="connsiteY7" fmla="*/ 57848 h 225801"/>
                <a:gd name="connsiteX8" fmla="*/ 4178 w 466882"/>
                <a:gd name="connsiteY8" fmla="*/ 27034 h 225801"/>
                <a:gd name="connsiteX0" fmla="*/ 4178 w 466882"/>
                <a:gd name="connsiteY0" fmla="*/ 27034 h 225801"/>
                <a:gd name="connsiteX1" fmla="*/ 56466 w 466882"/>
                <a:gd name="connsiteY1" fmla="*/ 13719 h 225801"/>
                <a:gd name="connsiteX2" fmla="*/ 413653 w 466882"/>
                <a:gd name="connsiteY2" fmla="*/ 16100 h 225801"/>
                <a:gd name="connsiteX3" fmla="*/ 466188 w 466882"/>
                <a:gd name="connsiteY3" fmla="*/ 27034 h 225801"/>
                <a:gd name="connsiteX4" fmla="*/ 462990 w 466882"/>
                <a:gd name="connsiteY4" fmla="*/ 74697 h 225801"/>
                <a:gd name="connsiteX5" fmla="*/ 393099 w 466882"/>
                <a:gd name="connsiteY5" fmla="*/ 225801 h 225801"/>
                <a:gd name="connsiteX6" fmla="*/ 245291 w 466882"/>
                <a:gd name="connsiteY6" fmla="*/ 162479 h 225801"/>
                <a:gd name="connsiteX7" fmla="*/ 11787 w 466882"/>
                <a:gd name="connsiteY7" fmla="*/ 57848 h 225801"/>
                <a:gd name="connsiteX8" fmla="*/ 4178 w 466882"/>
                <a:gd name="connsiteY8" fmla="*/ 27034 h 225801"/>
                <a:gd name="connsiteX0" fmla="*/ 4178 w 466457"/>
                <a:gd name="connsiteY0" fmla="*/ 29279 h 228046"/>
                <a:gd name="connsiteX1" fmla="*/ 56466 w 466457"/>
                <a:gd name="connsiteY1" fmla="*/ 15964 h 228046"/>
                <a:gd name="connsiteX2" fmla="*/ 406509 w 466457"/>
                <a:gd name="connsiteY2" fmla="*/ 13583 h 228046"/>
                <a:gd name="connsiteX3" fmla="*/ 466188 w 466457"/>
                <a:gd name="connsiteY3" fmla="*/ 29279 h 228046"/>
                <a:gd name="connsiteX4" fmla="*/ 462990 w 466457"/>
                <a:gd name="connsiteY4" fmla="*/ 76942 h 228046"/>
                <a:gd name="connsiteX5" fmla="*/ 393099 w 466457"/>
                <a:gd name="connsiteY5" fmla="*/ 228046 h 228046"/>
                <a:gd name="connsiteX6" fmla="*/ 245291 w 466457"/>
                <a:gd name="connsiteY6" fmla="*/ 164724 h 228046"/>
                <a:gd name="connsiteX7" fmla="*/ 11787 w 466457"/>
                <a:gd name="connsiteY7" fmla="*/ 60093 h 228046"/>
                <a:gd name="connsiteX8" fmla="*/ 4178 w 466457"/>
                <a:gd name="connsiteY8" fmla="*/ 29279 h 228046"/>
                <a:gd name="connsiteX0" fmla="*/ 4178 w 467059"/>
                <a:gd name="connsiteY0" fmla="*/ 29279 h 228046"/>
                <a:gd name="connsiteX1" fmla="*/ 56466 w 467059"/>
                <a:gd name="connsiteY1" fmla="*/ 15964 h 228046"/>
                <a:gd name="connsiteX2" fmla="*/ 406509 w 467059"/>
                <a:gd name="connsiteY2" fmla="*/ 13583 h 228046"/>
                <a:gd name="connsiteX3" fmla="*/ 466188 w 467059"/>
                <a:gd name="connsiteY3" fmla="*/ 29279 h 228046"/>
                <a:gd name="connsiteX4" fmla="*/ 462990 w 467059"/>
                <a:gd name="connsiteY4" fmla="*/ 76942 h 228046"/>
                <a:gd name="connsiteX5" fmla="*/ 393099 w 467059"/>
                <a:gd name="connsiteY5" fmla="*/ 228046 h 228046"/>
                <a:gd name="connsiteX6" fmla="*/ 245291 w 467059"/>
                <a:gd name="connsiteY6" fmla="*/ 164724 h 228046"/>
                <a:gd name="connsiteX7" fmla="*/ 11787 w 467059"/>
                <a:gd name="connsiteY7" fmla="*/ 60093 h 228046"/>
                <a:gd name="connsiteX8" fmla="*/ 4178 w 467059"/>
                <a:gd name="connsiteY8" fmla="*/ 29279 h 228046"/>
                <a:gd name="connsiteX0" fmla="*/ 4178 w 466527"/>
                <a:gd name="connsiteY0" fmla="*/ 30512 h 229279"/>
                <a:gd name="connsiteX1" fmla="*/ 56466 w 466527"/>
                <a:gd name="connsiteY1" fmla="*/ 17197 h 229279"/>
                <a:gd name="connsiteX2" fmla="*/ 399365 w 466527"/>
                <a:gd name="connsiteY2" fmla="*/ 12435 h 229279"/>
                <a:gd name="connsiteX3" fmla="*/ 466188 w 466527"/>
                <a:gd name="connsiteY3" fmla="*/ 30512 h 229279"/>
                <a:gd name="connsiteX4" fmla="*/ 462990 w 466527"/>
                <a:gd name="connsiteY4" fmla="*/ 78175 h 229279"/>
                <a:gd name="connsiteX5" fmla="*/ 393099 w 466527"/>
                <a:gd name="connsiteY5" fmla="*/ 229279 h 229279"/>
                <a:gd name="connsiteX6" fmla="*/ 245291 w 466527"/>
                <a:gd name="connsiteY6" fmla="*/ 165957 h 229279"/>
                <a:gd name="connsiteX7" fmla="*/ 11787 w 466527"/>
                <a:gd name="connsiteY7" fmla="*/ 61326 h 229279"/>
                <a:gd name="connsiteX8" fmla="*/ 4178 w 466527"/>
                <a:gd name="connsiteY8" fmla="*/ 30512 h 229279"/>
                <a:gd name="connsiteX0" fmla="*/ 4178 w 466996"/>
                <a:gd name="connsiteY0" fmla="*/ 30512 h 229279"/>
                <a:gd name="connsiteX1" fmla="*/ 56466 w 466996"/>
                <a:gd name="connsiteY1" fmla="*/ 17197 h 229279"/>
                <a:gd name="connsiteX2" fmla="*/ 399365 w 466996"/>
                <a:gd name="connsiteY2" fmla="*/ 12435 h 229279"/>
                <a:gd name="connsiteX3" fmla="*/ 466188 w 466996"/>
                <a:gd name="connsiteY3" fmla="*/ 30512 h 229279"/>
                <a:gd name="connsiteX4" fmla="*/ 462990 w 466996"/>
                <a:gd name="connsiteY4" fmla="*/ 78175 h 229279"/>
                <a:gd name="connsiteX5" fmla="*/ 393099 w 466996"/>
                <a:gd name="connsiteY5" fmla="*/ 229279 h 229279"/>
                <a:gd name="connsiteX6" fmla="*/ 245291 w 466996"/>
                <a:gd name="connsiteY6" fmla="*/ 165957 h 229279"/>
                <a:gd name="connsiteX7" fmla="*/ 11787 w 466996"/>
                <a:gd name="connsiteY7" fmla="*/ 61326 h 229279"/>
                <a:gd name="connsiteX8" fmla="*/ 4178 w 466996"/>
                <a:gd name="connsiteY8" fmla="*/ 30512 h 229279"/>
                <a:gd name="connsiteX0" fmla="*/ 4178 w 467938"/>
                <a:gd name="connsiteY0" fmla="*/ 39784 h 238551"/>
                <a:gd name="connsiteX1" fmla="*/ 56466 w 467938"/>
                <a:gd name="connsiteY1" fmla="*/ 26469 h 238551"/>
                <a:gd name="connsiteX2" fmla="*/ 399365 w 467938"/>
                <a:gd name="connsiteY2" fmla="*/ 21707 h 238551"/>
                <a:gd name="connsiteX3" fmla="*/ 466188 w 467938"/>
                <a:gd name="connsiteY3" fmla="*/ 39784 h 238551"/>
                <a:gd name="connsiteX4" fmla="*/ 462990 w 467938"/>
                <a:gd name="connsiteY4" fmla="*/ 87447 h 238551"/>
                <a:gd name="connsiteX5" fmla="*/ 393099 w 467938"/>
                <a:gd name="connsiteY5" fmla="*/ 238551 h 238551"/>
                <a:gd name="connsiteX6" fmla="*/ 245291 w 467938"/>
                <a:gd name="connsiteY6" fmla="*/ 175229 h 238551"/>
                <a:gd name="connsiteX7" fmla="*/ 11787 w 467938"/>
                <a:gd name="connsiteY7" fmla="*/ 70598 h 238551"/>
                <a:gd name="connsiteX8" fmla="*/ 4178 w 467938"/>
                <a:gd name="connsiteY8" fmla="*/ 39784 h 238551"/>
                <a:gd name="connsiteX0" fmla="*/ 4178 w 467661"/>
                <a:gd name="connsiteY0" fmla="*/ 52438 h 251205"/>
                <a:gd name="connsiteX1" fmla="*/ 56466 w 467661"/>
                <a:gd name="connsiteY1" fmla="*/ 39123 h 251205"/>
                <a:gd name="connsiteX2" fmla="*/ 396968 w 467661"/>
                <a:gd name="connsiteY2" fmla="*/ 10392 h 251205"/>
                <a:gd name="connsiteX3" fmla="*/ 466188 w 467661"/>
                <a:gd name="connsiteY3" fmla="*/ 52438 h 251205"/>
                <a:gd name="connsiteX4" fmla="*/ 462990 w 467661"/>
                <a:gd name="connsiteY4" fmla="*/ 100101 h 251205"/>
                <a:gd name="connsiteX5" fmla="*/ 393099 w 467661"/>
                <a:gd name="connsiteY5" fmla="*/ 251205 h 251205"/>
                <a:gd name="connsiteX6" fmla="*/ 245291 w 467661"/>
                <a:gd name="connsiteY6" fmla="*/ 187883 h 251205"/>
                <a:gd name="connsiteX7" fmla="*/ 11787 w 467661"/>
                <a:gd name="connsiteY7" fmla="*/ 83252 h 251205"/>
                <a:gd name="connsiteX8" fmla="*/ 4178 w 467661"/>
                <a:gd name="connsiteY8" fmla="*/ 52438 h 251205"/>
                <a:gd name="connsiteX0" fmla="*/ 4178 w 467661"/>
                <a:gd name="connsiteY0" fmla="*/ 52438 h 251205"/>
                <a:gd name="connsiteX1" fmla="*/ 56466 w 467661"/>
                <a:gd name="connsiteY1" fmla="*/ 39123 h 251205"/>
                <a:gd name="connsiteX2" fmla="*/ 396968 w 467661"/>
                <a:gd name="connsiteY2" fmla="*/ 10392 h 251205"/>
                <a:gd name="connsiteX3" fmla="*/ 466188 w 467661"/>
                <a:gd name="connsiteY3" fmla="*/ 52438 h 251205"/>
                <a:gd name="connsiteX4" fmla="*/ 462990 w 467661"/>
                <a:gd name="connsiteY4" fmla="*/ 100101 h 251205"/>
                <a:gd name="connsiteX5" fmla="*/ 393099 w 467661"/>
                <a:gd name="connsiteY5" fmla="*/ 251205 h 251205"/>
                <a:gd name="connsiteX6" fmla="*/ 245291 w 467661"/>
                <a:gd name="connsiteY6" fmla="*/ 187883 h 251205"/>
                <a:gd name="connsiteX7" fmla="*/ 11787 w 467661"/>
                <a:gd name="connsiteY7" fmla="*/ 83252 h 251205"/>
                <a:gd name="connsiteX8" fmla="*/ 4178 w 467661"/>
                <a:gd name="connsiteY8" fmla="*/ 52438 h 251205"/>
                <a:gd name="connsiteX0" fmla="*/ 4178 w 466624"/>
                <a:gd name="connsiteY0" fmla="*/ 76676 h 275443"/>
                <a:gd name="connsiteX1" fmla="*/ 56466 w 466624"/>
                <a:gd name="connsiteY1" fmla="*/ 63361 h 275443"/>
                <a:gd name="connsiteX2" fmla="*/ 396968 w 466624"/>
                <a:gd name="connsiteY2" fmla="*/ 34630 h 275443"/>
                <a:gd name="connsiteX3" fmla="*/ 466188 w 466624"/>
                <a:gd name="connsiteY3" fmla="*/ 76676 h 275443"/>
                <a:gd name="connsiteX4" fmla="*/ 462990 w 466624"/>
                <a:gd name="connsiteY4" fmla="*/ 124339 h 275443"/>
                <a:gd name="connsiteX5" fmla="*/ 393099 w 466624"/>
                <a:gd name="connsiteY5" fmla="*/ 275443 h 275443"/>
                <a:gd name="connsiteX6" fmla="*/ 245291 w 466624"/>
                <a:gd name="connsiteY6" fmla="*/ 212121 h 275443"/>
                <a:gd name="connsiteX7" fmla="*/ 11787 w 466624"/>
                <a:gd name="connsiteY7" fmla="*/ 107490 h 275443"/>
                <a:gd name="connsiteX8" fmla="*/ 4178 w 466624"/>
                <a:gd name="connsiteY8" fmla="*/ 76676 h 275443"/>
                <a:gd name="connsiteX0" fmla="*/ 4178 w 466188"/>
                <a:gd name="connsiteY0" fmla="*/ 77267 h 276034"/>
                <a:gd name="connsiteX1" fmla="*/ 56466 w 466188"/>
                <a:gd name="connsiteY1" fmla="*/ 63952 h 276034"/>
                <a:gd name="connsiteX2" fmla="*/ 396968 w 466188"/>
                <a:gd name="connsiteY2" fmla="*/ 35221 h 276034"/>
                <a:gd name="connsiteX3" fmla="*/ 450784 w 466188"/>
                <a:gd name="connsiteY3" fmla="*/ 1028 h 276034"/>
                <a:gd name="connsiteX4" fmla="*/ 466188 w 466188"/>
                <a:gd name="connsiteY4" fmla="*/ 77267 h 276034"/>
                <a:gd name="connsiteX5" fmla="*/ 462990 w 466188"/>
                <a:gd name="connsiteY5" fmla="*/ 124930 h 276034"/>
                <a:gd name="connsiteX6" fmla="*/ 393099 w 466188"/>
                <a:gd name="connsiteY6" fmla="*/ 276034 h 276034"/>
                <a:gd name="connsiteX7" fmla="*/ 245291 w 466188"/>
                <a:gd name="connsiteY7" fmla="*/ 212712 h 276034"/>
                <a:gd name="connsiteX8" fmla="*/ 11787 w 466188"/>
                <a:gd name="connsiteY8" fmla="*/ 108081 h 276034"/>
                <a:gd name="connsiteX9" fmla="*/ 4178 w 466188"/>
                <a:gd name="connsiteY9" fmla="*/ 77267 h 276034"/>
                <a:gd name="connsiteX0" fmla="*/ 4178 w 468384"/>
                <a:gd name="connsiteY0" fmla="*/ 84288 h 283055"/>
                <a:gd name="connsiteX1" fmla="*/ 56466 w 468384"/>
                <a:gd name="connsiteY1" fmla="*/ 70973 h 283055"/>
                <a:gd name="connsiteX2" fmla="*/ 396968 w 468384"/>
                <a:gd name="connsiteY2" fmla="*/ 42242 h 283055"/>
                <a:gd name="connsiteX3" fmla="*/ 462769 w 468384"/>
                <a:gd name="connsiteY3" fmla="*/ 858 h 283055"/>
                <a:gd name="connsiteX4" fmla="*/ 466188 w 468384"/>
                <a:gd name="connsiteY4" fmla="*/ 84288 h 283055"/>
                <a:gd name="connsiteX5" fmla="*/ 462990 w 468384"/>
                <a:gd name="connsiteY5" fmla="*/ 131951 h 283055"/>
                <a:gd name="connsiteX6" fmla="*/ 393099 w 468384"/>
                <a:gd name="connsiteY6" fmla="*/ 283055 h 283055"/>
                <a:gd name="connsiteX7" fmla="*/ 245291 w 468384"/>
                <a:gd name="connsiteY7" fmla="*/ 219733 h 283055"/>
                <a:gd name="connsiteX8" fmla="*/ 11787 w 468384"/>
                <a:gd name="connsiteY8" fmla="*/ 115102 h 283055"/>
                <a:gd name="connsiteX9" fmla="*/ 4178 w 468384"/>
                <a:gd name="connsiteY9" fmla="*/ 84288 h 283055"/>
                <a:gd name="connsiteX0" fmla="*/ 4178 w 466878"/>
                <a:gd name="connsiteY0" fmla="*/ 134160 h 332927"/>
                <a:gd name="connsiteX1" fmla="*/ 56466 w 466878"/>
                <a:gd name="connsiteY1" fmla="*/ 120845 h 332927"/>
                <a:gd name="connsiteX2" fmla="*/ 396968 w 466878"/>
                <a:gd name="connsiteY2" fmla="*/ 92114 h 332927"/>
                <a:gd name="connsiteX3" fmla="*/ 460373 w 466878"/>
                <a:gd name="connsiteY3" fmla="*/ 395 h 332927"/>
                <a:gd name="connsiteX4" fmla="*/ 466188 w 466878"/>
                <a:gd name="connsiteY4" fmla="*/ 134160 h 332927"/>
                <a:gd name="connsiteX5" fmla="*/ 462990 w 466878"/>
                <a:gd name="connsiteY5" fmla="*/ 181823 h 332927"/>
                <a:gd name="connsiteX6" fmla="*/ 393099 w 466878"/>
                <a:gd name="connsiteY6" fmla="*/ 332927 h 332927"/>
                <a:gd name="connsiteX7" fmla="*/ 245291 w 466878"/>
                <a:gd name="connsiteY7" fmla="*/ 269605 h 332927"/>
                <a:gd name="connsiteX8" fmla="*/ 11787 w 466878"/>
                <a:gd name="connsiteY8" fmla="*/ 164974 h 332927"/>
                <a:gd name="connsiteX9" fmla="*/ 4178 w 466878"/>
                <a:gd name="connsiteY9" fmla="*/ 134160 h 332927"/>
                <a:gd name="connsiteX0" fmla="*/ 4178 w 466878"/>
                <a:gd name="connsiteY0" fmla="*/ 134127 h 332894"/>
                <a:gd name="connsiteX1" fmla="*/ 56466 w 466878"/>
                <a:gd name="connsiteY1" fmla="*/ 120812 h 332894"/>
                <a:gd name="connsiteX2" fmla="*/ 390862 w 466878"/>
                <a:gd name="connsiteY2" fmla="*/ 101032 h 332894"/>
                <a:gd name="connsiteX3" fmla="*/ 460373 w 466878"/>
                <a:gd name="connsiteY3" fmla="*/ 362 h 332894"/>
                <a:gd name="connsiteX4" fmla="*/ 466188 w 466878"/>
                <a:gd name="connsiteY4" fmla="*/ 134127 h 332894"/>
                <a:gd name="connsiteX5" fmla="*/ 462990 w 466878"/>
                <a:gd name="connsiteY5" fmla="*/ 181790 h 332894"/>
                <a:gd name="connsiteX6" fmla="*/ 393099 w 466878"/>
                <a:gd name="connsiteY6" fmla="*/ 332894 h 332894"/>
                <a:gd name="connsiteX7" fmla="*/ 245291 w 466878"/>
                <a:gd name="connsiteY7" fmla="*/ 269572 h 332894"/>
                <a:gd name="connsiteX8" fmla="*/ 11787 w 466878"/>
                <a:gd name="connsiteY8" fmla="*/ 164941 h 332894"/>
                <a:gd name="connsiteX9" fmla="*/ 4178 w 466878"/>
                <a:gd name="connsiteY9" fmla="*/ 134127 h 332894"/>
                <a:gd name="connsiteX0" fmla="*/ 4178 w 466878"/>
                <a:gd name="connsiteY0" fmla="*/ 134243 h 333010"/>
                <a:gd name="connsiteX1" fmla="*/ 56466 w 466878"/>
                <a:gd name="connsiteY1" fmla="*/ 120928 h 333010"/>
                <a:gd name="connsiteX2" fmla="*/ 390862 w 466878"/>
                <a:gd name="connsiteY2" fmla="*/ 101148 h 333010"/>
                <a:gd name="connsiteX3" fmla="*/ 460373 w 466878"/>
                <a:gd name="connsiteY3" fmla="*/ 478 h 333010"/>
                <a:gd name="connsiteX4" fmla="*/ 466188 w 466878"/>
                <a:gd name="connsiteY4" fmla="*/ 134243 h 333010"/>
                <a:gd name="connsiteX5" fmla="*/ 462990 w 466878"/>
                <a:gd name="connsiteY5" fmla="*/ 181906 h 333010"/>
                <a:gd name="connsiteX6" fmla="*/ 393099 w 466878"/>
                <a:gd name="connsiteY6" fmla="*/ 333010 h 333010"/>
                <a:gd name="connsiteX7" fmla="*/ 245291 w 466878"/>
                <a:gd name="connsiteY7" fmla="*/ 269688 h 333010"/>
                <a:gd name="connsiteX8" fmla="*/ 11787 w 466878"/>
                <a:gd name="connsiteY8" fmla="*/ 165057 h 333010"/>
                <a:gd name="connsiteX9" fmla="*/ 4178 w 466878"/>
                <a:gd name="connsiteY9" fmla="*/ 134243 h 333010"/>
                <a:gd name="connsiteX0" fmla="*/ 4178 w 466878"/>
                <a:gd name="connsiteY0" fmla="*/ 134243 h 333010"/>
                <a:gd name="connsiteX1" fmla="*/ 56466 w 466878"/>
                <a:gd name="connsiteY1" fmla="*/ 120928 h 333010"/>
                <a:gd name="connsiteX2" fmla="*/ 386068 w 466878"/>
                <a:gd name="connsiteY2" fmla="*/ 101148 h 333010"/>
                <a:gd name="connsiteX3" fmla="*/ 460373 w 466878"/>
                <a:gd name="connsiteY3" fmla="*/ 478 h 333010"/>
                <a:gd name="connsiteX4" fmla="*/ 466188 w 466878"/>
                <a:gd name="connsiteY4" fmla="*/ 134243 h 333010"/>
                <a:gd name="connsiteX5" fmla="*/ 462990 w 466878"/>
                <a:gd name="connsiteY5" fmla="*/ 181906 h 333010"/>
                <a:gd name="connsiteX6" fmla="*/ 393099 w 466878"/>
                <a:gd name="connsiteY6" fmla="*/ 333010 h 333010"/>
                <a:gd name="connsiteX7" fmla="*/ 245291 w 466878"/>
                <a:gd name="connsiteY7" fmla="*/ 269688 h 333010"/>
                <a:gd name="connsiteX8" fmla="*/ 11787 w 466878"/>
                <a:gd name="connsiteY8" fmla="*/ 165057 h 333010"/>
                <a:gd name="connsiteX9" fmla="*/ 4178 w 466878"/>
                <a:gd name="connsiteY9" fmla="*/ 134243 h 333010"/>
                <a:gd name="connsiteX0" fmla="*/ 4178 w 466878"/>
                <a:gd name="connsiteY0" fmla="*/ 134204 h 332971"/>
                <a:gd name="connsiteX1" fmla="*/ 56466 w 466878"/>
                <a:gd name="connsiteY1" fmla="*/ 120889 h 332971"/>
                <a:gd name="connsiteX2" fmla="*/ 386068 w 466878"/>
                <a:gd name="connsiteY2" fmla="*/ 101109 h 332971"/>
                <a:gd name="connsiteX3" fmla="*/ 460373 w 466878"/>
                <a:gd name="connsiteY3" fmla="*/ 439 h 332971"/>
                <a:gd name="connsiteX4" fmla="*/ 466188 w 466878"/>
                <a:gd name="connsiteY4" fmla="*/ 134204 h 332971"/>
                <a:gd name="connsiteX5" fmla="*/ 462990 w 466878"/>
                <a:gd name="connsiteY5" fmla="*/ 181867 h 332971"/>
                <a:gd name="connsiteX6" fmla="*/ 393099 w 466878"/>
                <a:gd name="connsiteY6" fmla="*/ 332971 h 332971"/>
                <a:gd name="connsiteX7" fmla="*/ 245291 w 466878"/>
                <a:gd name="connsiteY7" fmla="*/ 269649 h 332971"/>
                <a:gd name="connsiteX8" fmla="*/ 11787 w 466878"/>
                <a:gd name="connsiteY8" fmla="*/ 165018 h 332971"/>
                <a:gd name="connsiteX9" fmla="*/ 4178 w 466878"/>
                <a:gd name="connsiteY9" fmla="*/ 134204 h 332971"/>
                <a:gd name="connsiteX0" fmla="*/ 4178 w 466878"/>
                <a:gd name="connsiteY0" fmla="*/ 134204 h 332971"/>
                <a:gd name="connsiteX1" fmla="*/ 56466 w 466878"/>
                <a:gd name="connsiteY1" fmla="*/ 120889 h 332971"/>
                <a:gd name="connsiteX2" fmla="*/ 386068 w 466878"/>
                <a:gd name="connsiteY2" fmla="*/ 101109 h 332971"/>
                <a:gd name="connsiteX3" fmla="*/ 460373 w 466878"/>
                <a:gd name="connsiteY3" fmla="*/ 439 h 332971"/>
                <a:gd name="connsiteX4" fmla="*/ 466188 w 466878"/>
                <a:gd name="connsiteY4" fmla="*/ 134204 h 332971"/>
                <a:gd name="connsiteX5" fmla="*/ 462990 w 466878"/>
                <a:gd name="connsiteY5" fmla="*/ 181867 h 332971"/>
                <a:gd name="connsiteX6" fmla="*/ 393099 w 466878"/>
                <a:gd name="connsiteY6" fmla="*/ 332971 h 332971"/>
                <a:gd name="connsiteX7" fmla="*/ 245291 w 466878"/>
                <a:gd name="connsiteY7" fmla="*/ 269649 h 332971"/>
                <a:gd name="connsiteX8" fmla="*/ 11787 w 466878"/>
                <a:gd name="connsiteY8" fmla="*/ 165018 h 332971"/>
                <a:gd name="connsiteX9" fmla="*/ 4178 w 466878"/>
                <a:gd name="connsiteY9" fmla="*/ 134204 h 332971"/>
                <a:gd name="connsiteX0" fmla="*/ 4178 w 466751"/>
                <a:gd name="connsiteY0" fmla="*/ 133973 h 332740"/>
                <a:gd name="connsiteX1" fmla="*/ 56466 w 466751"/>
                <a:gd name="connsiteY1" fmla="*/ 120658 h 332740"/>
                <a:gd name="connsiteX2" fmla="*/ 398851 w 466751"/>
                <a:gd name="connsiteY2" fmla="*/ 169056 h 332740"/>
                <a:gd name="connsiteX3" fmla="*/ 460373 w 466751"/>
                <a:gd name="connsiteY3" fmla="*/ 208 h 332740"/>
                <a:gd name="connsiteX4" fmla="*/ 466188 w 466751"/>
                <a:gd name="connsiteY4" fmla="*/ 133973 h 332740"/>
                <a:gd name="connsiteX5" fmla="*/ 462990 w 466751"/>
                <a:gd name="connsiteY5" fmla="*/ 181636 h 332740"/>
                <a:gd name="connsiteX6" fmla="*/ 393099 w 466751"/>
                <a:gd name="connsiteY6" fmla="*/ 332740 h 332740"/>
                <a:gd name="connsiteX7" fmla="*/ 245291 w 466751"/>
                <a:gd name="connsiteY7" fmla="*/ 269418 h 332740"/>
                <a:gd name="connsiteX8" fmla="*/ 11787 w 466751"/>
                <a:gd name="connsiteY8" fmla="*/ 164787 h 332740"/>
                <a:gd name="connsiteX9" fmla="*/ 4178 w 466751"/>
                <a:gd name="connsiteY9" fmla="*/ 133973 h 3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6751" h="332740">
                  <a:moveTo>
                    <a:pt x="4178" y="133973"/>
                  </a:moveTo>
                  <a:cubicBezTo>
                    <a:pt x="-9349" y="89054"/>
                    <a:pt x="10462" y="115571"/>
                    <a:pt x="56466" y="120658"/>
                  </a:cubicBezTo>
                  <a:cubicBezTo>
                    <a:pt x="180354" y="123864"/>
                    <a:pt x="282154" y="199405"/>
                    <a:pt x="398851" y="169056"/>
                  </a:cubicBezTo>
                  <a:cubicBezTo>
                    <a:pt x="449185" y="140292"/>
                    <a:pt x="449150" y="6055"/>
                    <a:pt x="460373" y="208"/>
                  </a:cubicBezTo>
                  <a:cubicBezTo>
                    <a:pt x="471596" y="-5639"/>
                    <a:pt x="464154" y="113323"/>
                    <a:pt x="466188" y="133973"/>
                  </a:cubicBezTo>
                  <a:lnTo>
                    <a:pt x="462990" y="181636"/>
                  </a:lnTo>
                  <a:cubicBezTo>
                    <a:pt x="454792" y="246626"/>
                    <a:pt x="434412" y="304535"/>
                    <a:pt x="393099" y="332740"/>
                  </a:cubicBezTo>
                  <a:cubicBezTo>
                    <a:pt x="335672" y="328252"/>
                    <a:pt x="301472" y="278066"/>
                    <a:pt x="245291" y="269418"/>
                  </a:cubicBezTo>
                  <a:cubicBezTo>
                    <a:pt x="163100" y="242326"/>
                    <a:pt x="48477" y="256445"/>
                    <a:pt x="11787" y="164787"/>
                  </a:cubicBezTo>
                  <a:lnTo>
                    <a:pt x="4178" y="133973"/>
                  </a:lnTo>
                  <a:close/>
                </a:path>
              </a:pathLst>
            </a:custGeom>
            <a:solidFill>
              <a:schemeClr val="accent1"/>
            </a:solidFill>
            <a:ln w="63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8" name="Freeform: Shape 174">
              <a:extLst>
                <a:ext uri="{FF2B5EF4-FFF2-40B4-BE49-F238E27FC236}">
                  <a16:creationId xmlns:a16="http://schemas.microsoft.com/office/drawing/2014/main" id="{B9563012-5C67-4387-9B09-A5991DC71FD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458114" y="2451055"/>
              <a:ext cx="14435" cy="17321"/>
            </a:xfrm>
            <a:custGeom>
              <a:avLst/>
              <a:gdLst>
                <a:gd name="connsiteX0" fmla="*/ 38225 w 95250"/>
                <a:gd name="connsiteY0" fmla="*/ 116745 h 114300"/>
                <a:gd name="connsiteX1" fmla="*/ 25366 w 95250"/>
                <a:gd name="connsiteY1" fmla="*/ 115221 h 114300"/>
                <a:gd name="connsiteX2" fmla="*/ 21366 w 95250"/>
                <a:gd name="connsiteY2" fmla="*/ 29020 h 114300"/>
                <a:gd name="connsiteX3" fmla="*/ 39654 w 95250"/>
                <a:gd name="connsiteY3" fmla="*/ 7779 h 114300"/>
                <a:gd name="connsiteX4" fmla="*/ 99375 w 95250"/>
                <a:gd name="connsiteY4" fmla="*/ 19590 h 114300"/>
                <a:gd name="connsiteX5" fmla="*/ 74991 w 95250"/>
                <a:gd name="connsiteY5" fmla="*/ 69120 h 114300"/>
                <a:gd name="connsiteX6" fmla="*/ 38225 w 95250"/>
                <a:gd name="connsiteY6" fmla="*/ 11674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114300">
                  <a:moveTo>
                    <a:pt x="38225" y="116745"/>
                  </a:moveTo>
                  <a:cubicBezTo>
                    <a:pt x="34034" y="115792"/>
                    <a:pt x="29747" y="115316"/>
                    <a:pt x="25366" y="115221"/>
                  </a:cubicBezTo>
                  <a:cubicBezTo>
                    <a:pt x="8602" y="87217"/>
                    <a:pt x="-20068" y="59785"/>
                    <a:pt x="21366" y="29020"/>
                  </a:cubicBezTo>
                  <a:cubicBezTo>
                    <a:pt x="27461" y="21971"/>
                    <a:pt x="33557" y="14922"/>
                    <a:pt x="39654" y="7779"/>
                  </a:cubicBezTo>
                  <a:cubicBezTo>
                    <a:pt x="61752" y="730"/>
                    <a:pt x="85373" y="-9842"/>
                    <a:pt x="99375" y="19590"/>
                  </a:cubicBezTo>
                  <a:cubicBezTo>
                    <a:pt x="111567" y="45212"/>
                    <a:pt x="86802" y="54356"/>
                    <a:pt x="74991" y="69120"/>
                  </a:cubicBezTo>
                  <a:cubicBezTo>
                    <a:pt x="62513" y="84931"/>
                    <a:pt x="50512" y="100933"/>
                    <a:pt x="38225" y="11674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9" name="Freeform: Shape 175">
              <a:extLst>
                <a:ext uri="{FF2B5EF4-FFF2-40B4-BE49-F238E27FC236}">
                  <a16:creationId xmlns:a16="http://schemas.microsoft.com/office/drawing/2014/main" id="{54D620C0-0D5D-4953-872E-52A8C68CE16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01041" y="2529013"/>
              <a:ext cx="14264" cy="10189"/>
            </a:xfrm>
            <a:custGeom>
              <a:avLst/>
              <a:gdLst>
                <a:gd name="connsiteX0" fmla="*/ 75057 w 66675"/>
                <a:gd name="connsiteY0" fmla="*/ 0 h 47625"/>
                <a:gd name="connsiteX1" fmla="*/ 48482 w 66675"/>
                <a:gd name="connsiteY1" fmla="*/ 48196 h 47625"/>
                <a:gd name="connsiteX2" fmla="*/ 0 w 66675"/>
                <a:gd name="connsiteY2" fmla="*/ 40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6675" h="47625">
                  <a:moveTo>
                    <a:pt x="75057" y="0"/>
                  </a:moveTo>
                  <a:cubicBezTo>
                    <a:pt x="76295" y="22193"/>
                    <a:pt x="70866" y="42958"/>
                    <a:pt x="48482" y="48196"/>
                  </a:cubicBezTo>
                  <a:cubicBezTo>
                    <a:pt x="14954" y="56007"/>
                    <a:pt x="2857" y="33623"/>
                    <a:pt x="0" y="4096"/>
                  </a:cubicBezTo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0" name="Freeform: Shape 176">
              <a:extLst>
                <a:ext uri="{FF2B5EF4-FFF2-40B4-BE49-F238E27FC236}">
                  <a16:creationId xmlns:a16="http://schemas.microsoft.com/office/drawing/2014/main" id="{95DA5B5A-4828-401D-9B82-DDAC06015F79}"/>
                </a:ext>
              </a:extLst>
            </p:cNvPr>
            <p:cNvSpPr/>
            <p:nvPr/>
          </p:nvSpPr>
          <p:spPr>
            <a:xfrm>
              <a:off x="10347192" y="2507107"/>
              <a:ext cx="52645" cy="62833"/>
            </a:xfrm>
            <a:custGeom>
              <a:avLst/>
              <a:gdLst>
                <a:gd name="connsiteX0" fmla="*/ 295602 w 295275"/>
                <a:gd name="connsiteY0" fmla="*/ 114773 h 352425"/>
                <a:gd name="connsiteX1" fmla="*/ 267408 w 295275"/>
                <a:gd name="connsiteY1" fmla="*/ 301272 h 352425"/>
                <a:gd name="connsiteX2" fmla="*/ 183493 w 295275"/>
                <a:gd name="connsiteY2" fmla="*/ 356612 h 352425"/>
                <a:gd name="connsiteX3" fmla="*/ 112246 w 295275"/>
                <a:gd name="connsiteY3" fmla="*/ 303653 h 352425"/>
                <a:gd name="connsiteX4" fmla="*/ 75765 w 295275"/>
                <a:gd name="connsiteY4" fmla="*/ 255362 h 352425"/>
                <a:gd name="connsiteX5" fmla="*/ 43285 w 295275"/>
                <a:gd name="connsiteY5" fmla="*/ 60385 h 352425"/>
                <a:gd name="connsiteX6" fmla="*/ 135392 w 295275"/>
                <a:gd name="connsiteY6" fmla="*/ 28857 h 352425"/>
                <a:gd name="connsiteX7" fmla="*/ 189494 w 295275"/>
                <a:gd name="connsiteY7" fmla="*/ 18856 h 352425"/>
                <a:gd name="connsiteX8" fmla="*/ 295602 w 295275"/>
                <a:gd name="connsiteY8" fmla="*/ 11477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5275" h="352425">
                  <a:moveTo>
                    <a:pt x="295602" y="114773"/>
                  </a:moveTo>
                  <a:cubicBezTo>
                    <a:pt x="272647" y="173542"/>
                    <a:pt x="306365" y="240503"/>
                    <a:pt x="267408" y="301272"/>
                  </a:cubicBezTo>
                  <a:cubicBezTo>
                    <a:pt x="245215" y="335848"/>
                    <a:pt x="217973" y="351469"/>
                    <a:pt x="183493" y="356612"/>
                  </a:cubicBezTo>
                  <a:cubicBezTo>
                    <a:pt x="145869" y="362137"/>
                    <a:pt x="126057" y="337086"/>
                    <a:pt x="112246" y="303653"/>
                  </a:cubicBezTo>
                  <a:cubicBezTo>
                    <a:pt x="104816" y="285556"/>
                    <a:pt x="90719" y="268506"/>
                    <a:pt x="75765" y="255362"/>
                  </a:cubicBezTo>
                  <a:cubicBezTo>
                    <a:pt x="-17199" y="173066"/>
                    <a:pt x="-20437" y="166017"/>
                    <a:pt x="43285" y="60385"/>
                  </a:cubicBezTo>
                  <a:cubicBezTo>
                    <a:pt x="61764" y="29810"/>
                    <a:pt x="77765" y="-38866"/>
                    <a:pt x="135392" y="28857"/>
                  </a:cubicBezTo>
                  <a:cubicBezTo>
                    <a:pt x="156061" y="53146"/>
                    <a:pt x="171301" y="22094"/>
                    <a:pt x="189494" y="18856"/>
                  </a:cubicBezTo>
                  <a:cubicBezTo>
                    <a:pt x="267123" y="5140"/>
                    <a:pt x="300460" y="34382"/>
                    <a:pt x="295602" y="114773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1" name="Freeform: Shape 177">
              <a:extLst>
                <a:ext uri="{FF2B5EF4-FFF2-40B4-BE49-F238E27FC236}">
                  <a16:creationId xmlns:a16="http://schemas.microsoft.com/office/drawing/2014/main" id="{2CD401FE-4263-4D46-BE0E-625C81A7AD6A}"/>
                </a:ext>
              </a:extLst>
            </p:cNvPr>
            <p:cNvSpPr/>
            <p:nvPr/>
          </p:nvSpPr>
          <p:spPr>
            <a:xfrm>
              <a:off x="10576167" y="2557799"/>
              <a:ext cx="35663" cy="33964"/>
            </a:xfrm>
            <a:custGeom>
              <a:avLst/>
              <a:gdLst>
                <a:gd name="connsiteX0" fmla="*/ 132026 w 200025"/>
                <a:gd name="connsiteY0" fmla="*/ 198494 h 190500"/>
                <a:gd name="connsiteX1" fmla="*/ 581 w 200025"/>
                <a:gd name="connsiteY1" fmla="*/ 73811 h 190500"/>
                <a:gd name="connsiteX2" fmla="*/ 94592 w 200025"/>
                <a:gd name="connsiteY2" fmla="*/ 469 h 190500"/>
                <a:gd name="connsiteX3" fmla="*/ 206130 w 200025"/>
                <a:gd name="connsiteY3" fmla="*/ 132009 h 190500"/>
                <a:gd name="connsiteX4" fmla="*/ 132026 w 200025"/>
                <a:gd name="connsiteY4" fmla="*/ 19849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190500">
                  <a:moveTo>
                    <a:pt x="132026" y="198494"/>
                  </a:moveTo>
                  <a:cubicBezTo>
                    <a:pt x="58112" y="192493"/>
                    <a:pt x="-6848" y="128008"/>
                    <a:pt x="581" y="73811"/>
                  </a:cubicBezTo>
                  <a:cubicBezTo>
                    <a:pt x="7534" y="22567"/>
                    <a:pt x="42205" y="-3913"/>
                    <a:pt x="94592" y="469"/>
                  </a:cubicBezTo>
                  <a:cubicBezTo>
                    <a:pt x="147266" y="4850"/>
                    <a:pt x="211084" y="81908"/>
                    <a:pt x="206130" y="132009"/>
                  </a:cubicBezTo>
                  <a:cubicBezTo>
                    <a:pt x="200701" y="185825"/>
                    <a:pt x="164696" y="198494"/>
                    <a:pt x="132026" y="198494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2" name="Freeform: Shape 178">
              <a:extLst>
                <a:ext uri="{FF2B5EF4-FFF2-40B4-BE49-F238E27FC236}">
                  <a16:creationId xmlns:a16="http://schemas.microsoft.com/office/drawing/2014/main" id="{A6331973-D1BC-4B4F-A76C-15E79EF9BDA7}"/>
                </a:ext>
              </a:extLst>
            </p:cNvPr>
            <p:cNvSpPr/>
            <p:nvPr/>
          </p:nvSpPr>
          <p:spPr>
            <a:xfrm>
              <a:off x="10336976" y="2560923"/>
              <a:ext cx="15284" cy="16982"/>
            </a:xfrm>
            <a:custGeom>
              <a:avLst/>
              <a:gdLst>
                <a:gd name="connsiteX0" fmla="*/ 46006 w 85725"/>
                <a:gd name="connsiteY0" fmla="*/ 0 h 95250"/>
                <a:gd name="connsiteX1" fmla="*/ 46006 w 85725"/>
                <a:gd name="connsiteY1" fmla="*/ 95250 h 95250"/>
                <a:gd name="connsiteX2" fmla="*/ 46006 w 85725"/>
                <a:gd name="connsiteY2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95250">
                  <a:moveTo>
                    <a:pt x="46006" y="0"/>
                  </a:moveTo>
                  <a:cubicBezTo>
                    <a:pt x="-15240" y="0"/>
                    <a:pt x="-15430" y="95250"/>
                    <a:pt x="46006" y="95250"/>
                  </a:cubicBezTo>
                  <a:cubicBezTo>
                    <a:pt x="107347" y="95250"/>
                    <a:pt x="107442" y="0"/>
                    <a:pt x="4600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3" name="Freeform: Shape 179">
              <a:extLst>
                <a:ext uri="{FF2B5EF4-FFF2-40B4-BE49-F238E27FC236}">
                  <a16:creationId xmlns:a16="http://schemas.microsoft.com/office/drawing/2014/main" id="{1AFB7EFF-B9E4-4D59-9C34-BB4FC24363E1}"/>
                </a:ext>
              </a:extLst>
            </p:cNvPr>
            <p:cNvSpPr/>
            <p:nvPr/>
          </p:nvSpPr>
          <p:spPr>
            <a:xfrm>
              <a:off x="10360242" y="2579534"/>
              <a:ext cx="15284" cy="16982"/>
            </a:xfrm>
            <a:custGeom>
              <a:avLst/>
              <a:gdLst>
                <a:gd name="connsiteX0" fmla="*/ 46006 w 85725"/>
                <a:gd name="connsiteY0" fmla="*/ 0 h 95250"/>
                <a:gd name="connsiteX1" fmla="*/ 46006 w 85725"/>
                <a:gd name="connsiteY1" fmla="*/ 95250 h 95250"/>
                <a:gd name="connsiteX2" fmla="*/ 46006 w 85725"/>
                <a:gd name="connsiteY2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95250">
                  <a:moveTo>
                    <a:pt x="46006" y="0"/>
                  </a:moveTo>
                  <a:cubicBezTo>
                    <a:pt x="-15240" y="0"/>
                    <a:pt x="-15431" y="95250"/>
                    <a:pt x="46006" y="95250"/>
                  </a:cubicBezTo>
                  <a:cubicBezTo>
                    <a:pt x="107251" y="95250"/>
                    <a:pt x="107442" y="0"/>
                    <a:pt x="46006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4" name="Freeform: Shape 180">
              <a:extLst>
                <a:ext uri="{FF2B5EF4-FFF2-40B4-BE49-F238E27FC236}">
                  <a16:creationId xmlns:a16="http://schemas.microsoft.com/office/drawing/2014/main" id="{00E87151-03A7-4228-A745-76C409B51748}"/>
                </a:ext>
              </a:extLst>
            </p:cNvPr>
            <p:cNvSpPr>
              <a:spLocks noChangeAspect="1"/>
            </p:cNvSpPr>
            <p:nvPr/>
          </p:nvSpPr>
          <p:spPr>
            <a:xfrm rot="20400000" flipV="1">
              <a:off x="10503648" y="2490512"/>
              <a:ext cx="17321" cy="19631"/>
            </a:xfrm>
            <a:custGeom>
              <a:avLst/>
              <a:gdLst>
                <a:gd name="connsiteX0" fmla="*/ 150400 w 142875"/>
                <a:gd name="connsiteY0" fmla="*/ 80599 h 161925"/>
                <a:gd name="connsiteX1" fmla="*/ 123349 w 142875"/>
                <a:gd name="connsiteY1" fmla="*/ 42595 h 161925"/>
                <a:gd name="connsiteX2" fmla="*/ 102870 w 142875"/>
                <a:gd name="connsiteY2" fmla="*/ 33832 h 161925"/>
                <a:gd name="connsiteX3" fmla="*/ 97632 w 142875"/>
                <a:gd name="connsiteY3" fmla="*/ 32784 h 161925"/>
                <a:gd name="connsiteX4" fmla="*/ 70962 w 142875"/>
                <a:gd name="connsiteY4" fmla="*/ 5542 h 161925"/>
                <a:gd name="connsiteX5" fmla="*/ 5811 w 142875"/>
                <a:gd name="connsiteY5" fmla="*/ 22592 h 161925"/>
                <a:gd name="connsiteX6" fmla="*/ 9811 w 142875"/>
                <a:gd name="connsiteY6" fmla="*/ 77456 h 161925"/>
                <a:gd name="connsiteX7" fmla="*/ 9240 w 142875"/>
                <a:gd name="connsiteY7" fmla="*/ 89553 h 161925"/>
                <a:gd name="connsiteX8" fmla="*/ 23146 w 142875"/>
                <a:gd name="connsiteY8" fmla="*/ 132130 h 161925"/>
                <a:gd name="connsiteX9" fmla="*/ 116777 w 142875"/>
                <a:gd name="connsiteY9" fmla="*/ 157942 h 161925"/>
                <a:gd name="connsiteX10" fmla="*/ 150400 w 142875"/>
                <a:gd name="connsiteY10" fmla="*/ 8059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50400" y="80599"/>
                  </a:moveTo>
                  <a:cubicBezTo>
                    <a:pt x="146781" y="65455"/>
                    <a:pt x="136875" y="50691"/>
                    <a:pt x="123349" y="42595"/>
                  </a:cubicBezTo>
                  <a:cubicBezTo>
                    <a:pt x="116967" y="38785"/>
                    <a:pt x="110014" y="35641"/>
                    <a:pt x="102870" y="33832"/>
                  </a:cubicBezTo>
                  <a:cubicBezTo>
                    <a:pt x="101156" y="33451"/>
                    <a:pt x="99442" y="33165"/>
                    <a:pt x="97632" y="32784"/>
                  </a:cubicBezTo>
                  <a:cubicBezTo>
                    <a:pt x="91916" y="21068"/>
                    <a:pt x="83154" y="10972"/>
                    <a:pt x="70962" y="5542"/>
                  </a:cubicBezTo>
                  <a:cubicBezTo>
                    <a:pt x="48292" y="-4649"/>
                    <a:pt x="18669" y="-1792"/>
                    <a:pt x="5811" y="22592"/>
                  </a:cubicBezTo>
                  <a:cubicBezTo>
                    <a:pt x="-2762" y="38785"/>
                    <a:pt x="-2190" y="62502"/>
                    <a:pt x="9811" y="77456"/>
                  </a:cubicBezTo>
                  <a:cubicBezTo>
                    <a:pt x="9335" y="81552"/>
                    <a:pt x="9049" y="85648"/>
                    <a:pt x="9240" y="89553"/>
                  </a:cubicBezTo>
                  <a:cubicBezTo>
                    <a:pt x="9811" y="104793"/>
                    <a:pt x="14573" y="119652"/>
                    <a:pt x="23146" y="132130"/>
                  </a:cubicBezTo>
                  <a:cubicBezTo>
                    <a:pt x="43530" y="161943"/>
                    <a:pt x="83725" y="176421"/>
                    <a:pt x="116777" y="157942"/>
                  </a:cubicBezTo>
                  <a:cubicBezTo>
                    <a:pt x="143542" y="143083"/>
                    <a:pt x="157448" y="110317"/>
                    <a:pt x="150400" y="8059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5" name="Freeform: Shape 181">
              <a:extLst>
                <a:ext uri="{FF2B5EF4-FFF2-40B4-BE49-F238E27FC236}">
                  <a16:creationId xmlns:a16="http://schemas.microsoft.com/office/drawing/2014/main" id="{C067BD92-759F-4F79-B6A1-E9844E0FBCF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10494291" y="2394186"/>
              <a:ext cx="12346" cy="25519"/>
            </a:xfrm>
            <a:custGeom>
              <a:avLst/>
              <a:gdLst>
                <a:gd name="connsiteX0" fmla="*/ 133541 w 142875"/>
                <a:gd name="connsiteY0" fmla="*/ 173641 h 295275"/>
                <a:gd name="connsiteX1" fmla="*/ 81439 w 142875"/>
                <a:gd name="connsiteY1" fmla="*/ 128588 h 295275"/>
                <a:gd name="connsiteX2" fmla="*/ 95917 w 142875"/>
                <a:gd name="connsiteY2" fmla="*/ 124587 h 295275"/>
                <a:gd name="connsiteX3" fmla="*/ 111252 w 142875"/>
                <a:gd name="connsiteY3" fmla="*/ 114776 h 295275"/>
                <a:gd name="connsiteX4" fmla="*/ 118682 w 142875"/>
                <a:gd name="connsiteY4" fmla="*/ 105156 h 295275"/>
                <a:gd name="connsiteX5" fmla="*/ 125159 w 142875"/>
                <a:gd name="connsiteY5" fmla="*/ 81153 h 295275"/>
                <a:gd name="connsiteX6" fmla="*/ 124111 w 142875"/>
                <a:gd name="connsiteY6" fmla="*/ 73724 h 295275"/>
                <a:gd name="connsiteX7" fmla="*/ 84963 w 142875"/>
                <a:gd name="connsiteY7" fmla="*/ 0 h 295275"/>
                <a:gd name="connsiteX8" fmla="*/ 39053 w 142875"/>
                <a:gd name="connsiteY8" fmla="*/ 45149 h 295275"/>
                <a:gd name="connsiteX9" fmla="*/ 32671 w 142875"/>
                <a:gd name="connsiteY9" fmla="*/ 53435 h 295275"/>
                <a:gd name="connsiteX10" fmla="*/ 26194 w 142875"/>
                <a:gd name="connsiteY10" fmla="*/ 77438 h 295275"/>
                <a:gd name="connsiteX11" fmla="*/ 27909 w 142875"/>
                <a:gd name="connsiteY11" fmla="*/ 90107 h 295275"/>
                <a:gd name="connsiteX12" fmla="*/ 40196 w 142875"/>
                <a:gd name="connsiteY12" fmla="*/ 111157 h 295275"/>
                <a:gd name="connsiteX13" fmla="*/ 43911 w 142875"/>
                <a:gd name="connsiteY13" fmla="*/ 114872 h 295275"/>
                <a:gd name="connsiteX14" fmla="*/ 50673 w 142875"/>
                <a:gd name="connsiteY14" fmla="*/ 120587 h 295275"/>
                <a:gd name="connsiteX15" fmla="*/ 34957 w 142875"/>
                <a:gd name="connsiteY15" fmla="*/ 122301 h 295275"/>
                <a:gd name="connsiteX16" fmla="*/ 0 w 142875"/>
                <a:gd name="connsiteY16" fmla="*/ 168212 h 295275"/>
                <a:gd name="connsiteX17" fmla="*/ 14288 w 142875"/>
                <a:gd name="connsiteY17" fmla="*/ 203073 h 295275"/>
                <a:gd name="connsiteX18" fmla="*/ 29147 w 142875"/>
                <a:gd name="connsiteY18" fmla="*/ 284321 h 295275"/>
                <a:gd name="connsiteX19" fmla="*/ 130397 w 142875"/>
                <a:gd name="connsiteY19" fmla="*/ 276225 h 295275"/>
                <a:gd name="connsiteX20" fmla="*/ 133541 w 142875"/>
                <a:gd name="connsiteY20" fmla="*/ 173641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295275">
                  <a:moveTo>
                    <a:pt x="133541" y="173641"/>
                  </a:moveTo>
                  <a:cubicBezTo>
                    <a:pt x="122206" y="156877"/>
                    <a:pt x="102775" y="138779"/>
                    <a:pt x="81439" y="128588"/>
                  </a:cubicBezTo>
                  <a:cubicBezTo>
                    <a:pt x="86582" y="128302"/>
                    <a:pt x="91440" y="126968"/>
                    <a:pt x="95917" y="124587"/>
                  </a:cubicBezTo>
                  <a:cubicBezTo>
                    <a:pt x="101822" y="122682"/>
                    <a:pt x="106966" y="119348"/>
                    <a:pt x="111252" y="114776"/>
                  </a:cubicBezTo>
                  <a:cubicBezTo>
                    <a:pt x="113728" y="111538"/>
                    <a:pt x="116205" y="108395"/>
                    <a:pt x="118682" y="105156"/>
                  </a:cubicBezTo>
                  <a:cubicBezTo>
                    <a:pt x="122968" y="97727"/>
                    <a:pt x="125159" y="89726"/>
                    <a:pt x="125159" y="81153"/>
                  </a:cubicBezTo>
                  <a:cubicBezTo>
                    <a:pt x="124778" y="78677"/>
                    <a:pt x="124492" y="76200"/>
                    <a:pt x="124111" y="73724"/>
                  </a:cubicBezTo>
                  <a:cubicBezTo>
                    <a:pt x="140399" y="45625"/>
                    <a:pt x="127444" y="0"/>
                    <a:pt x="84963" y="0"/>
                  </a:cubicBezTo>
                  <a:cubicBezTo>
                    <a:pt x="55435" y="0"/>
                    <a:pt x="40100" y="22193"/>
                    <a:pt x="39053" y="45149"/>
                  </a:cubicBezTo>
                  <a:cubicBezTo>
                    <a:pt x="36957" y="47911"/>
                    <a:pt x="34766" y="50673"/>
                    <a:pt x="32671" y="53435"/>
                  </a:cubicBezTo>
                  <a:cubicBezTo>
                    <a:pt x="28385" y="60865"/>
                    <a:pt x="26194" y="68866"/>
                    <a:pt x="26194" y="77438"/>
                  </a:cubicBezTo>
                  <a:cubicBezTo>
                    <a:pt x="26766" y="81629"/>
                    <a:pt x="27337" y="85916"/>
                    <a:pt x="27909" y="90107"/>
                  </a:cubicBezTo>
                  <a:cubicBezTo>
                    <a:pt x="30195" y="98203"/>
                    <a:pt x="34290" y="105156"/>
                    <a:pt x="40196" y="111157"/>
                  </a:cubicBezTo>
                  <a:lnTo>
                    <a:pt x="43911" y="114872"/>
                  </a:lnTo>
                  <a:cubicBezTo>
                    <a:pt x="46006" y="117062"/>
                    <a:pt x="48197" y="118967"/>
                    <a:pt x="50673" y="120587"/>
                  </a:cubicBezTo>
                  <a:cubicBezTo>
                    <a:pt x="45339" y="120396"/>
                    <a:pt x="40100" y="120872"/>
                    <a:pt x="34957" y="122301"/>
                  </a:cubicBezTo>
                  <a:cubicBezTo>
                    <a:pt x="14859" y="127826"/>
                    <a:pt x="-95" y="147352"/>
                    <a:pt x="0" y="168212"/>
                  </a:cubicBezTo>
                  <a:cubicBezTo>
                    <a:pt x="0" y="182309"/>
                    <a:pt x="5239" y="193834"/>
                    <a:pt x="14288" y="203073"/>
                  </a:cubicBezTo>
                  <a:cubicBezTo>
                    <a:pt x="1905" y="230029"/>
                    <a:pt x="5620" y="262414"/>
                    <a:pt x="29147" y="284321"/>
                  </a:cubicBezTo>
                  <a:cubicBezTo>
                    <a:pt x="58579" y="311753"/>
                    <a:pt x="104680" y="304991"/>
                    <a:pt x="130397" y="276225"/>
                  </a:cubicBezTo>
                  <a:cubicBezTo>
                    <a:pt x="156019" y="247460"/>
                    <a:pt x="154400" y="204407"/>
                    <a:pt x="133541" y="17364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6" name="Freeform: Shape 182">
              <a:extLst>
                <a:ext uri="{FF2B5EF4-FFF2-40B4-BE49-F238E27FC236}">
                  <a16:creationId xmlns:a16="http://schemas.microsoft.com/office/drawing/2014/main" id="{A6E78C6F-4D7C-476C-9E04-3AACDAF96C50}"/>
                </a:ext>
              </a:extLst>
            </p:cNvPr>
            <p:cNvSpPr/>
            <p:nvPr/>
          </p:nvSpPr>
          <p:spPr>
            <a:xfrm rot="7200000">
              <a:off x="10587787" y="2545162"/>
              <a:ext cx="47549" cy="50946"/>
            </a:xfrm>
            <a:custGeom>
              <a:avLst/>
              <a:gdLst>
                <a:gd name="connsiteX0" fmla="*/ 262492 w 266700"/>
                <a:gd name="connsiteY0" fmla="*/ 152978 h 285750"/>
                <a:gd name="connsiteX1" fmla="*/ 242108 w 266700"/>
                <a:gd name="connsiteY1" fmla="*/ 106972 h 285750"/>
                <a:gd name="connsiteX2" fmla="*/ 242108 w 266700"/>
                <a:gd name="connsiteY2" fmla="*/ 106972 h 285750"/>
                <a:gd name="connsiteX3" fmla="*/ 140666 w 266700"/>
                <a:gd name="connsiteY3" fmla="*/ 7531 h 285750"/>
                <a:gd name="connsiteX4" fmla="*/ 126570 w 266700"/>
                <a:gd name="connsiteY4" fmla="*/ 15151 h 285750"/>
                <a:gd name="connsiteX5" fmla="*/ 75801 w 266700"/>
                <a:gd name="connsiteY5" fmla="*/ 10674 h 285750"/>
                <a:gd name="connsiteX6" fmla="*/ 173 w 266700"/>
                <a:gd name="connsiteY6" fmla="*/ 107162 h 285750"/>
                <a:gd name="connsiteX7" fmla="*/ 16270 w 266700"/>
                <a:gd name="connsiteY7" fmla="*/ 164217 h 285750"/>
                <a:gd name="connsiteX8" fmla="*/ 38559 w 266700"/>
                <a:gd name="connsiteY8" fmla="*/ 186696 h 285750"/>
                <a:gd name="connsiteX9" fmla="*/ 31129 w 266700"/>
                <a:gd name="connsiteY9" fmla="*/ 204984 h 285750"/>
                <a:gd name="connsiteX10" fmla="*/ 42559 w 266700"/>
                <a:gd name="connsiteY10" fmla="*/ 263563 h 285750"/>
                <a:gd name="connsiteX11" fmla="*/ 96470 w 266700"/>
                <a:gd name="connsiteY11" fmla="*/ 292519 h 285750"/>
                <a:gd name="connsiteX12" fmla="*/ 125712 w 266700"/>
                <a:gd name="connsiteY12" fmla="*/ 290519 h 285750"/>
                <a:gd name="connsiteX13" fmla="*/ 154763 w 266700"/>
                <a:gd name="connsiteY13" fmla="*/ 278517 h 285750"/>
                <a:gd name="connsiteX14" fmla="*/ 169146 w 266700"/>
                <a:gd name="connsiteY14" fmla="*/ 286994 h 285750"/>
                <a:gd name="connsiteX15" fmla="*/ 203246 w 266700"/>
                <a:gd name="connsiteY15" fmla="*/ 292995 h 285750"/>
                <a:gd name="connsiteX16" fmla="*/ 252967 w 266700"/>
                <a:gd name="connsiteY16" fmla="*/ 262229 h 285750"/>
                <a:gd name="connsiteX17" fmla="*/ 275731 w 266700"/>
                <a:gd name="connsiteY17" fmla="*/ 202984 h 285750"/>
                <a:gd name="connsiteX18" fmla="*/ 262492 w 266700"/>
                <a:gd name="connsiteY18" fmla="*/ 152978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66700" h="285750">
                  <a:moveTo>
                    <a:pt x="262492" y="152978"/>
                  </a:moveTo>
                  <a:cubicBezTo>
                    <a:pt x="256491" y="134594"/>
                    <a:pt x="258395" y="121069"/>
                    <a:pt x="242108" y="106972"/>
                  </a:cubicBezTo>
                  <a:cubicBezTo>
                    <a:pt x="242108" y="106972"/>
                    <a:pt x="242108" y="106972"/>
                    <a:pt x="242108" y="106972"/>
                  </a:cubicBezTo>
                  <a:cubicBezTo>
                    <a:pt x="244298" y="46774"/>
                    <a:pt x="209723" y="-23330"/>
                    <a:pt x="140666" y="7531"/>
                  </a:cubicBezTo>
                  <a:cubicBezTo>
                    <a:pt x="135904" y="9626"/>
                    <a:pt x="131237" y="12293"/>
                    <a:pt x="126570" y="15151"/>
                  </a:cubicBezTo>
                  <a:cubicBezTo>
                    <a:pt x="113139" y="4959"/>
                    <a:pt x="94851" y="1149"/>
                    <a:pt x="75801" y="10674"/>
                  </a:cubicBezTo>
                  <a:cubicBezTo>
                    <a:pt x="37225" y="29819"/>
                    <a:pt x="2840" y="61442"/>
                    <a:pt x="173" y="107162"/>
                  </a:cubicBezTo>
                  <a:cubicBezTo>
                    <a:pt x="-1066" y="127451"/>
                    <a:pt x="4364" y="147739"/>
                    <a:pt x="16270" y="164217"/>
                  </a:cubicBezTo>
                  <a:cubicBezTo>
                    <a:pt x="18651" y="167551"/>
                    <a:pt x="28557" y="178409"/>
                    <a:pt x="38559" y="186696"/>
                  </a:cubicBezTo>
                  <a:cubicBezTo>
                    <a:pt x="35320" y="192316"/>
                    <a:pt x="32558" y="199555"/>
                    <a:pt x="31129" y="204984"/>
                  </a:cubicBezTo>
                  <a:cubicBezTo>
                    <a:pt x="25890" y="225272"/>
                    <a:pt x="30272" y="246799"/>
                    <a:pt x="42559" y="263563"/>
                  </a:cubicBezTo>
                  <a:cubicBezTo>
                    <a:pt x="55132" y="280708"/>
                    <a:pt x="75801" y="290328"/>
                    <a:pt x="96470" y="292519"/>
                  </a:cubicBezTo>
                  <a:cubicBezTo>
                    <a:pt x="106472" y="293567"/>
                    <a:pt x="115806" y="292709"/>
                    <a:pt x="125712" y="290519"/>
                  </a:cubicBezTo>
                  <a:cubicBezTo>
                    <a:pt x="131523" y="289185"/>
                    <a:pt x="150477" y="280708"/>
                    <a:pt x="154763" y="278517"/>
                  </a:cubicBezTo>
                  <a:cubicBezTo>
                    <a:pt x="154859" y="280041"/>
                    <a:pt x="164860" y="284804"/>
                    <a:pt x="169146" y="286994"/>
                  </a:cubicBezTo>
                  <a:cubicBezTo>
                    <a:pt x="180291" y="292709"/>
                    <a:pt x="190863" y="294043"/>
                    <a:pt x="203246" y="292995"/>
                  </a:cubicBezTo>
                  <a:cubicBezTo>
                    <a:pt x="224486" y="291185"/>
                    <a:pt x="240584" y="279089"/>
                    <a:pt x="252967" y="262229"/>
                  </a:cubicBezTo>
                  <a:cubicBezTo>
                    <a:pt x="265254" y="245561"/>
                    <a:pt x="274588" y="223748"/>
                    <a:pt x="275731" y="202984"/>
                  </a:cubicBezTo>
                  <a:cubicBezTo>
                    <a:pt x="276874" y="182029"/>
                    <a:pt x="268492" y="171266"/>
                    <a:pt x="262492" y="15297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7" name="Freeform: Shape 183">
              <a:extLst>
                <a:ext uri="{FF2B5EF4-FFF2-40B4-BE49-F238E27FC236}">
                  <a16:creationId xmlns:a16="http://schemas.microsoft.com/office/drawing/2014/main" id="{7B482D0B-903F-4B05-84FE-E38DE74AA3B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61276" y="2512090"/>
              <a:ext cx="16982" cy="18526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8" name="Freeform: Shape 184">
              <a:extLst>
                <a:ext uri="{FF2B5EF4-FFF2-40B4-BE49-F238E27FC236}">
                  <a16:creationId xmlns:a16="http://schemas.microsoft.com/office/drawing/2014/main" id="{9AD53988-E860-4321-9FC8-81459334E0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591252" y="2520006"/>
              <a:ext cx="15439" cy="16982"/>
            </a:xfrm>
            <a:custGeom>
              <a:avLst/>
              <a:gdLst>
                <a:gd name="connsiteX0" fmla="*/ 92428 w 95250"/>
                <a:gd name="connsiteY0" fmla="*/ 23357 h 104775"/>
                <a:gd name="connsiteX1" fmla="*/ 80141 w 95250"/>
                <a:gd name="connsiteY1" fmla="*/ 10022 h 104775"/>
                <a:gd name="connsiteX2" fmla="*/ 63948 w 95250"/>
                <a:gd name="connsiteY2" fmla="*/ 1545 h 104775"/>
                <a:gd name="connsiteX3" fmla="*/ 27277 w 95250"/>
                <a:gd name="connsiteY3" fmla="*/ 6308 h 104775"/>
                <a:gd name="connsiteX4" fmla="*/ 5370 w 95250"/>
                <a:gd name="connsiteY4" fmla="*/ 34787 h 104775"/>
                <a:gd name="connsiteX5" fmla="*/ 1559 w 95250"/>
                <a:gd name="connsiteY5" fmla="*/ 49646 h 104775"/>
                <a:gd name="connsiteX6" fmla="*/ 6322 w 95250"/>
                <a:gd name="connsiteY6" fmla="*/ 86318 h 104775"/>
                <a:gd name="connsiteX7" fmla="*/ 18609 w 95250"/>
                <a:gd name="connsiteY7" fmla="*/ 99653 h 104775"/>
                <a:gd name="connsiteX8" fmla="*/ 34802 w 95250"/>
                <a:gd name="connsiteY8" fmla="*/ 108130 h 104775"/>
                <a:gd name="connsiteX9" fmla="*/ 71473 w 95250"/>
                <a:gd name="connsiteY9" fmla="*/ 103367 h 104775"/>
                <a:gd name="connsiteX10" fmla="*/ 93381 w 95250"/>
                <a:gd name="connsiteY10" fmla="*/ 74888 h 104775"/>
                <a:gd name="connsiteX11" fmla="*/ 97190 w 95250"/>
                <a:gd name="connsiteY11" fmla="*/ 60029 h 104775"/>
                <a:gd name="connsiteX12" fmla="*/ 92428 w 95250"/>
                <a:gd name="connsiteY12" fmla="*/ 2335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5250" h="104775">
                  <a:moveTo>
                    <a:pt x="92428" y="23357"/>
                  </a:moveTo>
                  <a:cubicBezTo>
                    <a:pt x="89475" y="17833"/>
                    <a:pt x="85379" y="13356"/>
                    <a:pt x="80141" y="10022"/>
                  </a:cubicBezTo>
                  <a:cubicBezTo>
                    <a:pt x="75569" y="5831"/>
                    <a:pt x="70139" y="2974"/>
                    <a:pt x="63948" y="1545"/>
                  </a:cubicBezTo>
                  <a:cubicBezTo>
                    <a:pt x="51756" y="-1217"/>
                    <a:pt x="38040" y="-646"/>
                    <a:pt x="27277" y="6308"/>
                  </a:cubicBezTo>
                  <a:cubicBezTo>
                    <a:pt x="16894" y="12975"/>
                    <a:pt x="8512" y="22595"/>
                    <a:pt x="5370" y="34787"/>
                  </a:cubicBezTo>
                  <a:cubicBezTo>
                    <a:pt x="4131" y="39740"/>
                    <a:pt x="2798" y="44693"/>
                    <a:pt x="1559" y="49646"/>
                  </a:cubicBezTo>
                  <a:cubicBezTo>
                    <a:pt x="-1584" y="61743"/>
                    <a:pt x="36" y="75459"/>
                    <a:pt x="6322" y="86318"/>
                  </a:cubicBezTo>
                  <a:cubicBezTo>
                    <a:pt x="9275" y="91842"/>
                    <a:pt x="13370" y="96319"/>
                    <a:pt x="18609" y="99653"/>
                  </a:cubicBezTo>
                  <a:cubicBezTo>
                    <a:pt x="23181" y="103843"/>
                    <a:pt x="28611" y="106701"/>
                    <a:pt x="34802" y="108130"/>
                  </a:cubicBezTo>
                  <a:cubicBezTo>
                    <a:pt x="46994" y="110892"/>
                    <a:pt x="60710" y="110321"/>
                    <a:pt x="71473" y="103367"/>
                  </a:cubicBezTo>
                  <a:cubicBezTo>
                    <a:pt x="81760" y="96700"/>
                    <a:pt x="90237" y="87080"/>
                    <a:pt x="93381" y="74888"/>
                  </a:cubicBezTo>
                  <a:cubicBezTo>
                    <a:pt x="94619" y="69935"/>
                    <a:pt x="95952" y="64981"/>
                    <a:pt x="97190" y="60029"/>
                  </a:cubicBezTo>
                  <a:cubicBezTo>
                    <a:pt x="100334" y="47932"/>
                    <a:pt x="98810" y="34216"/>
                    <a:pt x="92428" y="23357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9" name="Freeform: Shape 185">
              <a:extLst>
                <a:ext uri="{FF2B5EF4-FFF2-40B4-BE49-F238E27FC236}">
                  <a16:creationId xmlns:a16="http://schemas.microsoft.com/office/drawing/2014/main" id="{59FF4ECD-FEC7-4969-A273-2C5644E76DD8}"/>
                </a:ext>
              </a:extLst>
            </p:cNvPr>
            <p:cNvSpPr/>
            <p:nvPr/>
          </p:nvSpPr>
          <p:spPr>
            <a:xfrm>
              <a:off x="10454625" y="2410384"/>
              <a:ext cx="12346" cy="12346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0" name="Freeform: Shape 141">
              <a:extLst>
                <a:ext uri="{FF2B5EF4-FFF2-40B4-BE49-F238E27FC236}">
                  <a16:creationId xmlns:a16="http://schemas.microsoft.com/office/drawing/2014/main" id="{B89BC709-F246-4DC6-A274-0C8C976368F5}"/>
                </a:ext>
              </a:extLst>
            </p:cNvPr>
            <p:cNvSpPr/>
            <p:nvPr/>
          </p:nvSpPr>
          <p:spPr>
            <a:xfrm>
              <a:off x="10463337" y="2514908"/>
              <a:ext cx="12346" cy="12346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1" name="Freeform: Shape 141">
              <a:extLst>
                <a:ext uri="{FF2B5EF4-FFF2-40B4-BE49-F238E27FC236}">
                  <a16:creationId xmlns:a16="http://schemas.microsoft.com/office/drawing/2014/main" id="{78EED603-DF27-4992-877C-E8A171AEC89D}"/>
                </a:ext>
              </a:extLst>
            </p:cNvPr>
            <p:cNvSpPr/>
            <p:nvPr/>
          </p:nvSpPr>
          <p:spPr>
            <a:xfrm>
              <a:off x="10434301" y="2491678"/>
              <a:ext cx="12346" cy="12346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2" name="Freeform: Shape 141">
              <a:extLst>
                <a:ext uri="{FF2B5EF4-FFF2-40B4-BE49-F238E27FC236}">
                  <a16:creationId xmlns:a16="http://schemas.microsoft.com/office/drawing/2014/main" id="{FF2EAEA2-1660-4DAF-A9A6-F807F5CD7444}"/>
                </a:ext>
              </a:extLst>
            </p:cNvPr>
            <p:cNvSpPr/>
            <p:nvPr/>
          </p:nvSpPr>
          <p:spPr>
            <a:xfrm>
              <a:off x="10448820" y="2484421"/>
              <a:ext cx="12346" cy="12346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3" name="Freeform: Shape 141">
              <a:extLst>
                <a:ext uri="{FF2B5EF4-FFF2-40B4-BE49-F238E27FC236}">
                  <a16:creationId xmlns:a16="http://schemas.microsoft.com/office/drawing/2014/main" id="{28F213BA-652A-42D6-86DD-7372923C39D9}"/>
                </a:ext>
              </a:extLst>
            </p:cNvPr>
            <p:cNvSpPr/>
            <p:nvPr/>
          </p:nvSpPr>
          <p:spPr>
            <a:xfrm>
              <a:off x="10364066" y="2731831"/>
              <a:ext cx="36000" cy="36000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84" name="Freeform: Shape 141">
              <a:extLst>
                <a:ext uri="{FF2B5EF4-FFF2-40B4-BE49-F238E27FC236}">
                  <a16:creationId xmlns:a16="http://schemas.microsoft.com/office/drawing/2014/main" id="{28F213BA-652A-42D6-86DD-7372923C39D9}"/>
                </a:ext>
              </a:extLst>
            </p:cNvPr>
            <p:cNvSpPr/>
            <p:nvPr/>
          </p:nvSpPr>
          <p:spPr>
            <a:xfrm>
              <a:off x="10516466" y="1901371"/>
              <a:ext cx="36000" cy="36000"/>
            </a:xfrm>
            <a:custGeom>
              <a:avLst/>
              <a:gdLst>
                <a:gd name="connsiteX0" fmla="*/ 104573 w 104775"/>
                <a:gd name="connsiteY0" fmla="*/ 35081 h 114300"/>
                <a:gd name="connsiteX1" fmla="*/ 82666 w 104775"/>
                <a:gd name="connsiteY1" fmla="*/ 6601 h 114300"/>
                <a:gd name="connsiteX2" fmla="*/ 45995 w 104775"/>
                <a:gd name="connsiteY2" fmla="*/ 1839 h 114300"/>
                <a:gd name="connsiteX3" fmla="*/ 17515 w 104775"/>
                <a:gd name="connsiteY3" fmla="*/ 23746 h 114300"/>
                <a:gd name="connsiteX4" fmla="*/ 6371 w 104775"/>
                <a:gd name="connsiteY4" fmla="*/ 46130 h 114300"/>
                <a:gd name="connsiteX5" fmla="*/ 1608 w 104775"/>
                <a:gd name="connsiteY5" fmla="*/ 82801 h 114300"/>
                <a:gd name="connsiteX6" fmla="*/ 23515 w 104775"/>
                <a:gd name="connsiteY6" fmla="*/ 111281 h 114300"/>
                <a:gd name="connsiteX7" fmla="*/ 60187 w 104775"/>
                <a:gd name="connsiteY7" fmla="*/ 116043 h 114300"/>
                <a:gd name="connsiteX8" fmla="*/ 88667 w 104775"/>
                <a:gd name="connsiteY8" fmla="*/ 94136 h 114300"/>
                <a:gd name="connsiteX9" fmla="*/ 99811 w 104775"/>
                <a:gd name="connsiteY9" fmla="*/ 71752 h 114300"/>
                <a:gd name="connsiteX10" fmla="*/ 104573 w 104775"/>
                <a:gd name="connsiteY10" fmla="*/ 350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114300">
                  <a:moveTo>
                    <a:pt x="104573" y="35081"/>
                  </a:moveTo>
                  <a:cubicBezTo>
                    <a:pt x="101525" y="24032"/>
                    <a:pt x="92953" y="12031"/>
                    <a:pt x="82666" y="6601"/>
                  </a:cubicBezTo>
                  <a:cubicBezTo>
                    <a:pt x="71617" y="791"/>
                    <a:pt x="58187" y="-2162"/>
                    <a:pt x="45995" y="1839"/>
                  </a:cubicBezTo>
                  <a:cubicBezTo>
                    <a:pt x="34660" y="5554"/>
                    <a:pt x="23039" y="12697"/>
                    <a:pt x="17515" y="23746"/>
                  </a:cubicBezTo>
                  <a:cubicBezTo>
                    <a:pt x="13800" y="31176"/>
                    <a:pt x="10085" y="38701"/>
                    <a:pt x="6371" y="46130"/>
                  </a:cubicBezTo>
                  <a:cubicBezTo>
                    <a:pt x="656" y="57655"/>
                    <a:pt x="-1916" y="70133"/>
                    <a:pt x="1608" y="82801"/>
                  </a:cubicBezTo>
                  <a:cubicBezTo>
                    <a:pt x="4656" y="93850"/>
                    <a:pt x="13229" y="105852"/>
                    <a:pt x="23515" y="111281"/>
                  </a:cubicBezTo>
                  <a:cubicBezTo>
                    <a:pt x="34565" y="117091"/>
                    <a:pt x="47995" y="120044"/>
                    <a:pt x="60187" y="116043"/>
                  </a:cubicBezTo>
                  <a:cubicBezTo>
                    <a:pt x="71522" y="112329"/>
                    <a:pt x="83142" y="105185"/>
                    <a:pt x="88667" y="94136"/>
                  </a:cubicBezTo>
                  <a:cubicBezTo>
                    <a:pt x="92382" y="86706"/>
                    <a:pt x="96096" y="79182"/>
                    <a:pt x="99811" y="71752"/>
                  </a:cubicBezTo>
                  <a:cubicBezTo>
                    <a:pt x="105526" y="60227"/>
                    <a:pt x="108098" y="47749"/>
                    <a:pt x="104573" y="35081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3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F9D8CD86-347D-7D2A-5535-088EF8640244}"/>
              </a:ext>
            </a:extLst>
          </p:cNvPr>
          <p:cNvSpPr/>
          <p:nvPr/>
        </p:nvSpPr>
        <p:spPr>
          <a:xfrm>
            <a:off x="10582585" y="173803"/>
            <a:ext cx="1443352" cy="6712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01CB0D-2253-377B-AEC0-581E93D5DE59}"/>
              </a:ext>
            </a:extLst>
          </p:cNvPr>
          <p:cNvSpPr/>
          <p:nvPr/>
        </p:nvSpPr>
        <p:spPr>
          <a:xfrm>
            <a:off x="11232204" y="6035583"/>
            <a:ext cx="628906" cy="753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901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41" grpId="0"/>
      <p:bldP spid="4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8A0A6-AA67-12DA-099D-BF356359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Title 73">
            <a:extLst>
              <a:ext uri="{FF2B5EF4-FFF2-40B4-BE49-F238E27FC236}">
                <a16:creationId xmlns:a16="http://schemas.microsoft.com/office/drawing/2014/main" id="{83AE3892-9724-0026-08A8-CFB9A6826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0028"/>
            <a:ext cx="11140910" cy="800100"/>
          </a:xfrm>
        </p:spPr>
        <p:txBody>
          <a:bodyPr>
            <a:noAutofit/>
          </a:bodyPr>
          <a:lstStyle/>
          <a:p>
            <a:r>
              <a:rPr lang="en-US" dirty="0"/>
              <a:t>In patients with NSCLC, the stage at diagnosis significantly impacts survival</a:t>
            </a:r>
            <a:endParaRPr lang="en-IN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20A7C77-4F26-3ACE-CF7E-CEC1AB7920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6144411"/>
            <a:ext cx="11506200" cy="526216"/>
          </a:xfrm>
        </p:spPr>
        <p:txBody>
          <a:bodyPr/>
          <a:lstStyle/>
          <a:p>
            <a:r>
              <a:rPr lang="en-US" sz="900" baseline="30000" dirty="0" err="1"/>
              <a:t>a</a:t>
            </a:r>
            <a:r>
              <a:rPr lang="en-US" sz="900" dirty="0" err="1"/>
              <a:t>Estimated</a:t>
            </a:r>
            <a:r>
              <a:rPr lang="en-US" sz="900" dirty="0"/>
              <a:t> from SEER validation set of proposed 7</a:t>
            </a:r>
            <a:r>
              <a:rPr lang="en-US" sz="900" baseline="30000" dirty="0"/>
              <a:t>th</a:t>
            </a:r>
            <a:r>
              <a:rPr lang="en-US" sz="900" dirty="0"/>
              <a:t> edition IASLC staging.</a:t>
            </a:r>
            <a:r>
              <a:rPr lang="en-US" sz="900" baseline="30000" dirty="0"/>
              <a:t> </a:t>
            </a:r>
            <a:r>
              <a:rPr lang="en-US" sz="900" baseline="30000" dirty="0" err="1"/>
              <a:t>b</a:t>
            </a:r>
            <a:r>
              <a:rPr lang="en-US" sz="900" dirty="0" err="1"/>
              <a:t>Based</a:t>
            </a:r>
            <a:r>
              <a:rPr lang="en-US" sz="900" dirty="0"/>
              <a:t> on the clinical staging of the 8</a:t>
            </a:r>
            <a:r>
              <a:rPr lang="en-US" sz="900" baseline="30000" dirty="0"/>
              <a:t>th</a:t>
            </a:r>
            <a:r>
              <a:rPr lang="en-US" sz="900" dirty="0"/>
              <a:t> edition IASLC.</a:t>
            </a:r>
            <a:r>
              <a:rPr lang="en-GB" sz="900" baseline="30000" dirty="0">
                <a:solidFill>
                  <a:srgbClr val="000000"/>
                </a:solidFill>
              </a:rPr>
              <a:t> </a:t>
            </a:r>
            <a:r>
              <a:rPr lang="en-GB" sz="900" baseline="30000" dirty="0" err="1">
                <a:solidFill>
                  <a:srgbClr val="000000"/>
                </a:solidFill>
              </a:rPr>
              <a:t>c</a:t>
            </a:r>
            <a:r>
              <a:rPr lang="en-GB" sz="900" dirty="0" err="1">
                <a:solidFill>
                  <a:srgbClr val="000000"/>
                </a:solidFill>
              </a:rPr>
              <a:t>Includes</a:t>
            </a:r>
            <a:r>
              <a:rPr lang="en-GB" sz="900" dirty="0">
                <a:solidFill>
                  <a:srgbClr val="000000"/>
                </a:solidFill>
              </a:rPr>
              <a:t> stages IIIB and IIIC according to the 8</a:t>
            </a:r>
            <a:r>
              <a:rPr lang="en-GB" sz="900" baseline="30000" dirty="0">
                <a:solidFill>
                  <a:srgbClr val="000000"/>
                </a:solidFill>
              </a:rPr>
              <a:t>th</a:t>
            </a:r>
            <a:r>
              <a:rPr lang="en-GB" sz="900" dirty="0">
                <a:solidFill>
                  <a:srgbClr val="000000"/>
                </a:solidFill>
              </a:rPr>
              <a:t> edition IASLC staging classification.</a:t>
            </a:r>
            <a:r>
              <a:rPr lang="en-GB" sz="900" baseline="30000" dirty="0">
                <a:solidFill>
                  <a:srgbClr val="000000"/>
                </a:solidFill>
              </a:rPr>
              <a:t> </a:t>
            </a:r>
          </a:p>
          <a:p>
            <a:r>
              <a:rPr lang="en-US" sz="900" dirty="0"/>
              <a:t>IASLC, International Association for the Study of Lung Cancer; NSCLC, non-small cell lung cancer; SEER, Surveillance, Epidemiology, and End Results. </a:t>
            </a:r>
          </a:p>
          <a:p>
            <a:r>
              <a:rPr lang="en-US" sz="900" dirty="0"/>
              <a:t>1. Heist RS, Engelman JA. </a:t>
            </a:r>
            <a:r>
              <a:rPr lang="en-US" sz="900" i="1" dirty="0"/>
              <a:t>Cancer Cell.</a:t>
            </a:r>
            <a:r>
              <a:rPr lang="en-US" sz="900" i="1" dirty="0">
                <a:solidFill>
                  <a:srgbClr val="FF0000"/>
                </a:solidFill>
              </a:rPr>
              <a:t> </a:t>
            </a:r>
            <a:r>
              <a:rPr lang="en-US" sz="900" dirty="0"/>
              <a:t>2012;21(3):448.e2. 2. </a:t>
            </a:r>
            <a:r>
              <a:rPr lang="en-US" sz="900" dirty="0" err="1"/>
              <a:t>Goldstraw</a:t>
            </a:r>
            <a:r>
              <a:rPr lang="en-US" sz="900" dirty="0"/>
              <a:t> P, et al. </a:t>
            </a:r>
            <a:r>
              <a:rPr lang="en-US" sz="900" i="1" dirty="0"/>
              <a:t>J Thorac Oncol</a:t>
            </a:r>
            <a:r>
              <a:rPr lang="en-US" sz="900" dirty="0"/>
              <a:t>. 2016;11(1):39-51. 3. </a:t>
            </a:r>
            <a:r>
              <a:rPr lang="en-US" sz="900" dirty="0" err="1"/>
              <a:t>Deslypere</a:t>
            </a:r>
            <a:r>
              <a:rPr lang="en-US" sz="900" dirty="0"/>
              <a:t> G, et al. </a:t>
            </a:r>
            <a:r>
              <a:rPr lang="en-US" sz="900" i="1" dirty="0" err="1"/>
              <a:t>Ther</a:t>
            </a:r>
            <a:r>
              <a:rPr lang="en-US" sz="900" i="1" dirty="0"/>
              <a:t> Adv Med Oncol. </a:t>
            </a:r>
            <a:r>
              <a:rPr lang="en-US" sz="900" dirty="0"/>
              <a:t>2018;10:1758835918772810.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435B7F4-02C4-F3F9-6344-0496D52F58CB}"/>
              </a:ext>
            </a:extLst>
          </p:cNvPr>
          <p:cNvGrpSpPr/>
          <p:nvPr/>
        </p:nvGrpSpPr>
        <p:grpSpPr>
          <a:xfrm>
            <a:off x="1606128" y="1209177"/>
            <a:ext cx="8979745" cy="4217981"/>
            <a:chOff x="977314" y="1161837"/>
            <a:chExt cx="9182982" cy="4313446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770FC-C2A1-F3FB-FB95-84E2682B4A4A}"/>
                </a:ext>
              </a:extLst>
            </p:cNvPr>
            <p:cNvSpPr/>
            <p:nvPr/>
          </p:nvSpPr>
          <p:spPr>
            <a:xfrm>
              <a:off x="2340664" y="1382725"/>
              <a:ext cx="3645550" cy="4092557"/>
            </a:xfrm>
            <a:prstGeom prst="rect">
              <a:avLst/>
            </a:prstGeom>
            <a:solidFill>
              <a:srgbClr val="F2F3F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graphicFrame>
          <p:nvGraphicFramePr>
            <p:cNvPr id="16" name="Chart 15">
              <a:extLst>
                <a:ext uri="{FF2B5EF4-FFF2-40B4-BE49-F238E27FC236}">
                  <a16:creationId xmlns:a16="http://schemas.microsoft.com/office/drawing/2014/main" id="{41A7DF75-96CA-AFA8-AE99-EACA2EE11DD8}"/>
                </a:ext>
              </a:extLst>
            </p:cNvPr>
            <p:cNvGraphicFramePr/>
            <p:nvPr/>
          </p:nvGraphicFramePr>
          <p:xfrm>
            <a:off x="2350808" y="1338164"/>
            <a:ext cx="3394190" cy="41371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17" name="Chart 16">
              <a:extLst>
                <a:ext uri="{FF2B5EF4-FFF2-40B4-BE49-F238E27FC236}">
                  <a16:creationId xmlns:a16="http://schemas.microsoft.com/office/drawing/2014/main" id="{597F8C6F-6286-A26E-8B0C-50B30DE5BD5F}"/>
                </a:ext>
              </a:extLst>
            </p:cNvPr>
            <p:cNvGraphicFramePr/>
            <p:nvPr/>
          </p:nvGraphicFramePr>
          <p:xfrm>
            <a:off x="2350808" y="1338163"/>
            <a:ext cx="3394190" cy="41371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A395729-BA00-888E-D2CD-B211FD7FF560}"/>
                </a:ext>
              </a:extLst>
            </p:cNvPr>
            <p:cNvSpPr txBox="1"/>
            <p:nvPr/>
          </p:nvSpPr>
          <p:spPr>
            <a:xfrm>
              <a:off x="977314" y="1576875"/>
              <a:ext cx="1105133" cy="3282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83005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83005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IA</a:t>
              </a:r>
              <a:endParaRPr kumimoji="0" lang="en-US" sz="667" b="1" i="0" u="none" strike="noStrike" kern="0" cap="none" spc="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CF03E18-2497-1CC2-D639-A794C6DF25BA}"/>
                </a:ext>
              </a:extLst>
            </p:cNvPr>
            <p:cNvSpPr txBox="1"/>
            <p:nvPr/>
          </p:nvSpPr>
          <p:spPr>
            <a:xfrm>
              <a:off x="980565" y="2682569"/>
              <a:ext cx="1246660" cy="3282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IIA</a:t>
              </a:r>
              <a:endParaRPr kumimoji="0" lang="en-US" sz="667" b="1" i="0" u="none" strike="noStrike" kern="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46E6CF-6EBB-3533-EFB0-FF4BB8ABC274}"/>
                </a:ext>
              </a:extLst>
            </p:cNvPr>
            <p:cNvSpPr txBox="1"/>
            <p:nvPr/>
          </p:nvSpPr>
          <p:spPr>
            <a:xfrm>
              <a:off x="980565" y="3788263"/>
              <a:ext cx="1246660" cy="3282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68D2D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68D2D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IIIA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E3039AC-F029-0455-3607-162452A2C942}"/>
                </a:ext>
              </a:extLst>
            </p:cNvPr>
            <p:cNvSpPr txBox="1"/>
            <p:nvPr/>
          </p:nvSpPr>
          <p:spPr>
            <a:xfrm>
              <a:off x="994485" y="4893959"/>
              <a:ext cx="1185362" cy="33566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3C105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3C105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IV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085AB83-8727-4A78-EE0B-131CB9A435A2}"/>
                </a:ext>
              </a:extLst>
            </p:cNvPr>
            <p:cNvSpPr txBox="1"/>
            <p:nvPr/>
          </p:nvSpPr>
          <p:spPr>
            <a:xfrm>
              <a:off x="2486649" y="1167027"/>
              <a:ext cx="3074361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Disease stage at diagnosis</a:t>
              </a:r>
              <a:r>
                <a:rPr kumimoji="0" lang="en-US" sz="1600" b="1" i="0" u="none" strike="noStrike" kern="0" cap="none" spc="0" normalizeH="0" baseline="3000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1,a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CCE9EBA-7970-DEB2-64FD-4DF8B2E9679A}"/>
                </a:ext>
              </a:extLst>
            </p:cNvPr>
            <p:cNvSpPr txBox="1"/>
            <p:nvPr/>
          </p:nvSpPr>
          <p:spPr>
            <a:xfrm>
              <a:off x="2914735" y="1566938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2586259-7A9A-87AB-69C6-DCF666FA9D02}"/>
                </a:ext>
              </a:extLst>
            </p:cNvPr>
            <p:cNvSpPr txBox="1"/>
            <p:nvPr/>
          </p:nvSpPr>
          <p:spPr>
            <a:xfrm>
              <a:off x="2796134" y="2115154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A566851-840F-9DBC-5E9D-4812E8A48339}"/>
                </a:ext>
              </a:extLst>
            </p:cNvPr>
            <p:cNvSpPr txBox="1"/>
            <p:nvPr/>
          </p:nvSpPr>
          <p:spPr>
            <a:xfrm>
              <a:off x="2703338" y="2672975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35BB35-B9B7-689D-185A-4EE164FD34E0}"/>
                </a:ext>
              </a:extLst>
            </p:cNvPr>
            <p:cNvSpPr txBox="1"/>
            <p:nvPr/>
          </p:nvSpPr>
          <p:spPr>
            <a:xfrm>
              <a:off x="2703338" y="3187526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F303535-3A17-756F-F936-8F7994D9CB63}"/>
                </a:ext>
              </a:extLst>
            </p:cNvPr>
            <p:cNvSpPr txBox="1"/>
            <p:nvPr/>
          </p:nvSpPr>
          <p:spPr>
            <a:xfrm>
              <a:off x="3053870" y="3786982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16%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9D547D-5B61-C1A4-0460-E84AABF62F17}"/>
                </a:ext>
              </a:extLst>
            </p:cNvPr>
            <p:cNvSpPr txBox="1"/>
            <p:nvPr/>
          </p:nvSpPr>
          <p:spPr>
            <a:xfrm>
              <a:off x="2767559" y="4328333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1D026DE-845E-0B84-79CF-69EF81008207}"/>
                </a:ext>
              </a:extLst>
            </p:cNvPr>
            <p:cNvSpPr txBox="1"/>
            <p:nvPr/>
          </p:nvSpPr>
          <p:spPr>
            <a:xfrm>
              <a:off x="3807882" y="4870404"/>
              <a:ext cx="726295" cy="3796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41%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F762786-72B2-D958-8F77-A3711A5C01BD}"/>
                </a:ext>
              </a:extLst>
            </p:cNvPr>
            <p:cNvSpPr txBox="1"/>
            <p:nvPr/>
          </p:nvSpPr>
          <p:spPr>
            <a:xfrm>
              <a:off x="980565" y="4341110"/>
              <a:ext cx="1246660" cy="3282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68D2D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68D2DF">
                      <a:lumMod val="5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IIIB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9F54BC7-82A6-1A9F-9901-81C5CC6A5103}"/>
                </a:ext>
              </a:extLst>
            </p:cNvPr>
            <p:cNvSpPr txBox="1"/>
            <p:nvPr/>
          </p:nvSpPr>
          <p:spPr>
            <a:xfrm>
              <a:off x="980565" y="3235416"/>
              <a:ext cx="1246660" cy="3282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IIB</a:t>
              </a:r>
              <a:endParaRPr kumimoji="0" lang="en-US" sz="667" b="1" i="0" u="none" strike="noStrike" kern="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9CF1E26-E6C2-8FAD-3341-EDE0CBAC70E1}"/>
                </a:ext>
              </a:extLst>
            </p:cNvPr>
            <p:cNvSpPr/>
            <p:nvPr/>
          </p:nvSpPr>
          <p:spPr>
            <a:xfrm>
              <a:off x="6147030" y="1382721"/>
              <a:ext cx="4013266" cy="4092558"/>
            </a:xfrm>
            <a:prstGeom prst="rect">
              <a:avLst/>
            </a:prstGeom>
            <a:solidFill>
              <a:srgbClr val="F2F3F2"/>
            </a:solidFill>
            <a:ln w="635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C4155BBC-2906-17B2-E851-AF6FE242C5A1}"/>
                </a:ext>
              </a:extLst>
            </p:cNvPr>
            <p:cNvSpPr txBox="1"/>
            <p:nvPr/>
          </p:nvSpPr>
          <p:spPr>
            <a:xfrm>
              <a:off x="977314" y="2129722"/>
              <a:ext cx="1105133" cy="3282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133" b="0" i="0" u="none" strike="noStrike" kern="0" cap="none" spc="0" normalizeH="0" baseline="0" noProof="0" dirty="0">
                  <a:ln>
                    <a:noFill/>
                  </a:ln>
                  <a:solidFill>
                    <a:srgbClr val="83005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Stage </a:t>
              </a:r>
              <a:r>
                <a:rPr kumimoji="0" lang="en-US" sz="2133" b="1" i="0" u="none" strike="noStrike" kern="0" cap="none" spc="0" normalizeH="0" baseline="0" noProof="0" dirty="0">
                  <a:ln>
                    <a:noFill/>
                  </a:ln>
                  <a:solidFill>
                    <a:srgbClr val="83005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IB</a:t>
              </a:r>
              <a:endParaRPr kumimoji="0" lang="en-US" sz="667" b="1" i="0" u="none" strike="noStrike" kern="0" cap="none" spc="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EDC4FE-A0D0-BA14-C23B-078E6B95B682}"/>
                </a:ext>
              </a:extLst>
            </p:cNvPr>
            <p:cNvSpPr txBox="1"/>
            <p:nvPr/>
          </p:nvSpPr>
          <p:spPr>
            <a:xfrm>
              <a:off x="6423339" y="1161837"/>
              <a:ext cx="3089935" cy="338554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5-year survival</a:t>
              </a:r>
              <a:r>
                <a:rPr kumimoji="0" lang="en-US" sz="1600" b="1" i="0" u="none" strike="noStrike" kern="0" cap="none" spc="0" normalizeH="0" baseline="30000" noProof="0" dirty="0">
                  <a:ln>
                    <a:noFill/>
                  </a:ln>
                  <a:solidFill>
                    <a:srgbClr val="003865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2,b</a:t>
              </a:r>
            </a:p>
          </p:txBody>
        </p:sp>
        <p:graphicFrame>
          <p:nvGraphicFramePr>
            <p:cNvPr id="36" name="Chart 35">
              <a:extLst>
                <a:ext uri="{FF2B5EF4-FFF2-40B4-BE49-F238E27FC236}">
                  <a16:creationId xmlns:a16="http://schemas.microsoft.com/office/drawing/2014/main" id="{9A49F1B7-C29E-29EA-6092-7C87E8398C9B}"/>
                </a:ext>
              </a:extLst>
            </p:cNvPr>
            <p:cNvGraphicFramePr/>
            <p:nvPr/>
          </p:nvGraphicFramePr>
          <p:xfrm>
            <a:off x="6284200" y="1338163"/>
            <a:ext cx="3394190" cy="41371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37" name="Chart 36">
              <a:extLst>
                <a:ext uri="{FF2B5EF4-FFF2-40B4-BE49-F238E27FC236}">
                  <a16:creationId xmlns:a16="http://schemas.microsoft.com/office/drawing/2014/main" id="{B23BDDDF-7E18-188F-344A-96141BE63E0B}"/>
                </a:ext>
              </a:extLst>
            </p:cNvPr>
            <p:cNvGraphicFramePr/>
            <p:nvPr/>
          </p:nvGraphicFramePr>
          <p:xfrm>
            <a:off x="6423335" y="1195981"/>
            <a:ext cx="3394190" cy="413711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B23087D-FAA3-99F4-4ADA-FF56BFA42F34}"/>
                </a:ext>
              </a:extLst>
            </p:cNvPr>
            <p:cNvSpPr txBox="1"/>
            <p:nvPr/>
          </p:nvSpPr>
          <p:spPr>
            <a:xfrm>
              <a:off x="6785749" y="4853333"/>
              <a:ext cx="1121128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0%-10%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B1D7DDC-0AA3-5E9D-E9E9-204266A8B80E}"/>
                </a:ext>
              </a:extLst>
            </p:cNvPr>
            <p:cNvSpPr txBox="1"/>
            <p:nvPr/>
          </p:nvSpPr>
          <p:spPr>
            <a:xfrm>
              <a:off x="7540484" y="3769385"/>
              <a:ext cx="932849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36%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37087C6D-C40D-D121-1CD1-77875238544C}"/>
                </a:ext>
              </a:extLst>
            </p:cNvPr>
            <p:cNvSpPr txBox="1"/>
            <p:nvPr/>
          </p:nvSpPr>
          <p:spPr>
            <a:xfrm>
              <a:off x="8142483" y="3216890"/>
              <a:ext cx="932849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53%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9C6D614-326A-222F-CB7D-10A3C3C159ED}"/>
                </a:ext>
              </a:extLst>
            </p:cNvPr>
            <p:cNvSpPr txBox="1"/>
            <p:nvPr/>
          </p:nvSpPr>
          <p:spPr>
            <a:xfrm>
              <a:off x="8335056" y="2651345"/>
              <a:ext cx="932849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60%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6323F74-EC44-677D-25A8-4EFF970E96C1}"/>
                </a:ext>
              </a:extLst>
            </p:cNvPr>
            <p:cNvSpPr txBox="1"/>
            <p:nvPr/>
          </p:nvSpPr>
          <p:spPr>
            <a:xfrm>
              <a:off x="8608907" y="2112440"/>
              <a:ext cx="932849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68%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F16C47C-F24E-1EDC-DCEE-2595341DCA24}"/>
                </a:ext>
              </a:extLst>
            </p:cNvPr>
            <p:cNvCxnSpPr>
              <a:cxnSpLocks/>
            </p:cNvCxnSpPr>
            <p:nvPr/>
          </p:nvCxnSpPr>
          <p:spPr>
            <a:xfrm>
              <a:off x="980565" y="2572865"/>
              <a:ext cx="916958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36CC2604-A7E5-79F6-64FF-1E515F7CB2A8}"/>
                </a:ext>
              </a:extLst>
            </p:cNvPr>
            <p:cNvCxnSpPr>
              <a:cxnSpLocks/>
            </p:cNvCxnSpPr>
            <p:nvPr/>
          </p:nvCxnSpPr>
          <p:spPr>
            <a:xfrm>
              <a:off x="980565" y="3700715"/>
              <a:ext cx="916958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6E16242-E7B6-EE60-33DD-2DA7D014AD8A}"/>
                </a:ext>
              </a:extLst>
            </p:cNvPr>
            <p:cNvCxnSpPr>
              <a:cxnSpLocks/>
            </p:cNvCxnSpPr>
            <p:nvPr/>
          </p:nvCxnSpPr>
          <p:spPr>
            <a:xfrm>
              <a:off x="980565" y="4778960"/>
              <a:ext cx="9169586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ectangle: Top Corners Rounded 9">
              <a:extLst>
                <a:ext uri="{FF2B5EF4-FFF2-40B4-BE49-F238E27FC236}">
                  <a16:creationId xmlns:a16="http://schemas.microsoft.com/office/drawing/2014/main" id="{38606F43-8561-9809-E4C9-9531A1EF9696}"/>
                </a:ext>
              </a:extLst>
            </p:cNvPr>
            <p:cNvSpPr/>
            <p:nvPr/>
          </p:nvSpPr>
          <p:spPr>
            <a:xfrm rot="5400000">
              <a:off x="8879156" y="1461565"/>
              <a:ext cx="460192" cy="578643"/>
            </a:xfrm>
            <a:prstGeom prst="round2SameRect">
              <a:avLst>
                <a:gd name="adj1" fmla="val 17564"/>
                <a:gd name="adj2" fmla="val 0"/>
              </a:avLst>
            </a:prstGeom>
            <a:solidFill>
              <a:srgbClr val="B07198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C83DEDF-F364-4A41-92F0-BAF230621D9B}"/>
                </a:ext>
              </a:extLst>
            </p:cNvPr>
            <p:cNvSpPr txBox="1"/>
            <p:nvPr/>
          </p:nvSpPr>
          <p:spPr>
            <a:xfrm>
              <a:off x="8236063" y="1557547"/>
              <a:ext cx="1277208" cy="379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77%-92%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Rectangle: Top Corners Rounded 10">
              <a:extLst>
                <a:ext uri="{FF2B5EF4-FFF2-40B4-BE49-F238E27FC236}">
                  <a16:creationId xmlns:a16="http://schemas.microsoft.com/office/drawing/2014/main" id="{0F2AA828-5724-8684-1336-00BEA172D681}"/>
                </a:ext>
              </a:extLst>
            </p:cNvPr>
            <p:cNvSpPr/>
            <p:nvPr/>
          </p:nvSpPr>
          <p:spPr>
            <a:xfrm rot="5400000">
              <a:off x="6801204" y="4301669"/>
              <a:ext cx="460192" cy="411785"/>
            </a:xfrm>
            <a:prstGeom prst="round2SameRect">
              <a:avLst>
                <a:gd name="adj1" fmla="val 17564"/>
                <a:gd name="adj2" fmla="val 0"/>
              </a:avLst>
            </a:prstGeom>
            <a:solidFill>
              <a:srgbClr val="A3D5DC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B879503-EBF3-6CE0-7C3C-A3C25A47B28F}"/>
                </a:ext>
              </a:extLst>
            </p:cNvPr>
            <p:cNvSpPr txBox="1"/>
            <p:nvPr/>
          </p:nvSpPr>
          <p:spPr>
            <a:xfrm>
              <a:off x="6719460" y="4324932"/>
              <a:ext cx="1615595" cy="388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13%-26%</a:t>
              </a:r>
              <a:r>
                <a:rPr kumimoji="0" lang="en-US" sz="1867" b="1" i="0" u="none" strike="noStrike" kern="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</a:t>
              </a:r>
              <a:endParaRPr kumimoji="0" lang="en-US" sz="1867" b="0" i="0" u="none" strike="noStrike" kern="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1" name="Text Placeholder 2">
            <a:extLst>
              <a:ext uri="{FF2B5EF4-FFF2-40B4-BE49-F238E27FC236}">
                <a16:creationId xmlns:a16="http://schemas.microsoft.com/office/drawing/2014/main" id="{6E0AEE15-3566-A910-9E79-E932D858CEF9}"/>
              </a:ext>
            </a:extLst>
          </p:cNvPr>
          <p:cNvSpPr txBox="1">
            <a:spLocks/>
          </p:cNvSpPr>
          <p:nvPr/>
        </p:nvSpPr>
        <p:spPr>
          <a:xfrm>
            <a:off x="0" y="5455369"/>
            <a:ext cx="12192000" cy="468000"/>
          </a:xfrm>
          <a:prstGeom prst="rect">
            <a:avLst/>
          </a:prstGeom>
          <a:solidFill>
            <a:schemeClr val="tx2"/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600" b="1" i="0" u="none" strike="noStrike" kern="1200" cap="none" spc="0" normalizeH="0" baseline="30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42659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778" name="Text Box 1">
            <a:extLst>
              <a:ext uri="{FF2B5EF4-FFF2-40B4-BE49-F238E27FC236}">
                <a16:creationId xmlns:a16="http://schemas.microsoft.com/office/drawing/2014/main" id="{F0202AF8-745F-4DC3-9895-FD6F81D09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800" b="1">
                <a:solidFill>
                  <a:srgbClr val="FFCC00"/>
                </a:solidFill>
                <a:latin typeface="Garamond" panose="02020404030301010803" pitchFamily="18" charset="0"/>
              </a:rPr>
              <a:t>ΠΡΟΕΓΧΕΙΡΗΤΙΚΗ ΣΤΑΔΙΟΠΟΙΗΣΗ</a:t>
            </a:r>
            <a:r>
              <a:rPr lang="el-GR" altLang="el-GR" sz="3900" b="1">
                <a:solidFill>
                  <a:srgbClr val="FFCC00"/>
                </a:solidFill>
                <a:latin typeface="Garamond" panose="02020404030301010803" pitchFamily="18" charset="0"/>
              </a:rPr>
              <a:t> </a:t>
            </a:r>
            <a:br>
              <a:rPr lang="el-GR" altLang="el-GR" sz="3900" b="1">
                <a:solidFill>
                  <a:srgbClr val="FFCC00"/>
                </a:solidFill>
                <a:latin typeface="Garamond" panose="02020404030301010803" pitchFamily="18" charset="0"/>
              </a:rPr>
            </a:br>
            <a:r>
              <a:rPr lang="el-GR" altLang="el-GR" sz="2100" b="1">
                <a:solidFill>
                  <a:srgbClr val="FFCC00"/>
                </a:solidFill>
                <a:latin typeface="Garamond" panose="02020404030301010803" pitchFamily="18" charset="0"/>
              </a:rPr>
              <a:t>(ΓΙΑ ΤΗΝ ΔΙΕΡΕΥΝΗΣΗ ΤΟΥ «Μ»)</a:t>
            </a:r>
          </a:p>
        </p:txBody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42DB37F3-13A9-4163-A6FD-F5804230D6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4100" y="1700214"/>
            <a:ext cx="7543800" cy="5157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530225" indent="-530225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+mj-lt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US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CT</a:t>
            </a:r>
            <a:r>
              <a:rPr lang="el-GR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 ΘΩΡΑΚΟΣ</a:t>
            </a:r>
            <a:endParaRPr lang="en-US" altLang="el-GR" sz="3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  <a:p>
            <a:pPr marL="530225" indent="-530225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+mj-lt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US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PET scan</a:t>
            </a:r>
          </a:p>
          <a:p>
            <a:pPr marL="530225" indent="-530225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+mj-lt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US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EBUS </a:t>
            </a:r>
            <a:r>
              <a:rPr lang="el-GR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Βρογχοσκόπηση</a:t>
            </a:r>
          </a:p>
          <a:p>
            <a:pPr marL="530225" indent="-530225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+mj-lt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US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CT </a:t>
            </a:r>
            <a:r>
              <a:rPr lang="el-GR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ΕΓΚΕΦΑΛΟΥ</a:t>
            </a:r>
          </a:p>
          <a:p>
            <a:pPr marL="974725" lvl="1" indent="-514350" defTabSz="449263" fontAlgn="base">
              <a:spcBef>
                <a:spcPts val="650"/>
              </a:spcBef>
              <a:spcAft>
                <a:spcPct val="0"/>
              </a:spcAft>
              <a:buSzPct val="10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altLang="el-GR" sz="26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     ΗΕΓ – ΝΕΥΡΟΛΟΓΙΚΗ ΕΞΕΤΑΣΗ</a:t>
            </a:r>
          </a:p>
          <a:p>
            <a:pPr marL="530225" indent="-530225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+mj-lt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n-US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CT</a:t>
            </a:r>
            <a:r>
              <a:rPr lang="el-GR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 ΑΝΩ ΚΑΙ ΚΑΤΩ ΚΟΙΛΙΑΣ</a:t>
            </a:r>
          </a:p>
          <a:p>
            <a:pPr marL="1374775" lvl="2" indent="-457200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altLang="el-GR" sz="2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ΥΠΕΡΗΧΟ ΗΠΑΤΟΣ</a:t>
            </a:r>
            <a:r>
              <a:rPr lang="en-US" altLang="el-GR" sz="2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 </a:t>
            </a:r>
            <a:r>
              <a:rPr lang="el-GR" altLang="el-GR" sz="2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και ΝΕΦΡΩΝ</a:t>
            </a:r>
          </a:p>
          <a:p>
            <a:pPr marL="530225" indent="-530225"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+mj-lt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altLang="el-GR" sz="3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ΣΠΙΝΘΗΡΟΓΡΑΦΗΜΑ ΟΣΤΩΝ</a:t>
            </a:r>
          </a:p>
          <a:p>
            <a:pPr marL="1295400" lvl="2" indent="-377825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altLang="el-GR" sz="2000" b="1" dirty="0">
                <a:solidFill>
                  <a:srgbClr val="FFCC00"/>
                </a:solidFill>
                <a:latin typeface="Garamond" pitchFamily="18" charset="0"/>
                <a:cs typeface="Arial" panose="020B0604020202020204" pitchFamily="34" charset="0"/>
              </a:rPr>
              <a:t>ΑΛΚΑΛΙΚΗ ΦΩΣΦΑΤΑΣΗ- ΚΛΙΝΙΚΗ ΕΞΕΤΑΣΗ</a:t>
            </a:r>
            <a:endParaRPr lang="en-US" altLang="el-GR" sz="2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  <a:p>
            <a:pPr marL="1295400" lvl="2" indent="-377825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endParaRPr lang="en-US" altLang="el-GR" sz="2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  <a:p>
            <a:pPr marL="1295400" lvl="2" indent="-377825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endParaRPr lang="en-US" altLang="el-GR" sz="2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  <a:p>
            <a:pPr marL="1295400" lvl="2" indent="-377825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endParaRPr lang="en-US" altLang="el-GR" sz="2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  <a:p>
            <a:pPr marL="1295400" lvl="2" indent="-377825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endParaRPr lang="en-US" altLang="el-GR" sz="2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  <a:p>
            <a:pPr marL="1295400" lvl="2" indent="-377825" defTabSz="449263" fontAlgn="base">
              <a:spcBef>
                <a:spcPts val="50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endParaRPr lang="el-GR" altLang="el-GR" sz="2000" b="1" dirty="0">
              <a:solidFill>
                <a:srgbClr val="FFCC00"/>
              </a:solidFill>
              <a:latin typeface="Garamond" pitchFamily="18" charset="0"/>
              <a:cs typeface="Arial" panose="020B0604020202020204" pitchFamily="34" charset="0"/>
            </a:endParaRPr>
          </a:p>
        </p:txBody>
      </p:sp>
      <p:sp>
        <p:nvSpPr>
          <p:cNvPr id="331780" name="TextBox 1">
            <a:extLst>
              <a:ext uri="{FF2B5EF4-FFF2-40B4-BE49-F238E27FC236}">
                <a16:creationId xmlns:a16="http://schemas.microsoft.com/office/drawing/2014/main" id="{5F843A59-09C5-43C3-934F-7A270F459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1" y="5143500"/>
            <a:ext cx="60039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0225" indent="-530225"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</a:pPr>
            <a:r>
              <a:rPr lang="el-GR" altLang="el-GR" sz="3000" b="1">
                <a:solidFill>
                  <a:srgbClr val="FFCC00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331781" name="TextBox 1">
            <a:extLst>
              <a:ext uri="{FF2B5EF4-FFF2-40B4-BE49-F238E27FC236}">
                <a16:creationId xmlns:a16="http://schemas.microsoft.com/office/drawing/2014/main" id="{A5F06E52-D313-4F74-B9E8-BF784EEBC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3651" y="5295900"/>
            <a:ext cx="6003925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30225" indent="-530225"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750"/>
              </a:spcBef>
              <a:spcAft>
                <a:spcPct val="0"/>
              </a:spcAft>
              <a:buClr>
                <a:srgbClr val="C4C3AA"/>
              </a:buClr>
              <a:buSzPct val="60000"/>
            </a:pPr>
            <a:r>
              <a:rPr lang="el-GR" altLang="el-GR" sz="3000" b="1">
                <a:solidFill>
                  <a:srgbClr val="FFCC00"/>
                </a:solidFill>
                <a:latin typeface="Garamond" panose="02020404030301010803" pitchFamily="18" charset="0"/>
              </a:rPr>
              <a:t>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Text Box 1">
            <a:extLst>
              <a:ext uri="{FF2B5EF4-FFF2-40B4-BE49-F238E27FC236}">
                <a16:creationId xmlns:a16="http://schemas.microsoft.com/office/drawing/2014/main" id="{CA2DDA25-8B59-4A7D-A97B-CBC874FBEB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77814"/>
            <a:ext cx="8232775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44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PET SCAN</a:t>
            </a:r>
          </a:p>
        </p:txBody>
      </p:sp>
      <p:sp>
        <p:nvSpPr>
          <p:cNvPr id="333827" name="Rectangle 2">
            <a:extLst>
              <a:ext uri="{FF2B5EF4-FFF2-40B4-BE49-F238E27FC236}">
                <a16:creationId xmlns:a16="http://schemas.microsoft.com/office/drawing/2014/main" id="{7ED327FE-0619-4D32-8CE4-0BCB2ECE5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75" y="2843214"/>
            <a:ext cx="9144000" cy="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3828" name="Picture 3">
            <a:extLst>
              <a:ext uri="{FF2B5EF4-FFF2-40B4-BE49-F238E27FC236}">
                <a16:creationId xmlns:a16="http://schemas.microsoft.com/office/drawing/2014/main" id="{54E3AE44-B634-4CAF-AB4F-B17666568E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2228850"/>
            <a:ext cx="8077200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794" name="Content Placeholder 3">
            <a:extLst>
              <a:ext uri="{FF2B5EF4-FFF2-40B4-BE49-F238E27FC236}">
                <a16:creationId xmlns:a16="http://schemas.microsoft.com/office/drawing/2014/main" id="{3D18E4C2-8467-4C91-86E2-F6F8DC6648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603"/>
          <a:stretch>
            <a:fillRect/>
          </a:stretch>
        </p:blipFill>
        <p:spPr>
          <a:xfrm>
            <a:off x="1524000" y="0"/>
            <a:ext cx="9144000" cy="6858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18BAE03-C29C-4BE7-B363-5A296AD4B71F}"/>
              </a:ext>
            </a:extLst>
          </p:cNvPr>
          <p:cNvSpPr/>
          <p:nvPr/>
        </p:nvSpPr>
        <p:spPr>
          <a:xfrm>
            <a:off x="1701800" y="139700"/>
            <a:ext cx="9144000" cy="6858000"/>
          </a:xfrm>
          <a:prstGeom prst="rect">
            <a:avLst/>
          </a:prstGeom>
          <a:solidFill>
            <a:schemeClr val="bg2"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defTabSz="449263">
              <a:buClr>
                <a:srgbClr val="000000"/>
              </a:buClr>
              <a:buSzPct val="100000"/>
              <a:defRPr/>
            </a:pPr>
            <a:endParaRPr lang="en-US" kern="0" dirty="0">
              <a:solidFill>
                <a:sysClr val="windowText" lastClr="000000"/>
              </a:solidFill>
              <a:latin typeface="Verdana"/>
              <a:cs typeface="Arial"/>
            </a:endParaRP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en-US" kern="0" dirty="0">
              <a:solidFill>
                <a:sysClr val="windowText" lastClr="000000"/>
              </a:solidFill>
              <a:latin typeface="Verdana"/>
              <a:cs typeface="Arial"/>
            </a:endParaRPr>
          </a:p>
        </p:txBody>
      </p:sp>
      <p:grpSp>
        <p:nvGrpSpPr>
          <p:cNvPr id="2" name="Group 9">
            <a:extLst>
              <a:ext uri="{FF2B5EF4-FFF2-40B4-BE49-F238E27FC236}">
                <a16:creationId xmlns:a16="http://schemas.microsoft.com/office/drawing/2014/main" id="{0744F526-D0D5-43EA-8DA8-79BF0B7299E8}"/>
              </a:ext>
            </a:extLst>
          </p:cNvPr>
          <p:cNvGrpSpPr/>
          <p:nvPr/>
        </p:nvGrpSpPr>
        <p:grpSpPr>
          <a:xfrm>
            <a:off x="8577020" y="-41708"/>
            <a:ext cx="2268672" cy="2525186"/>
            <a:chOff x="9291307" y="0"/>
            <a:chExt cx="1224292" cy="1224292"/>
          </a:xfrm>
          <a:solidFill>
            <a:schemeClr val="accent2">
              <a:lumMod val="50000"/>
            </a:schemeClr>
          </a:solidFill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5F90879-0118-4023-BF4F-3A73A87B9866}"/>
                </a:ext>
              </a:extLst>
            </p:cNvPr>
            <p:cNvSpPr/>
            <p:nvPr/>
          </p:nvSpPr>
          <p:spPr>
            <a:xfrm>
              <a:off x="9291307" y="0"/>
              <a:ext cx="1224292" cy="12242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5">
                <a:hueOff val="-5406834"/>
                <a:satOff val="-13935"/>
                <a:lumOff val="-9412"/>
                <a:alphaOff val="0"/>
              </a:schemeClr>
            </a:lnRef>
            <a:fillRef idx="1">
              <a:schemeClr val="accent5">
                <a:hueOff val="-5406834"/>
                <a:satOff val="-13935"/>
                <a:lumOff val="-9412"/>
                <a:alphaOff val="0"/>
              </a:schemeClr>
            </a:fillRef>
            <a:effectRef idx="1">
              <a:schemeClr val="accent5">
                <a:hueOff val="-5406834"/>
                <a:satOff val="-13935"/>
                <a:lumOff val="-941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D2C0C9DD-DAD5-4505-8ABE-9BC94138EA65}"/>
                </a:ext>
              </a:extLst>
            </p:cNvPr>
            <p:cNvSpPr txBox="1"/>
            <p:nvPr/>
          </p:nvSpPr>
          <p:spPr>
            <a:xfrm>
              <a:off x="9470600" y="179293"/>
              <a:ext cx="865706" cy="86570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451" tIns="12700" rIns="95451" bIns="12700" spcCol="1270" anchor="ctr"/>
            <a:lstStyle/>
            <a:p>
              <a:pPr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Pct val="100000"/>
                <a:defRPr/>
              </a:pPr>
              <a:endParaRPr lang="en-US" sz="4800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</p:grpSp>
      <p:grpSp>
        <p:nvGrpSpPr>
          <p:cNvPr id="3" name="Group 14">
            <a:extLst>
              <a:ext uri="{FF2B5EF4-FFF2-40B4-BE49-F238E27FC236}">
                <a16:creationId xmlns:a16="http://schemas.microsoft.com/office/drawing/2014/main" id="{9D30A370-80B6-4804-A5D7-43CF20F0B44B}"/>
              </a:ext>
            </a:extLst>
          </p:cNvPr>
          <p:cNvGrpSpPr/>
          <p:nvPr/>
        </p:nvGrpSpPr>
        <p:grpSpPr>
          <a:xfrm>
            <a:off x="4610498" y="3003287"/>
            <a:ext cx="2264927" cy="2418225"/>
            <a:chOff x="4645653" y="408097"/>
            <a:chExt cx="1224292" cy="1224292"/>
          </a:xfrm>
          <a:solidFill>
            <a:srgbClr val="3D90A1"/>
          </a:solidFill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58EAD78-DC23-42DE-96C2-8E16C198414E}"/>
                </a:ext>
              </a:extLst>
            </p:cNvPr>
            <p:cNvSpPr/>
            <p:nvPr/>
          </p:nvSpPr>
          <p:spPr>
            <a:xfrm>
              <a:off x="4645653" y="408097"/>
              <a:ext cx="1224292" cy="12242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hueOff val="-2703417"/>
                <a:satOff val="-6968"/>
                <a:lumOff val="-4706"/>
                <a:alphaOff val="0"/>
              </a:schemeClr>
            </a:lnRef>
            <a:fillRef idx="1">
              <a:schemeClr val="accent5">
                <a:hueOff val="-2703417"/>
                <a:satOff val="-6968"/>
                <a:lumOff val="-4706"/>
                <a:alphaOff val="0"/>
              </a:schemeClr>
            </a:fillRef>
            <a:effectRef idx="1">
              <a:schemeClr val="accent5">
                <a:hueOff val="-2703417"/>
                <a:satOff val="-6968"/>
                <a:lumOff val="-470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449263">
                <a:buClr>
                  <a:srgbClr val="000000"/>
                </a:buClr>
                <a:buSzPct val="100000"/>
                <a:defRPr/>
              </a:pPr>
              <a:endParaRPr lang="en-US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  <p:sp>
          <p:nvSpPr>
            <p:cNvPr id="17" name="Oval 4">
              <a:extLst>
                <a:ext uri="{FF2B5EF4-FFF2-40B4-BE49-F238E27FC236}">
                  <a16:creationId xmlns:a16="http://schemas.microsoft.com/office/drawing/2014/main" id="{1A2257ED-131C-4024-B64F-CCBFCA7F92F3}"/>
                </a:ext>
              </a:extLst>
            </p:cNvPr>
            <p:cNvSpPr txBox="1"/>
            <p:nvPr/>
          </p:nvSpPr>
          <p:spPr>
            <a:xfrm>
              <a:off x="4824946" y="587390"/>
              <a:ext cx="865706" cy="865706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5">
                <a:hueOff val="-2703417"/>
                <a:satOff val="-6968"/>
                <a:lumOff val="-4706"/>
                <a:alphaOff val="0"/>
              </a:schemeClr>
            </a:lnRef>
            <a:fillRef idx="1">
              <a:schemeClr val="accent5">
                <a:hueOff val="-2703417"/>
                <a:satOff val="-6968"/>
                <a:lumOff val="-4706"/>
                <a:alphaOff val="0"/>
              </a:schemeClr>
            </a:fillRef>
            <a:effectRef idx="1">
              <a:schemeClr val="accent5">
                <a:hueOff val="-2703417"/>
                <a:satOff val="-6968"/>
                <a:lumOff val="-4706"/>
                <a:alphaOff val="0"/>
              </a:schemeClr>
            </a:effectRef>
            <a:fontRef idx="minor">
              <a:schemeClr val="lt1"/>
            </a:fontRef>
          </p:style>
          <p:txBody>
            <a:bodyPr lIns="95451" tIns="12700" rIns="95451" bIns="12700" spcCol="1270" anchor="ctr"/>
            <a:lstStyle/>
            <a:p>
              <a:pPr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Pct val="100000"/>
                <a:defRPr/>
              </a:pPr>
              <a:endParaRPr lang="en-US" sz="4800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</p:grpSp>
      <p:grpSp>
        <p:nvGrpSpPr>
          <p:cNvPr id="289798" name="Group 17">
            <a:extLst>
              <a:ext uri="{FF2B5EF4-FFF2-40B4-BE49-F238E27FC236}">
                <a16:creationId xmlns:a16="http://schemas.microsoft.com/office/drawing/2014/main" id="{31560525-BC99-4520-99A7-B8D3705EFB07}"/>
              </a:ext>
            </a:extLst>
          </p:cNvPr>
          <p:cNvGrpSpPr>
            <a:grpSpLocks/>
          </p:cNvGrpSpPr>
          <p:nvPr/>
        </p:nvGrpSpPr>
        <p:grpSpPr bwMode="auto">
          <a:xfrm>
            <a:off x="5913439" y="879476"/>
            <a:ext cx="2162175" cy="2454275"/>
            <a:chOff x="1030916" y="408097"/>
            <a:chExt cx="1224292" cy="1224292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390E25E-B3B3-4891-94CB-798A04C438F2}"/>
                </a:ext>
              </a:extLst>
            </p:cNvPr>
            <p:cNvSpPr/>
            <p:nvPr/>
          </p:nvSpPr>
          <p:spPr>
            <a:xfrm>
              <a:off x="1030916" y="408097"/>
              <a:ext cx="1224292" cy="1224292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  <p:sp>
          <p:nvSpPr>
            <p:cNvPr id="20" name="Oval 4">
              <a:extLst>
                <a:ext uri="{FF2B5EF4-FFF2-40B4-BE49-F238E27FC236}">
                  <a16:creationId xmlns:a16="http://schemas.microsoft.com/office/drawing/2014/main" id="{BFF88F96-7BB6-4D46-B482-D9C6BAACC2FF}"/>
                </a:ext>
              </a:extLst>
            </p:cNvPr>
            <p:cNvSpPr txBox="1"/>
            <p:nvPr/>
          </p:nvSpPr>
          <p:spPr>
            <a:xfrm>
              <a:off x="1210695" y="587069"/>
              <a:ext cx="864735" cy="866349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451" tIns="12700" rIns="95451" bIns="12700" spcCol="1270" anchor="ctr"/>
            <a:lstStyle/>
            <a:p>
              <a:pPr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Pct val="100000"/>
                <a:defRPr/>
              </a:pPr>
              <a:endParaRPr lang="en-US" sz="4800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</p:grpSp>
      <p:grpSp>
        <p:nvGrpSpPr>
          <p:cNvPr id="5" name="Group 20">
            <a:extLst>
              <a:ext uri="{FF2B5EF4-FFF2-40B4-BE49-F238E27FC236}">
                <a16:creationId xmlns:a16="http://schemas.microsoft.com/office/drawing/2014/main" id="{63B6AACE-76C1-4376-9042-C0B2D8F41A21}"/>
              </a:ext>
            </a:extLst>
          </p:cNvPr>
          <p:cNvGrpSpPr/>
          <p:nvPr/>
        </p:nvGrpSpPr>
        <p:grpSpPr>
          <a:xfrm>
            <a:off x="1809720" y="1785927"/>
            <a:ext cx="2659382" cy="3467139"/>
            <a:chOff x="4645653" y="408097"/>
            <a:chExt cx="1224292" cy="1224292"/>
          </a:xfrm>
          <a:solidFill>
            <a:srgbClr val="3E93A4"/>
          </a:solidFill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B7DA9E0-0E4A-4402-B9CD-66B3EA555130}"/>
                </a:ext>
              </a:extLst>
            </p:cNvPr>
            <p:cNvSpPr/>
            <p:nvPr/>
          </p:nvSpPr>
          <p:spPr>
            <a:xfrm>
              <a:off x="4645653" y="408097"/>
              <a:ext cx="1224292" cy="12242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5">
                <a:hueOff val="-2703417"/>
                <a:satOff val="-6968"/>
                <a:lumOff val="-4706"/>
                <a:alphaOff val="0"/>
              </a:schemeClr>
            </a:lnRef>
            <a:fillRef idx="1">
              <a:schemeClr val="accent5">
                <a:hueOff val="-2703417"/>
                <a:satOff val="-6968"/>
                <a:lumOff val="-4706"/>
                <a:alphaOff val="0"/>
              </a:schemeClr>
            </a:fillRef>
            <a:effectRef idx="1">
              <a:schemeClr val="accent5">
                <a:hueOff val="-2703417"/>
                <a:satOff val="-6968"/>
                <a:lumOff val="-4706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  <p:sp>
          <p:nvSpPr>
            <p:cNvPr id="23" name="Oval 4">
              <a:extLst>
                <a:ext uri="{FF2B5EF4-FFF2-40B4-BE49-F238E27FC236}">
                  <a16:creationId xmlns:a16="http://schemas.microsoft.com/office/drawing/2014/main" id="{139A39FE-C01C-4EA8-BB43-B6DAAA192C20}"/>
                </a:ext>
              </a:extLst>
            </p:cNvPr>
            <p:cNvSpPr txBox="1"/>
            <p:nvPr/>
          </p:nvSpPr>
          <p:spPr>
            <a:xfrm>
              <a:off x="4824946" y="587390"/>
              <a:ext cx="865706" cy="86570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451" tIns="12700" rIns="95451" bIns="12700" spcCol="1270" anchor="ctr"/>
            <a:lstStyle/>
            <a:p>
              <a:pPr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Pct val="100000"/>
                <a:defRPr/>
              </a:pPr>
              <a:endParaRPr lang="en-US" sz="4800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F7AD8DE9-B32C-45C4-8E7D-3324BE46A11C}"/>
              </a:ext>
            </a:extLst>
          </p:cNvPr>
          <p:cNvGrpSpPr/>
          <p:nvPr/>
        </p:nvGrpSpPr>
        <p:grpSpPr>
          <a:xfrm>
            <a:off x="7360865" y="2945010"/>
            <a:ext cx="2942332" cy="3227190"/>
            <a:chOff x="9291307" y="0"/>
            <a:chExt cx="1224292" cy="1224292"/>
          </a:xfrm>
          <a:solidFill>
            <a:schemeClr val="accent2">
              <a:lumMod val="75000"/>
            </a:schemeClr>
          </a:solidFill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462C556-2440-4B4A-89A4-3E540B2C770B}"/>
                </a:ext>
              </a:extLst>
            </p:cNvPr>
            <p:cNvSpPr/>
            <p:nvPr/>
          </p:nvSpPr>
          <p:spPr>
            <a:xfrm>
              <a:off x="9291307" y="0"/>
              <a:ext cx="1224292" cy="12242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5">
                <a:hueOff val="-5406834"/>
                <a:satOff val="-13935"/>
                <a:lumOff val="-9412"/>
                <a:alphaOff val="0"/>
              </a:schemeClr>
            </a:lnRef>
            <a:fillRef idx="1">
              <a:schemeClr val="accent5">
                <a:hueOff val="-5406834"/>
                <a:satOff val="-13935"/>
                <a:lumOff val="-9412"/>
                <a:alphaOff val="0"/>
              </a:schemeClr>
            </a:fillRef>
            <a:effectRef idx="1">
              <a:schemeClr val="accent5">
                <a:hueOff val="-5406834"/>
                <a:satOff val="-13935"/>
                <a:lumOff val="-941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defTabSz="449263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  <p:sp>
          <p:nvSpPr>
            <p:cNvPr id="27" name="Oval 4">
              <a:extLst>
                <a:ext uri="{FF2B5EF4-FFF2-40B4-BE49-F238E27FC236}">
                  <a16:creationId xmlns:a16="http://schemas.microsoft.com/office/drawing/2014/main" id="{8141B23D-CE80-4B68-A674-E4FEAAE9920C}"/>
                </a:ext>
              </a:extLst>
            </p:cNvPr>
            <p:cNvSpPr txBox="1"/>
            <p:nvPr/>
          </p:nvSpPr>
          <p:spPr>
            <a:xfrm>
              <a:off x="9470600" y="179293"/>
              <a:ext cx="865706" cy="865706"/>
            </a:xfrm>
            <a:prstGeom prst="rect">
              <a:avLst/>
            </a:prstGeom>
            <a:grpFill/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95451" tIns="12700" rIns="95451" bIns="12700" spcCol="1270" anchor="ctr"/>
            <a:lstStyle/>
            <a:p>
              <a:pPr algn="ctr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000000"/>
                </a:buClr>
                <a:buSzPct val="100000"/>
                <a:defRPr/>
              </a:pPr>
              <a:endParaRPr lang="en-US" sz="4800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</p:grpSp>
      <p:grpSp>
        <p:nvGrpSpPr>
          <p:cNvPr id="289801" name="Group 8">
            <a:extLst>
              <a:ext uri="{FF2B5EF4-FFF2-40B4-BE49-F238E27FC236}">
                <a16:creationId xmlns:a16="http://schemas.microsoft.com/office/drawing/2014/main" id="{E49074CE-7E36-4695-B44B-31875AC33BDD}"/>
              </a:ext>
            </a:extLst>
          </p:cNvPr>
          <p:cNvGrpSpPr>
            <a:grpSpLocks/>
          </p:cNvGrpSpPr>
          <p:nvPr/>
        </p:nvGrpSpPr>
        <p:grpSpPr bwMode="auto">
          <a:xfrm>
            <a:off x="1666876" y="142875"/>
            <a:ext cx="5572125" cy="928688"/>
            <a:chOff x="-410424" y="-15820"/>
            <a:chExt cx="8316271" cy="1012107"/>
          </a:xfrm>
        </p:grpSpPr>
        <p:sp>
          <p:nvSpPr>
            <p:cNvPr id="29" name="Parallelogram 28">
              <a:extLst>
                <a:ext uri="{FF2B5EF4-FFF2-40B4-BE49-F238E27FC236}">
                  <a16:creationId xmlns:a16="http://schemas.microsoft.com/office/drawing/2014/main" id="{3955B3E6-FCD5-4D7F-B60F-54256E998E48}"/>
                </a:ext>
              </a:extLst>
            </p:cNvPr>
            <p:cNvSpPr/>
            <p:nvPr/>
          </p:nvSpPr>
          <p:spPr>
            <a:xfrm>
              <a:off x="-410424" y="-15820"/>
              <a:ext cx="7311684" cy="1012107"/>
            </a:xfrm>
            <a:prstGeom prst="parallelogram">
              <a:avLst/>
            </a:prstGeom>
            <a:solidFill>
              <a:srgbClr val="FF3333">
                <a:alpha val="89804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449263">
                <a:buClr>
                  <a:srgbClr val="000000"/>
                </a:buClr>
                <a:buSzPct val="100000"/>
                <a:defRPr/>
              </a:pPr>
              <a:endParaRPr lang="en-US" dirty="0">
                <a:solidFill>
                  <a:srgbClr val="FFFFFF"/>
                </a:solidFill>
                <a:latin typeface="Verdana"/>
                <a:cs typeface="Arial"/>
              </a:endParaRPr>
            </a:p>
          </p:txBody>
        </p:sp>
        <p:sp>
          <p:nvSpPr>
            <p:cNvPr id="289815" name="Text Placeholder 2">
              <a:extLst>
                <a:ext uri="{FF2B5EF4-FFF2-40B4-BE49-F238E27FC236}">
                  <a16:creationId xmlns:a16="http://schemas.microsoft.com/office/drawing/2014/main" id="{DB203277-3F23-4E54-AFBF-0CCFABB7C2A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178916" y="39769"/>
              <a:ext cx="7726931" cy="762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49263" fontAlgn="base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en-US" altLang="el-GR" sz="5400" b="1">
                  <a:solidFill>
                    <a:srgbClr val="FFFFFF"/>
                  </a:solidFill>
                  <a:latin typeface="Geometr415 Blk BT"/>
                  <a:cs typeface="Arial" panose="020B0604020202020204" pitchFamily="34" charset="0"/>
                </a:rPr>
                <a:t>#</a:t>
              </a:r>
              <a:r>
                <a:rPr lang="en-GB" altLang="el-GR" sz="4800" b="1">
                  <a:solidFill>
                    <a:srgbClr val="FFFFFF"/>
                  </a:solidFill>
                  <a:latin typeface="Geometr415 Blk BT"/>
                  <a:cs typeface="Arial" panose="020B0604020202020204" pitchFamily="34" charset="0"/>
                </a:rPr>
                <a:t>LungCancer </a:t>
              </a:r>
              <a:r>
                <a:rPr lang="en-US" altLang="el-GR" sz="4800" b="1">
                  <a:solidFill>
                    <a:srgbClr val="FFFFFF"/>
                  </a:solidFill>
                  <a:latin typeface="Geometr415 Blk BT"/>
                  <a:cs typeface="Arial" panose="020B0604020202020204" pitchFamily="34" charset="0"/>
                </a:rPr>
                <a:t>in Numbers</a:t>
              </a:r>
              <a:r>
                <a:rPr lang="en-US" altLang="el-GR" sz="5400" b="1">
                  <a:solidFill>
                    <a:srgbClr val="FFFFFF"/>
                  </a:solidFill>
                  <a:latin typeface="Geometr415 Blk BT"/>
                  <a:cs typeface="Arial" panose="020B0604020202020204" pitchFamily="34" charset="0"/>
                </a:rPr>
                <a:t> </a:t>
              </a:r>
            </a:p>
          </p:txBody>
        </p:sp>
      </p:grpSp>
      <p:sp>
        <p:nvSpPr>
          <p:cNvPr id="289802" name="Text Placeholder 2">
            <a:extLst>
              <a:ext uri="{FF2B5EF4-FFF2-40B4-BE49-F238E27FC236}">
                <a16:creationId xmlns:a16="http://schemas.microsoft.com/office/drawing/2014/main" id="{C98A59FD-ACD3-4C8C-801A-6C69FB597602}"/>
              </a:ext>
            </a:extLst>
          </p:cNvPr>
          <p:cNvSpPr txBox="1">
            <a:spLocks/>
          </p:cNvSpPr>
          <p:nvPr/>
        </p:nvSpPr>
        <p:spPr bwMode="auto">
          <a:xfrm>
            <a:off x="6013451" y="911225"/>
            <a:ext cx="1985963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4926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5400" b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en-US" altLang="el-GR" sz="54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#1</a:t>
            </a:r>
          </a:p>
          <a:p>
            <a:pPr algn="ctr" defTabSz="44926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FFFF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cause                       of cancer – related    deaths </a:t>
            </a:r>
          </a:p>
        </p:txBody>
      </p:sp>
      <p:sp>
        <p:nvSpPr>
          <p:cNvPr id="289803" name="TextBox 34">
            <a:extLst>
              <a:ext uri="{FF2B5EF4-FFF2-40B4-BE49-F238E27FC236}">
                <a16:creationId xmlns:a16="http://schemas.microsoft.com/office/drawing/2014/main" id="{6AA427DD-4986-4C2A-AFC6-6C0B4B90C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1238" y="3789363"/>
            <a:ext cx="19177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GB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New</a:t>
            </a:r>
            <a:r>
              <a:rPr lang="el-GR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patients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 per year</a:t>
            </a:r>
          </a:p>
        </p:txBody>
      </p:sp>
      <p:sp>
        <p:nvSpPr>
          <p:cNvPr id="289804" name="Text Placeholder 2">
            <a:extLst>
              <a:ext uri="{FF2B5EF4-FFF2-40B4-BE49-F238E27FC236}">
                <a16:creationId xmlns:a16="http://schemas.microsoft.com/office/drawing/2014/main" id="{D50E7079-CBF9-405C-A2AE-30205C0883F9}"/>
              </a:ext>
            </a:extLst>
          </p:cNvPr>
          <p:cNvSpPr txBox="1">
            <a:spLocks/>
          </p:cNvSpPr>
          <p:nvPr/>
        </p:nvSpPr>
        <p:spPr bwMode="auto">
          <a:xfrm>
            <a:off x="4810126" y="3281364"/>
            <a:ext cx="1857375" cy="162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r" defTabSz="44926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32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250.000</a:t>
            </a:r>
          </a:p>
        </p:txBody>
      </p:sp>
      <p:sp>
        <p:nvSpPr>
          <p:cNvPr id="289805" name="TextBox 36">
            <a:extLst>
              <a:ext uri="{FF2B5EF4-FFF2-40B4-BE49-F238E27FC236}">
                <a16:creationId xmlns:a16="http://schemas.microsoft.com/office/drawing/2014/main" id="{6391ADFC-3DED-43B5-96B8-8A8E0EFA38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0" y="3929064"/>
            <a:ext cx="2146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cost of lung cancer treatment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in EU each year </a:t>
            </a:r>
          </a:p>
        </p:txBody>
      </p:sp>
      <p:sp>
        <p:nvSpPr>
          <p:cNvPr id="289806" name="Text Placeholder 2">
            <a:extLst>
              <a:ext uri="{FF2B5EF4-FFF2-40B4-BE49-F238E27FC236}">
                <a16:creationId xmlns:a16="http://schemas.microsoft.com/office/drawing/2014/main" id="{37BA8510-25C7-4E53-ACB7-0691C6A96F00}"/>
              </a:ext>
            </a:extLst>
          </p:cNvPr>
          <p:cNvSpPr txBox="1">
            <a:spLocks/>
          </p:cNvSpPr>
          <p:nvPr/>
        </p:nvSpPr>
        <p:spPr bwMode="auto">
          <a:xfrm>
            <a:off x="7810500" y="3286126"/>
            <a:ext cx="2476500" cy="62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4926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40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€20 </a:t>
            </a:r>
            <a:r>
              <a:rPr lang="en-US" altLang="el-GR" sz="36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billion</a:t>
            </a:r>
          </a:p>
        </p:txBody>
      </p:sp>
      <p:sp>
        <p:nvSpPr>
          <p:cNvPr id="289807" name="Text Placeholder 2">
            <a:extLst>
              <a:ext uri="{FF2B5EF4-FFF2-40B4-BE49-F238E27FC236}">
                <a16:creationId xmlns:a16="http://schemas.microsoft.com/office/drawing/2014/main" id="{1FAF00A6-8F72-4B84-9293-4479E29E4724}"/>
              </a:ext>
            </a:extLst>
          </p:cNvPr>
          <p:cNvSpPr txBox="1">
            <a:spLocks/>
          </p:cNvSpPr>
          <p:nvPr/>
        </p:nvSpPr>
        <p:spPr bwMode="auto">
          <a:xfrm>
            <a:off x="8999539" y="177800"/>
            <a:ext cx="19018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4926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 sz="4000" b="1">
              <a:solidFill>
                <a:srgbClr val="FFFFFF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9808" name="TextBox 39">
            <a:extLst>
              <a:ext uri="{FF2B5EF4-FFF2-40B4-BE49-F238E27FC236}">
                <a16:creationId xmlns:a16="http://schemas.microsoft.com/office/drawing/2014/main" id="{A463F2E0-BD63-4DAF-8DE2-7E67B07F1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3663" y="712788"/>
            <a:ext cx="1828800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5-year survival of all cancers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16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9809" name="Text Placeholder 2">
            <a:extLst>
              <a:ext uri="{FF2B5EF4-FFF2-40B4-BE49-F238E27FC236}">
                <a16:creationId xmlns:a16="http://schemas.microsoft.com/office/drawing/2014/main" id="{1995E1E3-898E-4997-92AA-66C25393FC98}"/>
              </a:ext>
            </a:extLst>
          </p:cNvPr>
          <p:cNvSpPr txBox="1">
            <a:spLocks/>
          </p:cNvSpPr>
          <p:nvPr/>
        </p:nvSpPr>
        <p:spPr bwMode="auto">
          <a:xfrm>
            <a:off x="1125537" y="2292350"/>
            <a:ext cx="3895726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defTabSz="449263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 sz="48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170.000</a:t>
            </a:r>
            <a:r>
              <a:rPr lang="en-US" altLang="el-GR" sz="66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</a:t>
            </a:r>
            <a:endParaRPr lang="en-US" altLang="el-GR" sz="5400" b="1">
              <a:solidFill>
                <a:srgbClr val="FFC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9810" name="TextBox 41">
            <a:extLst>
              <a:ext uri="{FF2B5EF4-FFF2-40B4-BE49-F238E27FC236}">
                <a16:creationId xmlns:a16="http://schemas.microsoft.com/office/drawing/2014/main" id="{07DE96D8-50B4-48AD-A7EB-F55F07852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8663" y="3305176"/>
            <a:ext cx="2101850" cy="181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8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deaths</a:t>
            </a: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in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8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USA</a:t>
            </a:r>
            <a:r>
              <a:rPr lang="en-US" altLang="el-GR" sz="24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alone</a:t>
            </a:r>
          </a:p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800" b="1">
                <a:solidFill>
                  <a:srgbClr val="FFFFFF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89811" name="TextBox 1">
            <a:extLst>
              <a:ext uri="{FF2B5EF4-FFF2-40B4-BE49-F238E27FC236}">
                <a16:creationId xmlns:a16="http://schemas.microsoft.com/office/drawing/2014/main" id="{EE1B8681-DDE0-42BB-A6C1-81535FE89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4289" y="255588"/>
            <a:ext cx="1652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2400" b="1">
                <a:solidFill>
                  <a:srgbClr val="FFC000"/>
                </a:solidFill>
                <a:latin typeface="Verdana" panose="020B0604030504040204" pitchFamily="34" charset="0"/>
                <a:cs typeface="Arial" panose="020B0604020202020204" pitchFamily="34" charset="0"/>
              </a:rPr>
              <a:t>LOWEST</a:t>
            </a:r>
          </a:p>
        </p:txBody>
      </p:sp>
      <p:pic>
        <p:nvPicPr>
          <p:cNvPr id="289812" name="Picture 4">
            <a:extLst>
              <a:ext uri="{FF2B5EF4-FFF2-40B4-BE49-F238E27FC236}">
                <a16:creationId xmlns:a16="http://schemas.microsoft.com/office/drawing/2014/main" id="{6093A533-6963-4C2A-B70C-7C06A76776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064" y="5767388"/>
            <a:ext cx="1747837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9813" name="Picture 10">
            <a:extLst>
              <a:ext uri="{FF2B5EF4-FFF2-40B4-BE49-F238E27FC236}">
                <a16:creationId xmlns:a16="http://schemas.microsoft.com/office/drawing/2014/main" id="{EFCC63BE-99A2-4EF1-98EA-21C82E9C5F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964" y="5853113"/>
            <a:ext cx="335438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874" name="Picture 1">
            <a:extLst>
              <a:ext uri="{FF2B5EF4-FFF2-40B4-BE49-F238E27FC236}">
                <a16:creationId xmlns:a16="http://schemas.microsoft.com/office/drawing/2014/main" id="{ECC038E0-FB89-45B4-9446-5B91016E7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626" y="428626"/>
            <a:ext cx="6215063" cy="621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22" name="Picture 1">
            <a:extLst>
              <a:ext uri="{FF2B5EF4-FFF2-40B4-BE49-F238E27FC236}">
                <a16:creationId xmlns:a16="http://schemas.microsoft.com/office/drawing/2014/main" id="{F92B7135-1392-479A-BE27-F970FE90D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314" y="214314"/>
            <a:ext cx="6429375" cy="642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9970" name="Picture 1">
            <a:extLst>
              <a:ext uri="{FF2B5EF4-FFF2-40B4-BE49-F238E27FC236}">
                <a16:creationId xmlns:a16="http://schemas.microsoft.com/office/drawing/2014/main" id="{74720AE5-9B3E-4E4E-8E0E-58DE4BBA2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1188" y="785813"/>
            <a:ext cx="37147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39971" name="Picture 2">
            <a:extLst>
              <a:ext uri="{FF2B5EF4-FFF2-40B4-BE49-F238E27FC236}">
                <a16:creationId xmlns:a16="http://schemas.microsoft.com/office/drawing/2014/main" id="{586624FB-FB40-4564-91BA-E30DAEBE8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9775" y="785813"/>
            <a:ext cx="3714750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63B5630-D4BB-4E13-ABED-AD7F108F64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ltGray">
          <a:xfrm>
            <a:off x="5056189" y="3509964"/>
            <a:ext cx="5318125" cy="2968625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n-US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342019" name="Τίτλος 1">
            <a:extLst>
              <a:ext uri="{FF2B5EF4-FFF2-40B4-BE49-F238E27FC236}">
                <a16:creationId xmlns:a16="http://schemas.microsoft.com/office/drawing/2014/main" id="{4F22EE42-36EF-4356-BEE1-8FECCE6363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289551" y="3813176"/>
            <a:ext cx="4849813" cy="1516063"/>
          </a:xfrm>
        </p:spPr>
        <p:txBody>
          <a:bodyPr anchor="b"/>
          <a:lstStyle/>
          <a:p>
            <a:pPr eaLnBrk="1" hangingPunct="1"/>
            <a:r>
              <a:rPr lang="en-US" altLang="el-GR" sz="4800">
                <a:solidFill>
                  <a:srgbClr val="FFFFFF"/>
                </a:solidFill>
              </a:rPr>
              <a:t>PET CT SCAN</a:t>
            </a:r>
          </a:p>
        </p:txBody>
      </p:sp>
      <p:pic>
        <p:nvPicPr>
          <p:cNvPr id="342020" name="Εικόνα 5" descr="Εικόνα που περιέχει φωτογραφία,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FE25852A-08AC-4E62-9C50-570C9A96C1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5" r="10744" b="2"/>
          <a:stretch>
            <a:fillRect/>
          </a:stretch>
        </p:blipFill>
        <p:spPr bwMode="auto">
          <a:xfrm>
            <a:off x="1762126" y="300038"/>
            <a:ext cx="31210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2021" name="Εικόνα 3" descr="Εικόνα που περιέχει εσωτερικό, πίνακας, καθιστός, μαύρο&#10;&#10;Περιγραφή που δημιουργήθηκε αυτόματα">
            <a:extLst>
              <a:ext uri="{FF2B5EF4-FFF2-40B4-BE49-F238E27FC236}">
                <a16:creationId xmlns:a16="http://schemas.microsoft.com/office/drawing/2014/main" id="{8FDE0B0B-4E7F-49DE-B15C-6D494C0FC6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58" r="2" b="16417"/>
          <a:stretch>
            <a:fillRect/>
          </a:stretch>
        </p:blipFill>
        <p:spPr bwMode="auto">
          <a:xfrm>
            <a:off x="5014914" y="300039"/>
            <a:ext cx="5413375" cy="300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6D93BCB-ADB8-455A-9CC8-6957971E4CF5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/>
        </p:nvCxnSpPr>
        <p:spPr>
          <a:xfrm>
            <a:off x="5378450" y="5443538"/>
            <a:ext cx="48006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2023" name="Εικόνα 7" descr="Εικόνα που περιέχει εσωτερικό, γάτα&#10;&#10;Περιγραφή που δημιουργήθηκε αυτόματα">
            <a:extLst>
              <a:ext uri="{FF2B5EF4-FFF2-40B4-BE49-F238E27FC236}">
                <a16:creationId xmlns:a16="http://schemas.microsoft.com/office/drawing/2014/main" id="{D3743638-2AF2-4D8F-BFC2-C40852E244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6" r="2" b="2"/>
          <a:stretch>
            <a:fillRect/>
          </a:stretch>
        </p:blipFill>
        <p:spPr bwMode="auto">
          <a:xfrm>
            <a:off x="1762126" y="3509964"/>
            <a:ext cx="3121025" cy="302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042" name="Εικόνα 2" descr="Εικόνα που περιέχει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17A4522C-21C3-48BA-B68D-3E7678A7ED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7" b="15646"/>
          <a:stretch>
            <a:fillRect/>
          </a:stretch>
        </p:blipFill>
        <p:spPr bwMode="auto">
          <a:xfrm>
            <a:off x="1628775" y="-11113"/>
            <a:ext cx="9144000" cy="6858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Βέλος: Ραβδωτό δεξιό 3">
            <a:extLst>
              <a:ext uri="{FF2B5EF4-FFF2-40B4-BE49-F238E27FC236}">
                <a16:creationId xmlns:a16="http://schemas.microsoft.com/office/drawing/2014/main" id="{1C6BDE97-19E9-4B7F-A259-A8E29D802441}"/>
              </a:ext>
            </a:extLst>
          </p:cNvPr>
          <p:cNvSpPr/>
          <p:nvPr/>
        </p:nvSpPr>
        <p:spPr>
          <a:xfrm>
            <a:off x="2022475" y="3303588"/>
            <a:ext cx="350838" cy="228600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5" name="Βέλος: Ραβδωτό δεξιό 4">
            <a:extLst>
              <a:ext uri="{FF2B5EF4-FFF2-40B4-BE49-F238E27FC236}">
                <a16:creationId xmlns:a16="http://schemas.microsoft.com/office/drawing/2014/main" id="{E4D8B76A-831D-446A-815A-57BDB7DC5C79}"/>
              </a:ext>
            </a:extLst>
          </p:cNvPr>
          <p:cNvSpPr/>
          <p:nvPr/>
        </p:nvSpPr>
        <p:spPr>
          <a:xfrm>
            <a:off x="5470525" y="5840414"/>
            <a:ext cx="427038" cy="1873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6" name="Βέλος: Ραβδωτό δεξιό 5">
            <a:extLst>
              <a:ext uri="{FF2B5EF4-FFF2-40B4-BE49-F238E27FC236}">
                <a16:creationId xmlns:a16="http://schemas.microsoft.com/office/drawing/2014/main" id="{EC9504E2-58C0-4505-B8D0-B0359B8D1D75}"/>
              </a:ext>
            </a:extLst>
          </p:cNvPr>
          <p:cNvSpPr/>
          <p:nvPr/>
        </p:nvSpPr>
        <p:spPr>
          <a:xfrm>
            <a:off x="9466264" y="2379663"/>
            <a:ext cx="484187" cy="23336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7" name="Βέλος: Ραβδωτό δεξιό 6">
            <a:extLst>
              <a:ext uri="{FF2B5EF4-FFF2-40B4-BE49-F238E27FC236}">
                <a16:creationId xmlns:a16="http://schemas.microsoft.com/office/drawing/2014/main" id="{3EAC655F-2144-4A4E-A8A5-779999EA869E}"/>
              </a:ext>
            </a:extLst>
          </p:cNvPr>
          <p:cNvSpPr/>
          <p:nvPr/>
        </p:nvSpPr>
        <p:spPr>
          <a:xfrm>
            <a:off x="5470526" y="2659064"/>
            <a:ext cx="188913" cy="1873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8" name="Βέλος: Ραβδωτό δεξιό 7">
            <a:extLst>
              <a:ext uri="{FF2B5EF4-FFF2-40B4-BE49-F238E27FC236}">
                <a16:creationId xmlns:a16="http://schemas.microsoft.com/office/drawing/2014/main" id="{00F76E92-41BC-4214-9F9F-768AD6FBDB38}"/>
              </a:ext>
            </a:extLst>
          </p:cNvPr>
          <p:cNvSpPr/>
          <p:nvPr/>
        </p:nvSpPr>
        <p:spPr>
          <a:xfrm>
            <a:off x="5470525" y="2201863"/>
            <a:ext cx="287338" cy="9366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9" name="Βέλος: Ραβδωτό δεξιό 8">
            <a:extLst>
              <a:ext uri="{FF2B5EF4-FFF2-40B4-BE49-F238E27FC236}">
                <a16:creationId xmlns:a16="http://schemas.microsoft.com/office/drawing/2014/main" id="{6F44389E-70F8-44C2-8CF7-1C4E3CD9ADBE}"/>
              </a:ext>
            </a:extLst>
          </p:cNvPr>
          <p:cNvSpPr/>
          <p:nvPr/>
        </p:nvSpPr>
        <p:spPr>
          <a:xfrm>
            <a:off x="8367714" y="6027739"/>
            <a:ext cx="427037" cy="26987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l-GR">
              <a:solidFill>
                <a:srgbClr val="FFFFFF"/>
              </a:solidFill>
              <a:latin typeface="Verdana"/>
              <a:cs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Τίτλος 1">
            <a:extLst>
              <a:ext uri="{FF2B5EF4-FFF2-40B4-BE49-F238E27FC236}">
                <a16:creationId xmlns:a16="http://schemas.microsoft.com/office/drawing/2014/main" id="{20407487-99B1-4C8D-A353-327D5B5CDF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27251" y="4592639"/>
            <a:ext cx="4460875" cy="1296987"/>
          </a:xfrm>
        </p:spPr>
        <p:txBody>
          <a:bodyPr anchor="t"/>
          <a:lstStyle/>
          <a:p>
            <a:pPr eaLnBrk="1" hangingPunct="1"/>
            <a:endParaRPr lang="el-GR" altLang="el-GR">
              <a:solidFill>
                <a:srgbClr val="000000"/>
              </a:solidFill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182E3F4-E247-4804-B046-94616B9111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791" r="3" b="3"/>
          <a:stretch/>
        </p:blipFill>
        <p:spPr>
          <a:xfrm>
            <a:off x="2089560" y="-55076"/>
            <a:ext cx="4848262" cy="3678841"/>
          </a:xfrm>
          <a:custGeom>
            <a:avLst/>
            <a:gdLst>
              <a:gd name="connsiteX0" fmla="*/ 288818 w 4063868"/>
              <a:gd name="connsiteY0" fmla="*/ 0 h 3072200"/>
              <a:gd name="connsiteX1" fmla="*/ 3775050 w 4063868"/>
              <a:gd name="connsiteY1" fmla="*/ 0 h 3072200"/>
              <a:gd name="connsiteX2" fmla="*/ 3818625 w 4063868"/>
              <a:gd name="connsiteY2" fmla="*/ 71726 h 3072200"/>
              <a:gd name="connsiteX3" fmla="*/ 4063868 w 4063868"/>
              <a:gd name="connsiteY3" fmla="*/ 1040266 h 3072200"/>
              <a:gd name="connsiteX4" fmla="*/ 2031934 w 4063868"/>
              <a:gd name="connsiteY4" fmla="*/ 3072200 h 3072200"/>
              <a:gd name="connsiteX5" fmla="*/ 0 w 4063868"/>
              <a:gd name="connsiteY5" fmla="*/ 1040266 h 3072200"/>
              <a:gd name="connsiteX6" fmla="*/ 245244 w 4063868"/>
              <a:gd name="connsiteY6" fmla="*/ 71726 h 30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3868" h="3072200">
                <a:moveTo>
                  <a:pt x="288818" y="0"/>
                </a:moveTo>
                <a:lnTo>
                  <a:pt x="3775050" y="0"/>
                </a:lnTo>
                <a:lnTo>
                  <a:pt x="3818625" y="71726"/>
                </a:lnTo>
                <a:cubicBezTo>
                  <a:pt x="3975028" y="359637"/>
                  <a:pt x="4063868" y="689577"/>
                  <a:pt x="4063868" y="1040266"/>
                </a:cubicBezTo>
                <a:cubicBezTo>
                  <a:pt x="4063868" y="2162473"/>
                  <a:pt x="3154140" y="3072200"/>
                  <a:pt x="2031934" y="3072200"/>
                </a:cubicBezTo>
                <a:cubicBezTo>
                  <a:pt x="909728" y="3072200"/>
                  <a:pt x="0" y="2162473"/>
                  <a:pt x="0" y="1040266"/>
                </a:cubicBezTo>
                <a:cubicBezTo>
                  <a:pt x="0" y="689577"/>
                  <a:pt x="88841" y="359637"/>
                  <a:pt x="245244" y="71726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Εικόνα 5" descr="Εικόνα που περιέχει πίνακας,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F63D6BA9-0B3D-476E-B218-8DC3277F54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25222" r="18409"/>
          <a:stretch/>
        </p:blipFill>
        <p:spPr>
          <a:xfrm>
            <a:off x="7404576" y="1579827"/>
            <a:ext cx="3263424" cy="5287648"/>
          </a:xfrm>
          <a:custGeom>
            <a:avLst/>
            <a:gdLst>
              <a:gd name="connsiteX0" fmla="*/ 2879389 w 4351232"/>
              <a:gd name="connsiteY0" fmla="*/ 0 h 5287648"/>
              <a:gd name="connsiteX1" fmla="*/ 4251877 w 4351232"/>
              <a:gd name="connsiteY1" fmla="*/ 347527 h 5287648"/>
              <a:gd name="connsiteX2" fmla="*/ 4351232 w 4351232"/>
              <a:gd name="connsiteY2" fmla="*/ 407886 h 5287648"/>
              <a:gd name="connsiteX3" fmla="*/ 4351232 w 4351232"/>
              <a:gd name="connsiteY3" fmla="*/ 5287648 h 5287648"/>
              <a:gd name="connsiteX4" fmla="*/ 1303444 w 4351232"/>
              <a:gd name="connsiteY4" fmla="*/ 5287648 h 5287648"/>
              <a:gd name="connsiteX5" fmla="*/ 1269495 w 4351232"/>
              <a:gd name="connsiteY5" fmla="*/ 5267024 h 5287648"/>
              <a:gd name="connsiteX6" fmla="*/ 0 w 4351232"/>
              <a:gd name="connsiteY6" fmla="*/ 2879389 h 5287648"/>
              <a:gd name="connsiteX7" fmla="*/ 2879389 w 4351232"/>
              <a:gd name="connsiteY7" fmla="*/ 0 h 5287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51232" h="5287648">
                <a:moveTo>
                  <a:pt x="2879389" y="0"/>
                </a:moveTo>
                <a:cubicBezTo>
                  <a:pt x="3376340" y="0"/>
                  <a:pt x="3843887" y="125893"/>
                  <a:pt x="4251877" y="347527"/>
                </a:cubicBezTo>
                <a:lnTo>
                  <a:pt x="4351232" y="407886"/>
                </a:lnTo>
                <a:lnTo>
                  <a:pt x="4351232" y="5287648"/>
                </a:lnTo>
                <a:lnTo>
                  <a:pt x="1303444" y="5287648"/>
                </a:lnTo>
                <a:lnTo>
                  <a:pt x="1269495" y="5267024"/>
                </a:lnTo>
                <a:cubicBezTo>
                  <a:pt x="503573" y="4749577"/>
                  <a:pt x="0" y="3873291"/>
                  <a:pt x="0" y="2879389"/>
                </a:cubicBezTo>
                <a:cubicBezTo>
                  <a:pt x="0" y="1289146"/>
                  <a:pt x="1289146" y="0"/>
                  <a:pt x="2879389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44069" name="Εικόνα 7" descr="Εικόνα που περιέχει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78FB6633-F84C-4D5A-9485-AB332B6DD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3074988"/>
            <a:ext cx="402748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 descr="Εικόνα που περιέχει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B42DD637-D142-433A-910A-A3997B1698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7808" r="1" b="30872"/>
          <a:stretch/>
        </p:blipFill>
        <p:spPr>
          <a:xfrm>
            <a:off x="6533903" y="3726"/>
            <a:ext cx="2984231" cy="2718692"/>
          </a:xfrm>
          <a:custGeom>
            <a:avLst/>
            <a:gdLst>
              <a:gd name="connsiteX0" fmla="*/ 21954 w 3674754"/>
              <a:gd name="connsiteY0" fmla="*/ 0 h 2106932"/>
              <a:gd name="connsiteX1" fmla="*/ 3652800 w 3674754"/>
              <a:gd name="connsiteY1" fmla="*/ 0 h 2106932"/>
              <a:gd name="connsiteX2" fmla="*/ 3665268 w 3674754"/>
              <a:gd name="connsiteY2" fmla="*/ 81694 h 2106932"/>
              <a:gd name="connsiteX3" fmla="*/ 3674754 w 3674754"/>
              <a:gd name="connsiteY3" fmla="*/ 269555 h 2106932"/>
              <a:gd name="connsiteX4" fmla="*/ 1837377 w 3674754"/>
              <a:gd name="connsiteY4" fmla="*/ 2106932 h 2106932"/>
              <a:gd name="connsiteX5" fmla="*/ 0 w 3674754"/>
              <a:gd name="connsiteY5" fmla="*/ 269555 h 2106932"/>
              <a:gd name="connsiteX6" fmla="*/ 9486 w 3674754"/>
              <a:gd name="connsiteY6" fmla="*/ 81694 h 2106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674754" h="2106932">
                <a:moveTo>
                  <a:pt x="21954" y="0"/>
                </a:moveTo>
                <a:lnTo>
                  <a:pt x="3652800" y="0"/>
                </a:lnTo>
                <a:lnTo>
                  <a:pt x="3665268" y="81694"/>
                </a:lnTo>
                <a:cubicBezTo>
                  <a:pt x="3671541" y="143461"/>
                  <a:pt x="3674754" y="206133"/>
                  <a:pt x="3674754" y="269555"/>
                </a:cubicBezTo>
                <a:cubicBezTo>
                  <a:pt x="3674754" y="1284311"/>
                  <a:pt x="2852132" y="2106932"/>
                  <a:pt x="1837377" y="2106932"/>
                </a:cubicBezTo>
                <a:cubicBezTo>
                  <a:pt x="822622" y="2106932"/>
                  <a:pt x="0" y="1284311"/>
                  <a:pt x="0" y="269555"/>
                </a:cubicBezTo>
                <a:cubicBezTo>
                  <a:pt x="0" y="206133"/>
                  <a:pt x="3214" y="143461"/>
                  <a:pt x="9486" y="81694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345091" name="Θέση περιεχομένου 8" descr="Εικόνα που περιέχει ουρανός, πίνακας&#10;&#10;Περιγραφή που δημιουργήθηκε αυτόματα">
            <a:extLst>
              <a:ext uri="{FF2B5EF4-FFF2-40B4-BE49-F238E27FC236}">
                <a16:creationId xmlns:a16="http://schemas.microsoft.com/office/drawing/2014/main" id="{73F043B3-44CA-4911-B23A-8AF06B4E4B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4801" y="2841626"/>
            <a:ext cx="5051425" cy="3787775"/>
          </a:xfrm>
        </p:spPr>
      </p:pic>
      <p:pic>
        <p:nvPicPr>
          <p:cNvPr id="22" name="Θέση περιεχομένου 4" descr="Εικόνα που περιέχει ουρανός, εσωτερικό&#10;&#10;Περιγραφή που δημιουργήθηκε αυτόματα">
            <a:extLst>
              <a:ext uri="{FF2B5EF4-FFF2-40B4-BE49-F238E27FC236}">
                <a16:creationId xmlns:a16="http://schemas.microsoft.com/office/drawing/2014/main" id="{088A8C1A-F2F0-450F-96C9-C3127EE4B5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7032" r="2663" b="3"/>
          <a:stretch/>
        </p:blipFill>
        <p:spPr>
          <a:xfrm>
            <a:off x="7073494" y="3086207"/>
            <a:ext cx="3594506" cy="3781268"/>
          </a:xfrm>
          <a:custGeom>
            <a:avLst/>
            <a:gdLst>
              <a:gd name="connsiteX0" fmla="*/ 2554615 w 4792674"/>
              <a:gd name="connsiteY0" fmla="*/ 0 h 3781268"/>
              <a:gd name="connsiteX1" fmla="*/ 4672942 w 4792674"/>
              <a:gd name="connsiteY1" fmla="*/ 1126306 h 3781268"/>
              <a:gd name="connsiteX2" fmla="*/ 4792674 w 4792674"/>
              <a:gd name="connsiteY2" fmla="*/ 1323391 h 3781268"/>
              <a:gd name="connsiteX3" fmla="*/ 4792674 w 4792674"/>
              <a:gd name="connsiteY3" fmla="*/ 3781268 h 3781268"/>
              <a:gd name="connsiteX4" fmla="*/ 313779 w 4792674"/>
              <a:gd name="connsiteY4" fmla="*/ 3781268 h 3781268"/>
              <a:gd name="connsiteX5" fmla="*/ 308328 w 4792674"/>
              <a:gd name="connsiteY5" fmla="*/ 3772297 h 3781268"/>
              <a:gd name="connsiteX6" fmla="*/ 0 w 4792674"/>
              <a:gd name="connsiteY6" fmla="*/ 2554615 h 3781268"/>
              <a:gd name="connsiteX7" fmla="*/ 2554615 w 4792674"/>
              <a:gd name="connsiteY7" fmla="*/ 0 h 37812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92674" h="3781268">
                <a:moveTo>
                  <a:pt x="2554615" y="0"/>
                </a:moveTo>
                <a:cubicBezTo>
                  <a:pt x="3436412" y="0"/>
                  <a:pt x="4213859" y="446774"/>
                  <a:pt x="4672942" y="1126306"/>
                </a:cubicBezTo>
                <a:lnTo>
                  <a:pt x="4792674" y="1323391"/>
                </a:lnTo>
                <a:lnTo>
                  <a:pt x="4792674" y="3781268"/>
                </a:lnTo>
                <a:lnTo>
                  <a:pt x="313779" y="3781268"/>
                </a:lnTo>
                <a:lnTo>
                  <a:pt x="308328" y="3772297"/>
                </a:lnTo>
                <a:cubicBezTo>
                  <a:pt x="111694" y="3410325"/>
                  <a:pt x="0" y="2995514"/>
                  <a:pt x="0" y="2554615"/>
                </a:cubicBezTo>
                <a:cubicBezTo>
                  <a:pt x="0" y="1143740"/>
                  <a:pt x="1143740" y="0"/>
                  <a:pt x="2554615" y="0"/>
                </a:cubicBezTo>
                <a:close/>
              </a:path>
            </a:pathLst>
          </a:custGeom>
          <a:effectLst>
            <a:softEdge rad="0"/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Text Box 1">
            <a:extLst>
              <a:ext uri="{FF2B5EF4-FFF2-40B4-BE49-F238E27FC236}">
                <a16:creationId xmlns:a16="http://schemas.microsoft.com/office/drawing/2014/main" id="{F8F3C50B-F3D0-4C17-8C1C-619A8F2F3F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914400"/>
            <a:ext cx="6248400" cy="1447800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20" rIns="45720" anchor="ctr"/>
          <a:lstStyle>
            <a:lvl1pPr marL="838200" indent="-835025"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000000"/>
                </a:solidFill>
              </a:rPr>
              <a:t>	1.  ΙΣΤΟΛΟΓΙΚΟΣ ΤΥΠΟΣ</a:t>
            </a:r>
            <a:br>
              <a:rPr lang="el-GR" altLang="el-GR" sz="2400" b="1">
                <a:solidFill>
                  <a:srgbClr val="000000"/>
                </a:solidFill>
              </a:rPr>
            </a:br>
            <a:r>
              <a:rPr lang="el-GR" altLang="el-GR" sz="2400" b="1">
                <a:solidFill>
                  <a:srgbClr val="000000"/>
                </a:solidFill>
              </a:rPr>
              <a:t>2.  ΣΤΑΔΙΟΠΟΙΗΣΗ (ΤΝΜ)</a:t>
            </a:r>
            <a:br>
              <a:rPr lang="en-US" altLang="el-GR" sz="2400" b="1">
                <a:solidFill>
                  <a:srgbClr val="000000"/>
                </a:solidFill>
              </a:rPr>
            </a:br>
            <a:r>
              <a:rPr lang="el-GR" altLang="el-GR" sz="2400" b="1">
                <a:solidFill>
                  <a:srgbClr val="000000"/>
                </a:solidFill>
              </a:rPr>
              <a:t>3.  ΚΑΡΔΙΟΑΝΑΠΝΕΥΣΤΙΚΕΣ</a:t>
            </a:r>
            <a:br>
              <a:rPr lang="el-GR" altLang="el-GR" sz="2400" b="1">
                <a:solidFill>
                  <a:srgbClr val="000000"/>
                </a:solidFill>
              </a:rPr>
            </a:br>
            <a:r>
              <a:rPr lang="el-GR" altLang="el-GR" sz="2400" b="1">
                <a:solidFill>
                  <a:srgbClr val="000000"/>
                </a:solidFill>
              </a:rPr>
              <a:t> 		ΕΦΕΔΡΕΙΕΣ</a:t>
            </a:r>
          </a:p>
        </p:txBody>
      </p:sp>
      <p:sp>
        <p:nvSpPr>
          <p:cNvPr id="303107" name="Oval 2">
            <a:extLst>
              <a:ext uri="{FF2B5EF4-FFF2-40B4-BE49-F238E27FC236}">
                <a16:creationId xmlns:a16="http://schemas.microsoft.com/office/drawing/2014/main" id="{084F7CF3-B378-497C-8A98-4B8BA5BD6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2438400"/>
            <a:ext cx="2590800" cy="2286000"/>
          </a:xfrm>
          <a:prstGeom prst="ellips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08" name="Oval 3">
            <a:extLst>
              <a:ext uri="{FF2B5EF4-FFF2-40B4-BE49-F238E27FC236}">
                <a16:creationId xmlns:a16="http://schemas.microsoft.com/office/drawing/2014/main" id="{CA72DB4D-17CB-4093-9A89-A91002D56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3505200"/>
            <a:ext cx="2514600" cy="2438400"/>
          </a:xfrm>
          <a:prstGeom prst="ellipse">
            <a:avLst/>
          </a:prstGeom>
          <a:noFill/>
          <a:ln w="9360" cap="sq">
            <a:solidFill>
              <a:srgbClr val="9AC2C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09" name="Oval 4">
            <a:extLst>
              <a:ext uri="{FF2B5EF4-FFF2-40B4-BE49-F238E27FC236}">
                <a16:creationId xmlns:a16="http://schemas.microsoft.com/office/drawing/2014/main" id="{FA27D68B-3B59-4A9F-9DA3-418874B1B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581400"/>
            <a:ext cx="2743200" cy="2438400"/>
          </a:xfrm>
          <a:prstGeom prst="ellipse">
            <a:avLst/>
          </a:prstGeom>
          <a:noFill/>
          <a:ln w="9360" cap="sq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0" name="Text Box 5">
            <a:extLst>
              <a:ext uri="{FF2B5EF4-FFF2-40B4-BE49-F238E27FC236}">
                <a16:creationId xmlns:a16="http://schemas.microsoft.com/office/drawing/2014/main" id="{D96DE767-916C-4085-B2A6-693417866E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1" y="2667000"/>
            <a:ext cx="1951473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 sz="1600">
                <a:solidFill>
                  <a:srgbClr val="FFFFFF"/>
                </a:solidFill>
                <a:latin typeface="Times New Roman" panose="02020603050405020304" pitchFamily="18" charset="0"/>
              </a:rPr>
              <a:t>NSCLC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 sz="1600">
                <a:solidFill>
                  <a:srgbClr val="FFFFFF"/>
                </a:solidFill>
                <a:latin typeface="Times New Roman" panose="02020603050405020304" pitchFamily="18" charset="0"/>
              </a:rPr>
              <a:t>SCLC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>
                <a:solidFill>
                  <a:srgbClr val="FFFFFF"/>
                </a:solidFill>
                <a:latin typeface="Times New Roman" panose="02020603050405020304" pitchFamily="18" charset="0"/>
              </a:rPr>
              <a:t>Ιστολογική διάγνωση</a:t>
            </a:r>
          </a:p>
        </p:txBody>
      </p:sp>
      <p:sp>
        <p:nvSpPr>
          <p:cNvPr id="303111" name="Line 6">
            <a:extLst>
              <a:ext uri="{FF2B5EF4-FFF2-40B4-BE49-F238E27FC236}">
                <a16:creationId xmlns:a16="http://schemas.microsoft.com/office/drawing/2014/main" id="{8936BAF3-10C8-4616-A8EC-CBFF281736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87825" y="4191000"/>
            <a:ext cx="158750" cy="762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2" name="Line 7">
            <a:extLst>
              <a:ext uri="{FF2B5EF4-FFF2-40B4-BE49-F238E27FC236}">
                <a16:creationId xmlns:a16="http://schemas.microsoft.com/office/drawing/2014/main" id="{5CF9F25B-E66A-4410-9ECD-48BE91DB1B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35425" y="4343400"/>
            <a:ext cx="387350" cy="228600"/>
          </a:xfrm>
          <a:prstGeom prst="line">
            <a:avLst/>
          </a:prstGeom>
          <a:noFill/>
          <a:ln w="2844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3" name="Line 8">
            <a:extLst>
              <a:ext uri="{FF2B5EF4-FFF2-40B4-BE49-F238E27FC236}">
                <a16:creationId xmlns:a16="http://schemas.microsoft.com/office/drawing/2014/main" id="{DE6D209C-681B-4FEE-A3B0-71F379B8993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1625" y="4572000"/>
            <a:ext cx="387350" cy="1524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4" name="Line 9">
            <a:extLst>
              <a:ext uri="{FF2B5EF4-FFF2-40B4-BE49-F238E27FC236}">
                <a16:creationId xmlns:a16="http://schemas.microsoft.com/office/drawing/2014/main" id="{5CAD8727-1232-4771-AB5D-2AFEB3716AB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645025" y="4648200"/>
            <a:ext cx="158750" cy="762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5" name="Line 10">
            <a:extLst>
              <a:ext uri="{FF2B5EF4-FFF2-40B4-BE49-F238E27FC236}">
                <a16:creationId xmlns:a16="http://schemas.microsoft.com/office/drawing/2014/main" id="{17A31F05-9553-4753-A858-EBCD850C9D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35425" y="4419600"/>
            <a:ext cx="463550" cy="2286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6" name="Line 11">
            <a:extLst>
              <a:ext uri="{FF2B5EF4-FFF2-40B4-BE49-F238E27FC236}">
                <a16:creationId xmlns:a16="http://schemas.microsoft.com/office/drawing/2014/main" id="{E9C8E16A-3936-4119-8C3C-911126AA115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11625" y="4267200"/>
            <a:ext cx="311150" cy="152400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17" name="Text Box 12">
            <a:extLst>
              <a:ext uri="{FF2B5EF4-FFF2-40B4-BE49-F238E27FC236}">
                <a16:creationId xmlns:a16="http://schemas.microsoft.com/office/drawing/2014/main" id="{07978E82-6447-4FDC-8F39-91E6BA742B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050" y="4572001"/>
            <a:ext cx="2014538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I-IV TNM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Limited/extensive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Σταδιοποίηση</a:t>
            </a:r>
          </a:p>
        </p:txBody>
      </p:sp>
      <p:sp>
        <p:nvSpPr>
          <p:cNvPr id="303118" name="Text Box 13">
            <a:extLst>
              <a:ext uri="{FF2B5EF4-FFF2-40B4-BE49-F238E27FC236}">
                <a16:creationId xmlns:a16="http://schemas.microsoft.com/office/drawing/2014/main" id="{B41E7786-E404-451F-B72A-EB9684AC1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8125" y="4613276"/>
            <a:ext cx="1294242" cy="123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FEV</a:t>
            </a:r>
            <a:r>
              <a:rPr lang="en-US" altLang="el-GR">
                <a:solidFill>
                  <a:srgbClr val="FFFFFF"/>
                </a:solidFill>
                <a:latin typeface="Times New Roman" panose="02020603050405020304" pitchFamily="18" charset="0"/>
              </a:rPr>
              <a:t>1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>
                <a:solidFill>
                  <a:srgbClr val="FFFFFF"/>
                </a:solidFill>
                <a:latin typeface="Times New Roman" panose="02020603050405020304" pitchFamily="18" charset="0"/>
              </a:rPr>
              <a:t>D</a:t>
            </a:r>
            <a:r>
              <a:rPr lang="en-US" altLang="el-GR" sz="1600">
                <a:solidFill>
                  <a:srgbClr val="FFFFFF"/>
                </a:solidFill>
                <a:latin typeface="Times New Roman" panose="02020603050405020304" pitchFamily="18" charset="0"/>
              </a:rPr>
              <a:t>LCO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>
                <a:solidFill>
                  <a:srgbClr val="FFFFFF"/>
                </a:solidFill>
                <a:latin typeface="Times New Roman" panose="02020603050405020304" pitchFamily="18" charset="0"/>
              </a:rPr>
              <a:t>Λειτουργικός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1600">
                <a:solidFill>
                  <a:srgbClr val="FFFFFF"/>
                </a:solidFill>
                <a:latin typeface="Times New Roman" panose="02020603050405020304" pitchFamily="18" charset="0"/>
              </a:rPr>
              <a:t>έλεγχος</a:t>
            </a:r>
          </a:p>
        </p:txBody>
      </p:sp>
      <p:sp>
        <p:nvSpPr>
          <p:cNvPr id="303119" name="Line 14">
            <a:extLst>
              <a:ext uri="{FF2B5EF4-FFF2-40B4-BE49-F238E27FC236}">
                <a16:creationId xmlns:a16="http://schemas.microsoft.com/office/drawing/2014/main" id="{73C0961D-D58C-4F9D-9C4C-8B4C61175F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91000" y="4419600"/>
            <a:ext cx="3505200" cy="1588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3120" name="Text Box 15">
            <a:extLst>
              <a:ext uri="{FF2B5EF4-FFF2-40B4-BE49-F238E27FC236}">
                <a16:creationId xmlns:a16="http://schemas.microsoft.com/office/drawing/2014/main" id="{C1CFAD20-C23F-4230-AAB1-8B037A1C3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8926" y="4079875"/>
            <a:ext cx="2095743" cy="833178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FFFFFF"/>
                </a:solidFill>
                <a:latin typeface="Times New Roman" panose="02020603050405020304" pitchFamily="18" charset="0"/>
              </a:rPr>
              <a:t>15-20%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χειρουργούνται</a:t>
            </a:r>
          </a:p>
        </p:txBody>
      </p:sp>
      <p:sp>
        <p:nvSpPr>
          <p:cNvPr id="303121" name="Text Box 16">
            <a:extLst>
              <a:ext uri="{FF2B5EF4-FFF2-40B4-BE49-F238E27FC236}">
                <a16:creationId xmlns:a16="http://schemas.microsoft.com/office/drawing/2014/main" id="{FEBA8AF8-FD23-4563-8898-8E273B552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104776"/>
            <a:ext cx="8935757" cy="586957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200" b="1">
                <a:solidFill>
                  <a:srgbClr val="000000"/>
                </a:solidFill>
                <a:latin typeface="Times New Roman" panose="02020603050405020304" pitchFamily="18" charset="0"/>
              </a:rPr>
              <a:t>Η ΧΕΙΡΟΥΡΓΙΚΗ ΠΑΡΕΜΒΑΣΗ ΕΞΑΡΤΑΤΑΙ</a:t>
            </a:r>
            <a:r>
              <a:rPr lang="en-US" altLang="el-GR" sz="3200" b="1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03122" name="AutoShape 17">
            <a:extLst>
              <a:ext uri="{FF2B5EF4-FFF2-40B4-BE49-F238E27FC236}">
                <a16:creationId xmlns:a16="http://schemas.microsoft.com/office/drawing/2014/main" id="{1B63340F-45B2-4E7E-A8E5-B7AB1A200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609600"/>
            <a:ext cx="1600200" cy="1219200"/>
          </a:xfrm>
          <a:prstGeom prst="curvedRightArrow">
            <a:avLst>
              <a:gd name="adj1" fmla="val 20139"/>
              <a:gd name="adj2" fmla="val 46806"/>
              <a:gd name="adj3" fmla="val 43750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4" name="Text Box 1">
            <a:extLst>
              <a:ext uri="{FF2B5EF4-FFF2-40B4-BE49-F238E27FC236}">
                <a16:creationId xmlns:a16="http://schemas.microsoft.com/office/drawing/2014/main" id="{2E2F3570-2CEE-4913-824F-B5F44D665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130426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4400" b="1">
                <a:solidFill>
                  <a:srgbClr val="000000"/>
                </a:solidFill>
                <a:latin typeface="Garamond" panose="02020404030301010803" pitchFamily="18" charset="0"/>
              </a:rPr>
              <a:t>ΕΚΤΙΜΗΣΗ ΑΝΑΠΝΕΥΣΤΙΚΗΣ ΛΕΙΤΟΥΡΓΙΑΣ</a:t>
            </a:r>
          </a:p>
        </p:txBody>
      </p:sp>
      <p:sp>
        <p:nvSpPr>
          <p:cNvPr id="346115" name="Text Box 2">
            <a:extLst>
              <a:ext uri="{FF2B5EF4-FFF2-40B4-BE49-F238E27FC236}">
                <a16:creationId xmlns:a16="http://schemas.microsoft.com/office/drawing/2014/main" id="{7F4480AE-5882-4A19-BCC3-09C55B3CA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9263" y="3887789"/>
            <a:ext cx="7053262" cy="175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1" name="Text Box 1">
            <a:extLst>
              <a:ext uri="{FF2B5EF4-FFF2-40B4-BE49-F238E27FC236}">
                <a16:creationId xmlns:a16="http://schemas.microsoft.com/office/drawing/2014/main" id="{67E19B7E-FE80-435F-98BA-9725882A16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1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ΕΚΤΙΜΗΣΗ ΑΝΑΠΝΕΥΣΤΙΚΗΣ ΛΕΙΤΟΥΡΓΙΑΣ</a:t>
            </a:r>
          </a:p>
        </p:txBody>
      </p:sp>
      <p:sp>
        <p:nvSpPr>
          <p:cNvPr id="348163" name="Text Box 2">
            <a:extLst>
              <a:ext uri="{FF2B5EF4-FFF2-40B4-BE49-F238E27FC236}">
                <a16:creationId xmlns:a16="http://schemas.microsoft.com/office/drawing/2014/main" id="{053FF5FF-63C3-492E-AC79-FDC840BB6E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1773238"/>
            <a:ext cx="7772400" cy="411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panose="05000000000000000000" pitchFamily="2" charset="2"/>
              <a:buChar char=""/>
            </a:pP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Αέρια αίματος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panose="05000000000000000000" pitchFamily="2" charset="2"/>
              <a:buChar char=""/>
            </a:pP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Απλή σπιρομέτρηση και καμπύλη ροής- όγκου προ και μετά βρογχοδιαστολή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panose="05000000000000000000" pitchFamily="2" charset="2"/>
              <a:buChar char=""/>
            </a:pP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Στατικοί όγκοι και χωρητικότητες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panose="05000000000000000000" pitchFamily="2" charset="2"/>
              <a:buChar char=""/>
            </a:pP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Διαχυτική ικανότητα (</a:t>
            </a:r>
            <a:r>
              <a:rPr lang="en-US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DLCO</a:t>
            </a: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 ή</a:t>
            </a:r>
            <a:r>
              <a:rPr lang="en-US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 TLCO)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panose="05000000000000000000" pitchFamily="2" charset="2"/>
              <a:buChar char=""/>
            </a:pP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Μετεγχειρητική </a:t>
            </a:r>
            <a:r>
              <a:rPr lang="en-US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FEV1 </a:t>
            </a:r>
            <a:r>
              <a:rPr lang="el-GR" altLang="el-GR" sz="2400" b="1">
                <a:solidFill>
                  <a:srgbClr val="FFCC00"/>
                </a:solidFill>
                <a:latin typeface="Verdana" panose="020B0604030504040204" pitchFamily="34" charset="0"/>
              </a:rPr>
              <a:t>με σπινθηρογράφημα αιμάτωσης</a:t>
            </a:r>
          </a:p>
        </p:txBody>
      </p:sp>
      <p:sp>
        <p:nvSpPr>
          <p:cNvPr id="348164" name="Text Box 3">
            <a:extLst>
              <a:ext uri="{FF2B5EF4-FFF2-40B4-BE49-F238E27FC236}">
                <a16:creationId xmlns:a16="http://schemas.microsoft.com/office/drawing/2014/main" id="{2A853385-2166-4199-94BD-8C0D60D766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5630864"/>
            <a:ext cx="5567362" cy="909637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60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000000"/>
                </a:solidFill>
                <a:latin typeface="Times New Roman" panose="02020603050405020304" pitchFamily="18" charset="0"/>
              </a:rPr>
              <a:t>Εξασφαλίζουν τον προεγχειρητικό έλεγχο</a:t>
            </a:r>
          </a:p>
          <a:p>
            <a:pPr defTabSz="449263" fontAlgn="base">
              <a:spcBef>
                <a:spcPts val="60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000000"/>
                </a:solidFill>
                <a:latin typeface="Times New Roman" panose="02020603050405020304" pitchFamily="18" charset="0"/>
              </a:rPr>
              <a:t> του ασθενούς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1" descr="page6image2566230704">
            <a:extLst>
              <a:ext uri="{FF2B5EF4-FFF2-40B4-BE49-F238E27FC236}">
                <a16:creationId xmlns:a16="http://schemas.microsoft.com/office/drawing/2014/main" id="{10CFB6C4-EB06-4317-98FF-DDE5E8180D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858" b="9830"/>
          <a:stretch>
            <a:fillRect/>
          </a:stretch>
        </p:blipFill>
        <p:spPr bwMode="auto">
          <a:xfrm>
            <a:off x="2057401" y="1184275"/>
            <a:ext cx="8308975" cy="49911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AC58DC-17FA-49F1-8779-2DCF62E9657F}"/>
              </a:ext>
            </a:extLst>
          </p:cNvPr>
          <p:cNvSpPr txBox="1"/>
          <p:nvPr/>
        </p:nvSpPr>
        <p:spPr>
          <a:xfrm>
            <a:off x="3113088" y="263526"/>
            <a:ext cx="6197600" cy="83026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n-GB" sz="2400" b="1" dirty="0">
                <a:solidFill>
                  <a:srgbClr val="C00000"/>
                </a:solidFill>
                <a:latin typeface="Verdana"/>
                <a:cs typeface="Arial"/>
              </a:rPr>
              <a:t>    </a:t>
            </a:r>
            <a:r>
              <a:rPr lang="el-GR" sz="2400" b="1" dirty="0">
                <a:solidFill>
                  <a:srgbClr val="FFFFFF"/>
                </a:solidFill>
                <a:latin typeface="Verdana"/>
                <a:cs typeface="Arial"/>
              </a:rPr>
              <a:t>ΘΝΗΣΙΜΟΤΗΤΑ ΣΥΓΚΡΙΤΙΚΑ ΜΕ ΑΛΛΕΣ ΜΟΡΦΕΣ ΚΑΡΚΙΝΟΥ </a:t>
            </a:r>
            <a:endParaRPr lang="el-GR" sz="2400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290820" name="TextBox 2">
            <a:extLst>
              <a:ext uri="{FF2B5EF4-FFF2-40B4-BE49-F238E27FC236}">
                <a16:creationId xmlns:a16="http://schemas.microsoft.com/office/drawing/2014/main" id="{446B592D-83D5-47FE-82C9-3CA114DE0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4500" y="6345238"/>
            <a:ext cx="51435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GB" altLang="el-GR" i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Lung Cancer SeminThoracicSurg25:87–94&amp;,2013 </a:t>
            </a:r>
            <a:endParaRPr lang="en-GB" altLang="el-G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2B07AA42-993F-4E0B-9472-660AE8E96415}"/>
              </a:ext>
            </a:extLst>
          </p:cNvPr>
          <p:cNvSpPr/>
          <p:nvPr/>
        </p:nvSpPr>
        <p:spPr>
          <a:xfrm>
            <a:off x="2873376" y="2162175"/>
            <a:ext cx="2593975" cy="476250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n-US" dirty="0">
              <a:solidFill>
                <a:srgbClr val="000000"/>
              </a:solidFill>
              <a:latin typeface="Verdana"/>
              <a:cs typeface="Arial"/>
            </a:endParaRPr>
          </a:p>
        </p:txBody>
      </p:sp>
      <p:sp>
        <p:nvSpPr>
          <p:cNvPr id="6" name="Frame 5">
            <a:extLst>
              <a:ext uri="{FF2B5EF4-FFF2-40B4-BE49-F238E27FC236}">
                <a16:creationId xmlns:a16="http://schemas.microsoft.com/office/drawing/2014/main" id="{8AF09DB8-3742-4F87-83F0-B768F95ABD69}"/>
              </a:ext>
            </a:extLst>
          </p:cNvPr>
          <p:cNvSpPr/>
          <p:nvPr/>
        </p:nvSpPr>
        <p:spPr>
          <a:xfrm>
            <a:off x="6664325" y="2224088"/>
            <a:ext cx="3378200" cy="354012"/>
          </a:xfrm>
          <a:prstGeom prst="fram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endParaRPr lang="en-US" dirty="0">
              <a:solidFill>
                <a:srgbClr val="000000"/>
              </a:solidFill>
              <a:latin typeface="Verdana"/>
              <a:cs typeface="Arial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Text Box 1">
            <a:extLst>
              <a:ext uri="{FF2B5EF4-FFF2-40B4-BE49-F238E27FC236}">
                <a16:creationId xmlns:a16="http://schemas.microsoft.com/office/drawing/2014/main" id="{54680721-22F5-4DB7-82E8-3A8B3D6A41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l-GR" sz="3900" b="1">
                <a:solidFill>
                  <a:srgbClr val="FFC000"/>
                </a:solidFill>
              </a:rPr>
              <a:t>FEV1</a:t>
            </a:r>
            <a:r>
              <a:rPr lang="el-GR" altLang="el-GR" sz="3900" b="1">
                <a:solidFill>
                  <a:srgbClr val="FFC000"/>
                </a:solidFill>
              </a:rPr>
              <a:t> και εκτομή παρεγχύματος</a:t>
            </a:r>
          </a:p>
        </p:txBody>
      </p:sp>
      <p:sp>
        <p:nvSpPr>
          <p:cNvPr id="257026" name="Text Box 2">
            <a:extLst>
              <a:ext uri="{FF2B5EF4-FFF2-40B4-BE49-F238E27FC236}">
                <a16:creationId xmlns:a16="http://schemas.microsoft.com/office/drawing/2014/main" id="{136B7421-386E-40CC-B729-44A21244F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Εάν η </a:t>
            </a:r>
            <a:r>
              <a:rPr lang="en-US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FEV1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 &gt;2</a:t>
            </a:r>
            <a:r>
              <a:rPr lang="en-US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L 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ο ασθενής δύναται να ανεχθεί οποιαδήποτε </a:t>
            </a:r>
            <a:r>
              <a:rPr lang="el-GR" sz="3200" b="1" dirty="0" err="1">
                <a:solidFill>
                  <a:srgbClr val="FFC000"/>
                </a:solidFill>
                <a:latin typeface="Verdana" pitchFamily="32" charset="0"/>
                <a:cs typeface="Arial" charset="0"/>
              </a:rPr>
              <a:t>εκτομή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 ακόμη και </a:t>
            </a:r>
            <a:r>
              <a:rPr lang="el-GR" sz="3200" b="1" dirty="0" err="1">
                <a:solidFill>
                  <a:srgbClr val="FFC000"/>
                </a:solidFill>
                <a:latin typeface="Verdana" pitchFamily="32" charset="0"/>
                <a:cs typeface="Arial" charset="0"/>
              </a:rPr>
              <a:t>πνευμονεκτομή</a:t>
            </a:r>
            <a:endParaRPr lang="el-GR" sz="3200" b="1" dirty="0">
              <a:solidFill>
                <a:srgbClr val="FFC000"/>
              </a:solidFill>
              <a:latin typeface="Verdana" pitchFamily="32" charset="0"/>
              <a:cs typeface="Arial" charset="0"/>
            </a:endParaRP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Εάν η </a:t>
            </a:r>
            <a:r>
              <a:rPr lang="en-US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FEV1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&gt; 1,5</a:t>
            </a:r>
            <a:r>
              <a:rPr lang="en-US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L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 δύναται να υποβληθεί μόνο σε </a:t>
            </a:r>
            <a:r>
              <a:rPr lang="el-GR" sz="3200" b="1" dirty="0" err="1">
                <a:solidFill>
                  <a:srgbClr val="FFC000"/>
                </a:solidFill>
                <a:latin typeface="Verdana" pitchFamily="32" charset="0"/>
                <a:cs typeface="Arial" charset="0"/>
              </a:rPr>
              <a:t>λοβεκτομή</a:t>
            </a:r>
            <a:endParaRPr lang="el-GR" sz="3200" b="1" dirty="0">
              <a:solidFill>
                <a:srgbClr val="FFC000"/>
              </a:solidFill>
              <a:latin typeface="Verdana" pitchFamily="32" charset="0"/>
              <a:cs typeface="Arial" charset="0"/>
            </a:endParaRPr>
          </a:p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Εάν η </a:t>
            </a:r>
            <a:r>
              <a:rPr lang="en-US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FEV1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&lt;1,5</a:t>
            </a:r>
            <a:r>
              <a:rPr lang="en-US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L</a:t>
            </a:r>
            <a:r>
              <a:rPr lang="el-GR" sz="3200" b="1" dirty="0">
                <a:solidFill>
                  <a:srgbClr val="FFC000"/>
                </a:solidFill>
                <a:latin typeface="Verdana" pitchFamily="32" charset="0"/>
                <a:cs typeface="Arial" charset="0"/>
              </a:rPr>
              <a:t> τότε χρήζει περαιτέρω έλεγχο πριν αποκλεισθεί η χειρ. </a:t>
            </a:r>
            <a:r>
              <a:rPr lang="el-GR" sz="3200" b="1" dirty="0" err="1">
                <a:solidFill>
                  <a:srgbClr val="FFC000"/>
                </a:solidFill>
                <a:latin typeface="Verdana" pitchFamily="32" charset="0"/>
                <a:cs typeface="Arial" charset="0"/>
              </a:rPr>
              <a:t>εκτομή</a:t>
            </a:r>
            <a:endParaRPr lang="el-GR" sz="3200" b="1" dirty="0">
              <a:solidFill>
                <a:srgbClr val="FFC000"/>
              </a:solidFill>
              <a:latin typeface="Verdana" pitchFamily="32" charset="0"/>
              <a:cs typeface="Arial" charset="0"/>
            </a:endParaRPr>
          </a:p>
          <a:p>
            <a:pPr marL="419100" indent="-379413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 b="1" dirty="0">
              <a:solidFill>
                <a:srgbClr val="FFC000"/>
              </a:solidFill>
              <a:latin typeface="Verdana" pitchFamily="32" charset="0"/>
              <a:cs typeface="Arial" charset="0"/>
            </a:endParaRPr>
          </a:p>
          <a:p>
            <a:pPr marL="417513" indent="-381000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 b="1" dirty="0">
              <a:solidFill>
                <a:srgbClr val="FFC000"/>
              </a:solidFill>
              <a:latin typeface="Verdana" pitchFamily="32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Text Box 1">
            <a:extLst>
              <a:ext uri="{FF2B5EF4-FFF2-40B4-BE49-F238E27FC236}">
                <a16:creationId xmlns:a16="http://schemas.microsoft.com/office/drawing/2014/main" id="{FF65B962-554C-4C72-BB42-C2EB90DCA0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09939" y="571500"/>
            <a:ext cx="55721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br>
              <a:rPr lang="el-GR" altLang="el-GR" sz="5400" b="1">
                <a:solidFill>
                  <a:srgbClr val="FFC000"/>
                </a:solidFill>
                <a:latin typeface="Garamond" panose="02020404030301010803" pitchFamily="18" charset="0"/>
              </a:rPr>
            </a:br>
            <a:r>
              <a:rPr lang="el-GR" altLang="el-GR" sz="5400" b="1">
                <a:solidFill>
                  <a:srgbClr val="FFC000"/>
                </a:solidFill>
                <a:latin typeface="Garamond" panose="02020404030301010803" pitchFamily="18" charset="0"/>
              </a:rPr>
              <a:t>Η ΕΠΙΛΟΓΗ </a:t>
            </a:r>
            <a:br>
              <a:rPr lang="el-GR" altLang="el-GR" sz="5400" b="1">
                <a:solidFill>
                  <a:srgbClr val="FFC000"/>
                </a:solidFill>
                <a:latin typeface="Garamond" panose="02020404030301010803" pitchFamily="18" charset="0"/>
              </a:rPr>
            </a:br>
            <a:endParaRPr lang="el-GR" altLang="el-GR" sz="5400" b="1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  <p:sp>
        <p:nvSpPr>
          <p:cNvPr id="258050" name="Text Box 2">
            <a:extLst>
              <a:ext uri="{FF2B5EF4-FFF2-40B4-BE49-F238E27FC236}">
                <a16:creationId xmlns:a16="http://schemas.microsoft.com/office/drawing/2014/main" id="{CCC0D0FB-D550-4B3E-A824-0B1C3CC38C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8101" y="4638675"/>
            <a:ext cx="5624513" cy="12065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530225" indent="-530225" defTabSz="449263" fontAlgn="base">
              <a:lnSpc>
                <a:spcPct val="8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C000"/>
                </a:solidFill>
                <a:latin typeface="Garamond" pitchFamily="16" charset="0"/>
                <a:cs typeface="Arial" charset="0"/>
              </a:rPr>
              <a:t>ΕΙΤΕ ΠΡΟΕΓΧΕΙΡΗΤΙΚΑ</a:t>
            </a:r>
          </a:p>
          <a:p>
            <a:pPr marL="531813" indent="-530225" defTabSz="449263" fontAlgn="base">
              <a:lnSpc>
                <a:spcPct val="80000"/>
              </a:lnSpc>
              <a:spcBef>
                <a:spcPts val="650"/>
              </a:spcBef>
              <a:spcAft>
                <a:spcPct val="0"/>
              </a:spcAft>
              <a:buSzPct val="60000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endParaRPr lang="el-GR" sz="2600" dirty="0">
              <a:solidFill>
                <a:srgbClr val="FFC000"/>
              </a:solidFill>
              <a:latin typeface="Garamond" pitchFamily="16" charset="0"/>
              <a:cs typeface="Arial" charset="0"/>
            </a:endParaRPr>
          </a:p>
          <a:p>
            <a:pPr marL="530225" indent="-530225" defTabSz="449263" fontAlgn="base">
              <a:lnSpc>
                <a:spcPct val="80000"/>
              </a:lnSpc>
              <a:spcBef>
                <a:spcPts val="65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530225" algn="l"/>
                <a:tab pos="977900" algn="l"/>
                <a:tab pos="1427163" algn="l"/>
                <a:tab pos="1876425" algn="l"/>
                <a:tab pos="2325688" algn="l"/>
                <a:tab pos="2774950" algn="l"/>
                <a:tab pos="3224213" algn="l"/>
                <a:tab pos="3673475" algn="l"/>
                <a:tab pos="4122738" algn="l"/>
                <a:tab pos="4572000" algn="l"/>
                <a:tab pos="5021263" algn="l"/>
                <a:tab pos="5470525" algn="l"/>
                <a:tab pos="5919788" algn="l"/>
                <a:tab pos="6369050" algn="l"/>
                <a:tab pos="6818313" algn="l"/>
                <a:tab pos="7267575" algn="l"/>
                <a:tab pos="7716838" algn="l"/>
                <a:tab pos="8166100" algn="l"/>
                <a:tab pos="8615363" algn="l"/>
                <a:tab pos="9064625" algn="l"/>
                <a:tab pos="9513888" algn="l"/>
              </a:tabLst>
              <a:defRPr/>
            </a:pPr>
            <a:r>
              <a:rPr lang="el-GR" sz="2600" dirty="0">
                <a:solidFill>
                  <a:srgbClr val="FFC000"/>
                </a:solidFill>
                <a:latin typeface="Garamond" pitchFamily="16" charset="0"/>
                <a:cs typeface="Arial" charset="0"/>
              </a:rPr>
              <a:t>ΕΙΤΕ ΘΕΡΑΠΕΥΤΙΚΑ</a:t>
            </a:r>
          </a:p>
        </p:txBody>
      </p:sp>
      <p:sp>
        <p:nvSpPr>
          <p:cNvPr id="352260" name="AutoShape 3">
            <a:extLst>
              <a:ext uri="{FF2B5EF4-FFF2-40B4-BE49-F238E27FC236}">
                <a16:creationId xmlns:a16="http://schemas.microsoft.com/office/drawing/2014/main" id="{57C900CB-8A4B-45D1-9A3F-F0D4363C8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30800" y="1773238"/>
            <a:ext cx="457200" cy="762000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0000"/>
          </a:solidFill>
          <a:ln w="9360" cap="sq">
            <a:solidFill>
              <a:srgbClr val="9AC2C0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261" name="Text Box 4">
            <a:extLst>
              <a:ext uri="{FF2B5EF4-FFF2-40B4-BE49-F238E27FC236}">
                <a16:creationId xmlns:a16="http://schemas.microsoft.com/office/drawing/2014/main" id="{BCAF6303-489F-4096-B582-F715059ED0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703513"/>
            <a:ext cx="7561262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SzPct val="100000"/>
            </a:pPr>
            <a:r>
              <a:rPr lang="el-GR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  <a:t>ΧΕΙΡΟΥΡΓΙΚΗΣ ΑΝΤΙΜΕΤΩΠΙΣΗΣ</a:t>
            </a:r>
          </a:p>
          <a:p>
            <a:pPr defTabSz="449263" fontAlgn="base">
              <a:spcBef>
                <a:spcPts val="500"/>
              </a:spcBef>
              <a:spcAft>
                <a:spcPct val="0"/>
              </a:spcAft>
              <a:buSzPct val="100000"/>
            </a:pPr>
            <a:r>
              <a:rPr lang="el-GR" altLang="el-GR" sz="2000" b="1">
                <a:solidFill>
                  <a:srgbClr val="FFC000"/>
                </a:solidFill>
                <a:latin typeface="Garamond" panose="02020404030301010803" pitchFamily="18" charset="0"/>
              </a:rPr>
              <a:t>ΘΑ ΒΑΣΙΣΘΕΙ ΣΤΑ ΑΝΩΤΕΡΩ</a:t>
            </a:r>
          </a:p>
          <a:p>
            <a:pPr defTabSz="449263" fontAlgn="base">
              <a:spcBef>
                <a:spcPts val="900"/>
              </a:spcBef>
              <a:spcAft>
                <a:spcPct val="0"/>
              </a:spcAft>
              <a:buSzPct val="100000"/>
            </a:pPr>
            <a:r>
              <a:rPr lang="el-GR" altLang="el-GR" sz="2000" b="1">
                <a:solidFill>
                  <a:srgbClr val="FFC000"/>
                </a:solidFill>
                <a:latin typeface="Garamond" panose="02020404030301010803" pitchFamily="18" charset="0"/>
              </a:rPr>
              <a:t>ΚΑΙ ΘΑ ΕΦΑΡΜΟΣΘΕΙ</a:t>
            </a:r>
            <a:br>
              <a:rPr lang="el-GR" altLang="el-GR" sz="3600" b="1">
                <a:solidFill>
                  <a:srgbClr val="FFC000"/>
                </a:solidFill>
                <a:latin typeface="Garamond" panose="02020404030301010803" pitchFamily="18" charset="0"/>
              </a:rPr>
            </a:br>
            <a:endParaRPr lang="el-GR" altLang="el-GR" sz="3600" b="1">
              <a:solidFill>
                <a:srgbClr val="FFC000"/>
              </a:solidFill>
              <a:latin typeface="Garamond" panose="02020404030301010803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306" name="Text Box 1">
            <a:extLst>
              <a:ext uri="{FF2B5EF4-FFF2-40B4-BE49-F238E27FC236}">
                <a16:creationId xmlns:a16="http://schemas.microsoft.com/office/drawing/2014/main" id="{9583B8BF-F4A8-4E81-876B-28BDAF6E27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28600"/>
            <a:ext cx="77724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 marL="838200" indent="-835025"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838200" algn="l"/>
                <a:tab pos="1285875" algn="l"/>
                <a:tab pos="1735138" algn="l"/>
                <a:tab pos="2184400" algn="l"/>
                <a:tab pos="2633663" algn="l"/>
                <a:tab pos="3082925" algn="l"/>
                <a:tab pos="3532188" algn="l"/>
                <a:tab pos="3981450" algn="l"/>
                <a:tab pos="4430713" algn="l"/>
                <a:tab pos="4879975" algn="l"/>
                <a:tab pos="5329238" algn="l"/>
                <a:tab pos="5778500" algn="l"/>
                <a:tab pos="6227763" algn="l"/>
                <a:tab pos="6677025" algn="l"/>
                <a:tab pos="7126288" algn="l"/>
                <a:tab pos="7575550" algn="l"/>
                <a:tab pos="8024813" algn="l"/>
                <a:tab pos="8474075" algn="l"/>
                <a:tab pos="8923338" algn="l"/>
                <a:tab pos="9372600" algn="l"/>
                <a:tab pos="9821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4400" b="1">
                <a:solidFill>
                  <a:srgbClr val="FFC000"/>
                </a:solidFill>
                <a:latin typeface="Garamond" panose="02020404030301010803" pitchFamily="18" charset="0"/>
              </a:rPr>
              <a:t>1.</a:t>
            </a:r>
            <a:r>
              <a:rPr lang="el-GR" altLang="el-GR" sz="4400" b="1">
                <a:solidFill>
                  <a:srgbClr val="D6D2CE"/>
                </a:solidFill>
                <a:latin typeface="Garamond" panose="02020404030301010803" pitchFamily="18" charset="0"/>
              </a:rPr>
              <a:t> </a:t>
            </a:r>
            <a:r>
              <a:rPr lang="el-GR" altLang="el-GR" sz="4400" b="1">
                <a:solidFill>
                  <a:srgbClr val="FFC000"/>
                </a:solidFill>
                <a:latin typeface="Garamond" panose="02020404030301010803" pitchFamily="18" charset="0"/>
              </a:rPr>
              <a:t>ΠΡΟΕΓΧΕΙΡΗΤΙΚΑ</a:t>
            </a:r>
            <a:br>
              <a:rPr lang="el-GR" altLang="el-GR" sz="4400" b="1">
                <a:solidFill>
                  <a:srgbClr val="D6D2CE"/>
                </a:solidFill>
                <a:latin typeface="Garamond" panose="02020404030301010803" pitchFamily="18" charset="0"/>
              </a:rPr>
            </a:br>
            <a:endParaRPr lang="el-GR" altLang="el-GR" sz="4400" b="1">
              <a:solidFill>
                <a:srgbClr val="D6D2CE"/>
              </a:solidFill>
              <a:latin typeface="Garamond" panose="02020404030301010803" pitchFamily="18" charset="0"/>
            </a:endParaRPr>
          </a:p>
        </p:txBody>
      </p:sp>
      <p:sp>
        <p:nvSpPr>
          <p:cNvPr id="354307" name="Text Box 2">
            <a:extLst>
              <a:ext uri="{FF2B5EF4-FFF2-40B4-BE49-F238E27FC236}">
                <a16:creationId xmlns:a16="http://schemas.microsoft.com/office/drawing/2014/main" id="{CD3847F9-7F63-4EFF-ABC5-43B77020D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362201"/>
            <a:ext cx="8382000" cy="411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415925" indent="-381000"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19138" indent="-273050"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panose="05000000000000000000" pitchFamily="2" charset="2"/>
              <a:buChar char=""/>
            </a:pPr>
            <a:r>
              <a:rPr lang="el-GR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  <a:t>ΣΤΗ ΧΕΙΡΟΥΡΓΙΚΗ ΔΙΕΡΕΥΝΗΣΗ </a:t>
            </a:r>
            <a:br>
              <a:rPr lang="en-US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</a:br>
            <a:r>
              <a:rPr lang="en-US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  <a:t>		</a:t>
            </a:r>
            <a:r>
              <a:rPr lang="el-GR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  <a:t>ΤΟΥ «Ν»</a:t>
            </a:r>
            <a:r>
              <a:rPr lang="en-US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  <a:t> </a:t>
            </a:r>
            <a:r>
              <a:rPr lang="el-GR" altLang="el-GR" sz="3200" b="1">
                <a:solidFill>
                  <a:srgbClr val="FFC000"/>
                </a:solidFill>
                <a:latin typeface="Garamond" panose="02020404030301010803" pitchFamily="18" charset="0"/>
              </a:rPr>
              <a:t>ή ΤΟΥ «Μ»</a:t>
            </a:r>
          </a:p>
          <a:p>
            <a:pPr lvl="1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anose="02020404030301010803" pitchFamily="18" charset="0"/>
              <a:buChar char="•"/>
            </a:pPr>
            <a:r>
              <a:rPr lang="el-GR" altLang="el-GR" sz="2800" b="1">
                <a:solidFill>
                  <a:srgbClr val="FFC000"/>
                </a:solidFill>
                <a:latin typeface="Garamond" panose="02020404030301010803" pitchFamily="18" charset="0"/>
              </a:rPr>
              <a:t>ΜΕ ΤΗΝ ΜΕΣΟΘΩΡΑΚΟΣΚΟΠΙΣΗ</a:t>
            </a:r>
          </a:p>
          <a:p>
            <a:pPr lvl="1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anose="02020404030301010803" pitchFamily="18" charset="0"/>
              <a:buChar char="•"/>
            </a:pPr>
            <a:r>
              <a:rPr lang="el-GR" altLang="el-GR" sz="2800" b="1">
                <a:solidFill>
                  <a:srgbClr val="FFC000"/>
                </a:solidFill>
                <a:latin typeface="Garamond" panose="02020404030301010803" pitchFamily="18" charset="0"/>
              </a:rPr>
              <a:t>ΤΗΝ ΠΡΟΣΘΙΑ ΘΩΡΑΚΟΤΟΜΙΑ (</a:t>
            </a:r>
            <a:r>
              <a:rPr lang="en-US" altLang="el-GR" sz="2800" b="1">
                <a:solidFill>
                  <a:srgbClr val="FFC000"/>
                </a:solidFill>
                <a:latin typeface="Garamond" panose="02020404030301010803" pitchFamily="18" charset="0"/>
              </a:rPr>
              <a:t>CHAMBERLAIN)</a:t>
            </a:r>
          </a:p>
          <a:p>
            <a:pPr lvl="1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anose="02020404030301010803" pitchFamily="18" charset="0"/>
              <a:buChar char="•"/>
            </a:pPr>
            <a:r>
              <a:rPr lang="en-US" altLang="el-GR" sz="2800" b="1">
                <a:solidFill>
                  <a:srgbClr val="FFC000"/>
                </a:solidFill>
                <a:latin typeface="Garamond" panose="02020404030301010803" pitchFamily="18" charset="0"/>
              </a:rPr>
              <a:t>VATS </a:t>
            </a:r>
            <a:r>
              <a:rPr lang="el-GR" altLang="el-GR" sz="2800" b="1">
                <a:solidFill>
                  <a:srgbClr val="FFC000"/>
                </a:solidFill>
                <a:latin typeface="Garamond" panose="02020404030301010803" pitchFamily="18" charset="0"/>
              </a:rPr>
              <a:t>(ΒΙΝΤΕΟΘΩΡΑΚΟΣΚΟΠΙΣΗ)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Text Box 1">
            <a:extLst>
              <a:ext uri="{FF2B5EF4-FFF2-40B4-BE49-F238E27FC236}">
                <a16:creationId xmlns:a16="http://schemas.microsoft.com/office/drawing/2014/main" id="{2148AA92-C641-4069-A597-2E3A69A15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77814"/>
            <a:ext cx="823277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4400" b="1">
                <a:solidFill>
                  <a:srgbClr val="FFCC00"/>
                </a:solidFill>
                <a:latin typeface="Garamond" panose="02020404030301010803" pitchFamily="18" charset="0"/>
              </a:rPr>
              <a:t>ΔΙΕΡΕΥΝΗΣΗ ΤΟΥ «Μ»</a:t>
            </a:r>
          </a:p>
        </p:txBody>
      </p:sp>
      <p:sp>
        <p:nvSpPr>
          <p:cNvPr id="356355" name="Text Box 2">
            <a:extLst>
              <a:ext uri="{FF2B5EF4-FFF2-40B4-BE49-F238E27FC236}">
                <a16:creationId xmlns:a16="http://schemas.microsoft.com/office/drawing/2014/main" id="{F2B70032-6079-495B-8D61-472F2D43FE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1" y="1524000"/>
            <a:ext cx="6704013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</a:rPr>
              <a:t>Η ΥΠΑΡΞΗ ΚΑΠΟΙΑΣ ΜΕΤΑΣΤΑΣΗΣ ΚΑΤΑΤΑΣΣΕΙ ΤΟΝ ΟΓΚΟ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</a:rPr>
              <a:t>ΣΤΟ </a:t>
            </a:r>
            <a:r>
              <a:rPr lang="el-GR" altLang="el-GR" b="1">
                <a:solidFill>
                  <a:srgbClr val="FFFFFF"/>
                </a:solidFill>
              </a:rPr>
              <a:t>ΣΤΑΔΙΟ </a:t>
            </a:r>
            <a:r>
              <a:rPr lang="en-US" altLang="el-GR" b="1">
                <a:solidFill>
                  <a:srgbClr val="FFFFFF"/>
                </a:solidFill>
              </a:rPr>
              <a:t>IV</a:t>
            </a:r>
            <a:r>
              <a:rPr lang="el-GR" altLang="el-GR">
                <a:solidFill>
                  <a:srgbClr val="FFFFFF"/>
                </a:solidFill>
              </a:rPr>
              <a:t> </a:t>
            </a:r>
            <a:r>
              <a:rPr lang="en-US" altLang="el-GR">
                <a:solidFill>
                  <a:srgbClr val="FFFFFF"/>
                </a:solidFill>
              </a:rPr>
              <a:t>(</a:t>
            </a:r>
            <a:r>
              <a:rPr lang="el-GR" altLang="el-GR">
                <a:solidFill>
                  <a:srgbClr val="FFFFFF"/>
                </a:solidFill>
              </a:rPr>
              <a:t>ΑΝΕΓΧΕΙΡΗΤΟ)</a:t>
            </a:r>
          </a:p>
        </p:txBody>
      </p:sp>
      <p:sp>
        <p:nvSpPr>
          <p:cNvPr id="356356" name="Text Box 3">
            <a:extLst>
              <a:ext uri="{FF2B5EF4-FFF2-40B4-BE49-F238E27FC236}">
                <a16:creationId xmlns:a16="http://schemas.microsoft.com/office/drawing/2014/main" id="{DBCFF807-F901-45EB-880E-87646E9DFD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2432051"/>
            <a:ext cx="2727326" cy="710067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4000" b="1">
                <a:solidFill>
                  <a:srgbClr val="FFFFFF"/>
                </a:solidFill>
              </a:rPr>
              <a:t>ΕΞΑΙΡΕΣΗ</a:t>
            </a:r>
          </a:p>
        </p:txBody>
      </p:sp>
      <p:sp>
        <p:nvSpPr>
          <p:cNvPr id="356357" name="Text Box 4">
            <a:extLst>
              <a:ext uri="{FF2B5EF4-FFF2-40B4-BE49-F238E27FC236}">
                <a16:creationId xmlns:a16="http://schemas.microsoft.com/office/drawing/2014/main" id="{1187DFD8-9727-449F-A6AC-80167F40D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4227514"/>
            <a:ext cx="3503180" cy="1479509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ΜΟΝΗΡΗΣ ΜΕΤΑΣΤΑΣΗ ΣΤΟΝ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b="1">
              <a:solidFill>
                <a:srgbClr val="FFCC00"/>
              </a:solidFill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- ΕΓΚΕΦΑΛΟ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- ΕΠΙΝΕΦΡΙΔΙΟ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- ΗΠΑΡ?</a:t>
            </a:r>
          </a:p>
        </p:txBody>
      </p:sp>
      <p:sp>
        <p:nvSpPr>
          <p:cNvPr id="356358" name="Text Box 5">
            <a:extLst>
              <a:ext uri="{FF2B5EF4-FFF2-40B4-BE49-F238E27FC236}">
                <a16:creationId xmlns:a16="http://schemas.microsoft.com/office/drawing/2014/main" id="{CD369043-9A90-4E0A-829F-5591D925B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528889"/>
            <a:ext cx="2950144" cy="525401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800">
                <a:solidFill>
                  <a:srgbClr val="FFFFFF"/>
                </a:solidFill>
              </a:rPr>
              <a:t>ΠΑΡΗΓΟΡΗΤΙΚΑ</a:t>
            </a:r>
          </a:p>
        </p:txBody>
      </p:sp>
      <p:sp>
        <p:nvSpPr>
          <p:cNvPr id="356359" name="AutoShape 6">
            <a:extLst>
              <a:ext uri="{FF2B5EF4-FFF2-40B4-BE49-F238E27FC236}">
                <a16:creationId xmlns:a16="http://schemas.microsoft.com/office/drawing/2014/main" id="{A15F0C3F-6AC3-4E3B-8A8A-A2CCF57AA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48401" y="2562226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6360" name="AutoShape 7">
            <a:extLst>
              <a:ext uri="{FF2B5EF4-FFF2-40B4-BE49-F238E27FC236}">
                <a16:creationId xmlns:a16="http://schemas.microsoft.com/office/drawing/2014/main" id="{BD1FF87D-4D3C-4E55-AF8C-DC51C01A7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63001" y="3276601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6361" name="Text Box 8">
            <a:extLst>
              <a:ext uri="{FF2B5EF4-FFF2-40B4-BE49-F238E27FC236}">
                <a16:creationId xmlns:a16="http://schemas.microsoft.com/office/drawing/2014/main" id="{94850546-4ACE-4758-AA40-07535CAEC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0125" y="4572000"/>
            <a:ext cx="3336468" cy="1202510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ΕΝΔΟΠΡΟΘΕΣΕΙΣ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ΠΛΕΥΡΟΔΕΣΙΑ (</a:t>
            </a:r>
            <a:r>
              <a:rPr lang="en-US" altLang="el-GR" b="1">
                <a:solidFill>
                  <a:srgbClr val="FFCC00"/>
                </a:solidFill>
              </a:rPr>
              <a:t>VATS)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b="1">
                <a:solidFill>
                  <a:srgbClr val="FFCC00"/>
                </a:solidFill>
              </a:rPr>
              <a:t>ΠΕΡΙΚΑΡΔΙΑΚΟ ΠΑΡΑΘΥΡΟ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b="1">
              <a:solidFill>
                <a:srgbClr val="FFCC00"/>
              </a:solidFill>
            </a:endParaRPr>
          </a:p>
        </p:txBody>
      </p:sp>
      <p:sp>
        <p:nvSpPr>
          <p:cNvPr id="356362" name="AutoShape 9">
            <a:extLst>
              <a:ext uri="{FF2B5EF4-FFF2-40B4-BE49-F238E27FC236}">
                <a16:creationId xmlns:a16="http://schemas.microsoft.com/office/drawing/2014/main" id="{7785EA01-412A-4330-9C9A-5644F22DB3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1" y="3214688"/>
            <a:ext cx="485775" cy="976312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330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104">
            <a:extLst>
              <a:ext uri="{FF2B5EF4-FFF2-40B4-BE49-F238E27FC236}">
                <a16:creationId xmlns:a16="http://schemas.microsoft.com/office/drawing/2014/main" id="{A38F6E09-56FB-2593-850E-95B2B188A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0202"/>
            <a:ext cx="11277600" cy="800100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rgbClr val="830051"/>
                </a:solidFill>
              </a:rPr>
              <a:t>The Lung Cancer Patient Journey for Resectable NSCLC is Complex and Benefits from an MDT Discussion</a:t>
            </a:r>
            <a:endParaRPr lang="en-IN" sz="2600" dirty="0">
              <a:solidFill>
                <a:srgbClr val="830051"/>
              </a:solidFill>
            </a:endParaRPr>
          </a:p>
        </p:txBody>
      </p:sp>
      <p:sp>
        <p:nvSpPr>
          <p:cNvPr id="106" name="Text Placeholder 105">
            <a:extLst>
              <a:ext uri="{FF2B5EF4-FFF2-40B4-BE49-F238E27FC236}">
                <a16:creationId xmlns:a16="http://schemas.microsoft.com/office/drawing/2014/main" id="{44FA3A7C-9196-3EBB-B954-7BD83C2D62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5852160"/>
            <a:ext cx="11506200" cy="1005840"/>
          </a:xfrm>
        </p:spPr>
        <p:txBody>
          <a:bodyPr/>
          <a:lstStyle/>
          <a:p>
            <a:r>
              <a:rPr lang="en-US" sz="900" dirty="0"/>
              <a:t>MDT, multidisciplinary team; NSCLC, non-small cell lung cancer.</a:t>
            </a:r>
          </a:p>
          <a:p>
            <a:r>
              <a:rPr lang="en-US" sz="900" dirty="0"/>
              <a:t>1. National Cancer Institute. https://www.cancer.gov/types/lung/hp/non-small-cell-lung-treatment-pdq. 2. Popat S, et al. </a:t>
            </a:r>
            <a:r>
              <a:rPr lang="en-US" sz="900" i="1" dirty="0"/>
              <a:t>Oncologist</a:t>
            </a:r>
            <a:r>
              <a:rPr lang="en-US" sz="900" dirty="0"/>
              <a:t>. 2021;26(2):e306-e315. 3. Postmus PE, et al. </a:t>
            </a:r>
            <a:r>
              <a:rPr lang="en-US" sz="900" i="1" dirty="0"/>
              <a:t>Ann Oncol</a:t>
            </a:r>
            <a:r>
              <a:rPr lang="en-US" sz="900" dirty="0"/>
              <a:t>. 2017;28(suppl 4):iv1-iv21. 4. Godoy LA, et al. </a:t>
            </a:r>
            <a:r>
              <a:rPr lang="en-US" sz="900" i="1" dirty="0" err="1"/>
              <a:t>Biomark</a:t>
            </a:r>
            <a:r>
              <a:rPr lang="en-US" sz="900" dirty="0"/>
              <a:t> </a:t>
            </a:r>
            <a:r>
              <a:rPr lang="en-US" sz="900" i="1" dirty="0"/>
              <a:t>Res</a:t>
            </a:r>
            <a:r>
              <a:rPr lang="en-US" sz="900" dirty="0"/>
              <a:t>. 2023;11:7.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193DC19-B4BF-8041-A18E-54CA946E0E05}"/>
              </a:ext>
            </a:extLst>
          </p:cNvPr>
          <p:cNvSpPr txBox="1"/>
          <p:nvPr/>
        </p:nvSpPr>
        <p:spPr>
          <a:xfrm>
            <a:off x="2910176" y="1267662"/>
            <a:ext cx="63716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Example of a patient journey for resectable NSCLC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089B506C-CF93-9E40-B3B7-4B7627D9BB17}"/>
              </a:ext>
            </a:extLst>
          </p:cNvPr>
          <p:cNvSpPr txBox="1">
            <a:spLocks/>
          </p:cNvSpPr>
          <p:nvPr/>
        </p:nvSpPr>
        <p:spPr>
          <a:xfrm>
            <a:off x="0" y="5371835"/>
            <a:ext cx="12192000" cy="648000"/>
          </a:xfrm>
          <a:prstGeom prst="rect">
            <a:avLst/>
          </a:prstGeom>
          <a:solidFill>
            <a:schemeClr val="tx2"/>
          </a:solidFill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Font typeface="Arial" panose="020B0604020202020204" pitchFamily="34" charset="0"/>
              <a:buNone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&gt;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 MDT approach is important to establish the treatment plan, which includes both the staging/planning phase as well as postsurgical assessment phase</a:t>
            </a:r>
            <a:r>
              <a:rPr kumimoji="0" lang="en-US" sz="16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13" name="Freeform: Shape 14">
            <a:extLst>
              <a:ext uri="{FF2B5EF4-FFF2-40B4-BE49-F238E27FC236}">
                <a16:creationId xmlns:a16="http://schemas.microsoft.com/office/drawing/2014/main" id="{042C6572-65FD-904E-999C-A2E74E8A6FD0}"/>
              </a:ext>
            </a:extLst>
          </p:cNvPr>
          <p:cNvSpPr/>
          <p:nvPr/>
        </p:nvSpPr>
        <p:spPr>
          <a:xfrm>
            <a:off x="611428" y="2057629"/>
            <a:ext cx="1106424" cy="702000"/>
          </a:xfrm>
          <a:prstGeom prst="roundRect">
            <a:avLst/>
          </a:prstGeom>
          <a:gradFill>
            <a:gsLst>
              <a:gs pos="100000">
                <a:schemeClr val="bg2">
                  <a:lumMod val="40000"/>
                  <a:lumOff val="60000"/>
                </a:schemeClr>
              </a:gs>
              <a:gs pos="0">
                <a:schemeClr val="bg1"/>
              </a:gs>
            </a:gsLst>
            <a:lin ang="5400000" scaled="1"/>
          </a:gradFill>
          <a:ln>
            <a:solidFill>
              <a:schemeClr val="bg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440" tIns="14669" rIns="91440" bIns="14669" numCol="1" spcCol="1270" anchor="ctr" anchorCtr="0">
            <a:noAutofit/>
          </a:bodyPr>
          <a:lstStyle/>
          <a:p>
            <a:pPr marL="0" marR="0" lvl="0" indent="0" algn="ctr" defTabSz="48893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-2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Presentation</a:t>
            </a:r>
            <a:endParaRPr kumimoji="0" lang="en-US" sz="1000" b="1" i="0" u="none" strike="noStrike" kern="1200" cap="none" spc="-20" normalizeH="0" baseline="0" noProof="0" dirty="0">
              <a:ln>
                <a:noFill/>
              </a:ln>
              <a:solidFill>
                <a:srgbClr val="830051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Freeform: Shape 15">
            <a:extLst>
              <a:ext uri="{FF2B5EF4-FFF2-40B4-BE49-F238E27FC236}">
                <a16:creationId xmlns:a16="http://schemas.microsoft.com/office/drawing/2014/main" id="{C039B7A0-3663-6343-835E-E39557439517}"/>
              </a:ext>
            </a:extLst>
          </p:cNvPr>
          <p:cNvSpPr/>
          <p:nvPr/>
        </p:nvSpPr>
        <p:spPr>
          <a:xfrm>
            <a:off x="2228928" y="2057629"/>
            <a:ext cx="1106424" cy="702000"/>
          </a:xfrm>
          <a:prstGeom prst="roundRect">
            <a:avLst/>
          </a:prstGeom>
          <a:gradFill>
            <a:gsLst>
              <a:gs pos="100000">
                <a:srgbClr val="09273F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440" tIns="14669" rIns="91440" bIns="14669" numCol="1" spcCol="1270" anchor="ctr" anchorCtr="0">
            <a:noAutofit/>
          </a:bodyPr>
          <a:lstStyle/>
          <a:p>
            <a:pPr marL="0" marR="0" lvl="0" indent="0" algn="ctr" defTabSz="48893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Diagnosis</a:t>
            </a:r>
          </a:p>
        </p:txBody>
      </p:sp>
      <p:sp>
        <p:nvSpPr>
          <p:cNvPr id="15" name="Freeform: Shape 16">
            <a:extLst>
              <a:ext uri="{FF2B5EF4-FFF2-40B4-BE49-F238E27FC236}">
                <a16:creationId xmlns:a16="http://schemas.microsoft.com/office/drawing/2014/main" id="{C9612FB4-5416-674D-8E2E-5074DBD0A14A}"/>
              </a:ext>
            </a:extLst>
          </p:cNvPr>
          <p:cNvSpPr/>
          <p:nvPr/>
        </p:nvSpPr>
        <p:spPr>
          <a:xfrm>
            <a:off x="3846428" y="2057629"/>
            <a:ext cx="1106424" cy="702000"/>
          </a:xfrm>
          <a:prstGeom prst="roundRect">
            <a:avLst/>
          </a:prstGeom>
          <a:gradFill>
            <a:gsLst>
              <a:gs pos="100000">
                <a:schemeClr val="bg2">
                  <a:lumMod val="40000"/>
                  <a:lumOff val="60000"/>
                </a:schemeClr>
              </a:gs>
              <a:gs pos="0">
                <a:schemeClr val="bg1"/>
              </a:gs>
            </a:gsLst>
            <a:lin ang="5400000" scaled="1"/>
          </a:gradFill>
          <a:ln w="19050">
            <a:solidFill>
              <a:schemeClr val="bg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440" tIns="14669" rIns="91440" bIns="14669" numCol="1" spcCol="1270" anchor="ctr" anchorCtr="0">
            <a:noAutofit/>
          </a:bodyPr>
          <a:lstStyle/>
          <a:p>
            <a:pPr marL="0" marR="0" lvl="0" indent="0" algn="ctr" defTabSz="488938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Staging,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resectability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treatment planning</a:t>
            </a:r>
          </a:p>
        </p:txBody>
      </p:sp>
      <p:sp>
        <p:nvSpPr>
          <p:cNvPr id="16" name="Rectangle: Rounded Corners 76">
            <a:extLst>
              <a:ext uri="{FF2B5EF4-FFF2-40B4-BE49-F238E27FC236}">
                <a16:creationId xmlns:a16="http://schemas.microsoft.com/office/drawing/2014/main" id="{188B3A9F-B37B-2B42-9E05-9932AB87D815}"/>
              </a:ext>
            </a:extLst>
          </p:cNvPr>
          <p:cNvSpPr/>
          <p:nvPr/>
        </p:nvSpPr>
        <p:spPr>
          <a:xfrm>
            <a:off x="5468323" y="2057629"/>
            <a:ext cx="1106424" cy="702000"/>
          </a:xfrm>
          <a:prstGeom prst="roundRect">
            <a:avLst/>
          </a:prstGeom>
          <a:gradFill>
            <a:gsLst>
              <a:gs pos="100000">
                <a:schemeClr val="bg2">
                  <a:lumMod val="40000"/>
                  <a:lumOff val="60000"/>
                </a:schemeClr>
              </a:gs>
              <a:gs pos="0">
                <a:schemeClr val="bg1"/>
              </a:gs>
            </a:gsLst>
            <a:lin ang="5400000" scaled="1"/>
          </a:gradFill>
          <a:ln w="19050">
            <a:solidFill>
              <a:schemeClr val="bg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±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neoadjuvant therapy</a:t>
            </a:r>
          </a:p>
        </p:txBody>
      </p:sp>
      <p:sp>
        <p:nvSpPr>
          <p:cNvPr id="17" name="Rectangle: Rounded Corners 77">
            <a:extLst>
              <a:ext uri="{FF2B5EF4-FFF2-40B4-BE49-F238E27FC236}">
                <a16:creationId xmlns:a16="http://schemas.microsoft.com/office/drawing/2014/main" id="{BD1EA112-82FF-2742-9F39-045E83A88661}"/>
              </a:ext>
            </a:extLst>
          </p:cNvPr>
          <p:cNvSpPr/>
          <p:nvPr/>
        </p:nvSpPr>
        <p:spPr>
          <a:xfrm>
            <a:off x="7077079" y="2057629"/>
            <a:ext cx="1106424" cy="702000"/>
          </a:xfrm>
          <a:prstGeom prst="roundRect">
            <a:avLst/>
          </a:prstGeom>
          <a:gradFill>
            <a:gsLst>
              <a:gs pos="100000">
                <a:srgbClr val="09273F"/>
              </a:gs>
              <a:gs pos="0">
                <a:schemeClr val="accent2"/>
              </a:gs>
            </a:gsLst>
            <a:lin ang="5400000" scaled="1"/>
          </a:gradFill>
          <a:ln w="19050"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Resection </a:t>
            </a:r>
          </a:p>
        </p:txBody>
      </p:sp>
      <p:sp>
        <p:nvSpPr>
          <p:cNvPr id="18" name="Rectangle: Rounded Corners 88">
            <a:extLst>
              <a:ext uri="{FF2B5EF4-FFF2-40B4-BE49-F238E27FC236}">
                <a16:creationId xmlns:a16="http://schemas.microsoft.com/office/drawing/2014/main" id="{335BBB64-3F00-9546-B394-63D8E7984D1F}"/>
              </a:ext>
            </a:extLst>
          </p:cNvPr>
          <p:cNvSpPr/>
          <p:nvPr/>
        </p:nvSpPr>
        <p:spPr>
          <a:xfrm>
            <a:off x="10315009" y="2057629"/>
            <a:ext cx="1106424" cy="702000"/>
          </a:xfrm>
          <a:prstGeom prst="roundRect">
            <a:avLst/>
          </a:prstGeom>
          <a:gradFill>
            <a:gsLst>
              <a:gs pos="100000">
                <a:schemeClr val="bg2">
                  <a:lumMod val="40000"/>
                  <a:lumOff val="60000"/>
                </a:schemeClr>
              </a:gs>
              <a:gs pos="0">
                <a:schemeClr val="bg1"/>
              </a:gs>
            </a:gsLst>
            <a:lin ang="5400000" scaled="1"/>
          </a:gradFill>
          <a:ln w="19050">
            <a:solidFill>
              <a:schemeClr val="bg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± </a:t>
            </a:r>
            <a:b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adjuvant therapy</a:t>
            </a:r>
          </a:p>
        </p:txBody>
      </p:sp>
      <p:sp>
        <p:nvSpPr>
          <p:cNvPr id="26" name="Rectangle: Rounded Corners 89">
            <a:extLst>
              <a:ext uri="{FF2B5EF4-FFF2-40B4-BE49-F238E27FC236}">
                <a16:creationId xmlns:a16="http://schemas.microsoft.com/office/drawing/2014/main" id="{159592CD-C587-7F47-B9D3-E54510A4F113}"/>
              </a:ext>
            </a:extLst>
          </p:cNvPr>
          <p:cNvSpPr/>
          <p:nvPr/>
        </p:nvSpPr>
        <p:spPr>
          <a:xfrm>
            <a:off x="8707232" y="2057629"/>
            <a:ext cx="1106424" cy="702000"/>
          </a:xfrm>
          <a:prstGeom prst="roundRect">
            <a:avLst/>
          </a:prstGeom>
          <a:gradFill>
            <a:gsLst>
              <a:gs pos="100000">
                <a:schemeClr val="bg2">
                  <a:lumMod val="40000"/>
                  <a:lumOff val="60000"/>
                </a:schemeClr>
              </a:gs>
              <a:gs pos="0">
                <a:schemeClr val="bg1"/>
              </a:gs>
            </a:gsLst>
            <a:lin ang="5400000" scaled="1"/>
          </a:gradFill>
          <a:ln w="19050">
            <a:solidFill>
              <a:schemeClr val="bg2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Post-surgical assessment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F70980B-04E0-D742-A4E7-B063CBCD8BAB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4952853" y="2408629"/>
            <a:ext cx="515471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7413569-4EFC-E042-9B39-2910E5E27A25}"/>
              </a:ext>
            </a:extLst>
          </p:cNvPr>
          <p:cNvCxnSpPr>
            <a:cxnSpLocks/>
            <a:stCxn id="16" idx="3"/>
            <a:endCxn id="17" idx="1"/>
          </p:cNvCxnSpPr>
          <p:nvPr/>
        </p:nvCxnSpPr>
        <p:spPr>
          <a:xfrm>
            <a:off x="6574747" y="2408629"/>
            <a:ext cx="502332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F4D3571-3396-6E4B-9715-2BDBCF09B897}"/>
              </a:ext>
            </a:extLst>
          </p:cNvPr>
          <p:cNvCxnSpPr>
            <a:cxnSpLocks/>
            <a:stCxn id="17" idx="3"/>
            <a:endCxn id="26" idx="1"/>
          </p:cNvCxnSpPr>
          <p:nvPr/>
        </p:nvCxnSpPr>
        <p:spPr>
          <a:xfrm>
            <a:off x="8183501" y="2408629"/>
            <a:ext cx="523731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CFEC3C5C-B622-D349-A252-BEB2C4F51A95}"/>
              </a:ext>
            </a:extLst>
          </p:cNvPr>
          <p:cNvCxnSpPr>
            <a:cxnSpLocks/>
            <a:stCxn id="26" idx="3"/>
            <a:endCxn id="18" idx="1"/>
          </p:cNvCxnSpPr>
          <p:nvPr/>
        </p:nvCxnSpPr>
        <p:spPr>
          <a:xfrm>
            <a:off x="9813657" y="2408629"/>
            <a:ext cx="501353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8CE28EE5-FA6F-2C40-9B24-FAD668E9FC25}"/>
              </a:ext>
            </a:extLst>
          </p:cNvPr>
          <p:cNvSpPr/>
          <p:nvPr/>
        </p:nvSpPr>
        <p:spPr>
          <a:xfrm>
            <a:off x="4295437" y="2753671"/>
            <a:ext cx="179260" cy="306000"/>
          </a:xfrm>
          <a:prstGeom prst="rect">
            <a:avLst/>
          </a:prstGeom>
          <a:solidFill>
            <a:schemeClr val="accent2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tangle: Rounded Corners 78">
            <a:extLst>
              <a:ext uri="{FF2B5EF4-FFF2-40B4-BE49-F238E27FC236}">
                <a16:creationId xmlns:a16="http://schemas.microsoft.com/office/drawing/2014/main" id="{24FECCB2-D678-F941-9686-63C45219AC6C}"/>
              </a:ext>
            </a:extLst>
          </p:cNvPr>
          <p:cNvSpPr/>
          <p:nvPr/>
        </p:nvSpPr>
        <p:spPr>
          <a:xfrm>
            <a:off x="5259977" y="1779413"/>
            <a:ext cx="6320595" cy="1156508"/>
          </a:xfrm>
          <a:prstGeom prst="roundRect">
            <a:avLst>
              <a:gd name="adj" fmla="val 15734"/>
            </a:avLst>
          </a:prstGeom>
          <a:noFill/>
          <a:ln w="19050">
            <a:solidFill>
              <a:srgbClr val="FF0000"/>
            </a:solidFill>
            <a:prstDash val="lg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16446E0-7825-254C-8445-062EA3FDB3C4}"/>
              </a:ext>
            </a:extLst>
          </p:cNvPr>
          <p:cNvSpPr txBox="1"/>
          <p:nvPr/>
        </p:nvSpPr>
        <p:spPr>
          <a:xfrm>
            <a:off x="7975728" y="1615840"/>
            <a:ext cx="1113189" cy="338554"/>
          </a:xfrm>
          <a:prstGeom prst="rect">
            <a:avLst/>
          </a:prstGeom>
          <a:solidFill>
            <a:srgbClr val="F2F2F2"/>
          </a:solidFill>
        </p:spPr>
        <p:txBody>
          <a:bodyPr wrap="none" rtlCol="0">
            <a:sp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3865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Treatment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3BD0DC83-3E62-2945-B9AD-563CF173D744}"/>
              </a:ext>
            </a:extLst>
          </p:cNvPr>
          <p:cNvCxnSpPr>
            <a:cxnSpLocks/>
            <a:stCxn id="13" idx="3"/>
            <a:endCxn id="14" idx="1"/>
          </p:cNvCxnSpPr>
          <p:nvPr/>
        </p:nvCxnSpPr>
        <p:spPr>
          <a:xfrm>
            <a:off x="1717853" y="2408629"/>
            <a:ext cx="511076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B636B540-95B6-0F40-A06C-CBCED4250A66}"/>
              </a:ext>
            </a:extLst>
          </p:cNvPr>
          <p:cNvCxnSpPr>
            <a:cxnSpLocks/>
            <a:stCxn id="14" idx="3"/>
            <a:endCxn id="15" idx="1"/>
          </p:cNvCxnSpPr>
          <p:nvPr/>
        </p:nvCxnSpPr>
        <p:spPr>
          <a:xfrm>
            <a:off x="3335353" y="2408629"/>
            <a:ext cx="511076" cy="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: Rounded Corners 36">
            <a:extLst>
              <a:ext uri="{FF2B5EF4-FFF2-40B4-BE49-F238E27FC236}">
                <a16:creationId xmlns:a16="http://schemas.microsoft.com/office/drawing/2014/main" id="{10F367D5-B32B-1A49-8F36-605FE97D3589}"/>
              </a:ext>
            </a:extLst>
          </p:cNvPr>
          <p:cNvSpPr/>
          <p:nvPr/>
        </p:nvSpPr>
        <p:spPr>
          <a:xfrm>
            <a:off x="1964167" y="3053714"/>
            <a:ext cx="3528000" cy="2234183"/>
          </a:xfrm>
          <a:prstGeom prst="roundRect">
            <a:avLst>
              <a:gd name="adj" fmla="val 7663"/>
            </a:avLst>
          </a:prstGeom>
          <a:solidFill>
            <a:schemeClr val="accent3">
              <a:alpha val="20000"/>
            </a:schemeClr>
          </a:solidFill>
          <a:ln w="19050">
            <a:solidFill>
              <a:schemeClr val="accent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MDT discussion may review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2,4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Agree on diagnostic workup, including biomarker testing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Accurate mediastinal staging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Multimodality approach (stage III patients)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Determination of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resectability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Staging, diagnosis, and treatment of medically comorbid patients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Enrollment into clinical trials 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Consideration of patient’s wishes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Adverse event management</a:t>
            </a:r>
          </a:p>
        </p:txBody>
      </p:sp>
      <p:sp>
        <p:nvSpPr>
          <p:cNvPr id="37" name="Rectangle: Rounded Corners 37">
            <a:extLst>
              <a:ext uri="{FF2B5EF4-FFF2-40B4-BE49-F238E27FC236}">
                <a16:creationId xmlns:a16="http://schemas.microsoft.com/office/drawing/2014/main" id="{68E4CEEE-3106-134B-BA4A-76A95652C1A9}"/>
              </a:ext>
            </a:extLst>
          </p:cNvPr>
          <p:cNvSpPr/>
          <p:nvPr/>
        </p:nvSpPr>
        <p:spPr>
          <a:xfrm>
            <a:off x="7753422" y="3074354"/>
            <a:ext cx="3014045" cy="899889"/>
          </a:xfrm>
          <a:prstGeom prst="roundRect">
            <a:avLst>
              <a:gd name="adj" fmla="val 7663"/>
            </a:avLst>
          </a:prstGeom>
          <a:solidFill>
            <a:schemeClr val="accent3">
              <a:alpha val="20000"/>
            </a:schemeClr>
          </a:solidFill>
          <a:ln w="19050">
            <a:solidFill>
              <a:schemeClr val="accent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MDT discussion may review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  <a:p>
            <a:pPr marL="171446" marR="0" lvl="0" indent="-171446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Resection quality and decision-making on role of adjuvant therapy options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D04C893-5866-4340-A529-BA5D1038BC2A}"/>
              </a:ext>
            </a:extLst>
          </p:cNvPr>
          <p:cNvSpPr/>
          <p:nvPr/>
        </p:nvSpPr>
        <p:spPr>
          <a:xfrm>
            <a:off x="9170815" y="2753673"/>
            <a:ext cx="179260" cy="323673"/>
          </a:xfrm>
          <a:prstGeom prst="rect">
            <a:avLst/>
          </a:prstGeom>
          <a:solidFill>
            <a:schemeClr val="accent2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32FEDA1-A6C2-849D-720C-0D38601187F3}"/>
              </a:ext>
            </a:extLst>
          </p:cNvPr>
          <p:cNvSpPr/>
          <p:nvPr/>
        </p:nvSpPr>
        <p:spPr>
          <a:xfrm>
            <a:off x="2702627" y="2753671"/>
            <a:ext cx="179260" cy="306000"/>
          </a:xfrm>
          <a:prstGeom prst="rect">
            <a:avLst/>
          </a:prstGeom>
          <a:solidFill>
            <a:schemeClr val="accent2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: Rounded Corners 37">
            <a:extLst>
              <a:ext uri="{FF2B5EF4-FFF2-40B4-BE49-F238E27FC236}">
                <a16:creationId xmlns:a16="http://schemas.microsoft.com/office/drawing/2014/main" id="{1E348A36-B7F1-682C-DF50-8355C5E19ABF}"/>
              </a:ext>
            </a:extLst>
          </p:cNvPr>
          <p:cNvSpPr/>
          <p:nvPr/>
        </p:nvSpPr>
        <p:spPr>
          <a:xfrm>
            <a:off x="5603360" y="3086558"/>
            <a:ext cx="1552353" cy="1447113"/>
          </a:xfrm>
          <a:prstGeom prst="roundRect">
            <a:avLst>
              <a:gd name="adj" fmla="val 7663"/>
            </a:avLst>
          </a:prstGeom>
          <a:solidFill>
            <a:schemeClr val="accent3">
              <a:alpha val="20000"/>
            </a:schemeClr>
          </a:solidFill>
          <a:ln w="19050">
            <a:solidFill>
              <a:schemeClr val="accent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MDT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may also determine treatment options prior to surgery such as neoadjuvant therapy</a:t>
            </a:r>
            <a:r>
              <a:rPr kumimoji="0" lang="en-US" sz="12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05B9BC0-87EE-9BEB-FCB3-D5C90C8F775B}"/>
              </a:ext>
            </a:extLst>
          </p:cNvPr>
          <p:cNvSpPr/>
          <p:nvPr/>
        </p:nvSpPr>
        <p:spPr>
          <a:xfrm>
            <a:off x="5979426" y="2765875"/>
            <a:ext cx="179260" cy="306000"/>
          </a:xfrm>
          <a:prstGeom prst="rect">
            <a:avLst/>
          </a:prstGeom>
          <a:solidFill>
            <a:schemeClr val="accent2"/>
          </a:solidFill>
          <a:ln w="2222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F5AC457F-C9CE-441F-4A9E-55EC524E4CE4}"/>
              </a:ext>
            </a:extLst>
          </p:cNvPr>
          <p:cNvSpPr/>
          <p:nvPr/>
        </p:nvSpPr>
        <p:spPr>
          <a:xfrm>
            <a:off x="228602" y="3429000"/>
            <a:ext cx="1613293" cy="159183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Key MDT members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2,4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Pulmonologist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Radiologist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Pathologist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Thoracic Surgeons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Medical Oncologists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Oncology Nurse</a:t>
            </a:r>
          </a:p>
        </p:txBody>
      </p:sp>
    </p:spTree>
    <p:extLst>
      <p:ext uri="{BB962C8B-B14F-4D97-AF65-F5344CB8AC3E}">
        <p14:creationId xmlns:p14="http://schemas.microsoft.com/office/powerpoint/2010/main" val="2332716883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3987C175-64AA-4602-BBD6-0DEA71E91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46" y="321230"/>
            <a:ext cx="10108399" cy="622372"/>
          </a:xfrm>
        </p:spPr>
        <p:txBody>
          <a:bodyPr/>
          <a:lstStyle/>
          <a:p>
            <a:pPr marR="204888" algn="l">
              <a:spcAft>
                <a:spcPts val="1600"/>
              </a:spcAft>
            </a:pPr>
            <a:r>
              <a:rPr lang="en-GB" sz="2600" b="1" dirty="0">
                <a:solidFill>
                  <a:schemeClr val="tx2"/>
                </a:solidFill>
              </a:rPr>
              <a:t>ESMO and NCCN Guidelines Recommend MDT Involvement in Treatment Decisions for Patients with Resectable NSCLC</a:t>
            </a:r>
            <a:r>
              <a:rPr lang="en-GB" sz="2600" b="1" baseline="30000" dirty="0">
                <a:solidFill>
                  <a:schemeClr val="tx2"/>
                </a:solidFill>
              </a:rPr>
              <a:t>1,2</a:t>
            </a:r>
            <a:endParaRPr lang="it-IT" sz="2600" b="1" baseline="30000" dirty="0">
              <a:solidFill>
                <a:schemeClr val="tx2"/>
              </a:solidFill>
              <a:cs typeface="Book Antiqua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1CDC91B-1033-4DA1-81C0-0766862D60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34144" y="6048744"/>
            <a:ext cx="11433509" cy="655797"/>
          </a:xfrm>
        </p:spPr>
        <p:txBody>
          <a:bodyPr/>
          <a:lstStyle/>
          <a:p>
            <a:pPr>
              <a:spcAft>
                <a:spcPts val="267"/>
              </a:spcAft>
            </a:pPr>
            <a:endParaRPr lang="en-US" sz="900" dirty="0"/>
          </a:p>
          <a:p>
            <a:pPr>
              <a:spcAft>
                <a:spcPts val="267"/>
              </a:spcAft>
            </a:pPr>
            <a:endParaRPr lang="en-US" sz="900" dirty="0"/>
          </a:p>
          <a:p>
            <a:pPr>
              <a:spcAft>
                <a:spcPts val="267"/>
              </a:spcAft>
            </a:pPr>
            <a:endParaRPr lang="en-US" sz="900" dirty="0"/>
          </a:p>
          <a:p>
            <a:pPr>
              <a:spcBef>
                <a:spcPts val="0"/>
              </a:spcBef>
              <a:spcAft>
                <a:spcPts val="267"/>
              </a:spcAft>
            </a:pPr>
            <a:r>
              <a:rPr lang="en-US" sz="900" dirty="0"/>
              <a:t>MDT, multidisciplinary team</a:t>
            </a:r>
          </a:p>
          <a:p>
            <a:pPr>
              <a:spcBef>
                <a:spcPts val="0"/>
              </a:spcBef>
            </a:pPr>
            <a:r>
              <a:rPr lang="en-US" sz="900" dirty="0"/>
              <a:t>1. Postmus PE, et al. </a:t>
            </a:r>
            <a:r>
              <a:rPr lang="en-US" sz="900" i="1" dirty="0"/>
              <a:t>Ann Oncol </a:t>
            </a:r>
            <a:r>
              <a:rPr lang="en-US" sz="900" dirty="0"/>
              <a:t>2017;28(Suppl 4):iv1–iv21; 2. </a:t>
            </a:r>
            <a:r>
              <a:rPr lang="en-GB" sz="900" dirty="0"/>
              <a:t>NCCN. NCCN Clinical Practice Guidelines in Oncology. Non-small cell lung cancer. </a:t>
            </a:r>
            <a:r>
              <a:rPr lang="en-GB" sz="900" dirty="0">
                <a:hlinkClick r:id="rId3"/>
              </a:rPr>
              <a:t>https://www.nccn.org/store/login/login.aspx?ReturnURL=https://www.nccn.org/professionals/physician_gls/pdf/nscl.pdf</a:t>
            </a:r>
            <a:r>
              <a:rPr lang="en-GB" sz="900" dirty="0"/>
              <a:t>. </a:t>
            </a:r>
          </a:p>
        </p:txBody>
      </p:sp>
      <p:sp>
        <p:nvSpPr>
          <p:cNvPr id="55" name="LINK Back">
            <a:hlinkClick r:id="rId4" action="ppaction://hlinksldjump"/>
            <a:extLst>
              <a:ext uri="{FF2B5EF4-FFF2-40B4-BE49-F238E27FC236}">
                <a16:creationId xmlns:a16="http://schemas.microsoft.com/office/drawing/2014/main" id="{91B6D7B4-0A4B-4B46-9886-574075C91774}"/>
              </a:ext>
            </a:extLst>
          </p:cNvPr>
          <p:cNvSpPr/>
          <p:nvPr/>
        </p:nvSpPr>
        <p:spPr>
          <a:xfrm>
            <a:off x="10562986" y="241628"/>
            <a:ext cx="469365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1" name="Rectangle: Rounded Corners 110">
            <a:extLst>
              <a:ext uri="{FF2B5EF4-FFF2-40B4-BE49-F238E27FC236}">
                <a16:creationId xmlns:a16="http://schemas.microsoft.com/office/drawing/2014/main" id="{3216B024-F3EC-4C00-AD81-D46318D53E4B}"/>
              </a:ext>
            </a:extLst>
          </p:cNvPr>
          <p:cNvSpPr/>
          <p:nvPr/>
        </p:nvSpPr>
        <p:spPr>
          <a:xfrm>
            <a:off x="6150783" y="2078037"/>
            <a:ext cx="5716871" cy="3899443"/>
          </a:xfrm>
          <a:prstGeom prst="rect">
            <a:avLst/>
          </a:prstGeom>
          <a:solidFill>
            <a:srgbClr val="D8DB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44855CF3-E5EE-4419-ACE5-E9126BFE2E5D}"/>
              </a:ext>
            </a:extLst>
          </p:cNvPr>
          <p:cNvSpPr/>
          <p:nvPr/>
        </p:nvSpPr>
        <p:spPr>
          <a:xfrm>
            <a:off x="324347" y="2078037"/>
            <a:ext cx="5664872" cy="3899443"/>
          </a:xfrm>
          <a:prstGeom prst="rect">
            <a:avLst/>
          </a:prstGeom>
          <a:solidFill>
            <a:srgbClr val="D8DBD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FF2F16A-EAE5-4A31-88FA-F2FF520F8571}"/>
              </a:ext>
            </a:extLst>
          </p:cNvPr>
          <p:cNvSpPr/>
          <p:nvPr/>
        </p:nvSpPr>
        <p:spPr>
          <a:xfrm>
            <a:off x="324347" y="1403498"/>
            <a:ext cx="11543307" cy="51360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1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Multidisciplinary teams make key decisions on treatment strategy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DF167D3-AC9B-442D-9DD1-8E1A8E39AC45}"/>
              </a:ext>
            </a:extLst>
          </p:cNvPr>
          <p:cNvSpPr/>
          <p:nvPr/>
        </p:nvSpPr>
        <p:spPr>
          <a:xfrm>
            <a:off x="6306223" y="2262668"/>
            <a:ext cx="4991099" cy="88074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Patients with resectable tumours may have </a:t>
            </a:r>
            <a:b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multiple treatment options, including surgery, </a:t>
            </a:r>
            <a:b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radiotherapy and chemotherapy</a:t>
            </a: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4AA3593C-B44F-472C-AA09-23964375781D}"/>
              </a:ext>
            </a:extLst>
          </p:cNvPr>
          <p:cNvSpPr/>
          <p:nvPr/>
        </p:nvSpPr>
        <p:spPr>
          <a:xfrm>
            <a:off x="6306223" y="3233526"/>
            <a:ext cx="5405991" cy="1787869"/>
          </a:xfrm>
          <a:prstGeom prst="roundRect">
            <a:avLst>
              <a:gd name="adj" fmla="val 10481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33" b="1" i="0" u="none" strike="noStrike" kern="1200" cap="none" spc="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functions of the multidisciplinary team are to:</a:t>
            </a:r>
          </a:p>
          <a:p>
            <a:pPr marL="228594" marR="0" lvl="0" indent="-2285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83005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Identify which patients are eligible for resection, especially </a:t>
            </a:r>
            <a:b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those with Stage III disease</a:t>
            </a:r>
          </a:p>
          <a:p>
            <a:pPr marL="228594" marR="0" lvl="0" indent="-2285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83005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Make decisions on key treatment strategies, including choice </a:t>
            </a:r>
            <a:b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neoadjuvant and adjuvant treatments</a:t>
            </a:r>
          </a:p>
          <a:p>
            <a:pPr marL="228594" marR="0" lvl="0" indent="-228594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3005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Choose neoadjuvant and adjuvant treatment strategies, considering each patient on a case-by-case basis</a:t>
            </a:r>
          </a:p>
        </p:txBody>
      </p:sp>
      <p:sp>
        <p:nvSpPr>
          <p:cNvPr id="114" name="Rectangle: Rounded Corners 113">
            <a:extLst>
              <a:ext uri="{FF2B5EF4-FFF2-40B4-BE49-F238E27FC236}">
                <a16:creationId xmlns:a16="http://schemas.microsoft.com/office/drawing/2014/main" id="{77E9BB32-B93B-48FA-AC0A-07CBD90EA3DE}"/>
              </a:ext>
            </a:extLst>
          </p:cNvPr>
          <p:cNvSpPr/>
          <p:nvPr/>
        </p:nvSpPr>
        <p:spPr>
          <a:xfrm>
            <a:off x="6306222" y="5190308"/>
            <a:ext cx="5405991" cy="618259"/>
          </a:xfrm>
          <a:prstGeom prst="roundRect">
            <a:avLst>
              <a:gd name="adj" fmla="val 1505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3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Different institutions and countries will have different approaches to the roles and functions of the multidisciplinary team</a:t>
            </a: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0059EE1-C431-4B5C-A0BD-B854377CCC86}"/>
              </a:ext>
            </a:extLst>
          </p:cNvPr>
          <p:cNvGrpSpPr/>
          <p:nvPr/>
        </p:nvGrpSpPr>
        <p:grpSpPr>
          <a:xfrm>
            <a:off x="584651" y="1503348"/>
            <a:ext cx="870063" cy="313905"/>
            <a:chOff x="4289484" y="1341711"/>
            <a:chExt cx="932275" cy="336350"/>
          </a:xfrm>
        </p:grpSpPr>
        <p:grpSp>
          <p:nvGrpSpPr>
            <p:cNvPr id="116" name="HEALTH ICON">
              <a:extLst>
                <a:ext uri="{FF2B5EF4-FFF2-40B4-BE49-F238E27FC236}">
                  <a16:creationId xmlns:a16="http://schemas.microsoft.com/office/drawing/2014/main" id="{FE1B0927-D010-4357-ADEE-828E15147210}"/>
                </a:ext>
              </a:extLst>
            </p:cNvPr>
            <p:cNvGrpSpPr/>
            <p:nvPr/>
          </p:nvGrpSpPr>
          <p:grpSpPr>
            <a:xfrm>
              <a:off x="4289484" y="1341711"/>
              <a:ext cx="615170" cy="336350"/>
              <a:chOff x="6583363" y="2147888"/>
              <a:chExt cx="661988" cy="361949"/>
            </a:xfrm>
            <a:solidFill>
              <a:schemeClr val="bg1"/>
            </a:solidFill>
          </p:grpSpPr>
          <p:sp>
            <p:nvSpPr>
              <p:cNvPr id="118" name="Freeform 13">
                <a:extLst>
                  <a:ext uri="{FF2B5EF4-FFF2-40B4-BE49-F238E27FC236}">
                    <a16:creationId xmlns:a16="http://schemas.microsoft.com/office/drawing/2014/main" id="{BAD86E77-3CB9-45E9-A3F1-1398E40A3A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48463" y="2147888"/>
                <a:ext cx="336550" cy="361949"/>
              </a:xfrm>
              <a:custGeom>
                <a:avLst/>
                <a:gdLst>
                  <a:gd name="T0" fmla="*/ 66 w 69"/>
                  <a:gd name="T1" fmla="*/ 58 h 73"/>
                  <a:gd name="T2" fmla="*/ 49 w 69"/>
                  <a:gd name="T3" fmla="*/ 46 h 73"/>
                  <a:gd name="T4" fmla="*/ 46 w 69"/>
                  <a:gd name="T5" fmla="*/ 44 h 73"/>
                  <a:gd name="T6" fmla="*/ 46 w 69"/>
                  <a:gd name="T7" fmla="*/ 37 h 73"/>
                  <a:gd name="T8" fmla="*/ 48 w 69"/>
                  <a:gd name="T9" fmla="*/ 32 h 73"/>
                  <a:gd name="T10" fmla="*/ 51 w 69"/>
                  <a:gd name="T11" fmla="*/ 27 h 73"/>
                  <a:gd name="T12" fmla="*/ 50 w 69"/>
                  <a:gd name="T13" fmla="*/ 21 h 73"/>
                  <a:gd name="T14" fmla="*/ 50 w 69"/>
                  <a:gd name="T15" fmla="*/ 20 h 73"/>
                  <a:gd name="T16" fmla="*/ 45 w 69"/>
                  <a:gd name="T17" fmla="*/ 6 h 73"/>
                  <a:gd name="T18" fmla="*/ 41 w 69"/>
                  <a:gd name="T19" fmla="*/ 2 h 73"/>
                  <a:gd name="T20" fmla="*/ 33 w 69"/>
                  <a:gd name="T21" fmla="*/ 1 h 73"/>
                  <a:gd name="T22" fmla="*/ 30 w 69"/>
                  <a:gd name="T23" fmla="*/ 1 h 73"/>
                  <a:gd name="T24" fmla="*/ 27 w 69"/>
                  <a:gd name="T25" fmla="*/ 3 h 73"/>
                  <a:gd name="T26" fmla="*/ 23 w 69"/>
                  <a:gd name="T27" fmla="*/ 6 h 73"/>
                  <a:gd name="T28" fmla="*/ 19 w 69"/>
                  <a:gd name="T29" fmla="*/ 13 h 73"/>
                  <a:gd name="T30" fmla="*/ 19 w 69"/>
                  <a:gd name="T31" fmla="*/ 20 h 73"/>
                  <a:gd name="T32" fmla="*/ 19 w 69"/>
                  <a:gd name="T33" fmla="*/ 21 h 73"/>
                  <a:gd name="T34" fmla="*/ 18 w 69"/>
                  <a:gd name="T35" fmla="*/ 27 h 73"/>
                  <a:gd name="T36" fmla="*/ 21 w 69"/>
                  <a:gd name="T37" fmla="*/ 32 h 73"/>
                  <a:gd name="T38" fmla="*/ 23 w 69"/>
                  <a:gd name="T39" fmla="*/ 37 h 73"/>
                  <a:gd name="T40" fmla="*/ 23 w 69"/>
                  <a:gd name="T41" fmla="*/ 44 h 73"/>
                  <a:gd name="T42" fmla="*/ 20 w 69"/>
                  <a:gd name="T43" fmla="*/ 46 h 73"/>
                  <a:gd name="T44" fmla="*/ 2 w 69"/>
                  <a:gd name="T45" fmla="*/ 58 h 73"/>
                  <a:gd name="T46" fmla="*/ 0 w 69"/>
                  <a:gd name="T47" fmla="*/ 63 h 73"/>
                  <a:gd name="T48" fmla="*/ 0 w 69"/>
                  <a:gd name="T49" fmla="*/ 73 h 73"/>
                  <a:gd name="T50" fmla="*/ 69 w 69"/>
                  <a:gd name="T51" fmla="*/ 73 h 73"/>
                  <a:gd name="T52" fmla="*/ 69 w 69"/>
                  <a:gd name="T53" fmla="*/ 63 h 73"/>
                  <a:gd name="T54" fmla="*/ 66 w 69"/>
                  <a:gd name="T55" fmla="*/ 58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9" h="73">
                    <a:moveTo>
                      <a:pt x="66" y="58"/>
                    </a:moveTo>
                    <a:cubicBezTo>
                      <a:pt x="61" y="53"/>
                      <a:pt x="55" y="49"/>
                      <a:pt x="49" y="46"/>
                    </a:cubicBezTo>
                    <a:cubicBezTo>
                      <a:pt x="48" y="45"/>
                      <a:pt x="46" y="44"/>
                      <a:pt x="46" y="44"/>
                    </a:cubicBezTo>
                    <a:cubicBezTo>
                      <a:pt x="46" y="37"/>
                      <a:pt x="46" y="37"/>
                      <a:pt x="46" y="37"/>
                    </a:cubicBezTo>
                    <a:cubicBezTo>
                      <a:pt x="47" y="36"/>
                      <a:pt x="48" y="34"/>
                      <a:pt x="48" y="32"/>
                    </a:cubicBezTo>
                    <a:cubicBezTo>
                      <a:pt x="49" y="32"/>
                      <a:pt x="50" y="31"/>
                      <a:pt x="51" y="27"/>
                    </a:cubicBezTo>
                    <a:cubicBezTo>
                      <a:pt x="52" y="22"/>
                      <a:pt x="51" y="21"/>
                      <a:pt x="50" y="21"/>
                    </a:cubicBezTo>
                    <a:cubicBezTo>
                      <a:pt x="50" y="21"/>
                      <a:pt x="50" y="20"/>
                      <a:pt x="50" y="20"/>
                    </a:cubicBezTo>
                    <a:cubicBezTo>
                      <a:pt x="52" y="7"/>
                      <a:pt x="45" y="6"/>
                      <a:pt x="45" y="6"/>
                    </a:cubicBezTo>
                    <a:cubicBezTo>
                      <a:pt x="44" y="5"/>
                      <a:pt x="43" y="3"/>
                      <a:pt x="41" y="2"/>
                    </a:cubicBezTo>
                    <a:cubicBezTo>
                      <a:pt x="39" y="1"/>
                      <a:pt x="36" y="0"/>
                      <a:pt x="33" y="1"/>
                    </a:cubicBezTo>
                    <a:cubicBezTo>
                      <a:pt x="32" y="1"/>
                      <a:pt x="31" y="1"/>
                      <a:pt x="30" y="1"/>
                    </a:cubicBezTo>
                    <a:cubicBezTo>
                      <a:pt x="29" y="2"/>
                      <a:pt x="28" y="2"/>
                      <a:pt x="27" y="3"/>
                    </a:cubicBezTo>
                    <a:cubicBezTo>
                      <a:pt x="25" y="4"/>
                      <a:pt x="24" y="5"/>
                      <a:pt x="23" y="6"/>
                    </a:cubicBezTo>
                    <a:cubicBezTo>
                      <a:pt x="21" y="8"/>
                      <a:pt x="20" y="11"/>
                      <a:pt x="19" y="13"/>
                    </a:cubicBezTo>
                    <a:cubicBezTo>
                      <a:pt x="18" y="15"/>
                      <a:pt x="18" y="18"/>
                      <a:pt x="19" y="20"/>
                    </a:cubicBezTo>
                    <a:cubicBezTo>
                      <a:pt x="19" y="20"/>
                      <a:pt x="19" y="21"/>
                      <a:pt x="19" y="21"/>
                    </a:cubicBezTo>
                    <a:cubicBezTo>
                      <a:pt x="18" y="21"/>
                      <a:pt x="17" y="22"/>
                      <a:pt x="18" y="27"/>
                    </a:cubicBezTo>
                    <a:cubicBezTo>
                      <a:pt x="19" y="31"/>
                      <a:pt x="20" y="32"/>
                      <a:pt x="21" y="32"/>
                    </a:cubicBezTo>
                    <a:cubicBezTo>
                      <a:pt x="21" y="34"/>
                      <a:pt x="22" y="36"/>
                      <a:pt x="23" y="37"/>
                    </a:cubicBezTo>
                    <a:cubicBezTo>
                      <a:pt x="23" y="44"/>
                      <a:pt x="23" y="44"/>
                      <a:pt x="23" y="44"/>
                    </a:cubicBezTo>
                    <a:cubicBezTo>
                      <a:pt x="23" y="44"/>
                      <a:pt x="21" y="45"/>
                      <a:pt x="20" y="46"/>
                    </a:cubicBezTo>
                    <a:cubicBezTo>
                      <a:pt x="14" y="49"/>
                      <a:pt x="8" y="53"/>
                      <a:pt x="2" y="58"/>
                    </a:cubicBezTo>
                    <a:cubicBezTo>
                      <a:pt x="1" y="59"/>
                      <a:pt x="0" y="61"/>
                      <a:pt x="0" y="6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69" y="73"/>
                      <a:pt x="69" y="73"/>
                      <a:pt x="69" y="73"/>
                    </a:cubicBezTo>
                    <a:cubicBezTo>
                      <a:pt x="69" y="63"/>
                      <a:pt x="69" y="63"/>
                      <a:pt x="69" y="63"/>
                    </a:cubicBezTo>
                    <a:cubicBezTo>
                      <a:pt x="69" y="61"/>
                      <a:pt x="68" y="59"/>
                      <a:pt x="66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9" name="Freeform 14">
                <a:extLst>
                  <a:ext uri="{FF2B5EF4-FFF2-40B4-BE49-F238E27FC236}">
                    <a16:creationId xmlns:a16="http://schemas.microsoft.com/office/drawing/2014/main" id="{707A598C-837F-41FC-BA93-6217632F98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2463" y="2168525"/>
                <a:ext cx="242888" cy="341312"/>
              </a:xfrm>
              <a:custGeom>
                <a:avLst/>
                <a:gdLst>
                  <a:gd name="T0" fmla="*/ 46 w 50"/>
                  <a:gd name="T1" fmla="*/ 53 h 69"/>
                  <a:gd name="T2" fmla="*/ 40 w 50"/>
                  <a:gd name="T3" fmla="*/ 51 h 69"/>
                  <a:gd name="T4" fmla="*/ 30 w 50"/>
                  <a:gd name="T5" fmla="*/ 48 h 69"/>
                  <a:gd name="T6" fmla="*/ 30 w 50"/>
                  <a:gd name="T7" fmla="*/ 48 h 69"/>
                  <a:gd name="T8" fmla="*/ 29 w 50"/>
                  <a:gd name="T9" fmla="*/ 46 h 69"/>
                  <a:gd name="T10" fmla="*/ 29 w 50"/>
                  <a:gd name="T11" fmla="*/ 42 h 69"/>
                  <a:gd name="T12" fmla="*/ 42 w 50"/>
                  <a:gd name="T13" fmla="*/ 37 h 69"/>
                  <a:gd name="T14" fmla="*/ 37 w 50"/>
                  <a:gd name="T15" fmla="*/ 22 h 69"/>
                  <a:gd name="T16" fmla="*/ 27 w 50"/>
                  <a:gd name="T17" fmla="*/ 2 h 69"/>
                  <a:gd name="T18" fmla="*/ 16 w 50"/>
                  <a:gd name="T19" fmla="*/ 4 h 69"/>
                  <a:gd name="T20" fmla="*/ 5 w 50"/>
                  <a:gd name="T21" fmla="*/ 25 h 69"/>
                  <a:gd name="T22" fmla="*/ 0 w 50"/>
                  <a:gd name="T23" fmla="*/ 38 h 69"/>
                  <a:gd name="T24" fmla="*/ 13 w 50"/>
                  <a:gd name="T25" fmla="*/ 42 h 69"/>
                  <a:gd name="T26" fmla="*/ 13 w 50"/>
                  <a:gd name="T27" fmla="*/ 43 h 69"/>
                  <a:gd name="T28" fmla="*/ 13 w 50"/>
                  <a:gd name="T29" fmla="*/ 46 h 69"/>
                  <a:gd name="T30" fmla="*/ 13 w 50"/>
                  <a:gd name="T31" fmla="*/ 47 h 69"/>
                  <a:gd name="T32" fmla="*/ 17 w 50"/>
                  <a:gd name="T33" fmla="*/ 50 h 69"/>
                  <a:gd name="T34" fmla="*/ 21 w 50"/>
                  <a:gd name="T35" fmla="*/ 59 h 69"/>
                  <a:gd name="T36" fmla="*/ 21 w 50"/>
                  <a:gd name="T37" fmla="*/ 69 h 69"/>
                  <a:gd name="T38" fmla="*/ 50 w 50"/>
                  <a:gd name="T39" fmla="*/ 69 h 69"/>
                  <a:gd name="T40" fmla="*/ 50 w 50"/>
                  <a:gd name="T41" fmla="*/ 59 h 69"/>
                  <a:gd name="T42" fmla="*/ 46 w 50"/>
                  <a:gd name="T43" fmla="*/ 53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50" h="69">
                    <a:moveTo>
                      <a:pt x="46" y="53"/>
                    </a:moveTo>
                    <a:cubicBezTo>
                      <a:pt x="44" y="53"/>
                      <a:pt x="42" y="52"/>
                      <a:pt x="40" y="51"/>
                    </a:cubicBezTo>
                    <a:cubicBezTo>
                      <a:pt x="40" y="51"/>
                      <a:pt x="33" y="49"/>
                      <a:pt x="30" y="48"/>
                    </a:cubicBezTo>
                    <a:cubicBezTo>
                      <a:pt x="30" y="48"/>
                      <a:pt x="30" y="48"/>
                      <a:pt x="30" y="48"/>
                    </a:cubicBezTo>
                    <a:cubicBezTo>
                      <a:pt x="29" y="47"/>
                      <a:pt x="29" y="46"/>
                      <a:pt x="29" y="46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39" y="42"/>
                      <a:pt x="42" y="37"/>
                      <a:pt x="42" y="37"/>
                    </a:cubicBezTo>
                    <a:cubicBezTo>
                      <a:pt x="42" y="37"/>
                      <a:pt x="37" y="37"/>
                      <a:pt x="37" y="22"/>
                    </a:cubicBezTo>
                    <a:cubicBezTo>
                      <a:pt x="37" y="6"/>
                      <a:pt x="30" y="4"/>
                      <a:pt x="27" y="2"/>
                    </a:cubicBezTo>
                    <a:cubicBezTo>
                      <a:pt x="20" y="0"/>
                      <a:pt x="16" y="4"/>
                      <a:pt x="16" y="4"/>
                    </a:cubicBezTo>
                    <a:cubicBezTo>
                      <a:pt x="7" y="3"/>
                      <a:pt x="4" y="13"/>
                      <a:pt x="5" y="25"/>
                    </a:cubicBezTo>
                    <a:cubicBezTo>
                      <a:pt x="6" y="36"/>
                      <a:pt x="0" y="38"/>
                      <a:pt x="0" y="38"/>
                    </a:cubicBezTo>
                    <a:cubicBezTo>
                      <a:pt x="4" y="42"/>
                      <a:pt x="13" y="42"/>
                      <a:pt x="13" y="42"/>
                    </a:cubicBezTo>
                    <a:cubicBezTo>
                      <a:pt x="13" y="43"/>
                      <a:pt x="13" y="43"/>
                      <a:pt x="13" y="43"/>
                    </a:cubicBezTo>
                    <a:cubicBezTo>
                      <a:pt x="13" y="46"/>
                      <a:pt x="13" y="46"/>
                      <a:pt x="13" y="46"/>
                    </a:cubicBezTo>
                    <a:cubicBezTo>
                      <a:pt x="13" y="46"/>
                      <a:pt x="13" y="47"/>
                      <a:pt x="13" y="47"/>
                    </a:cubicBezTo>
                    <a:cubicBezTo>
                      <a:pt x="14" y="48"/>
                      <a:pt x="16" y="49"/>
                      <a:pt x="17" y="50"/>
                    </a:cubicBezTo>
                    <a:cubicBezTo>
                      <a:pt x="20" y="52"/>
                      <a:pt x="21" y="55"/>
                      <a:pt x="21" y="59"/>
                    </a:cubicBezTo>
                    <a:cubicBezTo>
                      <a:pt x="21" y="69"/>
                      <a:pt x="21" y="69"/>
                      <a:pt x="21" y="69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0" y="59"/>
                      <a:pt x="50" y="59"/>
                      <a:pt x="50" y="59"/>
                    </a:cubicBezTo>
                    <a:cubicBezTo>
                      <a:pt x="50" y="57"/>
                      <a:pt x="49" y="55"/>
                      <a:pt x="46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0" name="Freeform 15">
                <a:extLst>
                  <a:ext uri="{FF2B5EF4-FFF2-40B4-BE49-F238E27FC236}">
                    <a16:creationId xmlns:a16="http://schemas.microsoft.com/office/drawing/2014/main" id="{95CBA2BD-50F7-4EA2-92D7-A210FA6F71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3363" y="2187575"/>
                <a:ext cx="228600" cy="322262"/>
              </a:xfrm>
              <a:custGeom>
                <a:avLst/>
                <a:gdLst>
                  <a:gd name="T0" fmla="*/ 37 w 47"/>
                  <a:gd name="T1" fmla="*/ 43 h 65"/>
                  <a:gd name="T2" fmla="*/ 42 w 47"/>
                  <a:gd name="T3" fmla="*/ 40 h 65"/>
                  <a:gd name="T4" fmla="*/ 42 w 47"/>
                  <a:gd name="T5" fmla="*/ 37 h 65"/>
                  <a:gd name="T6" fmla="*/ 43 w 47"/>
                  <a:gd name="T7" fmla="*/ 32 h 65"/>
                  <a:gd name="T8" fmla="*/ 46 w 47"/>
                  <a:gd name="T9" fmla="*/ 28 h 65"/>
                  <a:gd name="T10" fmla="*/ 45 w 47"/>
                  <a:gd name="T11" fmla="*/ 22 h 65"/>
                  <a:gd name="T12" fmla="*/ 45 w 47"/>
                  <a:gd name="T13" fmla="*/ 21 h 65"/>
                  <a:gd name="T14" fmla="*/ 45 w 47"/>
                  <a:gd name="T15" fmla="*/ 15 h 65"/>
                  <a:gd name="T16" fmla="*/ 42 w 47"/>
                  <a:gd name="T17" fmla="*/ 9 h 65"/>
                  <a:gd name="T18" fmla="*/ 38 w 47"/>
                  <a:gd name="T19" fmla="*/ 6 h 65"/>
                  <a:gd name="T20" fmla="*/ 37 w 47"/>
                  <a:gd name="T21" fmla="*/ 3 h 65"/>
                  <a:gd name="T22" fmla="*/ 35 w 47"/>
                  <a:gd name="T23" fmla="*/ 4 h 65"/>
                  <a:gd name="T24" fmla="*/ 32 w 47"/>
                  <a:gd name="T25" fmla="*/ 3 h 65"/>
                  <a:gd name="T26" fmla="*/ 32 w 47"/>
                  <a:gd name="T27" fmla="*/ 0 h 65"/>
                  <a:gd name="T28" fmla="*/ 31 w 47"/>
                  <a:gd name="T29" fmla="*/ 2 h 65"/>
                  <a:gd name="T30" fmla="*/ 31 w 47"/>
                  <a:gd name="T31" fmla="*/ 0 h 65"/>
                  <a:gd name="T32" fmla="*/ 29 w 47"/>
                  <a:gd name="T33" fmla="*/ 3 h 65"/>
                  <a:gd name="T34" fmla="*/ 29 w 47"/>
                  <a:gd name="T35" fmla="*/ 1 h 65"/>
                  <a:gd name="T36" fmla="*/ 27 w 47"/>
                  <a:gd name="T37" fmla="*/ 4 h 65"/>
                  <a:gd name="T38" fmla="*/ 24 w 47"/>
                  <a:gd name="T39" fmla="*/ 5 h 65"/>
                  <a:gd name="T40" fmla="*/ 21 w 47"/>
                  <a:gd name="T41" fmla="*/ 8 h 65"/>
                  <a:gd name="T42" fmla="*/ 17 w 47"/>
                  <a:gd name="T43" fmla="*/ 21 h 65"/>
                  <a:gd name="T44" fmla="*/ 17 w 47"/>
                  <a:gd name="T45" fmla="*/ 22 h 65"/>
                  <a:gd name="T46" fmla="*/ 16 w 47"/>
                  <a:gd name="T47" fmla="*/ 28 h 65"/>
                  <a:gd name="T48" fmla="*/ 18 w 47"/>
                  <a:gd name="T49" fmla="*/ 32 h 65"/>
                  <a:gd name="T50" fmla="*/ 20 w 47"/>
                  <a:gd name="T51" fmla="*/ 37 h 65"/>
                  <a:gd name="T52" fmla="*/ 20 w 47"/>
                  <a:gd name="T53" fmla="*/ 43 h 65"/>
                  <a:gd name="T54" fmla="*/ 20 w 47"/>
                  <a:gd name="T55" fmla="*/ 44 h 65"/>
                  <a:gd name="T56" fmla="*/ 20 w 47"/>
                  <a:gd name="T57" fmla="*/ 44 h 65"/>
                  <a:gd name="T58" fmla="*/ 10 w 47"/>
                  <a:gd name="T59" fmla="*/ 47 h 65"/>
                  <a:gd name="T60" fmla="*/ 4 w 47"/>
                  <a:gd name="T61" fmla="*/ 49 h 65"/>
                  <a:gd name="T62" fmla="*/ 0 w 47"/>
                  <a:gd name="T63" fmla="*/ 55 h 65"/>
                  <a:gd name="T64" fmla="*/ 0 w 47"/>
                  <a:gd name="T65" fmla="*/ 65 h 65"/>
                  <a:gd name="T66" fmla="*/ 29 w 47"/>
                  <a:gd name="T67" fmla="*/ 65 h 65"/>
                  <a:gd name="T68" fmla="*/ 29 w 47"/>
                  <a:gd name="T69" fmla="*/ 55 h 65"/>
                  <a:gd name="T70" fmla="*/ 33 w 47"/>
                  <a:gd name="T71" fmla="*/ 46 h 65"/>
                  <a:gd name="T72" fmla="*/ 37 w 47"/>
                  <a:gd name="T73" fmla="*/ 43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7" h="65">
                    <a:moveTo>
                      <a:pt x="37" y="43"/>
                    </a:moveTo>
                    <a:cubicBezTo>
                      <a:pt x="42" y="40"/>
                      <a:pt x="42" y="40"/>
                      <a:pt x="42" y="40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1" y="35"/>
                      <a:pt x="43" y="33"/>
                      <a:pt x="43" y="32"/>
                    </a:cubicBezTo>
                    <a:cubicBezTo>
                      <a:pt x="44" y="32"/>
                      <a:pt x="45" y="31"/>
                      <a:pt x="46" y="28"/>
                    </a:cubicBezTo>
                    <a:cubicBezTo>
                      <a:pt x="47" y="23"/>
                      <a:pt x="46" y="22"/>
                      <a:pt x="45" y="22"/>
                    </a:cubicBezTo>
                    <a:cubicBezTo>
                      <a:pt x="45" y="22"/>
                      <a:pt x="45" y="22"/>
                      <a:pt x="45" y="21"/>
                    </a:cubicBezTo>
                    <a:cubicBezTo>
                      <a:pt x="46" y="19"/>
                      <a:pt x="46" y="17"/>
                      <a:pt x="45" y="15"/>
                    </a:cubicBezTo>
                    <a:cubicBezTo>
                      <a:pt x="45" y="13"/>
                      <a:pt x="43" y="10"/>
                      <a:pt x="42" y="9"/>
                    </a:cubicBezTo>
                    <a:cubicBezTo>
                      <a:pt x="41" y="7"/>
                      <a:pt x="39" y="7"/>
                      <a:pt x="38" y="6"/>
                    </a:cubicBezTo>
                    <a:cubicBezTo>
                      <a:pt x="37" y="5"/>
                      <a:pt x="37" y="3"/>
                      <a:pt x="37" y="3"/>
                    </a:cubicBezTo>
                    <a:cubicBezTo>
                      <a:pt x="37" y="3"/>
                      <a:pt x="36" y="4"/>
                      <a:pt x="35" y="4"/>
                    </a:cubicBezTo>
                    <a:cubicBezTo>
                      <a:pt x="34" y="4"/>
                      <a:pt x="33" y="4"/>
                      <a:pt x="32" y="3"/>
                    </a:cubicBezTo>
                    <a:cubicBezTo>
                      <a:pt x="32" y="2"/>
                      <a:pt x="32" y="1"/>
                      <a:pt x="32" y="0"/>
                    </a:cubicBezTo>
                    <a:cubicBezTo>
                      <a:pt x="31" y="1"/>
                      <a:pt x="31" y="1"/>
                      <a:pt x="31" y="2"/>
                    </a:cubicBezTo>
                    <a:cubicBezTo>
                      <a:pt x="31" y="1"/>
                      <a:pt x="30" y="1"/>
                      <a:pt x="31" y="0"/>
                    </a:cubicBezTo>
                    <a:cubicBezTo>
                      <a:pt x="30" y="1"/>
                      <a:pt x="29" y="2"/>
                      <a:pt x="29" y="3"/>
                    </a:cubicBezTo>
                    <a:cubicBezTo>
                      <a:pt x="29" y="2"/>
                      <a:pt x="29" y="2"/>
                      <a:pt x="29" y="1"/>
                    </a:cubicBezTo>
                    <a:cubicBezTo>
                      <a:pt x="28" y="2"/>
                      <a:pt x="27" y="3"/>
                      <a:pt x="27" y="4"/>
                    </a:cubicBezTo>
                    <a:cubicBezTo>
                      <a:pt x="26" y="4"/>
                      <a:pt x="25" y="5"/>
                      <a:pt x="24" y="5"/>
                    </a:cubicBezTo>
                    <a:cubicBezTo>
                      <a:pt x="23" y="6"/>
                      <a:pt x="22" y="7"/>
                      <a:pt x="21" y="8"/>
                    </a:cubicBezTo>
                    <a:cubicBezTo>
                      <a:pt x="21" y="8"/>
                      <a:pt x="15" y="9"/>
                      <a:pt x="17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6" y="22"/>
                      <a:pt x="15" y="23"/>
                      <a:pt x="16" y="28"/>
                    </a:cubicBezTo>
                    <a:cubicBezTo>
                      <a:pt x="17" y="31"/>
                      <a:pt x="18" y="32"/>
                      <a:pt x="18" y="32"/>
                    </a:cubicBezTo>
                    <a:cubicBezTo>
                      <a:pt x="19" y="32"/>
                      <a:pt x="20" y="35"/>
                      <a:pt x="20" y="37"/>
                    </a:cubicBezTo>
                    <a:cubicBezTo>
                      <a:pt x="20" y="43"/>
                      <a:pt x="20" y="43"/>
                      <a:pt x="20" y="43"/>
                    </a:cubicBezTo>
                    <a:cubicBezTo>
                      <a:pt x="20" y="43"/>
                      <a:pt x="20" y="44"/>
                      <a:pt x="20" y="44"/>
                    </a:cubicBezTo>
                    <a:cubicBezTo>
                      <a:pt x="20" y="44"/>
                      <a:pt x="20" y="44"/>
                      <a:pt x="20" y="44"/>
                    </a:cubicBezTo>
                    <a:cubicBezTo>
                      <a:pt x="17" y="45"/>
                      <a:pt x="10" y="47"/>
                      <a:pt x="10" y="47"/>
                    </a:cubicBezTo>
                    <a:cubicBezTo>
                      <a:pt x="8" y="48"/>
                      <a:pt x="6" y="49"/>
                      <a:pt x="4" y="49"/>
                    </a:cubicBezTo>
                    <a:cubicBezTo>
                      <a:pt x="1" y="51"/>
                      <a:pt x="0" y="53"/>
                      <a:pt x="0" y="55"/>
                    </a:cubicBezTo>
                    <a:cubicBezTo>
                      <a:pt x="0" y="65"/>
                      <a:pt x="0" y="65"/>
                      <a:pt x="0" y="65"/>
                    </a:cubicBezTo>
                    <a:cubicBezTo>
                      <a:pt x="29" y="65"/>
                      <a:pt x="29" y="65"/>
                      <a:pt x="29" y="65"/>
                    </a:cubicBezTo>
                    <a:cubicBezTo>
                      <a:pt x="29" y="55"/>
                      <a:pt x="29" y="55"/>
                      <a:pt x="29" y="55"/>
                    </a:cubicBezTo>
                    <a:cubicBezTo>
                      <a:pt x="29" y="51"/>
                      <a:pt x="31" y="48"/>
                      <a:pt x="33" y="46"/>
                    </a:cubicBezTo>
                    <a:cubicBezTo>
                      <a:pt x="35" y="45"/>
                      <a:pt x="36" y="44"/>
                      <a:pt x="37" y="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17" name="Freeform 277">
              <a:extLst>
                <a:ext uri="{FF2B5EF4-FFF2-40B4-BE49-F238E27FC236}">
                  <a16:creationId xmlns:a16="http://schemas.microsoft.com/office/drawing/2014/main" id="{CC8897D8-13FD-4D2B-A771-29E1683FD0A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995830" y="1401912"/>
              <a:ext cx="225929" cy="215946"/>
            </a:xfrm>
            <a:custGeom>
              <a:avLst/>
              <a:gdLst>
                <a:gd name="T0" fmla="*/ 749 w 749"/>
                <a:gd name="T1" fmla="*/ 257 h 749"/>
                <a:gd name="T2" fmla="*/ 492 w 749"/>
                <a:gd name="T3" fmla="*/ 257 h 749"/>
                <a:gd name="T4" fmla="*/ 492 w 749"/>
                <a:gd name="T5" fmla="*/ 0 h 749"/>
                <a:gd name="T6" fmla="*/ 258 w 749"/>
                <a:gd name="T7" fmla="*/ 0 h 749"/>
                <a:gd name="T8" fmla="*/ 258 w 749"/>
                <a:gd name="T9" fmla="*/ 257 h 749"/>
                <a:gd name="T10" fmla="*/ 0 w 749"/>
                <a:gd name="T11" fmla="*/ 257 h 749"/>
                <a:gd name="T12" fmla="*/ 0 w 749"/>
                <a:gd name="T13" fmla="*/ 492 h 749"/>
                <a:gd name="T14" fmla="*/ 258 w 749"/>
                <a:gd name="T15" fmla="*/ 492 h 749"/>
                <a:gd name="T16" fmla="*/ 258 w 749"/>
                <a:gd name="T17" fmla="*/ 749 h 749"/>
                <a:gd name="T18" fmla="*/ 492 w 749"/>
                <a:gd name="T19" fmla="*/ 749 h 749"/>
                <a:gd name="T20" fmla="*/ 492 w 749"/>
                <a:gd name="T21" fmla="*/ 492 h 749"/>
                <a:gd name="T22" fmla="*/ 749 w 749"/>
                <a:gd name="T23" fmla="*/ 492 h 749"/>
                <a:gd name="T24" fmla="*/ 749 w 749"/>
                <a:gd name="T25" fmla="*/ 257 h 749"/>
                <a:gd name="T26" fmla="*/ 749 w 749"/>
                <a:gd name="T27" fmla="*/ 257 h 749"/>
                <a:gd name="T28" fmla="*/ 749 w 749"/>
                <a:gd name="T29" fmla="*/ 257 h 7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49" h="749">
                  <a:moveTo>
                    <a:pt x="749" y="257"/>
                  </a:moveTo>
                  <a:lnTo>
                    <a:pt x="492" y="257"/>
                  </a:lnTo>
                  <a:lnTo>
                    <a:pt x="492" y="0"/>
                  </a:lnTo>
                  <a:lnTo>
                    <a:pt x="258" y="0"/>
                  </a:lnTo>
                  <a:lnTo>
                    <a:pt x="258" y="257"/>
                  </a:lnTo>
                  <a:lnTo>
                    <a:pt x="0" y="257"/>
                  </a:lnTo>
                  <a:lnTo>
                    <a:pt x="0" y="492"/>
                  </a:lnTo>
                  <a:lnTo>
                    <a:pt x="258" y="492"/>
                  </a:lnTo>
                  <a:lnTo>
                    <a:pt x="258" y="749"/>
                  </a:lnTo>
                  <a:lnTo>
                    <a:pt x="492" y="749"/>
                  </a:lnTo>
                  <a:lnTo>
                    <a:pt x="492" y="492"/>
                  </a:lnTo>
                  <a:lnTo>
                    <a:pt x="749" y="492"/>
                  </a:lnTo>
                  <a:lnTo>
                    <a:pt x="749" y="257"/>
                  </a:lnTo>
                  <a:lnTo>
                    <a:pt x="749" y="257"/>
                  </a:lnTo>
                  <a:lnTo>
                    <a:pt x="749" y="2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83A9FE-54C0-4FBF-AF6F-3AE782B48A9D}"/>
              </a:ext>
            </a:extLst>
          </p:cNvPr>
          <p:cNvGrpSpPr/>
          <p:nvPr/>
        </p:nvGrpSpPr>
        <p:grpSpPr>
          <a:xfrm>
            <a:off x="1363619" y="2221001"/>
            <a:ext cx="3586593" cy="3601526"/>
            <a:chOff x="519499" y="1646140"/>
            <a:chExt cx="2689945" cy="2701145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E317255-400A-4A36-A93D-9D35744F2F15}"/>
                </a:ext>
              </a:extLst>
            </p:cNvPr>
            <p:cNvSpPr txBox="1"/>
            <p:nvPr/>
          </p:nvSpPr>
          <p:spPr>
            <a:xfrm>
              <a:off x="1632879" y="4100968"/>
              <a:ext cx="460463" cy="246317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Oncology </a:t>
              </a:r>
              <a:b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</a:b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nurse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0C75B4-DCC4-4F0F-BD57-8FFBB74B2457}"/>
                </a:ext>
              </a:extLst>
            </p:cNvPr>
            <p:cNvSpPr txBox="1"/>
            <p:nvPr/>
          </p:nvSpPr>
          <p:spPr>
            <a:xfrm>
              <a:off x="2576723" y="2254130"/>
              <a:ext cx="464871" cy="246317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Radiation </a:t>
              </a:r>
              <a:b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</a:b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oncologist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D76F143-314E-49C0-A69A-91E48300976B}"/>
                </a:ext>
              </a:extLst>
            </p:cNvPr>
            <p:cNvSpPr txBox="1"/>
            <p:nvPr/>
          </p:nvSpPr>
          <p:spPr>
            <a:xfrm>
              <a:off x="609127" y="2254130"/>
              <a:ext cx="420788" cy="246317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Thoracic </a:t>
              </a:r>
              <a:b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</a:b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surgeon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F3F0F06A-68F7-487D-820C-F8771E377D3F}"/>
                </a:ext>
              </a:extLst>
            </p:cNvPr>
            <p:cNvSpPr txBox="1"/>
            <p:nvPr/>
          </p:nvSpPr>
          <p:spPr>
            <a:xfrm>
              <a:off x="519499" y="3224555"/>
              <a:ext cx="642003" cy="123159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Pulmonologist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E61F86D-BE31-42D6-9595-96D15E107C0F}"/>
                </a:ext>
              </a:extLst>
            </p:cNvPr>
            <p:cNvSpPr txBox="1"/>
            <p:nvPr/>
          </p:nvSpPr>
          <p:spPr>
            <a:xfrm>
              <a:off x="2568813" y="3221142"/>
              <a:ext cx="500137" cy="246317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Oncology </a:t>
              </a:r>
              <a:b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</a:b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pharmacist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0F66CDB-E1FF-41B4-9DAA-C1B232E95F49}"/>
                </a:ext>
              </a:extLst>
            </p:cNvPr>
            <p:cNvSpPr txBox="1"/>
            <p:nvPr/>
          </p:nvSpPr>
          <p:spPr>
            <a:xfrm>
              <a:off x="568314" y="4113894"/>
              <a:ext cx="506149" cy="123159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Pathologist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92F989EE-AC35-4324-91BC-8E8D8E50B2B9}"/>
                </a:ext>
              </a:extLst>
            </p:cNvPr>
            <p:cNvSpPr txBox="1"/>
            <p:nvPr/>
          </p:nvSpPr>
          <p:spPr>
            <a:xfrm>
              <a:off x="1589782" y="3224556"/>
              <a:ext cx="506149" cy="123159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Radiologist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154AA84-8572-4B08-A8B2-C3B127C9B631}"/>
                </a:ext>
              </a:extLst>
            </p:cNvPr>
            <p:cNvSpPr txBox="1"/>
            <p:nvPr/>
          </p:nvSpPr>
          <p:spPr>
            <a:xfrm>
              <a:off x="1610914" y="2257018"/>
              <a:ext cx="460463" cy="246317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Medical </a:t>
              </a:r>
              <a:b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</a:br>
              <a:r>
                <a:rPr kumimoji="0" lang="en-US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ＭＳ Ｐゴシック" charset="-128"/>
                  <a:cs typeface="+mn-cs"/>
                </a:rPr>
                <a:t>oncologist</a:t>
              </a: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E00C4BA2-6AED-4D05-85DE-76F93438F492}"/>
                </a:ext>
              </a:extLst>
            </p:cNvPr>
            <p:cNvGrpSpPr/>
            <p:nvPr/>
          </p:nvGrpSpPr>
          <p:grpSpPr>
            <a:xfrm>
              <a:off x="535121" y="1646140"/>
              <a:ext cx="568800" cy="568800"/>
              <a:chOff x="492052" y="1761919"/>
              <a:chExt cx="670019" cy="670017"/>
            </a:xfrm>
          </p:grpSpPr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79A26519-7312-472C-871E-3B60ED9952CE}"/>
                  </a:ext>
                </a:extLst>
              </p:cNvPr>
              <p:cNvSpPr/>
              <p:nvPr/>
            </p:nvSpPr>
            <p:spPr>
              <a:xfrm>
                <a:off x="492052" y="1761919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426C749C-63CC-48AE-8B67-F11319207A7E}"/>
                  </a:ext>
                </a:extLst>
              </p:cNvPr>
              <p:cNvSpPr/>
              <p:nvPr/>
            </p:nvSpPr>
            <p:spPr>
              <a:xfrm>
                <a:off x="606683" y="1914174"/>
                <a:ext cx="440757" cy="365506"/>
              </a:xfrm>
              <a:custGeom>
                <a:avLst/>
                <a:gdLst>
                  <a:gd name="connsiteX0" fmla="*/ 628779 w 781050"/>
                  <a:gd name="connsiteY0" fmla="*/ 3500 h 647700"/>
                  <a:gd name="connsiteX1" fmla="*/ 310834 w 781050"/>
                  <a:gd name="connsiteY1" fmla="*/ 323826 h 647700"/>
                  <a:gd name="connsiteX2" fmla="*/ 310834 w 781050"/>
                  <a:gd name="connsiteY2" fmla="*/ 335637 h 647700"/>
                  <a:gd name="connsiteX3" fmla="*/ 363793 w 781050"/>
                  <a:gd name="connsiteY3" fmla="*/ 388596 h 647700"/>
                  <a:gd name="connsiteX4" fmla="*/ 376747 w 781050"/>
                  <a:gd name="connsiteY4" fmla="*/ 388596 h 647700"/>
                  <a:gd name="connsiteX5" fmla="*/ 694787 w 781050"/>
                  <a:gd name="connsiteY5" fmla="*/ 69413 h 647700"/>
                  <a:gd name="connsiteX6" fmla="*/ 694787 w 781050"/>
                  <a:gd name="connsiteY6" fmla="*/ 56459 h 647700"/>
                  <a:gd name="connsiteX7" fmla="*/ 641828 w 781050"/>
                  <a:gd name="connsiteY7" fmla="*/ 3500 h 647700"/>
                  <a:gd name="connsiteX8" fmla="*/ 628779 w 781050"/>
                  <a:gd name="connsiteY8" fmla="*/ 3500 h 647700"/>
                  <a:gd name="connsiteX9" fmla="*/ 553436 w 781050"/>
                  <a:gd name="connsiteY9" fmla="*/ 150757 h 647700"/>
                  <a:gd name="connsiteX10" fmla="*/ 553436 w 781050"/>
                  <a:gd name="connsiteY10" fmla="*/ 162568 h 647700"/>
                  <a:gd name="connsiteX11" fmla="*/ 403894 w 781050"/>
                  <a:gd name="connsiteY11" fmla="*/ 313349 h 647700"/>
                  <a:gd name="connsiteX12" fmla="*/ 392083 w 781050"/>
                  <a:gd name="connsiteY12" fmla="*/ 313349 h 647700"/>
                  <a:gd name="connsiteX13" fmla="*/ 385034 w 781050"/>
                  <a:gd name="connsiteY13" fmla="*/ 307443 h 647700"/>
                  <a:gd name="connsiteX14" fmla="*/ 385034 w 781050"/>
                  <a:gd name="connsiteY14" fmla="*/ 294489 h 647700"/>
                  <a:gd name="connsiteX15" fmla="*/ 534577 w 781050"/>
                  <a:gd name="connsiteY15" fmla="*/ 144947 h 647700"/>
                  <a:gd name="connsiteX16" fmla="*/ 547531 w 781050"/>
                  <a:gd name="connsiteY16" fmla="*/ 144947 h 647700"/>
                  <a:gd name="connsiteX17" fmla="*/ 553436 w 781050"/>
                  <a:gd name="connsiteY17" fmla="*/ 150757 h 647700"/>
                  <a:gd name="connsiteX18" fmla="*/ 349696 w 781050"/>
                  <a:gd name="connsiteY18" fmla="*/ 420410 h 647700"/>
                  <a:gd name="connsiteX19" fmla="*/ 10511 w 781050"/>
                  <a:gd name="connsiteY19" fmla="*/ 652439 h 647700"/>
                  <a:gd name="connsiteX20" fmla="*/ 5844 w 781050"/>
                  <a:gd name="connsiteY20" fmla="*/ 630055 h 647700"/>
                  <a:gd name="connsiteX21" fmla="*/ 281402 w 781050"/>
                  <a:gd name="connsiteY21" fmla="*/ 352115 h 647700"/>
                  <a:gd name="connsiteX22" fmla="*/ 349696 w 781050"/>
                  <a:gd name="connsiteY22" fmla="*/ 420410 h 647700"/>
                  <a:gd name="connsiteX23" fmla="*/ 291975 w 781050"/>
                  <a:gd name="connsiteY23" fmla="*/ 646533 h 647700"/>
                  <a:gd name="connsiteX24" fmla="*/ 282545 w 781050"/>
                  <a:gd name="connsiteY24" fmla="*/ 654820 h 647700"/>
                  <a:gd name="connsiteX25" fmla="*/ 228348 w 781050"/>
                  <a:gd name="connsiteY25" fmla="*/ 654820 h 647700"/>
                  <a:gd name="connsiteX26" fmla="*/ 220061 w 781050"/>
                  <a:gd name="connsiteY26" fmla="*/ 645390 h 647700"/>
                  <a:gd name="connsiteX27" fmla="*/ 220061 w 781050"/>
                  <a:gd name="connsiteY27" fmla="*/ 633579 h 647700"/>
                  <a:gd name="connsiteX28" fmla="*/ 229491 w 781050"/>
                  <a:gd name="connsiteY28" fmla="*/ 624149 h 647700"/>
                  <a:gd name="connsiteX29" fmla="*/ 283688 w 781050"/>
                  <a:gd name="connsiteY29" fmla="*/ 624149 h 647700"/>
                  <a:gd name="connsiteX30" fmla="*/ 291975 w 781050"/>
                  <a:gd name="connsiteY30" fmla="*/ 633579 h 647700"/>
                  <a:gd name="connsiteX31" fmla="*/ 291975 w 781050"/>
                  <a:gd name="connsiteY31" fmla="*/ 646533 h 647700"/>
                  <a:gd name="connsiteX32" fmla="*/ 414466 w 781050"/>
                  <a:gd name="connsiteY32" fmla="*/ 646533 h 647700"/>
                  <a:gd name="connsiteX33" fmla="*/ 405037 w 781050"/>
                  <a:gd name="connsiteY33" fmla="*/ 655963 h 647700"/>
                  <a:gd name="connsiteX34" fmla="*/ 351982 w 781050"/>
                  <a:gd name="connsiteY34" fmla="*/ 655963 h 647700"/>
                  <a:gd name="connsiteX35" fmla="*/ 342553 w 781050"/>
                  <a:gd name="connsiteY35" fmla="*/ 646533 h 647700"/>
                  <a:gd name="connsiteX36" fmla="*/ 342553 w 781050"/>
                  <a:gd name="connsiteY36" fmla="*/ 634722 h 647700"/>
                  <a:gd name="connsiteX37" fmla="*/ 351982 w 781050"/>
                  <a:gd name="connsiteY37" fmla="*/ 625292 h 647700"/>
                  <a:gd name="connsiteX38" fmla="*/ 406180 w 781050"/>
                  <a:gd name="connsiteY38" fmla="*/ 625292 h 647700"/>
                  <a:gd name="connsiteX39" fmla="*/ 414466 w 781050"/>
                  <a:gd name="connsiteY39" fmla="*/ 634722 h 647700"/>
                  <a:gd name="connsiteX40" fmla="*/ 414466 w 781050"/>
                  <a:gd name="connsiteY40" fmla="*/ 646533 h 647700"/>
                  <a:gd name="connsiteX41" fmla="*/ 536958 w 781050"/>
                  <a:gd name="connsiteY41" fmla="*/ 646533 h 647700"/>
                  <a:gd name="connsiteX42" fmla="*/ 527528 w 781050"/>
                  <a:gd name="connsiteY42" fmla="*/ 655963 h 647700"/>
                  <a:gd name="connsiteX43" fmla="*/ 474569 w 781050"/>
                  <a:gd name="connsiteY43" fmla="*/ 655963 h 647700"/>
                  <a:gd name="connsiteX44" fmla="*/ 465139 w 781050"/>
                  <a:gd name="connsiteY44" fmla="*/ 646533 h 647700"/>
                  <a:gd name="connsiteX45" fmla="*/ 465139 w 781050"/>
                  <a:gd name="connsiteY45" fmla="*/ 634722 h 647700"/>
                  <a:gd name="connsiteX46" fmla="*/ 474569 w 781050"/>
                  <a:gd name="connsiteY46" fmla="*/ 625292 h 647700"/>
                  <a:gd name="connsiteX47" fmla="*/ 528766 w 781050"/>
                  <a:gd name="connsiteY47" fmla="*/ 625292 h 647700"/>
                  <a:gd name="connsiteX48" fmla="*/ 538196 w 781050"/>
                  <a:gd name="connsiteY48" fmla="*/ 634722 h 647700"/>
                  <a:gd name="connsiteX49" fmla="*/ 536958 w 781050"/>
                  <a:gd name="connsiteY49" fmla="*/ 646533 h 647700"/>
                  <a:gd name="connsiteX50" fmla="*/ 659449 w 781050"/>
                  <a:gd name="connsiteY50" fmla="*/ 645390 h 647700"/>
                  <a:gd name="connsiteX51" fmla="*/ 650020 w 781050"/>
                  <a:gd name="connsiteY51" fmla="*/ 654820 h 647700"/>
                  <a:gd name="connsiteX52" fmla="*/ 595822 w 781050"/>
                  <a:gd name="connsiteY52" fmla="*/ 654820 h 647700"/>
                  <a:gd name="connsiteX53" fmla="*/ 586393 w 781050"/>
                  <a:gd name="connsiteY53" fmla="*/ 645390 h 647700"/>
                  <a:gd name="connsiteX54" fmla="*/ 586393 w 781050"/>
                  <a:gd name="connsiteY54" fmla="*/ 633579 h 647700"/>
                  <a:gd name="connsiteX55" fmla="*/ 595822 w 781050"/>
                  <a:gd name="connsiteY55" fmla="*/ 624149 h 647700"/>
                  <a:gd name="connsiteX56" fmla="*/ 648781 w 781050"/>
                  <a:gd name="connsiteY56" fmla="*/ 624149 h 647700"/>
                  <a:gd name="connsiteX57" fmla="*/ 658211 w 781050"/>
                  <a:gd name="connsiteY57" fmla="*/ 633579 h 647700"/>
                  <a:gd name="connsiteX58" fmla="*/ 659449 w 781050"/>
                  <a:gd name="connsiteY58" fmla="*/ 645390 h 647700"/>
                  <a:gd name="connsiteX59" fmla="*/ 781941 w 781050"/>
                  <a:gd name="connsiteY59" fmla="*/ 645390 h 647700"/>
                  <a:gd name="connsiteX60" fmla="*/ 772511 w 781050"/>
                  <a:gd name="connsiteY60" fmla="*/ 654820 h 647700"/>
                  <a:gd name="connsiteX61" fmla="*/ 718314 w 781050"/>
                  <a:gd name="connsiteY61" fmla="*/ 654820 h 647700"/>
                  <a:gd name="connsiteX62" fmla="*/ 710027 w 781050"/>
                  <a:gd name="connsiteY62" fmla="*/ 645390 h 647700"/>
                  <a:gd name="connsiteX63" fmla="*/ 710027 w 781050"/>
                  <a:gd name="connsiteY63" fmla="*/ 633579 h 647700"/>
                  <a:gd name="connsiteX64" fmla="*/ 719457 w 781050"/>
                  <a:gd name="connsiteY64" fmla="*/ 625292 h 647700"/>
                  <a:gd name="connsiteX65" fmla="*/ 772416 w 781050"/>
                  <a:gd name="connsiteY65" fmla="*/ 625292 h 647700"/>
                  <a:gd name="connsiteX66" fmla="*/ 781846 w 781050"/>
                  <a:gd name="connsiteY66" fmla="*/ 634722 h 647700"/>
                  <a:gd name="connsiteX67" fmla="*/ 781941 w 781050"/>
                  <a:gd name="connsiteY67" fmla="*/ 645390 h 647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</a:cxnLst>
                <a:rect l="l" t="t" r="r" b="b"/>
                <a:pathLst>
                  <a:path w="781050" h="647700">
                    <a:moveTo>
                      <a:pt x="628779" y="3500"/>
                    </a:moveTo>
                    <a:lnTo>
                      <a:pt x="310834" y="323826"/>
                    </a:lnTo>
                    <a:cubicBezTo>
                      <a:pt x="307310" y="327350"/>
                      <a:pt x="307310" y="333256"/>
                      <a:pt x="310834" y="335637"/>
                    </a:cubicBezTo>
                    <a:lnTo>
                      <a:pt x="363793" y="388596"/>
                    </a:lnTo>
                    <a:cubicBezTo>
                      <a:pt x="367318" y="392120"/>
                      <a:pt x="373223" y="392120"/>
                      <a:pt x="376747" y="388596"/>
                    </a:cubicBezTo>
                    <a:lnTo>
                      <a:pt x="694787" y="69413"/>
                    </a:lnTo>
                    <a:cubicBezTo>
                      <a:pt x="698311" y="65889"/>
                      <a:pt x="698311" y="59984"/>
                      <a:pt x="694787" y="56459"/>
                    </a:cubicBezTo>
                    <a:lnTo>
                      <a:pt x="641828" y="3500"/>
                    </a:lnTo>
                    <a:cubicBezTo>
                      <a:pt x="638209" y="-1167"/>
                      <a:pt x="632303" y="-1167"/>
                      <a:pt x="628779" y="3500"/>
                    </a:cubicBezTo>
                    <a:close/>
                    <a:moveTo>
                      <a:pt x="553436" y="150757"/>
                    </a:moveTo>
                    <a:cubicBezTo>
                      <a:pt x="556960" y="154281"/>
                      <a:pt x="556960" y="160187"/>
                      <a:pt x="553436" y="162568"/>
                    </a:cubicBezTo>
                    <a:lnTo>
                      <a:pt x="403894" y="313349"/>
                    </a:lnTo>
                    <a:cubicBezTo>
                      <a:pt x="400369" y="316873"/>
                      <a:pt x="394464" y="316873"/>
                      <a:pt x="392083" y="313349"/>
                    </a:cubicBezTo>
                    <a:lnTo>
                      <a:pt x="385034" y="307443"/>
                    </a:lnTo>
                    <a:cubicBezTo>
                      <a:pt x="381510" y="303919"/>
                      <a:pt x="381510" y="298013"/>
                      <a:pt x="385034" y="294489"/>
                    </a:cubicBezTo>
                    <a:lnTo>
                      <a:pt x="534577" y="144947"/>
                    </a:lnTo>
                    <a:cubicBezTo>
                      <a:pt x="538101" y="141422"/>
                      <a:pt x="544006" y="141422"/>
                      <a:pt x="547531" y="144947"/>
                    </a:cubicBezTo>
                    <a:lnTo>
                      <a:pt x="553436" y="150757"/>
                    </a:lnTo>
                    <a:close/>
                    <a:moveTo>
                      <a:pt x="349696" y="420410"/>
                    </a:moveTo>
                    <a:cubicBezTo>
                      <a:pt x="326074" y="546425"/>
                      <a:pt x="104713" y="678347"/>
                      <a:pt x="10511" y="652439"/>
                    </a:cubicBezTo>
                    <a:cubicBezTo>
                      <a:pt x="-1300" y="650057"/>
                      <a:pt x="-3586" y="638342"/>
                      <a:pt x="5844" y="630055"/>
                    </a:cubicBezTo>
                    <a:lnTo>
                      <a:pt x="281402" y="352115"/>
                    </a:lnTo>
                    <a:lnTo>
                      <a:pt x="349696" y="420410"/>
                    </a:lnTo>
                    <a:close/>
                    <a:moveTo>
                      <a:pt x="291975" y="646533"/>
                    </a:moveTo>
                    <a:cubicBezTo>
                      <a:pt x="291975" y="651200"/>
                      <a:pt x="287308" y="655963"/>
                      <a:pt x="282545" y="654820"/>
                    </a:cubicBezTo>
                    <a:lnTo>
                      <a:pt x="228348" y="654820"/>
                    </a:lnTo>
                    <a:cubicBezTo>
                      <a:pt x="223681" y="654820"/>
                      <a:pt x="218918" y="651296"/>
                      <a:pt x="220061" y="645390"/>
                    </a:cubicBezTo>
                    <a:lnTo>
                      <a:pt x="220061" y="633579"/>
                    </a:lnTo>
                    <a:cubicBezTo>
                      <a:pt x="220061" y="628912"/>
                      <a:pt x="223585" y="624149"/>
                      <a:pt x="229491" y="624149"/>
                    </a:cubicBezTo>
                    <a:lnTo>
                      <a:pt x="283688" y="624149"/>
                    </a:lnTo>
                    <a:cubicBezTo>
                      <a:pt x="288355" y="624149"/>
                      <a:pt x="291975" y="628817"/>
                      <a:pt x="291975" y="633579"/>
                    </a:cubicBezTo>
                    <a:lnTo>
                      <a:pt x="291975" y="646533"/>
                    </a:lnTo>
                    <a:close/>
                    <a:moveTo>
                      <a:pt x="414466" y="646533"/>
                    </a:moveTo>
                    <a:cubicBezTo>
                      <a:pt x="414466" y="651200"/>
                      <a:pt x="410942" y="655963"/>
                      <a:pt x="405037" y="655963"/>
                    </a:cubicBezTo>
                    <a:lnTo>
                      <a:pt x="351982" y="655963"/>
                    </a:lnTo>
                    <a:cubicBezTo>
                      <a:pt x="347315" y="655963"/>
                      <a:pt x="342553" y="651296"/>
                      <a:pt x="342553" y="646533"/>
                    </a:cubicBezTo>
                    <a:lnTo>
                      <a:pt x="342553" y="634722"/>
                    </a:lnTo>
                    <a:cubicBezTo>
                      <a:pt x="342553" y="630055"/>
                      <a:pt x="347220" y="625292"/>
                      <a:pt x="351982" y="625292"/>
                    </a:cubicBezTo>
                    <a:lnTo>
                      <a:pt x="406180" y="625292"/>
                    </a:lnTo>
                    <a:cubicBezTo>
                      <a:pt x="410847" y="625292"/>
                      <a:pt x="415609" y="628817"/>
                      <a:pt x="414466" y="634722"/>
                    </a:cubicBezTo>
                    <a:lnTo>
                      <a:pt x="414466" y="646533"/>
                    </a:lnTo>
                    <a:close/>
                    <a:moveTo>
                      <a:pt x="536958" y="646533"/>
                    </a:moveTo>
                    <a:cubicBezTo>
                      <a:pt x="536958" y="651200"/>
                      <a:pt x="533434" y="655963"/>
                      <a:pt x="527528" y="655963"/>
                    </a:cubicBezTo>
                    <a:lnTo>
                      <a:pt x="474569" y="655963"/>
                    </a:lnTo>
                    <a:cubicBezTo>
                      <a:pt x="469902" y="655963"/>
                      <a:pt x="465139" y="651296"/>
                      <a:pt x="465139" y="646533"/>
                    </a:cubicBezTo>
                    <a:lnTo>
                      <a:pt x="465139" y="634722"/>
                    </a:lnTo>
                    <a:cubicBezTo>
                      <a:pt x="465139" y="630055"/>
                      <a:pt x="469807" y="625292"/>
                      <a:pt x="474569" y="625292"/>
                    </a:cubicBezTo>
                    <a:lnTo>
                      <a:pt x="528766" y="625292"/>
                    </a:lnTo>
                    <a:cubicBezTo>
                      <a:pt x="533434" y="625292"/>
                      <a:pt x="538196" y="629960"/>
                      <a:pt x="538196" y="634722"/>
                    </a:cubicBezTo>
                    <a:lnTo>
                      <a:pt x="536958" y="646533"/>
                    </a:lnTo>
                    <a:close/>
                    <a:moveTo>
                      <a:pt x="659449" y="645390"/>
                    </a:moveTo>
                    <a:cubicBezTo>
                      <a:pt x="659449" y="650057"/>
                      <a:pt x="654782" y="654820"/>
                      <a:pt x="650020" y="654820"/>
                    </a:cubicBezTo>
                    <a:lnTo>
                      <a:pt x="595822" y="654820"/>
                    </a:lnTo>
                    <a:cubicBezTo>
                      <a:pt x="591155" y="654820"/>
                      <a:pt x="586393" y="651296"/>
                      <a:pt x="586393" y="645390"/>
                    </a:cubicBezTo>
                    <a:lnTo>
                      <a:pt x="586393" y="633579"/>
                    </a:lnTo>
                    <a:cubicBezTo>
                      <a:pt x="586393" y="628912"/>
                      <a:pt x="589917" y="624149"/>
                      <a:pt x="595822" y="624149"/>
                    </a:cubicBezTo>
                    <a:lnTo>
                      <a:pt x="648781" y="624149"/>
                    </a:lnTo>
                    <a:cubicBezTo>
                      <a:pt x="653449" y="624149"/>
                      <a:pt x="658211" y="628817"/>
                      <a:pt x="658211" y="633579"/>
                    </a:cubicBezTo>
                    <a:lnTo>
                      <a:pt x="659449" y="645390"/>
                    </a:lnTo>
                    <a:close/>
                    <a:moveTo>
                      <a:pt x="781941" y="645390"/>
                    </a:moveTo>
                    <a:cubicBezTo>
                      <a:pt x="781941" y="650057"/>
                      <a:pt x="777274" y="654820"/>
                      <a:pt x="772511" y="654820"/>
                    </a:cubicBezTo>
                    <a:lnTo>
                      <a:pt x="718314" y="654820"/>
                    </a:lnTo>
                    <a:cubicBezTo>
                      <a:pt x="713647" y="654820"/>
                      <a:pt x="708884" y="650153"/>
                      <a:pt x="710027" y="645390"/>
                    </a:cubicBezTo>
                    <a:lnTo>
                      <a:pt x="710027" y="633579"/>
                    </a:lnTo>
                    <a:cubicBezTo>
                      <a:pt x="710027" y="628912"/>
                      <a:pt x="713551" y="624149"/>
                      <a:pt x="719457" y="625292"/>
                    </a:cubicBezTo>
                    <a:lnTo>
                      <a:pt x="772416" y="625292"/>
                    </a:lnTo>
                    <a:cubicBezTo>
                      <a:pt x="777083" y="625292"/>
                      <a:pt x="781846" y="628817"/>
                      <a:pt x="781846" y="634722"/>
                    </a:cubicBezTo>
                    <a:lnTo>
                      <a:pt x="781941" y="64539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1CC29D5-9A62-4934-AC8F-2B64509EA7D6}"/>
                </a:ext>
              </a:extLst>
            </p:cNvPr>
            <p:cNvGrpSpPr/>
            <p:nvPr/>
          </p:nvGrpSpPr>
          <p:grpSpPr>
            <a:xfrm>
              <a:off x="1558456" y="2616565"/>
              <a:ext cx="568800" cy="568800"/>
              <a:chOff x="1504751" y="2905030"/>
              <a:chExt cx="670019" cy="670017"/>
            </a:xfrm>
          </p:grpSpPr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F8A2A6BA-5E6E-4411-A755-7F81887D0733}"/>
                  </a:ext>
                </a:extLst>
              </p:cNvPr>
              <p:cNvSpPr/>
              <p:nvPr/>
            </p:nvSpPr>
            <p:spPr>
              <a:xfrm>
                <a:off x="1504751" y="2905030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bg2"/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C4C1FDB0-A802-453F-B1E4-85E5B26CEF15}"/>
                  </a:ext>
                </a:extLst>
              </p:cNvPr>
              <p:cNvSpPr/>
              <p:nvPr/>
            </p:nvSpPr>
            <p:spPr>
              <a:xfrm>
                <a:off x="1710760" y="3019661"/>
                <a:ext cx="258003" cy="440756"/>
              </a:xfrm>
              <a:custGeom>
                <a:avLst/>
                <a:gdLst>
                  <a:gd name="connsiteX0" fmla="*/ 444913 w 457200"/>
                  <a:gd name="connsiteY0" fmla="*/ 262795 h 781050"/>
                  <a:gd name="connsiteX1" fmla="*/ 318325 w 457200"/>
                  <a:gd name="connsiteY1" fmla="*/ 262795 h 781050"/>
                  <a:gd name="connsiteX2" fmla="*/ 265462 w 457200"/>
                  <a:gd name="connsiteY2" fmla="*/ 236791 h 781050"/>
                  <a:gd name="connsiteX3" fmla="*/ 351282 w 457200"/>
                  <a:gd name="connsiteY3" fmla="*/ 121444 h 781050"/>
                  <a:gd name="connsiteX4" fmla="*/ 227267 w 457200"/>
                  <a:gd name="connsiteY4" fmla="*/ 0 h 781050"/>
                  <a:gd name="connsiteX5" fmla="*/ 103251 w 457200"/>
                  <a:gd name="connsiteY5" fmla="*/ 121444 h 781050"/>
                  <a:gd name="connsiteX6" fmla="*/ 189071 w 457200"/>
                  <a:gd name="connsiteY6" fmla="*/ 236791 h 781050"/>
                  <a:gd name="connsiteX7" fmla="*/ 136208 w 457200"/>
                  <a:gd name="connsiteY7" fmla="*/ 262795 h 781050"/>
                  <a:gd name="connsiteX8" fmla="*/ 14764 w 457200"/>
                  <a:gd name="connsiteY8" fmla="*/ 262795 h 781050"/>
                  <a:gd name="connsiteX9" fmla="*/ 0 w 457200"/>
                  <a:gd name="connsiteY9" fmla="*/ 277559 h 781050"/>
                  <a:gd name="connsiteX10" fmla="*/ 0 w 457200"/>
                  <a:gd name="connsiteY10" fmla="*/ 595789 h 781050"/>
                  <a:gd name="connsiteX11" fmla="*/ 14764 w 457200"/>
                  <a:gd name="connsiteY11" fmla="*/ 610552 h 781050"/>
                  <a:gd name="connsiteX12" fmla="*/ 80677 w 457200"/>
                  <a:gd name="connsiteY12" fmla="*/ 610552 h 781050"/>
                  <a:gd name="connsiteX13" fmla="*/ 115348 w 457200"/>
                  <a:gd name="connsiteY13" fmla="*/ 645223 h 781050"/>
                  <a:gd name="connsiteX14" fmla="*/ 117920 w 457200"/>
                  <a:gd name="connsiteY14" fmla="*/ 645223 h 781050"/>
                  <a:gd name="connsiteX15" fmla="*/ 117920 w 457200"/>
                  <a:gd name="connsiteY15" fmla="*/ 746665 h 781050"/>
                  <a:gd name="connsiteX16" fmla="*/ 159544 w 457200"/>
                  <a:gd name="connsiteY16" fmla="*/ 788289 h 781050"/>
                  <a:gd name="connsiteX17" fmla="*/ 159544 w 457200"/>
                  <a:gd name="connsiteY17" fmla="*/ 788289 h 781050"/>
                  <a:gd name="connsiteX18" fmla="*/ 201168 w 457200"/>
                  <a:gd name="connsiteY18" fmla="*/ 746665 h 781050"/>
                  <a:gd name="connsiteX19" fmla="*/ 201168 w 457200"/>
                  <a:gd name="connsiteY19" fmla="*/ 645223 h 781050"/>
                  <a:gd name="connsiteX20" fmla="*/ 254032 w 457200"/>
                  <a:gd name="connsiteY20" fmla="*/ 645223 h 781050"/>
                  <a:gd name="connsiteX21" fmla="*/ 254032 w 457200"/>
                  <a:gd name="connsiteY21" fmla="*/ 746665 h 781050"/>
                  <a:gd name="connsiteX22" fmla="*/ 295656 w 457200"/>
                  <a:gd name="connsiteY22" fmla="*/ 788289 h 781050"/>
                  <a:gd name="connsiteX23" fmla="*/ 296513 w 457200"/>
                  <a:gd name="connsiteY23" fmla="*/ 788289 h 781050"/>
                  <a:gd name="connsiteX24" fmla="*/ 338138 w 457200"/>
                  <a:gd name="connsiteY24" fmla="*/ 746665 h 781050"/>
                  <a:gd name="connsiteX25" fmla="*/ 338138 w 457200"/>
                  <a:gd name="connsiteY25" fmla="*/ 645223 h 781050"/>
                  <a:gd name="connsiteX26" fmla="*/ 340805 w 457200"/>
                  <a:gd name="connsiteY26" fmla="*/ 645223 h 781050"/>
                  <a:gd name="connsiteX27" fmla="*/ 375475 w 457200"/>
                  <a:gd name="connsiteY27" fmla="*/ 610552 h 781050"/>
                  <a:gd name="connsiteX28" fmla="*/ 444817 w 457200"/>
                  <a:gd name="connsiteY28" fmla="*/ 610552 h 781050"/>
                  <a:gd name="connsiteX29" fmla="*/ 459581 w 457200"/>
                  <a:gd name="connsiteY29" fmla="*/ 595789 h 781050"/>
                  <a:gd name="connsiteX30" fmla="*/ 459581 w 457200"/>
                  <a:gd name="connsiteY30" fmla="*/ 277559 h 781050"/>
                  <a:gd name="connsiteX31" fmla="*/ 444913 w 457200"/>
                  <a:gd name="connsiteY31" fmla="*/ 262795 h 781050"/>
                  <a:gd name="connsiteX32" fmla="*/ 79820 w 457200"/>
                  <a:gd name="connsiteY32" fmla="*/ 378143 h 781050"/>
                  <a:gd name="connsiteX33" fmla="*/ 79820 w 457200"/>
                  <a:gd name="connsiteY33" fmla="*/ 581025 h 781050"/>
                  <a:gd name="connsiteX34" fmla="*/ 28670 w 457200"/>
                  <a:gd name="connsiteY34" fmla="*/ 581025 h 781050"/>
                  <a:gd name="connsiteX35" fmla="*/ 28670 w 457200"/>
                  <a:gd name="connsiteY35" fmla="*/ 292322 h 781050"/>
                  <a:gd name="connsiteX36" fmla="*/ 107633 w 457200"/>
                  <a:gd name="connsiteY36" fmla="*/ 292322 h 781050"/>
                  <a:gd name="connsiteX37" fmla="*/ 79820 w 457200"/>
                  <a:gd name="connsiteY37" fmla="*/ 378143 h 781050"/>
                  <a:gd name="connsiteX38" fmla="*/ 316516 w 457200"/>
                  <a:gd name="connsiteY38" fmla="*/ 364236 h 781050"/>
                  <a:gd name="connsiteX39" fmla="*/ 241935 w 457200"/>
                  <a:gd name="connsiteY39" fmla="*/ 364236 h 781050"/>
                  <a:gd name="connsiteX40" fmla="*/ 241935 w 457200"/>
                  <a:gd name="connsiteY40" fmla="*/ 390239 h 781050"/>
                  <a:gd name="connsiteX41" fmla="*/ 310420 w 457200"/>
                  <a:gd name="connsiteY41" fmla="*/ 390239 h 781050"/>
                  <a:gd name="connsiteX42" fmla="*/ 325184 w 457200"/>
                  <a:gd name="connsiteY42" fmla="*/ 405003 h 781050"/>
                  <a:gd name="connsiteX43" fmla="*/ 310420 w 457200"/>
                  <a:gd name="connsiteY43" fmla="*/ 419767 h 781050"/>
                  <a:gd name="connsiteX44" fmla="*/ 241935 w 457200"/>
                  <a:gd name="connsiteY44" fmla="*/ 419767 h 781050"/>
                  <a:gd name="connsiteX45" fmla="*/ 241935 w 457200"/>
                  <a:gd name="connsiteY45" fmla="*/ 449294 h 781050"/>
                  <a:gd name="connsiteX46" fmla="*/ 304419 w 457200"/>
                  <a:gd name="connsiteY46" fmla="*/ 449294 h 781050"/>
                  <a:gd name="connsiteX47" fmla="*/ 319183 w 457200"/>
                  <a:gd name="connsiteY47" fmla="*/ 464058 h 781050"/>
                  <a:gd name="connsiteX48" fmla="*/ 304419 w 457200"/>
                  <a:gd name="connsiteY48" fmla="*/ 478822 h 781050"/>
                  <a:gd name="connsiteX49" fmla="*/ 241935 w 457200"/>
                  <a:gd name="connsiteY49" fmla="*/ 478822 h 781050"/>
                  <a:gd name="connsiteX50" fmla="*/ 241935 w 457200"/>
                  <a:gd name="connsiteY50" fmla="*/ 505682 h 781050"/>
                  <a:gd name="connsiteX51" fmla="*/ 255842 w 457200"/>
                  <a:gd name="connsiteY51" fmla="*/ 505682 h 781050"/>
                  <a:gd name="connsiteX52" fmla="*/ 287941 w 457200"/>
                  <a:gd name="connsiteY52" fmla="*/ 535210 h 781050"/>
                  <a:gd name="connsiteX53" fmla="*/ 256699 w 457200"/>
                  <a:gd name="connsiteY53" fmla="*/ 568166 h 781050"/>
                  <a:gd name="connsiteX54" fmla="*/ 198596 w 457200"/>
                  <a:gd name="connsiteY54" fmla="*/ 568166 h 781050"/>
                  <a:gd name="connsiteX55" fmla="*/ 167354 w 457200"/>
                  <a:gd name="connsiteY55" fmla="*/ 535210 h 781050"/>
                  <a:gd name="connsiteX56" fmla="*/ 199454 w 457200"/>
                  <a:gd name="connsiteY56" fmla="*/ 505682 h 781050"/>
                  <a:gd name="connsiteX57" fmla="*/ 213360 w 457200"/>
                  <a:gd name="connsiteY57" fmla="*/ 505682 h 781050"/>
                  <a:gd name="connsiteX58" fmla="*/ 213360 w 457200"/>
                  <a:gd name="connsiteY58" fmla="*/ 478822 h 781050"/>
                  <a:gd name="connsiteX59" fmla="*/ 150876 w 457200"/>
                  <a:gd name="connsiteY59" fmla="*/ 478822 h 781050"/>
                  <a:gd name="connsiteX60" fmla="*/ 136112 w 457200"/>
                  <a:gd name="connsiteY60" fmla="*/ 464058 h 781050"/>
                  <a:gd name="connsiteX61" fmla="*/ 150876 w 457200"/>
                  <a:gd name="connsiteY61" fmla="*/ 449294 h 781050"/>
                  <a:gd name="connsiteX62" fmla="*/ 213360 w 457200"/>
                  <a:gd name="connsiteY62" fmla="*/ 449294 h 781050"/>
                  <a:gd name="connsiteX63" fmla="*/ 213360 w 457200"/>
                  <a:gd name="connsiteY63" fmla="*/ 419767 h 781050"/>
                  <a:gd name="connsiteX64" fmla="*/ 144875 w 457200"/>
                  <a:gd name="connsiteY64" fmla="*/ 419767 h 781050"/>
                  <a:gd name="connsiteX65" fmla="*/ 130112 w 457200"/>
                  <a:gd name="connsiteY65" fmla="*/ 405003 h 781050"/>
                  <a:gd name="connsiteX66" fmla="*/ 144875 w 457200"/>
                  <a:gd name="connsiteY66" fmla="*/ 390239 h 781050"/>
                  <a:gd name="connsiteX67" fmla="*/ 213360 w 457200"/>
                  <a:gd name="connsiteY67" fmla="*/ 390239 h 781050"/>
                  <a:gd name="connsiteX68" fmla="*/ 213360 w 457200"/>
                  <a:gd name="connsiteY68" fmla="*/ 364236 h 781050"/>
                  <a:gd name="connsiteX69" fmla="*/ 138779 w 457200"/>
                  <a:gd name="connsiteY69" fmla="*/ 364236 h 781050"/>
                  <a:gd name="connsiteX70" fmla="*/ 124016 w 457200"/>
                  <a:gd name="connsiteY70" fmla="*/ 349472 h 781050"/>
                  <a:gd name="connsiteX71" fmla="*/ 138779 w 457200"/>
                  <a:gd name="connsiteY71" fmla="*/ 334709 h 781050"/>
                  <a:gd name="connsiteX72" fmla="*/ 213360 w 457200"/>
                  <a:gd name="connsiteY72" fmla="*/ 334709 h 781050"/>
                  <a:gd name="connsiteX73" fmla="*/ 213360 w 457200"/>
                  <a:gd name="connsiteY73" fmla="*/ 312992 h 781050"/>
                  <a:gd name="connsiteX74" fmla="*/ 228124 w 457200"/>
                  <a:gd name="connsiteY74" fmla="*/ 298228 h 781050"/>
                  <a:gd name="connsiteX75" fmla="*/ 242888 w 457200"/>
                  <a:gd name="connsiteY75" fmla="*/ 312992 h 781050"/>
                  <a:gd name="connsiteX76" fmla="*/ 242888 w 457200"/>
                  <a:gd name="connsiteY76" fmla="*/ 334804 h 781050"/>
                  <a:gd name="connsiteX77" fmla="*/ 317468 w 457200"/>
                  <a:gd name="connsiteY77" fmla="*/ 334804 h 781050"/>
                  <a:gd name="connsiteX78" fmla="*/ 332232 w 457200"/>
                  <a:gd name="connsiteY78" fmla="*/ 349568 h 781050"/>
                  <a:gd name="connsiteX79" fmla="*/ 316516 w 457200"/>
                  <a:gd name="connsiteY79" fmla="*/ 364236 h 781050"/>
                  <a:gd name="connsiteX80" fmla="*/ 430149 w 457200"/>
                  <a:gd name="connsiteY80" fmla="*/ 581120 h 781050"/>
                  <a:gd name="connsiteX81" fmla="*/ 375475 w 457200"/>
                  <a:gd name="connsiteY81" fmla="*/ 581120 h 781050"/>
                  <a:gd name="connsiteX82" fmla="*/ 375475 w 457200"/>
                  <a:gd name="connsiteY82" fmla="*/ 378238 h 781050"/>
                  <a:gd name="connsiteX83" fmla="*/ 346900 w 457200"/>
                  <a:gd name="connsiteY83" fmla="*/ 292418 h 781050"/>
                  <a:gd name="connsiteX84" fmla="*/ 430149 w 457200"/>
                  <a:gd name="connsiteY84" fmla="*/ 292418 h 781050"/>
                  <a:gd name="connsiteX85" fmla="*/ 430149 w 457200"/>
                  <a:gd name="connsiteY85" fmla="*/ 581120 h 781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457200" h="781050">
                    <a:moveTo>
                      <a:pt x="444913" y="262795"/>
                    </a:moveTo>
                    <a:lnTo>
                      <a:pt x="318325" y="262795"/>
                    </a:lnTo>
                    <a:cubicBezTo>
                      <a:pt x="302705" y="250698"/>
                      <a:pt x="284512" y="241935"/>
                      <a:pt x="265462" y="236791"/>
                    </a:cubicBezTo>
                    <a:cubicBezTo>
                      <a:pt x="314896" y="221171"/>
                      <a:pt x="351282" y="175260"/>
                      <a:pt x="351282" y="121444"/>
                    </a:cubicBezTo>
                    <a:cubicBezTo>
                      <a:pt x="351282" y="54673"/>
                      <a:pt x="295751" y="0"/>
                      <a:pt x="227267" y="0"/>
                    </a:cubicBezTo>
                    <a:cubicBezTo>
                      <a:pt x="158782" y="0"/>
                      <a:pt x="103251" y="54673"/>
                      <a:pt x="103251" y="121444"/>
                    </a:cubicBezTo>
                    <a:cubicBezTo>
                      <a:pt x="103251" y="175165"/>
                      <a:pt x="139637" y="221171"/>
                      <a:pt x="189071" y="236791"/>
                    </a:cubicBezTo>
                    <a:cubicBezTo>
                      <a:pt x="169164" y="242030"/>
                      <a:pt x="151829" y="250698"/>
                      <a:pt x="136208" y="262795"/>
                    </a:cubicBezTo>
                    <a:lnTo>
                      <a:pt x="14764" y="262795"/>
                    </a:lnTo>
                    <a:cubicBezTo>
                      <a:pt x="6953" y="262795"/>
                      <a:pt x="0" y="269748"/>
                      <a:pt x="0" y="277559"/>
                    </a:cubicBezTo>
                    <a:lnTo>
                      <a:pt x="0" y="595789"/>
                    </a:lnTo>
                    <a:cubicBezTo>
                      <a:pt x="0" y="603599"/>
                      <a:pt x="6953" y="610552"/>
                      <a:pt x="14764" y="610552"/>
                    </a:cubicBezTo>
                    <a:lnTo>
                      <a:pt x="80677" y="610552"/>
                    </a:lnTo>
                    <a:cubicBezTo>
                      <a:pt x="80677" y="629602"/>
                      <a:pt x="96298" y="645223"/>
                      <a:pt x="115348" y="645223"/>
                    </a:cubicBezTo>
                    <a:lnTo>
                      <a:pt x="117920" y="645223"/>
                    </a:lnTo>
                    <a:lnTo>
                      <a:pt x="117920" y="746665"/>
                    </a:lnTo>
                    <a:cubicBezTo>
                      <a:pt x="117920" y="769239"/>
                      <a:pt x="136112" y="788289"/>
                      <a:pt x="159544" y="788289"/>
                    </a:cubicBezTo>
                    <a:lnTo>
                      <a:pt x="159544" y="788289"/>
                    </a:lnTo>
                    <a:cubicBezTo>
                      <a:pt x="182118" y="788289"/>
                      <a:pt x="201168" y="770096"/>
                      <a:pt x="201168" y="746665"/>
                    </a:cubicBezTo>
                    <a:lnTo>
                      <a:pt x="201168" y="645223"/>
                    </a:lnTo>
                    <a:lnTo>
                      <a:pt x="254032" y="645223"/>
                    </a:lnTo>
                    <a:lnTo>
                      <a:pt x="254032" y="746665"/>
                    </a:lnTo>
                    <a:cubicBezTo>
                      <a:pt x="254032" y="769239"/>
                      <a:pt x="272225" y="788289"/>
                      <a:pt x="295656" y="788289"/>
                    </a:cubicBezTo>
                    <a:lnTo>
                      <a:pt x="296513" y="788289"/>
                    </a:lnTo>
                    <a:cubicBezTo>
                      <a:pt x="319088" y="788289"/>
                      <a:pt x="338138" y="770096"/>
                      <a:pt x="338138" y="746665"/>
                    </a:cubicBezTo>
                    <a:lnTo>
                      <a:pt x="338138" y="645223"/>
                    </a:lnTo>
                    <a:lnTo>
                      <a:pt x="340805" y="645223"/>
                    </a:lnTo>
                    <a:cubicBezTo>
                      <a:pt x="359855" y="645223"/>
                      <a:pt x="375475" y="629602"/>
                      <a:pt x="375475" y="610552"/>
                    </a:cubicBezTo>
                    <a:lnTo>
                      <a:pt x="444817" y="610552"/>
                    </a:lnTo>
                    <a:cubicBezTo>
                      <a:pt x="452628" y="610552"/>
                      <a:pt x="459581" y="603599"/>
                      <a:pt x="459581" y="595789"/>
                    </a:cubicBezTo>
                    <a:lnTo>
                      <a:pt x="459581" y="277559"/>
                    </a:lnTo>
                    <a:cubicBezTo>
                      <a:pt x="458724" y="269748"/>
                      <a:pt x="452723" y="262795"/>
                      <a:pt x="444913" y="262795"/>
                    </a:cubicBezTo>
                    <a:close/>
                    <a:moveTo>
                      <a:pt x="79820" y="378143"/>
                    </a:moveTo>
                    <a:lnTo>
                      <a:pt x="79820" y="581025"/>
                    </a:lnTo>
                    <a:lnTo>
                      <a:pt x="28670" y="581025"/>
                    </a:lnTo>
                    <a:lnTo>
                      <a:pt x="28670" y="292322"/>
                    </a:lnTo>
                    <a:lnTo>
                      <a:pt x="107633" y="292322"/>
                    </a:lnTo>
                    <a:cubicBezTo>
                      <a:pt x="90202" y="315754"/>
                      <a:pt x="79820" y="346043"/>
                      <a:pt x="79820" y="378143"/>
                    </a:cubicBezTo>
                    <a:close/>
                    <a:moveTo>
                      <a:pt x="316516" y="364236"/>
                    </a:moveTo>
                    <a:lnTo>
                      <a:pt x="241935" y="364236"/>
                    </a:lnTo>
                    <a:lnTo>
                      <a:pt x="241935" y="390239"/>
                    </a:lnTo>
                    <a:lnTo>
                      <a:pt x="310420" y="390239"/>
                    </a:lnTo>
                    <a:cubicBezTo>
                      <a:pt x="318230" y="390239"/>
                      <a:pt x="325184" y="397193"/>
                      <a:pt x="325184" y="405003"/>
                    </a:cubicBezTo>
                    <a:cubicBezTo>
                      <a:pt x="325184" y="412813"/>
                      <a:pt x="318230" y="419767"/>
                      <a:pt x="310420" y="419767"/>
                    </a:cubicBezTo>
                    <a:lnTo>
                      <a:pt x="241935" y="419767"/>
                    </a:lnTo>
                    <a:lnTo>
                      <a:pt x="241935" y="449294"/>
                    </a:lnTo>
                    <a:lnTo>
                      <a:pt x="304419" y="449294"/>
                    </a:lnTo>
                    <a:cubicBezTo>
                      <a:pt x="312230" y="449294"/>
                      <a:pt x="319183" y="456248"/>
                      <a:pt x="319183" y="464058"/>
                    </a:cubicBezTo>
                    <a:cubicBezTo>
                      <a:pt x="319183" y="471869"/>
                      <a:pt x="312230" y="478822"/>
                      <a:pt x="304419" y="478822"/>
                    </a:cubicBezTo>
                    <a:lnTo>
                      <a:pt x="241935" y="478822"/>
                    </a:lnTo>
                    <a:lnTo>
                      <a:pt x="241935" y="505682"/>
                    </a:lnTo>
                    <a:cubicBezTo>
                      <a:pt x="241935" y="505682"/>
                      <a:pt x="250603" y="505682"/>
                      <a:pt x="255842" y="505682"/>
                    </a:cubicBezTo>
                    <a:cubicBezTo>
                      <a:pt x="272320" y="505682"/>
                      <a:pt x="287084" y="518731"/>
                      <a:pt x="287941" y="535210"/>
                    </a:cubicBezTo>
                    <a:cubicBezTo>
                      <a:pt x="288798" y="553402"/>
                      <a:pt x="273177" y="562070"/>
                      <a:pt x="256699" y="568166"/>
                    </a:cubicBezTo>
                    <a:cubicBezTo>
                      <a:pt x="228124" y="576834"/>
                      <a:pt x="228124" y="576834"/>
                      <a:pt x="198596" y="568166"/>
                    </a:cubicBezTo>
                    <a:cubicBezTo>
                      <a:pt x="181261" y="562927"/>
                      <a:pt x="166497" y="553402"/>
                      <a:pt x="167354" y="535210"/>
                    </a:cubicBezTo>
                    <a:cubicBezTo>
                      <a:pt x="168212" y="518731"/>
                      <a:pt x="182975" y="505682"/>
                      <a:pt x="199454" y="505682"/>
                    </a:cubicBezTo>
                    <a:cubicBezTo>
                      <a:pt x="204692" y="505682"/>
                      <a:pt x="213360" y="505682"/>
                      <a:pt x="213360" y="505682"/>
                    </a:cubicBezTo>
                    <a:lnTo>
                      <a:pt x="213360" y="478822"/>
                    </a:lnTo>
                    <a:lnTo>
                      <a:pt x="150876" y="478822"/>
                    </a:lnTo>
                    <a:cubicBezTo>
                      <a:pt x="143066" y="478822"/>
                      <a:pt x="136112" y="471869"/>
                      <a:pt x="136112" y="464058"/>
                    </a:cubicBezTo>
                    <a:cubicBezTo>
                      <a:pt x="136112" y="456248"/>
                      <a:pt x="143066" y="449294"/>
                      <a:pt x="150876" y="449294"/>
                    </a:cubicBezTo>
                    <a:lnTo>
                      <a:pt x="213360" y="449294"/>
                    </a:lnTo>
                    <a:lnTo>
                      <a:pt x="213360" y="419767"/>
                    </a:lnTo>
                    <a:lnTo>
                      <a:pt x="144875" y="419767"/>
                    </a:lnTo>
                    <a:cubicBezTo>
                      <a:pt x="137065" y="419767"/>
                      <a:pt x="130112" y="412813"/>
                      <a:pt x="130112" y="405003"/>
                    </a:cubicBezTo>
                    <a:cubicBezTo>
                      <a:pt x="130112" y="397193"/>
                      <a:pt x="137065" y="390239"/>
                      <a:pt x="144875" y="390239"/>
                    </a:cubicBezTo>
                    <a:lnTo>
                      <a:pt x="213360" y="390239"/>
                    </a:lnTo>
                    <a:lnTo>
                      <a:pt x="213360" y="364236"/>
                    </a:lnTo>
                    <a:lnTo>
                      <a:pt x="138779" y="364236"/>
                    </a:lnTo>
                    <a:cubicBezTo>
                      <a:pt x="130969" y="364236"/>
                      <a:pt x="124016" y="357283"/>
                      <a:pt x="124016" y="349472"/>
                    </a:cubicBezTo>
                    <a:cubicBezTo>
                      <a:pt x="124016" y="341662"/>
                      <a:pt x="130969" y="334709"/>
                      <a:pt x="138779" y="334709"/>
                    </a:cubicBezTo>
                    <a:lnTo>
                      <a:pt x="213360" y="334709"/>
                    </a:lnTo>
                    <a:lnTo>
                      <a:pt x="213360" y="312992"/>
                    </a:lnTo>
                    <a:cubicBezTo>
                      <a:pt x="213360" y="305181"/>
                      <a:pt x="220313" y="298228"/>
                      <a:pt x="228124" y="298228"/>
                    </a:cubicBezTo>
                    <a:cubicBezTo>
                      <a:pt x="235934" y="298228"/>
                      <a:pt x="242888" y="305181"/>
                      <a:pt x="242888" y="312992"/>
                    </a:cubicBezTo>
                    <a:lnTo>
                      <a:pt x="242888" y="334804"/>
                    </a:lnTo>
                    <a:lnTo>
                      <a:pt x="317468" y="334804"/>
                    </a:lnTo>
                    <a:cubicBezTo>
                      <a:pt x="325279" y="334804"/>
                      <a:pt x="332232" y="341757"/>
                      <a:pt x="332232" y="349568"/>
                    </a:cubicBezTo>
                    <a:cubicBezTo>
                      <a:pt x="331280" y="357378"/>
                      <a:pt x="325184" y="364236"/>
                      <a:pt x="316516" y="364236"/>
                    </a:cubicBezTo>
                    <a:close/>
                    <a:moveTo>
                      <a:pt x="430149" y="581120"/>
                    </a:moveTo>
                    <a:lnTo>
                      <a:pt x="375475" y="581120"/>
                    </a:lnTo>
                    <a:lnTo>
                      <a:pt x="375475" y="378238"/>
                    </a:lnTo>
                    <a:cubicBezTo>
                      <a:pt x="375475" y="346138"/>
                      <a:pt x="365093" y="315754"/>
                      <a:pt x="346900" y="292418"/>
                    </a:cubicBezTo>
                    <a:lnTo>
                      <a:pt x="430149" y="292418"/>
                    </a:lnTo>
                    <a:lnTo>
                      <a:pt x="430149" y="581120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600" b="0" i="0" u="none" strike="noStrike" kern="1200" cap="none" spc="0" normalizeH="0" baseline="0" noProof="0">
                  <a:ln>
                    <a:noFill/>
                  </a:ln>
                  <a:solidFill>
                    <a:srgbClr val="3F4444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86DCA7A-0537-4FC0-933A-7AD135836CD4}"/>
                </a:ext>
              </a:extLst>
            </p:cNvPr>
            <p:cNvGrpSpPr/>
            <p:nvPr/>
          </p:nvGrpSpPr>
          <p:grpSpPr>
            <a:xfrm>
              <a:off x="2524757" y="1646140"/>
              <a:ext cx="568800" cy="568800"/>
              <a:chOff x="2450267" y="1761919"/>
              <a:chExt cx="670019" cy="670017"/>
            </a:xfrm>
          </p:grpSpPr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0AE9295E-D5D2-42BD-92DD-E242BCF0431A}"/>
                  </a:ext>
                </a:extLst>
              </p:cNvPr>
              <p:cNvSpPr/>
              <p:nvPr/>
            </p:nvSpPr>
            <p:spPr>
              <a:xfrm>
                <a:off x="2450267" y="1761919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C8177ACE-A99C-40B2-95F6-95293BBF254A}"/>
                  </a:ext>
                </a:extLst>
              </p:cNvPr>
              <p:cNvGrpSpPr/>
              <p:nvPr/>
            </p:nvGrpSpPr>
            <p:grpSpPr>
              <a:xfrm>
                <a:off x="2571401" y="1911929"/>
                <a:ext cx="427752" cy="369997"/>
                <a:chOff x="4042912" y="2275998"/>
                <a:chExt cx="638162" cy="551997"/>
              </a:xfrm>
              <a:solidFill>
                <a:schemeClr val="bg1"/>
              </a:solidFill>
            </p:grpSpPr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3B6B5270-36D7-4925-9929-515CC66D0422}"/>
                    </a:ext>
                  </a:extLst>
                </p:cNvPr>
                <p:cNvSpPr/>
                <p:nvPr/>
              </p:nvSpPr>
              <p:spPr>
                <a:xfrm>
                  <a:off x="4279573" y="2487298"/>
                  <a:ext cx="168401" cy="168401"/>
                </a:xfrm>
                <a:custGeom>
                  <a:avLst/>
                  <a:gdLst>
                    <a:gd name="connsiteX0" fmla="*/ 204315 w 200025"/>
                    <a:gd name="connsiteY0" fmla="*/ 103064 h 200025"/>
                    <a:gd name="connsiteX1" fmla="*/ 103064 w 200025"/>
                    <a:gd name="connsiteY1" fmla="*/ 4 h 200025"/>
                    <a:gd name="connsiteX2" fmla="*/ 4 w 200025"/>
                    <a:gd name="connsiteY2" fmla="*/ 101254 h 200025"/>
                    <a:gd name="connsiteX3" fmla="*/ 101255 w 200025"/>
                    <a:gd name="connsiteY3" fmla="*/ 204315 h 200025"/>
                    <a:gd name="connsiteX4" fmla="*/ 102112 w 200025"/>
                    <a:gd name="connsiteY4" fmla="*/ 204315 h 200025"/>
                    <a:gd name="connsiteX5" fmla="*/ 204315 w 200025"/>
                    <a:gd name="connsiteY5" fmla="*/ 103064 h 2000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200025" h="200025">
                      <a:moveTo>
                        <a:pt x="204315" y="103064"/>
                      </a:moveTo>
                      <a:cubicBezTo>
                        <a:pt x="204791" y="46676"/>
                        <a:pt x="159452" y="480"/>
                        <a:pt x="103064" y="4"/>
                      </a:cubicBezTo>
                      <a:cubicBezTo>
                        <a:pt x="46676" y="-473"/>
                        <a:pt x="480" y="44866"/>
                        <a:pt x="4" y="101254"/>
                      </a:cubicBezTo>
                      <a:cubicBezTo>
                        <a:pt x="-473" y="157642"/>
                        <a:pt x="44866" y="203839"/>
                        <a:pt x="101255" y="204315"/>
                      </a:cubicBezTo>
                      <a:cubicBezTo>
                        <a:pt x="101540" y="204315"/>
                        <a:pt x="101826" y="204315"/>
                        <a:pt x="102112" y="204315"/>
                      </a:cubicBezTo>
                      <a:cubicBezTo>
                        <a:pt x="158214" y="204410"/>
                        <a:pt x="203839" y="159166"/>
                        <a:pt x="204315" y="10306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AB11CBE2-7FBE-469D-948D-1043FBB6B449}"/>
                    </a:ext>
                  </a:extLst>
                </p:cNvPr>
                <p:cNvSpPr/>
                <p:nvPr/>
              </p:nvSpPr>
              <p:spPr>
                <a:xfrm>
                  <a:off x="4042912" y="2547326"/>
                  <a:ext cx="272649" cy="280669"/>
                </a:xfrm>
                <a:custGeom>
                  <a:avLst/>
                  <a:gdLst>
                    <a:gd name="connsiteX0" fmla="*/ 123 w 323850"/>
                    <a:gd name="connsiteY0" fmla="*/ 88720 h 333375"/>
                    <a:gd name="connsiteX1" fmla="*/ 148903 w 323850"/>
                    <a:gd name="connsiteY1" fmla="*/ 339132 h 333375"/>
                    <a:gd name="connsiteX2" fmla="*/ 156523 w 323850"/>
                    <a:gd name="connsiteY2" fmla="*/ 341704 h 333375"/>
                    <a:gd name="connsiteX3" fmla="*/ 165191 w 323850"/>
                    <a:gd name="connsiteY3" fmla="*/ 338275 h 333375"/>
                    <a:gd name="connsiteX4" fmla="*/ 327973 w 323850"/>
                    <a:gd name="connsiteY4" fmla="*/ 186351 h 333375"/>
                    <a:gd name="connsiteX5" fmla="*/ 331974 w 323850"/>
                    <a:gd name="connsiteY5" fmla="*/ 174731 h 333375"/>
                    <a:gd name="connsiteX6" fmla="*/ 324449 w 323850"/>
                    <a:gd name="connsiteY6" fmla="*/ 165301 h 333375"/>
                    <a:gd name="connsiteX7" fmla="*/ 241296 w 323850"/>
                    <a:gd name="connsiteY7" fmla="*/ 14997 h 333375"/>
                    <a:gd name="connsiteX8" fmla="*/ 236914 w 323850"/>
                    <a:gd name="connsiteY8" fmla="*/ 3090 h 333375"/>
                    <a:gd name="connsiteX9" fmla="*/ 224151 w 323850"/>
                    <a:gd name="connsiteY9" fmla="*/ 804 h 333375"/>
                    <a:gd name="connsiteX10" fmla="*/ 8790 w 323850"/>
                    <a:gd name="connsiteY10" fmla="*/ 74814 h 333375"/>
                    <a:gd name="connsiteX11" fmla="*/ 123 w 323850"/>
                    <a:gd name="connsiteY11" fmla="*/ 88720 h 333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23850" h="333375">
                      <a:moveTo>
                        <a:pt x="123" y="88720"/>
                      </a:moveTo>
                      <a:cubicBezTo>
                        <a:pt x="13934" y="188828"/>
                        <a:pt x="67560" y="279125"/>
                        <a:pt x="148903" y="339132"/>
                      </a:cubicBezTo>
                      <a:cubicBezTo>
                        <a:pt x="151094" y="340752"/>
                        <a:pt x="153761" y="341704"/>
                        <a:pt x="156523" y="341704"/>
                      </a:cubicBezTo>
                      <a:cubicBezTo>
                        <a:pt x="159761" y="341704"/>
                        <a:pt x="162810" y="340466"/>
                        <a:pt x="165191" y="338275"/>
                      </a:cubicBezTo>
                      <a:lnTo>
                        <a:pt x="327973" y="186351"/>
                      </a:lnTo>
                      <a:cubicBezTo>
                        <a:pt x="331211" y="183399"/>
                        <a:pt x="332640" y="179017"/>
                        <a:pt x="331974" y="174731"/>
                      </a:cubicBezTo>
                      <a:cubicBezTo>
                        <a:pt x="331211" y="170540"/>
                        <a:pt x="328354" y="167016"/>
                        <a:pt x="324449" y="165301"/>
                      </a:cubicBezTo>
                      <a:cubicBezTo>
                        <a:pt x="265108" y="140631"/>
                        <a:pt x="230628" y="78338"/>
                        <a:pt x="241296" y="14997"/>
                      </a:cubicBezTo>
                      <a:cubicBezTo>
                        <a:pt x="242058" y="10520"/>
                        <a:pt x="240438" y="6043"/>
                        <a:pt x="236914" y="3090"/>
                      </a:cubicBezTo>
                      <a:cubicBezTo>
                        <a:pt x="233390" y="42"/>
                        <a:pt x="228532" y="-815"/>
                        <a:pt x="224151" y="804"/>
                      </a:cubicBezTo>
                      <a:lnTo>
                        <a:pt x="8790" y="74814"/>
                      </a:lnTo>
                      <a:cubicBezTo>
                        <a:pt x="2980" y="76719"/>
                        <a:pt x="-735" y="82624"/>
                        <a:pt x="123" y="8872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64BB00DC-633C-4350-9D57-BA2674D6EFD8}"/>
                    </a:ext>
                  </a:extLst>
                </p:cNvPr>
                <p:cNvSpPr/>
                <p:nvPr/>
              </p:nvSpPr>
              <p:spPr>
                <a:xfrm>
                  <a:off x="4408425" y="2536735"/>
                  <a:ext cx="272649" cy="280669"/>
                </a:xfrm>
                <a:custGeom>
                  <a:avLst/>
                  <a:gdLst>
                    <a:gd name="connsiteX0" fmla="*/ 175855 w 323850"/>
                    <a:gd name="connsiteY0" fmla="*/ 338572 h 333375"/>
                    <a:gd name="connsiteX1" fmla="*/ 184141 w 323850"/>
                    <a:gd name="connsiteY1" fmla="*/ 341620 h 333375"/>
                    <a:gd name="connsiteX2" fmla="*/ 192333 w 323850"/>
                    <a:gd name="connsiteY2" fmla="*/ 338667 h 333375"/>
                    <a:gd name="connsiteX3" fmla="*/ 332160 w 323850"/>
                    <a:gd name="connsiteY3" fmla="*/ 78539 h 333375"/>
                    <a:gd name="connsiteX4" fmla="*/ 322921 w 323850"/>
                    <a:gd name="connsiteY4" fmla="*/ 65014 h 333375"/>
                    <a:gd name="connsiteX5" fmla="*/ 104131 w 323850"/>
                    <a:gd name="connsiteY5" fmla="*/ 529 h 333375"/>
                    <a:gd name="connsiteX6" fmla="*/ 92034 w 323850"/>
                    <a:gd name="connsiteY6" fmla="*/ 3196 h 333375"/>
                    <a:gd name="connsiteX7" fmla="*/ 87939 w 323850"/>
                    <a:gd name="connsiteY7" fmla="*/ 15103 h 333375"/>
                    <a:gd name="connsiteX8" fmla="*/ 90320 w 323850"/>
                    <a:gd name="connsiteY8" fmla="*/ 40630 h 333375"/>
                    <a:gd name="connsiteX9" fmla="*/ 7453 w 323850"/>
                    <a:gd name="connsiteY9" fmla="*/ 169884 h 333375"/>
                    <a:gd name="connsiteX10" fmla="*/ 1166 w 323850"/>
                    <a:gd name="connsiteY10" fmla="*/ 186838 h 333375"/>
                    <a:gd name="connsiteX11" fmla="*/ 4500 w 323850"/>
                    <a:gd name="connsiteY11" fmla="*/ 191220 h 333375"/>
                    <a:gd name="connsiteX12" fmla="*/ 175855 w 323850"/>
                    <a:gd name="connsiteY12" fmla="*/ 338572 h 3333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23850" h="333375">
                      <a:moveTo>
                        <a:pt x="175855" y="338572"/>
                      </a:moveTo>
                      <a:cubicBezTo>
                        <a:pt x="178140" y="340572"/>
                        <a:pt x="181093" y="341620"/>
                        <a:pt x="184141" y="341620"/>
                      </a:cubicBezTo>
                      <a:cubicBezTo>
                        <a:pt x="187094" y="341620"/>
                        <a:pt x="190047" y="340572"/>
                        <a:pt x="192333" y="338667"/>
                      </a:cubicBezTo>
                      <a:cubicBezTo>
                        <a:pt x="271866" y="274087"/>
                        <a:pt x="322158" y="180457"/>
                        <a:pt x="332160" y="78539"/>
                      </a:cubicBezTo>
                      <a:cubicBezTo>
                        <a:pt x="332731" y="72443"/>
                        <a:pt x="328921" y="66728"/>
                        <a:pt x="322921" y="65014"/>
                      </a:cubicBezTo>
                      <a:lnTo>
                        <a:pt x="104131" y="529"/>
                      </a:lnTo>
                      <a:cubicBezTo>
                        <a:pt x="99940" y="-709"/>
                        <a:pt x="95273" y="244"/>
                        <a:pt x="92034" y="3196"/>
                      </a:cubicBezTo>
                      <a:cubicBezTo>
                        <a:pt x="88701" y="6149"/>
                        <a:pt x="87177" y="10626"/>
                        <a:pt x="87939" y="15103"/>
                      </a:cubicBezTo>
                      <a:cubicBezTo>
                        <a:pt x="89558" y="23485"/>
                        <a:pt x="90320" y="32057"/>
                        <a:pt x="90320" y="40630"/>
                      </a:cubicBezTo>
                      <a:cubicBezTo>
                        <a:pt x="90130" y="96160"/>
                        <a:pt x="57745" y="146452"/>
                        <a:pt x="7453" y="169884"/>
                      </a:cubicBezTo>
                      <a:cubicBezTo>
                        <a:pt x="1071" y="172837"/>
                        <a:pt x="-1787" y="180457"/>
                        <a:pt x="1166" y="186838"/>
                      </a:cubicBezTo>
                      <a:cubicBezTo>
                        <a:pt x="1928" y="188553"/>
                        <a:pt x="3071" y="189982"/>
                        <a:pt x="4500" y="191220"/>
                      </a:cubicBezTo>
                      <a:lnTo>
                        <a:pt x="175855" y="33857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2CA2E58B-6EF7-4D53-99F7-6F895525BA3B}"/>
                    </a:ext>
                  </a:extLst>
                </p:cNvPr>
                <p:cNvSpPr/>
                <p:nvPr/>
              </p:nvSpPr>
              <p:spPr>
                <a:xfrm>
                  <a:off x="4231154" y="2275998"/>
                  <a:ext cx="264628" cy="208497"/>
                </a:xfrm>
                <a:custGeom>
                  <a:avLst/>
                  <a:gdLst>
                    <a:gd name="connsiteX0" fmla="*/ 311073 w 314325"/>
                    <a:gd name="connsiteY0" fmla="*/ 27718 h 247650"/>
                    <a:gd name="connsiteX1" fmla="*/ 160483 w 314325"/>
                    <a:gd name="connsiteY1" fmla="*/ 0 h 247650"/>
                    <a:gd name="connsiteX2" fmla="*/ 8178 w 314325"/>
                    <a:gd name="connsiteY2" fmla="*/ 27718 h 247650"/>
                    <a:gd name="connsiteX3" fmla="*/ 368 w 314325"/>
                    <a:gd name="connsiteY3" fmla="*/ 42672 h 247650"/>
                    <a:gd name="connsiteX4" fmla="*/ 48469 w 314325"/>
                    <a:gd name="connsiteY4" fmla="*/ 243459 h 247650"/>
                    <a:gd name="connsiteX5" fmla="*/ 56660 w 314325"/>
                    <a:gd name="connsiteY5" fmla="*/ 252508 h 247650"/>
                    <a:gd name="connsiteX6" fmla="*/ 60851 w 314325"/>
                    <a:gd name="connsiteY6" fmla="*/ 253174 h 247650"/>
                    <a:gd name="connsiteX7" fmla="*/ 68757 w 314325"/>
                    <a:gd name="connsiteY7" fmla="*/ 250412 h 247650"/>
                    <a:gd name="connsiteX8" fmla="*/ 250303 w 314325"/>
                    <a:gd name="connsiteY8" fmla="*/ 250412 h 247650"/>
                    <a:gd name="connsiteX9" fmla="*/ 263067 w 314325"/>
                    <a:gd name="connsiteY9" fmla="*/ 252603 h 247650"/>
                    <a:gd name="connsiteX10" fmla="*/ 271354 w 314325"/>
                    <a:gd name="connsiteY10" fmla="*/ 243554 h 247650"/>
                    <a:gd name="connsiteX11" fmla="*/ 318693 w 314325"/>
                    <a:gd name="connsiteY11" fmla="*/ 42767 h 247650"/>
                    <a:gd name="connsiteX12" fmla="*/ 311073 w 314325"/>
                    <a:gd name="connsiteY12" fmla="*/ 27718 h 2476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314325" h="247650">
                      <a:moveTo>
                        <a:pt x="311073" y="27718"/>
                      </a:moveTo>
                      <a:cubicBezTo>
                        <a:pt x="262972" y="9334"/>
                        <a:pt x="212013" y="0"/>
                        <a:pt x="160483" y="0"/>
                      </a:cubicBezTo>
                      <a:cubicBezTo>
                        <a:pt x="108476" y="0"/>
                        <a:pt x="56851" y="9334"/>
                        <a:pt x="8178" y="27718"/>
                      </a:cubicBezTo>
                      <a:cubicBezTo>
                        <a:pt x="2177" y="30004"/>
                        <a:pt x="-1156" y="36385"/>
                        <a:pt x="368" y="42672"/>
                      </a:cubicBezTo>
                      <a:lnTo>
                        <a:pt x="48469" y="243459"/>
                      </a:lnTo>
                      <a:cubicBezTo>
                        <a:pt x="49517" y="247650"/>
                        <a:pt x="52564" y="251079"/>
                        <a:pt x="56660" y="252508"/>
                      </a:cubicBezTo>
                      <a:cubicBezTo>
                        <a:pt x="57994" y="252889"/>
                        <a:pt x="59422" y="253079"/>
                        <a:pt x="60851" y="253174"/>
                      </a:cubicBezTo>
                      <a:cubicBezTo>
                        <a:pt x="63709" y="253174"/>
                        <a:pt x="66566" y="252127"/>
                        <a:pt x="68757" y="250412"/>
                      </a:cubicBezTo>
                      <a:cubicBezTo>
                        <a:pt x="122002" y="208502"/>
                        <a:pt x="197059" y="208502"/>
                        <a:pt x="250303" y="250412"/>
                      </a:cubicBezTo>
                      <a:cubicBezTo>
                        <a:pt x="253828" y="253365"/>
                        <a:pt x="258781" y="254222"/>
                        <a:pt x="263067" y="252603"/>
                      </a:cubicBezTo>
                      <a:cubicBezTo>
                        <a:pt x="267163" y="251174"/>
                        <a:pt x="270306" y="247745"/>
                        <a:pt x="271354" y="243554"/>
                      </a:cubicBezTo>
                      <a:lnTo>
                        <a:pt x="318693" y="42767"/>
                      </a:lnTo>
                      <a:cubicBezTo>
                        <a:pt x="320408" y="36385"/>
                        <a:pt x="317074" y="30004"/>
                        <a:pt x="311073" y="2771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E0583757-6F3C-48A8-B76A-C143823901E7}"/>
                </a:ext>
              </a:extLst>
            </p:cNvPr>
            <p:cNvGrpSpPr/>
            <p:nvPr/>
          </p:nvGrpSpPr>
          <p:grpSpPr>
            <a:xfrm>
              <a:off x="2521831" y="2613153"/>
              <a:ext cx="568800" cy="568800"/>
              <a:chOff x="2254079" y="2901009"/>
              <a:chExt cx="670019" cy="670017"/>
            </a:xfrm>
          </p:grpSpPr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E9D94308-AADA-4BA4-8B02-CA4FBB8FB019}"/>
                  </a:ext>
                </a:extLst>
              </p:cNvPr>
              <p:cNvSpPr/>
              <p:nvPr/>
            </p:nvSpPr>
            <p:spPr>
              <a:xfrm>
                <a:off x="2254079" y="2901009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64" name="Graphic 3">
                <a:extLst>
                  <a:ext uri="{FF2B5EF4-FFF2-40B4-BE49-F238E27FC236}">
                    <a16:creationId xmlns:a16="http://schemas.microsoft.com/office/drawing/2014/main" id="{56AC4822-A069-40E9-B930-70446A828035}"/>
                  </a:ext>
                </a:extLst>
              </p:cNvPr>
              <p:cNvGrpSpPr/>
              <p:nvPr/>
            </p:nvGrpSpPr>
            <p:grpSpPr>
              <a:xfrm>
                <a:off x="2414396" y="3053265"/>
                <a:ext cx="349378" cy="369762"/>
                <a:chOff x="3982007" y="3623488"/>
                <a:chExt cx="619124" cy="655242"/>
              </a:xfrm>
              <a:solidFill>
                <a:schemeClr val="bg1"/>
              </a:solidFill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F82ED1F8-CCB6-4817-A832-550437746C78}"/>
                    </a:ext>
                  </a:extLst>
                </p:cNvPr>
                <p:cNvSpPr/>
                <p:nvPr/>
              </p:nvSpPr>
              <p:spPr>
                <a:xfrm>
                  <a:off x="4297382" y="3623488"/>
                  <a:ext cx="266701" cy="219075"/>
                </a:xfrm>
                <a:custGeom>
                  <a:avLst/>
                  <a:gdLst>
                    <a:gd name="connsiteX0" fmla="*/ 186881 w 266700"/>
                    <a:gd name="connsiteY0" fmla="*/ 225664 h 219075"/>
                    <a:gd name="connsiteX1" fmla="*/ 265081 w 266700"/>
                    <a:gd name="connsiteY1" fmla="*/ 78598 h 219075"/>
                    <a:gd name="connsiteX2" fmla="*/ 178594 w 266700"/>
                    <a:gd name="connsiteY2" fmla="*/ 16590 h 219075"/>
                    <a:gd name="connsiteX3" fmla="*/ 0 w 266700"/>
                    <a:gd name="connsiteY3" fmla="*/ 225664 h 219075"/>
                    <a:gd name="connsiteX4" fmla="*/ 186881 w 266700"/>
                    <a:gd name="connsiteY4" fmla="*/ 225664 h 2190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66700" h="219075">
                      <a:moveTo>
                        <a:pt x="186881" y="225664"/>
                      </a:moveTo>
                      <a:cubicBezTo>
                        <a:pt x="211360" y="179087"/>
                        <a:pt x="236982" y="130795"/>
                        <a:pt x="265081" y="78598"/>
                      </a:cubicBezTo>
                      <a:cubicBezTo>
                        <a:pt x="292227" y="23258"/>
                        <a:pt x="221171" y="-27129"/>
                        <a:pt x="178594" y="16590"/>
                      </a:cubicBezTo>
                      <a:cubicBezTo>
                        <a:pt x="119920" y="81551"/>
                        <a:pt x="60389" y="151369"/>
                        <a:pt x="0" y="225664"/>
                      </a:cubicBezTo>
                      <a:lnTo>
                        <a:pt x="186881" y="225664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0D220488-9D16-46E1-96C8-2FA091F1A3C3}"/>
                    </a:ext>
                  </a:extLst>
                </p:cNvPr>
                <p:cNvSpPr/>
                <p:nvPr/>
              </p:nvSpPr>
              <p:spPr>
                <a:xfrm>
                  <a:off x="3982007" y="3888204"/>
                  <a:ext cx="619124" cy="390526"/>
                </a:xfrm>
                <a:custGeom>
                  <a:avLst/>
                  <a:gdLst>
                    <a:gd name="connsiteX0" fmla="*/ 605695 w 619125"/>
                    <a:gd name="connsiteY0" fmla="*/ 0 h 390525"/>
                    <a:gd name="connsiteX1" fmla="*/ 575215 w 619125"/>
                    <a:gd name="connsiteY1" fmla="*/ 0 h 390525"/>
                    <a:gd name="connsiteX2" fmla="*/ 481679 w 619125"/>
                    <a:gd name="connsiteY2" fmla="*/ 0 h 390525"/>
                    <a:gd name="connsiteX3" fmla="*/ 283655 w 619125"/>
                    <a:gd name="connsiteY3" fmla="*/ 0 h 390525"/>
                    <a:gd name="connsiteX4" fmla="*/ 216122 w 619125"/>
                    <a:gd name="connsiteY4" fmla="*/ 0 h 390525"/>
                    <a:gd name="connsiteX5" fmla="*/ 19526 w 619125"/>
                    <a:gd name="connsiteY5" fmla="*/ 0 h 390525"/>
                    <a:gd name="connsiteX6" fmla="*/ 0 w 619125"/>
                    <a:gd name="connsiteY6" fmla="*/ 19526 h 390525"/>
                    <a:gd name="connsiteX7" fmla="*/ 312611 w 619125"/>
                    <a:gd name="connsiteY7" fmla="*/ 390811 h 390525"/>
                    <a:gd name="connsiteX8" fmla="*/ 625221 w 619125"/>
                    <a:gd name="connsiteY8" fmla="*/ 19526 h 390525"/>
                    <a:gd name="connsiteX9" fmla="*/ 605695 w 619125"/>
                    <a:gd name="connsiteY9" fmla="*/ 0 h 390525"/>
                    <a:gd name="connsiteX10" fmla="*/ 429863 w 619125"/>
                    <a:gd name="connsiteY10" fmla="*/ 234505 h 390525"/>
                    <a:gd name="connsiteX11" fmla="*/ 351663 w 619125"/>
                    <a:gd name="connsiteY11" fmla="*/ 234505 h 390525"/>
                    <a:gd name="connsiteX12" fmla="*/ 351663 w 619125"/>
                    <a:gd name="connsiteY12" fmla="*/ 312706 h 390525"/>
                    <a:gd name="connsiteX13" fmla="*/ 273463 w 619125"/>
                    <a:gd name="connsiteY13" fmla="*/ 312706 h 390525"/>
                    <a:gd name="connsiteX14" fmla="*/ 273463 w 619125"/>
                    <a:gd name="connsiteY14" fmla="*/ 234505 h 390525"/>
                    <a:gd name="connsiteX15" fmla="*/ 195263 w 619125"/>
                    <a:gd name="connsiteY15" fmla="*/ 234505 h 390525"/>
                    <a:gd name="connsiteX16" fmla="*/ 195263 w 619125"/>
                    <a:gd name="connsiteY16" fmla="*/ 156305 h 390525"/>
                    <a:gd name="connsiteX17" fmla="*/ 273463 w 619125"/>
                    <a:gd name="connsiteY17" fmla="*/ 156305 h 390525"/>
                    <a:gd name="connsiteX18" fmla="*/ 273463 w 619125"/>
                    <a:gd name="connsiteY18" fmla="*/ 78200 h 390525"/>
                    <a:gd name="connsiteX19" fmla="*/ 351663 w 619125"/>
                    <a:gd name="connsiteY19" fmla="*/ 78200 h 390525"/>
                    <a:gd name="connsiteX20" fmla="*/ 351663 w 619125"/>
                    <a:gd name="connsiteY20" fmla="*/ 156400 h 390525"/>
                    <a:gd name="connsiteX21" fmla="*/ 429863 w 619125"/>
                    <a:gd name="connsiteY21" fmla="*/ 156400 h 390525"/>
                    <a:gd name="connsiteX22" fmla="*/ 429863 w 619125"/>
                    <a:gd name="connsiteY22" fmla="*/ 234505 h 390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19125" h="390525">
                      <a:moveTo>
                        <a:pt x="605695" y="0"/>
                      </a:moveTo>
                      <a:lnTo>
                        <a:pt x="575215" y="0"/>
                      </a:lnTo>
                      <a:lnTo>
                        <a:pt x="481679" y="0"/>
                      </a:lnTo>
                      <a:lnTo>
                        <a:pt x="283655" y="0"/>
                      </a:lnTo>
                      <a:lnTo>
                        <a:pt x="216122" y="0"/>
                      </a:lnTo>
                      <a:lnTo>
                        <a:pt x="19526" y="0"/>
                      </a:lnTo>
                      <a:cubicBezTo>
                        <a:pt x="8763" y="0"/>
                        <a:pt x="0" y="8763"/>
                        <a:pt x="0" y="19526"/>
                      </a:cubicBezTo>
                      <a:cubicBezTo>
                        <a:pt x="0" y="271844"/>
                        <a:pt x="85630" y="390811"/>
                        <a:pt x="312611" y="390811"/>
                      </a:cubicBezTo>
                      <a:cubicBezTo>
                        <a:pt x="539591" y="390811"/>
                        <a:pt x="625221" y="271844"/>
                        <a:pt x="625221" y="19526"/>
                      </a:cubicBezTo>
                      <a:cubicBezTo>
                        <a:pt x="625221" y="8763"/>
                        <a:pt x="616458" y="0"/>
                        <a:pt x="605695" y="0"/>
                      </a:cubicBezTo>
                      <a:close/>
                      <a:moveTo>
                        <a:pt x="429863" y="234505"/>
                      </a:moveTo>
                      <a:lnTo>
                        <a:pt x="351663" y="234505"/>
                      </a:lnTo>
                      <a:lnTo>
                        <a:pt x="351663" y="312706"/>
                      </a:lnTo>
                      <a:lnTo>
                        <a:pt x="273463" y="312706"/>
                      </a:lnTo>
                      <a:lnTo>
                        <a:pt x="273463" y="234505"/>
                      </a:lnTo>
                      <a:lnTo>
                        <a:pt x="195263" y="234505"/>
                      </a:lnTo>
                      <a:lnTo>
                        <a:pt x="195263" y="156305"/>
                      </a:lnTo>
                      <a:lnTo>
                        <a:pt x="273463" y="156305"/>
                      </a:lnTo>
                      <a:lnTo>
                        <a:pt x="273463" y="78200"/>
                      </a:lnTo>
                      <a:lnTo>
                        <a:pt x="351663" y="78200"/>
                      </a:lnTo>
                      <a:lnTo>
                        <a:pt x="351663" y="156400"/>
                      </a:lnTo>
                      <a:lnTo>
                        <a:pt x="429863" y="156400"/>
                      </a:lnTo>
                      <a:lnTo>
                        <a:pt x="429863" y="23450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9846D1A-7E29-4BA5-B5D6-2B7B6622BE8C}"/>
                </a:ext>
              </a:extLst>
            </p:cNvPr>
            <p:cNvGrpSpPr/>
            <p:nvPr/>
          </p:nvGrpSpPr>
          <p:grpSpPr>
            <a:xfrm>
              <a:off x="556101" y="2616565"/>
              <a:ext cx="568800" cy="568800"/>
              <a:chOff x="-91083" y="3256292"/>
              <a:chExt cx="670019" cy="670017"/>
            </a:xfrm>
          </p:grpSpPr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2DB7521B-2C82-4763-9DF3-0737F31FAC4C}"/>
                  </a:ext>
                </a:extLst>
              </p:cNvPr>
              <p:cNvSpPr/>
              <p:nvPr/>
            </p:nvSpPr>
            <p:spPr>
              <a:xfrm>
                <a:off x="-91083" y="3256292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C2B8712A-2A94-4445-8770-9DA5B4C691A1}"/>
                  </a:ext>
                </a:extLst>
              </p:cNvPr>
              <p:cNvSpPr/>
              <p:nvPr/>
            </p:nvSpPr>
            <p:spPr>
              <a:xfrm>
                <a:off x="27256" y="3410317"/>
                <a:ext cx="433341" cy="361967"/>
              </a:xfrm>
              <a:custGeom>
                <a:avLst/>
                <a:gdLst>
                  <a:gd name="connsiteX0" fmla="*/ 810625 w 809625"/>
                  <a:gd name="connsiteY0" fmla="*/ 588550 h 676275"/>
                  <a:gd name="connsiteX1" fmla="*/ 522684 w 809625"/>
                  <a:gd name="connsiteY1" fmla="*/ 61055 h 676275"/>
                  <a:gd name="connsiteX2" fmla="*/ 488013 w 809625"/>
                  <a:gd name="connsiteY2" fmla="*/ 210693 h 676275"/>
                  <a:gd name="connsiteX3" fmla="*/ 480488 w 809625"/>
                  <a:gd name="connsiteY3" fmla="*/ 251650 h 676275"/>
                  <a:gd name="connsiteX4" fmla="*/ 446579 w 809625"/>
                  <a:gd name="connsiteY4" fmla="*/ 216218 h 676275"/>
                  <a:gd name="connsiteX5" fmla="*/ 446579 w 809625"/>
                  <a:gd name="connsiteY5" fmla="*/ 0 h 676275"/>
                  <a:gd name="connsiteX6" fmla="*/ 364664 w 809625"/>
                  <a:gd name="connsiteY6" fmla="*/ 0 h 676275"/>
                  <a:gd name="connsiteX7" fmla="*/ 364664 w 809625"/>
                  <a:gd name="connsiteY7" fmla="*/ 216218 h 676275"/>
                  <a:gd name="connsiteX8" fmla="*/ 330755 w 809625"/>
                  <a:gd name="connsiteY8" fmla="*/ 251650 h 676275"/>
                  <a:gd name="connsiteX9" fmla="*/ 323135 w 809625"/>
                  <a:gd name="connsiteY9" fmla="*/ 210693 h 676275"/>
                  <a:gd name="connsiteX10" fmla="*/ 288464 w 809625"/>
                  <a:gd name="connsiteY10" fmla="*/ 61055 h 676275"/>
                  <a:gd name="connsiteX11" fmla="*/ 428 w 809625"/>
                  <a:gd name="connsiteY11" fmla="*/ 588550 h 676275"/>
                  <a:gd name="connsiteX12" fmla="*/ 139970 w 809625"/>
                  <a:gd name="connsiteY12" fmla="*/ 680847 h 676275"/>
                  <a:gd name="connsiteX13" fmla="*/ 349424 w 809625"/>
                  <a:gd name="connsiteY13" fmla="*/ 411099 h 676275"/>
                  <a:gd name="connsiteX14" fmla="*/ 345138 w 809625"/>
                  <a:gd name="connsiteY14" fmla="*/ 354997 h 676275"/>
                  <a:gd name="connsiteX15" fmla="*/ 405431 w 809625"/>
                  <a:gd name="connsiteY15" fmla="*/ 292036 h 676275"/>
                  <a:gd name="connsiteX16" fmla="*/ 465725 w 809625"/>
                  <a:gd name="connsiteY16" fmla="*/ 354997 h 676275"/>
                  <a:gd name="connsiteX17" fmla="*/ 461438 w 809625"/>
                  <a:gd name="connsiteY17" fmla="*/ 411194 h 676275"/>
                  <a:gd name="connsiteX18" fmla="*/ 670893 w 809625"/>
                  <a:gd name="connsiteY18" fmla="*/ 680942 h 676275"/>
                  <a:gd name="connsiteX19" fmla="*/ 810625 w 809625"/>
                  <a:gd name="connsiteY19" fmla="*/ 588550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809625" h="676275">
                    <a:moveTo>
                      <a:pt x="810625" y="588550"/>
                    </a:moveTo>
                    <a:cubicBezTo>
                      <a:pt x="806529" y="520065"/>
                      <a:pt x="755666" y="44672"/>
                      <a:pt x="522684" y="61055"/>
                    </a:cubicBezTo>
                    <a:cubicBezTo>
                      <a:pt x="418004" y="68485"/>
                      <a:pt x="493347" y="178594"/>
                      <a:pt x="488013" y="210693"/>
                    </a:cubicBezTo>
                    <a:cubicBezTo>
                      <a:pt x="486299" y="221075"/>
                      <a:pt x="483536" y="234601"/>
                      <a:pt x="480488" y="251650"/>
                    </a:cubicBezTo>
                    <a:lnTo>
                      <a:pt x="446579" y="216218"/>
                    </a:lnTo>
                    <a:lnTo>
                      <a:pt x="446579" y="0"/>
                    </a:lnTo>
                    <a:lnTo>
                      <a:pt x="364664" y="0"/>
                    </a:lnTo>
                    <a:lnTo>
                      <a:pt x="364664" y="216218"/>
                    </a:lnTo>
                    <a:lnTo>
                      <a:pt x="330755" y="251650"/>
                    </a:lnTo>
                    <a:cubicBezTo>
                      <a:pt x="327612" y="234601"/>
                      <a:pt x="324850" y="221075"/>
                      <a:pt x="323135" y="210693"/>
                    </a:cubicBezTo>
                    <a:cubicBezTo>
                      <a:pt x="317897" y="178498"/>
                      <a:pt x="393144" y="68390"/>
                      <a:pt x="288464" y="61055"/>
                    </a:cubicBezTo>
                    <a:cubicBezTo>
                      <a:pt x="55388" y="44672"/>
                      <a:pt x="4619" y="520160"/>
                      <a:pt x="428" y="588550"/>
                    </a:cubicBezTo>
                    <a:cubicBezTo>
                      <a:pt x="-4715" y="673608"/>
                      <a:pt x="36147" y="673513"/>
                      <a:pt x="139970" y="680847"/>
                    </a:cubicBezTo>
                    <a:cubicBezTo>
                      <a:pt x="230838" y="687229"/>
                      <a:pt x="359997" y="604266"/>
                      <a:pt x="349424" y="411099"/>
                    </a:cubicBezTo>
                    <a:cubicBezTo>
                      <a:pt x="348281" y="390811"/>
                      <a:pt x="346853" y="372142"/>
                      <a:pt x="345138" y="354997"/>
                    </a:cubicBezTo>
                    <a:lnTo>
                      <a:pt x="405431" y="292036"/>
                    </a:lnTo>
                    <a:lnTo>
                      <a:pt x="465725" y="354997"/>
                    </a:lnTo>
                    <a:cubicBezTo>
                      <a:pt x="464010" y="372142"/>
                      <a:pt x="462581" y="390811"/>
                      <a:pt x="461438" y="411194"/>
                    </a:cubicBezTo>
                    <a:cubicBezTo>
                      <a:pt x="450866" y="604361"/>
                      <a:pt x="579929" y="687419"/>
                      <a:pt x="670893" y="680942"/>
                    </a:cubicBezTo>
                    <a:cubicBezTo>
                      <a:pt x="774906" y="673608"/>
                      <a:pt x="815768" y="673608"/>
                      <a:pt x="810625" y="588550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600" b="0" i="0" u="none" strike="noStrike" kern="1200" cap="none" spc="0" normalizeH="0" baseline="0" noProof="0">
                  <a:ln>
                    <a:noFill/>
                  </a:ln>
                  <a:solidFill>
                    <a:srgbClr val="3F4444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B1E711E-C40D-4603-83BC-916A2E412D43}"/>
                </a:ext>
              </a:extLst>
            </p:cNvPr>
            <p:cNvGrpSpPr/>
            <p:nvPr/>
          </p:nvGrpSpPr>
          <p:grpSpPr>
            <a:xfrm>
              <a:off x="1556746" y="1649029"/>
              <a:ext cx="568800" cy="568800"/>
              <a:chOff x="894888" y="2116585"/>
              <a:chExt cx="670019" cy="670017"/>
            </a:xfrm>
          </p:grpSpPr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09D02A61-9F8B-439F-9E28-3017493382CE}"/>
                  </a:ext>
                </a:extLst>
              </p:cNvPr>
              <p:cNvSpPr/>
              <p:nvPr/>
            </p:nvSpPr>
            <p:spPr>
              <a:xfrm>
                <a:off x="894888" y="2116585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3">
                  <a:lumMod val="75000"/>
                </a:schemeClr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F5734D50-2BEF-4D8C-B05D-960BECF285C0}"/>
                  </a:ext>
                </a:extLst>
              </p:cNvPr>
              <p:cNvGrpSpPr/>
              <p:nvPr/>
            </p:nvGrpSpPr>
            <p:grpSpPr>
              <a:xfrm>
                <a:off x="989197" y="2210894"/>
                <a:ext cx="481396" cy="481396"/>
                <a:chOff x="1132787" y="6332298"/>
                <a:chExt cx="481396" cy="481396"/>
              </a:xfrm>
            </p:grpSpPr>
            <p:grpSp>
              <p:nvGrpSpPr>
                <p:cNvPr id="68" name="Graphic 3">
                  <a:extLst>
                    <a:ext uri="{FF2B5EF4-FFF2-40B4-BE49-F238E27FC236}">
                      <a16:creationId xmlns:a16="http://schemas.microsoft.com/office/drawing/2014/main" id="{B9454158-383D-40F4-9DB5-6A7C37979E31}"/>
                    </a:ext>
                  </a:extLst>
                </p:cNvPr>
                <p:cNvGrpSpPr/>
                <p:nvPr/>
              </p:nvGrpSpPr>
              <p:grpSpPr>
                <a:xfrm>
                  <a:off x="1201483" y="6384869"/>
                  <a:ext cx="344114" cy="372602"/>
                  <a:chOff x="2587363" y="936732"/>
                  <a:chExt cx="609794" cy="660275"/>
                </a:xfrm>
                <a:solidFill>
                  <a:schemeClr val="accent2"/>
                </a:solidFill>
              </p:grpSpPr>
              <p:sp>
                <p:nvSpPr>
                  <p:cNvPr id="73" name="Freeform: Shape 72">
                    <a:extLst>
                      <a:ext uri="{FF2B5EF4-FFF2-40B4-BE49-F238E27FC236}">
                        <a16:creationId xmlns:a16="http://schemas.microsoft.com/office/drawing/2014/main" id="{B9043092-07C0-4FA0-85A5-8A10F0BA4D12}"/>
                      </a:ext>
                    </a:extLst>
                  </p:cNvPr>
                  <p:cNvSpPr/>
                  <p:nvPr/>
                </p:nvSpPr>
                <p:spPr>
                  <a:xfrm>
                    <a:off x="2587363" y="1106941"/>
                    <a:ext cx="219074" cy="219075"/>
                  </a:xfrm>
                  <a:custGeom>
                    <a:avLst/>
                    <a:gdLst>
                      <a:gd name="connsiteX0" fmla="*/ 113824 w 219075"/>
                      <a:gd name="connsiteY0" fmla="*/ 227648 h 219075"/>
                      <a:gd name="connsiteX1" fmla="*/ 0 w 219075"/>
                      <a:gd name="connsiteY1" fmla="*/ 113824 h 219075"/>
                      <a:gd name="connsiteX2" fmla="*/ 113824 w 219075"/>
                      <a:gd name="connsiteY2" fmla="*/ 0 h 219075"/>
                      <a:gd name="connsiteX3" fmla="*/ 227648 w 219075"/>
                      <a:gd name="connsiteY3" fmla="*/ 113824 h 219075"/>
                      <a:gd name="connsiteX4" fmla="*/ 113824 w 219075"/>
                      <a:gd name="connsiteY4" fmla="*/ 227648 h 219075"/>
                      <a:gd name="connsiteX5" fmla="*/ 113824 w 219075"/>
                      <a:gd name="connsiteY5" fmla="*/ 32290 h 219075"/>
                      <a:gd name="connsiteX6" fmla="*/ 32290 w 219075"/>
                      <a:gd name="connsiteY6" fmla="*/ 113824 h 219075"/>
                      <a:gd name="connsiteX7" fmla="*/ 113824 w 219075"/>
                      <a:gd name="connsiteY7" fmla="*/ 195358 h 219075"/>
                      <a:gd name="connsiteX8" fmla="*/ 195358 w 219075"/>
                      <a:gd name="connsiteY8" fmla="*/ 113824 h 219075"/>
                      <a:gd name="connsiteX9" fmla="*/ 113824 w 219075"/>
                      <a:gd name="connsiteY9" fmla="*/ 32290 h 219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19075" h="219075">
                        <a:moveTo>
                          <a:pt x="113824" y="227648"/>
                        </a:moveTo>
                        <a:cubicBezTo>
                          <a:pt x="51054" y="227648"/>
                          <a:pt x="0" y="176594"/>
                          <a:pt x="0" y="113824"/>
                        </a:cubicBezTo>
                        <a:cubicBezTo>
                          <a:pt x="0" y="51054"/>
                          <a:pt x="51054" y="0"/>
                          <a:pt x="113824" y="0"/>
                        </a:cubicBezTo>
                        <a:cubicBezTo>
                          <a:pt x="176594" y="0"/>
                          <a:pt x="227648" y="51054"/>
                          <a:pt x="227648" y="113824"/>
                        </a:cubicBezTo>
                        <a:cubicBezTo>
                          <a:pt x="227648" y="176594"/>
                          <a:pt x="176594" y="227648"/>
                          <a:pt x="113824" y="227648"/>
                        </a:cubicBezTo>
                        <a:close/>
                        <a:moveTo>
                          <a:pt x="113824" y="32290"/>
                        </a:moveTo>
                        <a:cubicBezTo>
                          <a:pt x="68866" y="32290"/>
                          <a:pt x="32290" y="68866"/>
                          <a:pt x="32290" y="113824"/>
                        </a:cubicBezTo>
                        <a:cubicBezTo>
                          <a:pt x="32290" y="158782"/>
                          <a:pt x="68866" y="195358"/>
                          <a:pt x="113824" y="195358"/>
                        </a:cubicBezTo>
                        <a:cubicBezTo>
                          <a:pt x="158782" y="195358"/>
                          <a:pt x="195358" y="158782"/>
                          <a:pt x="195358" y="113824"/>
                        </a:cubicBezTo>
                        <a:cubicBezTo>
                          <a:pt x="195358" y="68866"/>
                          <a:pt x="158782" y="32290"/>
                          <a:pt x="113824" y="3229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F4444">
                          <a:lumMod val="75000"/>
                        </a:srgb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7" name="Freeform: Shape 86">
                    <a:extLst>
                      <a:ext uri="{FF2B5EF4-FFF2-40B4-BE49-F238E27FC236}">
                        <a16:creationId xmlns:a16="http://schemas.microsoft.com/office/drawing/2014/main" id="{CAD171FC-A268-4E68-81DE-328F4517EDFC}"/>
                      </a:ext>
                    </a:extLst>
                  </p:cNvPr>
                  <p:cNvSpPr/>
                  <p:nvPr/>
                </p:nvSpPr>
                <p:spPr>
                  <a:xfrm>
                    <a:off x="2807963" y="936732"/>
                    <a:ext cx="219074" cy="219075"/>
                  </a:xfrm>
                  <a:custGeom>
                    <a:avLst/>
                    <a:gdLst>
                      <a:gd name="connsiteX0" fmla="*/ 113824 w 219075"/>
                      <a:gd name="connsiteY0" fmla="*/ 227647 h 219075"/>
                      <a:gd name="connsiteX1" fmla="*/ 0 w 219075"/>
                      <a:gd name="connsiteY1" fmla="*/ 113824 h 219075"/>
                      <a:gd name="connsiteX2" fmla="*/ 113824 w 219075"/>
                      <a:gd name="connsiteY2" fmla="*/ 0 h 219075"/>
                      <a:gd name="connsiteX3" fmla="*/ 227648 w 219075"/>
                      <a:gd name="connsiteY3" fmla="*/ 113824 h 219075"/>
                      <a:gd name="connsiteX4" fmla="*/ 113824 w 219075"/>
                      <a:gd name="connsiteY4" fmla="*/ 227647 h 219075"/>
                      <a:gd name="connsiteX5" fmla="*/ 113824 w 219075"/>
                      <a:gd name="connsiteY5" fmla="*/ 32290 h 219075"/>
                      <a:gd name="connsiteX6" fmla="*/ 32290 w 219075"/>
                      <a:gd name="connsiteY6" fmla="*/ 113824 h 219075"/>
                      <a:gd name="connsiteX7" fmla="*/ 113824 w 219075"/>
                      <a:gd name="connsiteY7" fmla="*/ 195358 h 219075"/>
                      <a:gd name="connsiteX8" fmla="*/ 195358 w 219075"/>
                      <a:gd name="connsiteY8" fmla="*/ 113824 h 219075"/>
                      <a:gd name="connsiteX9" fmla="*/ 113824 w 219075"/>
                      <a:gd name="connsiteY9" fmla="*/ 32290 h 219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19075" h="219075">
                        <a:moveTo>
                          <a:pt x="113824" y="227647"/>
                        </a:moveTo>
                        <a:cubicBezTo>
                          <a:pt x="51054" y="227647"/>
                          <a:pt x="0" y="176593"/>
                          <a:pt x="0" y="113824"/>
                        </a:cubicBezTo>
                        <a:cubicBezTo>
                          <a:pt x="0" y="51054"/>
                          <a:pt x="51054" y="0"/>
                          <a:pt x="113824" y="0"/>
                        </a:cubicBezTo>
                        <a:cubicBezTo>
                          <a:pt x="176594" y="0"/>
                          <a:pt x="227648" y="51054"/>
                          <a:pt x="227648" y="113824"/>
                        </a:cubicBezTo>
                        <a:cubicBezTo>
                          <a:pt x="227552" y="176593"/>
                          <a:pt x="176498" y="227647"/>
                          <a:pt x="113824" y="227647"/>
                        </a:cubicBezTo>
                        <a:close/>
                        <a:moveTo>
                          <a:pt x="113824" y="32290"/>
                        </a:moveTo>
                        <a:cubicBezTo>
                          <a:pt x="68866" y="32290"/>
                          <a:pt x="32290" y="68866"/>
                          <a:pt x="32290" y="113824"/>
                        </a:cubicBezTo>
                        <a:cubicBezTo>
                          <a:pt x="32290" y="158782"/>
                          <a:pt x="68866" y="195358"/>
                          <a:pt x="113824" y="195358"/>
                        </a:cubicBezTo>
                        <a:cubicBezTo>
                          <a:pt x="158782" y="195358"/>
                          <a:pt x="195358" y="158782"/>
                          <a:pt x="195358" y="113824"/>
                        </a:cubicBezTo>
                        <a:cubicBezTo>
                          <a:pt x="195358" y="68866"/>
                          <a:pt x="158782" y="32290"/>
                          <a:pt x="113824" y="3229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F4444">
                          <a:lumMod val="75000"/>
                        </a:srgb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8" name="Freeform: Shape 87">
                    <a:extLst>
                      <a:ext uri="{FF2B5EF4-FFF2-40B4-BE49-F238E27FC236}">
                        <a16:creationId xmlns:a16="http://schemas.microsoft.com/office/drawing/2014/main" id="{711CA86A-DB85-4B22-A044-D5A43E317A8F}"/>
                      </a:ext>
                    </a:extLst>
                  </p:cNvPr>
                  <p:cNvSpPr/>
                  <p:nvPr/>
                </p:nvSpPr>
                <p:spPr>
                  <a:xfrm>
                    <a:off x="2978083" y="1132092"/>
                    <a:ext cx="219074" cy="219075"/>
                  </a:xfrm>
                  <a:custGeom>
                    <a:avLst/>
                    <a:gdLst>
                      <a:gd name="connsiteX0" fmla="*/ 113824 w 219075"/>
                      <a:gd name="connsiteY0" fmla="*/ 227648 h 219075"/>
                      <a:gd name="connsiteX1" fmla="*/ 0 w 219075"/>
                      <a:gd name="connsiteY1" fmla="*/ 113824 h 219075"/>
                      <a:gd name="connsiteX2" fmla="*/ 113824 w 219075"/>
                      <a:gd name="connsiteY2" fmla="*/ 0 h 219075"/>
                      <a:gd name="connsiteX3" fmla="*/ 227647 w 219075"/>
                      <a:gd name="connsiteY3" fmla="*/ 113824 h 219075"/>
                      <a:gd name="connsiteX4" fmla="*/ 113824 w 219075"/>
                      <a:gd name="connsiteY4" fmla="*/ 227648 h 219075"/>
                      <a:gd name="connsiteX5" fmla="*/ 113824 w 219075"/>
                      <a:gd name="connsiteY5" fmla="*/ 32290 h 219075"/>
                      <a:gd name="connsiteX6" fmla="*/ 32290 w 219075"/>
                      <a:gd name="connsiteY6" fmla="*/ 113824 h 219075"/>
                      <a:gd name="connsiteX7" fmla="*/ 113824 w 219075"/>
                      <a:gd name="connsiteY7" fmla="*/ 195358 h 219075"/>
                      <a:gd name="connsiteX8" fmla="*/ 195358 w 219075"/>
                      <a:gd name="connsiteY8" fmla="*/ 113824 h 219075"/>
                      <a:gd name="connsiteX9" fmla="*/ 113824 w 219075"/>
                      <a:gd name="connsiteY9" fmla="*/ 32290 h 219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19075" h="219075">
                        <a:moveTo>
                          <a:pt x="113824" y="227648"/>
                        </a:moveTo>
                        <a:cubicBezTo>
                          <a:pt x="51054" y="227648"/>
                          <a:pt x="0" y="176594"/>
                          <a:pt x="0" y="113824"/>
                        </a:cubicBezTo>
                        <a:cubicBezTo>
                          <a:pt x="0" y="51054"/>
                          <a:pt x="51054" y="0"/>
                          <a:pt x="113824" y="0"/>
                        </a:cubicBezTo>
                        <a:cubicBezTo>
                          <a:pt x="176594" y="0"/>
                          <a:pt x="227647" y="51054"/>
                          <a:pt x="227647" y="113824"/>
                        </a:cubicBezTo>
                        <a:cubicBezTo>
                          <a:pt x="227647" y="176594"/>
                          <a:pt x="176594" y="227648"/>
                          <a:pt x="113824" y="227648"/>
                        </a:cubicBezTo>
                        <a:close/>
                        <a:moveTo>
                          <a:pt x="113824" y="32290"/>
                        </a:moveTo>
                        <a:cubicBezTo>
                          <a:pt x="68866" y="32290"/>
                          <a:pt x="32290" y="68866"/>
                          <a:pt x="32290" y="113824"/>
                        </a:cubicBezTo>
                        <a:cubicBezTo>
                          <a:pt x="32290" y="158782"/>
                          <a:pt x="68866" y="195358"/>
                          <a:pt x="113824" y="195358"/>
                        </a:cubicBezTo>
                        <a:cubicBezTo>
                          <a:pt x="158782" y="195358"/>
                          <a:pt x="195358" y="158782"/>
                          <a:pt x="195358" y="113824"/>
                        </a:cubicBezTo>
                        <a:cubicBezTo>
                          <a:pt x="195358" y="68866"/>
                          <a:pt x="158782" y="32290"/>
                          <a:pt x="113824" y="3229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F4444">
                          <a:lumMod val="75000"/>
                        </a:srgb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89" name="Freeform: Shape 88">
                    <a:extLst>
                      <a:ext uri="{FF2B5EF4-FFF2-40B4-BE49-F238E27FC236}">
                        <a16:creationId xmlns:a16="http://schemas.microsoft.com/office/drawing/2014/main" id="{AF1754E6-4AFE-4835-8AD8-1B4AD868F019}"/>
                      </a:ext>
                    </a:extLst>
                  </p:cNvPr>
                  <p:cNvSpPr/>
                  <p:nvPr/>
                </p:nvSpPr>
                <p:spPr>
                  <a:xfrm>
                    <a:off x="2700808" y="1377932"/>
                    <a:ext cx="219074" cy="219075"/>
                  </a:xfrm>
                  <a:custGeom>
                    <a:avLst/>
                    <a:gdLst>
                      <a:gd name="connsiteX0" fmla="*/ 113824 w 219075"/>
                      <a:gd name="connsiteY0" fmla="*/ 227647 h 219075"/>
                      <a:gd name="connsiteX1" fmla="*/ 0 w 219075"/>
                      <a:gd name="connsiteY1" fmla="*/ 113824 h 219075"/>
                      <a:gd name="connsiteX2" fmla="*/ 113824 w 219075"/>
                      <a:gd name="connsiteY2" fmla="*/ 0 h 219075"/>
                      <a:gd name="connsiteX3" fmla="*/ 227648 w 219075"/>
                      <a:gd name="connsiteY3" fmla="*/ 113824 h 219075"/>
                      <a:gd name="connsiteX4" fmla="*/ 113824 w 219075"/>
                      <a:gd name="connsiteY4" fmla="*/ 227647 h 219075"/>
                      <a:gd name="connsiteX5" fmla="*/ 113824 w 219075"/>
                      <a:gd name="connsiteY5" fmla="*/ 32290 h 219075"/>
                      <a:gd name="connsiteX6" fmla="*/ 32290 w 219075"/>
                      <a:gd name="connsiteY6" fmla="*/ 113824 h 219075"/>
                      <a:gd name="connsiteX7" fmla="*/ 113824 w 219075"/>
                      <a:gd name="connsiteY7" fmla="*/ 195358 h 219075"/>
                      <a:gd name="connsiteX8" fmla="*/ 195358 w 219075"/>
                      <a:gd name="connsiteY8" fmla="*/ 113824 h 219075"/>
                      <a:gd name="connsiteX9" fmla="*/ 113824 w 219075"/>
                      <a:gd name="connsiteY9" fmla="*/ 32290 h 2190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219075" h="219075">
                        <a:moveTo>
                          <a:pt x="113824" y="227647"/>
                        </a:moveTo>
                        <a:cubicBezTo>
                          <a:pt x="51054" y="227647"/>
                          <a:pt x="0" y="176593"/>
                          <a:pt x="0" y="113824"/>
                        </a:cubicBezTo>
                        <a:cubicBezTo>
                          <a:pt x="0" y="51054"/>
                          <a:pt x="51054" y="0"/>
                          <a:pt x="113824" y="0"/>
                        </a:cubicBezTo>
                        <a:cubicBezTo>
                          <a:pt x="176594" y="0"/>
                          <a:pt x="227648" y="51054"/>
                          <a:pt x="227648" y="113824"/>
                        </a:cubicBezTo>
                        <a:cubicBezTo>
                          <a:pt x="227648" y="176593"/>
                          <a:pt x="176594" y="227647"/>
                          <a:pt x="113824" y="227647"/>
                        </a:cubicBezTo>
                        <a:close/>
                        <a:moveTo>
                          <a:pt x="113824" y="32290"/>
                        </a:moveTo>
                        <a:cubicBezTo>
                          <a:pt x="68866" y="32290"/>
                          <a:pt x="32290" y="68866"/>
                          <a:pt x="32290" y="113824"/>
                        </a:cubicBezTo>
                        <a:cubicBezTo>
                          <a:pt x="32290" y="158782"/>
                          <a:pt x="68866" y="195358"/>
                          <a:pt x="113824" y="195358"/>
                        </a:cubicBezTo>
                        <a:cubicBezTo>
                          <a:pt x="158782" y="195358"/>
                          <a:pt x="195358" y="158782"/>
                          <a:pt x="195358" y="113824"/>
                        </a:cubicBezTo>
                        <a:cubicBezTo>
                          <a:pt x="195358" y="68866"/>
                          <a:pt x="158782" y="32290"/>
                          <a:pt x="113824" y="32290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600" b="0" i="0" u="none" strike="noStrike" kern="1200" cap="none" spc="0" normalizeH="0" baseline="0" noProof="0">
                      <a:ln>
                        <a:noFill/>
                      </a:ln>
                      <a:solidFill>
                        <a:srgbClr val="3F4444">
                          <a:lumMod val="75000"/>
                        </a:srgb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90" name="Freeform: Shape 89">
                    <a:extLst>
                      <a:ext uri="{FF2B5EF4-FFF2-40B4-BE49-F238E27FC236}">
                        <a16:creationId xmlns:a16="http://schemas.microsoft.com/office/drawing/2014/main" id="{41445B8B-DF9A-467A-AF1D-73C2C93372F4}"/>
                      </a:ext>
                    </a:extLst>
                  </p:cNvPr>
                  <p:cNvSpPr/>
                  <p:nvPr/>
                </p:nvSpPr>
                <p:spPr>
                  <a:xfrm>
                    <a:off x="2969028" y="1438128"/>
                    <a:ext cx="142875" cy="142874"/>
                  </a:xfrm>
                  <a:custGeom>
                    <a:avLst/>
                    <a:gdLst>
                      <a:gd name="connsiteX0" fmla="*/ 144971 w 142875"/>
                      <a:gd name="connsiteY0" fmla="*/ 72485 h 142875"/>
                      <a:gd name="connsiteX1" fmla="*/ 72485 w 142875"/>
                      <a:gd name="connsiteY1" fmla="*/ 144971 h 142875"/>
                      <a:gd name="connsiteX2" fmla="*/ 0 w 142875"/>
                      <a:gd name="connsiteY2" fmla="*/ 72485 h 142875"/>
                      <a:gd name="connsiteX3" fmla="*/ 72485 w 142875"/>
                      <a:gd name="connsiteY3" fmla="*/ 0 h 142875"/>
                      <a:gd name="connsiteX4" fmla="*/ 144971 w 142875"/>
                      <a:gd name="connsiteY4" fmla="*/ 72485 h 1428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42875" h="142875">
                        <a:moveTo>
                          <a:pt x="144971" y="72485"/>
                        </a:moveTo>
                        <a:cubicBezTo>
                          <a:pt x="144971" y="112518"/>
                          <a:pt x="112518" y="144971"/>
                          <a:pt x="72485" y="144971"/>
                        </a:cubicBezTo>
                        <a:cubicBezTo>
                          <a:pt x="32453" y="144971"/>
                          <a:pt x="0" y="112518"/>
                          <a:pt x="0" y="72485"/>
                        </a:cubicBezTo>
                        <a:cubicBezTo>
                          <a:pt x="0" y="32453"/>
                          <a:pt x="32453" y="0"/>
                          <a:pt x="72485" y="0"/>
                        </a:cubicBezTo>
                        <a:cubicBezTo>
                          <a:pt x="112518" y="0"/>
                          <a:pt x="144971" y="32453"/>
                          <a:pt x="144971" y="72485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 w="9525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marL="0" marR="0" lvl="0" indent="0" algn="l" defTabSz="60958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it-IT" sz="16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3F4444">
                          <a:lumMod val="75000"/>
                        </a:srgbClr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9CBAFB2B-6CF7-46CB-BAE5-A20AE82D6B83}"/>
                    </a:ext>
                  </a:extLst>
                </p:cNvPr>
                <p:cNvSpPr/>
                <p:nvPr/>
              </p:nvSpPr>
              <p:spPr>
                <a:xfrm>
                  <a:off x="1132787" y="6332298"/>
                  <a:ext cx="481396" cy="481396"/>
                </a:xfrm>
                <a:prstGeom prst="ellipse">
                  <a:avLst/>
                </a:prstGeom>
                <a:noFill/>
                <a:ln w="19050">
                  <a:solidFill>
                    <a:schemeClr val="bg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505A573-2A5A-4A8E-BFBE-D9400DB21423}"/>
                </a:ext>
              </a:extLst>
            </p:cNvPr>
            <p:cNvGrpSpPr/>
            <p:nvPr/>
          </p:nvGrpSpPr>
          <p:grpSpPr>
            <a:xfrm>
              <a:off x="1558457" y="3492978"/>
              <a:ext cx="568800" cy="568800"/>
              <a:chOff x="704161" y="4288662"/>
              <a:chExt cx="670019" cy="670017"/>
            </a:xfrm>
          </p:grpSpPr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5D19A5EA-02D7-4302-AEA2-E865D0138359}"/>
                  </a:ext>
                </a:extLst>
              </p:cNvPr>
              <p:cNvSpPr/>
              <p:nvPr/>
            </p:nvSpPr>
            <p:spPr>
              <a:xfrm>
                <a:off x="704161" y="4288662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  <a:lumOff val="50000"/>
                </a:schemeClr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E7175066-F4A0-40F8-8BA7-C6D32F639C7A}"/>
                  </a:ext>
                </a:extLst>
              </p:cNvPr>
              <p:cNvGrpSpPr/>
              <p:nvPr/>
            </p:nvGrpSpPr>
            <p:grpSpPr>
              <a:xfrm>
                <a:off x="853730" y="4407268"/>
                <a:ext cx="370880" cy="432802"/>
                <a:chOff x="1482000" y="5347804"/>
                <a:chExt cx="553315" cy="645696"/>
              </a:xfrm>
              <a:solidFill>
                <a:schemeClr val="bg1"/>
              </a:solidFill>
            </p:grpSpPr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D8081916-40AB-4208-9302-1537F368B437}"/>
                    </a:ext>
                  </a:extLst>
                </p:cNvPr>
                <p:cNvSpPr/>
                <p:nvPr/>
              </p:nvSpPr>
              <p:spPr>
                <a:xfrm>
                  <a:off x="1594111" y="5613558"/>
                  <a:ext cx="328782" cy="192458"/>
                </a:xfrm>
                <a:custGeom>
                  <a:avLst/>
                  <a:gdLst>
                    <a:gd name="connsiteX0" fmla="*/ 0 w 390525"/>
                    <a:gd name="connsiteY0" fmla="*/ 37052 h 228600"/>
                    <a:gd name="connsiteX1" fmla="*/ 196310 w 390525"/>
                    <a:gd name="connsiteY1" fmla="*/ 233363 h 228600"/>
                    <a:gd name="connsiteX2" fmla="*/ 392621 w 390525"/>
                    <a:gd name="connsiteY2" fmla="*/ 37052 h 228600"/>
                    <a:gd name="connsiteX3" fmla="*/ 388525 w 390525"/>
                    <a:gd name="connsiteY3" fmla="*/ 0 h 228600"/>
                    <a:gd name="connsiteX4" fmla="*/ 4191 w 390525"/>
                    <a:gd name="connsiteY4" fmla="*/ 0 h 228600"/>
                    <a:gd name="connsiteX5" fmla="*/ 0 w 390525"/>
                    <a:gd name="connsiteY5" fmla="*/ 37052 h 228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0525" h="228600">
                      <a:moveTo>
                        <a:pt x="0" y="37052"/>
                      </a:moveTo>
                      <a:cubicBezTo>
                        <a:pt x="0" y="145447"/>
                        <a:pt x="87916" y="233363"/>
                        <a:pt x="196310" y="233363"/>
                      </a:cubicBezTo>
                      <a:cubicBezTo>
                        <a:pt x="304705" y="233363"/>
                        <a:pt x="392621" y="145447"/>
                        <a:pt x="392621" y="37052"/>
                      </a:cubicBezTo>
                      <a:cubicBezTo>
                        <a:pt x="392430" y="24575"/>
                        <a:pt x="391096" y="12192"/>
                        <a:pt x="388525" y="0"/>
                      </a:cubicBezTo>
                      <a:lnTo>
                        <a:pt x="4191" y="0"/>
                      </a:lnTo>
                      <a:cubicBezTo>
                        <a:pt x="1619" y="12192"/>
                        <a:pt x="191" y="24575"/>
                        <a:pt x="0" y="3705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FCE3EC8F-950D-461A-B562-5C99E41E75CA}"/>
                    </a:ext>
                  </a:extLst>
                </p:cNvPr>
                <p:cNvSpPr/>
                <p:nvPr/>
              </p:nvSpPr>
              <p:spPr>
                <a:xfrm>
                  <a:off x="1482000" y="5833118"/>
                  <a:ext cx="553315" cy="160382"/>
                </a:xfrm>
                <a:custGeom>
                  <a:avLst/>
                  <a:gdLst>
                    <a:gd name="connsiteX0" fmla="*/ 0 w 657225"/>
                    <a:gd name="connsiteY0" fmla="*/ 145923 h 190500"/>
                    <a:gd name="connsiteX1" fmla="*/ 0 w 657225"/>
                    <a:gd name="connsiteY1" fmla="*/ 192215 h 190500"/>
                    <a:gd name="connsiteX2" fmla="*/ 658844 w 657225"/>
                    <a:gd name="connsiteY2" fmla="*/ 192215 h 190500"/>
                    <a:gd name="connsiteX3" fmla="*/ 658844 w 657225"/>
                    <a:gd name="connsiteY3" fmla="*/ 145923 h 190500"/>
                    <a:gd name="connsiteX4" fmla="*/ 513207 w 657225"/>
                    <a:gd name="connsiteY4" fmla="*/ 0 h 190500"/>
                    <a:gd name="connsiteX5" fmla="*/ 513112 w 657225"/>
                    <a:gd name="connsiteY5" fmla="*/ 0 h 190500"/>
                    <a:gd name="connsiteX6" fmla="*/ 145923 w 657225"/>
                    <a:gd name="connsiteY6" fmla="*/ 0 h 190500"/>
                    <a:gd name="connsiteX7" fmla="*/ 0 w 657225"/>
                    <a:gd name="connsiteY7" fmla="*/ 145637 h 190500"/>
                    <a:gd name="connsiteX8" fmla="*/ 0 w 657225"/>
                    <a:gd name="connsiteY8" fmla="*/ 145923 h 1905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57225" h="190500">
                      <a:moveTo>
                        <a:pt x="0" y="145923"/>
                      </a:moveTo>
                      <a:lnTo>
                        <a:pt x="0" y="192215"/>
                      </a:lnTo>
                      <a:lnTo>
                        <a:pt x="658844" y="192215"/>
                      </a:lnTo>
                      <a:lnTo>
                        <a:pt x="658844" y="145923"/>
                      </a:lnTo>
                      <a:cubicBezTo>
                        <a:pt x="658939" y="65437"/>
                        <a:pt x="593693" y="95"/>
                        <a:pt x="513207" y="0"/>
                      </a:cubicBezTo>
                      <a:cubicBezTo>
                        <a:pt x="513207" y="0"/>
                        <a:pt x="513112" y="0"/>
                        <a:pt x="513112" y="0"/>
                      </a:cubicBezTo>
                      <a:lnTo>
                        <a:pt x="145923" y="0"/>
                      </a:lnTo>
                      <a:cubicBezTo>
                        <a:pt x="65437" y="-95"/>
                        <a:pt x="95" y="65151"/>
                        <a:pt x="0" y="145637"/>
                      </a:cubicBezTo>
                      <a:cubicBezTo>
                        <a:pt x="0" y="145732"/>
                        <a:pt x="0" y="145828"/>
                        <a:pt x="0" y="14592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94FC0C3A-5821-4715-A378-7C96585CE725}"/>
                    </a:ext>
                  </a:extLst>
                </p:cNvPr>
                <p:cNvSpPr/>
                <p:nvPr/>
              </p:nvSpPr>
              <p:spPr>
                <a:xfrm>
                  <a:off x="1598840" y="5347804"/>
                  <a:ext cx="320761" cy="216514"/>
                </a:xfrm>
                <a:custGeom>
                  <a:avLst/>
                  <a:gdLst>
                    <a:gd name="connsiteX0" fmla="*/ 14573 w 381000"/>
                    <a:gd name="connsiteY0" fmla="*/ 0 h 257175"/>
                    <a:gd name="connsiteX1" fmla="*/ 0 w 381000"/>
                    <a:gd name="connsiteY1" fmla="*/ 260795 h 257175"/>
                    <a:gd name="connsiteX2" fmla="*/ 381286 w 381000"/>
                    <a:gd name="connsiteY2" fmla="*/ 260795 h 257175"/>
                    <a:gd name="connsiteX3" fmla="*/ 366713 w 381000"/>
                    <a:gd name="connsiteY3" fmla="*/ 0 h 257175"/>
                    <a:gd name="connsiteX4" fmla="*/ 14573 w 381000"/>
                    <a:gd name="connsiteY4" fmla="*/ 0 h 257175"/>
                    <a:gd name="connsiteX5" fmla="*/ 245554 w 381000"/>
                    <a:gd name="connsiteY5" fmla="*/ 178403 h 257175"/>
                    <a:gd name="connsiteX6" fmla="*/ 218123 w 381000"/>
                    <a:gd name="connsiteY6" fmla="*/ 178403 h 257175"/>
                    <a:gd name="connsiteX7" fmla="*/ 218123 w 381000"/>
                    <a:gd name="connsiteY7" fmla="*/ 205835 h 257175"/>
                    <a:gd name="connsiteX8" fmla="*/ 190691 w 381000"/>
                    <a:gd name="connsiteY8" fmla="*/ 233267 h 257175"/>
                    <a:gd name="connsiteX9" fmla="*/ 163259 w 381000"/>
                    <a:gd name="connsiteY9" fmla="*/ 205835 h 257175"/>
                    <a:gd name="connsiteX10" fmla="*/ 163259 w 381000"/>
                    <a:gd name="connsiteY10" fmla="*/ 178403 h 257175"/>
                    <a:gd name="connsiteX11" fmla="*/ 135827 w 381000"/>
                    <a:gd name="connsiteY11" fmla="*/ 178403 h 257175"/>
                    <a:gd name="connsiteX12" fmla="*/ 108395 w 381000"/>
                    <a:gd name="connsiteY12" fmla="*/ 150971 h 257175"/>
                    <a:gd name="connsiteX13" fmla="*/ 135827 w 381000"/>
                    <a:gd name="connsiteY13" fmla="*/ 123539 h 257175"/>
                    <a:gd name="connsiteX14" fmla="*/ 163259 w 381000"/>
                    <a:gd name="connsiteY14" fmla="*/ 123539 h 257175"/>
                    <a:gd name="connsiteX15" fmla="*/ 163259 w 381000"/>
                    <a:gd name="connsiteY15" fmla="*/ 96107 h 257175"/>
                    <a:gd name="connsiteX16" fmla="*/ 190691 w 381000"/>
                    <a:gd name="connsiteY16" fmla="*/ 68675 h 257175"/>
                    <a:gd name="connsiteX17" fmla="*/ 218123 w 381000"/>
                    <a:gd name="connsiteY17" fmla="*/ 96107 h 257175"/>
                    <a:gd name="connsiteX18" fmla="*/ 218123 w 381000"/>
                    <a:gd name="connsiteY18" fmla="*/ 123539 h 257175"/>
                    <a:gd name="connsiteX19" fmla="*/ 245554 w 381000"/>
                    <a:gd name="connsiteY19" fmla="*/ 123539 h 257175"/>
                    <a:gd name="connsiteX20" fmla="*/ 272987 w 381000"/>
                    <a:gd name="connsiteY20" fmla="*/ 150971 h 257175"/>
                    <a:gd name="connsiteX21" fmla="*/ 245554 w 381000"/>
                    <a:gd name="connsiteY21" fmla="*/ 178403 h 2571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381000" h="257175">
                      <a:moveTo>
                        <a:pt x="14573" y="0"/>
                      </a:moveTo>
                      <a:lnTo>
                        <a:pt x="0" y="260795"/>
                      </a:lnTo>
                      <a:lnTo>
                        <a:pt x="381286" y="260795"/>
                      </a:lnTo>
                      <a:lnTo>
                        <a:pt x="366713" y="0"/>
                      </a:lnTo>
                      <a:lnTo>
                        <a:pt x="14573" y="0"/>
                      </a:lnTo>
                      <a:close/>
                      <a:moveTo>
                        <a:pt x="245554" y="178403"/>
                      </a:moveTo>
                      <a:lnTo>
                        <a:pt x="218123" y="178403"/>
                      </a:lnTo>
                      <a:lnTo>
                        <a:pt x="218123" y="205835"/>
                      </a:lnTo>
                      <a:cubicBezTo>
                        <a:pt x="218123" y="220980"/>
                        <a:pt x="205835" y="233267"/>
                        <a:pt x="190691" y="233267"/>
                      </a:cubicBezTo>
                      <a:cubicBezTo>
                        <a:pt x="175546" y="233267"/>
                        <a:pt x="163259" y="220980"/>
                        <a:pt x="163259" y="205835"/>
                      </a:cubicBezTo>
                      <a:lnTo>
                        <a:pt x="163259" y="178403"/>
                      </a:lnTo>
                      <a:lnTo>
                        <a:pt x="135827" y="178403"/>
                      </a:lnTo>
                      <a:cubicBezTo>
                        <a:pt x="120682" y="178403"/>
                        <a:pt x="108395" y="166116"/>
                        <a:pt x="108395" y="150971"/>
                      </a:cubicBezTo>
                      <a:cubicBezTo>
                        <a:pt x="108395" y="135826"/>
                        <a:pt x="120682" y="123539"/>
                        <a:pt x="135827" y="123539"/>
                      </a:cubicBezTo>
                      <a:lnTo>
                        <a:pt x="163259" y="123539"/>
                      </a:lnTo>
                      <a:lnTo>
                        <a:pt x="163259" y="96107"/>
                      </a:lnTo>
                      <a:cubicBezTo>
                        <a:pt x="163259" y="80963"/>
                        <a:pt x="175546" y="68675"/>
                        <a:pt x="190691" y="68675"/>
                      </a:cubicBezTo>
                      <a:cubicBezTo>
                        <a:pt x="205835" y="68675"/>
                        <a:pt x="218123" y="80963"/>
                        <a:pt x="218123" y="96107"/>
                      </a:cubicBezTo>
                      <a:lnTo>
                        <a:pt x="218123" y="123539"/>
                      </a:lnTo>
                      <a:lnTo>
                        <a:pt x="245554" y="123539"/>
                      </a:lnTo>
                      <a:cubicBezTo>
                        <a:pt x="260700" y="123539"/>
                        <a:pt x="272987" y="135826"/>
                        <a:pt x="272987" y="150971"/>
                      </a:cubicBezTo>
                      <a:cubicBezTo>
                        <a:pt x="272987" y="166116"/>
                        <a:pt x="260700" y="178403"/>
                        <a:pt x="245554" y="17840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D44A2F1E-7A5F-43C5-9C4F-77828CCA1F14}"/>
                </a:ext>
              </a:extLst>
            </p:cNvPr>
            <p:cNvGrpSpPr/>
            <p:nvPr/>
          </p:nvGrpSpPr>
          <p:grpSpPr>
            <a:xfrm>
              <a:off x="545877" y="3489731"/>
              <a:ext cx="568800" cy="568800"/>
              <a:chOff x="2357898" y="3231426"/>
              <a:chExt cx="670019" cy="670017"/>
            </a:xfrm>
          </p:grpSpPr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E6DFE143-1A28-49B9-A5D8-B192EA64E60E}"/>
                  </a:ext>
                </a:extLst>
              </p:cNvPr>
              <p:cNvSpPr/>
              <p:nvPr/>
            </p:nvSpPr>
            <p:spPr>
              <a:xfrm>
                <a:off x="2357898" y="3231426"/>
                <a:ext cx="670019" cy="670017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4">
                  <a:lumMod val="50000"/>
                  <a:lumOff val="50000"/>
                </a:schemeClr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65" name="Graphic 3">
                <a:extLst>
                  <a:ext uri="{FF2B5EF4-FFF2-40B4-BE49-F238E27FC236}">
                    <a16:creationId xmlns:a16="http://schemas.microsoft.com/office/drawing/2014/main" id="{C94A936B-3159-43D6-BCED-65EBB1E2816C}"/>
                  </a:ext>
                </a:extLst>
              </p:cNvPr>
              <p:cNvGrpSpPr/>
              <p:nvPr/>
            </p:nvGrpSpPr>
            <p:grpSpPr>
              <a:xfrm>
                <a:off x="2533215" y="3339314"/>
                <a:ext cx="319388" cy="454233"/>
                <a:chOff x="4190751" y="2847177"/>
                <a:chExt cx="565976" cy="804932"/>
              </a:xfrm>
              <a:solidFill>
                <a:schemeClr val="bg1"/>
              </a:solidFill>
            </p:grpSpPr>
            <p:sp>
              <p:nvSpPr>
                <p:cNvPr id="91" name="Freeform: Shape 90">
                  <a:extLst>
                    <a:ext uri="{FF2B5EF4-FFF2-40B4-BE49-F238E27FC236}">
                      <a16:creationId xmlns:a16="http://schemas.microsoft.com/office/drawing/2014/main" id="{63653157-2D5C-4147-97DA-416A072F070B}"/>
                    </a:ext>
                  </a:extLst>
                </p:cNvPr>
                <p:cNvSpPr/>
                <p:nvPr/>
              </p:nvSpPr>
              <p:spPr>
                <a:xfrm>
                  <a:off x="4190751" y="3613056"/>
                  <a:ext cx="371475" cy="38099"/>
                </a:xfrm>
                <a:custGeom>
                  <a:avLst/>
                  <a:gdLst>
                    <a:gd name="connsiteX0" fmla="*/ 0 w 371475"/>
                    <a:gd name="connsiteY0" fmla="*/ 0 h 38100"/>
                    <a:gd name="connsiteX1" fmla="*/ 379666 w 371475"/>
                    <a:gd name="connsiteY1" fmla="*/ 0 h 38100"/>
                    <a:gd name="connsiteX2" fmla="*/ 379666 w 371475"/>
                    <a:gd name="connsiteY2" fmla="*/ 39148 h 38100"/>
                    <a:gd name="connsiteX3" fmla="*/ 0 w 371475"/>
                    <a:gd name="connsiteY3" fmla="*/ 39148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71475" h="38100">
                      <a:moveTo>
                        <a:pt x="0" y="0"/>
                      </a:moveTo>
                      <a:lnTo>
                        <a:pt x="379666" y="0"/>
                      </a:lnTo>
                      <a:lnTo>
                        <a:pt x="379666" y="39148"/>
                      </a:lnTo>
                      <a:lnTo>
                        <a:pt x="0" y="39148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DB0DEBCC-A313-482B-B570-9865CB4BCD93}"/>
                    </a:ext>
                  </a:extLst>
                </p:cNvPr>
                <p:cNvSpPr/>
                <p:nvPr/>
              </p:nvSpPr>
              <p:spPr>
                <a:xfrm>
                  <a:off x="4239233" y="3366358"/>
                  <a:ext cx="485776" cy="285751"/>
                </a:xfrm>
                <a:custGeom>
                  <a:avLst/>
                  <a:gdLst>
                    <a:gd name="connsiteX0" fmla="*/ 486251 w 485775"/>
                    <a:gd name="connsiteY0" fmla="*/ 0 h 285750"/>
                    <a:gd name="connsiteX1" fmla="*/ 340328 w 485775"/>
                    <a:gd name="connsiteY1" fmla="*/ 0 h 285750"/>
                    <a:gd name="connsiteX2" fmla="*/ 340328 w 485775"/>
                    <a:gd name="connsiteY2" fmla="*/ 145828 h 285750"/>
                    <a:gd name="connsiteX3" fmla="*/ 163639 w 485775"/>
                    <a:gd name="connsiteY3" fmla="*/ 145828 h 285750"/>
                    <a:gd name="connsiteX4" fmla="*/ 163639 w 485775"/>
                    <a:gd name="connsiteY4" fmla="*/ 111062 h 285750"/>
                    <a:gd name="connsiteX5" fmla="*/ 27908 w 485775"/>
                    <a:gd name="connsiteY5" fmla="*/ 111062 h 285750"/>
                    <a:gd name="connsiteX6" fmla="*/ 27908 w 485775"/>
                    <a:gd name="connsiteY6" fmla="*/ 145828 h 285750"/>
                    <a:gd name="connsiteX7" fmla="*/ 0 w 485775"/>
                    <a:gd name="connsiteY7" fmla="*/ 145828 h 285750"/>
                    <a:gd name="connsiteX8" fmla="*/ 0 w 485775"/>
                    <a:gd name="connsiteY8" fmla="*/ 170117 h 285750"/>
                    <a:gd name="connsiteX9" fmla="*/ 340233 w 485775"/>
                    <a:gd name="connsiteY9" fmla="*/ 170117 h 285750"/>
                    <a:gd name="connsiteX10" fmla="*/ 340233 w 485775"/>
                    <a:gd name="connsiteY10" fmla="*/ 285750 h 285750"/>
                    <a:gd name="connsiteX11" fmla="*/ 486156 w 485775"/>
                    <a:gd name="connsiteY11" fmla="*/ 285750 h 285750"/>
                    <a:gd name="connsiteX12" fmla="*/ 486156 w 485775"/>
                    <a:gd name="connsiteY12" fmla="*/ 132017 h 285750"/>
                    <a:gd name="connsiteX13" fmla="*/ 486346 w 485775"/>
                    <a:gd name="connsiteY13" fmla="*/ 131731 h 285750"/>
                    <a:gd name="connsiteX14" fmla="*/ 486346 w 485775"/>
                    <a:gd name="connsiteY14" fmla="*/ 95 h 285750"/>
                    <a:gd name="connsiteX15" fmla="*/ 486251 w 485775"/>
                    <a:gd name="connsiteY15" fmla="*/ 0 h 285750"/>
                    <a:gd name="connsiteX16" fmla="*/ 486251 w 485775"/>
                    <a:gd name="connsiteY16" fmla="*/ 0 h 285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85775" h="285750">
                      <a:moveTo>
                        <a:pt x="486251" y="0"/>
                      </a:moveTo>
                      <a:lnTo>
                        <a:pt x="340328" y="0"/>
                      </a:lnTo>
                      <a:lnTo>
                        <a:pt x="340328" y="145828"/>
                      </a:lnTo>
                      <a:lnTo>
                        <a:pt x="163639" y="145828"/>
                      </a:lnTo>
                      <a:lnTo>
                        <a:pt x="163639" y="111062"/>
                      </a:lnTo>
                      <a:lnTo>
                        <a:pt x="27908" y="111062"/>
                      </a:lnTo>
                      <a:lnTo>
                        <a:pt x="27908" y="145828"/>
                      </a:lnTo>
                      <a:lnTo>
                        <a:pt x="0" y="145828"/>
                      </a:lnTo>
                      <a:lnTo>
                        <a:pt x="0" y="170117"/>
                      </a:lnTo>
                      <a:lnTo>
                        <a:pt x="340233" y="170117"/>
                      </a:lnTo>
                      <a:lnTo>
                        <a:pt x="340233" y="285750"/>
                      </a:lnTo>
                      <a:lnTo>
                        <a:pt x="486156" y="285750"/>
                      </a:lnTo>
                      <a:lnTo>
                        <a:pt x="486156" y="132017"/>
                      </a:lnTo>
                      <a:cubicBezTo>
                        <a:pt x="486251" y="131921"/>
                        <a:pt x="486251" y="131826"/>
                        <a:pt x="486346" y="131731"/>
                      </a:cubicBezTo>
                      <a:lnTo>
                        <a:pt x="486346" y="95"/>
                      </a:lnTo>
                      <a:lnTo>
                        <a:pt x="486251" y="0"/>
                      </a:lnTo>
                      <a:lnTo>
                        <a:pt x="486251" y="0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0A7BBE90-6007-4254-A070-903473E2545A}"/>
                    </a:ext>
                  </a:extLst>
                </p:cNvPr>
                <p:cNvSpPr/>
                <p:nvPr/>
              </p:nvSpPr>
              <p:spPr>
                <a:xfrm>
                  <a:off x="4383609" y="2847177"/>
                  <a:ext cx="104775" cy="38099"/>
                </a:xfrm>
                <a:custGeom>
                  <a:avLst/>
                  <a:gdLst>
                    <a:gd name="connsiteX0" fmla="*/ 0 w 104775"/>
                    <a:gd name="connsiteY0" fmla="*/ 25975 h 38100"/>
                    <a:gd name="connsiteX1" fmla="*/ 4625 w 104775"/>
                    <a:gd name="connsiteY1" fmla="*/ 0 h 38100"/>
                    <a:gd name="connsiteX2" fmla="*/ 107026 w 104775"/>
                    <a:gd name="connsiteY2" fmla="*/ 18233 h 38100"/>
                    <a:gd name="connsiteX3" fmla="*/ 102401 w 104775"/>
                    <a:gd name="connsiteY3" fmla="*/ 44209 h 38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4775" h="38100">
                      <a:moveTo>
                        <a:pt x="0" y="25975"/>
                      </a:moveTo>
                      <a:lnTo>
                        <a:pt x="4625" y="0"/>
                      </a:lnTo>
                      <a:lnTo>
                        <a:pt x="107026" y="18233"/>
                      </a:lnTo>
                      <a:lnTo>
                        <a:pt x="102401" y="44209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68909F13-C3E1-43B2-B33A-CEED1E237BA1}"/>
                    </a:ext>
                  </a:extLst>
                </p:cNvPr>
                <p:cNvSpPr/>
                <p:nvPr/>
              </p:nvSpPr>
              <p:spPr>
                <a:xfrm>
                  <a:off x="4381463" y="2882005"/>
                  <a:ext cx="85726" cy="95250"/>
                </a:xfrm>
                <a:custGeom>
                  <a:avLst/>
                  <a:gdLst>
                    <a:gd name="connsiteX0" fmla="*/ 0 w 85725"/>
                    <a:gd name="connsiteY0" fmla="*/ 84677 h 95250"/>
                    <a:gd name="connsiteX1" fmla="*/ 15078 w 85725"/>
                    <a:gd name="connsiteY1" fmla="*/ 0 h 95250"/>
                    <a:gd name="connsiteX2" fmla="*/ 88784 w 85725"/>
                    <a:gd name="connsiteY2" fmla="*/ 13124 h 95250"/>
                    <a:gd name="connsiteX3" fmla="*/ 73706 w 85725"/>
                    <a:gd name="connsiteY3" fmla="*/ 97802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5725" h="95250">
                      <a:moveTo>
                        <a:pt x="0" y="84677"/>
                      </a:moveTo>
                      <a:lnTo>
                        <a:pt x="15078" y="0"/>
                      </a:lnTo>
                      <a:lnTo>
                        <a:pt x="88784" y="13124"/>
                      </a:lnTo>
                      <a:lnTo>
                        <a:pt x="73706" y="97802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7B953B15-3703-462E-824B-0834AD3B891D}"/>
                    </a:ext>
                  </a:extLst>
                </p:cNvPr>
                <p:cNvSpPr/>
                <p:nvPr/>
              </p:nvSpPr>
              <p:spPr>
                <a:xfrm>
                  <a:off x="4308272" y="3323372"/>
                  <a:ext cx="76201" cy="85725"/>
                </a:xfrm>
                <a:custGeom>
                  <a:avLst/>
                  <a:gdLst>
                    <a:gd name="connsiteX0" fmla="*/ 0 w 76200"/>
                    <a:gd name="connsiteY0" fmla="*/ 74738 h 85725"/>
                    <a:gd name="connsiteX1" fmla="*/ 13308 w 76200"/>
                    <a:gd name="connsiteY1" fmla="*/ 0 h 85725"/>
                    <a:gd name="connsiteX2" fmla="*/ 80168 w 76200"/>
                    <a:gd name="connsiteY2" fmla="*/ 11905 h 85725"/>
                    <a:gd name="connsiteX3" fmla="*/ 66861 w 76200"/>
                    <a:gd name="connsiteY3" fmla="*/ 86643 h 857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200" h="85725">
                      <a:moveTo>
                        <a:pt x="0" y="74738"/>
                      </a:moveTo>
                      <a:lnTo>
                        <a:pt x="13308" y="0"/>
                      </a:lnTo>
                      <a:lnTo>
                        <a:pt x="80168" y="11905"/>
                      </a:lnTo>
                      <a:lnTo>
                        <a:pt x="66861" y="8664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E064B45F-88B9-4DB5-B8B6-1A3889AF858A}"/>
                    </a:ext>
                  </a:extLst>
                </p:cNvPr>
                <p:cNvSpPr/>
                <p:nvPr/>
              </p:nvSpPr>
              <p:spPr>
                <a:xfrm>
                  <a:off x="4321235" y="3404958"/>
                  <a:ext cx="28575" cy="19050"/>
                </a:xfrm>
                <a:custGeom>
                  <a:avLst/>
                  <a:gdLst>
                    <a:gd name="connsiteX0" fmla="*/ 0 w 28575"/>
                    <a:gd name="connsiteY0" fmla="*/ 18286 h 19050"/>
                    <a:gd name="connsiteX1" fmla="*/ 3256 w 28575"/>
                    <a:gd name="connsiteY1" fmla="*/ 0 h 19050"/>
                    <a:gd name="connsiteX2" fmla="*/ 35608 w 28575"/>
                    <a:gd name="connsiteY2" fmla="*/ 5760 h 19050"/>
                    <a:gd name="connsiteX3" fmla="*/ 32352 w 28575"/>
                    <a:gd name="connsiteY3" fmla="*/ 24046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575" h="19050">
                      <a:moveTo>
                        <a:pt x="0" y="18286"/>
                      </a:moveTo>
                      <a:lnTo>
                        <a:pt x="3256" y="0"/>
                      </a:lnTo>
                      <a:lnTo>
                        <a:pt x="35608" y="5760"/>
                      </a:lnTo>
                      <a:lnTo>
                        <a:pt x="32352" y="24046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FDCDF200-3F7C-48D9-B9F4-81D5F1E5D10C}"/>
                    </a:ext>
                  </a:extLst>
                </p:cNvPr>
                <p:cNvSpPr/>
                <p:nvPr/>
              </p:nvSpPr>
              <p:spPr>
                <a:xfrm>
                  <a:off x="4509077" y="3097849"/>
                  <a:ext cx="247650" cy="371474"/>
                </a:xfrm>
                <a:custGeom>
                  <a:avLst/>
                  <a:gdLst>
                    <a:gd name="connsiteX0" fmla="*/ 248984 w 247650"/>
                    <a:gd name="connsiteY0" fmla="*/ 270986 h 371475"/>
                    <a:gd name="connsiteX1" fmla="*/ 15812 w 247650"/>
                    <a:gd name="connsiteY1" fmla="*/ 0 h 371475"/>
                    <a:gd name="connsiteX2" fmla="*/ 38957 w 247650"/>
                    <a:gd name="connsiteY2" fmla="*/ 59055 h 371475"/>
                    <a:gd name="connsiteX3" fmla="*/ 0 w 247650"/>
                    <a:gd name="connsiteY3" fmla="*/ 131826 h 371475"/>
                    <a:gd name="connsiteX4" fmla="*/ 130874 w 247650"/>
                    <a:gd name="connsiteY4" fmla="*/ 258794 h 371475"/>
                    <a:gd name="connsiteX5" fmla="*/ 221456 w 247650"/>
                    <a:gd name="connsiteY5" fmla="*/ 258794 h 371475"/>
                    <a:gd name="connsiteX6" fmla="*/ 226314 w 247650"/>
                    <a:gd name="connsiteY6" fmla="*/ 263652 h 371475"/>
                    <a:gd name="connsiteX7" fmla="*/ 226314 w 247650"/>
                    <a:gd name="connsiteY7" fmla="*/ 379857 h 371475"/>
                    <a:gd name="connsiteX8" fmla="*/ 248984 w 247650"/>
                    <a:gd name="connsiteY8" fmla="*/ 270986 h 3714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47650" h="371475">
                      <a:moveTo>
                        <a:pt x="248984" y="270986"/>
                      </a:moveTo>
                      <a:cubicBezTo>
                        <a:pt x="248984" y="137732"/>
                        <a:pt x="145066" y="26479"/>
                        <a:pt x="15812" y="0"/>
                      </a:cubicBezTo>
                      <a:cubicBezTo>
                        <a:pt x="30194" y="15621"/>
                        <a:pt x="38957" y="36290"/>
                        <a:pt x="38957" y="59055"/>
                      </a:cubicBezTo>
                      <a:cubicBezTo>
                        <a:pt x="38957" y="89249"/>
                        <a:pt x="23527" y="116015"/>
                        <a:pt x="0" y="131826"/>
                      </a:cubicBezTo>
                      <a:cubicBezTo>
                        <a:pt x="61151" y="146875"/>
                        <a:pt x="110776" y="193453"/>
                        <a:pt x="130874" y="258794"/>
                      </a:cubicBezTo>
                      <a:lnTo>
                        <a:pt x="221456" y="258794"/>
                      </a:lnTo>
                      <a:lnTo>
                        <a:pt x="226314" y="263652"/>
                      </a:lnTo>
                      <a:lnTo>
                        <a:pt x="226314" y="379857"/>
                      </a:lnTo>
                      <a:cubicBezTo>
                        <a:pt x="240887" y="346424"/>
                        <a:pt x="248984" y="309658"/>
                        <a:pt x="248984" y="270986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401B33BD-03B6-47F1-B3D9-F406809DB073}"/>
                    </a:ext>
                  </a:extLst>
                </p:cNvPr>
                <p:cNvSpPr/>
                <p:nvPr/>
              </p:nvSpPr>
              <p:spPr>
                <a:xfrm>
                  <a:off x="4379060" y="3077370"/>
                  <a:ext cx="152400" cy="152399"/>
                </a:xfrm>
                <a:custGeom>
                  <a:avLst/>
                  <a:gdLst>
                    <a:gd name="connsiteX0" fmla="*/ 0 w 152400"/>
                    <a:gd name="connsiteY0" fmla="*/ 79534 h 152400"/>
                    <a:gd name="connsiteX1" fmla="*/ 80201 w 152400"/>
                    <a:gd name="connsiteY1" fmla="*/ 159067 h 152400"/>
                    <a:gd name="connsiteX2" fmla="*/ 160401 w 152400"/>
                    <a:gd name="connsiteY2" fmla="*/ 79534 h 152400"/>
                    <a:gd name="connsiteX3" fmla="*/ 80201 w 152400"/>
                    <a:gd name="connsiteY3" fmla="*/ 0 h 152400"/>
                    <a:gd name="connsiteX4" fmla="*/ 0 w 152400"/>
                    <a:gd name="connsiteY4" fmla="*/ 79534 h 152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2400" h="152400">
                      <a:moveTo>
                        <a:pt x="0" y="79534"/>
                      </a:moveTo>
                      <a:cubicBezTo>
                        <a:pt x="0" y="123444"/>
                        <a:pt x="35909" y="159067"/>
                        <a:pt x="80201" y="159067"/>
                      </a:cubicBezTo>
                      <a:cubicBezTo>
                        <a:pt x="124492" y="159067"/>
                        <a:pt x="160401" y="123444"/>
                        <a:pt x="160401" y="79534"/>
                      </a:cubicBezTo>
                      <a:cubicBezTo>
                        <a:pt x="160401" y="35624"/>
                        <a:pt x="124492" y="0"/>
                        <a:pt x="80201" y="0"/>
                      </a:cubicBezTo>
                      <a:cubicBezTo>
                        <a:pt x="35909" y="0"/>
                        <a:pt x="0" y="35624"/>
                        <a:pt x="0" y="7953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D23D8A64-F9BC-4FEB-8C2A-C293F63D1E71}"/>
                    </a:ext>
                  </a:extLst>
                </p:cNvPr>
                <p:cNvSpPr/>
                <p:nvPr/>
              </p:nvSpPr>
              <p:spPr>
                <a:xfrm>
                  <a:off x="4280286" y="2966879"/>
                  <a:ext cx="209551" cy="361949"/>
                </a:xfrm>
                <a:custGeom>
                  <a:avLst/>
                  <a:gdLst>
                    <a:gd name="connsiteX0" fmla="*/ 167926 w 209550"/>
                    <a:gd name="connsiteY0" fmla="*/ 277273 h 361950"/>
                    <a:gd name="connsiteX1" fmla="*/ 90297 w 209550"/>
                    <a:gd name="connsiteY1" fmla="*/ 190024 h 361950"/>
                    <a:gd name="connsiteX2" fmla="*/ 179070 w 209550"/>
                    <a:gd name="connsiteY2" fmla="*/ 102013 h 361950"/>
                    <a:gd name="connsiteX3" fmla="*/ 198787 w 209550"/>
                    <a:gd name="connsiteY3" fmla="*/ 104299 h 361950"/>
                    <a:gd name="connsiteX4" fmla="*/ 212598 w 209550"/>
                    <a:gd name="connsiteY4" fmla="*/ 26956 h 361950"/>
                    <a:gd name="connsiteX5" fmla="*/ 61055 w 209550"/>
                    <a:gd name="connsiteY5" fmla="*/ 0 h 361950"/>
                    <a:gd name="connsiteX6" fmla="*/ 0 w 209550"/>
                    <a:gd name="connsiteY6" fmla="*/ 342710 h 361950"/>
                    <a:gd name="connsiteX7" fmla="*/ 151543 w 209550"/>
                    <a:gd name="connsiteY7" fmla="*/ 369665 h 361950"/>
                    <a:gd name="connsiteX8" fmla="*/ 167926 w 209550"/>
                    <a:gd name="connsiteY8" fmla="*/ 277273 h 361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9550" h="361950">
                      <a:moveTo>
                        <a:pt x="167926" y="277273"/>
                      </a:moveTo>
                      <a:cubicBezTo>
                        <a:pt x="124206" y="271844"/>
                        <a:pt x="90297" y="234791"/>
                        <a:pt x="90297" y="190024"/>
                      </a:cubicBezTo>
                      <a:cubicBezTo>
                        <a:pt x="90297" y="141542"/>
                        <a:pt x="130112" y="102013"/>
                        <a:pt x="179070" y="102013"/>
                      </a:cubicBezTo>
                      <a:cubicBezTo>
                        <a:pt x="185833" y="102013"/>
                        <a:pt x="192405" y="102870"/>
                        <a:pt x="198787" y="104299"/>
                      </a:cubicBezTo>
                      <a:lnTo>
                        <a:pt x="212598" y="26956"/>
                      </a:lnTo>
                      <a:lnTo>
                        <a:pt x="61055" y="0"/>
                      </a:lnTo>
                      <a:lnTo>
                        <a:pt x="0" y="342710"/>
                      </a:lnTo>
                      <a:lnTo>
                        <a:pt x="151543" y="369665"/>
                      </a:lnTo>
                      <a:lnTo>
                        <a:pt x="167926" y="277273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t-IT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3F4444">
                        <a:lumMod val="75000"/>
                      </a:srgbClr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24" name="TextBox 123">
              <a:extLst>
                <a:ext uri="{FF2B5EF4-FFF2-40B4-BE49-F238E27FC236}">
                  <a16:creationId xmlns:a16="http://schemas.microsoft.com/office/drawing/2014/main" id="{D8813547-E223-41F5-858A-1041E89B81EE}"/>
                </a:ext>
              </a:extLst>
            </p:cNvPr>
            <p:cNvSpPr txBox="1"/>
            <p:nvPr/>
          </p:nvSpPr>
          <p:spPr>
            <a:xfrm>
              <a:off x="2419565" y="4098596"/>
              <a:ext cx="789879" cy="246317"/>
            </a:xfrm>
            <a:prstGeom prst="rect">
              <a:avLst/>
            </a:prstGeom>
            <a:ln>
              <a:noFill/>
            </a:ln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1625479" rtl="0" eaLnBrk="1" fontAlgn="base" latinLnBrk="0" hangingPunct="1">
                <a:lnSpc>
                  <a:spcPct val="100000"/>
                </a:lnSpc>
                <a:spcBef>
                  <a:spcPts val="711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Nuclear medicine</a:t>
              </a:r>
              <a:br>
                <a:rPr kumimoji="0" lang="en-GB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067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physician</a:t>
              </a:r>
              <a:endParaRPr kumimoji="0" lang="en-US" sz="1067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ＭＳ Ｐゴシック" charset="-128"/>
                <a:cs typeface="+mn-cs"/>
              </a:endParaRPr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DCBF66E5-E424-4B64-AAE6-9999E1CB9160}"/>
                </a:ext>
              </a:extLst>
            </p:cNvPr>
            <p:cNvGrpSpPr/>
            <p:nvPr/>
          </p:nvGrpSpPr>
          <p:grpSpPr>
            <a:xfrm>
              <a:off x="2518457" y="3489731"/>
              <a:ext cx="569676" cy="569675"/>
              <a:chOff x="7618495" y="3483663"/>
              <a:chExt cx="569676" cy="569675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E7A3F312-A552-4864-989D-3E508BA3C579}"/>
                  </a:ext>
                </a:extLst>
              </p:cNvPr>
              <p:cNvSpPr/>
              <p:nvPr/>
            </p:nvSpPr>
            <p:spPr>
              <a:xfrm>
                <a:off x="7618495" y="3483663"/>
                <a:ext cx="569676" cy="569675"/>
              </a:xfrm>
              <a:custGeom>
                <a:avLst/>
                <a:gdLst>
                  <a:gd name="connsiteX0" fmla="*/ 1866900 w 1866900"/>
                  <a:gd name="connsiteY0" fmla="*/ 933450 h 1866900"/>
                  <a:gd name="connsiteX1" fmla="*/ 933450 w 1866900"/>
                  <a:gd name="connsiteY1" fmla="*/ 1866900 h 1866900"/>
                  <a:gd name="connsiteX2" fmla="*/ 0 w 1866900"/>
                  <a:gd name="connsiteY2" fmla="*/ 933450 h 1866900"/>
                  <a:gd name="connsiteX3" fmla="*/ 933450 w 1866900"/>
                  <a:gd name="connsiteY3" fmla="*/ 0 h 1866900"/>
                  <a:gd name="connsiteX4" fmla="*/ 1866900 w 1866900"/>
                  <a:gd name="connsiteY4" fmla="*/ 933450 h 1866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66900" h="1866900">
                    <a:moveTo>
                      <a:pt x="1866900" y="933450"/>
                    </a:moveTo>
                    <a:cubicBezTo>
                      <a:pt x="1866900" y="1448980"/>
                      <a:pt x="1448980" y="1866900"/>
                      <a:pt x="933450" y="1866900"/>
                    </a:cubicBezTo>
                    <a:cubicBezTo>
                      <a:pt x="417920" y="1866900"/>
                      <a:pt x="0" y="1448980"/>
                      <a:pt x="0" y="933450"/>
                    </a:cubicBezTo>
                    <a:cubicBezTo>
                      <a:pt x="0" y="417920"/>
                      <a:pt x="417920" y="0"/>
                      <a:pt x="933450" y="0"/>
                    </a:cubicBezTo>
                    <a:cubicBezTo>
                      <a:pt x="1448980" y="0"/>
                      <a:pt x="1866900" y="417920"/>
                      <a:pt x="1866900" y="933450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2540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t-IT" sz="1467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4E9EC0BA-F199-4823-BF10-848E71A54B6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729797" y="3572404"/>
                <a:ext cx="347072" cy="355099"/>
                <a:chOff x="-3467234" y="6944143"/>
                <a:chExt cx="1166813" cy="1193800"/>
              </a:xfrm>
              <a:solidFill>
                <a:schemeClr val="bg1"/>
              </a:solidFill>
            </p:grpSpPr>
            <p:sp>
              <p:nvSpPr>
                <p:cNvPr id="128" name="Freeform 283">
                  <a:extLst>
                    <a:ext uri="{FF2B5EF4-FFF2-40B4-BE49-F238E27FC236}">
                      <a16:creationId xmlns:a16="http://schemas.microsoft.com/office/drawing/2014/main" id="{126208B1-3D8B-486D-BE52-A861718ED5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462474" y="7717254"/>
                  <a:ext cx="955674" cy="71437"/>
                </a:xfrm>
                <a:custGeom>
                  <a:avLst/>
                  <a:gdLst>
                    <a:gd name="T0" fmla="*/ 0 w 602"/>
                    <a:gd name="T1" fmla="*/ 0 h 45"/>
                    <a:gd name="T2" fmla="*/ 602 w 602"/>
                    <a:gd name="T3" fmla="*/ 0 h 45"/>
                    <a:gd name="T4" fmla="*/ 602 w 602"/>
                    <a:gd name="T5" fmla="*/ 45 h 45"/>
                    <a:gd name="T6" fmla="*/ 0 w 602"/>
                    <a:gd name="T7" fmla="*/ 45 h 45"/>
                    <a:gd name="T8" fmla="*/ 0 w 602"/>
                    <a:gd name="T9" fmla="*/ 0 h 45"/>
                    <a:gd name="T10" fmla="*/ 0 w 602"/>
                    <a:gd name="T11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02" h="45">
                      <a:moveTo>
                        <a:pt x="0" y="0"/>
                      </a:moveTo>
                      <a:lnTo>
                        <a:pt x="602" y="0"/>
                      </a:lnTo>
                      <a:lnTo>
                        <a:pt x="602" y="45"/>
                      </a:lnTo>
                      <a:lnTo>
                        <a:pt x="0" y="45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4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29" name="Freeform 284">
                  <a:extLst>
                    <a:ext uri="{FF2B5EF4-FFF2-40B4-BE49-F238E27FC236}">
                      <a16:creationId xmlns:a16="http://schemas.microsoft.com/office/drawing/2014/main" id="{FA01D36F-E8DB-4717-8C84-E17777647E8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2975109" y="6944143"/>
                  <a:ext cx="674688" cy="1193800"/>
                </a:xfrm>
                <a:custGeom>
                  <a:avLst/>
                  <a:gdLst>
                    <a:gd name="T0" fmla="*/ 59 w 180"/>
                    <a:gd name="T1" fmla="*/ 260 h 318"/>
                    <a:gd name="T2" fmla="*/ 1 w 180"/>
                    <a:gd name="T3" fmla="*/ 260 h 318"/>
                    <a:gd name="T4" fmla="*/ 1 w 180"/>
                    <a:gd name="T5" fmla="*/ 305 h 318"/>
                    <a:gd name="T6" fmla="*/ 11 w 180"/>
                    <a:gd name="T7" fmla="*/ 318 h 318"/>
                    <a:gd name="T8" fmla="*/ 169 w 180"/>
                    <a:gd name="T9" fmla="*/ 318 h 318"/>
                    <a:gd name="T10" fmla="*/ 180 w 180"/>
                    <a:gd name="T11" fmla="*/ 306 h 318"/>
                    <a:gd name="T12" fmla="*/ 180 w 180"/>
                    <a:gd name="T13" fmla="*/ 163 h 318"/>
                    <a:gd name="T14" fmla="*/ 11 w 180"/>
                    <a:gd name="T15" fmla="*/ 8 h 318"/>
                    <a:gd name="T16" fmla="*/ 1 w 180"/>
                    <a:gd name="T17" fmla="*/ 21 h 318"/>
                    <a:gd name="T18" fmla="*/ 1 w 180"/>
                    <a:gd name="T19" fmla="*/ 70 h 318"/>
                    <a:gd name="T20" fmla="*/ 59 w 180"/>
                    <a:gd name="T21" fmla="*/ 70 h 318"/>
                    <a:gd name="T22" fmla="*/ 59 w 180"/>
                    <a:gd name="T23" fmla="*/ 35 h 318"/>
                    <a:gd name="T24" fmla="*/ 157 w 180"/>
                    <a:gd name="T25" fmla="*/ 163 h 318"/>
                    <a:gd name="T26" fmla="*/ 59 w 180"/>
                    <a:gd name="T27" fmla="*/ 291 h 318"/>
                    <a:gd name="T28" fmla="*/ 59 w 180"/>
                    <a:gd name="T29" fmla="*/ 260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180" h="318">
                      <a:moveTo>
                        <a:pt x="59" y="260"/>
                      </a:moveTo>
                      <a:cubicBezTo>
                        <a:pt x="59" y="247"/>
                        <a:pt x="1" y="248"/>
                        <a:pt x="1" y="260"/>
                      </a:cubicBezTo>
                      <a:cubicBezTo>
                        <a:pt x="1" y="262"/>
                        <a:pt x="1" y="301"/>
                        <a:pt x="1" y="305"/>
                      </a:cubicBezTo>
                      <a:cubicBezTo>
                        <a:pt x="0" y="312"/>
                        <a:pt x="4" y="318"/>
                        <a:pt x="11" y="318"/>
                      </a:cubicBezTo>
                      <a:cubicBezTo>
                        <a:pt x="15" y="318"/>
                        <a:pt x="169" y="318"/>
                        <a:pt x="169" y="318"/>
                      </a:cubicBezTo>
                      <a:cubicBezTo>
                        <a:pt x="175" y="318"/>
                        <a:pt x="180" y="313"/>
                        <a:pt x="180" y="306"/>
                      </a:cubicBezTo>
                      <a:cubicBezTo>
                        <a:pt x="180" y="306"/>
                        <a:pt x="180" y="163"/>
                        <a:pt x="180" y="163"/>
                      </a:cubicBezTo>
                      <a:cubicBezTo>
                        <a:pt x="180" y="73"/>
                        <a:pt x="103" y="0"/>
                        <a:pt x="11" y="8"/>
                      </a:cubicBezTo>
                      <a:cubicBezTo>
                        <a:pt x="4" y="9"/>
                        <a:pt x="0" y="15"/>
                        <a:pt x="1" y="21"/>
                      </a:cubicBezTo>
                      <a:cubicBezTo>
                        <a:pt x="1" y="25"/>
                        <a:pt x="1" y="70"/>
                        <a:pt x="1" y="70"/>
                      </a:cubicBezTo>
                      <a:cubicBezTo>
                        <a:pt x="59" y="70"/>
                        <a:pt x="59" y="70"/>
                        <a:pt x="59" y="70"/>
                      </a:cubicBezTo>
                      <a:cubicBezTo>
                        <a:pt x="59" y="35"/>
                        <a:pt x="59" y="35"/>
                        <a:pt x="59" y="35"/>
                      </a:cubicBezTo>
                      <a:cubicBezTo>
                        <a:pt x="116" y="50"/>
                        <a:pt x="157" y="102"/>
                        <a:pt x="157" y="163"/>
                      </a:cubicBezTo>
                      <a:cubicBezTo>
                        <a:pt x="157" y="224"/>
                        <a:pt x="116" y="276"/>
                        <a:pt x="59" y="291"/>
                      </a:cubicBezTo>
                      <a:cubicBezTo>
                        <a:pt x="59" y="260"/>
                        <a:pt x="59" y="260"/>
                        <a:pt x="59" y="26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4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0" name="Oval 285">
                  <a:extLst>
                    <a:ext uri="{FF2B5EF4-FFF2-40B4-BE49-F238E27FC236}">
                      <a16:creationId xmlns:a16="http://schemas.microsoft.com/office/drawing/2014/main" id="{FA82E8C3-CD19-42B1-A2F7-65BABBB145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-2678248" y="7461667"/>
                  <a:ext cx="190501" cy="192088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4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1" name="Freeform 286">
                  <a:extLst>
                    <a:ext uri="{FF2B5EF4-FFF2-40B4-BE49-F238E27FC236}">
                      <a16:creationId xmlns:a16="http://schemas.microsoft.com/office/drawing/2014/main" id="{A156B5A2-851A-4FEA-A515-37AF795547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-3467234" y="7458494"/>
                  <a:ext cx="766763" cy="195265"/>
                </a:xfrm>
                <a:custGeom>
                  <a:avLst/>
                  <a:gdLst>
                    <a:gd name="T0" fmla="*/ 178 w 204"/>
                    <a:gd name="T1" fmla="*/ 0 h 52"/>
                    <a:gd name="T2" fmla="*/ 92 w 204"/>
                    <a:gd name="T3" fmla="*/ 0 h 52"/>
                    <a:gd name="T4" fmla="*/ 0 w 204"/>
                    <a:gd name="T5" fmla="*/ 14 h 52"/>
                    <a:gd name="T6" fmla="*/ 0 w 204"/>
                    <a:gd name="T7" fmla="*/ 52 h 52"/>
                    <a:gd name="T8" fmla="*/ 67 w 204"/>
                    <a:gd name="T9" fmla="*/ 52 h 52"/>
                    <a:gd name="T10" fmla="*/ 64 w 204"/>
                    <a:gd name="T11" fmla="*/ 41 h 52"/>
                    <a:gd name="T12" fmla="*/ 86 w 204"/>
                    <a:gd name="T13" fmla="*/ 19 h 52"/>
                    <a:gd name="T14" fmla="*/ 132 w 204"/>
                    <a:gd name="T15" fmla="*/ 19 h 52"/>
                    <a:gd name="T16" fmla="*/ 170 w 204"/>
                    <a:gd name="T17" fmla="*/ 11 h 52"/>
                    <a:gd name="T18" fmla="*/ 172 w 204"/>
                    <a:gd name="T19" fmla="*/ 21 h 52"/>
                    <a:gd name="T20" fmla="*/ 133 w 204"/>
                    <a:gd name="T21" fmla="*/ 29 h 52"/>
                    <a:gd name="T22" fmla="*/ 86 w 204"/>
                    <a:gd name="T23" fmla="*/ 29 h 52"/>
                    <a:gd name="T24" fmla="*/ 74 w 204"/>
                    <a:gd name="T25" fmla="*/ 41 h 52"/>
                    <a:gd name="T26" fmla="*/ 85 w 204"/>
                    <a:gd name="T27" fmla="*/ 52 h 52"/>
                    <a:gd name="T28" fmla="*/ 178 w 204"/>
                    <a:gd name="T29" fmla="*/ 52 h 52"/>
                    <a:gd name="T30" fmla="*/ 204 w 204"/>
                    <a:gd name="T31" fmla="*/ 26 h 52"/>
                    <a:gd name="T32" fmla="*/ 178 w 204"/>
                    <a:gd name="T33" fmla="*/ 0 h 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</a:cxnLst>
                  <a:rect l="0" t="0" r="r" b="b"/>
                  <a:pathLst>
                    <a:path w="204" h="52">
                      <a:moveTo>
                        <a:pt x="178" y="0"/>
                      </a:moveTo>
                      <a:cubicBezTo>
                        <a:pt x="92" y="0"/>
                        <a:pt x="92" y="0"/>
                        <a:pt x="92" y="0"/>
                      </a:cubicBezTo>
                      <a:cubicBezTo>
                        <a:pt x="0" y="14"/>
                        <a:pt x="0" y="14"/>
                        <a:pt x="0" y="14"/>
                      </a:cubicBezTo>
                      <a:cubicBezTo>
                        <a:pt x="0" y="52"/>
                        <a:pt x="0" y="52"/>
                        <a:pt x="0" y="52"/>
                      </a:cubicBezTo>
                      <a:cubicBezTo>
                        <a:pt x="67" y="52"/>
                        <a:pt x="67" y="52"/>
                        <a:pt x="67" y="52"/>
                      </a:cubicBezTo>
                      <a:cubicBezTo>
                        <a:pt x="65" y="49"/>
                        <a:pt x="64" y="45"/>
                        <a:pt x="64" y="41"/>
                      </a:cubicBezTo>
                      <a:cubicBezTo>
                        <a:pt x="64" y="29"/>
                        <a:pt x="74" y="19"/>
                        <a:pt x="86" y="19"/>
                      </a:cubicBezTo>
                      <a:cubicBezTo>
                        <a:pt x="132" y="19"/>
                        <a:pt x="132" y="19"/>
                        <a:pt x="132" y="19"/>
                      </a:cubicBezTo>
                      <a:cubicBezTo>
                        <a:pt x="170" y="11"/>
                        <a:pt x="170" y="11"/>
                        <a:pt x="170" y="11"/>
                      </a:cubicBezTo>
                      <a:cubicBezTo>
                        <a:pt x="172" y="21"/>
                        <a:pt x="172" y="21"/>
                        <a:pt x="172" y="21"/>
                      </a:cubicBezTo>
                      <a:cubicBezTo>
                        <a:pt x="133" y="29"/>
                        <a:pt x="133" y="29"/>
                        <a:pt x="133" y="29"/>
                      </a:cubicBezTo>
                      <a:cubicBezTo>
                        <a:pt x="86" y="29"/>
                        <a:pt x="86" y="29"/>
                        <a:pt x="86" y="29"/>
                      </a:cubicBezTo>
                      <a:cubicBezTo>
                        <a:pt x="79" y="29"/>
                        <a:pt x="74" y="34"/>
                        <a:pt x="74" y="41"/>
                      </a:cubicBezTo>
                      <a:cubicBezTo>
                        <a:pt x="74" y="47"/>
                        <a:pt x="79" y="52"/>
                        <a:pt x="85" y="52"/>
                      </a:cubicBezTo>
                      <a:cubicBezTo>
                        <a:pt x="178" y="52"/>
                        <a:pt x="178" y="52"/>
                        <a:pt x="178" y="52"/>
                      </a:cubicBezTo>
                      <a:cubicBezTo>
                        <a:pt x="192" y="52"/>
                        <a:pt x="204" y="40"/>
                        <a:pt x="204" y="26"/>
                      </a:cubicBezTo>
                      <a:cubicBezTo>
                        <a:pt x="204" y="11"/>
                        <a:pt x="192" y="0"/>
                        <a:pt x="17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121920" tIns="60960" rIns="121920" bIns="6096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60958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467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A3A342DE-2FE6-0C78-4095-98A18A0AC814}"/>
              </a:ext>
            </a:extLst>
          </p:cNvPr>
          <p:cNvSpPr/>
          <p:nvPr/>
        </p:nvSpPr>
        <p:spPr>
          <a:xfrm>
            <a:off x="10562986" y="102987"/>
            <a:ext cx="1477487" cy="83723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91123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148EB5F3-F066-39ED-F9BD-6CCE1B7D5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94575"/>
            <a:ext cx="11277600" cy="735692"/>
          </a:xfrm>
        </p:spPr>
        <p:txBody>
          <a:bodyPr>
            <a:noAutofit/>
          </a:bodyPr>
          <a:lstStyle/>
          <a:p>
            <a:r>
              <a:rPr lang="en-US" sz="2600" dirty="0">
                <a:solidFill>
                  <a:srgbClr val="830051"/>
                </a:solidFill>
              </a:rPr>
              <a:t>MDT Approach has been Shown to Improve 5-year Survival Rates in Patients with Lung Cancer</a:t>
            </a:r>
            <a:r>
              <a:rPr lang="el-GR" sz="2600" baseline="30000" dirty="0">
                <a:solidFill>
                  <a:srgbClr val="830051"/>
                </a:solidFill>
              </a:rPr>
              <a:t>1</a:t>
            </a:r>
            <a:endParaRPr lang="en-IN" sz="2600" baseline="30000" dirty="0">
              <a:solidFill>
                <a:srgbClr val="830051"/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15D2D8-9C5F-374E-A30F-99925F0D4AB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5852160"/>
            <a:ext cx="11353800" cy="1005840"/>
          </a:xfrm>
        </p:spPr>
        <p:txBody>
          <a:bodyPr/>
          <a:lstStyle/>
          <a:p>
            <a:r>
              <a:rPr lang="en-US" sz="900" kern="0" baseline="30000" dirty="0" err="1">
                <a:solidFill>
                  <a:srgbClr val="000000"/>
                </a:solidFill>
              </a:rPr>
              <a:t>a</a:t>
            </a:r>
            <a:r>
              <a:rPr lang="en-US" sz="900" kern="0" dirty="0" err="1">
                <a:solidFill>
                  <a:srgbClr val="000000"/>
                </a:solidFill>
              </a:rPr>
              <a:t>Core</a:t>
            </a:r>
            <a:r>
              <a:rPr lang="en-US" sz="900" kern="0" dirty="0">
                <a:solidFill>
                  <a:srgbClr val="000000"/>
                </a:solidFill>
              </a:rPr>
              <a:t> MDT group included: thoracic surgery, interventional pulmonology, medical oncology, radiation oncology, and 2 dedicated nurse practitioners. </a:t>
            </a:r>
            <a:r>
              <a:rPr lang="en-US" sz="900" kern="0" dirty="0"/>
              <a:t>Additional on-site specialties were interventional radiology, radiation therapy, chest radiology, and social and nutritional support. </a:t>
            </a:r>
            <a:r>
              <a:rPr lang="en-US" sz="900" kern="0" baseline="30000" dirty="0" err="1"/>
              <a:t>b</a:t>
            </a:r>
            <a:r>
              <a:rPr lang="en-US" sz="900" kern="0" dirty="0" err="1"/>
              <a:t>For</a:t>
            </a:r>
            <a:r>
              <a:rPr lang="en-US" sz="900" kern="0" dirty="0"/>
              <a:t> this analysis, patients included in the MDT approach were those who had, at a minimum, 1 clinical encounter with the MDT </a:t>
            </a:r>
            <a:r>
              <a:rPr lang="en-US" sz="900" kern="0" dirty="0">
                <a:solidFill>
                  <a:srgbClr val="000000"/>
                </a:solidFill>
              </a:rPr>
              <a:t>physicians and case presentation at the tumor board.</a:t>
            </a:r>
          </a:p>
          <a:p>
            <a:r>
              <a:rPr lang="el-GR" sz="900" kern="0" dirty="0">
                <a:solidFill>
                  <a:srgbClr val="000000"/>
                </a:solidFill>
              </a:rPr>
              <a:t>1. </a:t>
            </a:r>
            <a:r>
              <a:rPr lang="en-US" sz="900" kern="0" dirty="0">
                <a:solidFill>
                  <a:srgbClr val="000000"/>
                </a:solidFill>
              </a:rPr>
              <a:t>Bilfinger TV, et al. </a:t>
            </a:r>
            <a:r>
              <a:rPr lang="en-US" sz="900" i="1" kern="0" dirty="0">
                <a:solidFill>
                  <a:srgbClr val="000000"/>
                </a:solidFill>
              </a:rPr>
              <a:t>Clin Lung Cancer</a:t>
            </a:r>
            <a:r>
              <a:rPr lang="en-US" sz="900" kern="0" dirty="0">
                <a:solidFill>
                  <a:srgbClr val="000000"/>
                </a:solidFill>
              </a:rPr>
              <a:t>. 2018;19(4):346-351. </a:t>
            </a:r>
          </a:p>
        </p:txBody>
      </p:sp>
      <p:sp>
        <p:nvSpPr>
          <p:cNvPr id="32" name="Rectangle: Rounded Corners 6">
            <a:extLst>
              <a:ext uri="{FF2B5EF4-FFF2-40B4-BE49-F238E27FC236}">
                <a16:creationId xmlns:a16="http://schemas.microsoft.com/office/drawing/2014/main" id="{57251F47-3D90-454E-ACEC-242324159656}"/>
              </a:ext>
            </a:extLst>
          </p:cNvPr>
          <p:cNvSpPr/>
          <p:nvPr/>
        </p:nvSpPr>
        <p:spPr>
          <a:xfrm>
            <a:off x="8909487" y="1721958"/>
            <a:ext cx="2812715" cy="2402119"/>
          </a:xfrm>
          <a:prstGeom prst="roundRect">
            <a:avLst>
              <a:gd name="adj" fmla="val 0"/>
            </a:avLst>
          </a:prstGeom>
          <a:solidFill>
            <a:schemeClr val="tx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EF72A94C-2C26-CF4E-B827-12A6512DADA3}"/>
              </a:ext>
            </a:extLst>
          </p:cNvPr>
          <p:cNvGraphicFramePr/>
          <p:nvPr/>
        </p:nvGraphicFramePr>
        <p:xfrm>
          <a:off x="464773" y="1648041"/>
          <a:ext cx="8128000" cy="3291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4" name="TextBox 14">
            <a:extLst>
              <a:ext uri="{FF2B5EF4-FFF2-40B4-BE49-F238E27FC236}">
                <a16:creationId xmlns:a16="http://schemas.microsoft.com/office/drawing/2014/main" id="{9210DA71-E2D1-E74F-BE3F-B3AD2288CD54}"/>
              </a:ext>
            </a:extLst>
          </p:cNvPr>
          <p:cNvSpPr txBox="1"/>
          <p:nvPr/>
        </p:nvSpPr>
        <p:spPr>
          <a:xfrm>
            <a:off x="1118591" y="1347747"/>
            <a:ext cx="76039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5-Year retrospective survival rates from a single US site (N=4271, 2002-2016)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217E1A-5A8C-C14F-B906-49992EDAA71A}"/>
              </a:ext>
            </a:extLst>
          </p:cNvPr>
          <p:cNvSpPr txBox="1"/>
          <p:nvPr/>
        </p:nvSpPr>
        <p:spPr>
          <a:xfrm>
            <a:off x="2366602" y="2046981"/>
            <a:ext cx="83887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&lt;0.001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8C425B-E0DD-CD47-9F53-F7A932F0B317}"/>
              </a:ext>
            </a:extLst>
          </p:cNvPr>
          <p:cNvSpPr txBox="1"/>
          <p:nvPr/>
        </p:nvSpPr>
        <p:spPr>
          <a:xfrm>
            <a:off x="4176347" y="2674837"/>
            <a:ext cx="7395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&lt;0.001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92999E6-6CA1-F141-BE99-D7D8C0C4F5A0}"/>
              </a:ext>
            </a:extLst>
          </p:cNvPr>
          <p:cNvSpPr txBox="1"/>
          <p:nvPr/>
        </p:nvSpPr>
        <p:spPr>
          <a:xfrm>
            <a:off x="5986098" y="3304986"/>
            <a:ext cx="7395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&lt;0.001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4DFC452-5C1A-D141-8A00-F196A1DA6BA7}"/>
              </a:ext>
            </a:extLst>
          </p:cNvPr>
          <p:cNvSpPr txBox="1"/>
          <p:nvPr/>
        </p:nvSpPr>
        <p:spPr>
          <a:xfrm>
            <a:off x="7897447" y="3698154"/>
            <a:ext cx="7395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&lt;0.001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6791603-F6A9-C240-A01F-D74E35A3C36C}"/>
              </a:ext>
            </a:extLst>
          </p:cNvPr>
          <p:cNvCxnSpPr/>
          <p:nvPr/>
        </p:nvCxnSpPr>
        <p:spPr>
          <a:xfrm>
            <a:off x="2017349" y="1888267"/>
            <a:ext cx="36195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CC1CBF4B-6B6B-D747-81B7-DDC8584F72FB}"/>
              </a:ext>
            </a:extLst>
          </p:cNvPr>
          <p:cNvCxnSpPr>
            <a:cxnSpLocks/>
          </p:cNvCxnSpPr>
          <p:nvPr/>
        </p:nvCxnSpPr>
        <p:spPr>
          <a:xfrm>
            <a:off x="2376123" y="1885092"/>
            <a:ext cx="0" cy="7822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DB5D3DC5-3FAF-A249-9CA8-FACF85E7443F}"/>
              </a:ext>
            </a:extLst>
          </p:cNvPr>
          <p:cNvCxnSpPr>
            <a:cxnSpLocks/>
          </p:cNvCxnSpPr>
          <p:nvPr/>
        </p:nvCxnSpPr>
        <p:spPr>
          <a:xfrm flipV="1">
            <a:off x="3823925" y="2667298"/>
            <a:ext cx="380999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87E1373-FAB7-5A4C-BD77-A90EB96E5311}"/>
              </a:ext>
            </a:extLst>
          </p:cNvPr>
          <p:cNvCxnSpPr>
            <a:cxnSpLocks/>
          </p:cNvCxnSpPr>
          <p:nvPr/>
        </p:nvCxnSpPr>
        <p:spPr>
          <a:xfrm>
            <a:off x="4204923" y="2664123"/>
            <a:ext cx="0" cy="7107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D43113F-599D-1E46-B1B5-1FCC71D1F0CF}"/>
              </a:ext>
            </a:extLst>
          </p:cNvPr>
          <p:cNvCxnSpPr>
            <a:cxnSpLocks/>
          </p:cNvCxnSpPr>
          <p:nvPr/>
        </p:nvCxnSpPr>
        <p:spPr>
          <a:xfrm flipV="1">
            <a:off x="5649548" y="3304984"/>
            <a:ext cx="3365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47CF684F-CCFE-3243-8FD8-99FF6AD9B306}"/>
              </a:ext>
            </a:extLst>
          </p:cNvPr>
          <p:cNvCxnSpPr>
            <a:cxnSpLocks/>
          </p:cNvCxnSpPr>
          <p:nvPr/>
        </p:nvCxnSpPr>
        <p:spPr>
          <a:xfrm>
            <a:off x="5986097" y="3303513"/>
            <a:ext cx="0" cy="3540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ED80449-4778-2541-ACE0-210DBD49DD55}"/>
              </a:ext>
            </a:extLst>
          </p:cNvPr>
          <p:cNvCxnSpPr>
            <a:cxnSpLocks/>
          </p:cNvCxnSpPr>
          <p:nvPr/>
        </p:nvCxnSpPr>
        <p:spPr>
          <a:xfrm>
            <a:off x="7421198" y="3837852"/>
            <a:ext cx="3841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2D61659-9DA5-E44A-A3FB-2C19C2653C34}"/>
              </a:ext>
            </a:extLst>
          </p:cNvPr>
          <p:cNvCxnSpPr>
            <a:cxnSpLocks/>
          </p:cNvCxnSpPr>
          <p:nvPr/>
        </p:nvCxnSpPr>
        <p:spPr>
          <a:xfrm>
            <a:off x="7805372" y="3837853"/>
            <a:ext cx="0" cy="1016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BBABE37C-52EA-1144-ADD6-3792478C0AB2}"/>
              </a:ext>
            </a:extLst>
          </p:cNvPr>
          <p:cNvSpPr txBox="1"/>
          <p:nvPr/>
        </p:nvSpPr>
        <p:spPr>
          <a:xfrm>
            <a:off x="4185878" y="4627433"/>
            <a:ext cx="602389" cy="1949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a,b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2C5CB49-40E6-D74E-8D88-AF54BC053635}"/>
              </a:ext>
            </a:extLst>
          </p:cNvPr>
          <p:cNvGrpSpPr/>
          <p:nvPr/>
        </p:nvGrpSpPr>
        <p:grpSpPr>
          <a:xfrm>
            <a:off x="9031479" y="1658058"/>
            <a:ext cx="2675028" cy="2269501"/>
            <a:chOff x="9123839" y="2254566"/>
            <a:chExt cx="2675028" cy="2269500"/>
          </a:xfrm>
          <a:noFill/>
        </p:grpSpPr>
        <p:sp>
          <p:nvSpPr>
            <p:cNvPr id="71" name="Rectangle: Rounded Corners 35">
              <a:extLst>
                <a:ext uri="{FF2B5EF4-FFF2-40B4-BE49-F238E27FC236}">
                  <a16:creationId xmlns:a16="http://schemas.microsoft.com/office/drawing/2014/main" id="{18CD554E-20EC-4040-A5F0-87D785C6B044}"/>
                </a:ext>
              </a:extLst>
            </p:cNvPr>
            <p:cNvSpPr/>
            <p:nvPr/>
          </p:nvSpPr>
          <p:spPr>
            <a:xfrm>
              <a:off x="9131645" y="2254566"/>
              <a:ext cx="2667222" cy="1722803"/>
            </a:xfrm>
            <a:prstGeom prst="roundRect">
              <a:avLst/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TextBox 13">
              <a:extLst>
                <a:ext uri="{FF2B5EF4-FFF2-40B4-BE49-F238E27FC236}">
                  <a16:creationId xmlns:a16="http://schemas.microsoft.com/office/drawing/2014/main" id="{B0D3C6A3-5434-8A46-A760-3070340F77BC}"/>
                </a:ext>
              </a:extLst>
            </p:cNvPr>
            <p:cNvSpPr txBox="1"/>
            <p:nvPr/>
          </p:nvSpPr>
          <p:spPr>
            <a:xfrm>
              <a:off x="9123839" y="3600736"/>
              <a:ext cx="2588705" cy="923330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Propensity-matched HR for multidisciplinary treatment</a:t>
              </a:r>
              <a:endParaRPr kumimoji="0" lang="en-US" sz="1800" b="0" i="0" u="none" strike="noStrike" kern="1200" cap="none" spc="0" normalizeH="0" baseline="30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TextBox 16">
              <a:extLst>
                <a:ext uri="{FF2B5EF4-FFF2-40B4-BE49-F238E27FC236}">
                  <a16:creationId xmlns:a16="http://schemas.microsoft.com/office/drawing/2014/main" id="{B1982139-451D-7340-842D-948C4C6EFF5F}"/>
                </a:ext>
              </a:extLst>
            </p:cNvPr>
            <p:cNvSpPr txBox="1"/>
            <p:nvPr/>
          </p:nvSpPr>
          <p:spPr>
            <a:xfrm>
              <a:off x="9537994" y="2606969"/>
              <a:ext cx="1635384" cy="769441"/>
            </a:xfrm>
            <a:prstGeom prst="rect">
              <a:avLst/>
            </a:prstGeom>
            <a:grpFill/>
            <a:ln>
              <a:noFill/>
            </a:ln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-2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HR=0.65</a:t>
              </a:r>
            </a:p>
            <a:p>
              <a:pPr marL="0" marR="0" lvl="0" indent="0" algn="ctr" defTabSz="9143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(95% CI: 0.54-0.77)</a:t>
              </a: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683FC23-9BAB-1645-A3FD-EF20C08EDFE1}"/>
              </a:ext>
            </a:extLst>
          </p:cNvPr>
          <p:cNvCxnSpPr>
            <a:cxnSpLocks/>
          </p:cNvCxnSpPr>
          <p:nvPr/>
        </p:nvCxnSpPr>
        <p:spPr>
          <a:xfrm>
            <a:off x="8799947" y="1550231"/>
            <a:ext cx="0" cy="2828925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42C31D5C-ADAF-DD41-8C89-23597CF76E9E}"/>
              </a:ext>
            </a:extLst>
          </p:cNvPr>
          <p:cNvSpPr txBox="1"/>
          <p:nvPr/>
        </p:nvSpPr>
        <p:spPr>
          <a:xfrm>
            <a:off x="1" y="5106862"/>
            <a:ext cx="12192000" cy="673948"/>
          </a:xfrm>
          <a:prstGeom prst="rect">
            <a:avLst/>
          </a:prstGeom>
          <a:solidFill>
            <a:schemeClr val="tx2"/>
          </a:solidFill>
        </p:spPr>
        <p:txBody>
          <a:bodyPr wrap="square" rtlCol="0" anchor="ctr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 broadly engaged MDT can help lead to optimal treatment plans for patients with resectable NSCLC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618402-156C-6A4D-1E6E-7F75C592D818}"/>
              </a:ext>
            </a:extLst>
          </p:cNvPr>
          <p:cNvSpPr txBox="1">
            <a:spLocks/>
          </p:cNvSpPr>
          <p:nvPr/>
        </p:nvSpPr>
        <p:spPr>
          <a:xfrm>
            <a:off x="464773" y="-746678"/>
            <a:ext cx="11277600" cy="8001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378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356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7F134C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7575251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4146" y="173803"/>
            <a:ext cx="11542708" cy="622372"/>
          </a:xfrm>
          <a:solidFill>
            <a:schemeClr val="bg1"/>
          </a:solidFill>
        </p:spPr>
        <p:txBody>
          <a:bodyPr/>
          <a:lstStyle/>
          <a:p>
            <a:r>
              <a:rPr lang="en-GB" sz="3200" dirty="0"/>
              <a:t>Standard-of-care treatment for resectable NSCLC is surgery with curative intent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4145" y="6059346"/>
            <a:ext cx="10128840" cy="65579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67"/>
              </a:spcAft>
            </a:pPr>
            <a:r>
              <a:rPr lang="en-GB" dirty="0"/>
              <a:t>MDT, multidisciplinary team; RT, radiotherapy</a:t>
            </a:r>
          </a:p>
          <a:p>
            <a:pPr>
              <a:spcBef>
                <a:spcPts val="0"/>
              </a:spcBef>
            </a:pPr>
            <a:r>
              <a:rPr lang="en-GB" dirty="0"/>
              <a:t>Postmus PE, et al. </a:t>
            </a:r>
            <a:r>
              <a:rPr lang="en-GB" i="1" dirty="0"/>
              <a:t>Ann Oncol </a:t>
            </a:r>
            <a:r>
              <a:rPr lang="en-GB" dirty="0"/>
              <a:t>2017;28(suppl 4):iv1–iv21; NCCN. NCCN Clinical Practice Guidelines in Oncology. Non-small cell lung cancer. Version 3.2020. </a:t>
            </a:r>
            <a:r>
              <a:rPr lang="en-GB" dirty="0">
                <a:hlinkClick r:id="rId3"/>
              </a:rPr>
              <a:t>https://www.nccn.org/store/login/login.aspx?ReturnURL=https://www.nccn.org/professionals/physician_gls/pdf/nscl.pdf</a:t>
            </a:r>
            <a:r>
              <a:rPr lang="en-GB" dirty="0"/>
              <a:t>. Accessed April 2020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F3E83FD-E195-4DF1-AD69-AB45F14B4515}"/>
              </a:ext>
            </a:extLst>
          </p:cNvPr>
          <p:cNvSpPr/>
          <p:nvPr/>
        </p:nvSpPr>
        <p:spPr>
          <a:xfrm>
            <a:off x="3683379" y="3141250"/>
            <a:ext cx="1458455" cy="80279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09585"/>
            <a:r>
              <a:rPr lang="en-GB" sz="1600" dirty="0">
                <a:solidFill>
                  <a:srgbClr val="FFFFFF"/>
                </a:solidFill>
                <a:latin typeface="Arial"/>
              </a:rPr>
              <a:t>Resectable</a:t>
            </a:r>
            <a:endParaRPr lang="it-IT" sz="1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59A6FF4F-71D4-4491-82FE-674538E7705C}"/>
              </a:ext>
            </a:extLst>
          </p:cNvPr>
          <p:cNvSpPr txBox="1"/>
          <p:nvPr/>
        </p:nvSpPr>
        <p:spPr>
          <a:xfrm>
            <a:off x="9289773" y="2235927"/>
            <a:ext cx="2687081" cy="385803"/>
          </a:xfrm>
          <a:prstGeom prst="rect">
            <a:avLst/>
          </a:prstGeom>
          <a:solidFill>
            <a:schemeClr val="accent6"/>
          </a:solidFill>
          <a:ln w="12700">
            <a:noFill/>
          </a:ln>
        </p:spPr>
        <p:txBody>
          <a:bodyPr vert="horz" wrap="square" lIns="96000" tIns="96000" rIns="96000" bIns="96000" rtlCol="0" anchor="ctr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US" sz="1600" cap="all" spc="160" dirty="0">
                <a:solidFill>
                  <a:srgbClr val="FFFFFF"/>
                </a:solidFill>
                <a:latin typeface="Arial"/>
              </a:rPr>
              <a:t>Adjuvant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68A2FDE-B0A7-488F-A6DD-5E1831C9CD67}"/>
              </a:ext>
            </a:extLst>
          </p:cNvPr>
          <p:cNvCxnSpPr>
            <a:cxnSpLocks/>
            <a:stCxn id="79" idx="2"/>
          </p:cNvCxnSpPr>
          <p:nvPr/>
        </p:nvCxnSpPr>
        <p:spPr>
          <a:xfrm>
            <a:off x="827261" y="4393889"/>
            <a:ext cx="273600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C9E7AE5E-1ECD-45E6-98FD-2F2DEF632A2E}"/>
              </a:ext>
            </a:extLst>
          </p:cNvPr>
          <p:cNvSpPr/>
          <p:nvPr/>
        </p:nvSpPr>
        <p:spPr>
          <a:xfrm rot="16200000">
            <a:off x="-656137" y="4202299"/>
            <a:ext cx="2583616" cy="38318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09585"/>
            <a:r>
              <a:rPr lang="en-GB" sz="1600" dirty="0">
                <a:solidFill>
                  <a:srgbClr val="FFFFFF"/>
                </a:solidFill>
                <a:latin typeface="Arial"/>
              </a:rPr>
              <a:t>Diagnosis</a:t>
            </a: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5C3D97B-5337-4D26-80F5-ECAFE4DF44B5}"/>
              </a:ext>
            </a:extLst>
          </p:cNvPr>
          <p:cNvSpPr/>
          <p:nvPr/>
        </p:nvSpPr>
        <p:spPr>
          <a:xfrm rot="16200000">
            <a:off x="194973" y="4017293"/>
            <a:ext cx="2583616" cy="75319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09585"/>
            <a:r>
              <a:rPr lang="en-GB" sz="1600" dirty="0">
                <a:solidFill>
                  <a:srgbClr val="000000"/>
                </a:solidFill>
                <a:latin typeface="Arial"/>
              </a:rPr>
              <a:t>Clinical staging / </a:t>
            </a:r>
            <a:br>
              <a:rPr lang="en-GB" sz="1600" dirty="0">
                <a:solidFill>
                  <a:srgbClr val="000000"/>
                </a:solidFill>
                <a:latin typeface="Arial"/>
              </a:rPr>
            </a:br>
            <a:r>
              <a:rPr lang="en-GB" sz="1600" dirty="0">
                <a:solidFill>
                  <a:srgbClr val="000000"/>
                </a:solidFill>
                <a:latin typeface="Arial"/>
              </a:rPr>
              <a:t>resectability assessment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E47113FE-D7C3-4A8C-848E-594923314373}"/>
              </a:ext>
            </a:extLst>
          </p:cNvPr>
          <p:cNvSpPr/>
          <p:nvPr/>
        </p:nvSpPr>
        <p:spPr>
          <a:xfrm>
            <a:off x="2156236" y="3852065"/>
            <a:ext cx="1165595" cy="117364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6000" rIns="0" bIns="0" rtlCol="0" anchor="t"/>
          <a:lstStyle/>
          <a:p>
            <a:pPr algn="ctr" defTabSz="609585"/>
            <a:r>
              <a:rPr lang="en-US" sz="1600" dirty="0">
                <a:solidFill>
                  <a:srgbClr val="FFFFFF"/>
                </a:solidFill>
                <a:latin typeface="Arial"/>
              </a:rPr>
              <a:t>MDT</a:t>
            </a:r>
          </a:p>
        </p:txBody>
      </p: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D00CBFBF-157E-456C-AFB0-6B21CEC0D4A9}"/>
              </a:ext>
            </a:extLst>
          </p:cNvPr>
          <p:cNvCxnSpPr>
            <a:cxnSpLocks/>
          </p:cNvCxnSpPr>
          <p:nvPr/>
        </p:nvCxnSpPr>
        <p:spPr>
          <a:xfrm>
            <a:off x="1863375" y="4393889"/>
            <a:ext cx="288000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DD77E4EB-C84D-4B3A-81D0-AE8A59A0F74B}"/>
              </a:ext>
            </a:extLst>
          </p:cNvPr>
          <p:cNvCxnSpPr>
            <a:cxnSpLocks/>
          </p:cNvCxnSpPr>
          <p:nvPr/>
        </p:nvCxnSpPr>
        <p:spPr>
          <a:xfrm>
            <a:off x="1863376" y="3325292"/>
            <a:ext cx="1824000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ectangle 89">
            <a:extLst>
              <a:ext uri="{FF2B5EF4-FFF2-40B4-BE49-F238E27FC236}">
                <a16:creationId xmlns:a16="http://schemas.microsoft.com/office/drawing/2014/main" id="{A2A8F124-9861-44E3-82C6-FCB80FBFB755}"/>
              </a:ext>
            </a:extLst>
          </p:cNvPr>
          <p:cNvSpPr/>
          <p:nvPr/>
        </p:nvSpPr>
        <p:spPr>
          <a:xfrm>
            <a:off x="3683379" y="4755922"/>
            <a:ext cx="1458455" cy="819724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09585"/>
            <a:r>
              <a:rPr lang="en-GB" sz="1600" dirty="0">
                <a:solidFill>
                  <a:srgbClr val="000000"/>
                </a:solidFill>
                <a:latin typeface="Arial"/>
              </a:rPr>
              <a:t>Unresectable</a:t>
            </a:r>
            <a:endParaRPr lang="it-IT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418F1D69-D877-4722-BA47-102E627935A1}"/>
              </a:ext>
            </a:extLst>
          </p:cNvPr>
          <p:cNvSpPr/>
          <p:nvPr/>
        </p:nvSpPr>
        <p:spPr>
          <a:xfrm>
            <a:off x="5432119" y="3852065"/>
            <a:ext cx="1504204" cy="1090359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6000" rIns="0" bIns="0" rtlCol="0" anchor="t"/>
          <a:lstStyle/>
          <a:p>
            <a:pPr algn="ctr" defTabSz="609585"/>
            <a:r>
              <a:rPr lang="en-US" sz="1600" dirty="0">
                <a:solidFill>
                  <a:srgbClr val="FFFFFF"/>
                </a:solidFill>
                <a:latin typeface="Arial"/>
              </a:rPr>
              <a:t>Neoadjuvant</a:t>
            </a:r>
            <a:br>
              <a:rPr lang="en-US" sz="1600" dirty="0">
                <a:solidFill>
                  <a:srgbClr val="FFFFFF"/>
                </a:solidFill>
                <a:latin typeface="Arial"/>
              </a:rPr>
            </a:br>
            <a:r>
              <a:rPr lang="en-US" sz="1600" dirty="0">
                <a:solidFill>
                  <a:srgbClr val="FFFFFF"/>
                </a:solidFill>
                <a:latin typeface="Arial"/>
              </a:rPr>
              <a:t>chemotherapy (± RT)</a:t>
            </a:r>
          </a:p>
          <a:p>
            <a:pPr algn="ctr" defTabSz="609585"/>
            <a:br>
              <a:rPr lang="en-US" sz="1600" dirty="0">
                <a:solidFill>
                  <a:srgbClr val="000000"/>
                </a:solidFill>
                <a:latin typeface="Arial"/>
              </a:rPr>
            </a:b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ABE5F0C8-9B30-4611-A029-69FB24567CD6}"/>
              </a:ext>
            </a:extLst>
          </p:cNvPr>
          <p:cNvSpPr/>
          <p:nvPr/>
        </p:nvSpPr>
        <p:spPr>
          <a:xfrm>
            <a:off x="7290661" y="3226673"/>
            <a:ext cx="1374124" cy="1167217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6000" rIns="0" bIns="0" rtlCol="0" anchor="t"/>
          <a:lstStyle/>
          <a:p>
            <a:pPr algn="ctr" defTabSz="609585"/>
            <a:r>
              <a:rPr lang="en-US" sz="1600" dirty="0">
                <a:solidFill>
                  <a:srgbClr val="FFFFFF"/>
                </a:solidFill>
                <a:latin typeface="Arial"/>
              </a:rPr>
              <a:t>Surgery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32982739-DBEA-42AF-B926-EB561CE4A0B5}"/>
              </a:ext>
            </a:extLst>
          </p:cNvPr>
          <p:cNvSpPr/>
          <p:nvPr/>
        </p:nvSpPr>
        <p:spPr>
          <a:xfrm>
            <a:off x="431798" y="1371449"/>
            <a:ext cx="9610988" cy="8380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defTabSz="609585"/>
            <a:r>
              <a:rPr lang="en-GB" sz="1867" b="1" dirty="0">
                <a:solidFill>
                  <a:srgbClr val="830051"/>
                </a:solidFill>
                <a:latin typeface="Arial"/>
              </a:rPr>
              <a:t>The decision of whether patients receive neoadjuvant or adjuvant therapy as well as surgery depends on the stage of disease and degree of lymph node involvement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7A94DD23-AC64-4CF6-B668-592023D8658A}"/>
              </a:ext>
            </a:extLst>
          </p:cNvPr>
          <p:cNvSpPr/>
          <p:nvPr/>
        </p:nvSpPr>
        <p:spPr>
          <a:xfrm>
            <a:off x="9421468" y="3224452"/>
            <a:ext cx="2210301" cy="822944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6000" rIns="0" bIns="0" rtlCol="0" anchor="ctr"/>
          <a:lstStyle/>
          <a:p>
            <a:pPr algn="ctr" defTabSz="609585"/>
            <a:r>
              <a:rPr lang="en-US" sz="1600" dirty="0">
                <a:solidFill>
                  <a:srgbClr val="FFFFFF"/>
                </a:solidFill>
                <a:latin typeface="Arial"/>
              </a:rPr>
              <a:t>Adjuvant</a:t>
            </a:r>
            <a:br>
              <a:rPr lang="en-US" sz="1600" dirty="0">
                <a:solidFill>
                  <a:srgbClr val="FFFFFF"/>
                </a:solidFill>
                <a:latin typeface="Arial"/>
              </a:rPr>
            </a:br>
            <a:r>
              <a:rPr lang="en-US" sz="1600" dirty="0">
                <a:solidFill>
                  <a:srgbClr val="FFFFFF"/>
                </a:solidFill>
                <a:latin typeface="Arial"/>
              </a:rPr>
              <a:t>chemotherapy (± RT)</a:t>
            </a: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0635971A-9FD0-44F8-8947-F1FEF278D289}"/>
              </a:ext>
            </a:extLst>
          </p:cNvPr>
          <p:cNvSpPr/>
          <p:nvPr/>
        </p:nvSpPr>
        <p:spPr>
          <a:xfrm>
            <a:off x="9421469" y="4510423"/>
            <a:ext cx="2251375" cy="432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96000" rIns="0" bIns="0" rtlCol="0" anchor="t"/>
          <a:lstStyle/>
          <a:p>
            <a:pPr algn="ctr" defTabSz="609585"/>
            <a:r>
              <a:rPr lang="en-US" sz="1600" dirty="0">
                <a:solidFill>
                  <a:srgbClr val="000000"/>
                </a:solidFill>
                <a:latin typeface="Arial"/>
              </a:rPr>
              <a:t>No adjuvant treatment</a:t>
            </a:r>
            <a:br>
              <a:rPr lang="en-US" sz="1600" dirty="0">
                <a:solidFill>
                  <a:srgbClr val="000000"/>
                </a:solidFill>
                <a:latin typeface="Arial"/>
              </a:rPr>
            </a:br>
            <a:endParaRPr lang="en-US" sz="16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9139A53-3442-43BC-B936-C7DD98ED762B}"/>
              </a:ext>
            </a:extLst>
          </p:cNvPr>
          <p:cNvGrpSpPr/>
          <p:nvPr/>
        </p:nvGrpSpPr>
        <p:grpSpPr>
          <a:xfrm>
            <a:off x="2411822" y="4336711"/>
            <a:ext cx="628837" cy="374000"/>
            <a:chOff x="4333961" y="2428862"/>
            <a:chExt cx="471628" cy="280500"/>
          </a:xfrm>
          <a:solidFill>
            <a:schemeClr val="bg1"/>
          </a:solidFill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AEDAE70-2630-46F9-BBA5-024058D95CF8}"/>
                </a:ext>
              </a:extLst>
            </p:cNvPr>
            <p:cNvSpPr/>
            <p:nvPr/>
          </p:nvSpPr>
          <p:spPr>
            <a:xfrm>
              <a:off x="4450992" y="2595062"/>
              <a:ext cx="228600" cy="114300"/>
            </a:xfrm>
            <a:custGeom>
              <a:avLst/>
              <a:gdLst>
                <a:gd name="connsiteX0" fmla="*/ 119484 w 228600"/>
                <a:gd name="connsiteY0" fmla="*/ 122230 h 114300"/>
                <a:gd name="connsiteX1" fmla="*/ 18138 w 228600"/>
                <a:gd name="connsiteY1" fmla="*/ 122134 h 114300"/>
                <a:gd name="connsiteX2" fmla="*/ 421 w 228600"/>
                <a:gd name="connsiteY2" fmla="*/ 105656 h 114300"/>
                <a:gd name="connsiteX3" fmla="*/ 40 w 228600"/>
                <a:gd name="connsiteY3" fmla="*/ 90607 h 114300"/>
                <a:gd name="connsiteX4" fmla="*/ 81574 w 228600"/>
                <a:gd name="connsiteY4" fmla="*/ 976 h 114300"/>
                <a:gd name="connsiteX5" fmla="*/ 154821 w 228600"/>
                <a:gd name="connsiteY5" fmla="*/ 881 h 114300"/>
                <a:gd name="connsiteX6" fmla="*/ 236355 w 228600"/>
                <a:gd name="connsiteY6" fmla="*/ 80224 h 114300"/>
                <a:gd name="connsiteX7" fmla="*/ 199398 w 228600"/>
                <a:gd name="connsiteY7" fmla="*/ 122230 h 114300"/>
                <a:gd name="connsiteX8" fmla="*/ 119484 w 228600"/>
                <a:gd name="connsiteY8" fmla="*/ 122230 h 114300"/>
                <a:gd name="connsiteX9" fmla="*/ 164537 w 228600"/>
                <a:gd name="connsiteY9" fmla="*/ 105847 h 114300"/>
                <a:gd name="connsiteX10" fmla="*/ 204066 w 228600"/>
                <a:gd name="connsiteY10" fmla="*/ 68128 h 114300"/>
                <a:gd name="connsiteX11" fmla="*/ 165204 w 228600"/>
                <a:gd name="connsiteY11" fmla="*/ 27456 h 114300"/>
                <a:gd name="connsiteX12" fmla="*/ 125580 w 228600"/>
                <a:gd name="connsiteY12" fmla="*/ 67461 h 114300"/>
                <a:gd name="connsiteX13" fmla="*/ 164537 w 228600"/>
                <a:gd name="connsiteY13" fmla="*/ 10584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28600" h="114300">
                  <a:moveTo>
                    <a:pt x="119484" y="122230"/>
                  </a:moveTo>
                  <a:cubicBezTo>
                    <a:pt x="85670" y="122230"/>
                    <a:pt x="51951" y="122420"/>
                    <a:pt x="18138" y="122134"/>
                  </a:cubicBezTo>
                  <a:cubicBezTo>
                    <a:pt x="1183" y="122039"/>
                    <a:pt x="1183" y="121658"/>
                    <a:pt x="421" y="105656"/>
                  </a:cubicBezTo>
                  <a:cubicBezTo>
                    <a:pt x="231" y="100608"/>
                    <a:pt x="135" y="95560"/>
                    <a:pt x="40" y="90607"/>
                  </a:cubicBezTo>
                  <a:cubicBezTo>
                    <a:pt x="-1293" y="39743"/>
                    <a:pt x="30806" y="3739"/>
                    <a:pt x="81574" y="976"/>
                  </a:cubicBezTo>
                  <a:cubicBezTo>
                    <a:pt x="105958" y="-357"/>
                    <a:pt x="130533" y="-262"/>
                    <a:pt x="154821" y="881"/>
                  </a:cubicBezTo>
                  <a:cubicBezTo>
                    <a:pt x="200637" y="3167"/>
                    <a:pt x="231974" y="34314"/>
                    <a:pt x="236355" y="80224"/>
                  </a:cubicBezTo>
                  <a:cubicBezTo>
                    <a:pt x="240356" y="122230"/>
                    <a:pt x="240356" y="122230"/>
                    <a:pt x="199398" y="122230"/>
                  </a:cubicBezTo>
                  <a:cubicBezTo>
                    <a:pt x="172728" y="122325"/>
                    <a:pt x="146058" y="122325"/>
                    <a:pt x="119484" y="122230"/>
                  </a:cubicBezTo>
                  <a:close/>
                  <a:moveTo>
                    <a:pt x="164537" y="105847"/>
                  </a:moveTo>
                  <a:cubicBezTo>
                    <a:pt x="185492" y="106037"/>
                    <a:pt x="203304" y="88987"/>
                    <a:pt x="204066" y="68128"/>
                  </a:cubicBezTo>
                  <a:cubicBezTo>
                    <a:pt x="204828" y="46315"/>
                    <a:pt x="187016" y="27646"/>
                    <a:pt x="165204" y="27456"/>
                  </a:cubicBezTo>
                  <a:cubicBezTo>
                    <a:pt x="143391" y="27265"/>
                    <a:pt x="125199" y="45649"/>
                    <a:pt x="125580" y="67461"/>
                  </a:cubicBezTo>
                  <a:cubicBezTo>
                    <a:pt x="125961" y="88321"/>
                    <a:pt x="143487" y="105656"/>
                    <a:pt x="164537" y="105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73192E7-F658-4849-94A3-7941FBBD33AA}"/>
                </a:ext>
              </a:extLst>
            </p:cNvPr>
            <p:cNvSpPr/>
            <p:nvPr/>
          </p:nvSpPr>
          <p:spPr>
            <a:xfrm>
              <a:off x="4495411" y="2428862"/>
              <a:ext cx="142875" cy="142875"/>
            </a:xfrm>
            <a:custGeom>
              <a:avLst/>
              <a:gdLst>
                <a:gd name="connsiteX0" fmla="*/ 73636 w 142875"/>
                <a:gd name="connsiteY0" fmla="*/ 145936 h 142875"/>
                <a:gd name="connsiteX1" fmla="*/ 8 w 142875"/>
                <a:gd name="connsiteY1" fmla="*/ 74213 h 142875"/>
                <a:gd name="connsiteX2" fmla="*/ 71255 w 142875"/>
                <a:gd name="connsiteY2" fmla="*/ 13 h 142875"/>
                <a:gd name="connsiteX3" fmla="*/ 145931 w 142875"/>
                <a:gd name="connsiteY3" fmla="*/ 72784 h 142875"/>
                <a:gd name="connsiteX4" fmla="*/ 73636 w 142875"/>
                <a:gd name="connsiteY4" fmla="*/ 14593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142875">
                  <a:moveTo>
                    <a:pt x="73636" y="145936"/>
                  </a:moveTo>
                  <a:cubicBezTo>
                    <a:pt x="33440" y="146222"/>
                    <a:pt x="579" y="114218"/>
                    <a:pt x="8" y="74213"/>
                  </a:cubicBezTo>
                  <a:cubicBezTo>
                    <a:pt x="-564" y="33732"/>
                    <a:pt x="31154" y="775"/>
                    <a:pt x="71255" y="13"/>
                  </a:cubicBezTo>
                  <a:cubicBezTo>
                    <a:pt x="112688" y="-749"/>
                    <a:pt x="145835" y="31541"/>
                    <a:pt x="145931" y="72784"/>
                  </a:cubicBezTo>
                  <a:cubicBezTo>
                    <a:pt x="146026" y="112980"/>
                    <a:pt x="113831" y="145555"/>
                    <a:pt x="73636" y="1459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F9ADE91-E7E9-420C-BEFC-98DB6B2D47F4}"/>
                </a:ext>
              </a:extLst>
            </p:cNvPr>
            <p:cNvSpPr/>
            <p:nvPr/>
          </p:nvSpPr>
          <p:spPr>
            <a:xfrm>
              <a:off x="4373290" y="2466499"/>
              <a:ext cx="104775" cy="104775"/>
            </a:xfrm>
            <a:custGeom>
              <a:avLst/>
              <a:gdLst>
                <a:gd name="connsiteX0" fmla="*/ 108317 w 104775"/>
                <a:gd name="connsiteY0" fmla="*/ 54673 h 104775"/>
                <a:gd name="connsiteX1" fmla="*/ 52977 w 104775"/>
                <a:gd name="connsiteY1" fmla="*/ 108395 h 104775"/>
                <a:gd name="connsiteX2" fmla="*/ 18 w 104775"/>
                <a:gd name="connsiteY2" fmla="*/ 52483 h 104775"/>
                <a:gd name="connsiteX3" fmla="*/ 54120 w 104775"/>
                <a:gd name="connsiteY3" fmla="*/ 0 h 104775"/>
                <a:gd name="connsiteX4" fmla="*/ 108317 w 104775"/>
                <a:gd name="connsiteY4" fmla="*/ 546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8317" y="54673"/>
                  </a:moveTo>
                  <a:cubicBezTo>
                    <a:pt x="108032" y="85058"/>
                    <a:pt x="83457" y="108871"/>
                    <a:pt x="52977" y="108395"/>
                  </a:cubicBezTo>
                  <a:cubicBezTo>
                    <a:pt x="22592" y="107918"/>
                    <a:pt x="-744" y="83248"/>
                    <a:pt x="18" y="52483"/>
                  </a:cubicBezTo>
                  <a:cubicBezTo>
                    <a:pt x="780" y="22574"/>
                    <a:pt x="24021" y="0"/>
                    <a:pt x="54120" y="0"/>
                  </a:cubicBezTo>
                  <a:cubicBezTo>
                    <a:pt x="84695" y="0"/>
                    <a:pt x="108603" y="24098"/>
                    <a:pt x="108317" y="546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66F44D4-D876-479D-A89B-C7C4B8569F3F}"/>
                </a:ext>
              </a:extLst>
            </p:cNvPr>
            <p:cNvSpPr/>
            <p:nvPr/>
          </p:nvSpPr>
          <p:spPr>
            <a:xfrm>
              <a:off x="4665898" y="2466499"/>
              <a:ext cx="104775" cy="104775"/>
            </a:xfrm>
            <a:custGeom>
              <a:avLst/>
              <a:gdLst>
                <a:gd name="connsiteX0" fmla="*/ 108317 w 104775"/>
                <a:gd name="connsiteY0" fmla="*/ 54673 h 104775"/>
                <a:gd name="connsiteX1" fmla="*/ 52977 w 104775"/>
                <a:gd name="connsiteY1" fmla="*/ 108395 h 104775"/>
                <a:gd name="connsiteX2" fmla="*/ 18 w 104775"/>
                <a:gd name="connsiteY2" fmla="*/ 52483 h 104775"/>
                <a:gd name="connsiteX3" fmla="*/ 54120 w 104775"/>
                <a:gd name="connsiteY3" fmla="*/ 0 h 104775"/>
                <a:gd name="connsiteX4" fmla="*/ 108317 w 104775"/>
                <a:gd name="connsiteY4" fmla="*/ 546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8317" y="54673"/>
                  </a:moveTo>
                  <a:cubicBezTo>
                    <a:pt x="108032" y="85058"/>
                    <a:pt x="83457" y="108871"/>
                    <a:pt x="52977" y="108395"/>
                  </a:cubicBezTo>
                  <a:cubicBezTo>
                    <a:pt x="22592" y="107918"/>
                    <a:pt x="-744" y="83248"/>
                    <a:pt x="18" y="52483"/>
                  </a:cubicBezTo>
                  <a:cubicBezTo>
                    <a:pt x="780" y="22574"/>
                    <a:pt x="24021" y="0"/>
                    <a:pt x="54120" y="0"/>
                  </a:cubicBezTo>
                  <a:cubicBezTo>
                    <a:pt x="84695" y="0"/>
                    <a:pt x="108603" y="24098"/>
                    <a:pt x="108317" y="546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F0796B-14DD-4B1F-ABC4-BC70F831F3CD}"/>
                </a:ext>
              </a:extLst>
            </p:cNvPr>
            <p:cNvSpPr/>
            <p:nvPr/>
          </p:nvSpPr>
          <p:spPr>
            <a:xfrm>
              <a:off x="4653189" y="2585818"/>
              <a:ext cx="152400" cy="95250"/>
            </a:xfrm>
            <a:custGeom>
              <a:avLst/>
              <a:gdLst>
                <a:gd name="connsiteX0" fmla="*/ 95976 w 152400"/>
                <a:gd name="connsiteY0" fmla="*/ 99946 h 95250"/>
                <a:gd name="connsiteX1" fmla="*/ 52923 w 152400"/>
                <a:gd name="connsiteY1" fmla="*/ 99946 h 95250"/>
                <a:gd name="connsiteX2" fmla="*/ 40635 w 152400"/>
                <a:gd name="connsiteY2" fmla="*/ 88802 h 95250"/>
                <a:gd name="connsiteX3" fmla="*/ 4250 w 152400"/>
                <a:gd name="connsiteY3" fmla="*/ 20793 h 95250"/>
                <a:gd name="connsiteX4" fmla="*/ 6155 w 152400"/>
                <a:gd name="connsiteY4" fmla="*/ 8316 h 95250"/>
                <a:gd name="connsiteX5" fmla="*/ 8155 w 152400"/>
                <a:gd name="connsiteY5" fmla="*/ 7458 h 95250"/>
                <a:gd name="connsiteX6" fmla="*/ 117597 w 152400"/>
                <a:gd name="connsiteY6" fmla="*/ 10411 h 95250"/>
                <a:gd name="connsiteX7" fmla="*/ 151602 w 152400"/>
                <a:gd name="connsiteY7" fmla="*/ 91659 h 95250"/>
                <a:gd name="connsiteX8" fmla="*/ 139124 w 152400"/>
                <a:gd name="connsiteY8" fmla="*/ 99565 h 95250"/>
                <a:gd name="connsiteX9" fmla="*/ 95976 w 152400"/>
                <a:gd name="connsiteY9" fmla="*/ 99946 h 95250"/>
                <a:gd name="connsiteX10" fmla="*/ 96261 w 152400"/>
                <a:gd name="connsiteY10" fmla="*/ 23365 h 95250"/>
                <a:gd name="connsiteX11" fmla="*/ 65877 w 152400"/>
                <a:gd name="connsiteY11" fmla="*/ 53559 h 95250"/>
                <a:gd name="connsiteX12" fmla="*/ 96261 w 152400"/>
                <a:gd name="connsiteY12" fmla="*/ 84039 h 95250"/>
                <a:gd name="connsiteX13" fmla="*/ 126646 w 152400"/>
                <a:gd name="connsiteY13" fmla="*/ 53559 h 95250"/>
                <a:gd name="connsiteX14" fmla="*/ 96261 w 152400"/>
                <a:gd name="connsiteY14" fmla="*/ 233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95250">
                  <a:moveTo>
                    <a:pt x="95976" y="99946"/>
                  </a:moveTo>
                  <a:cubicBezTo>
                    <a:pt x="81593" y="99946"/>
                    <a:pt x="67305" y="99851"/>
                    <a:pt x="52923" y="99946"/>
                  </a:cubicBezTo>
                  <a:cubicBezTo>
                    <a:pt x="45303" y="99946"/>
                    <a:pt x="41112" y="97279"/>
                    <a:pt x="40635" y="88802"/>
                  </a:cubicBezTo>
                  <a:cubicBezTo>
                    <a:pt x="38921" y="60703"/>
                    <a:pt x="26157" y="38129"/>
                    <a:pt x="4250" y="20793"/>
                  </a:cubicBezTo>
                  <a:cubicBezTo>
                    <a:pt x="-2799" y="15174"/>
                    <a:pt x="-322" y="11554"/>
                    <a:pt x="6155" y="8316"/>
                  </a:cubicBezTo>
                  <a:cubicBezTo>
                    <a:pt x="6822" y="8030"/>
                    <a:pt x="7393" y="7554"/>
                    <a:pt x="8155" y="7458"/>
                  </a:cubicBezTo>
                  <a:cubicBezTo>
                    <a:pt x="44922" y="-924"/>
                    <a:pt x="82260" y="-5019"/>
                    <a:pt x="117597" y="10411"/>
                  </a:cubicBezTo>
                  <a:cubicBezTo>
                    <a:pt x="145315" y="22508"/>
                    <a:pt x="160365" y="61751"/>
                    <a:pt x="151602" y="91659"/>
                  </a:cubicBezTo>
                  <a:cubicBezTo>
                    <a:pt x="150554" y="95279"/>
                    <a:pt x="143601" y="99279"/>
                    <a:pt x="139124" y="99565"/>
                  </a:cubicBezTo>
                  <a:cubicBezTo>
                    <a:pt x="124646" y="100518"/>
                    <a:pt x="110263" y="99946"/>
                    <a:pt x="95976" y="99946"/>
                  </a:cubicBezTo>
                  <a:close/>
                  <a:moveTo>
                    <a:pt x="96261" y="23365"/>
                  </a:moveTo>
                  <a:cubicBezTo>
                    <a:pt x="79688" y="23365"/>
                    <a:pt x="65877" y="36986"/>
                    <a:pt x="65877" y="53559"/>
                  </a:cubicBezTo>
                  <a:cubicBezTo>
                    <a:pt x="65877" y="69752"/>
                    <a:pt x="80164" y="84039"/>
                    <a:pt x="96261" y="84039"/>
                  </a:cubicBezTo>
                  <a:cubicBezTo>
                    <a:pt x="112359" y="84039"/>
                    <a:pt x="126551" y="69657"/>
                    <a:pt x="126646" y="53559"/>
                  </a:cubicBezTo>
                  <a:cubicBezTo>
                    <a:pt x="126646" y="37081"/>
                    <a:pt x="112835" y="23365"/>
                    <a:pt x="96261" y="233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0FD71BC-703E-4BB2-AC23-D627F20A1E0F}"/>
                </a:ext>
              </a:extLst>
            </p:cNvPr>
            <p:cNvSpPr/>
            <p:nvPr/>
          </p:nvSpPr>
          <p:spPr>
            <a:xfrm>
              <a:off x="4333961" y="2586240"/>
              <a:ext cx="142875" cy="95250"/>
            </a:xfrm>
            <a:custGeom>
              <a:avLst/>
              <a:gdLst>
                <a:gd name="connsiteX0" fmla="*/ 54397 w 142875"/>
                <a:gd name="connsiteY0" fmla="*/ 99429 h 95250"/>
                <a:gd name="connsiteX1" fmla="*/ 13535 w 142875"/>
                <a:gd name="connsiteY1" fmla="*/ 99048 h 95250"/>
                <a:gd name="connsiteX2" fmla="*/ 2581 w 142875"/>
                <a:gd name="connsiteY2" fmla="*/ 91809 h 95250"/>
                <a:gd name="connsiteX3" fmla="*/ 28394 w 142875"/>
                <a:gd name="connsiteY3" fmla="*/ 14371 h 95250"/>
                <a:gd name="connsiteX4" fmla="*/ 39443 w 142875"/>
                <a:gd name="connsiteY4" fmla="*/ 7799 h 95250"/>
                <a:gd name="connsiteX5" fmla="*/ 143170 w 142875"/>
                <a:gd name="connsiteY5" fmla="*/ 6275 h 95250"/>
                <a:gd name="connsiteX6" fmla="*/ 145933 w 142875"/>
                <a:gd name="connsiteY6" fmla="*/ 19705 h 95250"/>
                <a:gd name="connsiteX7" fmla="*/ 109071 w 142875"/>
                <a:gd name="connsiteY7" fmla="*/ 87523 h 95250"/>
                <a:gd name="connsiteX8" fmla="*/ 95260 w 142875"/>
                <a:gd name="connsiteY8" fmla="*/ 99524 h 95250"/>
                <a:gd name="connsiteX9" fmla="*/ 54397 w 142875"/>
                <a:gd name="connsiteY9" fmla="*/ 99429 h 95250"/>
                <a:gd name="connsiteX10" fmla="*/ 54397 w 142875"/>
                <a:gd name="connsiteY10" fmla="*/ 99429 h 95250"/>
                <a:gd name="connsiteX11" fmla="*/ 91164 w 142875"/>
                <a:gd name="connsiteY11" fmla="*/ 52090 h 95250"/>
                <a:gd name="connsiteX12" fmla="*/ 59636 w 142875"/>
                <a:gd name="connsiteY12" fmla="*/ 22943 h 95250"/>
                <a:gd name="connsiteX13" fmla="*/ 30490 w 142875"/>
                <a:gd name="connsiteY13" fmla="*/ 53995 h 95250"/>
                <a:gd name="connsiteX14" fmla="*/ 61541 w 142875"/>
                <a:gd name="connsiteY14" fmla="*/ 83522 h 95250"/>
                <a:gd name="connsiteX15" fmla="*/ 91164 w 142875"/>
                <a:gd name="connsiteY15" fmla="*/ 5209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95250">
                  <a:moveTo>
                    <a:pt x="54397" y="99429"/>
                  </a:moveTo>
                  <a:cubicBezTo>
                    <a:pt x="40777" y="99429"/>
                    <a:pt x="27061" y="100001"/>
                    <a:pt x="13535" y="99048"/>
                  </a:cubicBezTo>
                  <a:cubicBezTo>
                    <a:pt x="9630" y="98762"/>
                    <a:pt x="3724" y="95143"/>
                    <a:pt x="2581" y="91809"/>
                  </a:cubicBezTo>
                  <a:cubicBezTo>
                    <a:pt x="-5705" y="66568"/>
                    <a:pt x="6772" y="30182"/>
                    <a:pt x="28394" y="14371"/>
                  </a:cubicBezTo>
                  <a:cubicBezTo>
                    <a:pt x="31823" y="11799"/>
                    <a:pt x="35443" y="9037"/>
                    <a:pt x="39443" y="7799"/>
                  </a:cubicBezTo>
                  <a:cubicBezTo>
                    <a:pt x="73828" y="-3060"/>
                    <a:pt x="108690" y="-1631"/>
                    <a:pt x="143170" y="6275"/>
                  </a:cubicBezTo>
                  <a:cubicBezTo>
                    <a:pt x="154791" y="8942"/>
                    <a:pt x="154981" y="12371"/>
                    <a:pt x="145933" y="19705"/>
                  </a:cubicBezTo>
                  <a:cubicBezTo>
                    <a:pt x="124025" y="37231"/>
                    <a:pt x="110976" y="59424"/>
                    <a:pt x="109071" y="87523"/>
                  </a:cubicBezTo>
                  <a:cubicBezTo>
                    <a:pt x="108404" y="97143"/>
                    <a:pt x="103737" y="99620"/>
                    <a:pt x="95260" y="99524"/>
                  </a:cubicBezTo>
                  <a:cubicBezTo>
                    <a:pt x="81639" y="99334"/>
                    <a:pt x="68018" y="99524"/>
                    <a:pt x="54397" y="99429"/>
                  </a:cubicBezTo>
                  <a:cubicBezTo>
                    <a:pt x="54397" y="99524"/>
                    <a:pt x="54397" y="99524"/>
                    <a:pt x="54397" y="99429"/>
                  </a:cubicBezTo>
                  <a:close/>
                  <a:moveTo>
                    <a:pt x="91164" y="52090"/>
                  </a:moveTo>
                  <a:cubicBezTo>
                    <a:pt x="90592" y="35897"/>
                    <a:pt x="76114" y="22372"/>
                    <a:pt x="59636" y="22943"/>
                  </a:cubicBezTo>
                  <a:cubicBezTo>
                    <a:pt x="42872" y="23420"/>
                    <a:pt x="29918" y="37231"/>
                    <a:pt x="30490" y="53995"/>
                  </a:cubicBezTo>
                  <a:cubicBezTo>
                    <a:pt x="30966" y="70283"/>
                    <a:pt x="45539" y="84189"/>
                    <a:pt x="61541" y="83522"/>
                  </a:cubicBezTo>
                  <a:cubicBezTo>
                    <a:pt x="77638" y="82951"/>
                    <a:pt x="91735" y="67997"/>
                    <a:pt x="91164" y="52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F13E8A9-4C45-4A14-8F28-2834CA655A7B}"/>
                </a:ext>
              </a:extLst>
            </p:cNvPr>
            <p:cNvSpPr/>
            <p:nvPr/>
          </p:nvSpPr>
          <p:spPr>
            <a:xfrm>
              <a:off x="4390073" y="2623185"/>
              <a:ext cx="9525" cy="28575"/>
            </a:xfrm>
            <a:custGeom>
              <a:avLst/>
              <a:gdLst>
                <a:gd name="connsiteX0" fmla="*/ 0 w 9525"/>
                <a:gd name="connsiteY0" fmla="*/ 0 h 28575"/>
                <a:gd name="connsiteX1" fmla="*/ 11144 w 9525"/>
                <a:gd name="connsiteY1" fmla="*/ 0 h 28575"/>
                <a:gd name="connsiteX2" fmla="*/ 11144 w 9525"/>
                <a:gd name="connsiteY2" fmla="*/ 37243 h 28575"/>
                <a:gd name="connsiteX3" fmla="*/ 0 w 9525"/>
                <a:gd name="connsiteY3" fmla="*/ 3724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28575">
                  <a:moveTo>
                    <a:pt x="0" y="0"/>
                  </a:moveTo>
                  <a:lnTo>
                    <a:pt x="11144" y="0"/>
                  </a:lnTo>
                  <a:lnTo>
                    <a:pt x="11144" y="37243"/>
                  </a:lnTo>
                  <a:lnTo>
                    <a:pt x="0" y="3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E5619D1-F544-455A-A5F5-179FEE1D8E6A}"/>
                </a:ext>
              </a:extLst>
            </p:cNvPr>
            <p:cNvSpPr/>
            <p:nvPr/>
          </p:nvSpPr>
          <p:spPr>
            <a:xfrm>
              <a:off x="4377023" y="2636223"/>
              <a:ext cx="28575" cy="9525"/>
            </a:xfrm>
            <a:custGeom>
              <a:avLst/>
              <a:gdLst>
                <a:gd name="connsiteX0" fmla="*/ 0 w 28575"/>
                <a:gd name="connsiteY0" fmla="*/ 11144 h 9525"/>
                <a:gd name="connsiteX1" fmla="*/ 0 w 28575"/>
                <a:gd name="connsiteY1" fmla="*/ 0 h 9525"/>
                <a:gd name="connsiteX2" fmla="*/ 37243 w 28575"/>
                <a:gd name="connsiteY2" fmla="*/ 0 h 9525"/>
                <a:gd name="connsiteX3" fmla="*/ 37243 w 28575"/>
                <a:gd name="connsiteY3" fmla="*/ 11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9525">
                  <a:moveTo>
                    <a:pt x="0" y="11144"/>
                  </a:moveTo>
                  <a:lnTo>
                    <a:pt x="0" y="0"/>
                  </a:lnTo>
                  <a:lnTo>
                    <a:pt x="37243" y="0"/>
                  </a:lnTo>
                  <a:lnTo>
                    <a:pt x="37243" y="11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0AACCCD-692A-47FB-AD88-73AAB3DE1B90}"/>
                </a:ext>
              </a:extLst>
            </p:cNvPr>
            <p:cNvSpPr/>
            <p:nvPr/>
          </p:nvSpPr>
          <p:spPr>
            <a:xfrm>
              <a:off x="4606576" y="2637473"/>
              <a:ext cx="9525" cy="47625"/>
            </a:xfrm>
            <a:custGeom>
              <a:avLst/>
              <a:gdLst>
                <a:gd name="connsiteX0" fmla="*/ 0 w 9525"/>
                <a:gd name="connsiteY0" fmla="*/ 0 h 47625"/>
                <a:gd name="connsiteX1" fmla="*/ 16002 w 9525"/>
                <a:gd name="connsiteY1" fmla="*/ 0 h 47625"/>
                <a:gd name="connsiteX2" fmla="*/ 16002 w 9525"/>
                <a:gd name="connsiteY2" fmla="*/ 53435 h 47625"/>
                <a:gd name="connsiteX3" fmla="*/ 0 w 9525"/>
                <a:gd name="connsiteY3" fmla="*/ 5343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47625">
                  <a:moveTo>
                    <a:pt x="0" y="0"/>
                  </a:moveTo>
                  <a:lnTo>
                    <a:pt x="16002" y="0"/>
                  </a:lnTo>
                  <a:lnTo>
                    <a:pt x="16002" y="53435"/>
                  </a:lnTo>
                  <a:lnTo>
                    <a:pt x="0" y="534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3A1950-0E5C-412B-81C7-5F21284559B4}"/>
                </a:ext>
              </a:extLst>
            </p:cNvPr>
            <p:cNvSpPr/>
            <p:nvPr/>
          </p:nvSpPr>
          <p:spPr>
            <a:xfrm>
              <a:off x="4587919" y="2656196"/>
              <a:ext cx="47625" cy="9525"/>
            </a:xfrm>
            <a:custGeom>
              <a:avLst/>
              <a:gdLst>
                <a:gd name="connsiteX0" fmla="*/ 0 w 47625"/>
                <a:gd name="connsiteY0" fmla="*/ 16002 h 9525"/>
                <a:gd name="connsiteX1" fmla="*/ 0 w 47625"/>
                <a:gd name="connsiteY1" fmla="*/ 0 h 9525"/>
                <a:gd name="connsiteX2" fmla="*/ 53435 w 47625"/>
                <a:gd name="connsiteY2" fmla="*/ 0 h 9525"/>
                <a:gd name="connsiteX3" fmla="*/ 53435 w 47625"/>
                <a:gd name="connsiteY3" fmla="*/ 16002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9525">
                  <a:moveTo>
                    <a:pt x="0" y="16002"/>
                  </a:moveTo>
                  <a:lnTo>
                    <a:pt x="0" y="0"/>
                  </a:lnTo>
                  <a:lnTo>
                    <a:pt x="53435" y="0"/>
                  </a:lnTo>
                  <a:lnTo>
                    <a:pt x="53435" y="160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0FF88E8-1C41-4D18-902D-AE79D78768E7}"/>
                </a:ext>
              </a:extLst>
            </p:cNvPr>
            <p:cNvSpPr/>
            <p:nvPr/>
          </p:nvSpPr>
          <p:spPr>
            <a:xfrm>
              <a:off x="4745069" y="2623185"/>
              <a:ext cx="9525" cy="28575"/>
            </a:xfrm>
            <a:custGeom>
              <a:avLst/>
              <a:gdLst>
                <a:gd name="connsiteX0" fmla="*/ 0 w 9525"/>
                <a:gd name="connsiteY0" fmla="*/ 0 h 28575"/>
                <a:gd name="connsiteX1" fmla="*/ 11144 w 9525"/>
                <a:gd name="connsiteY1" fmla="*/ 0 h 28575"/>
                <a:gd name="connsiteX2" fmla="*/ 11144 w 9525"/>
                <a:gd name="connsiteY2" fmla="*/ 37243 h 28575"/>
                <a:gd name="connsiteX3" fmla="*/ 0 w 9525"/>
                <a:gd name="connsiteY3" fmla="*/ 3724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" h="28575">
                  <a:moveTo>
                    <a:pt x="0" y="0"/>
                  </a:moveTo>
                  <a:lnTo>
                    <a:pt x="11144" y="0"/>
                  </a:lnTo>
                  <a:lnTo>
                    <a:pt x="11144" y="37243"/>
                  </a:lnTo>
                  <a:lnTo>
                    <a:pt x="0" y="3724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DB6EBADF-FAC6-46A2-83E3-39756A0C0CA2}"/>
                </a:ext>
              </a:extLst>
            </p:cNvPr>
            <p:cNvSpPr/>
            <p:nvPr/>
          </p:nvSpPr>
          <p:spPr>
            <a:xfrm>
              <a:off x="4732036" y="2636239"/>
              <a:ext cx="28575" cy="9525"/>
            </a:xfrm>
            <a:custGeom>
              <a:avLst/>
              <a:gdLst>
                <a:gd name="connsiteX0" fmla="*/ 0 w 28575"/>
                <a:gd name="connsiteY0" fmla="*/ 11144 h 9525"/>
                <a:gd name="connsiteX1" fmla="*/ 0 w 28575"/>
                <a:gd name="connsiteY1" fmla="*/ 0 h 9525"/>
                <a:gd name="connsiteX2" fmla="*/ 37243 w 28575"/>
                <a:gd name="connsiteY2" fmla="*/ 0 h 9525"/>
                <a:gd name="connsiteX3" fmla="*/ 37243 w 28575"/>
                <a:gd name="connsiteY3" fmla="*/ 11144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9525">
                  <a:moveTo>
                    <a:pt x="0" y="11144"/>
                  </a:moveTo>
                  <a:lnTo>
                    <a:pt x="0" y="0"/>
                  </a:lnTo>
                  <a:lnTo>
                    <a:pt x="37243" y="0"/>
                  </a:lnTo>
                  <a:lnTo>
                    <a:pt x="37243" y="11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/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113" name="Graphic 90" descr="IV">
            <a:extLst>
              <a:ext uri="{FF2B5EF4-FFF2-40B4-BE49-F238E27FC236}">
                <a16:creationId xmlns:a16="http://schemas.microsoft.com/office/drawing/2014/main" id="{43A7B49B-B966-45A2-B5C2-D0B70DE31DB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59570" y="3267635"/>
            <a:ext cx="401839" cy="385803"/>
          </a:xfrm>
          <a:prstGeom prst="rect">
            <a:avLst/>
          </a:prstGeom>
        </p:spPr>
      </p:pic>
      <p:sp>
        <p:nvSpPr>
          <p:cNvPr id="114" name="Graphic 39">
            <a:extLst>
              <a:ext uri="{FF2B5EF4-FFF2-40B4-BE49-F238E27FC236}">
                <a16:creationId xmlns:a16="http://schemas.microsoft.com/office/drawing/2014/main" id="{81514D30-C131-4C1E-A381-FB6E70F72183}"/>
              </a:ext>
            </a:extLst>
          </p:cNvPr>
          <p:cNvSpPr/>
          <p:nvPr/>
        </p:nvSpPr>
        <p:spPr>
          <a:xfrm>
            <a:off x="7657298" y="3634861"/>
            <a:ext cx="640849" cy="531436"/>
          </a:xfrm>
          <a:custGeom>
            <a:avLst/>
            <a:gdLst>
              <a:gd name="connsiteX0" fmla="*/ 628779 w 781050"/>
              <a:gd name="connsiteY0" fmla="*/ 3489 h 647700"/>
              <a:gd name="connsiteX1" fmla="*/ 310834 w 781050"/>
              <a:gd name="connsiteY1" fmla="*/ 323814 h 647700"/>
              <a:gd name="connsiteX2" fmla="*/ 310834 w 781050"/>
              <a:gd name="connsiteY2" fmla="*/ 335625 h 647700"/>
              <a:gd name="connsiteX3" fmla="*/ 363793 w 781050"/>
              <a:gd name="connsiteY3" fmla="*/ 388584 h 647700"/>
              <a:gd name="connsiteX4" fmla="*/ 376747 w 781050"/>
              <a:gd name="connsiteY4" fmla="*/ 388584 h 647700"/>
              <a:gd name="connsiteX5" fmla="*/ 694787 w 781050"/>
              <a:gd name="connsiteY5" fmla="*/ 69497 h 647700"/>
              <a:gd name="connsiteX6" fmla="*/ 694787 w 781050"/>
              <a:gd name="connsiteY6" fmla="*/ 56543 h 647700"/>
              <a:gd name="connsiteX7" fmla="*/ 641828 w 781050"/>
              <a:gd name="connsiteY7" fmla="*/ 3584 h 647700"/>
              <a:gd name="connsiteX8" fmla="*/ 628779 w 781050"/>
              <a:gd name="connsiteY8" fmla="*/ 3489 h 647700"/>
              <a:gd name="connsiteX9" fmla="*/ 553436 w 781050"/>
              <a:gd name="connsiteY9" fmla="*/ 150745 h 647700"/>
              <a:gd name="connsiteX10" fmla="*/ 553436 w 781050"/>
              <a:gd name="connsiteY10" fmla="*/ 162556 h 647700"/>
              <a:gd name="connsiteX11" fmla="*/ 403894 w 781050"/>
              <a:gd name="connsiteY11" fmla="*/ 313337 h 647700"/>
              <a:gd name="connsiteX12" fmla="*/ 392083 w 781050"/>
              <a:gd name="connsiteY12" fmla="*/ 313337 h 647700"/>
              <a:gd name="connsiteX13" fmla="*/ 385034 w 781050"/>
              <a:gd name="connsiteY13" fmla="*/ 307431 h 647700"/>
              <a:gd name="connsiteX14" fmla="*/ 385034 w 781050"/>
              <a:gd name="connsiteY14" fmla="*/ 294477 h 647700"/>
              <a:gd name="connsiteX15" fmla="*/ 534577 w 781050"/>
              <a:gd name="connsiteY15" fmla="*/ 144935 h 647700"/>
              <a:gd name="connsiteX16" fmla="*/ 547531 w 781050"/>
              <a:gd name="connsiteY16" fmla="*/ 144935 h 647700"/>
              <a:gd name="connsiteX17" fmla="*/ 553436 w 781050"/>
              <a:gd name="connsiteY17" fmla="*/ 150745 h 647700"/>
              <a:gd name="connsiteX18" fmla="*/ 349696 w 781050"/>
              <a:gd name="connsiteY18" fmla="*/ 420398 h 647700"/>
              <a:gd name="connsiteX19" fmla="*/ 10511 w 781050"/>
              <a:gd name="connsiteY19" fmla="*/ 652427 h 647700"/>
              <a:gd name="connsiteX20" fmla="*/ 5844 w 781050"/>
              <a:gd name="connsiteY20" fmla="*/ 630043 h 647700"/>
              <a:gd name="connsiteX21" fmla="*/ 281402 w 781050"/>
              <a:gd name="connsiteY21" fmla="*/ 352104 h 647700"/>
              <a:gd name="connsiteX22" fmla="*/ 349696 w 781050"/>
              <a:gd name="connsiteY22" fmla="*/ 420398 h 647700"/>
              <a:gd name="connsiteX23" fmla="*/ 291975 w 781050"/>
              <a:gd name="connsiteY23" fmla="*/ 646617 h 647700"/>
              <a:gd name="connsiteX24" fmla="*/ 282545 w 781050"/>
              <a:gd name="connsiteY24" fmla="*/ 654903 h 647700"/>
              <a:gd name="connsiteX25" fmla="*/ 228348 w 781050"/>
              <a:gd name="connsiteY25" fmla="*/ 654903 h 647700"/>
              <a:gd name="connsiteX26" fmla="*/ 220061 w 781050"/>
              <a:gd name="connsiteY26" fmla="*/ 645474 h 647700"/>
              <a:gd name="connsiteX27" fmla="*/ 220061 w 781050"/>
              <a:gd name="connsiteY27" fmla="*/ 633663 h 647700"/>
              <a:gd name="connsiteX28" fmla="*/ 229491 w 781050"/>
              <a:gd name="connsiteY28" fmla="*/ 624233 h 647700"/>
              <a:gd name="connsiteX29" fmla="*/ 283688 w 781050"/>
              <a:gd name="connsiteY29" fmla="*/ 624233 h 647700"/>
              <a:gd name="connsiteX30" fmla="*/ 291975 w 781050"/>
              <a:gd name="connsiteY30" fmla="*/ 633663 h 647700"/>
              <a:gd name="connsiteX31" fmla="*/ 291975 w 781050"/>
              <a:gd name="connsiteY31" fmla="*/ 646617 h 647700"/>
              <a:gd name="connsiteX32" fmla="*/ 414466 w 781050"/>
              <a:gd name="connsiteY32" fmla="*/ 646617 h 647700"/>
              <a:gd name="connsiteX33" fmla="*/ 405037 w 781050"/>
              <a:gd name="connsiteY33" fmla="*/ 656046 h 647700"/>
              <a:gd name="connsiteX34" fmla="*/ 352078 w 781050"/>
              <a:gd name="connsiteY34" fmla="*/ 656046 h 647700"/>
              <a:gd name="connsiteX35" fmla="*/ 342648 w 781050"/>
              <a:gd name="connsiteY35" fmla="*/ 646617 h 647700"/>
              <a:gd name="connsiteX36" fmla="*/ 342648 w 781050"/>
              <a:gd name="connsiteY36" fmla="*/ 634806 h 647700"/>
              <a:gd name="connsiteX37" fmla="*/ 352078 w 781050"/>
              <a:gd name="connsiteY37" fmla="*/ 625376 h 647700"/>
              <a:gd name="connsiteX38" fmla="*/ 406275 w 781050"/>
              <a:gd name="connsiteY38" fmla="*/ 625376 h 647700"/>
              <a:gd name="connsiteX39" fmla="*/ 414562 w 781050"/>
              <a:gd name="connsiteY39" fmla="*/ 634806 h 647700"/>
              <a:gd name="connsiteX40" fmla="*/ 414562 w 781050"/>
              <a:gd name="connsiteY40" fmla="*/ 646617 h 647700"/>
              <a:gd name="connsiteX41" fmla="*/ 536958 w 781050"/>
              <a:gd name="connsiteY41" fmla="*/ 646617 h 647700"/>
              <a:gd name="connsiteX42" fmla="*/ 527528 w 781050"/>
              <a:gd name="connsiteY42" fmla="*/ 656046 h 647700"/>
              <a:gd name="connsiteX43" fmla="*/ 474569 w 781050"/>
              <a:gd name="connsiteY43" fmla="*/ 656046 h 647700"/>
              <a:gd name="connsiteX44" fmla="*/ 465139 w 781050"/>
              <a:gd name="connsiteY44" fmla="*/ 646617 h 647700"/>
              <a:gd name="connsiteX45" fmla="*/ 465139 w 781050"/>
              <a:gd name="connsiteY45" fmla="*/ 634806 h 647700"/>
              <a:gd name="connsiteX46" fmla="*/ 474569 w 781050"/>
              <a:gd name="connsiteY46" fmla="*/ 625376 h 647700"/>
              <a:gd name="connsiteX47" fmla="*/ 528766 w 781050"/>
              <a:gd name="connsiteY47" fmla="*/ 625376 h 647700"/>
              <a:gd name="connsiteX48" fmla="*/ 538196 w 781050"/>
              <a:gd name="connsiteY48" fmla="*/ 634806 h 647700"/>
              <a:gd name="connsiteX49" fmla="*/ 536958 w 781050"/>
              <a:gd name="connsiteY49" fmla="*/ 646617 h 647700"/>
              <a:gd name="connsiteX50" fmla="*/ 659449 w 781050"/>
              <a:gd name="connsiteY50" fmla="*/ 645378 h 647700"/>
              <a:gd name="connsiteX51" fmla="*/ 650020 w 781050"/>
              <a:gd name="connsiteY51" fmla="*/ 654808 h 647700"/>
              <a:gd name="connsiteX52" fmla="*/ 595822 w 781050"/>
              <a:gd name="connsiteY52" fmla="*/ 654808 h 647700"/>
              <a:gd name="connsiteX53" fmla="*/ 586393 w 781050"/>
              <a:gd name="connsiteY53" fmla="*/ 645378 h 647700"/>
              <a:gd name="connsiteX54" fmla="*/ 586393 w 781050"/>
              <a:gd name="connsiteY54" fmla="*/ 633567 h 647700"/>
              <a:gd name="connsiteX55" fmla="*/ 595822 w 781050"/>
              <a:gd name="connsiteY55" fmla="*/ 624138 h 647700"/>
              <a:gd name="connsiteX56" fmla="*/ 648781 w 781050"/>
              <a:gd name="connsiteY56" fmla="*/ 624138 h 647700"/>
              <a:gd name="connsiteX57" fmla="*/ 658211 w 781050"/>
              <a:gd name="connsiteY57" fmla="*/ 633567 h 647700"/>
              <a:gd name="connsiteX58" fmla="*/ 659449 w 781050"/>
              <a:gd name="connsiteY58" fmla="*/ 645378 h 647700"/>
              <a:gd name="connsiteX59" fmla="*/ 781941 w 781050"/>
              <a:gd name="connsiteY59" fmla="*/ 645378 h 647700"/>
              <a:gd name="connsiteX60" fmla="*/ 772511 w 781050"/>
              <a:gd name="connsiteY60" fmla="*/ 654808 h 647700"/>
              <a:gd name="connsiteX61" fmla="*/ 718314 w 781050"/>
              <a:gd name="connsiteY61" fmla="*/ 654808 h 647700"/>
              <a:gd name="connsiteX62" fmla="*/ 710027 w 781050"/>
              <a:gd name="connsiteY62" fmla="*/ 645378 h 647700"/>
              <a:gd name="connsiteX63" fmla="*/ 710027 w 781050"/>
              <a:gd name="connsiteY63" fmla="*/ 633567 h 647700"/>
              <a:gd name="connsiteX64" fmla="*/ 719457 w 781050"/>
              <a:gd name="connsiteY64" fmla="*/ 625281 h 647700"/>
              <a:gd name="connsiteX65" fmla="*/ 772416 w 781050"/>
              <a:gd name="connsiteY65" fmla="*/ 625281 h 647700"/>
              <a:gd name="connsiteX66" fmla="*/ 781846 w 781050"/>
              <a:gd name="connsiteY66" fmla="*/ 634710 h 647700"/>
              <a:gd name="connsiteX67" fmla="*/ 781941 w 781050"/>
              <a:gd name="connsiteY67" fmla="*/ 645378 h 64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781050" h="647700">
                <a:moveTo>
                  <a:pt x="628779" y="3489"/>
                </a:moveTo>
                <a:lnTo>
                  <a:pt x="310834" y="323814"/>
                </a:lnTo>
                <a:cubicBezTo>
                  <a:pt x="307310" y="327339"/>
                  <a:pt x="307310" y="333244"/>
                  <a:pt x="310834" y="335625"/>
                </a:cubicBezTo>
                <a:lnTo>
                  <a:pt x="363793" y="388584"/>
                </a:lnTo>
                <a:cubicBezTo>
                  <a:pt x="367318" y="392109"/>
                  <a:pt x="373223" y="392109"/>
                  <a:pt x="376747" y="388584"/>
                </a:cubicBezTo>
                <a:lnTo>
                  <a:pt x="694787" y="69497"/>
                </a:lnTo>
                <a:cubicBezTo>
                  <a:pt x="698311" y="65973"/>
                  <a:pt x="698311" y="60067"/>
                  <a:pt x="694787" y="56543"/>
                </a:cubicBezTo>
                <a:lnTo>
                  <a:pt x="641828" y="3584"/>
                </a:lnTo>
                <a:cubicBezTo>
                  <a:pt x="638209" y="-1179"/>
                  <a:pt x="632303" y="-1179"/>
                  <a:pt x="628779" y="3489"/>
                </a:cubicBezTo>
                <a:close/>
                <a:moveTo>
                  <a:pt x="553436" y="150745"/>
                </a:moveTo>
                <a:cubicBezTo>
                  <a:pt x="556960" y="154269"/>
                  <a:pt x="556960" y="160175"/>
                  <a:pt x="553436" y="162556"/>
                </a:cubicBezTo>
                <a:lnTo>
                  <a:pt x="403894" y="313337"/>
                </a:lnTo>
                <a:cubicBezTo>
                  <a:pt x="400369" y="316861"/>
                  <a:pt x="394464" y="316861"/>
                  <a:pt x="392083" y="313337"/>
                </a:cubicBezTo>
                <a:lnTo>
                  <a:pt x="385034" y="307431"/>
                </a:lnTo>
                <a:cubicBezTo>
                  <a:pt x="381510" y="303907"/>
                  <a:pt x="381510" y="298002"/>
                  <a:pt x="385034" y="294477"/>
                </a:cubicBezTo>
                <a:lnTo>
                  <a:pt x="534577" y="144935"/>
                </a:lnTo>
                <a:cubicBezTo>
                  <a:pt x="538101" y="141411"/>
                  <a:pt x="544006" y="141411"/>
                  <a:pt x="547531" y="144935"/>
                </a:cubicBezTo>
                <a:lnTo>
                  <a:pt x="553436" y="150745"/>
                </a:lnTo>
                <a:close/>
                <a:moveTo>
                  <a:pt x="349696" y="420398"/>
                </a:moveTo>
                <a:cubicBezTo>
                  <a:pt x="326074" y="546509"/>
                  <a:pt x="104713" y="678335"/>
                  <a:pt x="10511" y="652427"/>
                </a:cubicBezTo>
                <a:cubicBezTo>
                  <a:pt x="-1300" y="650046"/>
                  <a:pt x="-3586" y="638330"/>
                  <a:pt x="5844" y="630043"/>
                </a:cubicBezTo>
                <a:lnTo>
                  <a:pt x="281402" y="352104"/>
                </a:lnTo>
                <a:lnTo>
                  <a:pt x="349696" y="420398"/>
                </a:lnTo>
                <a:close/>
                <a:moveTo>
                  <a:pt x="291975" y="646617"/>
                </a:moveTo>
                <a:cubicBezTo>
                  <a:pt x="291975" y="651284"/>
                  <a:pt x="287308" y="656046"/>
                  <a:pt x="282545" y="654903"/>
                </a:cubicBezTo>
                <a:lnTo>
                  <a:pt x="228348" y="654903"/>
                </a:lnTo>
                <a:cubicBezTo>
                  <a:pt x="223681" y="654903"/>
                  <a:pt x="218918" y="651379"/>
                  <a:pt x="220061" y="645474"/>
                </a:cubicBezTo>
                <a:lnTo>
                  <a:pt x="220061" y="633663"/>
                </a:lnTo>
                <a:cubicBezTo>
                  <a:pt x="220061" y="628995"/>
                  <a:pt x="223585" y="624233"/>
                  <a:pt x="229491" y="624233"/>
                </a:cubicBezTo>
                <a:lnTo>
                  <a:pt x="283688" y="624233"/>
                </a:lnTo>
                <a:cubicBezTo>
                  <a:pt x="288355" y="624233"/>
                  <a:pt x="291975" y="628900"/>
                  <a:pt x="291975" y="633663"/>
                </a:cubicBezTo>
                <a:lnTo>
                  <a:pt x="291975" y="646617"/>
                </a:lnTo>
                <a:close/>
                <a:moveTo>
                  <a:pt x="414466" y="646617"/>
                </a:moveTo>
                <a:cubicBezTo>
                  <a:pt x="414466" y="651284"/>
                  <a:pt x="410942" y="656046"/>
                  <a:pt x="405037" y="656046"/>
                </a:cubicBezTo>
                <a:lnTo>
                  <a:pt x="352078" y="656046"/>
                </a:lnTo>
                <a:cubicBezTo>
                  <a:pt x="347410" y="656046"/>
                  <a:pt x="342648" y="651379"/>
                  <a:pt x="342648" y="646617"/>
                </a:cubicBezTo>
                <a:lnTo>
                  <a:pt x="342648" y="634806"/>
                </a:lnTo>
                <a:cubicBezTo>
                  <a:pt x="342648" y="630138"/>
                  <a:pt x="347315" y="625376"/>
                  <a:pt x="352078" y="625376"/>
                </a:cubicBezTo>
                <a:lnTo>
                  <a:pt x="406275" y="625376"/>
                </a:lnTo>
                <a:cubicBezTo>
                  <a:pt x="410942" y="625376"/>
                  <a:pt x="415705" y="628900"/>
                  <a:pt x="414562" y="634806"/>
                </a:cubicBezTo>
                <a:lnTo>
                  <a:pt x="414562" y="646617"/>
                </a:lnTo>
                <a:close/>
                <a:moveTo>
                  <a:pt x="536958" y="646617"/>
                </a:moveTo>
                <a:cubicBezTo>
                  <a:pt x="536958" y="651284"/>
                  <a:pt x="533434" y="656046"/>
                  <a:pt x="527528" y="656046"/>
                </a:cubicBezTo>
                <a:lnTo>
                  <a:pt x="474569" y="656046"/>
                </a:lnTo>
                <a:cubicBezTo>
                  <a:pt x="469902" y="656046"/>
                  <a:pt x="465139" y="651379"/>
                  <a:pt x="465139" y="646617"/>
                </a:cubicBezTo>
                <a:lnTo>
                  <a:pt x="465139" y="634806"/>
                </a:lnTo>
                <a:cubicBezTo>
                  <a:pt x="465139" y="630138"/>
                  <a:pt x="469807" y="625376"/>
                  <a:pt x="474569" y="625376"/>
                </a:cubicBezTo>
                <a:lnTo>
                  <a:pt x="528766" y="625376"/>
                </a:lnTo>
                <a:cubicBezTo>
                  <a:pt x="533434" y="625376"/>
                  <a:pt x="538196" y="630043"/>
                  <a:pt x="538196" y="634806"/>
                </a:cubicBezTo>
                <a:lnTo>
                  <a:pt x="536958" y="646617"/>
                </a:lnTo>
                <a:close/>
                <a:moveTo>
                  <a:pt x="659449" y="645378"/>
                </a:moveTo>
                <a:cubicBezTo>
                  <a:pt x="659449" y="650046"/>
                  <a:pt x="654782" y="654808"/>
                  <a:pt x="650020" y="654808"/>
                </a:cubicBezTo>
                <a:lnTo>
                  <a:pt x="595822" y="654808"/>
                </a:lnTo>
                <a:cubicBezTo>
                  <a:pt x="591155" y="654808"/>
                  <a:pt x="586393" y="651284"/>
                  <a:pt x="586393" y="645378"/>
                </a:cubicBezTo>
                <a:lnTo>
                  <a:pt x="586393" y="633567"/>
                </a:lnTo>
                <a:cubicBezTo>
                  <a:pt x="586393" y="628900"/>
                  <a:pt x="589917" y="624138"/>
                  <a:pt x="595822" y="624138"/>
                </a:cubicBezTo>
                <a:lnTo>
                  <a:pt x="648781" y="624138"/>
                </a:lnTo>
                <a:cubicBezTo>
                  <a:pt x="653449" y="624138"/>
                  <a:pt x="658211" y="628805"/>
                  <a:pt x="658211" y="633567"/>
                </a:cubicBezTo>
                <a:lnTo>
                  <a:pt x="659449" y="645378"/>
                </a:lnTo>
                <a:close/>
                <a:moveTo>
                  <a:pt x="781941" y="645378"/>
                </a:moveTo>
                <a:cubicBezTo>
                  <a:pt x="781941" y="650046"/>
                  <a:pt x="777274" y="654808"/>
                  <a:pt x="772511" y="654808"/>
                </a:cubicBezTo>
                <a:lnTo>
                  <a:pt x="718314" y="654808"/>
                </a:lnTo>
                <a:cubicBezTo>
                  <a:pt x="713647" y="654808"/>
                  <a:pt x="708884" y="650141"/>
                  <a:pt x="710027" y="645378"/>
                </a:cubicBezTo>
                <a:lnTo>
                  <a:pt x="710027" y="633567"/>
                </a:lnTo>
                <a:cubicBezTo>
                  <a:pt x="710027" y="628900"/>
                  <a:pt x="713551" y="624138"/>
                  <a:pt x="719457" y="625281"/>
                </a:cubicBezTo>
                <a:lnTo>
                  <a:pt x="772416" y="625281"/>
                </a:lnTo>
                <a:cubicBezTo>
                  <a:pt x="777083" y="625281"/>
                  <a:pt x="781846" y="628805"/>
                  <a:pt x="781846" y="634710"/>
                </a:cubicBezTo>
                <a:lnTo>
                  <a:pt x="781941" y="645378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09585"/>
            <a:endParaRPr lang="it-IT" sz="240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DE0DDA0-830C-48C9-8959-3DE6B4EEF8F8}"/>
              </a:ext>
            </a:extLst>
          </p:cNvPr>
          <p:cNvGrpSpPr/>
          <p:nvPr/>
        </p:nvGrpSpPr>
        <p:grpSpPr>
          <a:xfrm>
            <a:off x="3321831" y="3460536"/>
            <a:ext cx="360005" cy="1704467"/>
            <a:chOff x="2491373" y="2088742"/>
            <a:chExt cx="346159" cy="1278350"/>
          </a:xfrm>
        </p:grpSpPr>
        <p:cxnSp>
          <p:nvCxnSpPr>
            <p:cNvPr id="123" name="Straight Arrow Connector 122">
              <a:extLst>
                <a:ext uri="{FF2B5EF4-FFF2-40B4-BE49-F238E27FC236}">
                  <a16:creationId xmlns:a16="http://schemas.microsoft.com/office/drawing/2014/main" id="{D261D7A5-AB8D-472A-9087-FD4935918301}"/>
                </a:ext>
              </a:extLst>
            </p:cNvPr>
            <p:cNvCxnSpPr>
              <a:cxnSpLocks/>
            </p:cNvCxnSpPr>
            <p:nvPr/>
          </p:nvCxnSpPr>
          <p:spPr>
            <a:xfrm>
              <a:off x="2595637" y="2088742"/>
              <a:ext cx="241895" cy="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Straight Arrow Connector 123">
              <a:extLst>
                <a:ext uri="{FF2B5EF4-FFF2-40B4-BE49-F238E27FC236}">
                  <a16:creationId xmlns:a16="http://schemas.microsoft.com/office/drawing/2014/main" id="{D2AC84FD-0D54-49F2-821F-727E577896EA}"/>
                </a:ext>
              </a:extLst>
            </p:cNvPr>
            <p:cNvCxnSpPr>
              <a:cxnSpLocks/>
            </p:cNvCxnSpPr>
            <p:nvPr/>
          </p:nvCxnSpPr>
          <p:spPr>
            <a:xfrm>
              <a:off x="2491373" y="2788757"/>
              <a:ext cx="92308" cy="0"/>
            </a:xfrm>
            <a:prstGeom prst="straightConnector1">
              <a:avLst/>
            </a:prstGeom>
            <a:ln>
              <a:solidFill>
                <a:schemeClr val="accent6"/>
              </a:solidFill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Arrow Connector 129">
              <a:extLst>
                <a:ext uri="{FF2B5EF4-FFF2-40B4-BE49-F238E27FC236}">
                  <a16:creationId xmlns:a16="http://schemas.microsoft.com/office/drawing/2014/main" id="{1193C9EF-F904-4991-AF42-018E481BAA55}"/>
                </a:ext>
              </a:extLst>
            </p:cNvPr>
            <p:cNvCxnSpPr>
              <a:cxnSpLocks/>
            </p:cNvCxnSpPr>
            <p:nvPr/>
          </p:nvCxnSpPr>
          <p:spPr>
            <a:xfrm>
              <a:off x="2589848" y="3367092"/>
              <a:ext cx="241895" cy="0"/>
            </a:xfrm>
            <a:prstGeom prst="straightConnector1">
              <a:avLst/>
            </a:prstGeom>
            <a:ln cap="sq">
              <a:solidFill>
                <a:schemeClr val="accent6"/>
              </a:solidFill>
              <a:miter lim="800000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1654CF30-2EEB-47A3-9906-D5D73BC21912}"/>
                </a:ext>
              </a:extLst>
            </p:cNvPr>
            <p:cNvCxnSpPr>
              <a:cxnSpLocks/>
            </p:cNvCxnSpPr>
            <p:nvPr/>
          </p:nvCxnSpPr>
          <p:spPr>
            <a:xfrm>
              <a:off x="2589848" y="2088742"/>
              <a:ext cx="0" cy="1276355"/>
            </a:xfrm>
            <a:prstGeom prst="line">
              <a:avLst/>
            </a:prstGeom>
            <a:ln cap="sq">
              <a:solidFill>
                <a:schemeClr val="accent6"/>
              </a:solidFill>
              <a:miter lim="800000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6" name="Straight Arrow Connector 135">
            <a:extLst>
              <a:ext uri="{FF2B5EF4-FFF2-40B4-BE49-F238E27FC236}">
                <a16:creationId xmlns:a16="http://schemas.microsoft.com/office/drawing/2014/main" id="{8AF0EBBE-2612-4E90-A4AE-B390D57BEF87}"/>
              </a:ext>
            </a:extLst>
          </p:cNvPr>
          <p:cNvCxnSpPr>
            <a:cxnSpLocks/>
          </p:cNvCxnSpPr>
          <p:nvPr/>
        </p:nvCxnSpPr>
        <p:spPr>
          <a:xfrm>
            <a:off x="5136001" y="3325292"/>
            <a:ext cx="2139711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90E4F933-00D0-4B70-B66F-54655B48D3C4}"/>
              </a:ext>
            </a:extLst>
          </p:cNvPr>
          <p:cNvCxnSpPr>
            <a:cxnSpLocks/>
          </p:cNvCxnSpPr>
          <p:nvPr/>
        </p:nvCxnSpPr>
        <p:spPr>
          <a:xfrm>
            <a:off x="6936323" y="4147281"/>
            <a:ext cx="336000" cy="0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Freeform 146">
            <a:extLst>
              <a:ext uri="{FF2B5EF4-FFF2-40B4-BE49-F238E27FC236}">
                <a16:creationId xmlns:a16="http://schemas.microsoft.com/office/drawing/2014/main" id="{EBEF77ED-4235-4A88-93A6-0AB42B10C97F}"/>
              </a:ext>
            </a:extLst>
          </p:cNvPr>
          <p:cNvSpPr/>
          <p:nvPr/>
        </p:nvSpPr>
        <p:spPr>
          <a:xfrm rot="5400000" flipV="1">
            <a:off x="4677681" y="3672904"/>
            <a:ext cx="496492" cy="1012385"/>
          </a:xfrm>
          <a:custGeom>
            <a:avLst/>
            <a:gdLst>
              <a:gd name="connsiteX0" fmla="*/ 0 w 68752"/>
              <a:gd name="connsiteY0" fmla="*/ 0 h 330009"/>
              <a:gd name="connsiteX1" fmla="*/ 68752 w 68752"/>
              <a:gd name="connsiteY1" fmla="*/ 0 h 330009"/>
              <a:gd name="connsiteX2" fmla="*/ 68752 w 68752"/>
              <a:gd name="connsiteY2" fmla="*/ 330009 h 330009"/>
              <a:gd name="connsiteX3" fmla="*/ 68752 w 68752"/>
              <a:gd name="connsiteY3" fmla="*/ 330009 h 330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752" h="330009">
                <a:moveTo>
                  <a:pt x="0" y="0"/>
                </a:moveTo>
                <a:lnTo>
                  <a:pt x="68752" y="0"/>
                </a:lnTo>
                <a:lnTo>
                  <a:pt x="68752" y="330009"/>
                </a:lnTo>
                <a:lnTo>
                  <a:pt x="68752" y="330009"/>
                </a:lnTo>
              </a:path>
            </a:pathLst>
          </a:cu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en-US" sz="2400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A491901-4916-402A-9DC2-364440E96E55}"/>
              </a:ext>
            </a:extLst>
          </p:cNvPr>
          <p:cNvGrpSpPr/>
          <p:nvPr/>
        </p:nvGrpSpPr>
        <p:grpSpPr>
          <a:xfrm>
            <a:off x="8664784" y="3712575"/>
            <a:ext cx="750555" cy="998133"/>
            <a:chOff x="6497590" y="2277522"/>
            <a:chExt cx="403131" cy="669112"/>
          </a:xfrm>
        </p:grpSpPr>
        <p:cxnSp>
          <p:nvCxnSpPr>
            <p:cNvPr id="150" name="Straight Arrow Connector 149">
              <a:extLst>
                <a:ext uri="{FF2B5EF4-FFF2-40B4-BE49-F238E27FC236}">
                  <a16:creationId xmlns:a16="http://schemas.microsoft.com/office/drawing/2014/main" id="{0FE7AC8C-7615-41C1-A40E-BD7103B2F532}"/>
                </a:ext>
              </a:extLst>
            </p:cNvPr>
            <p:cNvCxnSpPr>
              <a:cxnSpLocks/>
            </p:cNvCxnSpPr>
            <p:nvPr/>
          </p:nvCxnSpPr>
          <p:spPr>
            <a:xfrm>
              <a:off x="6677848" y="2946634"/>
              <a:ext cx="222873" cy="0"/>
            </a:xfrm>
            <a:prstGeom prst="straightConnector1">
              <a:avLst/>
            </a:prstGeom>
            <a:ln cap="sq">
              <a:solidFill>
                <a:schemeClr val="accent6"/>
              </a:solidFill>
              <a:miter lim="800000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Arrow Connector 150">
              <a:extLst>
                <a:ext uri="{FF2B5EF4-FFF2-40B4-BE49-F238E27FC236}">
                  <a16:creationId xmlns:a16="http://schemas.microsoft.com/office/drawing/2014/main" id="{3E33A7FB-B972-4714-BBA9-9ECACD67A428}"/>
                </a:ext>
              </a:extLst>
            </p:cNvPr>
            <p:cNvCxnSpPr>
              <a:cxnSpLocks/>
            </p:cNvCxnSpPr>
            <p:nvPr/>
          </p:nvCxnSpPr>
          <p:spPr>
            <a:xfrm>
              <a:off x="6497590" y="2277522"/>
              <a:ext cx="403131" cy="0"/>
            </a:xfrm>
            <a:prstGeom prst="straightConnector1">
              <a:avLst/>
            </a:prstGeom>
            <a:ln>
              <a:solidFill>
                <a:schemeClr val="accent6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299A2563-DB83-4E62-90BB-204A371E23FF}"/>
                </a:ext>
              </a:extLst>
            </p:cNvPr>
            <p:cNvCxnSpPr>
              <a:cxnSpLocks/>
            </p:cNvCxnSpPr>
            <p:nvPr/>
          </p:nvCxnSpPr>
          <p:spPr>
            <a:xfrm>
              <a:off x="6677848" y="2277522"/>
              <a:ext cx="0" cy="663891"/>
            </a:xfrm>
            <a:prstGeom prst="line">
              <a:avLst/>
            </a:prstGeom>
            <a:ln cap="sq">
              <a:solidFill>
                <a:schemeClr val="accent6"/>
              </a:solidFill>
              <a:miter lim="800000"/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4" name="Straight Arrow Connector 153">
            <a:extLst>
              <a:ext uri="{FF2B5EF4-FFF2-40B4-BE49-F238E27FC236}">
                <a16:creationId xmlns:a16="http://schemas.microsoft.com/office/drawing/2014/main" id="{FBF092CD-A3D2-4D5C-85AE-A48FA0A72A8F}"/>
              </a:ext>
            </a:extLst>
          </p:cNvPr>
          <p:cNvCxnSpPr>
            <a:cxnSpLocks/>
          </p:cNvCxnSpPr>
          <p:nvPr/>
        </p:nvCxnSpPr>
        <p:spPr>
          <a:xfrm>
            <a:off x="9000391" y="3024514"/>
            <a:ext cx="0" cy="663497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BA5CC86F-CEAA-40CE-8DA9-5BE107C32BD2}"/>
              </a:ext>
            </a:extLst>
          </p:cNvPr>
          <p:cNvSpPr/>
          <p:nvPr/>
        </p:nvSpPr>
        <p:spPr>
          <a:xfrm>
            <a:off x="7903614" y="2697333"/>
            <a:ext cx="2139173" cy="3934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609585"/>
            <a:r>
              <a:rPr lang="en-GB" sz="1600" dirty="0">
                <a:solidFill>
                  <a:srgbClr val="000000"/>
                </a:solidFill>
                <a:latin typeface="Arial"/>
              </a:rPr>
              <a:t>Pathologic staging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928BF39-A2E0-4D92-BB6C-779596AA33E5}"/>
              </a:ext>
            </a:extLst>
          </p:cNvPr>
          <p:cNvSpPr txBox="1"/>
          <p:nvPr/>
        </p:nvSpPr>
        <p:spPr>
          <a:xfrm>
            <a:off x="7049371" y="2235927"/>
            <a:ext cx="2452439" cy="385803"/>
          </a:xfrm>
          <a:prstGeom prst="homePlate">
            <a:avLst/>
          </a:prstGeom>
          <a:solidFill>
            <a:schemeClr val="accent2">
              <a:lumMod val="75000"/>
              <a:lumOff val="25000"/>
            </a:schemeClr>
          </a:solidFill>
          <a:ln w="12700">
            <a:noFill/>
          </a:ln>
        </p:spPr>
        <p:txBody>
          <a:bodyPr vert="horz" wrap="square" lIns="96000" tIns="96000" rIns="96000" bIns="96000" rtlCol="0" anchor="ctr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US" sz="1600" cap="all" spc="160" dirty="0">
                <a:solidFill>
                  <a:srgbClr val="FFFFFF"/>
                </a:solidFill>
                <a:latin typeface="Arial"/>
              </a:rPr>
              <a:t>Surgery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8833377-2F92-4BB9-8D59-1754638F0235}"/>
              </a:ext>
            </a:extLst>
          </p:cNvPr>
          <p:cNvSpPr txBox="1"/>
          <p:nvPr/>
        </p:nvSpPr>
        <p:spPr>
          <a:xfrm>
            <a:off x="5112468" y="2235927"/>
            <a:ext cx="2205795" cy="385803"/>
          </a:xfrm>
          <a:prstGeom prst="homePlate">
            <a:avLst/>
          </a:prstGeom>
          <a:solidFill>
            <a:schemeClr val="bg2"/>
          </a:solidFill>
          <a:ln w="12700">
            <a:noFill/>
          </a:ln>
        </p:spPr>
        <p:txBody>
          <a:bodyPr vert="horz" wrap="square" lIns="96000" tIns="96000" rIns="96000" bIns="96000" rtlCol="0" anchor="ctr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indent="116414" algn="ctr" defTabSz="609585"/>
            <a:r>
              <a:rPr lang="en-GB" sz="1600" cap="all" spc="160" dirty="0">
                <a:solidFill>
                  <a:srgbClr val="FFFFFF"/>
                </a:solidFill>
                <a:latin typeface="Arial"/>
              </a:rPr>
              <a:t>Neoadjuvant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76ED280-0815-46CE-A919-FC1825AE0AC3}"/>
              </a:ext>
            </a:extLst>
          </p:cNvPr>
          <p:cNvSpPr txBox="1"/>
          <p:nvPr/>
        </p:nvSpPr>
        <p:spPr>
          <a:xfrm>
            <a:off x="444079" y="2235926"/>
            <a:ext cx="4806516" cy="388479"/>
          </a:xfrm>
          <a:prstGeom prst="homePlate">
            <a:avLst>
              <a:gd name="adj" fmla="val 36246"/>
            </a:avLst>
          </a:prstGeom>
          <a:solidFill>
            <a:schemeClr val="accent1"/>
          </a:solidFill>
          <a:ln w="12700">
            <a:noFill/>
          </a:ln>
        </p:spPr>
        <p:txBody>
          <a:bodyPr vert="horz" wrap="square" lIns="96000" tIns="96000" rIns="96000" bIns="96000" rtlCol="0" anchor="ctr">
            <a:noAutofit/>
          </a:bodyPr>
          <a:lstStyle>
            <a:lvl1pPr>
              <a:spcBef>
                <a:spcPct val="0"/>
              </a:spcBef>
              <a:buNone/>
              <a:defRPr lang="en-GB" sz="2800" spc="-20" noProof="0" dirty="0">
                <a:latin typeface="+mj-lt"/>
                <a:cs typeface="Century"/>
              </a:defRPr>
            </a:lvl1pPr>
          </a:lstStyle>
          <a:p>
            <a:pPr algn="ctr" defTabSz="609585"/>
            <a:r>
              <a:rPr lang="en-GB" sz="1600" cap="all" spc="160" dirty="0">
                <a:solidFill>
                  <a:srgbClr val="FFFFFF"/>
                </a:solidFill>
                <a:latin typeface="Arial"/>
              </a:rPr>
              <a:t> Diagnosis &amp; Staging 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576CE8FD-5A8D-4952-A273-EEB6CBB643E4}"/>
              </a:ext>
            </a:extLst>
          </p:cNvPr>
          <p:cNvGrpSpPr/>
          <p:nvPr/>
        </p:nvGrpSpPr>
        <p:grpSpPr>
          <a:xfrm>
            <a:off x="11159570" y="1486353"/>
            <a:ext cx="385045" cy="449681"/>
            <a:chOff x="3360229" y="1167717"/>
            <a:chExt cx="2391633" cy="2793113"/>
          </a:xfrm>
          <a:solidFill>
            <a:schemeClr val="bg1"/>
          </a:solidFill>
        </p:grpSpPr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0DF132E-4840-445B-90B9-B8B2D27C05DC}"/>
                </a:ext>
              </a:extLst>
            </p:cNvPr>
            <p:cNvSpPr/>
            <p:nvPr/>
          </p:nvSpPr>
          <p:spPr>
            <a:xfrm>
              <a:off x="3360229" y="1184239"/>
              <a:ext cx="171449" cy="2771779"/>
            </a:xfrm>
            <a:custGeom>
              <a:avLst/>
              <a:gdLst>
                <a:gd name="connsiteX0" fmla="*/ 5481 w 171450"/>
                <a:gd name="connsiteY0" fmla="*/ 173641 h 2771775"/>
                <a:gd name="connsiteX1" fmla="*/ 1671 w 171450"/>
                <a:gd name="connsiteY1" fmla="*/ 2592991 h 2771775"/>
                <a:gd name="connsiteX2" fmla="*/ 48153 w 171450"/>
                <a:gd name="connsiteY2" fmla="*/ 2733389 h 2771775"/>
                <a:gd name="connsiteX3" fmla="*/ 178169 w 171450"/>
                <a:gd name="connsiteY3" fmla="*/ 2773204 h 2771775"/>
                <a:gd name="connsiteX4" fmla="*/ 174359 w 171450"/>
                <a:gd name="connsiteY4" fmla="*/ 2720054 h 2771775"/>
                <a:gd name="connsiteX5" fmla="*/ 76633 w 171450"/>
                <a:gd name="connsiteY5" fmla="*/ 2641283 h 2771775"/>
                <a:gd name="connsiteX6" fmla="*/ 152547 w 171450"/>
                <a:gd name="connsiteY6" fmla="*/ 2557748 h 2771775"/>
                <a:gd name="connsiteX7" fmla="*/ 178169 w 171450"/>
                <a:gd name="connsiteY7" fmla="*/ 2557748 h 2771775"/>
                <a:gd name="connsiteX8" fmla="*/ 178169 w 171450"/>
                <a:gd name="connsiteY8" fmla="*/ 0 h 2771775"/>
                <a:gd name="connsiteX9" fmla="*/ 5481 w 171450"/>
                <a:gd name="connsiteY9" fmla="*/ 173641 h 2771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2771775">
                  <a:moveTo>
                    <a:pt x="5481" y="173641"/>
                  </a:moveTo>
                  <a:cubicBezTo>
                    <a:pt x="3576" y="980123"/>
                    <a:pt x="3576" y="1786604"/>
                    <a:pt x="1671" y="2592991"/>
                  </a:cubicBezTo>
                  <a:cubicBezTo>
                    <a:pt x="718" y="2598706"/>
                    <a:pt x="-11569" y="2678335"/>
                    <a:pt x="48153" y="2733389"/>
                  </a:cubicBezTo>
                  <a:cubicBezTo>
                    <a:pt x="101302" y="2783681"/>
                    <a:pt x="169597" y="2774156"/>
                    <a:pt x="178169" y="2773204"/>
                  </a:cubicBezTo>
                  <a:cubicBezTo>
                    <a:pt x="176264" y="2756154"/>
                    <a:pt x="176264" y="2738057"/>
                    <a:pt x="174359" y="2720054"/>
                  </a:cubicBezTo>
                  <a:cubicBezTo>
                    <a:pt x="109875" y="2727674"/>
                    <a:pt x="74728" y="2691575"/>
                    <a:pt x="76633" y="2641283"/>
                  </a:cubicBezTo>
                  <a:cubicBezTo>
                    <a:pt x="78538" y="2600516"/>
                    <a:pt x="102255" y="2561558"/>
                    <a:pt x="152547" y="2557748"/>
                  </a:cubicBezTo>
                  <a:lnTo>
                    <a:pt x="178169" y="2557748"/>
                  </a:lnTo>
                  <a:lnTo>
                    <a:pt x="178169" y="0"/>
                  </a:lnTo>
                  <a:cubicBezTo>
                    <a:pt x="82348" y="0"/>
                    <a:pt x="5481" y="77819"/>
                    <a:pt x="5481" y="173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>
                <a:defRPr/>
              </a:pPr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F6FA5BD-5FF7-443C-95DE-F974953D1C87}"/>
                </a:ext>
              </a:extLst>
            </p:cNvPr>
            <p:cNvSpPr/>
            <p:nvPr/>
          </p:nvSpPr>
          <p:spPr>
            <a:xfrm>
              <a:off x="3617874" y="3817953"/>
              <a:ext cx="2114552" cy="142877"/>
            </a:xfrm>
            <a:custGeom>
              <a:avLst/>
              <a:gdLst>
                <a:gd name="connsiteX0" fmla="*/ 2093976 w 2114550"/>
                <a:gd name="connsiteY0" fmla="*/ 0 h 142875"/>
                <a:gd name="connsiteX1" fmla="*/ 2072164 w 2114550"/>
                <a:gd name="connsiteY1" fmla="*/ 25622 h 142875"/>
                <a:gd name="connsiteX2" fmla="*/ 2072164 w 2114550"/>
                <a:gd name="connsiteY2" fmla="*/ 98679 h 142875"/>
                <a:gd name="connsiteX3" fmla="*/ 0 w 2114550"/>
                <a:gd name="connsiteY3" fmla="*/ 98679 h 142875"/>
                <a:gd name="connsiteX4" fmla="*/ 0 w 2114550"/>
                <a:gd name="connsiteY4" fmla="*/ 150876 h 142875"/>
                <a:gd name="connsiteX5" fmla="*/ 2115788 w 2114550"/>
                <a:gd name="connsiteY5" fmla="*/ 150876 h 142875"/>
                <a:gd name="connsiteX6" fmla="*/ 2115788 w 2114550"/>
                <a:gd name="connsiteY6" fmla="*/ 25622 h 142875"/>
                <a:gd name="connsiteX7" fmla="*/ 2093976 w 2114550"/>
                <a:gd name="connsiteY7" fmla="*/ 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14550" h="142875">
                  <a:moveTo>
                    <a:pt x="2093976" y="0"/>
                  </a:moveTo>
                  <a:cubicBezTo>
                    <a:pt x="2081689" y="0"/>
                    <a:pt x="2072164" y="11430"/>
                    <a:pt x="2072164" y="25622"/>
                  </a:cubicBezTo>
                  <a:lnTo>
                    <a:pt x="2072164" y="98679"/>
                  </a:lnTo>
                  <a:lnTo>
                    <a:pt x="0" y="98679"/>
                  </a:lnTo>
                  <a:lnTo>
                    <a:pt x="0" y="150876"/>
                  </a:lnTo>
                  <a:lnTo>
                    <a:pt x="2115788" y="150876"/>
                  </a:lnTo>
                  <a:lnTo>
                    <a:pt x="2115788" y="25622"/>
                  </a:lnTo>
                  <a:cubicBezTo>
                    <a:pt x="2115788" y="11430"/>
                    <a:pt x="2106263" y="0"/>
                    <a:pt x="2093976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>
                <a:defRPr/>
              </a:pPr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93D6130-52BD-4EDB-8324-B2FA032961A4}"/>
                </a:ext>
              </a:extLst>
            </p:cNvPr>
            <p:cNvSpPr/>
            <p:nvPr/>
          </p:nvSpPr>
          <p:spPr>
            <a:xfrm>
              <a:off x="3646835" y="1185199"/>
              <a:ext cx="2105027" cy="2533654"/>
            </a:xfrm>
            <a:custGeom>
              <a:avLst/>
              <a:gdLst>
                <a:gd name="connsiteX0" fmla="*/ 2108168 w 2105025"/>
                <a:gd name="connsiteY0" fmla="*/ 2512409 h 2533650"/>
                <a:gd name="connsiteX1" fmla="*/ 2108168 w 2105025"/>
                <a:gd name="connsiteY1" fmla="*/ 29432 h 2533650"/>
                <a:gd name="connsiteX2" fmla="*/ 2078736 w 2105025"/>
                <a:gd name="connsiteY2" fmla="*/ 0 h 2533650"/>
                <a:gd name="connsiteX3" fmla="*/ 1744790 w 2105025"/>
                <a:gd name="connsiteY3" fmla="*/ 0 h 2533650"/>
                <a:gd name="connsiteX4" fmla="*/ 1744790 w 2105025"/>
                <a:gd name="connsiteY4" fmla="*/ 774192 h 2533650"/>
                <a:gd name="connsiteX5" fmla="*/ 1469612 w 2105025"/>
                <a:gd name="connsiteY5" fmla="*/ 531305 h 2533650"/>
                <a:gd name="connsiteX6" fmla="*/ 1194435 w 2105025"/>
                <a:gd name="connsiteY6" fmla="*/ 774192 h 2533650"/>
                <a:gd name="connsiteX7" fmla="*/ 1194435 w 2105025"/>
                <a:gd name="connsiteY7" fmla="*/ 0 h 2533650"/>
                <a:gd name="connsiteX8" fmla="*/ 0 w 2105025"/>
                <a:gd name="connsiteY8" fmla="*/ 0 h 2533650"/>
                <a:gd name="connsiteX9" fmla="*/ 0 w 2105025"/>
                <a:gd name="connsiteY9" fmla="*/ 2541746 h 2533650"/>
                <a:gd name="connsiteX10" fmla="*/ 2078736 w 2105025"/>
                <a:gd name="connsiteY10" fmla="*/ 2541746 h 2533650"/>
                <a:gd name="connsiteX11" fmla="*/ 2108168 w 2105025"/>
                <a:gd name="connsiteY11" fmla="*/ 2512409 h 2533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05025" h="2533650">
                  <a:moveTo>
                    <a:pt x="2108168" y="2512409"/>
                  </a:moveTo>
                  <a:lnTo>
                    <a:pt x="2108168" y="29432"/>
                  </a:lnTo>
                  <a:cubicBezTo>
                    <a:pt x="2108168" y="13335"/>
                    <a:pt x="2094929" y="0"/>
                    <a:pt x="2078736" y="0"/>
                  </a:cubicBezTo>
                  <a:lnTo>
                    <a:pt x="1744790" y="0"/>
                  </a:lnTo>
                  <a:lnTo>
                    <a:pt x="1744790" y="774192"/>
                  </a:lnTo>
                  <a:lnTo>
                    <a:pt x="1469612" y="531305"/>
                  </a:lnTo>
                  <a:lnTo>
                    <a:pt x="1194435" y="774192"/>
                  </a:lnTo>
                  <a:lnTo>
                    <a:pt x="1194435" y="0"/>
                  </a:lnTo>
                  <a:lnTo>
                    <a:pt x="0" y="0"/>
                  </a:lnTo>
                  <a:lnTo>
                    <a:pt x="0" y="2541746"/>
                  </a:lnTo>
                  <a:lnTo>
                    <a:pt x="2078736" y="2541746"/>
                  </a:lnTo>
                  <a:cubicBezTo>
                    <a:pt x="2095786" y="2541842"/>
                    <a:pt x="2108168" y="2528507"/>
                    <a:pt x="2108168" y="25124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>
                <a:defRPr/>
              </a:pPr>
              <a:endParaRPr lang="it-IT" sz="24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04DA5834-07D8-42B1-8E19-57874C2A1EDF}"/>
                </a:ext>
              </a:extLst>
            </p:cNvPr>
            <p:cNvSpPr/>
            <p:nvPr/>
          </p:nvSpPr>
          <p:spPr>
            <a:xfrm>
              <a:off x="4925129" y="1167717"/>
              <a:ext cx="378641" cy="607798"/>
            </a:xfrm>
            <a:custGeom>
              <a:avLst/>
              <a:gdLst>
                <a:gd name="connsiteX0" fmla="*/ 366903 w 361950"/>
                <a:gd name="connsiteY0" fmla="*/ 588740 h 581025"/>
                <a:gd name="connsiteX1" fmla="*/ 366903 w 361950"/>
                <a:gd name="connsiteY1" fmla="*/ 0 h 581025"/>
                <a:gd name="connsiteX2" fmla="*/ 0 w 361950"/>
                <a:gd name="connsiteY2" fmla="*/ 0 h 581025"/>
                <a:gd name="connsiteX3" fmla="*/ 0 w 361950"/>
                <a:gd name="connsiteY3" fmla="*/ 588740 h 581025"/>
                <a:gd name="connsiteX4" fmla="*/ 183833 w 361950"/>
                <a:gd name="connsiteY4" fmla="*/ 427673 h 581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1950" h="581025">
                  <a:moveTo>
                    <a:pt x="366903" y="588740"/>
                  </a:moveTo>
                  <a:lnTo>
                    <a:pt x="366903" y="0"/>
                  </a:lnTo>
                  <a:lnTo>
                    <a:pt x="0" y="0"/>
                  </a:lnTo>
                  <a:lnTo>
                    <a:pt x="0" y="588740"/>
                  </a:lnTo>
                  <a:lnTo>
                    <a:pt x="183833" y="4276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609585">
                <a:defRPr/>
              </a:pPr>
              <a:endParaRPr lang="it-IT" sz="2400">
                <a:solidFill>
                  <a:srgbClr val="000000"/>
                </a:solidFill>
                <a:latin typeface="Arial"/>
              </a:endParaRPr>
            </a:p>
          </p:txBody>
        </p:sp>
      </p:grpSp>
      <p:pic>
        <p:nvPicPr>
          <p:cNvPr id="77" name="Graphic 90" descr="IV">
            <a:extLst>
              <a:ext uri="{FF2B5EF4-FFF2-40B4-BE49-F238E27FC236}">
                <a16:creationId xmlns:a16="http://schemas.microsoft.com/office/drawing/2014/main" id="{43A7B49B-B966-45A2-B5C2-D0B70DE31DB2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01566" y="4499419"/>
            <a:ext cx="401839" cy="38580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C3F0617-56D4-B1F0-AED2-9DA3717D01DA}"/>
              </a:ext>
            </a:extLst>
          </p:cNvPr>
          <p:cNvSpPr/>
          <p:nvPr/>
        </p:nvSpPr>
        <p:spPr>
          <a:xfrm>
            <a:off x="11232204" y="6035583"/>
            <a:ext cx="628906" cy="7531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0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4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4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33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42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 animBg="1"/>
      <p:bldP spid="76" grpId="0" animBg="1"/>
      <p:bldP spid="79" grpId="0" animBg="1"/>
      <p:bldP spid="80" grpId="0" animBg="1"/>
      <p:bldP spid="81" grpId="0" animBg="1"/>
      <p:bldP spid="90" grpId="0" animBg="1"/>
      <p:bldP spid="91" grpId="0" animBg="1"/>
      <p:bldP spid="93" grpId="0" animBg="1"/>
      <p:bldP spid="95" grpId="0"/>
      <p:bldP spid="99" grpId="0" animBg="1"/>
      <p:bldP spid="100" grpId="0" animBg="1"/>
      <p:bldP spid="114" grpId="0" animBg="1"/>
      <p:bldP spid="149" grpId="0" animBg="1"/>
      <p:bldP spid="94" grpId="0" animBg="1"/>
      <p:bldP spid="75" grpId="0" animBg="1"/>
      <p:bldP spid="74" grpId="0" animBg="1"/>
      <p:bldP spid="6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7" name="Text Box 1">
            <a:extLst>
              <a:ext uri="{FF2B5EF4-FFF2-40B4-BE49-F238E27FC236}">
                <a16:creationId xmlns:a16="http://schemas.microsoft.com/office/drawing/2014/main" id="{FD273715-CA35-4F0E-83C4-A8B71DBF20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2.</a:t>
            </a:r>
            <a:r>
              <a:rPr lang="el-GR" sz="4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l-GR" sz="340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ΘΕΡΑΠΕΥΤΙΚΑ</a:t>
            </a:r>
          </a:p>
        </p:txBody>
      </p:sp>
      <p:sp>
        <p:nvSpPr>
          <p:cNvPr id="275458" name="Text Box 2">
            <a:extLst>
              <a:ext uri="{FF2B5EF4-FFF2-40B4-BE49-F238E27FC236}">
                <a16:creationId xmlns:a16="http://schemas.microsoft.com/office/drawing/2014/main" id="{C5E762C5-EED2-4535-A729-F89D59255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438400"/>
            <a:ext cx="7924800" cy="3352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ΧΕΙΡΟΥΡΓΙΚΕΣ ΕΚΤΟΜΕΣ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ΠΝΕΥΜΟΝΕΚΤΟΜΗ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ΛΟΒΕΚΤΟΜΗ(«</a:t>
            </a:r>
            <a:r>
              <a:rPr lang="en-US" sz="33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gold standard</a:t>
            </a:r>
            <a:r>
              <a:rPr lang="el-GR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» )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ΤΜΗΜΑΤΕΚΤΟΜΗ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ΣΦΗΝΟΕΙΔΗΣ ΕΚΤΟΜΗ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825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n-US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SLEEVE </a:t>
            </a:r>
            <a:r>
              <a:rPr lang="el-GR" sz="3300" dirty="0">
                <a:solidFill>
                  <a:srgbClr val="FFC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ΕΚΤΟΜΕΣ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5" name="Text Box 1">
            <a:extLst>
              <a:ext uri="{FF2B5EF4-FFF2-40B4-BE49-F238E27FC236}">
                <a16:creationId xmlns:a16="http://schemas.microsoft.com/office/drawing/2014/main" id="{74E9874E-FEF4-4CC8-B1D4-1D34C4B22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1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ΘΝΗΤΟΤΗΤΑ ΚΑΙ ΝΟΣΗΡΟΤΗΤΑ ΤΩΝ ΕΚΤΟΜΩΝ</a:t>
            </a:r>
          </a:p>
        </p:txBody>
      </p:sp>
      <p:sp>
        <p:nvSpPr>
          <p:cNvPr id="277506" name="Text Box 2">
            <a:extLst>
              <a:ext uri="{FF2B5EF4-FFF2-40B4-BE49-F238E27FC236}">
                <a16:creationId xmlns:a16="http://schemas.microsoft.com/office/drawing/2014/main" id="{16B6E36E-ED3E-49DA-BBD0-D2C6898CB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1" y="2133601"/>
            <a:ext cx="7396163" cy="402431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ΘΝΗΤΟΤΗΤΑ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&lt;</a:t>
            </a: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1% σφηνοειδή εκτομή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2-3% λοβεκτομή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6-8% πνευμονεκτομή</a:t>
            </a:r>
          </a:p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ΝΟΣΗΡΟΤΗΤΑ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40-50 λοβεκτομές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35-75% πνευμονεκτομή</a:t>
            </a:r>
          </a:p>
          <a:p>
            <a:pPr marL="990600" lvl="1" indent="-530225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endParaRPr lang="el-GR" sz="280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56C6DA2-EB49-49AA-A41A-2C7D11F24663}"/>
              </a:ext>
            </a:extLst>
          </p:cNvPr>
          <p:cNvSpPr/>
          <p:nvPr/>
        </p:nvSpPr>
        <p:spPr>
          <a:xfrm>
            <a:off x="1762126" y="1028700"/>
            <a:ext cx="8467725" cy="61864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q"/>
              <a:defRPr/>
            </a:pPr>
            <a:endParaRPr lang="el-GR" sz="3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q"/>
              <a:defRPr/>
            </a:pPr>
            <a:endParaRPr lang="el-GR" sz="3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q"/>
              <a:defRPr/>
            </a:pPr>
            <a:endParaRPr lang="el-GR" sz="3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q"/>
              <a:defRPr/>
            </a:pPr>
            <a:r>
              <a:rPr lang="el-GR" sz="3600" dirty="0">
                <a:solidFill>
                  <a:srgbClr val="FFFFFF"/>
                </a:solidFill>
                <a:latin typeface="Verdana"/>
                <a:cs typeface="Arial"/>
              </a:rPr>
              <a:t>Στη χώρα μας ο καρκίνος είναι υπεύθυνος για το </a:t>
            </a:r>
            <a:r>
              <a:rPr lang="el-GR" sz="3600" b="1" dirty="0">
                <a:solidFill>
                  <a:srgbClr val="FF0000"/>
                </a:solidFill>
                <a:latin typeface="Verdana"/>
                <a:cs typeface="Arial"/>
              </a:rPr>
              <a:t>37,6% </a:t>
            </a:r>
            <a:r>
              <a:rPr lang="el-GR" sz="3600" dirty="0">
                <a:solidFill>
                  <a:srgbClr val="FFFFFF"/>
                </a:solidFill>
                <a:latin typeface="Verdana"/>
                <a:cs typeface="Arial"/>
              </a:rPr>
              <a:t>των θανάτων σε άτομα ηλικίας άνω των 65 </a:t>
            </a:r>
            <a:r>
              <a:rPr lang="el-GR" sz="3600" dirty="0" err="1">
                <a:solidFill>
                  <a:srgbClr val="FFFFFF"/>
                </a:solidFill>
                <a:latin typeface="Verdana"/>
                <a:cs typeface="Arial"/>
              </a:rPr>
              <a:t>ετών</a:t>
            </a:r>
            <a:endParaRPr lang="el-GR" sz="36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defRPr/>
            </a:pPr>
            <a:r>
              <a:rPr lang="el-GR" sz="3600" dirty="0">
                <a:solidFill>
                  <a:srgbClr val="FFFFFF"/>
                </a:solidFill>
                <a:latin typeface="Verdana"/>
                <a:cs typeface="Arial"/>
              </a:rPr>
              <a:t> </a:t>
            </a:r>
            <a:r>
              <a:rPr lang="en-GB" sz="2000" dirty="0">
                <a:solidFill>
                  <a:srgbClr val="FFFFFF"/>
                </a:solidFill>
                <a:latin typeface="Verdana"/>
                <a:cs typeface="Arial"/>
              </a:rPr>
              <a:t>[</a:t>
            </a:r>
            <a:r>
              <a:rPr lang="el-GR" sz="2000" dirty="0">
                <a:solidFill>
                  <a:srgbClr val="FFFFFF"/>
                </a:solidFill>
                <a:latin typeface="Verdana"/>
                <a:cs typeface="Arial"/>
              </a:rPr>
              <a:t>Διεθνής Οργανισμός Έρευνας για τον Καρκίνο (</a:t>
            </a:r>
            <a:r>
              <a:rPr lang="en-GB" sz="2000" dirty="0">
                <a:solidFill>
                  <a:srgbClr val="FFFFFF"/>
                </a:solidFill>
                <a:latin typeface="Verdana"/>
                <a:cs typeface="Arial"/>
              </a:rPr>
              <a:t>IARC)]</a:t>
            </a:r>
            <a:endParaRPr lang="el-GR" sz="2000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algn="just" defTabSz="449263">
              <a:buClr>
                <a:srgbClr val="000000"/>
              </a:buClr>
              <a:buSzPct val="100000"/>
              <a:buFont typeface="Wingdings" pitchFamily="2" charset="2"/>
              <a:buChar char="q"/>
              <a:defRPr/>
            </a:pPr>
            <a:endParaRPr lang="en-GB" sz="3600" dirty="0">
              <a:solidFill>
                <a:srgbClr val="FFFFFF"/>
              </a:solidFill>
              <a:latin typeface="Verdana"/>
              <a:cs typeface="Arial"/>
            </a:endParaRPr>
          </a:p>
          <a:p>
            <a:pPr algn="just" defTabSz="449263">
              <a:buClr>
                <a:srgbClr val="000000"/>
              </a:buClr>
              <a:buSzPct val="100000"/>
              <a:defRPr/>
            </a:pPr>
            <a:endParaRPr lang="en-GB" sz="3600" dirty="0">
              <a:solidFill>
                <a:srgbClr val="FFFFFF"/>
              </a:solidFill>
              <a:latin typeface="Verdana"/>
              <a:cs typeface="Arial"/>
            </a:endParaRPr>
          </a:p>
          <a:p>
            <a:pPr algn="just" defTabSz="449263">
              <a:buClr>
                <a:srgbClr val="000000"/>
              </a:buClr>
              <a:buSzPct val="100000"/>
              <a:defRPr/>
            </a:pPr>
            <a:endParaRPr lang="el-GR" sz="3600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2919CD-325E-4AA4-8620-F3C3ABAB6F8B}"/>
              </a:ext>
            </a:extLst>
          </p:cNvPr>
          <p:cNvSpPr txBox="1"/>
          <p:nvPr/>
        </p:nvSpPr>
        <p:spPr>
          <a:xfrm>
            <a:off x="2855913" y="692151"/>
            <a:ext cx="6513512" cy="1077913"/>
          </a:xfrm>
          <a:prstGeom prst="rect">
            <a:avLst/>
          </a:prstGeom>
          <a:solidFill>
            <a:schemeClr val="accent4"/>
          </a:solidFill>
        </p:spPr>
        <p:txBody>
          <a:bodyPr>
            <a:spAutoFit/>
          </a:bodyPr>
          <a:lstStyle/>
          <a:p>
            <a:pPr algn="ctr" defTabSz="449263">
              <a:buClr>
                <a:srgbClr val="000000"/>
              </a:buClr>
              <a:buSzPct val="100000"/>
              <a:defRPr/>
            </a:pPr>
            <a:r>
              <a:rPr lang="el-GR" sz="3200" dirty="0">
                <a:solidFill>
                  <a:srgbClr val="FFFFFF"/>
                </a:solidFill>
                <a:latin typeface="Verdana"/>
                <a:cs typeface="Arial"/>
              </a:rPr>
              <a:t>Ο ΚΑΡΚΙΝΟΣ ΠΝΕΥΜΟΝΑ ΣΤΗΝ ΕΛΛΑΔΑ </a:t>
            </a:r>
            <a:endParaRPr lang="en-US" sz="3200" dirty="0">
              <a:solidFill>
                <a:srgbClr val="FFFFFF"/>
              </a:solidFill>
              <a:latin typeface="Verdana"/>
              <a:cs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3" name="Text Box 1">
            <a:extLst>
              <a:ext uri="{FF2B5EF4-FFF2-40B4-BE49-F238E27FC236}">
                <a16:creationId xmlns:a16="http://schemas.microsoft.com/office/drawing/2014/main" id="{CC63215E-CE0A-4930-8446-D7B1BD4FA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0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ΧΕΙΡΟΥΡΓΙΚΗ ΑΝΤΙΜΕΤΩΠΙΣΗ Ι</a:t>
            </a:r>
          </a:p>
        </p:txBody>
      </p:sp>
      <p:sp>
        <p:nvSpPr>
          <p:cNvPr id="279554" name="Text Box 2">
            <a:extLst>
              <a:ext uri="{FF2B5EF4-FFF2-40B4-BE49-F238E27FC236}">
                <a16:creationId xmlns:a16="http://schemas.microsoft.com/office/drawing/2014/main" id="{277B9082-6E3B-4199-8E92-13021A54A8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1700214"/>
            <a:ext cx="7772400" cy="41179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ΧΕΙΡΟΥΡΓΗΣΙΜΑ ΣΤΑΔΙΑ (ΙΑ,ΙΒ,ΙΙΑ,ΙΙΒ)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ΕΚΤΟΜΕΣ (ΜΕ ΕΚΤΕΤΑΜΕΝΟ ΛΕΜΦΑΔΕΝΙΚΟ ΚΑΘΑΡΙΣΜΟ)</a:t>
            </a:r>
          </a:p>
          <a:p>
            <a:pPr marL="719138" lvl="1" indent="-273050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Verdana" pitchFamily="32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n-US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SLEEVE </a:t>
            </a:r>
            <a:r>
              <a:rPr lang="el-GR" sz="28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ΕΚΤΟΜΕΣ</a:t>
            </a:r>
          </a:p>
        </p:txBody>
      </p:sp>
      <p:sp>
        <p:nvSpPr>
          <p:cNvPr id="366596" name="AutoShape 3">
            <a:extLst>
              <a:ext uri="{FF2B5EF4-FFF2-40B4-BE49-F238E27FC236}">
                <a16:creationId xmlns:a16="http://schemas.microsoft.com/office/drawing/2014/main" id="{008513C2-1D76-4DB3-8C78-F6D168AC1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0" y="3962400"/>
            <a:ext cx="1143000" cy="1143000"/>
          </a:xfrm>
          <a:prstGeom prst="curvedLeftArrow">
            <a:avLst>
              <a:gd name="adj1" fmla="val 20000"/>
              <a:gd name="adj2" fmla="val 40000"/>
              <a:gd name="adj3" fmla="val 33333"/>
            </a:avLst>
          </a:prstGeom>
          <a:solidFill>
            <a:srgbClr val="9AC2C0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6597" name="Picture 4">
            <a:extLst>
              <a:ext uri="{FF2B5EF4-FFF2-40B4-BE49-F238E27FC236}">
                <a16:creationId xmlns:a16="http://schemas.microsoft.com/office/drawing/2014/main" id="{BC08C143-D3DE-43D2-B4F4-B14F44EF2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0" y="4422776"/>
            <a:ext cx="5378450" cy="233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1" name="Text Box 1">
            <a:extLst>
              <a:ext uri="{FF2B5EF4-FFF2-40B4-BE49-F238E27FC236}">
                <a16:creationId xmlns:a16="http://schemas.microsoft.com/office/drawing/2014/main" id="{9A12EBDB-AE68-459A-97CE-66E69CF091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77814"/>
            <a:ext cx="8232775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7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ΧΕΙΡΟΥΡΓΗΣΙΜΑ ΣΤΑΔΙΑ</a:t>
            </a:r>
          </a:p>
        </p:txBody>
      </p:sp>
      <p:pic>
        <p:nvPicPr>
          <p:cNvPr id="362499" name="Picture 2">
            <a:extLst>
              <a:ext uri="{FF2B5EF4-FFF2-40B4-BE49-F238E27FC236}">
                <a16:creationId xmlns:a16="http://schemas.microsoft.com/office/drawing/2014/main" id="{73963394-8E55-4CF0-B9BF-5DC15F1D9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285876"/>
            <a:ext cx="6934200" cy="477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2500" name="Rectangle 3">
            <a:extLst>
              <a:ext uri="{FF2B5EF4-FFF2-40B4-BE49-F238E27FC236}">
                <a16:creationId xmlns:a16="http://schemas.microsoft.com/office/drawing/2014/main" id="{A15FE5A4-1FEA-4715-8336-2E1F98DFA9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9" y="3716338"/>
            <a:ext cx="2879725" cy="360362"/>
          </a:xfrm>
          <a:prstGeom prst="rect">
            <a:avLst/>
          </a:prstGeom>
          <a:noFill/>
          <a:ln w="2844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857F11-E4AB-4FEB-FFF9-F037AF10F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686039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Consensual definition of stage III NSCLC Resectability</a:t>
            </a:r>
            <a:r>
              <a:rPr lang="en-US" sz="26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8F2CC4B-5528-F1A4-C9E3-6DDC30A5F781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>
          <a:xfrm>
            <a:off x="354053" y="6162606"/>
            <a:ext cx="9729787" cy="657225"/>
          </a:xfrm>
        </p:spPr>
        <p:txBody>
          <a:bodyPr/>
          <a:lstStyle/>
          <a:p>
            <a:r>
              <a:rPr lang="en-US" sz="900" dirty="0">
                <a:latin typeface="Arial (Body)"/>
              </a:rPr>
              <a:t>1. </a:t>
            </a:r>
            <a:r>
              <a:rPr lang="en-US" sz="900" dirty="0" err="1">
                <a:latin typeface="Arial (Body)"/>
              </a:rPr>
              <a:t>Brandão</a:t>
            </a:r>
            <a:r>
              <a:rPr lang="en-US" sz="900" dirty="0">
                <a:latin typeface="Arial (Body)"/>
              </a:rPr>
              <a:t> M. et al. Consensual definition of stage III NSCLC Resectability: EORTC-Lun Cancer Group initiative with other scientific society WCLC2023 OA06.05</a:t>
            </a:r>
            <a:r>
              <a:rPr lang="el-GR" sz="900" dirty="0">
                <a:latin typeface="Arial (Body)"/>
              </a:rPr>
              <a:t>.</a:t>
            </a:r>
            <a:endParaRPr lang="en-US" sz="900" dirty="0">
              <a:latin typeface="Arial (Body)"/>
            </a:endParaRP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E50D7093-B9A3-9432-3A69-FEBAA9C15CA7}"/>
              </a:ext>
            </a:extLst>
          </p:cNvPr>
          <p:cNvGrpSpPr/>
          <p:nvPr/>
        </p:nvGrpSpPr>
        <p:grpSpPr>
          <a:xfrm>
            <a:off x="98882" y="1549341"/>
            <a:ext cx="11994235" cy="4613265"/>
            <a:chOff x="98882" y="1565442"/>
            <a:chExt cx="11994235" cy="4613265"/>
          </a:xfrm>
        </p:grpSpPr>
        <p:sp>
          <p:nvSpPr>
            <p:cNvPr id="6" name="object 3">
              <a:extLst>
                <a:ext uri="{FF2B5EF4-FFF2-40B4-BE49-F238E27FC236}">
                  <a16:creationId xmlns:a16="http://schemas.microsoft.com/office/drawing/2014/main" id="{3519968D-2E08-3B53-15C0-3D9E1B59AACB}"/>
                </a:ext>
              </a:extLst>
            </p:cNvPr>
            <p:cNvSpPr txBox="1"/>
            <p:nvPr/>
          </p:nvSpPr>
          <p:spPr>
            <a:xfrm>
              <a:off x="172720" y="5224302"/>
              <a:ext cx="11846560" cy="954405"/>
            </a:xfrm>
            <a:prstGeom prst="rect">
              <a:avLst/>
            </a:prstGeom>
            <a:solidFill>
              <a:srgbClr val="FFFFFF"/>
            </a:solidFill>
          </p:spPr>
          <p:txBody>
            <a:bodyPr vert="horz" wrap="square" lIns="0" tIns="34290" rIns="0" bIns="0" rtlCol="0">
              <a:spAutoFit/>
            </a:bodyPr>
            <a:lstStyle/>
            <a:p>
              <a:pPr marL="9080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27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*Multiple</a:t>
              </a:r>
              <a:r>
                <a:rPr kumimoji="0" sz="1400" b="1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station</a:t>
              </a:r>
              <a:r>
                <a:rPr kumimoji="0" sz="1400" b="1" i="0" u="none" strike="noStrike" kern="1200" cap="none" spc="-3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N2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: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case-by-case</a:t>
              </a:r>
              <a:r>
                <a:rPr kumimoji="0" sz="1400" b="0" i="0" u="none" strike="noStrike" kern="1200" cap="none" spc="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discussion;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the</a:t>
              </a:r>
              <a:r>
                <a:rPr kumimoji="0" sz="1400" b="0" i="0" u="none" strike="noStrike" kern="1200" cap="none" spc="2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exact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number</a:t>
              </a:r>
              <a:r>
                <a:rPr kumimoji="0" sz="1400" b="0" i="0" u="none" strike="noStrike" kern="1200" cap="none" spc="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of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nodes/stations</a:t>
              </a:r>
              <a:r>
                <a:rPr kumimoji="0" sz="1400" b="0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cannot</a:t>
              </a:r>
              <a:r>
                <a:rPr kumimoji="0" sz="1400" b="0" i="0" u="none" strike="noStrike" kern="1200" cap="none" spc="2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be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defined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9080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50" b="0" i="0" u="none" strike="noStrike" kern="1200" cap="none" spc="7" normalizeH="0" baseline="24691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¶</a:t>
              </a:r>
              <a:r>
                <a:rPr kumimoji="0" sz="1400" b="1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Bulky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N2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: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lymph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nodes</a:t>
              </a:r>
              <a:r>
                <a:rPr kumimoji="0" sz="1400" b="0" i="0" u="none" strike="noStrike" kern="1200" cap="none" spc="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with a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short-axis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diameter</a:t>
              </a:r>
              <a:r>
                <a:rPr kumimoji="0" sz="1400" b="0" i="0" u="none" strike="noStrike" kern="1200" cap="none" spc="3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&gt;2.5-3</a:t>
              </a:r>
              <a:r>
                <a:rPr kumimoji="0" sz="1400" b="0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cm;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in</a:t>
              </a:r>
              <a:r>
                <a:rPr kumimoji="0" sz="1400" b="0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specific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situations</a:t>
              </a:r>
              <a:r>
                <a:rPr kumimoji="0" sz="1400" b="0" i="0" u="none" strike="noStrike" kern="1200" cap="none" spc="2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of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1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highly</a:t>
              </a:r>
              <a:r>
                <a:rPr kumimoji="0" sz="1400" b="0" i="1" u="none" strike="noStrike" kern="1200" cap="none" spc="2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1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selected</a:t>
              </a:r>
              <a:r>
                <a:rPr kumimoji="0" sz="1400" b="0" i="1" u="none" strike="noStrike" kern="1200" cap="none" spc="-2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1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patients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,</a:t>
              </a:r>
              <a:r>
                <a:rPr kumimoji="0" sz="1400" b="0" i="0" u="none" strike="noStrike" kern="1200" cap="none" spc="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including</a:t>
              </a:r>
              <a:r>
                <a:rPr kumimoji="0" sz="1400" b="0" i="0" u="none" strike="noStrike" kern="1200" cap="none" spc="3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those</a:t>
              </a:r>
              <a:r>
                <a:rPr kumimoji="0" sz="1400" b="0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patients</a:t>
              </a:r>
              <a:r>
                <a:rPr kumimoji="0" sz="1400" b="0" i="0" u="none" strike="noStrike" kern="1200" cap="none" spc="3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in</a:t>
              </a:r>
              <a:r>
                <a:rPr kumimoji="0" sz="1400" b="0" i="0" u="none" strike="noStrike" kern="1200" cap="none" spc="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multidisciplinary</a:t>
              </a:r>
              <a:r>
                <a:rPr kumimoji="0" sz="1400" b="0" i="0" u="none" strike="noStrike" kern="1200" cap="none" spc="3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trials</a:t>
              </a:r>
            </a:p>
            <a:p>
              <a:pPr marL="9080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with</a:t>
              </a:r>
              <a:r>
                <a:rPr kumimoji="0" sz="1400" b="0" i="0" u="none" strike="noStrike" kern="1200" cap="none" spc="-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surgery</a:t>
              </a:r>
              <a:r>
                <a:rPr kumimoji="0" sz="1400" b="0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as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local 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therapy</a:t>
              </a:r>
              <a:r>
                <a:rPr kumimoji="0" sz="1400" b="0" i="0" u="none" strike="noStrike" kern="1200" cap="none" spc="1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can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be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discussed</a:t>
              </a:r>
              <a:endPara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90805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350" b="1" i="0" u="none" strike="noStrike" kern="1200" cap="none" spc="0" normalizeH="0" baseline="24691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§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Some</a:t>
              </a:r>
              <a:r>
                <a:rPr kumimoji="0" sz="1400" b="0" i="0" u="none" strike="noStrike" kern="1200" cap="none" spc="-2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T4 </a:t>
              </a:r>
              <a:r>
                <a:rPr kumimoji="0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tumours</a:t>
              </a:r>
              <a:r>
                <a:rPr kumimoji="0" sz="1400" b="1" i="0" u="none" strike="noStrike" kern="1200" cap="none" spc="-3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by</a:t>
              </a:r>
              <a:r>
                <a:rPr kumimoji="0" sz="1400" b="1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infiltration </a:t>
              </a:r>
              <a:r>
                <a:rPr kumimoji="0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of</a:t>
              </a:r>
              <a:r>
                <a:rPr kumimoji="0" sz="1400" b="1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major</a:t>
              </a:r>
              <a:r>
                <a:rPr kumimoji="0" sz="1400" b="1" i="0" u="none" strike="noStrike" kern="1200" cap="none" spc="-2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1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structures</a:t>
              </a:r>
              <a:r>
                <a:rPr kumimoji="0" sz="1400" b="1" i="0" u="none" strike="noStrike" kern="1200" cap="none" spc="-3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are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potentially</a:t>
              </a:r>
              <a:r>
                <a:rPr kumimoji="0" sz="1400" b="0" i="0" u="none" strike="noStrike" kern="1200" cap="none" spc="2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resectable</a:t>
              </a:r>
              <a:r>
                <a:rPr kumimoji="0" sz="1400" b="0" i="0" u="none" strike="noStrike" kern="1200" cap="none" spc="2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– </a:t>
              </a:r>
              <a:r>
                <a:rPr kumimoji="0" sz="1400" b="0" i="0" u="none" strike="noStrike" kern="1200" cap="none" spc="-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see</a:t>
              </a:r>
              <a:r>
                <a:rPr kumimoji="0" sz="1400" b="0" i="0" u="none" strike="noStrike" kern="1200" cap="none" spc="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-25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Table</a:t>
              </a:r>
              <a:r>
                <a:rPr kumimoji="0" sz="1400" b="0" i="0" u="none" strike="noStrike" kern="1200" cap="none" spc="1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1</a:t>
              </a:r>
            </a:p>
          </p:txBody>
        </p:sp>
        <p:grpSp>
          <p:nvGrpSpPr>
            <p:cNvPr id="8" name="Gruppo 7">
              <a:extLst>
                <a:ext uri="{FF2B5EF4-FFF2-40B4-BE49-F238E27FC236}">
                  <a16:creationId xmlns:a16="http://schemas.microsoft.com/office/drawing/2014/main" id="{E6401013-54A9-B91F-8781-F62665D52528}"/>
                </a:ext>
              </a:extLst>
            </p:cNvPr>
            <p:cNvGrpSpPr/>
            <p:nvPr/>
          </p:nvGrpSpPr>
          <p:grpSpPr>
            <a:xfrm>
              <a:off x="98882" y="1565442"/>
              <a:ext cx="11994235" cy="3564655"/>
              <a:chOff x="109273" y="1120877"/>
              <a:chExt cx="11994235" cy="3564655"/>
            </a:xfrm>
          </p:grpSpPr>
          <p:sp>
            <p:nvSpPr>
              <p:cNvPr id="9" name="Rettangolo 8">
                <a:extLst>
                  <a:ext uri="{FF2B5EF4-FFF2-40B4-BE49-F238E27FC236}">
                    <a16:creationId xmlns:a16="http://schemas.microsoft.com/office/drawing/2014/main" id="{488B4A90-9749-9456-D52E-7BB4E892CD8A}"/>
                  </a:ext>
                </a:extLst>
              </p:cNvPr>
              <p:cNvSpPr/>
              <p:nvPr/>
            </p:nvSpPr>
            <p:spPr>
              <a:xfrm>
                <a:off x="2408304" y="1981663"/>
                <a:ext cx="1334031" cy="635666"/>
              </a:xfrm>
              <a:prstGeom prst="rect">
                <a:avLst/>
              </a:prstGeom>
              <a:solidFill>
                <a:srgbClr val="E7E6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NOT STAGE III DISEASE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Rettangolo 9">
                <a:extLst>
                  <a:ext uri="{FF2B5EF4-FFF2-40B4-BE49-F238E27FC236}">
                    <a16:creationId xmlns:a16="http://schemas.microsoft.com/office/drawing/2014/main" id="{9A815524-4C33-5FA0-A7ED-407346E132D0}"/>
                  </a:ext>
                </a:extLst>
              </p:cNvPr>
              <p:cNvSpPr/>
              <p:nvPr/>
            </p:nvSpPr>
            <p:spPr>
              <a:xfrm>
                <a:off x="7982420" y="1981663"/>
                <a:ext cx="1334031" cy="635666"/>
              </a:xfrm>
              <a:prstGeom prst="rect">
                <a:avLst/>
              </a:prstGeom>
              <a:solidFill>
                <a:srgbClr val="B4C6E7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UNCLEAR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" name="Rettangolo 10">
                <a:extLst>
                  <a:ext uri="{FF2B5EF4-FFF2-40B4-BE49-F238E27FC236}">
                    <a16:creationId xmlns:a16="http://schemas.microsoft.com/office/drawing/2014/main" id="{8B2811D8-A5A2-FDE4-F8D0-2F869CB3B686}"/>
                  </a:ext>
                </a:extLst>
              </p:cNvPr>
              <p:cNvSpPr/>
              <p:nvPr/>
            </p:nvSpPr>
            <p:spPr>
              <a:xfrm>
                <a:off x="9375949" y="1981663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Rettangolo 11">
                <a:extLst>
                  <a:ext uri="{FF2B5EF4-FFF2-40B4-BE49-F238E27FC236}">
                    <a16:creationId xmlns:a16="http://schemas.microsoft.com/office/drawing/2014/main" id="{09796AA7-4024-E977-D3C8-E2D6A5178F47}"/>
                  </a:ext>
                </a:extLst>
              </p:cNvPr>
              <p:cNvSpPr/>
              <p:nvPr/>
            </p:nvSpPr>
            <p:spPr>
              <a:xfrm>
                <a:off x="3801833" y="1981663"/>
                <a:ext cx="1334031" cy="635666"/>
              </a:xfrm>
              <a:prstGeom prst="rect">
                <a:avLst/>
              </a:prstGeom>
              <a:solidFill>
                <a:srgbClr val="E7E6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NOT STAGE III DISEASE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3" name="Rettangolo 12">
                <a:extLst>
                  <a:ext uri="{FF2B5EF4-FFF2-40B4-BE49-F238E27FC236}">
                    <a16:creationId xmlns:a16="http://schemas.microsoft.com/office/drawing/2014/main" id="{7943BA8B-8D00-FE23-6AB8-21E90330279F}"/>
                  </a:ext>
                </a:extLst>
              </p:cNvPr>
              <p:cNvSpPr/>
              <p:nvPr/>
            </p:nvSpPr>
            <p:spPr>
              <a:xfrm>
                <a:off x="5195362" y="1981663"/>
                <a:ext cx="1334031" cy="635666"/>
              </a:xfrm>
              <a:prstGeom prst="rect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ttangolo 13">
                <a:extLst>
                  <a:ext uri="{FF2B5EF4-FFF2-40B4-BE49-F238E27FC236}">
                    <a16:creationId xmlns:a16="http://schemas.microsoft.com/office/drawing/2014/main" id="{908C1D7C-0EDC-B7E3-1479-3971F9660E40}"/>
                  </a:ext>
                </a:extLst>
              </p:cNvPr>
              <p:cNvSpPr/>
              <p:nvPr/>
            </p:nvSpPr>
            <p:spPr>
              <a:xfrm>
                <a:off x="6588891" y="1981663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RESECTABLE*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Rettangolo 14">
                <a:extLst>
                  <a:ext uri="{FF2B5EF4-FFF2-40B4-BE49-F238E27FC236}">
                    <a16:creationId xmlns:a16="http://schemas.microsoft.com/office/drawing/2014/main" id="{A849AE60-D2C1-46F7-6189-2E3920B61C9C}"/>
                  </a:ext>
                </a:extLst>
              </p:cNvPr>
              <p:cNvSpPr/>
              <p:nvPr/>
            </p:nvSpPr>
            <p:spPr>
              <a:xfrm>
                <a:off x="10769477" y="1981663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Rettangolo 15">
                <a:extLst>
                  <a:ext uri="{FF2B5EF4-FFF2-40B4-BE49-F238E27FC236}">
                    <a16:creationId xmlns:a16="http://schemas.microsoft.com/office/drawing/2014/main" id="{8D66B85D-B81B-10B4-32B0-504704CECB2E}"/>
                  </a:ext>
                </a:extLst>
              </p:cNvPr>
              <p:cNvSpPr/>
              <p:nvPr/>
            </p:nvSpPr>
            <p:spPr>
              <a:xfrm>
                <a:off x="2408303" y="2671064"/>
                <a:ext cx="1334031" cy="635666"/>
              </a:xfrm>
              <a:prstGeom prst="rect">
                <a:avLst/>
              </a:prstGeom>
              <a:solidFill>
                <a:srgbClr val="E7E6E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NOT STAGE III DISEASE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7" name="Rettangolo 16">
                <a:extLst>
                  <a:ext uri="{FF2B5EF4-FFF2-40B4-BE49-F238E27FC236}">
                    <a16:creationId xmlns:a16="http://schemas.microsoft.com/office/drawing/2014/main" id="{370A5B49-74B6-D44C-DA93-F3D9FF3A05A3}"/>
                  </a:ext>
                </a:extLst>
              </p:cNvPr>
              <p:cNvSpPr/>
              <p:nvPr/>
            </p:nvSpPr>
            <p:spPr>
              <a:xfrm>
                <a:off x="5194417" y="2671064"/>
                <a:ext cx="1334031" cy="635666"/>
              </a:xfrm>
              <a:prstGeom prst="rect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ttangolo 17">
                <a:extLst>
                  <a:ext uri="{FF2B5EF4-FFF2-40B4-BE49-F238E27FC236}">
                    <a16:creationId xmlns:a16="http://schemas.microsoft.com/office/drawing/2014/main" id="{91FD277D-BDC6-6F98-9E63-0F0934C579E1}"/>
                  </a:ext>
                </a:extLst>
              </p:cNvPr>
              <p:cNvSpPr/>
              <p:nvPr/>
            </p:nvSpPr>
            <p:spPr>
              <a:xfrm>
                <a:off x="3801360" y="2671064"/>
                <a:ext cx="1334031" cy="635666"/>
              </a:xfrm>
              <a:prstGeom prst="rect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ttangolo 18">
                <a:extLst>
                  <a:ext uri="{FF2B5EF4-FFF2-40B4-BE49-F238E27FC236}">
                    <a16:creationId xmlns:a16="http://schemas.microsoft.com/office/drawing/2014/main" id="{F6564C46-374B-F621-C5CD-597837742421}"/>
                  </a:ext>
                </a:extLst>
              </p:cNvPr>
              <p:cNvSpPr/>
              <p:nvPr/>
            </p:nvSpPr>
            <p:spPr>
              <a:xfrm>
                <a:off x="6587474" y="2671064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RESECTABLE*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Rettangolo 19">
                <a:extLst>
                  <a:ext uri="{FF2B5EF4-FFF2-40B4-BE49-F238E27FC236}">
                    <a16:creationId xmlns:a16="http://schemas.microsoft.com/office/drawing/2014/main" id="{45F4130E-D84D-BD36-EA23-33EB1079DF58}"/>
                  </a:ext>
                </a:extLst>
              </p:cNvPr>
              <p:cNvSpPr/>
              <p:nvPr/>
            </p:nvSpPr>
            <p:spPr>
              <a:xfrm>
                <a:off x="9373588" y="2671064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Rettangolo 20">
                <a:extLst>
                  <a:ext uri="{FF2B5EF4-FFF2-40B4-BE49-F238E27FC236}">
                    <a16:creationId xmlns:a16="http://schemas.microsoft.com/office/drawing/2014/main" id="{A22C2928-4E8C-7832-95FF-938857F63CBD}"/>
                  </a:ext>
                </a:extLst>
              </p:cNvPr>
              <p:cNvSpPr/>
              <p:nvPr/>
            </p:nvSpPr>
            <p:spPr>
              <a:xfrm>
                <a:off x="10766644" y="2671064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" name="Rettangolo 21">
                <a:extLst>
                  <a:ext uri="{FF2B5EF4-FFF2-40B4-BE49-F238E27FC236}">
                    <a16:creationId xmlns:a16="http://schemas.microsoft.com/office/drawing/2014/main" id="{CE76D598-7DAD-918C-DD95-99E726166EFB}"/>
                  </a:ext>
                </a:extLst>
              </p:cNvPr>
              <p:cNvSpPr/>
              <p:nvPr/>
            </p:nvSpPr>
            <p:spPr>
              <a:xfrm>
                <a:off x="7980531" y="2671064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" name="Rettangolo 22">
                <a:extLst>
                  <a:ext uri="{FF2B5EF4-FFF2-40B4-BE49-F238E27FC236}">
                    <a16:creationId xmlns:a16="http://schemas.microsoft.com/office/drawing/2014/main" id="{D9BE2471-515C-6A45-CB98-C7471018A3D5}"/>
                  </a:ext>
                </a:extLst>
              </p:cNvPr>
              <p:cNvSpPr/>
              <p:nvPr/>
            </p:nvSpPr>
            <p:spPr>
              <a:xfrm>
                <a:off x="2405471" y="3360465"/>
                <a:ext cx="1334031" cy="635666"/>
              </a:xfrm>
              <a:prstGeom prst="rect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" name="Rettangolo 23">
                <a:extLst>
                  <a:ext uri="{FF2B5EF4-FFF2-40B4-BE49-F238E27FC236}">
                    <a16:creationId xmlns:a16="http://schemas.microsoft.com/office/drawing/2014/main" id="{50C8EF10-9CB8-8C21-066C-7EF01A154AFB}"/>
                  </a:ext>
                </a:extLst>
              </p:cNvPr>
              <p:cNvSpPr/>
              <p:nvPr/>
            </p:nvSpPr>
            <p:spPr>
              <a:xfrm>
                <a:off x="7979587" y="3360465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5" name="Rettangolo 24">
                <a:extLst>
                  <a:ext uri="{FF2B5EF4-FFF2-40B4-BE49-F238E27FC236}">
                    <a16:creationId xmlns:a16="http://schemas.microsoft.com/office/drawing/2014/main" id="{84975ECE-D2D5-34C4-1524-9C6728F09859}"/>
                  </a:ext>
                </a:extLst>
              </p:cNvPr>
              <p:cNvSpPr/>
              <p:nvPr/>
            </p:nvSpPr>
            <p:spPr>
              <a:xfrm>
                <a:off x="9373116" y="3360465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Rettangolo 25">
                <a:extLst>
                  <a:ext uri="{FF2B5EF4-FFF2-40B4-BE49-F238E27FC236}">
                    <a16:creationId xmlns:a16="http://schemas.microsoft.com/office/drawing/2014/main" id="{D708D302-6316-6C81-1791-C2C5147A6C3C}"/>
                  </a:ext>
                </a:extLst>
              </p:cNvPr>
              <p:cNvSpPr/>
              <p:nvPr/>
            </p:nvSpPr>
            <p:spPr>
              <a:xfrm>
                <a:off x="3799000" y="3360465"/>
                <a:ext cx="1334031" cy="635666"/>
              </a:xfrm>
              <a:prstGeom prst="rect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Rettangolo 26">
                <a:extLst>
                  <a:ext uri="{FF2B5EF4-FFF2-40B4-BE49-F238E27FC236}">
                    <a16:creationId xmlns:a16="http://schemas.microsoft.com/office/drawing/2014/main" id="{D8C5726E-0B3C-ABEE-89B7-DAD44C98902E}"/>
                  </a:ext>
                </a:extLst>
              </p:cNvPr>
              <p:cNvSpPr/>
              <p:nvPr/>
            </p:nvSpPr>
            <p:spPr>
              <a:xfrm>
                <a:off x="5192529" y="3360465"/>
                <a:ext cx="1334031" cy="635666"/>
              </a:xfrm>
              <a:prstGeom prst="rect">
                <a:avLst/>
              </a:prstGeom>
              <a:solidFill>
                <a:srgbClr val="92D05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8" name="Rettangolo 27">
                <a:extLst>
                  <a:ext uri="{FF2B5EF4-FFF2-40B4-BE49-F238E27FC236}">
                    <a16:creationId xmlns:a16="http://schemas.microsoft.com/office/drawing/2014/main" id="{EA7A5C10-1206-8C0F-D2B4-624FBE4B7BDF}"/>
                  </a:ext>
                </a:extLst>
              </p:cNvPr>
              <p:cNvSpPr/>
              <p:nvPr/>
            </p:nvSpPr>
            <p:spPr>
              <a:xfrm>
                <a:off x="6586058" y="3360465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RESECTABLE*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9" name="Rettangolo 28">
                <a:extLst>
                  <a:ext uri="{FF2B5EF4-FFF2-40B4-BE49-F238E27FC236}">
                    <a16:creationId xmlns:a16="http://schemas.microsoft.com/office/drawing/2014/main" id="{10BC94BB-E056-8D82-C07D-7A58C0FEDE09}"/>
                  </a:ext>
                </a:extLst>
              </p:cNvPr>
              <p:cNvSpPr/>
              <p:nvPr/>
            </p:nvSpPr>
            <p:spPr>
              <a:xfrm>
                <a:off x="10766644" y="3360465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0" name="Rettangolo 29">
                <a:extLst>
                  <a:ext uri="{FF2B5EF4-FFF2-40B4-BE49-F238E27FC236}">
                    <a16:creationId xmlns:a16="http://schemas.microsoft.com/office/drawing/2014/main" id="{CB0FC4CA-C044-B053-65AC-04EB87271A90}"/>
                  </a:ext>
                </a:extLst>
              </p:cNvPr>
              <p:cNvSpPr/>
              <p:nvPr/>
            </p:nvSpPr>
            <p:spPr>
              <a:xfrm>
                <a:off x="2405470" y="4049866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</a:t>
                </a:r>
                <a:r>
                  <a:rPr kumimoji="0" lang="it-IT" sz="14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§</a:t>
                </a:r>
                <a:endPara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1" name="Rettangolo 30">
                <a:extLst>
                  <a:ext uri="{FF2B5EF4-FFF2-40B4-BE49-F238E27FC236}">
                    <a16:creationId xmlns:a16="http://schemas.microsoft.com/office/drawing/2014/main" id="{95A3F770-B9A0-29B1-2C36-E29B9CF43182}"/>
                  </a:ext>
                </a:extLst>
              </p:cNvPr>
              <p:cNvSpPr/>
              <p:nvPr/>
            </p:nvSpPr>
            <p:spPr>
              <a:xfrm>
                <a:off x="5191584" y="4049866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</a:t>
                </a:r>
                <a:r>
                  <a:rPr kumimoji="0" lang="it-IT" sz="14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§</a:t>
                </a:r>
                <a:endPara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2" name="Rettangolo 31">
                <a:extLst>
                  <a:ext uri="{FF2B5EF4-FFF2-40B4-BE49-F238E27FC236}">
                    <a16:creationId xmlns:a16="http://schemas.microsoft.com/office/drawing/2014/main" id="{8E15E14B-6E2F-02CC-5CD5-B5BC94B189F4}"/>
                  </a:ext>
                </a:extLst>
              </p:cNvPr>
              <p:cNvSpPr/>
              <p:nvPr/>
            </p:nvSpPr>
            <p:spPr>
              <a:xfrm>
                <a:off x="3798527" y="4049866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</a:t>
                </a:r>
                <a:r>
                  <a:rPr kumimoji="0" lang="it-IT" sz="14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§</a:t>
                </a:r>
                <a:endParaRPr kumimoji="0" lang="en-US" sz="14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3" name="Rettangolo 32">
                <a:extLst>
                  <a:ext uri="{FF2B5EF4-FFF2-40B4-BE49-F238E27FC236}">
                    <a16:creationId xmlns:a16="http://schemas.microsoft.com/office/drawing/2014/main" id="{95163C9C-4D3A-58C5-01A9-B84495D54D12}"/>
                  </a:ext>
                </a:extLst>
              </p:cNvPr>
              <p:cNvSpPr/>
              <p:nvPr/>
            </p:nvSpPr>
            <p:spPr>
              <a:xfrm>
                <a:off x="6584641" y="4049866"/>
                <a:ext cx="1334031" cy="635666"/>
              </a:xfrm>
              <a:prstGeom prst="rect">
                <a:avLst/>
              </a:prstGeom>
              <a:solidFill>
                <a:srgbClr val="FFE699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POTENTIALLY RESECTABLE*</a:t>
                </a:r>
                <a:r>
                  <a:rPr kumimoji="0" lang="it-IT" sz="14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3F4444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§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3F4444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Rettangolo 33">
                <a:extLst>
                  <a:ext uri="{FF2B5EF4-FFF2-40B4-BE49-F238E27FC236}">
                    <a16:creationId xmlns:a16="http://schemas.microsoft.com/office/drawing/2014/main" id="{6B2E0FF5-B8D1-E783-2B59-0C70E51F800C}"/>
                  </a:ext>
                </a:extLst>
              </p:cNvPr>
              <p:cNvSpPr/>
              <p:nvPr/>
            </p:nvSpPr>
            <p:spPr>
              <a:xfrm>
                <a:off x="9370755" y="4049866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5" name="Rettangolo 34">
                <a:extLst>
                  <a:ext uri="{FF2B5EF4-FFF2-40B4-BE49-F238E27FC236}">
                    <a16:creationId xmlns:a16="http://schemas.microsoft.com/office/drawing/2014/main" id="{751D8AF8-088E-82F6-8EB0-42EA0A2F8990}"/>
                  </a:ext>
                </a:extLst>
              </p:cNvPr>
              <p:cNvSpPr/>
              <p:nvPr/>
            </p:nvSpPr>
            <p:spPr>
              <a:xfrm>
                <a:off x="10763811" y="4049866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6" name="Rettangolo 35">
                <a:extLst>
                  <a:ext uri="{FF2B5EF4-FFF2-40B4-BE49-F238E27FC236}">
                    <a16:creationId xmlns:a16="http://schemas.microsoft.com/office/drawing/2014/main" id="{2F86E3E6-8D76-E58A-9867-9B17F506485B}"/>
                  </a:ext>
                </a:extLst>
              </p:cNvPr>
              <p:cNvSpPr/>
              <p:nvPr/>
            </p:nvSpPr>
            <p:spPr>
              <a:xfrm>
                <a:off x="7977698" y="4049866"/>
                <a:ext cx="1334031" cy="635666"/>
              </a:xfrm>
              <a:prstGeom prst="rect">
                <a:avLst/>
              </a:prstGeom>
              <a:solidFill>
                <a:srgbClr val="FF0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UNRESECTABLE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Rettangolo 36">
                <a:extLst>
                  <a:ext uri="{FF2B5EF4-FFF2-40B4-BE49-F238E27FC236}">
                    <a16:creationId xmlns:a16="http://schemas.microsoft.com/office/drawing/2014/main" id="{88B07A42-A423-CFD7-F38B-F2785B1D4B75}"/>
                  </a:ext>
                </a:extLst>
              </p:cNvPr>
              <p:cNvSpPr/>
              <p:nvPr/>
            </p:nvSpPr>
            <p:spPr>
              <a:xfrm>
                <a:off x="2402638" y="1120877"/>
                <a:ext cx="1398722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N0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8" name="Rettangolo 37">
                <a:extLst>
                  <a:ext uri="{FF2B5EF4-FFF2-40B4-BE49-F238E27FC236}">
                    <a16:creationId xmlns:a16="http://schemas.microsoft.com/office/drawing/2014/main" id="{87FE8008-C79D-3795-68CC-421DA7CCA5D9}"/>
                  </a:ext>
                </a:extLst>
              </p:cNvPr>
              <p:cNvSpPr/>
              <p:nvPr/>
            </p:nvSpPr>
            <p:spPr>
              <a:xfrm>
                <a:off x="7826480" y="1120877"/>
                <a:ext cx="1484306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  N2 BULKY</a:t>
                </a:r>
                <a:r>
                  <a:rPr kumimoji="0" lang="it-IT" sz="16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¶</a:t>
                </a:r>
                <a:endParaRPr kumimoji="0" lang="en-US" sz="16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9" name="Rettangolo 38">
                <a:extLst>
                  <a:ext uri="{FF2B5EF4-FFF2-40B4-BE49-F238E27FC236}">
                    <a16:creationId xmlns:a16="http://schemas.microsoft.com/office/drawing/2014/main" id="{E9E1DA34-7A24-BECB-F1DC-B45700360EB9}"/>
                  </a:ext>
                </a:extLst>
              </p:cNvPr>
              <p:cNvSpPr/>
              <p:nvPr/>
            </p:nvSpPr>
            <p:spPr>
              <a:xfrm>
                <a:off x="9217177" y="1120877"/>
                <a:ext cx="1754108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N2 INVASIVE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0" name="Rettangolo 39">
                <a:extLst>
                  <a:ext uri="{FF2B5EF4-FFF2-40B4-BE49-F238E27FC236}">
                    <a16:creationId xmlns:a16="http://schemas.microsoft.com/office/drawing/2014/main" id="{645752C3-DEAF-093C-2559-F41AF57A08ED}"/>
                  </a:ext>
                </a:extLst>
              </p:cNvPr>
              <p:cNvSpPr/>
              <p:nvPr/>
            </p:nvSpPr>
            <p:spPr>
              <a:xfrm>
                <a:off x="3739501" y="1120877"/>
                <a:ext cx="1390697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N1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1" name="Rettangolo 40">
                <a:extLst>
                  <a:ext uri="{FF2B5EF4-FFF2-40B4-BE49-F238E27FC236}">
                    <a16:creationId xmlns:a16="http://schemas.microsoft.com/office/drawing/2014/main" id="{B1C4702C-34A5-AFB5-B8CD-B398CE55CF63}"/>
                  </a:ext>
                </a:extLst>
              </p:cNvPr>
              <p:cNvSpPr/>
              <p:nvPr/>
            </p:nvSpPr>
            <p:spPr>
              <a:xfrm>
                <a:off x="5133030" y="1120877"/>
                <a:ext cx="1390697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N2 SINGLE</a:t>
                </a:r>
                <a:b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(non-</a:t>
                </a:r>
                <a:r>
                  <a:rPr kumimoji="0" lang="it-IT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bulky</a:t>
                </a: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non-invasive)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2" name="Rettangolo 41">
                <a:extLst>
                  <a:ext uri="{FF2B5EF4-FFF2-40B4-BE49-F238E27FC236}">
                    <a16:creationId xmlns:a16="http://schemas.microsoft.com/office/drawing/2014/main" id="{2A51BC60-E2EF-C37B-F01B-EFC94C37981A}"/>
                  </a:ext>
                </a:extLst>
              </p:cNvPr>
              <p:cNvSpPr/>
              <p:nvPr/>
            </p:nvSpPr>
            <p:spPr>
              <a:xfrm>
                <a:off x="6526559" y="1120877"/>
                <a:ext cx="1390697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N2 MULTI</a:t>
                </a:r>
                <a:b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(non-</a:t>
                </a:r>
                <a:r>
                  <a:rPr kumimoji="0" lang="it-IT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bulky</a:t>
                </a: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, non-invasive)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3" name="Rettangolo 42">
                <a:extLst>
                  <a:ext uri="{FF2B5EF4-FFF2-40B4-BE49-F238E27FC236}">
                    <a16:creationId xmlns:a16="http://schemas.microsoft.com/office/drawing/2014/main" id="{92B997FA-BBAC-A50C-BDC2-1E3E06B2CAC2}"/>
                  </a:ext>
                </a:extLst>
              </p:cNvPr>
              <p:cNvSpPr/>
              <p:nvPr/>
            </p:nvSpPr>
            <p:spPr>
              <a:xfrm>
                <a:off x="10707145" y="1120877"/>
                <a:ext cx="1390697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N3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4" name="Rettangolo 43">
                <a:extLst>
                  <a:ext uri="{FF2B5EF4-FFF2-40B4-BE49-F238E27FC236}">
                    <a16:creationId xmlns:a16="http://schemas.microsoft.com/office/drawing/2014/main" id="{CD9ED4D3-4490-C227-1941-6D0294901593}"/>
                  </a:ext>
                </a:extLst>
              </p:cNvPr>
              <p:cNvSpPr/>
              <p:nvPr/>
            </p:nvSpPr>
            <p:spPr>
              <a:xfrm>
                <a:off x="112106" y="1927928"/>
                <a:ext cx="2246149" cy="68940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T1-2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5" name="Rettangolo 44">
                <a:extLst>
                  <a:ext uri="{FF2B5EF4-FFF2-40B4-BE49-F238E27FC236}">
                    <a16:creationId xmlns:a16="http://schemas.microsoft.com/office/drawing/2014/main" id="{B5ABED5E-60FE-6915-4BDD-85E6D0492179}"/>
                  </a:ext>
                </a:extLst>
              </p:cNvPr>
              <p:cNvSpPr/>
              <p:nvPr/>
            </p:nvSpPr>
            <p:spPr>
              <a:xfrm>
                <a:off x="112106" y="2617329"/>
                <a:ext cx="2246149" cy="68940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T3</a:t>
                </a:r>
                <a:b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size / satellite / </a:t>
                </a:r>
                <a:r>
                  <a:rPr kumimoji="0" lang="it-IT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invasion</a:t>
                </a: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6" name="Rettangolo 45">
                <a:extLst>
                  <a:ext uri="{FF2B5EF4-FFF2-40B4-BE49-F238E27FC236}">
                    <a16:creationId xmlns:a16="http://schemas.microsoft.com/office/drawing/2014/main" id="{3632AC0F-DE81-3BFC-BF45-78056977209E}"/>
                  </a:ext>
                </a:extLst>
              </p:cNvPr>
              <p:cNvSpPr/>
              <p:nvPr/>
            </p:nvSpPr>
            <p:spPr>
              <a:xfrm>
                <a:off x="112106" y="3306730"/>
                <a:ext cx="2246149" cy="68940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T4</a:t>
                </a:r>
                <a:b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size / satellite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7" name="Rettangolo 46">
                <a:extLst>
                  <a:ext uri="{FF2B5EF4-FFF2-40B4-BE49-F238E27FC236}">
                    <a16:creationId xmlns:a16="http://schemas.microsoft.com/office/drawing/2014/main" id="{7CD490CE-214A-44EF-8C8E-CDA06FB4B998}"/>
                  </a:ext>
                </a:extLst>
              </p:cNvPr>
              <p:cNvSpPr/>
              <p:nvPr/>
            </p:nvSpPr>
            <p:spPr>
              <a:xfrm>
                <a:off x="112106" y="3996131"/>
                <a:ext cx="2246149" cy="68940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524000" algn="l"/>
                  </a:tabLst>
                  <a:defRPr/>
                </a:pP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T4</a:t>
                </a:r>
                <a:b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</a:br>
                <a:r>
                  <a:rPr kumimoji="0" lang="it-IT" sz="1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invasion</a:t>
                </a:r>
                <a:r>
                  <a:rPr kumimoji="0" lang="it-IT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</a:t>
                </a: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48" name="Rettangolo 47">
                <a:extLst>
                  <a:ext uri="{FF2B5EF4-FFF2-40B4-BE49-F238E27FC236}">
                    <a16:creationId xmlns:a16="http://schemas.microsoft.com/office/drawing/2014/main" id="{F7A693DE-6D58-ED8F-2A2B-AB96C3E6C5E2}"/>
                  </a:ext>
                </a:extLst>
              </p:cNvPr>
              <p:cNvSpPr/>
              <p:nvPr/>
            </p:nvSpPr>
            <p:spPr>
              <a:xfrm>
                <a:off x="109273" y="1120877"/>
                <a:ext cx="2299029" cy="807051"/>
              </a:xfrm>
              <a:prstGeom prst="rect">
                <a:avLst/>
              </a:prstGeom>
              <a:solidFill>
                <a:srgbClr val="001F5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sp>
        <p:nvSpPr>
          <p:cNvPr id="50" name="object 2">
            <a:extLst>
              <a:ext uri="{FF2B5EF4-FFF2-40B4-BE49-F238E27FC236}">
                <a16:creationId xmlns:a16="http://schemas.microsoft.com/office/drawing/2014/main" id="{CF564F06-03DD-5B93-F6C0-22D40DB28B56}"/>
              </a:ext>
            </a:extLst>
          </p:cNvPr>
          <p:cNvSpPr txBox="1">
            <a:spLocks/>
          </p:cNvSpPr>
          <p:nvPr/>
        </p:nvSpPr>
        <p:spPr>
          <a:xfrm>
            <a:off x="203994" y="1129018"/>
            <a:ext cx="3897629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30051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Consensus results:</a:t>
            </a:r>
            <a:endParaRPr kumimoji="0" lang="en-US" sz="2400" b="1" i="0" u="none" strike="noStrike" kern="1200" cap="none" spc="-5" normalizeH="0" baseline="0" noProof="0" dirty="0">
              <a:ln>
                <a:noFill/>
              </a:ln>
              <a:solidFill>
                <a:srgbClr val="830051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5284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577" name="Text Box 1">
            <a:extLst>
              <a:ext uri="{FF2B5EF4-FFF2-40B4-BE49-F238E27FC236}">
                <a16:creationId xmlns:a16="http://schemas.microsoft.com/office/drawing/2014/main" id="{290B23A6-D6CB-431C-8825-A05D1B2A4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6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ΧΕΙΡΟΥΡΓΙΚΗ ΑΝΤΙΜΕΤΩΠΙΣΗ ΙΙ</a:t>
            </a:r>
          </a:p>
        </p:txBody>
      </p:sp>
      <p:sp>
        <p:nvSpPr>
          <p:cNvPr id="280578" name="Text Box 2">
            <a:extLst>
              <a:ext uri="{FF2B5EF4-FFF2-40B4-BE49-F238E27FC236}">
                <a16:creationId xmlns:a16="http://schemas.microsoft.com/office/drawing/2014/main" id="{22F24E0F-B74B-4E5E-A1B4-A20AC6C42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52688" y="1357313"/>
            <a:ext cx="7772400" cy="2667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ΜΗ ΧΕΙΡΟΥΡΓΗΣΙΜΑ ΣΤΑΔΙΑ</a:t>
            </a:r>
            <a:r>
              <a:rPr lang="en-US" sz="32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(IIIA, IIIB)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ΕΙΣΑΓΩΓΙΚΗ ΠΡΟΕΓΧΕΙΡΗΤΙΚΗ ΘΕΡΑΠΕΙΑ 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(</a:t>
            </a:r>
            <a:r>
              <a:rPr lang="en-US" sz="2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Neoadjuvant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)</a:t>
            </a:r>
          </a:p>
          <a:p>
            <a:pPr marL="987425" lvl="1" indent="-530225"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ΕΝΑΛΛΑΚΤΙΚΕΣ ΘΕΡΑΠΕΙΕΣ</a:t>
            </a:r>
            <a:r>
              <a:rPr lang="en-US" sz="2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 (IV)</a:t>
            </a:r>
          </a:p>
        </p:txBody>
      </p:sp>
      <p:pic>
        <p:nvPicPr>
          <p:cNvPr id="368644" name="Picture 3">
            <a:extLst>
              <a:ext uri="{FF2B5EF4-FFF2-40B4-BE49-F238E27FC236}">
                <a16:creationId xmlns:a16="http://schemas.microsoft.com/office/drawing/2014/main" id="{D3379970-06C5-4635-B9F3-3B9ED5AD27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508500"/>
            <a:ext cx="3132138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68645" name="Picture 4">
            <a:extLst>
              <a:ext uri="{FF2B5EF4-FFF2-40B4-BE49-F238E27FC236}">
                <a16:creationId xmlns:a16="http://schemas.microsoft.com/office/drawing/2014/main" id="{C759E535-08A9-418C-BFC3-934787D82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437064"/>
            <a:ext cx="324008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68646" name="Line 5">
            <a:extLst>
              <a:ext uri="{FF2B5EF4-FFF2-40B4-BE49-F238E27FC236}">
                <a16:creationId xmlns:a16="http://schemas.microsoft.com/office/drawing/2014/main" id="{ECC18FA3-2543-4825-8031-BF3656FF32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367213" y="5084764"/>
            <a:ext cx="3168650" cy="1587"/>
          </a:xfrm>
          <a:prstGeom prst="lin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TextBox 1">
            <a:extLst>
              <a:ext uri="{FF2B5EF4-FFF2-40B4-BE49-F238E27FC236}">
                <a16:creationId xmlns:a16="http://schemas.microsoft.com/office/drawing/2014/main" id="{52A10F06-42CF-4C8C-B4EC-768306EB1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6650" y="447676"/>
            <a:ext cx="4895850" cy="954107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 </a:t>
            </a:r>
            <a:r>
              <a:rPr lang="en-GB" altLang="el-GR" sz="28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LUNG CANCER STAGE I-II</a:t>
            </a:r>
            <a:endParaRPr lang="en-US" altLang="el-GR" sz="2800" b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70691" name="TextBox 2">
            <a:extLst>
              <a:ext uri="{FF2B5EF4-FFF2-40B4-BE49-F238E27FC236}">
                <a16:creationId xmlns:a16="http://schemas.microsoft.com/office/drawing/2014/main" id="{0CA4796D-019D-48D9-B115-D117D3B644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35163" y="1377951"/>
            <a:ext cx="5402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q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altLang="el-GR">
                <a:solidFill>
                  <a:srgbClr val="FF0000"/>
                </a:solidFill>
                <a:latin typeface="Calibri" panose="020F0502020204030204" pitchFamily="34" charset="0"/>
              </a:rPr>
              <a:t>GOLD STANDARD </a:t>
            </a:r>
            <a:r>
              <a:rPr lang="el-GR" altLang="el-GR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θεραπείας η χειρουργική εκτομή του όγκου</a:t>
            </a:r>
            <a:endParaRPr lang="en-US" altLang="el-GR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F6A22-B6D0-4696-BC6D-BE219EDDE37A}"/>
              </a:ext>
            </a:extLst>
          </p:cNvPr>
          <p:cNvSpPr txBox="1"/>
          <p:nvPr/>
        </p:nvSpPr>
        <p:spPr>
          <a:xfrm>
            <a:off x="1881189" y="2000251"/>
            <a:ext cx="5508625" cy="2308225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l-GR" b="1" dirty="0">
                <a:solidFill>
                  <a:srgbClr val="FFFFFF"/>
                </a:solidFill>
                <a:latin typeface="Verdana"/>
                <a:cs typeface="Arial"/>
              </a:rPr>
              <a:t>Κλασική θωρακοτομή  ή Θωρακοσκοπική χειρουργική (</a:t>
            </a:r>
            <a:r>
              <a:rPr lang="en-GB" b="1" dirty="0">
                <a:solidFill>
                  <a:srgbClr val="FFFFFF"/>
                </a:solidFill>
                <a:latin typeface="Verdana"/>
                <a:cs typeface="Arial"/>
              </a:rPr>
              <a:t>VATS)</a:t>
            </a:r>
          </a:p>
          <a:p>
            <a:pPr defTabSz="449263">
              <a:buClr>
                <a:srgbClr val="000000"/>
              </a:buClr>
              <a:buSzPct val="100000"/>
              <a:defRPr/>
            </a:pPr>
            <a:endParaRPr lang="en-GB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>
                <a:solidFill>
                  <a:srgbClr val="FFFFFF"/>
                </a:solidFill>
                <a:latin typeface="Verdana"/>
                <a:cs typeface="Arial"/>
              </a:rPr>
              <a:t>Λοβεκτομ</a:t>
            </a:r>
            <a:r>
              <a:rPr lang="en-GB" dirty="0">
                <a:solidFill>
                  <a:srgbClr val="FFFFFF"/>
                </a:solidFill>
                <a:latin typeface="Verdana"/>
                <a:cs typeface="Arial"/>
              </a:rPr>
              <a:t>ή</a:t>
            </a:r>
            <a:r>
              <a:rPr lang="el-GR" dirty="0">
                <a:solidFill>
                  <a:srgbClr val="FFFFFF"/>
                </a:solidFill>
                <a:latin typeface="Verdana"/>
                <a:cs typeface="Arial"/>
              </a:rPr>
              <a:t> ή πνευμονεκτομή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endParaRPr lang="el-GR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>
                <a:solidFill>
                  <a:srgbClr val="FFFFFF"/>
                </a:solidFill>
                <a:latin typeface="Verdana"/>
                <a:cs typeface="Arial"/>
              </a:rPr>
              <a:t>Τμηματεκτομή</a:t>
            </a: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endParaRPr lang="el-GR" dirty="0">
              <a:solidFill>
                <a:srgbClr val="FFFFFF"/>
              </a:solidFill>
              <a:latin typeface="Verdana"/>
              <a:cs typeface="Arial"/>
            </a:endParaRPr>
          </a:p>
          <a:p>
            <a:pPr marL="285750" indent="-285750" defTabSz="449263">
              <a:buClr>
                <a:srgbClr val="000000"/>
              </a:buClr>
              <a:buSzPct val="100000"/>
              <a:buFont typeface="Wingdings" pitchFamily="2" charset="2"/>
              <a:buChar char="Ø"/>
              <a:defRPr/>
            </a:pPr>
            <a:r>
              <a:rPr lang="el-GR" dirty="0">
                <a:solidFill>
                  <a:srgbClr val="FFFFFF"/>
                </a:solidFill>
                <a:latin typeface="Verdana"/>
                <a:cs typeface="Arial"/>
              </a:rPr>
              <a:t>Σφηνοειδής εκτομή</a:t>
            </a:r>
            <a:endParaRPr lang="en-US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pic>
        <p:nvPicPr>
          <p:cNvPr id="370693" name="Picture 5">
            <a:extLst>
              <a:ext uri="{FF2B5EF4-FFF2-40B4-BE49-F238E27FC236}">
                <a16:creationId xmlns:a16="http://schemas.microsoft.com/office/drawing/2014/main" id="{C27594F8-DF8F-47D3-A292-5650600855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776" y="1714501"/>
            <a:ext cx="2816225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0694" name="Picture 7">
            <a:extLst>
              <a:ext uri="{FF2B5EF4-FFF2-40B4-BE49-F238E27FC236}">
                <a16:creationId xmlns:a16="http://schemas.microsoft.com/office/drawing/2014/main" id="{54943BA5-BF4D-4178-85C8-74BECDD6F5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6" y="4500563"/>
            <a:ext cx="2257425" cy="225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0695" name="Picture 9">
            <a:extLst>
              <a:ext uri="{FF2B5EF4-FFF2-40B4-BE49-F238E27FC236}">
                <a16:creationId xmlns:a16="http://schemas.microsoft.com/office/drawing/2014/main" id="{579B477E-07AD-4D77-A9AB-15F4528E68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75" y="4386264"/>
            <a:ext cx="2482850" cy="24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Text Box 1">
            <a:extLst>
              <a:ext uri="{FF2B5EF4-FFF2-40B4-BE49-F238E27FC236}">
                <a16:creationId xmlns:a16="http://schemas.microsoft.com/office/drawing/2014/main" id="{39914B10-868C-40CC-A059-9678EE394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00" y="609600"/>
            <a:ext cx="3200400" cy="1143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Μ.Μ.Κ.Π</a:t>
            </a:r>
          </a:p>
        </p:txBody>
      </p:sp>
      <p:sp>
        <p:nvSpPr>
          <p:cNvPr id="281602" name="Text Box 2">
            <a:extLst>
              <a:ext uri="{FF2B5EF4-FFF2-40B4-BE49-F238E27FC236}">
                <a16:creationId xmlns:a16="http://schemas.microsoft.com/office/drawing/2014/main" id="{E82A06B1-BF9F-43A8-A2EA-46778E4BCA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5401" y="1905000"/>
            <a:ext cx="2209557" cy="833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ΧΕΙΡΟΥΡΓΙΚΗ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 ΕΠΕΜΒΑΣΗ</a:t>
            </a:r>
          </a:p>
        </p:txBody>
      </p:sp>
      <p:sp>
        <p:nvSpPr>
          <p:cNvPr id="371716" name="Text Box 3">
            <a:extLst>
              <a:ext uri="{FF2B5EF4-FFF2-40B4-BE49-F238E27FC236}">
                <a16:creationId xmlns:a16="http://schemas.microsoft.com/office/drawing/2014/main" id="{768716EF-F6D0-4313-831D-9AA286F06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4113" y="3962400"/>
            <a:ext cx="2523746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FFFFFF"/>
                </a:solidFill>
                <a:latin typeface="Times New Roman" panose="02020603050405020304" pitchFamily="18" charset="0"/>
              </a:rPr>
              <a:t>ΑΝΤΙΜΕΤΩΠΙΣΗ</a:t>
            </a:r>
          </a:p>
        </p:txBody>
      </p:sp>
      <p:sp>
        <p:nvSpPr>
          <p:cNvPr id="281604" name="Text Box 4">
            <a:extLst>
              <a:ext uri="{FF2B5EF4-FFF2-40B4-BE49-F238E27FC236}">
                <a16:creationId xmlns:a16="http://schemas.microsoft.com/office/drawing/2014/main" id="{BAFB6B6E-18E8-4F85-B407-C7B9E9689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1" y="6400800"/>
            <a:ext cx="6151341" cy="4638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FF9900"/>
                </a:solidFill>
                <a:latin typeface="Times New Roman" panose="02020603050405020304" pitchFamily="18" charset="0"/>
              </a:rPr>
              <a:t>Κριτικής σημασίας είναι το στάδιο της νόσου</a:t>
            </a:r>
          </a:p>
        </p:txBody>
      </p:sp>
      <p:sp>
        <p:nvSpPr>
          <p:cNvPr id="371718" name="AutoShape 5">
            <a:extLst>
              <a:ext uri="{FF2B5EF4-FFF2-40B4-BE49-F238E27FC236}">
                <a16:creationId xmlns:a16="http://schemas.microsoft.com/office/drawing/2014/main" id="{70652D27-6D7A-4405-9062-886CBED22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2971800"/>
            <a:ext cx="1828800" cy="2590800"/>
          </a:xfrm>
          <a:prstGeom prst="curvedRightArrow">
            <a:avLst>
              <a:gd name="adj1" fmla="val 28333"/>
              <a:gd name="adj2" fmla="val 56667"/>
              <a:gd name="adj3" fmla="val 33333"/>
            </a:avLst>
          </a:prstGeom>
          <a:solidFill>
            <a:srgbClr val="9AC2C0"/>
          </a:solidFill>
          <a:ln w="1260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1719" name="AutoShape 6">
            <a:extLst>
              <a:ext uri="{FF2B5EF4-FFF2-40B4-BE49-F238E27FC236}">
                <a16:creationId xmlns:a16="http://schemas.microsoft.com/office/drawing/2014/main" id="{504FB2F7-E45A-4968-A619-B8A3738A8E30}"/>
              </a:ext>
            </a:extLst>
          </p:cNvPr>
          <p:cNvSpPr>
            <a:spLocks noChangeArrowheads="1"/>
          </p:cNvSpPr>
          <p:nvPr/>
        </p:nvSpPr>
        <p:spPr bwMode="auto">
          <a:xfrm rot="10800000">
            <a:off x="6553200" y="2881313"/>
            <a:ext cx="1468438" cy="2425700"/>
          </a:xfrm>
          <a:prstGeom prst="curvedRightArrow">
            <a:avLst>
              <a:gd name="adj1" fmla="val 33038"/>
              <a:gd name="adj2" fmla="val 66076"/>
              <a:gd name="adj3" fmla="val 33333"/>
            </a:avLst>
          </a:prstGeom>
          <a:solidFill>
            <a:srgbClr val="9AC2C0"/>
          </a:solidFill>
          <a:ln w="12600" cap="sq">
            <a:solidFill>
              <a:srgbClr val="FFF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1607" name="Text Box 7">
            <a:extLst>
              <a:ext uri="{FF2B5EF4-FFF2-40B4-BE49-F238E27FC236}">
                <a16:creationId xmlns:a16="http://schemas.microsoft.com/office/drawing/2014/main" id="{FC15B875-7D18-48A0-AD72-0273C7542B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9601" y="3598863"/>
            <a:ext cx="2435225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ΑΚΤΙΝΟΘΕΡΑΠΕΙΑ</a:t>
            </a:r>
          </a:p>
        </p:txBody>
      </p:sp>
      <p:sp>
        <p:nvSpPr>
          <p:cNvPr id="281608" name="Text Box 8">
            <a:extLst>
              <a:ext uri="{FF2B5EF4-FFF2-40B4-BE49-F238E27FC236}">
                <a16:creationId xmlns:a16="http://schemas.microsoft.com/office/drawing/2014/main" id="{1368C269-5582-4A45-9D28-6FB252B44C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598863"/>
            <a:ext cx="2476500" cy="39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FFFFFF"/>
                </a:solidFill>
                <a:latin typeface="Times New Roman" panose="02020603050405020304" pitchFamily="18" charset="0"/>
              </a:rPr>
              <a:t>ΧΗΜΕΙΟΘΕΡΑΠΕΙΑ</a:t>
            </a:r>
          </a:p>
        </p:txBody>
      </p:sp>
      <p:sp>
        <p:nvSpPr>
          <p:cNvPr id="281609" name="Text Box 9">
            <a:extLst>
              <a:ext uri="{FF2B5EF4-FFF2-40B4-BE49-F238E27FC236}">
                <a16:creationId xmlns:a16="http://schemas.microsoft.com/office/drawing/2014/main" id="{41F4795D-C518-4823-A5F8-CC0089797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5638801"/>
            <a:ext cx="8401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FFC000"/>
                </a:solidFill>
                <a:latin typeface="Times New Roman" panose="02020603050405020304" pitchFamily="18" charset="0"/>
              </a:rPr>
              <a:t>ΠΡΟΕΓΧΕΙΡΗΤΙΚΗ Ή ΕΙΣΑΓΩΓΙΚΗ ΧΗΜΕΙΟΘΕΡΑΠΕΙΑ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7" dur="500"/>
                                        <p:tgtEl>
                                          <p:spTgt spid="28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12" dur="500"/>
                                        <p:tgtEl>
                                          <p:spTgt spid="281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17" dur="500"/>
                                        <p:tgtEl>
                                          <p:spTgt spid="28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22" dur="500"/>
                                        <p:tgtEl>
                                          <p:spTgt spid="281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7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8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9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.5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" dur="500" fill="hold"/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.5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TextBox 1">
            <a:extLst>
              <a:ext uri="{FF2B5EF4-FFF2-40B4-BE49-F238E27FC236}">
                <a16:creationId xmlns:a16="http://schemas.microsoft.com/office/drawing/2014/main" id="{47BB2426-D32C-4F99-BE11-CE5CBBAA69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3939" y="338138"/>
            <a:ext cx="7743825" cy="830262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 sz="24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 ΣΥΓΧΡΟΝΗ ΧΕΙΡΟΥΡΓΙΚΗ ΘΕΡΑΠΕΙΑ ΚΑΡΚΙΝΟΥ ΠΝΕΥΜΟΝΑ</a:t>
            </a:r>
            <a:endParaRPr lang="en-US" altLang="el-GR" sz="2400" b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496535-9CAB-4BB1-9783-44D6C1315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625" y="1137310"/>
            <a:ext cx="4906108" cy="4656406"/>
          </a:xfrm>
          <a:prstGeom prst="rect">
            <a:avLst/>
          </a:prstGeom>
          <a:effectLst>
            <a:reflection endPos="0" dist="50800" dir="5400000" sy="-100000" algn="bl" rotWithShape="0"/>
            <a:softEdge rad="177800"/>
          </a:effectLst>
        </p:spPr>
      </p:pic>
      <p:pic>
        <p:nvPicPr>
          <p:cNvPr id="373764" name="Picture 7">
            <a:extLst>
              <a:ext uri="{FF2B5EF4-FFF2-40B4-BE49-F238E27FC236}">
                <a16:creationId xmlns:a16="http://schemas.microsoft.com/office/drawing/2014/main" id="{4D44D57C-4981-486B-A4F3-972092138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1" y="1641475"/>
            <a:ext cx="3186113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TextBox 1">
            <a:extLst>
              <a:ext uri="{FF2B5EF4-FFF2-40B4-BE49-F238E27FC236}">
                <a16:creationId xmlns:a16="http://schemas.microsoft.com/office/drawing/2014/main" id="{B6B1519A-20A6-4BBF-85DF-6F2B85A199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0" y="0"/>
            <a:ext cx="5811838" cy="954088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        </a:t>
            </a:r>
            <a:r>
              <a:rPr lang="el-GR" altLang="el-GR" sz="28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ΔΙΑΦΟΡΕΣ ΧΕΙΡΟΥΡΓΙΚΕΣ ΤΕΧΝΙΚΕΣ</a:t>
            </a:r>
            <a:endParaRPr lang="en-US" altLang="el-GR" sz="2800" b="1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74787" name="Picture 3">
            <a:extLst>
              <a:ext uri="{FF2B5EF4-FFF2-40B4-BE49-F238E27FC236}">
                <a16:creationId xmlns:a16="http://schemas.microsoft.com/office/drawing/2014/main" id="{299ECDFD-0908-456A-AC85-BD8FA8411A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4" y="1285876"/>
            <a:ext cx="4033837" cy="282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4788" name="Picture 7">
            <a:extLst>
              <a:ext uri="{FF2B5EF4-FFF2-40B4-BE49-F238E27FC236}">
                <a16:creationId xmlns:a16="http://schemas.microsoft.com/office/drawing/2014/main" id="{F93CA315-8ACB-45A8-A19C-86FD0535A5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6" y="1285875"/>
            <a:ext cx="2828925" cy="463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332A0A4-C61E-4F52-8C64-5B83A49AD29F}"/>
              </a:ext>
            </a:extLst>
          </p:cNvPr>
          <p:cNvSpPr txBox="1"/>
          <p:nvPr/>
        </p:nvSpPr>
        <p:spPr>
          <a:xfrm>
            <a:off x="9139238" y="1589088"/>
            <a:ext cx="1255712" cy="64611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n-GB" dirty="0">
                <a:solidFill>
                  <a:srgbClr val="FFFFFF"/>
                </a:solidFill>
                <a:latin typeface="Verdana"/>
                <a:cs typeface="Arial"/>
              </a:rPr>
              <a:t>VATS multiport</a:t>
            </a:r>
            <a:endParaRPr lang="en-US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2B9436-1437-4ECE-96A4-3272DF64F874}"/>
              </a:ext>
            </a:extLst>
          </p:cNvPr>
          <p:cNvSpPr txBox="1"/>
          <p:nvPr/>
        </p:nvSpPr>
        <p:spPr>
          <a:xfrm>
            <a:off x="4594226" y="4852988"/>
            <a:ext cx="1655763" cy="64611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n-US" dirty="0">
                <a:solidFill>
                  <a:srgbClr val="FFFFFF"/>
                </a:solidFill>
                <a:latin typeface="Verdana"/>
                <a:cs typeface="Arial"/>
              </a:rPr>
              <a:t>      VATS uniportal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077FF38-153C-48E7-897A-3FAF405FAFA8}"/>
              </a:ext>
            </a:extLst>
          </p:cNvPr>
          <p:cNvSpPr txBox="1"/>
          <p:nvPr/>
        </p:nvSpPr>
        <p:spPr>
          <a:xfrm>
            <a:off x="1936750" y="6048376"/>
            <a:ext cx="2330450" cy="646113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txBody>
          <a:bodyPr>
            <a:spAutoFit/>
          </a:bodyPr>
          <a:lstStyle/>
          <a:p>
            <a:pPr defTabSz="449263">
              <a:buClr>
                <a:srgbClr val="000000"/>
              </a:buClr>
              <a:buSzPct val="100000"/>
              <a:defRPr/>
            </a:pPr>
            <a:r>
              <a:rPr lang="el-GR" dirty="0">
                <a:solidFill>
                  <a:srgbClr val="FFFFFF"/>
                </a:solidFill>
                <a:latin typeface="Verdana"/>
                <a:cs typeface="Arial"/>
              </a:rPr>
              <a:t> Κλασική πλάγια θωρακοτομή</a:t>
            </a:r>
            <a:endParaRPr lang="en-US" dirty="0">
              <a:solidFill>
                <a:srgbClr val="FFFFFF"/>
              </a:solidFill>
              <a:latin typeface="Verdana"/>
              <a:cs typeface="Arial"/>
            </a:endParaRPr>
          </a:p>
        </p:txBody>
      </p:sp>
      <p:pic>
        <p:nvPicPr>
          <p:cNvPr id="374792" name="Picture 9" descr="C:\Users\grthr\Desktop\images (1).jfif">
            <a:extLst>
              <a:ext uri="{FF2B5EF4-FFF2-40B4-BE49-F238E27FC236}">
                <a16:creationId xmlns:a16="http://schemas.microsoft.com/office/drawing/2014/main" id="{831AB5B1-A681-44E5-B2BA-32A29883F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1652"/>
          <a:stretch>
            <a:fillRect/>
          </a:stretch>
        </p:blipFill>
        <p:spPr bwMode="auto">
          <a:xfrm>
            <a:off x="6453188" y="4429125"/>
            <a:ext cx="3071812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3855001" y="1654619"/>
            <a:ext cx="2382242" cy="44174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 sz="2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9" name="Picture 2" descr="11: VATS incision vs. posterolateral thoracotomy; Harris et al., 2012. ">
            <a:extLst>
              <a:ext uri="{FF2B5EF4-FFF2-40B4-BE49-F238E27FC236}">
                <a16:creationId xmlns:a16="http://schemas.microsoft.com/office/drawing/2014/main" id="{E7672D02-D06D-4DDF-B313-E4C41E666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38" r="4508"/>
          <a:stretch/>
        </p:blipFill>
        <p:spPr bwMode="auto">
          <a:xfrm>
            <a:off x="212904" y="1566184"/>
            <a:ext cx="1883959" cy="3957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/>
          <p:cNvSpPr/>
          <p:nvPr/>
        </p:nvSpPr>
        <p:spPr>
          <a:xfrm>
            <a:off x="2706842" y="1585310"/>
            <a:ext cx="1134404" cy="4436608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GB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66063" y="223431"/>
            <a:ext cx="12530029" cy="622372"/>
          </a:xfrm>
        </p:spPr>
        <p:txBody>
          <a:bodyPr/>
          <a:lstStyle/>
          <a:p>
            <a:r>
              <a:rPr lang="en-GB" sz="3200" dirty="0"/>
              <a:t>open thoracotomy or minimally invasive thorascopic surgery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34145" y="6048744"/>
            <a:ext cx="10893496" cy="65579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67"/>
              </a:spcAft>
            </a:pPr>
            <a:r>
              <a:rPr lang="en-GB" dirty="0"/>
              <a:t>Images from </a:t>
            </a:r>
            <a:r>
              <a:rPr lang="en-GB" u="sng" dirty="0">
                <a:hlinkClick r:id="rId3"/>
              </a:rPr>
              <a:t>https://www.researchgate.net/figure/VATS-incision-vs-posterolateral-thoracotomy-Harris-et-al-2012_fig3_320558962</a:t>
            </a:r>
            <a:endParaRPr lang="en-GB" dirty="0"/>
          </a:p>
          <a:p>
            <a:pPr>
              <a:spcBef>
                <a:spcPts val="0"/>
              </a:spcBef>
              <a:spcAft>
                <a:spcPts val="267"/>
              </a:spcAft>
            </a:pPr>
            <a:r>
              <a:rPr lang="en-GB" dirty="0"/>
              <a:t>1. Cao C, et al. </a:t>
            </a:r>
            <a:r>
              <a:rPr lang="en-GB" i="1" dirty="0"/>
              <a:t>Lancet Respir Med</a:t>
            </a:r>
            <a:r>
              <a:rPr lang="en-GB" dirty="0"/>
              <a:t>. 2016;4:e11–e12; 2. ACS. Surgery for non-small cell lung cancer. </a:t>
            </a:r>
            <a:r>
              <a:rPr lang="en-GB" dirty="0">
                <a:hlinkClick r:id="rId4"/>
              </a:rPr>
              <a:t>https://www.cancer.org/cancer/lung-cancer/treating-non-small-cell/surgery.html</a:t>
            </a:r>
            <a:r>
              <a:rPr lang="en-GB" dirty="0"/>
              <a:t>. Accessed June 2020; 3. Ng CSH, et al. </a:t>
            </a:r>
            <a:r>
              <a:rPr lang="en-GB" i="1" dirty="0"/>
              <a:t>Innovations (Phila)</a:t>
            </a:r>
            <a:r>
              <a:rPr lang="en-GB" dirty="0"/>
              <a:t> 2019;14:90–116</a:t>
            </a:r>
          </a:p>
        </p:txBody>
      </p:sp>
      <p:sp>
        <p:nvSpPr>
          <p:cNvPr id="6" name="object 23">
            <a:extLst>
              <a:ext uri="{FF2B5EF4-FFF2-40B4-BE49-F238E27FC236}">
                <a16:creationId xmlns:a16="http://schemas.microsoft.com/office/drawing/2014/main" id="{7F505444-0835-45A5-9B0E-174C795CDA0B}"/>
              </a:ext>
            </a:extLst>
          </p:cNvPr>
          <p:cNvSpPr/>
          <p:nvPr/>
        </p:nvSpPr>
        <p:spPr>
          <a:xfrm>
            <a:off x="166063" y="1585309"/>
            <a:ext cx="3647567" cy="4417484"/>
          </a:xfrm>
          <a:custGeom>
            <a:avLst/>
            <a:gdLst/>
            <a:ahLst/>
            <a:cxnLst/>
            <a:rect l="l" t="t" r="r" b="b"/>
            <a:pathLst>
              <a:path w="1838325" h="127000">
                <a:moveTo>
                  <a:pt x="0" y="127000"/>
                </a:moveTo>
                <a:lnTo>
                  <a:pt x="1837778" y="127000"/>
                </a:lnTo>
                <a:lnTo>
                  <a:pt x="1837778" y="0"/>
                </a:lnTo>
                <a:lnTo>
                  <a:pt x="0" y="0"/>
                </a:lnTo>
                <a:lnTo>
                  <a:pt x="0" y="1270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txBody>
          <a:bodyPr wrap="square" lIns="0" tIns="0" rIns="0" bIns="0" rtlCol="0"/>
          <a:lstStyle/>
          <a:p>
            <a:pPr defTabSz="609585">
              <a:defRPr/>
            </a:pPr>
            <a:endParaRPr sz="2400" dirty="0">
              <a:solidFill>
                <a:srgbClr val="000000"/>
              </a:solidFill>
              <a:latin typeface="Rockwell" panose="02060603020205020403" pitchFamily="18" charset="0"/>
            </a:endParaRPr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47ACB140-D1BA-49A9-83AE-5EA0224EBD36}"/>
              </a:ext>
            </a:extLst>
          </p:cNvPr>
          <p:cNvSpPr txBox="1">
            <a:spLocks/>
          </p:cNvSpPr>
          <p:nvPr/>
        </p:nvSpPr>
        <p:spPr>
          <a:xfrm>
            <a:off x="1758657" y="1604434"/>
            <a:ext cx="1643067" cy="4353879"/>
          </a:xfrm>
          <a:prstGeom prst="roundRect">
            <a:avLst>
              <a:gd name="adj" fmla="val 10044"/>
            </a:avLst>
          </a:prstGeom>
          <a:solidFill>
            <a:schemeClr val="accent2">
              <a:lumMod val="10000"/>
              <a:lumOff val="90000"/>
            </a:schemeClr>
          </a:solidFill>
        </p:spPr>
        <p:txBody>
          <a:bodyPr lIns="96000" tIns="48000" rIns="96000" bIns="48000" anchor="t" anchorCtr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lang="en-GB" sz="1400" b="0" kern="1200" noProof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GB" sz="1200" b="0" kern="1200" baseline="0" noProof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lang="en-GB" sz="1050" kern="1200" baseline="0" noProof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endParaRPr lang="en-GB" sz="1600" dirty="0">
              <a:solidFill>
                <a:srgbClr val="000000"/>
              </a:solidFill>
            </a:endParaRPr>
          </a:p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endParaRPr lang="en-GB" sz="1600" dirty="0">
              <a:solidFill>
                <a:srgbClr val="000000"/>
              </a:solidFill>
            </a:endParaRPr>
          </a:p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r>
              <a:rPr lang="en-GB" sz="1600" dirty="0">
                <a:solidFill>
                  <a:srgbClr val="000000"/>
                </a:solidFill>
              </a:rPr>
              <a:t>Traditional technique </a:t>
            </a:r>
          </a:p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r>
              <a:rPr lang="en-GB" sz="1600" dirty="0">
                <a:solidFill>
                  <a:srgbClr val="000000"/>
                </a:solidFill>
              </a:rPr>
              <a:t>Involves an extensive incision on the side or back with rib spreading</a:t>
            </a:r>
            <a:r>
              <a:rPr lang="en-GB" sz="1600" baseline="30000" dirty="0">
                <a:solidFill>
                  <a:srgbClr val="000000"/>
                </a:solidFill>
              </a:rPr>
              <a:t>1,2 </a:t>
            </a:r>
          </a:p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r>
              <a:rPr lang="en-GB" sz="1600" dirty="0">
                <a:solidFill>
                  <a:srgbClr val="000000"/>
                </a:solidFill>
              </a:rPr>
              <a:t>5- to 7-day hospital stay</a:t>
            </a:r>
            <a:r>
              <a:rPr lang="en-GB" sz="1600" baseline="30000" dirty="0">
                <a:solidFill>
                  <a:srgbClr val="000000"/>
                </a:solidFill>
              </a:rPr>
              <a:t>2</a:t>
            </a:r>
          </a:p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endParaRPr lang="en-GB" sz="1600" baseline="30000" dirty="0">
              <a:solidFill>
                <a:srgbClr val="000000"/>
              </a:solidFill>
            </a:endParaRPr>
          </a:p>
          <a:p>
            <a:pPr marL="234945" indent="-234945" defTabSz="609585">
              <a:spcBef>
                <a:spcPts val="0"/>
              </a:spcBef>
              <a:spcAft>
                <a:spcPts val="400"/>
              </a:spcAft>
              <a:buClr>
                <a:srgbClr val="003865"/>
              </a:buClr>
            </a:pPr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6D68D7-D8EB-4112-A62F-B8D8266EA172}"/>
              </a:ext>
            </a:extLst>
          </p:cNvPr>
          <p:cNvSpPr/>
          <p:nvPr/>
        </p:nvSpPr>
        <p:spPr>
          <a:xfrm>
            <a:off x="530674" y="1712294"/>
            <a:ext cx="3044348" cy="36736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defTabSz="609585">
              <a:lnSpc>
                <a:spcPct val="90000"/>
              </a:lnSpc>
              <a:defRPr/>
            </a:pPr>
            <a:r>
              <a:rPr lang="en-GB" sz="1867" b="1" dirty="0">
                <a:solidFill>
                  <a:srgbClr val="003865"/>
                </a:solidFill>
                <a:latin typeface="Arial"/>
              </a:rPr>
              <a:t>Open thoracotomy</a:t>
            </a:r>
            <a:endParaRPr lang="en-GB" sz="1867" b="1" baseline="30000" dirty="0">
              <a:solidFill>
                <a:srgbClr val="003865"/>
              </a:solidFill>
              <a:latin typeface="Arial"/>
            </a:endParaRPr>
          </a:p>
        </p:txBody>
      </p:sp>
      <p:sp>
        <p:nvSpPr>
          <p:cNvPr id="10" name="object 23">
            <a:extLst>
              <a:ext uri="{FF2B5EF4-FFF2-40B4-BE49-F238E27FC236}">
                <a16:creationId xmlns:a16="http://schemas.microsoft.com/office/drawing/2014/main" id="{7F505444-0835-45A5-9B0E-174C795CDA0B}"/>
              </a:ext>
            </a:extLst>
          </p:cNvPr>
          <p:cNvSpPr/>
          <p:nvPr/>
        </p:nvSpPr>
        <p:spPr>
          <a:xfrm>
            <a:off x="3892793" y="1604434"/>
            <a:ext cx="4192474" cy="4417484"/>
          </a:xfrm>
          <a:custGeom>
            <a:avLst/>
            <a:gdLst/>
            <a:ahLst/>
            <a:cxnLst/>
            <a:rect l="l" t="t" r="r" b="b"/>
            <a:pathLst>
              <a:path w="1838325" h="127000">
                <a:moveTo>
                  <a:pt x="0" y="127000"/>
                </a:moveTo>
                <a:lnTo>
                  <a:pt x="1837778" y="127000"/>
                </a:lnTo>
                <a:lnTo>
                  <a:pt x="1837778" y="0"/>
                </a:lnTo>
                <a:lnTo>
                  <a:pt x="0" y="0"/>
                </a:lnTo>
                <a:lnTo>
                  <a:pt x="0" y="127000"/>
                </a:lnTo>
                <a:close/>
              </a:path>
            </a:pathLst>
          </a:custGeom>
          <a:noFill/>
          <a:ln w="28575">
            <a:solidFill>
              <a:schemeClr val="accent3"/>
            </a:solidFill>
          </a:ln>
        </p:spPr>
        <p:txBody>
          <a:bodyPr wrap="square" lIns="0" tIns="0" rIns="0" bIns="0" rtlCol="0"/>
          <a:lstStyle/>
          <a:p>
            <a:pPr defTabSz="609585">
              <a:defRPr/>
            </a:pPr>
            <a:endParaRPr sz="2400" dirty="0">
              <a:solidFill>
                <a:srgbClr val="000000"/>
              </a:solidFill>
              <a:latin typeface="Rockwell" panose="02060603020205020403" pitchFamily="18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C796FA3E-3285-4FB9-B0FE-EF16CF967B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730"/>
          <a:stretch/>
        </p:blipFill>
        <p:spPr bwMode="auto">
          <a:xfrm>
            <a:off x="6237243" y="2029002"/>
            <a:ext cx="1848024" cy="256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A76D68D7-D8EB-4112-A62F-B8D8266EA172}"/>
              </a:ext>
            </a:extLst>
          </p:cNvPr>
          <p:cNvSpPr/>
          <p:nvPr/>
        </p:nvSpPr>
        <p:spPr>
          <a:xfrm>
            <a:off x="6874382" y="1712294"/>
            <a:ext cx="1115644" cy="3541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defTabSz="609585">
              <a:lnSpc>
                <a:spcPct val="90000"/>
              </a:lnSpc>
              <a:defRPr/>
            </a:pPr>
            <a:r>
              <a:rPr lang="en-GB" sz="1867" b="1" dirty="0">
                <a:solidFill>
                  <a:srgbClr val="68D2DF">
                    <a:lumMod val="50000"/>
                  </a:srgbClr>
                </a:solidFill>
                <a:latin typeface="Arial"/>
              </a:rPr>
              <a:t>VATS</a:t>
            </a:r>
            <a:endParaRPr lang="en-GB" sz="1867" b="1" baseline="30000" dirty="0">
              <a:solidFill>
                <a:srgbClr val="68D2DF">
                  <a:lumMod val="50000"/>
                </a:srgbClr>
              </a:solidFill>
              <a:latin typeface="Arial"/>
            </a:endParaRPr>
          </a:p>
        </p:txBody>
      </p:sp>
      <p:sp>
        <p:nvSpPr>
          <p:cNvPr id="17" name="Content Placeholder 1">
            <a:extLst>
              <a:ext uri="{FF2B5EF4-FFF2-40B4-BE49-F238E27FC236}">
                <a16:creationId xmlns:a16="http://schemas.microsoft.com/office/drawing/2014/main" id="{47ACB140-D1BA-49A9-83AE-5EA0224EBD36}"/>
              </a:ext>
            </a:extLst>
          </p:cNvPr>
          <p:cNvSpPr txBox="1">
            <a:spLocks/>
          </p:cNvSpPr>
          <p:nvPr/>
        </p:nvSpPr>
        <p:spPr>
          <a:xfrm>
            <a:off x="3835896" y="1693290"/>
            <a:ext cx="2505017" cy="4378596"/>
          </a:xfrm>
          <a:prstGeom prst="roundRect">
            <a:avLst>
              <a:gd name="adj" fmla="val 10044"/>
            </a:avLst>
          </a:prstGeom>
          <a:noFill/>
        </p:spPr>
        <p:txBody>
          <a:bodyPr lIns="96000" tIns="48000" rIns="96000" bIns="48000" anchor="ctr" anchorCtr="0"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lang="en-GB" sz="1400" b="0" kern="1200" noProof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lang="en-GB" sz="1200" b="0" kern="1200" baseline="0" noProof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lang="en-GB" sz="1050" kern="1200" baseline="0" noProof="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r>
              <a:rPr lang="en-GB" dirty="0">
                <a:solidFill>
                  <a:srgbClr val="000000"/>
                </a:solidFill>
              </a:rPr>
              <a:t>Minimally invasive technique first used in the early 1990s</a:t>
            </a:r>
            <a:r>
              <a:rPr lang="en-GB" baseline="30000" dirty="0">
                <a:solidFill>
                  <a:srgbClr val="000000"/>
                </a:solidFill>
              </a:rPr>
              <a:t>1</a:t>
            </a:r>
            <a:endParaRPr lang="en-GB" dirty="0">
              <a:solidFill>
                <a:srgbClr val="000000"/>
              </a:solidFill>
            </a:endParaRPr>
          </a:p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r>
              <a:rPr lang="en-GB" dirty="0">
                <a:solidFill>
                  <a:srgbClr val="000000"/>
                </a:solidFill>
              </a:rPr>
              <a:t>Involves several small incisions through which surgical instruments and a camera (</a:t>
            </a:r>
            <a:r>
              <a:rPr lang="en-GB" dirty="0" err="1">
                <a:solidFill>
                  <a:srgbClr val="000000"/>
                </a:solidFill>
              </a:rPr>
              <a:t>thoroscope</a:t>
            </a:r>
            <a:r>
              <a:rPr lang="en-GB" dirty="0">
                <a:solidFill>
                  <a:srgbClr val="000000"/>
                </a:solidFill>
              </a:rPr>
              <a:t>)</a:t>
            </a:r>
          </a:p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r>
              <a:rPr lang="en-GB" dirty="0">
                <a:solidFill>
                  <a:srgbClr val="000000"/>
                </a:solidFill>
              </a:rPr>
              <a:t>Reduces hospital stay by ~2 days vs thoracotomy</a:t>
            </a:r>
            <a:r>
              <a:rPr lang="en-GB" baseline="30000" dirty="0">
                <a:solidFill>
                  <a:srgbClr val="000000"/>
                </a:solidFill>
              </a:rPr>
              <a:t>3</a:t>
            </a:r>
          </a:p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r>
              <a:rPr lang="en-GB" dirty="0">
                <a:solidFill>
                  <a:srgbClr val="000000"/>
                </a:solidFill>
              </a:rPr>
              <a:t>Fewer complications, faster recovery, less pain and lower postoperative mortality rates than thoracotomy</a:t>
            </a:r>
            <a:r>
              <a:rPr lang="en-GB" baseline="30000" dirty="0">
                <a:solidFill>
                  <a:srgbClr val="000000"/>
                </a:solidFill>
              </a:rPr>
              <a:t>1-3</a:t>
            </a:r>
          </a:p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endParaRPr lang="en-GB" baseline="30000" dirty="0">
              <a:solidFill>
                <a:srgbClr val="000000"/>
              </a:solidFill>
            </a:endParaRPr>
          </a:p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endParaRPr lang="en-GB" baseline="30000" dirty="0">
              <a:solidFill>
                <a:srgbClr val="000000"/>
              </a:solidFill>
            </a:endParaRPr>
          </a:p>
          <a:p>
            <a:pPr marL="234945" indent="-234945" defTabSz="609585">
              <a:buClr>
                <a:srgbClr val="68D2DF">
                  <a:lumMod val="50000"/>
                </a:srgbClr>
              </a:buClr>
            </a:pP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2B5EC8A-8D3C-4858-BF52-8BF6E02A13D4}"/>
              </a:ext>
            </a:extLst>
          </p:cNvPr>
          <p:cNvSpPr/>
          <p:nvPr/>
        </p:nvSpPr>
        <p:spPr>
          <a:xfrm>
            <a:off x="8916563" y="2278677"/>
            <a:ext cx="748824" cy="64702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it-IT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A01F13-5C0A-4D50-848F-08390138C01D}"/>
              </a:ext>
            </a:extLst>
          </p:cNvPr>
          <p:cNvSpPr/>
          <p:nvPr/>
        </p:nvSpPr>
        <p:spPr>
          <a:xfrm>
            <a:off x="1776043" y="5059956"/>
            <a:ext cx="2102995" cy="404673"/>
          </a:xfrm>
          <a:prstGeom prst="rect">
            <a:avLst/>
          </a:prstGeom>
          <a:solidFill>
            <a:schemeClr val="accent2">
              <a:lumMod val="10000"/>
              <a:lumOff val="9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GB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389329" y="5477508"/>
            <a:ext cx="11528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09585">
              <a:defRPr/>
            </a:pPr>
            <a:r>
              <a:rPr lang="en-GB" sz="1600" b="1" dirty="0">
                <a:solidFill>
                  <a:srgbClr val="FFFFFF"/>
                </a:solidFill>
                <a:latin typeface="Arial"/>
              </a:rPr>
              <a:t>2–3 hours</a:t>
            </a:r>
            <a:endParaRPr lang="en-GB" sz="1867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21453" y="5047659"/>
            <a:ext cx="1653722" cy="429269"/>
          </a:xfrm>
          <a:prstGeom prst="rect">
            <a:avLst/>
          </a:prstGeom>
          <a:solidFill>
            <a:schemeClr val="bg1"/>
          </a:solidFill>
        </p:spPr>
        <p:txBody>
          <a:bodyPr wrap="square" rIns="0" rtlCol="0">
            <a:noAutofit/>
          </a:bodyPr>
          <a:lstStyle/>
          <a:p>
            <a:pPr algn="ctr" defTabSz="609585"/>
            <a:r>
              <a:rPr lang="en-GB" sz="1200" b="1" dirty="0">
                <a:solidFill>
                  <a:srgbClr val="000000"/>
                </a:solidFill>
                <a:latin typeface="Arial"/>
              </a:rPr>
              <a:t>Open thoracotomy</a:t>
            </a:r>
          </a:p>
        </p:txBody>
      </p:sp>
      <p:sp>
        <p:nvSpPr>
          <p:cNvPr id="44" name="LINK Back">
            <a:hlinkClick r:id="rId5" action="ppaction://hlinksldjump"/>
            <a:extLst>
              <a:ext uri="{FF2B5EF4-FFF2-40B4-BE49-F238E27FC236}">
                <a16:creationId xmlns:a16="http://schemas.microsoft.com/office/drawing/2014/main" id="{A5ED4AF0-5F8C-4110-B633-925F7AD899C4}"/>
              </a:ext>
            </a:extLst>
          </p:cNvPr>
          <p:cNvSpPr/>
          <p:nvPr/>
        </p:nvSpPr>
        <p:spPr>
          <a:xfrm>
            <a:off x="10562986" y="241628"/>
            <a:ext cx="469365" cy="572744"/>
          </a:xfrm>
          <a:prstGeom prst="rect">
            <a:avLst/>
          </a:prstGeom>
          <a:solidFill>
            <a:srgbClr val="FFFF00">
              <a:alpha val="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GB" sz="24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88BA20-7559-1B58-AC1E-876789624AC7}"/>
              </a:ext>
            </a:extLst>
          </p:cNvPr>
          <p:cNvSpPr/>
          <p:nvPr/>
        </p:nvSpPr>
        <p:spPr>
          <a:xfrm>
            <a:off x="11514317" y="222660"/>
            <a:ext cx="511619" cy="6223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901D1A-FBD0-F773-DF75-21252C653188}"/>
              </a:ext>
            </a:extLst>
          </p:cNvPr>
          <p:cNvSpPr/>
          <p:nvPr/>
        </p:nvSpPr>
        <p:spPr>
          <a:xfrm>
            <a:off x="11232204" y="6079129"/>
            <a:ext cx="628906" cy="6911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6270205-CFBC-8156-F024-A6CCCB949939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44446" y="4415357"/>
            <a:ext cx="1763158" cy="1571800"/>
          </a:xfrm>
          <a:prstGeom prst="rect">
            <a:avLst/>
          </a:prstGeom>
        </p:spPr>
      </p:pic>
      <p:sp>
        <p:nvSpPr>
          <p:cNvPr id="13" name="object 23">
            <a:extLst>
              <a:ext uri="{FF2B5EF4-FFF2-40B4-BE49-F238E27FC236}">
                <a16:creationId xmlns:a16="http://schemas.microsoft.com/office/drawing/2014/main" id="{55109F24-C23F-69A4-87ED-34F8B09B5C82}"/>
              </a:ext>
            </a:extLst>
          </p:cNvPr>
          <p:cNvSpPr/>
          <p:nvPr/>
        </p:nvSpPr>
        <p:spPr>
          <a:xfrm>
            <a:off x="8136815" y="1617847"/>
            <a:ext cx="3798738" cy="4417484"/>
          </a:xfrm>
          <a:custGeom>
            <a:avLst/>
            <a:gdLst/>
            <a:ahLst/>
            <a:cxnLst/>
            <a:rect l="l" t="t" r="r" b="b"/>
            <a:pathLst>
              <a:path w="1838325" h="127000">
                <a:moveTo>
                  <a:pt x="0" y="127000"/>
                </a:moveTo>
                <a:lnTo>
                  <a:pt x="1837778" y="127000"/>
                </a:lnTo>
                <a:lnTo>
                  <a:pt x="1837778" y="0"/>
                </a:lnTo>
                <a:lnTo>
                  <a:pt x="0" y="0"/>
                </a:lnTo>
                <a:lnTo>
                  <a:pt x="0" y="127000"/>
                </a:lnTo>
                <a:close/>
              </a:path>
            </a:pathLst>
          </a:custGeom>
          <a:noFill/>
          <a:ln w="28575">
            <a:solidFill>
              <a:schemeClr val="accent2"/>
            </a:solidFill>
          </a:ln>
        </p:spPr>
        <p:txBody>
          <a:bodyPr wrap="square" lIns="0" tIns="0" rIns="0" bIns="0" rtlCol="0"/>
          <a:lstStyle/>
          <a:p>
            <a:pPr defTabSz="609585">
              <a:defRPr/>
            </a:pPr>
            <a:endParaRPr sz="2400" dirty="0">
              <a:solidFill>
                <a:srgbClr val="000000"/>
              </a:solidFill>
              <a:latin typeface="Rockwell" panose="02060603020205020403" pitchFamily="18" charset="0"/>
            </a:endParaRPr>
          </a:p>
        </p:txBody>
      </p:sp>
      <p:pic>
        <p:nvPicPr>
          <p:cNvPr id="1026" name="Picture 2" descr="Robot-assisted thoracic surgery for benign tumors at the cervicothoracic  junction: a propensity-matched study | Scientific Reports">
            <a:extLst>
              <a:ext uri="{FF2B5EF4-FFF2-40B4-BE49-F238E27FC236}">
                <a16:creationId xmlns:a16="http://schemas.microsoft.com/office/drawing/2014/main" id="{E28668B1-2206-CE07-2AED-78A378BB9A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944"/>
          <a:stretch/>
        </p:blipFill>
        <p:spPr bwMode="auto">
          <a:xfrm>
            <a:off x="9970279" y="1685639"/>
            <a:ext cx="1965274" cy="433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1">
            <a:extLst>
              <a:ext uri="{FF2B5EF4-FFF2-40B4-BE49-F238E27FC236}">
                <a16:creationId xmlns:a16="http://schemas.microsoft.com/office/drawing/2014/main" id="{985FB47C-D478-E872-8830-819106E7A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7496" y="2161032"/>
            <a:ext cx="1778489" cy="3655029"/>
          </a:xfrm>
        </p:spPr>
        <p:txBody>
          <a:bodyPr/>
          <a:lstStyle/>
          <a:p>
            <a:r>
              <a:rPr lang="en-US" dirty="0"/>
              <a:t> allowing enhanced view, accurate and complex movements, and high ergonomics for the surgeon.</a:t>
            </a:r>
          </a:p>
          <a:p>
            <a:r>
              <a:rPr lang="en-US" dirty="0"/>
              <a:t>High cost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0E973BB-85A6-715F-B6CA-DE2FC7D04820}"/>
              </a:ext>
            </a:extLst>
          </p:cNvPr>
          <p:cNvSpPr/>
          <p:nvPr/>
        </p:nvSpPr>
        <p:spPr>
          <a:xfrm>
            <a:off x="8555432" y="1759801"/>
            <a:ext cx="1115644" cy="354121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defTabSz="609585">
              <a:lnSpc>
                <a:spcPct val="90000"/>
              </a:lnSpc>
              <a:defRPr/>
            </a:pPr>
            <a:r>
              <a:rPr lang="en-GB" sz="1867" b="1" dirty="0">
                <a:solidFill>
                  <a:srgbClr val="68D2DF">
                    <a:lumMod val="50000"/>
                  </a:srgbClr>
                </a:solidFill>
                <a:latin typeface="Arial"/>
              </a:rPr>
              <a:t>RATS</a:t>
            </a:r>
            <a:endParaRPr lang="en-GB" sz="1867" b="1" baseline="30000" dirty="0">
              <a:solidFill>
                <a:srgbClr val="68D2DF">
                  <a:lumMod val="50000"/>
                </a:srgb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186636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810" name="Picture 2">
            <a:extLst>
              <a:ext uri="{FF2B5EF4-FFF2-40B4-BE49-F238E27FC236}">
                <a16:creationId xmlns:a16="http://schemas.microsoft.com/office/drawing/2014/main" id="{508FA81E-3091-473E-9B1C-5A2AA88702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9" y="1181100"/>
            <a:ext cx="7820025" cy="528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5811" name="TextBox 4">
            <a:extLst>
              <a:ext uri="{FF2B5EF4-FFF2-40B4-BE49-F238E27FC236}">
                <a16:creationId xmlns:a16="http://schemas.microsoft.com/office/drawing/2014/main" id="{447E9598-3D52-42DE-BE5F-4D5127192E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6714" y="196851"/>
            <a:ext cx="4841875" cy="107791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el-GR" sz="3200" b="1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        LUNG CANCER STAGE III</a:t>
            </a:r>
          </a:p>
        </p:txBody>
      </p:sp>
      <p:sp>
        <p:nvSpPr>
          <p:cNvPr id="375812" name="TextBox 7">
            <a:extLst>
              <a:ext uri="{FF2B5EF4-FFF2-40B4-BE49-F238E27FC236}">
                <a16:creationId xmlns:a16="http://schemas.microsoft.com/office/drawing/2014/main" id="{08C29CE1-8814-4CAA-9DD5-FF169F50E9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1" y="5500688"/>
            <a:ext cx="76168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Δεν υπάρχουν ισχυρές οδηγίες ακόμα για το ποια θεραπευτική προσέγγιση είναι ιδανικότερη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Εξατομικευμένη προσέγγιση!!!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US" altLang="el-GR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12AC79-D133-4103-8048-1116ADFE8532}"/>
              </a:ext>
            </a:extLst>
          </p:cNvPr>
          <p:cNvCxnSpPr>
            <a:cxnSpLocks/>
          </p:cNvCxnSpPr>
          <p:nvPr/>
        </p:nvCxnSpPr>
        <p:spPr>
          <a:xfrm>
            <a:off x="9120554" y="4937125"/>
            <a:ext cx="68580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  <a:effectLst>
            <a:softEdge rad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328A594-9657-48E6-8CDC-893AEBDD9D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9000"/>
          </a:blip>
          <a:stretch>
            <a:fillRect/>
          </a:stretch>
        </p:blipFill>
        <p:spPr>
          <a:xfrm>
            <a:off x="1692390" y="255590"/>
            <a:ext cx="8887469" cy="6340839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292867" name="TextBox 1">
            <a:extLst>
              <a:ext uri="{FF2B5EF4-FFF2-40B4-BE49-F238E27FC236}">
                <a16:creationId xmlns:a16="http://schemas.microsoft.com/office/drawing/2014/main" id="{01547E61-0BF3-462D-B9EF-CA9FA419A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089" y="255588"/>
            <a:ext cx="93313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l-GR" altLang="el-GR" sz="24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ΠΡΟΔΙΑΘΕΣΙΚΟΙ ΠΑΡΑΓΟΝΤΕΣ ΕΜΦΑΝΙΣΗΣ </a:t>
            </a:r>
            <a:r>
              <a:rPr lang="en-GB" altLang="el-GR" sz="24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Ca </a:t>
            </a:r>
            <a:r>
              <a:rPr lang="el-GR" altLang="el-GR" sz="2400" b="1">
                <a:solidFill>
                  <a:srgbClr val="FFC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ΠΝΕΥΜΟΝΑ – </a:t>
            </a:r>
            <a:endParaRPr lang="en-US" altLang="el-GR" sz="2400" b="1">
              <a:solidFill>
                <a:srgbClr val="FFC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292868" name="Picture 7" descr="C:\Users\grthr\Desktop\YouAndLungCancer.com-understanding-non-small-cell-lung-cancer-m1_slide_09.jpg">
            <a:extLst>
              <a:ext uri="{FF2B5EF4-FFF2-40B4-BE49-F238E27FC236}">
                <a16:creationId xmlns:a16="http://schemas.microsoft.com/office/drawing/2014/main" id="{95F2B2CD-6C9E-4116-91B3-703E804DFD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4" b="1846"/>
          <a:stretch>
            <a:fillRect/>
          </a:stretch>
        </p:blipFill>
        <p:spPr bwMode="auto">
          <a:xfrm>
            <a:off x="3167063" y="785813"/>
            <a:ext cx="59499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2869" name="Picture 8" descr="C:\Users\grthr\Desktop\YouAndLungCancer.com-understanding-non-small-cell-lung-cancer-m1_slide_10.jpg">
            <a:extLst>
              <a:ext uri="{FF2B5EF4-FFF2-40B4-BE49-F238E27FC236}">
                <a16:creationId xmlns:a16="http://schemas.microsoft.com/office/drawing/2014/main" id="{087AD82B-6BF0-4E2D-BAF5-E184BD435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0"/>
          <a:stretch>
            <a:fillRect/>
          </a:stretch>
        </p:blipFill>
        <p:spPr bwMode="auto">
          <a:xfrm>
            <a:off x="3167063" y="3643314"/>
            <a:ext cx="593725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Text Box 1">
            <a:extLst>
              <a:ext uri="{FF2B5EF4-FFF2-40B4-BE49-F238E27FC236}">
                <a16:creationId xmlns:a16="http://schemas.microsoft.com/office/drawing/2014/main" id="{05FCDA39-2657-4077-AF40-4E49FFD7B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45720" rIns="4572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900" b="1">
                <a:solidFill>
                  <a:srgbClr val="FFCC00"/>
                </a:solidFill>
                <a:latin typeface="Garamond" panose="02020404030301010803" pitchFamily="18" charset="0"/>
              </a:rPr>
              <a:t>ΣΤΑΔΙΟ </a:t>
            </a:r>
            <a:r>
              <a:rPr lang="en-US" altLang="el-GR" sz="3900" b="1">
                <a:solidFill>
                  <a:srgbClr val="FFCC00"/>
                </a:solidFill>
                <a:latin typeface="Garamond" panose="02020404030301010803" pitchFamily="18" charset="0"/>
              </a:rPr>
              <a:t>IV</a:t>
            </a:r>
            <a:br>
              <a:rPr lang="el-GR" altLang="el-GR" sz="3900" b="1">
                <a:solidFill>
                  <a:srgbClr val="FFCC00"/>
                </a:solidFill>
                <a:latin typeface="Garamond" panose="02020404030301010803" pitchFamily="18" charset="0"/>
              </a:rPr>
            </a:br>
            <a:r>
              <a:rPr lang="el-GR" altLang="el-GR" sz="2800" b="1">
                <a:solidFill>
                  <a:srgbClr val="FFCC00"/>
                </a:solidFill>
                <a:latin typeface="Garamond" panose="02020404030301010803" pitchFamily="18" charset="0"/>
              </a:rPr>
              <a:t>ΠΟΤΕ ΧΕΙΡΟΥΡΓΟΥΜΕ?</a:t>
            </a:r>
          </a:p>
        </p:txBody>
      </p:sp>
      <p:sp>
        <p:nvSpPr>
          <p:cNvPr id="358403" name="Text Box 2">
            <a:extLst>
              <a:ext uri="{FF2B5EF4-FFF2-40B4-BE49-F238E27FC236}">
                <a16:creationId xmlns:a16="http://schemas.microsoft.com/office/drawing/2014/main" id="{0953195C-4C0B-49CD-A9E7-99B4144667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819400"/>
            <a:ext cx="7772400" cy="3276600"/>
          </a:xfrm>
          <a:prstGeom prst="rect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415925" indent="-381000"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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ΣΕ ΜΟΝΗΡΗ ΕΓΚΕΦΑΛΙΚΗ ΜΕΤΑΣΤΑΣΗ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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 ΣΕ ΜΟΝΗΡΗ ΕΠΙΝΕΦΡΙΔΙΚΗ ΜΕΤΑΣΤΑΣΗ</a:t>
            </a:r>
          </a:p>
          <a:p>
            <a:pPr defTabSz="449263" fontAlgn="base">
              <a:spcBef>
                <a:spcPts val="800"/>
              </a:spcBef>
              <a:spcAft>
                <a:spcPct val="0"/>
              </a:spcAft>
              <a:buClr>
                <a:srgbClr val="FFFFFF"/>
              </a:buClr>
              <a:buSzPct val="60000"/>
              <a:buFont typeface="Wingdings" panose="05000000000000000000" pitchFamily="2" charset="2"/>
              <a:buChar char=""/>
            </a:pPr>
            <a:r>
              <a:rPr lang="el-GR" altLang="el-GR" sz="3200" b="1">
                <a:solidFill>
                  <a:srgbClr val="FFCC00"/>
                </a:solidFill>
                <a:latin typeface="Garamond" panose="02020404030301010803" pitchFamily="18" charset="0"/>
              </a:rPr>
              <a:t> ΣΕ ΜΟΝΗΡΗ ΗΠΑΤΙΚΗ ΜΕΤΑΣΤΑΣΗ?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>
            <a:extLst>
              <a:ext uri="{FF2B5EF4-FFF2-40B4-BE49-F238E27FC236}">
                <a16:creationId xmlns:a16="http://schemas.microsoft.com/office/drawing/2014/main" id="{976367C0-77F1-394D-72B1-376271A03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0339"/>
            <a:ext cx="11277600" cy="800100"/>
          </a:xfrm>
        </p:spPr>
        <p:txBody>
          <a:bodyPr>
            <a:normAutofit fontScale="90000"/>
          </a:bodyPr>
          <a:lstStyle/>
          <a:p>
            <a:r>
              <a:rPr lang="en-US" sz="2400" dirty="0"/>
              <a:t>Disease recurrence or death following surgery remains high across disease </a:t>
            </a:r>
            <a:br>
              <a:rPr lang="en-US" sz="2400" dirty="0"/>
            </a:br>
            <a:r>
              <a:rPr lang="en-US" sz="2400" dirty="0"/>
              <a:t>stages in NSCLC</a:t>
            </a:r>
            <a:r>
              <a:rPr lang="en-US" sz="2400" baseline="30000" dirty="0"/>
              <a:t>1-3</a:t>
            </a:r>
            <a:endParaRPr lang="en-IN" sz="24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294E72-CBC9-4213-9C9A-45C7DFE13F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5852160"/>
            <a:ext cx="11353800" cy="1005840"/>
          </a:xfrm>
        </p:spPr>
        <p:txBody>
          <a:bodyPr/>
          <a:lstStyle/>
          <a:p>
            <a:r>
              <a:rPr lang="en-GB" sz="900" baseline="30000" dirty="0" err="1"/>
              <a:t>a</a:t>
            </a:r>
            <a:r>
              <a:rPr lang="en-GB" sz="900" dirty="0" err="1"/>
              <a:t>Pooled</a:t>
            </a:r>
            <a:r>
              <a:rPr lang="en-GB" sz="900" dirty="0"/>
              <a:t> analysis of 5 randomized trials with 4584 patients; trials compared postoperative cisplatin-based chemotherapy vs no chemotherapy or cisplatin-based chemotherapy plus postoperative radiotherapy (administered sequentially) vs postoperative radiotherapy alone in patients with completely resected NSCLC. </a:t>
            </a:r>
            <a:r>
              <a:rPr lang="en-GB" sz="900" baseline="30000" dirty="0"/>
              <a:t>b</a:t>
            </a:r>
            <a:r>
              <a:rPr lang="en-US" sz="900" dirty="0"/>
              <a:t>Recurrence of disease at any site and death from any cause. </a:t>
            </a:r>
            <a:r>
              <a:rPr lang="en-US" sz="900" baseline="30000" dirty="0" err="1"/>
              <a:t>c</a:t>
            </a:r>
            <a:r>
              <a:rPr lang="en-US" sz="900" dirty="0" err="1"/>
              <a:t>Overall</a:t>
            </a:r>
            <a:r>
              <a:rPr lang="en-US" sz="900" dirty="0"/>
              <a:t>, administration of postoperative radiotherapy, after chemotherapy in the chemotherapy arm, was planned for 31% of patients (4% among pN0 patients, 39% among pN1 patients, and 74% among pN2 patients). A total of 1,439 patients (705 in the chemotherapy arm and 734 in the control arm) planned to receive adjuvant thoracic radiotherapy, only 64% in the chemotherapy arm and 72% in the control arm received this treatment. Among the 3,145 patients not planned to receive radiotherapy, 2% in the chemotherapy arm and 3% in the control arm received radiotherapy.</a:t>
            </a:r>
            <a:r>
              <a:rPr lang="en-US" sz="900" baseline="30000" dirty="0"/>
              <a:t> d</a:t>
            </a:r>
            <a:r>
              <a:rPr lang="en-GB" sz="900" dirty="0"/>
              <a:t>The study included a total of 1867 patients with stage I-III disease with 932 randomly assigned to the chemotherapy group and 935 to the control group. Of the total population, 40% had stage III disease and 572 patients had planned radiotherapy.</a:t>
            </a:r>
            <a:r>
              <a:rPr lang="en-GB" sz="900" baseline="30000" dirty="0"/>
              <a:t> </a:t>
            </a:r>
          </a:p>
          <a:p>
            <a:r>
              <a:rPr lang="en-US" altLang="en-US" sz="900" dirty="0">
                <a:cs typeface="Arial" charset="0"/>
              </a:rPr>
              <a:t>1. Wu YL, et al. </a:t>
            </a:r>
            <a:r>
              <a:rPr lang="en-US" altLang="en-US" sz="900" i="1" dirty="0">
                <a:cs typeface="Arial" charset="0"/>
              </a:rPr>
              <a:t>N Engl J Med</a:t>
            </a:r>
            <a:r>
              <a:rPr lang="en-US" altLang="en-US" sz="900" dirty="0">
                <a:cs typeface="Arial" charset="0"/>
              </a:rPr>
              <a:t>. 2020;383(18):1711-1723</a:t>
            </a:r>
            <a:r>
              <a:rPr lang="en-US" sz="900" dirty="0"/>
              <a:t>. 2. </a:t>
            </a:r>
            <a:r>
              <a:rPr lang="en-US" sz="900" dirty="0" err="1"/>
              <a:t>Novello</a:t>
            </a:r>
            <a:r>
              <a:rPr lang="en-US" sz="900" dirty="0"/>
              <a:t> S, et al. </a:t>
            </a:r>
            <a:r>
              <a:rPr lang="en-US" sz="900" i="1" dirty="0"/>
              <a:t>J Thorac Oncol</a:t>
            </a:r>
            <a:r>
              <a:rPr lang="en-US" sz="900" dirty="0"/>
              <a:t>. 2014;9(10):1434-1442. 3. </a:t>
            </a:r>
            <a:r>
              <a:rPr lang="en-GB" sz="900" dirty="0" err="1"/>
              <a:t>Pignon</a:t>
            </a:r>
            <a:r>
              <a:rPr lang="en-GB" sz="900" dirty="0"/>
              <a:t> JP, et al. </a:t>
            </a:r>
            <a:r>
              <a:rPr lang="en-GB" sz="900" i="1" dirty="0"/>
              <a:t>J Clin Oncol</a:t>
            </a:r>
            <a:r>
              <a:rPr lang="en-GB" sz="900" dirty="0"/>
              <a:t>. 2008;26(21):3552-3559.</a:t>
            </a:r>
            <a:r>
              <a:rPr lang="en-US" sz="900" dirty="0"/>
              <a:t> 4. </a:t>
            </a:r>
            <a:r>
              <a:rPr lang="pt-BR" sz="900" dirty="0"/>
              <a:t>Arriagada R, et al. </a:t>
            </a:r>
            <a:r>
              <a:rPr lang="pt-BR" sz="900" i="1" dirty="0"/>
              <a:t>J Clin Oncol</a:t>
            </a:r>
            <a:r>
              <a:rPr lang="pt-BR" sz="900" dirty="0"/>
              <a:t>. 2010;28(1):35-42. 5. NSCLC Meta-analysis Collaborative Group. </a:t>
            </a:r>
            <a:r>
              <a:rPr lang="pt-BR" sz="900" i="1" dirty="0"/>
              <a:t>Lancet</a:t>
            </a:r>
            <a:r>
              <a:rPr lang="pt-BR" sz="900" dirty="0"/>
              <a:t>. 2014;383:1561–71.</a:t>
            </a:r>
            <a:endParaRPr lang="en-US" sz="900" dirty="0"/>
          </a:p>
        </p:txBody>
      </p: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76AD6C9B-724C-9625-5A82-351BC8731E65}"/>
              </a:ext>
            </a:extLst>
          </p:cNvPr>
          <p:cNvGrpSpPr/>
          <p:nvPr/>
        </p:nvGrpSpPr>
        <p:grpSpPr>
          <a:xfrm>
            <a:off x="807720" y="980439"/>
            <a:ext cx="6988628" cy="4295824"/>
            <a:chOff x="457201" y="1327314"/>
            <a:chExt cx="5663296" cy="4213376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5EE29F1C-C846-1245-82D7-F7CCDEE0275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38578" y="1994611"/>
              <a:ext cx="972000" cy="972366"/>
              <a:chOff x="7123200" y="2104789"/>
              <a:chExt cx="1105132" cy="1039400"/>
            </a:xfrm>
          </p:grpSpPr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B57D879-B852-6E48-8C1C-530B69007DCB}"/>
                  </a:ext>
                </a:extLst>
              </p:cNvPr>
              <p:cNvSpPr/>
              <p:nvPr/>
            </p:nvSpPr>
            <p:spPr>
              <a:xfrm>
                <a:off x="7123200" y="2119249"/>
                <a:ext cx="1105132" cy="102494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8815984A-BCF2-D846-BC84-C27C9419409E}"/>
                  </a:ext>
                </a:extLst>
              </p:cNvPr>
              <p:cNvGrpSpPr/>
              <p:nvPr/>
            </p:nvGrpSpPr>
            <p:grpSpPr>
              <a:xfrm>
                <a:off x="7257293" y="2104789"/>
                <a:ext cx="836947" cy="773015"/>
                <a:chOff x="7271760" y="2104789"/>
                <a:chExt cx="836947" cy="773015"/>
              </a:xfrm>
            </p:grpSpPr>
            <p:sp>
              <p:nvSpPr>
                <p:cNvPr id="48" name="Freeform 71">
                  <a:extLst>
                    <a:ext uri="{FF2B5EF4-FFF2-40B4-BE49-F238E27FC236}">
                      <a16:creationId xmlns:a16="http://schemas.microsoft.com/office/drawing/2014/main" id="{E9D81D57-4746-5844-856B-989C6DC92D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71760" y="2104789"/>
                  <a:ext cx="836947" cy="773015"/>
                </a:xfrm>
                <a:custGeom>
                  <a:avLst/>
                  <a:gdLst>
                    <a:gd name="T0" fmla="*/ 31 w 213"/>
                    <a:gd name="T1" fmla="*/ 71 h 196"/>
                    <a:gd name="T2" fmla="*/ 1 w 213"/>
                    <a:gd name="T3" fmla="*/ 177 h 196"/>
                    <a:gd name="T4" fmla="*/ 7 w 213"/>
                    <a:gd name="T5" fmla="*/ 191 h 196"/>
                    <a:gd name="T6" fmla="*/ 20 w 213"/>
                    <a:gd name="T7" fmla="*/ 195 h 196"/>
                    <a:gd name="T8" fmla="*/ 66 w 213"/>
                    <a:gd name="T9" fmla="*/ 188 h 196"/>
                    <a:gd name="T10" fmla="*/ 88 w 213"/>
                    <a:gd name="T11" fmla="*/ 118 h 196"/>
                    <a:gd name="T12" fmla="*/ 106 w 213"/>
                    <a:gd name="T13" fmla="*/ 99 h 196"/>
                    <a:gd name="T14" fmla="*/ 126 w 213"/>
                    <a:gd name="T15" fmla="*/ 119 h 196"/>
                    <a:gd name="T16" fmla="*/ 147 w 213"/>
                    <a:gd name="T17" fmla="*/ 188 h 196"/>
                    <a:gd name="T18" fmla="*/ 193 w 213"/>
                    <a:gd name="T19" fmla="*/ 195 h 196"/>
                    <a:gd name="T20" fmla="*/ 207 w 213"/>
                    <a:gd name="T21" fmla="*/ 191 h 196"/>
                    <a:gd name="T22" fmla="*/ 213 w 213"/>
                    <a:gd name="T23" fmla="*/ 177 h 196"/>
                    <a:gd name="T24" fmla="*/ 183 w 213"/>
                    <a:gd name="T25" fmla="*/ 71 h 196"/>
                    <a:gd name="T26" fmla="*/ 125 w 213"/>
                    <a:gd name="T27" fmla="*/ 110 h 196"/>
                    <a:gd name="T28" fmla="*/ 113 w 213"/>
                    <a:gd name="T29" fmla="*/ 95 h 196"/>
                    <a:gd name="T30" fmla="*/ 113 w 213"/>
                    <a:gd name="T31" fmla="*/ 55 h 196"/>
                    <a:gd name="T32" fmla="*/ 100 w 213"/>
                    <a:gd name="T33" fmla="*/ 55 h 196"/>
                    <a:gd name="T34" fmla="*/ 100 w 213"/>
                    <a:gd name="T35" fmla="*/ 95 h 196"/>
                    <a:gd name="T36" fmla="*/ 88 w 213"/>
                    <a:gd name="T37" fmla="*/ 108 h 196"/>
                    <a:gd name="T38" fmla="*/ 31 w 213"/>
                    <a:gd name="T39" fmla="*/ 71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13" h="196">
                      <a:moveTo>
                        <a:pt x="31" y="71"/>
                      </a:moveTo>
                      <a:cubicBezTo>
                        <a:pt x="7" y="103"/>
                        <a:pt x="2" y="157"/>
                        <a:pt x="1" y="177"/>
                      </a:cubicBezTo>
                      <a:cubicBezTo>
                        <a:pt x="0" y="183"/>
                        <a:pt x="2" y="188"/>
                        <a:pt x="7" y="191"/>
                      </a:cubicBezTo>
                      <a:cubicBezTo>
                        <a:pt x="10" y="194"/>
                        <a:pt x="15" y="196"/>
                        <a:pt x="20" y="195"/>
                      </a:cubicBezTo>
                      <a:cubicBezTo>
                        <a:pt x="66" y="188"/>
                        <a:pt x="66" y="188"/>
                        <a:pt x="66" y="188"/>
                      </a:cubicBezTo>
                      <a:cubicBezTo>
                        <a:pt x="93" y="184"/>
                        <a:pt x="88" y="137"/>
                        <a:pt x="88" y="118"/>
                      </a:cubicBezTo>
                      <a:cubicBezTo>
                        <a:pt x="93" y="113"/>
                        <a:pt x="98" y="107"/>
                        <a:pt x="106" y="99"/>
                      </a:cubicBezTo>
                      <a:cubicBezTo>
                        <a:pt x="114" y="107"/>
                        <a:pt x="121" y="114"/>
                        <a:pt x="126" y="119"/>
                      </a:cubicBezTo>
                      <a:cubicBezTo>
                        <a:pt x="126" y="138"/>
                        <a:pt x="120" y="184"/>
                        <a:pt x="147" y="188"/>
                      </a:cubicBezTo>
                      <a:cubicBezTo>
                        <a:pt x="193" y="195"/>
                        <a:pt x="193" y="195"/>
                        <a:pt x="193" y="195"/>
                      </a:cubicBezTo>
                      <a:cubicBezTo>
                        <a:pt x="198" y="196"/>
                        <a:pt x="203" y="194"/>
                        <a:pt x="207" y="191"/>
                      </a:cubicBezTo>
                      <a:cubicBezTo>
                        <a:pt x="211" y="188"/>
                        <a:pt x="213" y="183"/>
                        <a:pt x="213" y="177"/>
                      </a:cubicBezTo>
                      <a:cubicBezTo>
                        <a:pt x="212" y="157"/>
                        <a:pt x="207" y="103"/>
                        <a:pt x="183" y="71"/>
                      </a:cubicBezTo>
                      <a:cubicBezTo>
                        <a:pt x="129" y="0"/>
                        <a:pt x="124" y="55"/>
                        <a:pt x="125" y="110"/>
                      </a:cubicBezTo>
                      <a:cubicBezTo>
                        <a:pt x="119" y="102"/>
                        <a:pt x="113" y="95"/>
                        <a:pt x="113" y="95"/>
                      </a:cubicBezTo>
                      <a:cubicBezTo>
                        <a:pt x="113" y="55"/>
                        <a:pt x="113" y="55"/>
                        <a:pt x="113" y="55"/>
                      </a:cubicBezTo>
                      <a:cubicBezTo>
                        <a:pt x="100" y="55"/>
                        <a:pt x="100" y="55"/>
                        <a:pt x="100" y="55"/>
                      </a:cubicBezTo>
                      <a:cubicBezTo>
                        <a:pt x="100" y="95"/>
                        <a:pt x="100" y="95"/>
                        <a:pt x="100" y="95"/>
                      </a:cubicBezTo>
                      <a:cubicBezTo>
                        <a:pt x="100" y="94"/>
                        <a:pt x="95" y="101"/>
                        <a:pt x="88" y="108"/>
                      </a:cubicBezTo>
                      <a:cubicBezTo>
                        <a:pt x="90" y="54"/>
                        <a:pt x="84" y="1"/>
                        <a:pt x="31" y="7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id="{2B1BE2A0-68E2-4A44-8A41-7BBA727F3970}"/>
                    </a:ext>
                  </a:extLst>
                </p:cNvPr>
                <p:cNvGrpSpPr/>
                <p:nvPr/>
              </p:nvGrpSpPr>
              <p:grpSpPr>
                <a:xfrm>
                  <a:off x="7500103" y="2560807"/>
                  <a:ext cx="73181" cy="80303"/>
                  <a:chOff x="13468898" y="2870473"/>
                  <a:chExt cx="124445" cy="136557"/>
                </a:xfrm>
                <a:solidFill>
                  <a:srgbClr val="DBB00F"/>
                </a:solidFill>
              </p:grpSpPr>
              <p:sp>
                <p:nvSpPr>
                  <p:cNvPr id="50" name="Oval 49">
                    <a:extLst>
                      <a:ext uri="{FF2B5EF4-FFF2-40B4-BE49-F238E27FC236}">
                        <a16:creationId xmlns:a16="http://schemas.microsoft.com/office/drawing/2014/main" id="{9E99A408-C31B-A745-8CB5-968B0159C8E1}"/>
                      </a:ext>
                    </a:extLst>
                  </p:cNvPr>
                  <p:cNvSpPr/>
                  <p:nvPr/>
                </p:nvSpPr>
                <p:spPr>
                  <a:xfrm>
                    <a:off x="13479251" y="2870473"/>
                    <a:ext cx="70926" cy="70926"/>
                  </a:xfrm>
                  <a:prstGeom prst="ellipse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9" tIns="45719" rIns="91439" bIns="45719" rtlCol="0" anchor="ctr"/>
                  <a:lstStyle/>
                  <a:p>
                    <a:pPr marL="0" marR="0" lvl="0" indent="0" algn="l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1" name="Oval 50">
                    <a:extLst>
                      <a:ext uri="{FF2B5EF4-FFF2-40B4-BE49-F238E27FC236}">
                        <a16:creationId xmlns:a16="http://schemas.microsoft.com/office/drawing/2014/main" id="{08CB8908-8676-1C45-94E8-960AA7BB9D6A}"/>
                      </a:ext>
                    </a:extLst>
                  </p:cNvPr>
                  <p:cNvSpPr/>
                  <p:nvPr/>
                </p:nvSpPr>
                <p:spPr>
                  <a:xfrm>
                    <a:off x="13522417" y="2892938"/>
                    <a:ext cx="70926" cy="70926"/>
                  </a:xfrm>
                  <a:prstGeom prst="ellipse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9" tIns="45719" rIns="91439" bIns="45719" rtlCol="0" anchor="ctr"/>
                  <a:lstStyle/>
                  <a:p>
                    <a:pPr marL="0" marR="0" lvl="0" indent="0" algn="l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2" name="Oval 51">
                    <a:extLst>
                      <a:ext uri="{FF2B5EF4-FFF2-40B4-BE49-F238E27FC236}">
                        <a16:creationId xmlns:a16="http://schemas.microsoft.com/office/drawing/2014/main" id="{B5A3856F-3C3F-7D4B-909C-5634E5DD9F58}"/>
                      </a:ext>
                    </a:extLst>
                  </p:cNvPr>
                  <p:cNvSpPr/>
                  <p:nvPr/>
                </p:nvSpPr>
                <p:spPr>
                  <a:xfrm>
                    <a:off x="13512065" y="2936104"/>
                    <a:ext cx="70926" cy="70926"/>
                  </a:xfrm>
                  <a:prstGeom prst="ellipse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9" tIns="45719" rIns="91439" bIns="45719" rtlCol="0" anchor="ctr"/>
                  <a:lstStyle/>
                  <a:p>
                    <a:pPr marL="0" marR="0" lvl="0" indent="0" algn="l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53" name="Oval 52">
                    <a:extLst>
                      <a:ext uri="{FF2B5EF4-FFF2-40B4-BE49-F238E27FC236}">
                        <a16:creationId xmlns:a16="http://schemas.microsoft.com/office/drawing/2014/main" id="{51EB0FBE-34F8-2B4F-A40C-83ED80762E6A}"/>
                      </a:ext>
                    </a:extLst>
                  </p:cNvPr>
                  <p:cNvSpPr/>
                  <p:nvPr/>
                </p:nvSpPr>
                <p:spPr>
                  <a:xfrm>
                    <a:off x="13468898" y="2921845"/>
                    <a:ext cx="70926" cy="70926"/>
                  </a:xfrm>
                  <a:prstGeom prst="ellipse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9" tIns="45719" rIns="91439" bIns="45719" rtlCol="0" anchor="ctr"/>
                  <a:lstStyle/>
                  <a:p>
                    <a:pPr marL="0" marR="0" lvl="0" indent="0" algn="l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3F70283C-EE87-9443-89A1-A460D782A41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38578" y="3137116"/>
              <a:ext cx="972000" cy="972000"/>
              <a:chOff x="7102325" y="3287000"/>
              <a:chExt cx="1105132" cy="1035934"/>
            </a:xfrm>
          </p:grpSpPr>
          <p:sp>
            <p:nvSpPr>
              <p:cNvPr id="55" name="Oval 54">
                <a:extLst>
                  <a:ext uri="{FF2B5EF4-FFF2-40B4-BE49-F238E27FC236}">
                    <a16:creationId xmlns:a16="http://schemas.microsoft.com/office/drawing/2014/main" id="{17667446-E177-374D-9F35-B42D7EA68F0E}"/>
                  </a:ext>
                </a:extLst>
              </p:cNvPr>
              <p:cNvSpPr/>
              <p:nvPr/>
            </p:nvSpPr>
            <p:spPr>
              <a:xfrm>
                <a:off x="7102325" y="3297994"/>
                <a:ext cx="1105132" cy="102494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A40B60BB-BBAA-DE4D-A45A-3280C4DDA346}"/>
                  </a:ext>
                </a:extLst>
              </p:cNvPr>
              <p:cNvGrpSpPr/>
              <p:nvPr/>
            </p:nvGrpSpPr>
            <p:grpSpPr>
              <a:xfrm>
                <a:off x="7257293" y="3287000"/>
                <a:ext cx="836947" cy="773015"/>
                <a:chOff x="7242827" y="3392532"/>
                <a:chExt cx="836947" cy="773015"/>
              </a:xfrm>
            </p:grpSpPr>
            <p:sp>
              <p:nvSpPr>
                <p:cNvPr id="57" name="Freeform 71">
                  <a:extLst>
                    <a:ext uri="{FF2B5EF4-FFF2-40B4-BE49-F238E27FC236}">
                      <a16:creationId xmlns:a16="http://schemas.microsoft.com/office/drawing/2014/main" id="{03290BD4-BD53-E643-889C-CA7E9679EB8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242827" y="3392532"/>
                  <a:ext cx="836947" cy="773015"/>
                </a:xfrm>
                <a:custGeom>
                  <a:avLst/>
                  <a:gdLst>
                    <a:gd name="T0" fmla="*/ 31 w 213"/>
                    <a:gd name="T1" fmla="*/ 71 h 196"/>
                    <a:gd name="T2" fmla="*/ 1 w 213"/>
                    <a:gd name="T3" fmla="*/ 177 h 196"/>
                    <a:gd name="T4" fmla="*/ 7 w 213"/>
                    <a:gd name="T5" fmla="*/ 191 h 196"/>
                    <a:gd name="T6" fmla="*/ 20 w 213"/>
                    <a:gd name="T7" fmla="*/ 195 h 196"/>
                    <a:gd name="T8" fmla="*/ 66 w 213"/>
                    <a:gd name="T9" fmla="*/ 188 h 196"/>
                    <a:gd name="T10" fmla="*/ 88 w 213"/>
                    <a:gd name="T11" fmla="*/ 118 h 196"/>
                    <a:gd name="T12" fmla="*/ 106 w 213"/>
                    <a:gd name="T13" fmla="*/ 99 h 196"/>
                    <a:gd name="T14" fmla="*/ 126 w 213"/>
                    <a:gd name="T15" fmla="*/ 119 h 196"/>
                    <a:gd name="T16" fmla="*/ 147 w 213"/>
                    <a:gd name="T17" fmla="*/ 188 h 196"/>
                    <a:gd name="T18" fmla="*/ 193 w 213"/>
                    <a:gd name="T19" fmla="*/ 195 h 196"/>
                    <a:gd name="T20" fmla="*/ 207 w 213"/>
                    <a:gd name="T21" fmla="*/ 191 h 196"/>
                    <a:gd name="T22" fmla="*/ 213 w 213"/>
                    <a:gd name="T23" fmla="*/ 177 h 196"/>
                    <a:gd name="T24" fmla="*/ 183 w 213"/>
                    <a:gd name="T25" fmla="*/ 71 h 196"/>
                    <a:gd name="T26" fmla="*/ 125 w 213"/>
                    <a:gd name="T27" fmla="*/ 110 h 196"/>
                    <a:gd name="T28" fmla="*/ 113 w 213"/>
                    <a:gd name="T29" fmla="*/ 95 h 196"/>
                    <a:gd name="T30" fmla="*/ 113 w 213"/>
                    <a:gd name="T31" fmla="*/ 55 h 196"/>
                    <a:gd name="T32" fmla="*/ 100 w 213"/>
                    <a:gd name="T33" fmla="*/ 55 h 196"/>
                    <a:gd name="T34" fmla="*/ 100 w 213"/>
                    <a:gd name="T35" fmla="*/ 95 h 196"/>
                    <a:gd name="T36" fmla="*/ 88 w 213"/>
                    <a:gd name="T37" fmla="*/ 108 h 196"/>
                    <a:gd name="T38" fmla="*/ 31 w 213"/>
                    <a:gd name="T39" fmla="*/ 71 h 1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213" h="196">
                      <a:moveTo>
                        <a:pt x="31" y="71"/>
                      </a:moveTo>
                      <a:cubicBezTo>
                        <a:pt x="7" y="103"/>
                        <a:pt x="2" y="157"/>
                        <a:pt x="1" y="177"/>
                      </a:cubicBezTo>
                      <a:cubicBezTo>
                        <a:pt x="0" y="183"/>
                        <a:pt x="2" y="188"/>
                        <a:pt x="7" y="191"/>
                      </a:cubicBezTo>
                      <a:cubicBezTo>
                        <a:pt x="10" y="194"/>
                        <a:pt x="15" y="196"/>
                        <a:pt x="20" y="195"/>
                      </a:cubicBezTo>
                      <a:cubicBezTo>
                        <a:pt x="66" y="188"/>
                        <a:pt x="66" y="188"/>
                        <a:pt x="66" y="188"/>
                      </a:cubicBezTo>
                      <a:cubicBezTo>
                        <a:pt x="93" y="184"/>
                        <a:pt x="88" y="137"/>
                        <a:pt x="88" y="118"/>
                      </a:cubicBezTo>
                      <a:cubicBezTo>
                        <a:pt x="93" y="113"/>
                        <a:pt x="98" y="107"/>
                        <a:pt x="106" y="99"/>
                      </a:cubicBezTo>
                      <a:cubicBezTo>
                        <a:pt x="114" y="107"/>
                        <a:pt x="121" y="114"/>
                        <a:pt x="126" y="119"/>
                      </a:cubicBezTo>
                      <a:cubicBezTo>
                        <a:pt x="126" y="138"/>
                        <a:pt x="120" y="184"/>
                        <a:pt x="147" y="188"/>
                      </a:cubicBezTo>
                      <a:cubicBezTo>
                        <a:pt x="193" y="195"/>
                        <a:pt x="193" y="195"/>
                        <a:pt x="193" y="195"/>
                      </a:cubicBezTo>
                      <a:cubicBezTo>
                        <a:pt x="198" y="196"/>
                        <a:pt x="203" y="194"/>
                        <a:pt x="207" y="191"/>
                      </a:cubicBezTo>
                      <a:cubicBezTo>
                        <a:pt x="211" y="188"/>
                        <a:pt x="213" y="183"/>
                        <a:pt x="213" y="177"/>
                      </a:cubicBezTo>
                      <a:cubicBezTo>
                        <a:pt x="212" y="157"/>
                        <a:pt x="207" y="103"/>
                        <a:pt x="183" y="71"/>
                      </a:cubicBezTo>
                      <a:cubicBezTo>
                        <a:pt x="129" y="0"/>
                        <a:pt x="124" y="55"/>
                        <a:pt x="125" y="110"/>
                      </a:cubicBezTo>
                      <a:cubicBezTo>
                        <a:pt x="119" y="102"/>
                        <a:pt x="113" y="95"/>
                        <a:pt x="113" y="95"/>
                      </a:cubicBezTo>
                      <a:cubicBezTo>
                        <a:pt x="113" y="55"/>
                        <a:pt x="113" y="55"/>
                        <a:pt x="113" y="55"/>
                      </a:cubicBezTo>
                      <a:cubicBezTo>
                        <a:pt x="100" y="55"/>
                        <a:pt x="100" y="55"/>
                        <a:pt x="100" y="55"/>
                      </a:cubicBezTo>
                      <a:cubicBezTo>
                        <a:pt x="100" y="95"/>
                        <a:pt x="100" y="95"/>
                        <a:pt x="100" y="95"/>
                      </a:cubicBezTo>
                      <a:cubicBezTo>
                        <a:pt x="100" y="94"/>
                        <a:pt x="95" y="101"/>
                        <a:pt x="88" y="108"/>
                      </a:cubicBezTo>
                      <a:cubicBezTo>
                        <a:pt x="90" y="54"/>
                        <a:pt x="84" y="1"/>
                        <a:pt x="31" y="7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A0062FB0-B18C-944F-A124-B1B0DD974BBE}"/>
                    </a:ext>
                  </a:extLst>
                </p:cNvPr>
                <p:cNvGrpSpPr/>
                <p:nvPr/>
              </p:nvGrpSpPr>
              <p:grpSpPr>
                <a:xfrm>
                  <a:off x="7383402" y="3847581"/>
                  <a:ext cx="165521" cy="211879"/>
                  <a:chOff x="13463620" y="4003964"/>
                  <a:chExt cx="148483" cy="190070"/>
                </a:xfrm>
                <a:solidFill>
                  <a:srgbClr val="DBB00F"/>
                </a:solidFill>
              </p:grpSpPr>
              <p:grpSp>
                <p:nvGrpSpPr>
                  <p:cNvPr id="59" name="Group 58">
                    <a:extLst>
                      <a:ext uri="{FF2B5EF4-FFF2-40B4-BE49-F238E27FC236}">
                        <a16:creationId xmlns:a16="http://schemas.microsoft.com/office/drawing/2014/main" id="{AC80AECF-DE41-D041-9745-A92C947CE3F0}"/>
                      </a:ext>
                    </a:extLst>
                  </p:cNvPr>
                  <p:cNvGrpSpPr/>
                  <p:nvPr/>
                </p:nvGrpSpPr>
                <p:grpSpPr>
                  <a:xfrm>
                    <a:off x="13542354" y="4003964"/>
                    <a:ext cx="65648" cy="72037"/>
                    <a:chOff x="13468898" y="2870473"/>
                    <a:chExt cx="124445" cy="136557"/>
                  </a:xfrm>
                  <a:grpFill/>
                </p:grpSpPr>
                <p:sp>
                  <p:nvSpPr>
                    <p:cNvPr id="72" name="Oval 71">
                      <a:extLst>
                        <a:ext uri="{FF2B5EF4-FFF2-40B4-BE49-F238E27FC236}">
                          <a16:creationId xmlns:a16="http://schemas.microsoft.com/office/drawing/2014/main" id="{B4404735-2F90-E449-8374-EA53C94C30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79251" y="2870473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3" name="Oval 72">
                      <a:extLst>
                        <a:ext uri="{FF2B5EF4-FFF2-40B4-BE49-F238E27FC236}">
                          <a16:creationId xmlns:a16="http://schemas.microsoft.com/office/drawing/2014/main" id="{13B0D360-D0C0-1742-A868-061C6983A5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22417" y="2892938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4" name="Oval 73">
                      <a:extLst>
                        <a:ext uri="{FF2B5EF4-FFF2-40B4-BE49-F238E27FC236}">
                          <a16:creationId xmlns:a16="http://schemas.microsoft.com/office/drawing/2014/main" id="{D7F16DDB-0A06-1B47-986C-58D604AC63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2065" y="2936104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5" name="Oval 74">
                      <a:extLst>
                        <a:ext uri="{FF2B5EF4-FFF2-40B4-BE49-F238E27FC236}">
                          <a16:creationId xmlns:a16="http://schemas.microsoft.com/office/drawing/2014/main" id="{BA2A5775-6A3E-874C-B8D8-4998CF7E7E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68898" y="2921845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0" name="Group 59">
                    <a:extLst>
                      <a:ext uri="{FF2B5EF4-FFF2-40B4-BE49-F238E27FC236}">
                        <a16:creationId xmlns:a16="http://schemas.microsoft.com/office/drawing/2014/main" id="{8A244998-F710-B147-ABC6-22548B289086}"/>
                      </a:ext>
                    </a:extLst>
                  </p:cNvPr>
                  <p:cNvGrpSpPr/>
                  <p:nvPr/>
                </p:nvGrpSpPr>
                <p:grpSpPr>
                  <a:xfrm>
                    <a:off x="13521852" y="4028567"/>
                    <a:ext cx="65648" cy="72037"/>
                    <a:chOff x="13468898" y="2870473"/>
                    <a:chExt cx="124445" cy="136557"/>
                  </a:xfrm>
                  <a:grpFill/>
                </p:grpSpPr>
                <p:sp>
                  <p:nvSpPr>
                    <p:cNvPr id="68" name="Oval 67">
                      <a:extLst>
                        <a:ext uri="{FF2B5EF4-FFF2-40B4-BE49-F238E27FC236}">
                          <a16:creationId xmlns:a16="http://schemas.microsoft.com/office/drawing/2014/main" id="{44B9CC13-DDB8-FB4B-A0F1-2EFBEDC4EC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79251" y="2870473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9" name="Oval 68">
                      <a:extLst>
                        <a:ext uri="{FF2B5EF4-FFF2-40B4-BE49-F238E27FC236}">
                          <a16:creationId xmlns:a16="http://schemas.microsoft.com/office/drawing/2014/main" id="{FDC7766B-50AF-B643-9EBC-02330220D4B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22417" y="2892938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0" name="Oval 69">
                      <a:extLst>
                        <a:ext uri="{FF2B5EF4-FFF2-40B4-BE49-F238E27FC236}">
                          <a16:creationId xmlns:a16="http://schemas.microsoft.com/office/drawing/2014/main" id="{9220E088-B039-6949-B1C8-63BD4CCC74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2065" y="2936104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71" name="Oval 70">
                      <a:extLst>
                        <a:ext uri="{FF2B5EF4-FFF2-40B4-BE49-F238E27FC236}">
                          <a16:creationId xmlns:a16="http://schemas.microsoft.com/office/drawing/2014/main" id="{C955CBCE-23FB-4A4A-9A70-90CF7E52B72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68898" y="2921845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</p:grpSp>
              <p:grpSp>
                <p:nvGrpSpPr>
                  <p:cNvPr id="61" name="Group 60">
                    <a:extLst>
                      <a:ext uri="{FF2B5EF4-FFF2-40B4-BE49-F238E27FC236}">
                        <a16:creationId xmlns:a16="http://schemas.microsoft.com/office/drawing/2014/main" id="{E93A690C-B70B-0F4E-8A16-0306BFDDC57C}"/>
                      </a:ext>
                    </a:extLst>
                  </p:cNvPr>
                  <p:cNvGrpSpPr/>
                  <p:nvPr/>
                </p:nvGrpSpPr>
                <p:grpSpPr>
                  <a:xfrm>
                    <a:off x="13546455" y="4044969"/>
                    <a:ext cx="65648" cy="72037"/>
                    <a:chOff x="13468898" y="2870473"/>
                    <a:chExt cx="124445" cy="136557"/>
                  </a:xfrm>
                  <a:grpFill/>
                </p:grpSpPr>
                <p:sp>
                  <p:nvSpPr>
                    <p:cNvPr id="64" name="Oval 63">
                      <a:extLst>
                        <a:ext uri="{FF2B5EF4-FFF2-40B4-BE49-F238E27FC236}">
                          <a16:creationId xmlns:a16="http://schemas.microsoft.com/office/drawing/2014/main" id="{6A91B845-E23F-224B-A2BE-B663A90634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79251" y="2870473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5" name="Oval 64">
                      <a:extLst>
                        <a:ext uri="{FF2B5EF4-FFF2-40B4-BE49-F238E27FC236}">
                          <a16:creationId xmlns:a16="http://schemas.microsoft.com/office/drawing/2014/main" id="{1261E7C0-55B3-E148-A4D3-85A69B76DE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22417" y="2892938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6" name="Oval 65">
                      <a:extLst>
                        <a:ext uri="{FF2B5EF4-FFF2-40B4-BE49-F238E27FC236}">
                          <a16:creationId xmlns:a16="http://schemas.microsoft.com/office/drawing/2014/main" id="{79FB0289-933D-444D-B517-54C5B06F5F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512065" y="2936104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  <p:sp>
                  <p:nvSpPr>
                    <p:cNvPr id="67" name="Oval 66">
                      <a:extLst>
                        <a:ext uri="{FF2B5EF4-FFF2-40B4-BE49-F238E27FC236}">
                          <a16:creationId xmlns:a16="http://schemas.microsoft.com/office/drawing/2014/main" id="{582BC54E-8900-0C4B-941C-492F9815B96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468898" y="2921845"/>
                      <a:ext cx="70926" cy="70926"/>
                    </a:xfrm>
                    <a:prstGeom prst="ellipse">
                      <a:avLst/>
                    </a:prstGeom>
                    <a:grpFill/>
                    <a:ln>
                      <a:noFill/>
                    </a:ln>
                    <a:effectLst/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91439" tIns="45719" rIns="91439" bIns="45719" rtlCol="0" anchor="ctr"/>
                    <a:lstStyle/>
                    <a:p>
                      <a:pPr marL="0" marR="0" lvl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333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p:txBody>
                </p:sp>
              </p:grpSp>
              <p:sp>
                <p:nvSpPr>
                  <p:cNvPr id="62" name="Oval 61">
                    <a:extLst>
                      <a:ext uri="{FF2B5EF4-FFF2-40B4-BE49-F238E27FC236}">
                        <a16:creationId xmlns:a16="http://schemas.microsoft.com/office/drawing/2014/main" id="{535BBBC7-FBE7-2544-987A-251DFF9A6720}"/>
                      </a:ext>
                    </a:extLst>
                  </p:cNvPr>
                  <p:cNvSpPr/>
                  <p:nvPr/>
                </p:nvSpPr>
                <p:spPr>
                  <a:xfrm>
                    <a:off x="13463620" y="4117006"/>
                    <a:ext cx="37415" cy="37415"/>
                  </a:xfrm>
                  <a:prstGeom prst="ellipse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9" tIns="45719" rIns="91439" bIns="45719" rtlCol="0" anchor="ctr"/>
                  <a:lstStyle/>
                  <a:p>
                    <a:pPr marL="0" marR="0" lvl="0" indent="0" algn="l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3" name="Oval 62">
                    <a:extLst>
                      <a:ext uri="{FF2B5EF4-FFF2-40B4-BE49-F238E27FC236}">
                        <a16:creationId xmlns:a16="http://schemas.microsoft.com/office/drawing/2014/main" id="{C2F2DB2D-F88F-EF4E-83BE-C8D9FFB03A00}"/>
                      </a:ext>
                    </a:extLst>
                  </p:cNvPr>
                  <p:cNvSpPr/>
                  <p:nvPr/>
                </p:nvSpPr>
                <p:spPr>
                  <a:xfrm>
                    <a:off x="13549448" y="4156619"/>
                    <a:ext cx="37415" cy="37415"/>
                  </a:xfrm>
                  <a:prstGeom prst="ellipse">
                    <a:avLst/>
                  </a:prstGeom>
                  <a:grpFill/>
                  <a:ln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91439" tIns="45719" rIns="91439" bIns="45719" rtlCol="0" anchor="ctr"/>
                  <a:lstStyle/>
                  <a:p>
                    <a:pPr marL="0" marR="0" lvl="0" indent="0" algn="l" defTabSz="914354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333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ea typeface="+mn-ea"/>
                      <a:cs typeface="+mn-cs"/>
                    </a:endParaRPr>
                  </a:p>
                </p:txBody>
              </p:sp>
            </p:grpSp>
          </p:grp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9298C7DE-9A20-7445-ACE8-53942CBA70E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938578" y="4302025"/>
              <a:ext cx="972000" cy="972000"/>
              <a:chOff x="7138337" y="4636352"/>
              <a:chExt cx="1105132" cy="1024940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8A768BB4-2AA3-B946-B9DB-27C8B138BBA8}"/>
                  </a:ext>
                </a:extLst>
              </p:cNvPr>
              <p:cNvSpPr/>
              <p:nvPr/>
            </p:nvSpPr>
            <p:spPr>
              <a:xfrm>
                <a:off x="7138337" y="4636352"/>
                <a:ext cx="1105132" cy="102494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2" name="Freeform 71">
                <a:extLst>
                  <a:ext uri="{FF2B5EF4-FFF2-40B4-BE49-F238E27FC236}">
                    <a16:creationId xmlns:a16="http://schemas.microsoft.com/office/drawing/2014/main" id="{10361C72-D7BF-B547-AC6C-DE76958EA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75055" y="4665747"/>
                <a:ext cx="837782" cy="773786"/>
              </a:xfrm>
              <a:custGeom>
                <a:avLst/>
                <a:gdLst>
                  <a:gd name="T0" fmla="*/ 31 w 213"/>
                  <a:gd name="T1" fmla="*/ 71 h 196"/>
                  <a:gd name="T2" fmla="*/ 1 w 213"/>
                  <a:gd name="T3" fmla="*/ 177 h 196"/>
                  <a:gd name="T4" fmla="*/ 7 w 213"/>
                  <a:gd name="T5" fmla="*/ 191 h 196"/>
                  <a:gd name="T6" fmla="*/ 20 w 213"/>
                  <a:gd name="T7" fmla="*/ 195 h 196"/>
                  <a:gd name="T8" fmla="*/ 66 w 213"/>
                  <a:gd name="T9" fmla="*/ 188 h 196"/>
                  <a:gd name="T10" fmla="*/ 88 w 213"/>
                  <a:gd name="T11" fmla="*/ 118 h 196"/>
                  <a:gd name="T12" fmla="*/ 106 w 213"/>
                  <a:gd name="T13" fmla="*/ 99 h 196"/>
                  <a:gd name="T14" fmla="*/ 126 w 213"/>
                  <a:gd name="T15" fmla="*/ 119 h 196"/>
                  <a:gd name="T16" fmla="*/ 147 w 213"/>
                  <a:gd name="T17" fmla="*/ 188 h 196"/>
                  <a:gd name="T18" fmla="*/ 193 w 213"/>
                  <a:gd name="T19" fmla="*/ 195 h 196"/>
                  <a:gd name="T20" fmla="*/ 207 w 213"/>
                  <a:gd name="T21" fmla="*/ 191 h 196"/>
                  <a:gd name="T22" fmla="*/ 213 w 213"/>
                  <a:gd name="T23" fmla="*/ 177 h 196"/>
                  <a:gd name="T24" fmla="*/ 183 w 213"/>
                  <a:gd name="T25" fmla="*/ 71 h 196"/>
                  <a:gd name="T26" fmla="*/ 125 w 213"/>
                  <a:gd name="T27" fmla="*/ 110 h 196"/>
                  <a:gd name="T28" fmla="*/ 113 w 213"/>
                  <a:gd name="T29" fmla="*/ 95 h 196"/>
                  <a:gd name="T30" fmla="*/ 113 w 213"/>
                  <a:gd name="T31" fmla="*/ 55 h 196"/>
                  <a:gd name="T32" fmla="*/ 100 w 213"/>
                  <a:gd name="T33" fmla="*/ 55 h 196"/>
                  <a:gd name="T34" fmla="*/ 100 w 213"/>
                  <a:gd name="T35" fmla="*/ 95 h 196"/>
                  <a:gd name="T36" fmla="*/ 88 w 213"/>
                  <a:gd name="T37" fmla="*/ 108 h 196"/>
                  <a:gd name="T38" fmla="*/ 31 w 213"/>
                  <a:gd name="T39" fmla="*/ 7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" h="196">
                    <a:moveTo>
                      <a:pt x="31" y="71"/>
                    </a:moveTo>
                    <a:cubicBezTo>
                      <a:pt x="7" y="103"/>
                      <a:pt x="2" y="157"/>
                      <a:pt x="1" y="177"/>
                    </a:cubicBezTo>
                    <a:cubicBezTo>
                      <a:pt x="0" y="183"/>
                      <a:pt x="2" y="188"/>
                      <a:pt x="7" y="191"/>
                    </a:cubicBezTo>
                    <a:cubicBezTo>
                      <a:pt x="10" y="194"/>
                      <a:pt x="15" y="196"/>
                      <a:pt x="20" y="195"/>
                    </a:cubicBezTo>
                    <a:cubicBezTo>
                      <a:pt x="66" y="188"/>
                      <a:pt x="66" y="188"/>
                      <a:pt x="66" y="188"/>
                    </a:cubicBezTo>
                    <a:cubicBezTo>
                      <a:pt x="93" y="184"/>
                      <a:pt x="88" y="137"/>
                      <a:pt x="88" y="118"/>
                    </a:cubicBezTo>
                    <a:cubicBezTo>
                      <a:pt x="93" y="113"/>
                      <a:pt x="98" y="107"/>
                      <a:pt x="106" y="99"/>
                    </a:cubicBezTo>
                    <a:cubicBezTo>
                      <a:pt x="114" y="107"/>
                      <a:pt x="121" y="114"/>
                      <a:pt x="126" y="119"/>
                    </a:cubicBezTo>
                    <a:cubicBezTo>
                      <a:pt x="126" y="138"/>
                      <a:pt x="120" y="184"/>
                      <a:pt x="147" y="188"/>
                    </a:cubicBezTo>
                    <a:cubicBezTo>
                      <a:pt x="193" y="195"/>
                      <a:pt x="193" y="195"/>
                      <a:pt x="193" y="195"/>
                    </a:cubicBezTo>
                    <a:cubicBezTo>
                      <a:pt x="198" y="196"/>
                      <a:pt x="203" y="194"/>
                      <a:pt x="207" y="191"/>
                    </a:cubicBezTo>
                    <a:cubicBezTo>
                      <a:pt x="211" y="188"/>
                      <a:pt x="213" y="183"/>
                      <a:pt x="213" y="177"/>
                    </a:cubicBezTo>
                    <a:cubicBezTo>
                      <a:pt x="212" y="157"/>
                      <a:pt x="207" y="103"/>
                      <a:pt x="183" y="71"/>
                    </a:cubicBezTo>
                    <a:cubicBezTo>
                      <a:pt x="129" y="0"/>
                      <a:pt x="124" y="55"/>
                      <a:pt x="125" y="110"/>
                    </a:cubicBezTo>
                    <a:cubicBezTo>
                      <a:pt x="119" y="102"/>
                      <a:pt x="113" y="95"/>
                      <a:pt x="113" y="95"/>
                    </a:cubicBezTo>
                    <a:cubicBezTo>
                      <a:pt x="113" y="55"/>
                      <a:pt x="113" y="55"/>
                      <a:pt x="113" y="55"/>
                    </a:cubicBezTo>
                    <a:cubicBezTo>
                      <a:pt x="100" y="55"/>
                      <a:pt x="100" y="55"/>
                      <a:pt x="100" y="55"/>
                    </a:cubicBezTo>
                    <a:cubicBezTo>
                      <a:pt x="100" y="95"/>
                      <a:pt x="100" y="95"/>
                      <a:pt x="100" y="95"/>
                    </a:cubicBezTo>
                    <a:cubicBezTo>
                      <a:pt x="100" y="94"/>
                      <a:pt x="95" y="101"/>
                      <a:pt x="88" y="108"/>
                    </a:cubicBezTo>
                    <a:cubicBezTo>
                      <a:pt x="90" y="54"/>
                      <a:pt x="84" y="1"/>
                      <a:pt x="31" y="7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83" name="Group 82">
                <a:extLst>
                  <a:ext uri="{FF2B5EF4-FFF2-40B4-BE49-F238E27FC236}">
                    <a16:creationId xmlns:a16="http://schemas.microsoft.com/office/drawing/2014/main" id="{6BDBDDB9-008E-5348-B2C4-323E459A9A18}"/>
                  </a:ext>
                </a:extLst>
              </p:cNvPr>
              <p:cNvGrpSpPr/>
              <p:nvPr/>
            </p:nvGrpSpPr>
            <p:grpSpPr>
              <a:xfrm>
                <a:off x="7503625" y="5121251"/>
                <a:ext cx="73254" cy="80384"/>
                <a:chOff x="13468898" y="2870473"/>
                <a:chExt cx="124445" cy="136557"/>
              </a:xfrm>
              <a:solidFill>
                <a:srgbClr val="DBB00F"/>
              </a:solidFill>
            </p:grpSpPr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B6CB7CE8-03B1-A54C-BA57-F8B802301A95}"/>
                    </a:ext>
                  </a:extLst>
                </p:cNvPr>
                <p:cNvSpPr/>
                <p:nvPr/>
              </p:nvSpPr>
              <p:spPr>
                <a:xfrm>
                  <a:off x="13479251" y="2870473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3" name="Oval 102">
                  <a:extLst>
                    <a:ext uri="{FF2B5EF4-FFF2-40B4-BE49-F238E27FC236}">
                      <a16:creationId xmlns:a16="http://schemas.microsoft.com/office/drawing/2014/main" id="{54969709-DB64-444F-A20C-0A0560902C2C}"/>
                    </a:ext>
                  </a:extLst>
                </p:cNvPr>
                <p:cNvSpPr/>
                <p:nvPr/>
              </p:nvSpPr>
              <p:spPr>
                <a:xfrm>
                  <a:off x="13522417" y="2892938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4" name="Oval 103">
                  <a:extLst>
                    <a:ext uri="{FF2B5EF4-FFF2-40B4-BE49-F238E27FC236}">
                      <a16:creationId xmlns:a16="http://schemas.microsoft.com/office/drawing/2014/main" id="{D29A53AE-DC30-C647-A946-600FC8ACBFB9}"/>
                    </a:ext>
                  </a:extLst>
                </p:cNvPr>
                <p:cNvSpPr/>
                <p:nvPr/>
              </p:nvSpPr>
              <p:spPr>
                <a:xfrm>
                  <a:off x="13512065" y="2936104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5" name="Oval 104">
                  <a:extLst>
                    <a:ext uri="{FF2B5EF4-FFF2-40B4-BE49-F238E27FC236}">
                      <a16:creationId xmlns:a16="http://schemas.microsoft.com/office/drawing/2014/main" id="{93BF5F59-1E42-BC4F-8573-22CF7BBF6411}"/>
                    </a:ext>
                  </a:extLst>
                </p:cNvPr>
                <p:cNvSpPr/>
                <p:nvPr/>
              </p:nvSpPr>
              <p:spPr>
                <a:xfrm>
                  <a:off x="13468898" y="2921845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id="{4443251C-00CD-D444-AD9E-783C70A3DB3C}"/>
                  </a:ext>
                </a:extLst>
              </p:cNvPr>
              <p:cNvGrpSpPr/>
              <p:nvPr/>
            </p:nvGrpSpPr>
            <p:grpSpPr>
              <a:xfrm>
                <a:off x="7480748" y="5148704"/>
                <a:ext cx="73254" cy="80384"/>
                <a:chOff x="13468898" y="2870473"/>
                <a:chExt cx="124445" cy="136557"/>
              </a:xfrm>
              <a:solidFill>
                <a:srgbClr val="DBB00F"/>
              </a:solidFill>
            </p:grpSpPr>
            <p:sp>
              <p:nvSpPr>
                <p:cNvPr id="98" name="Oval 97">
                  <a:extLst>
                    <a:ext uri="{FF2B5EF4-FFF2-40B4-BE49-F238E27FC236}">
                      <a16:creationId xmlns:a16="http://schemas.microsoft.com/office/drawing/2014/main" id="{4284E974-0FBD-4E4D-ACE3-295B07222576}"/>
                    </a:ext>
                  </a:extLst>
                </p:cNvPr>
                <p:cNvSpPr/>
                <p:nvPr/>
              </p:nvSpPr>
              <p:spPr>
                <a:xfrm>
                  <a:off x="13479251" y="2870473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9" name="Oval 98">
                  <a:extLst>
                    <a:ext uri="{FF2B5EF4-FFF2-40B4-BE49-F238E27FC236}">
                      <a16:creationId xmlns:a16="http://schemas.microsoft.com/office/drawing/2014/main" id="{287AA102-864C-D146-B475-28454019B497}"/>
                    </a:ext>
                  </a:extLst>
                </p:cNvPr>
                <p:cNvSpPr/>
                <p:nvPr/>
              </p:nvSpPr>
              <p:spPr>
                <a:xfrm>
                  <a:off x="13522417" y="2892938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2DE82841-0FEF-194B-8B25-C0156ADDD5F8}"/>
                    </a:ext>
                  </a:extLst>
                </p:cNvPr>
                <p:cNvSpPr/>
                <p:nvPr/>
              </p:nvSpPr>
              <p:spPr>
                <a:xfrm>
                  <a:off x="13512065" y="2936104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Oval 100">
                  <a:extLst>
                    <a:ext uri="{FF2B5EF4-FFF2-40B4-BE49-F238E27FC236}">
                      <a16:creationId xmlns:a16="http://schemas.microsoft.com/office/drawing/2014/main" id="{2A674BBE-AAA5-FB46-9455-0C5DFDBF404A}"/>
                    </a:ext>
                  </a:extLst>
                </p:cNvPr>
                <p:cNvSpPr/>
                <p:nvPr/>
              </p:nvSpPr>
              <p:spPr>
                <a:xfrm>
                  <a:off x="13468898" y="2921845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id="{42AC82A0-F591-D64E-A96A-11BD7295004F}"/>
                  </a:ext>
                </a:extLst>
              </p:cNvPr>
              <p:cNvGrpSpPr/>
              <p:nvPr/>
            </p:nvGrpSpPr>
            <p:grpSpPr>
              <a:xfrm>
                <a:off x="7508201" y="5167007"/>
                <a:ext cx="73254" cy="80384"/>
                <a:chOff x="13468898" y="2870473"/>
                <a:chExt cx="124445" cy="136557"/>
              </a:xfrm>
              <a:solidFill>
                <a:srgbClr val="DBB00F"/>
              </a:solidFill>
            </p:grpSpPr>
            <p:sp>
              <p:nvSpPr>
                <p:cNvPr id="94" name="Oval 93">
                  <a:extLst>
                    <a:ext uri="{FF2B5EF4-FFF2-40B4-BE49-F238E27FC236}">
                      <a16:creationId xmlns:a16="http://schemas.microsoft.com/office/drawing/2014/main" id="{47BCB0B8-5A95-A04E-8F88-8BC4BD5EEA95}"/>
                    </a:ext>
                  </a:extLst>
                </p:cNvPr>
                <p:cNvSpPr/>
                <p:nvPr/>
              </p:nvSpPr>
              <p:spPr>
                <a:xfrm>
                  <a:off x="13479251" y="2870473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5" name="Oval 94">
                  <a:extLst>
                    <a:ext uri="{FF2B5EF4-FFF2-40B4-BE49-F238E27FC236}">
                      <a16:creationId xmlns:a16="http://schemas.microsoft.com/office/drawing/2014/main" id="{9A33C99F-2D65-FA49-B0E4-460BBFDB70A2}"/>
                    </a:ext>
                  </a:extLst>
                </p:cNvPr>
                <p:cNvSpPr/>
                <p:nvPr/>
              </p:nvSpPr>
              <p:spPr>
                <a:xfrm>
                  <a:off x="13522417" y="2892938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6" name="Oval 95">
                  <a:extLst>
                    <a:ext uri="{FF2B5EF4-FFF2-40B4-BE49-F238E27FC236}">
                      <a16:creationId xmlns:a16="http://schemas.microsoft.com/office/drawing/2014/main" id="{D6948799-EAFA-3748-BB71-6F22A2A9E409}"/>
                    </a:ext>
                  </a:extLst>
                </p:cNvPr>
                <p:cNvSpPr/>
                <p:nvPr/>
              </p:nvSpPr>
              <p:spPr>
                <a:xfrm>
                  <a:off x="13512065" y="2936104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97" name="Oval 96">
                  <a:extLst>
                    <a:ext uri="{FF2B5EF4-FFF2-40B4-BE49-F238E27FC236}">
                      <a16:creationId xmlns:a16="http://schemas.microsoft.com/office/drawing/2014/main" id="{B6D76D8E-5069-C143-BF27-3CEBFCD2C3B4}"/>
                    </a:ext>
                  </a:extLst>
                </p:cNvPr>
                <p:cNvSpPr/>
                <p:nvPr/>
              </p:nvSpPr>
              <p:spPr>
                <a:xfrm>
                  <a:off x="13468898" y="2921845"/>
                  <a:ext cx="70926" cy="70926"/>
                </a:xfrm>
                <a:prstGeom prst="ellipse">
                  <a:avLst/>
                </a:prstGeom>
                <a:grpFill/>
                <a:ln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91439" tIns="45719" rIns="91439" bIns="45719" rtlCol="0" anchor="ctr"/>
                <a:lstStyle/>
                <a:p>
                  <a:pPr marL="0" marR="0" lvl="0" indent="0" algn="l" defTabSz="914354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333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 Narrow" panose="020B0606020202030204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86" name="Oval 85">
                <a:extLst>
                  <a:ext uri="{FF2B5EF4-FFF2-40B4-BE49-F238E27FC236}">
                    <a16:creationId xmlns:a16="http://schemas.microsoft.com/office/drawing/2014/main" id="{518225EB-905F-9B4E-AD7A-79721E730420}"/>
                  </a:ext>
                </a:extLst>
              </p:cNvPr>
              <p:cNvSpPr/>
              <p:nvPr/>
            </p:nvSpPr>
            <p:spPr>
              <a:xfrm>
                <a:off x="7415769" y="5247390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021470C3-0011-0E47-BCEC-31C35D8A7A95}"/>
                  </a:ext>
                </a:extLst>
              </p:cNvPr>
              <p:cNvSpPr/>
              <p:nvPr/>
            </p:nvSpPr>
            <p:spPr>
              <a:xfrm>
                <a:off x="7511541" y="5291593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B0D404FD-E0D0-2742-A458-225349F039B1}"/>
                  </a:ext>
                </a:extLst>
              </p:cNvPr>
              <p:cNvSpPr/>
              <p:nvPr/>
            </p:nvSpPr>
            <p:spPr>
              <a:xfrm>
                <a:off x="7647888" y="4978623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BF1E8871-9DF4-E343-8419-C7E2BC5A3C5B}"/>
                  </a:ext>
                </a:extLst>
              </p:cNvPr>
              <p:cNvSpPr/>
              <p:nvPr/>
            </p:nvSpPr>
            <p:spPr>
              <a:xfrm>
                <a:off x="7636578" y="5052956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AAB88C1F-D52C-7B40-B336-14882690479C}"/>
                  </a:ext>
                </a:extLst>
              </p:cNvPr>
              <p:cNvSpPr/>
              <p:nvPr/>
            </p:nvSpPr>
            <p:spPr>
              <a:xfrm>
                <a:off x="7589564" y="5182807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1" name="Oval 90">
                <a:extLst>
                  <a:ext uri="{FF2B5EF4-FFF2-40B4-BE49-F238E27FC236}">
                    <a16:creationId xmlns:a16="http://schemas.microsoft.com/office/drawing/2014/main" id="{D471F66C-E203-6545-8F6D-D17727FCE54A}"/>
                  </a:ext>
                </a:extLst>
              </p:cNvPr>
              <p:cNvSpPr/>
              <p:nvPr/>
            </p:nvSpPr>
            <p:spPr>
              <a:xfrm>
                <a:off x="7648300" y="4929591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C2642835-9509-1F49-8158-5F5840A33C57}"/>
                  </a:ext>
                </a:extLst>
              </p:cNvPr>
              <p:cNvSpPr/>
              <p:nvPr/>
            </p:nvSpPr>
            <p:spPr>
              <a:xfrm>
                <a:off x="7570785" y="5071897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6837737C-1DF7-7B4C-83D2-F9490BB74E22}"/>
                  </a:ext>
                </a:extLst>
              </p:cNvPr>
              <p:cNvSpPr/>
              <p:nvPr/>
            </p:nvSpPr>
            <p:spPr>
              <a:xfrm>
                <a:off x="7603568" y="5119492"/>
                <a:ext cx="41749" cy="41749"/>
              </a:xfrm>
              <a:prstGeom prst="ellipse">
                <a:avLst/>
              </a:prstGeom>
              <a:solidFill>
                <a:srgbClr val="DBB00F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39" tIns="45719" rIns="91439" bIns="45719" rtlCol="0" anchor="ctr"/>
              <a:lstStyle/>
              <a:p>
                <a:pPr marL="0" marR="0" lvl="0" indent="0" algn="l" defTabSz="91435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33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FE3DC42-71E8-8946-8409-74BB2E7D33A8}"/>
                </a:ext>
              </a:extLst>
            </p:cNvPr>
            <p:cNvGrpSpPr/>
            <p:nvPr/>
          </p:nvGrpSpPr>
          <p:grpSpPr>
            <a:xfrm>
              <a:off x="3210794" y="1745342"/>
              <a:ext cx="2904787" cy="3752906"/>
              <a:chOff x="8494739" y="2018834"/>
              <a:chExt cx="2768350" cy="3754070"/>
            </a:xfrm>
          </p:grpSpPr>
          <p:graphicFrame>
            <p:nvGraphicFramePr>
              <p:cNvPr id="107" name="Chart 106">
                <a:extLst>
                  <a:ext uri="{FF2B5EF4-FFF2-40B4-BE49-F238E27FC236}">
                    <a16:creationId xmlns:a16="http://schemas.microsoft.com/office/drawing/2014/main" id="{D5E5D3A5-2D2A-2D4D-85F2-BF8C75BF6186}"/>
                  </a:ext>
                </a:extLst>
              </p:cNvPr>
              <p:cNvGraphicFramePr/>
              <p:nvPr/>
            </p:nvGraphicFramePr>
            <p:xfrm>
              <a:off x="8499423" y="2018834"/>
              <a:ext cx="2763666" cy="375407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108" name="Chart 107">
                <a:extLst>
                  <a:ext uri="{FF2B5EF4-FFF2-40B4-BE49-F238E27FC236}">
                    <a16:creationId xmlns:a16="http://schemas.microsoft.com/office/drawing/2014/main" id="{7DEF393B-124C-BE44-8BE4-253D40F5E48B}"/>
                  </a:ext>
                </a:extLst>
              </p:cNvPr>
              <p:cNvGraphicFramePr/>
              <p:nvPr/>
            </p:nvGraphicFramePr>
            <p:xfrm>
              <a:off x="8494739" y="2018834"/>
              <a:ext cx="2763666" cy="375407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8CE2DB5-DDEA-2475-DA0D-E0FD855D4E22}"/>
                </a:ext>
              </a:extLst>
            </p:cNvPr>
            <p:cNvGrpSpPr/>
            <p:nvPr/>
          </p:nvGrpSpPr>
          <p:grpSpPr>
            <a:xfrm>
              <a:off x="457202" y="2178563"/>
              <a:ext cx="1381169" cy="604463"/>
              <a:chOff x="905815" y="2121078"/>
              <a:chExt cx="1381169" cy="604463"/>
            </a:xfrm>
          </p:grpSpPr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1EC9CCD7-5A42-D645-84BD-8379440161B6}"/>
                  </a:ext>
                </a:extLst>
              </p:cNvPr>
              <p:cNvSpPr txBox="1"/>
              <p:nvPr/>
            </p:nvSpPr>
            <p:spPr>
              <a:xfrm>
                <a:off x="905815" y="2121078"/>
                <a:ext cx="1381169" cy="408623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Stage IB</a:t>
                </a:r>
                <a:endParaRPr kumimoji="0" lang="en-GB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4" name="Content Placeholder 2">
                <a:extLst>
                  <a:ext uri="{FF2B5EF4-FFF2-40B4-BE49-F238E27FC236}">
                    <a16:creationId xmlns:a16="http://schemas.microsoft.com/office/drawing/2014/main" id="{E17A08D7-F43A-AC4E-BC1C-DC6B64BC93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8340" y="2431890"/>
                <a:ext cx="876119" cy="293651"/>
              </a:xfrm>
              <a:prstGeom prst="rect">
                <a:avLst/>
              </a:prstGeom>
            </p:spPr>
            <p:txBody>
              <a:bodyPr/>
              <a:lstStyle>
                <a:lvl1pPr marL="128583" indent="-128583" algn="l" defTabSz="342886" rtl="0" eaLnBrk="1" latinLnBrk="0" hangingPunct="1">
                  <a:spcBef>
                    <a:spcPts val="900"/>
                  </a:spcBef>
                  <a:buClr>
                    <a:schemeClr val="tx2"/>
                  </a:buClr>
                  <a:buFont typeface="Arial"/>
                  <a:buChar char="•"/>
                  <a:tabLst>
                    <a:tab pos="171444" algn="l"/>
                  </a:tabLs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5747" indent="-171444" algn="l" defTabSz="342886" rtl="0" eaLnBrk="1" latinLnBrk="0" hangingPunct="1">
                  <a:spcBef>
                    <a:spcPts val="451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4330" indent="-85722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8633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77" indent="-128583" algn="l" defTabSz="342886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875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62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48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34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342886" rtl="0" eaLnBrk="1" fontAlgn="auto" latinLnBrk="0" hangingPunct="1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rgbClr val="830051"/>
                  </a:buClr>
                  <a:buSzTx/>
                  <a:buFont typeface="Arial"/>
                  <a:buNone/>
                  <a:tabLst>
                    <a:tab pos="171444" algn="l"/>
                  </a:tabLst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(n=1371)</a:t>
                </a: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629CD8F-241C-8E43-3348-24119320B2F3}"/>
                </a:ext>
              </a:extLst>
            </p:cNvPr>
            <p:cNvGrpSpPr/>
            <p:nvPr/>
          </p:nvGrpSpPr>
          <p:grpSpPr>
            <a:xfrm>
              <a:off x="461449" y="3322327"/>
              <a:ext cx="1381170" cy="601578"/>
              <a:chOff x="910062" y="3297353"/>
              <a:chExt cx="1381170" cy="601578"/>
            </a:xfrm>
          </p:grpSpPr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8CDED79-0E05-7B48-99DE-E83B44943D63}"/>
                  </a:ext>
                </a:extLst>
              </p:cNvPr>
              <p:cNvSpPr txBox="1"/>
              <p:nvPr/>
            </p:nvSpPr>
            <p:spPr>
              <a:xfrm>
                <a:off x="910062" y="3297353"/>
                <a:ext cx="1381170" cy="408623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Stage II</a:t>
                </a:r>
                <a:endParaRPr kumimoji="0" lang="en-GB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5" name="Content Placeholder 2">
                <a:extLst>
                  <a:ext uri="{FF2B5EF4-FFF2-40B4-BE49-F238E27FC236}">
                    <a16:creationId xmlns:a16="http://schemas.microsoft.com/office/drawing/2014/main" id="{B5270939-61BA-4642-AB39-00B3913FC6B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62588" y="3605280"/>
                <a:ext cx="876119" cy="293651"/>
              </a:xfrm>
              <a:prstGeom prst="rect">
                <a:avLst/>
              </a:prstGeom>
            </p:spPr>
            <p:txBody>
              <a:bodyPr/>
              <a:lstStyle>
                <a:lvl1pPr marL="128583" indent="-128583" algn="l" defTabSz="342886" rtl="0" eaLnBrk="1" latinLnBrk="0" hangingPunct="1">
                  <a:spcBef>
                    <a:spcPts val="900"/>
                  </a:spcBef>
                  <a:buClr>
                    <a:schemeClr val="tx2"/>
                  </a:buClr>
                  <a:buFont typeface="Arial"/>
                  <a:buChar char="•"/>
                  <a:tabLst>
                    <a:tab pos="171444" algn="l"/>
                  </a:tabLs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5747" indent="-171444" algn="l" defTabSz="342886" rtl="0" eaLnBrk="1" latinLnBrk="0" hangingPunct="1">
                  <a:spcBef>
                    <a:spcPts val="451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4330" indent="-85722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8633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77" indent="-128583" algn="l" defTabSz="342886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875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62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48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34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342886" rtl="0" eaLnBrk="1" fontAlgn="auto" latinLnBrk="0" hangingPunct="1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rgbClr val="830051"/>
                  </a:buClr>
                  <a:buSzTx/>
                  <a:buFont typeface="Arial"/>
                  <a:buNone/>
                  <a:tabLst>
                    <a:tab pos="171444" algn="l"/>
                  </a:tabLst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(n=1616)</a:t>
                </a: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5794A1B-058A-EA40-B1F3-BCE8F15E8EFB}"/>
                </a:ext>
              </a:extLst>
            </p:cNvPr>
            <p:cNvGrpSpPr/>
            <p:nvPr/>
          </p:nvGrpSpPr>
          <p:grpSpPr>
            <a:xfrm>
              <a:off x="457201" y="4478789"/>
              <a:ext cx="1381170" cy="618472"/>
              <a:chOff x="905814" y="4418225"/>
              <a:chExt cx="1381170" cy="618472"/>
            </a:xfrm>
          </p:grpSpPr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E5504976-E2CB-AD4D-A144-F2B6F05D6A9C}"/>
                  </a:ext>
                </a:extLst>
              </p:cNvPr>
              <p:cNvSpPr txBox="1"/>
              <p:nvPr/>
            </p:nvSpPr>
            <p:spPr>
              <a:xfrm>
                <a:off x="905814" y="4418225"/>
                <a:ext cx="1381170" cy="408623"/>
              </a:xfrm>
              <a:prstGeom prst="round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Arial" panose="020B0604020202020204" pitchFamily="34" charset="0"/>
                  </a:rPr>
                  <a:t>Stage III</a:t>
                </a:r>
                <a:endParaRPr kumimoji="0" lang="en-GB" sz="1800" b="1" i="0" u="none" strike="noStrike" kern="1200" cap="none" spc="0" normalizeH="0" baseline="30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6" name="Content Placeholder 2">
                <a:extLst>
                  <a:ext uri="{FF2B5EF4-FFF2-40B4-BE49-F238E27FC236}">
                    <a16:creationId xmlns:a16="http://schemas.microsoft.com/office/drawing/2014/main" id="{4E273689-F2F0-4448-BE59-1C37824BC62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58340" y="4743046"/>
                <a:ext cx="876119" cy="293651"/>
              </a:xfrm>
              <a:prstGeom prst="rect">
                <a:avLst/>
              </a:prstGeom>
            </p:spPr>
            <p:txBody>
              <a:bodyPr/>
              <a:lstStyle>
                <a:lvl1pPr marL="128583" indent="-128583" algn="l" defTabSz="342886" rtl="0" eaLnBrk="1" latinLnBrk="0" hangingPunct="1">
                  <a:spcBef>
                    <a:spcPts val="900"/>
                  </a:spcBef>
                  <a:buClr>
                    <a:schemeClr val="tx2"/>
                  </a:buClr>
                  <a:buFont typeface="Arial"/>
                  <a:buChar char="•"/>
                  <a:tabLst>
                    <a:tab pos="171444" algn="l"/>
                  </a:tabLst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85747" indent="-171444" algn="l" defTabSz="342886" rtl="0" eaLnBrk="1" latinLnBrk="0" hangingPunct="1">
                  <a:spcBef>
                    <a:spcPts val="451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514330" indent="-85722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728633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–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900077" indent="-128583" algn="l" defTabSz="342886" rtl="0" eaLnBrk="1" latinLnBrk="0" hangingPunct="1">
                  <a:spcBef>
                    <a:spcPct val="20000"/>
                  </a:spcBef>
                  <a:buFont typeface="Arial"/>
                  <a:buChar char="»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885875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62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48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34" indent="-171444" algn="l" defTabSz="342886" rtl="0" eaLnBrk="1" latinLnBrk="0" hangingPunct="1">
                  <a:spcBef>
                    <a:spcPct val="20000"/>
                  </a:spcBef>
                  <a:buFont typeface="Arial"/>
                  <a:buChar char="•"/>
                  <a:defRPr sz="15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342886" rtl="0" eaLnBrk="1" fontAlgn="auto" latinLnBrk="0" hangingPunct="1">
                  <a:lnSpc>
                    <a:spcPct val="100000"/>
                  </a:lnSpc>
                  <a:spcBef>
                    <a:spcPts val="900"/>
                  </a:spcBef>
                  <a:spcAft>
                    <a:spcPts val="0"/>
                  </a:spcAft>
                  <a:buClr>
                    <a:srgbClr val="830051"/>
                  </a:buClr>
                  <a:buSzTx/>
                  <a:buFont typeface="Arial"/>
                  <a:buNone/>
                  <a:tabLst>
                    <a:tab pos="171444" algn="l"/>
                  </a:tabLst>
                  <a:defRPr/>
                </a:pPr>
                <a:r>
                  <a:rPr kumimoji="0" lang="en-GB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(n=1247)</a:t>
                </a:r>
              </a:p>
            </p:txBody>
          </p:sp>
        </p:grpSp>
        <p:sp>
          <p:nvSpPr>
            <p:cNvPr id="118" name="Content Placeholder 2">
              <a:extLst>
                <a:ext uri="{FF2B5EF4-FFF2-40B4-BE49-F238E27FC236}">
                  <a16:creationId xmlns:a16="http://schemas.microsoft.com/office/drawing/2014/main" id="{FEB3EB17-A650-8144-AB6E-4262C292E60E}"/>
                </a:ext>
              </a:extLst>
            </p:cNvPr>
            <p:cNvSpPr txBox="1">
              <a:spLocks/>
            </p:cNvSpPr>
            <p:nvPr/>
          </p:nvSpPr>
          <p:spPr>
            <a:xfrm>
              <a:off x="3264546" y="5247039"/>
              <a:ext cx="2792368" cy="293651"/>
            </a:xfrm>
            <a:prstGeom prst="rect">
              <a:avLst/>
            </a:prstGeom>
          </p:spPr>
          <p:txBody>
            <a:bodyPr/>
            <a:lstStyle>
              <a:lvl1pPr marL="128583" indent="-128583" algn="l" defTabSz="342886" rtl="0" eaLnBrk="1" latinLnBrk="0" hangingPunct="1">
                <a:spcBef>
                  <a:spcPts val="900"/>
                </a:spcBef>
                <a:buClr>
                  <a:schemeClr val="tx2"/>
                </a:buClr>
                <a:buFont typeface="Arial"/>
                <a:buChar char="•"/>
                <a:tabLst>
                  <a:tab pos="171444" algn="l"/>
                </a:tabLst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5747" indent="-171444" algn="l" defTabSz="342886" rtl="0" eaLnBrk="1" latinLnBrk="0" hangingPunct="1">
                <a:spcBef>
                  <a:spcPts val="451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14330" indent="-85722" algn="l" defTabSz="342886" rtl="0" eaLnBrk="1" latinLnBrk="0" hangingPunct="1">
                <a:spcBef>
                  <a:spcPct val="20000"/>
                </a:spcBef>
                <a:buFont typeface="Arial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728633" indent="-171444" algn="l" defTabSz="342886" rtl="0" eaLnBrk="1" latinLnBrk="0" hangingPunct="1">
                <a:spcBef>
                  <a:spcPct val="20000"/>
                </a:spcBef>
                <a:buFont typeface="Arial"/>
                <a:buChar char="–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900077" indent="-128583" algn="l" defTabSz="342886" rtl="0" eaLnBrk="1" latinLnBrk="0" hangingPunct="1">
                <a:spcBef>
                  <a:spcPct val="20000"/>
                </a:spcBef>
                <a:buFont typeface="Arial"/>
                <a:buChar char="»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885875" indent="-171444" algn="l" defTabSz="342886" rtl="0" eaLnBrk="1" latinLnBrk="0" hangingPunct="1">
                <a:spcBef>
                  <a:spcPct val="20000"/>
                </a:spcBef>
                <a:buFont typeface="Arial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228762" indent="-171444" algn="l" defTabSz="342886" rtl="0" eaLnBrk="1" latinLnBrk="0" hangingPunct="1">
                <a:spcBef>
                  <a:spcPct val="20000"/>
                </a:spcBef>
                <a:buFont typeface="Arial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571648" indent="-171444" algn="l" defTabSz="342886" rtl="0" eaLnBrk="1" latinLnBrk="0" hangingPunct="1">
                <a:spcBef>
                  <a:spcPct val="20000"/>
                </a:spcBef>
                <a:buFont typeface="Arial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914534" indent="-171444" algn="l" defTabSz="342886" rtl="0" eaLnBrk="1" latinLnBrk="0" hangingPunct="1">
                <a:spcBef>
                  <a:spcPct val="20000"/>
                </a:spcBef>
                <a:buFont typeface="Arial"/>
                <a:buChar char="•"/>
                <a:defRPr sz="15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342886" rtl="0" eaLnBrk="1" fontAlgn="auto" latinLnBrk="0" hangingPunct="1">
                <a:lnSpc>
                  <a:spcPct val="100000"/>
                </a:lnSpc>
                <a:spcBef>
                  <a:spcPts val="900"/>
                </a:spcBef>
                <a:spcAft>
                  <a:spcPts val="0"/>
                </a:spcAft>
                <a:buClr>
                  <a:srgbClr val="3F4444"/>
                </a:buClr>
                <a:buSzTx/>
                <a:buFont typeface="Arial"/>
                <a:buNone/>
                <a:tabLst>
                  <a:tab pos="171444" algn="l"/>
                </a:tabLst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Median follow-up: 5.2 years</a:t>
              </a:r>
            </a:p>
          </p:txBody>
        </p:sp>
        <p:sp>
          <p:nvSpPr>
            <p:cNvPr id="14" name="TextBox 1">
              <a:extLst>
                <a:ext uri="{FF2B5EF4-FFF2-40B4-BE49-F238E27FC236}">
                  <a16:creationId xmlns:a16="http://schemas.microsoft.com/office/drawing/2014/main" id="{C9B9085A-6311-A3A5-666E-ACD26D80A75F}"/>
                </a:ext>
              </a:extLst>
            </p:cNvPr>
            <p:cNvSpPr txBox="1"/>
            <p:nvPr/>
          </p:nvSpPr>
          <p:spPr>
            <a:xfrm>
              <a:off x="5440075" y="4613762"/>
              <a:ext cx="6442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134C"/>
                </a:buClr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7F134C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76%</a:t>
              </a: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A256122A-E125-2743-2D39-199CFC2FC459}"/>
                </a:ext>
              </a:extLst>
            </p:cNvPr>
            <p:cNvGrpSpPr/>
            <p:nvPr/>
          </p:nvGrpSpPr>
          <p:grpSpPr>
            <a:xfrm>
              <a:off x="457201" y="1327314"/>
              <a:ext cx="5663296" cy="603299"/>
              <a:chOff x="1905096" y="1327314"/>
              <a:chExt cx="6019535" cy="603299"/>
            </a:xfrm>
          </p:grpSpPr>
          <p:sp>
            <p:nvSpPr>
              <p:cNvPr id="43" name="Rounded Rectangle 17">
                <a:extLst>
                  <a:ext uri="{FF2B5EF4-FFF2-40B4-BE49-F238E27FC236}">
                    <a16:creationId xmlns:a16="http://schemas.microsoft.com/office/drawing/2014/main" id="{F6117806-9907-834B-9044-20F7BC9E914B}"/>
                  </a:ext>
                </a:extLst>
              </p:cNvPr>
              <p:cNvSpPr/>
              <p:nvPr/>
            </p:nvSpPr>
            <p:spPr>
              <a:xfrm>
                <a:off x="1905096" y="1327314"/>
                <a:ext cx="6019535" cy="603299"/>
              </a:xfrm>
              <a:prstGeom prst="round2SameRect">
                <a:avLst>
                  <a:gd name="adj1" fmla="val 35006"/>
                  <a:gd name="adj2" fmla="val 0"/>
                </a:avLst>
              </a:prstGeom>
              <a:solidFill>
                <a:schemeClr val="accent2"/>
              </a:solidFill>
              <a:ln w="19050">
                <a:noFill/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36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69FC772A-781D-0046-8F07-40293A69876C}"/>
                  </a:ext>
                </a:extLst>
              </p:cNvPr>
              <p:cNvSpPr/>
              <p:nvPr/>
            </p:nvSpPr>
            <p:spPr>
              <a:xfrm>
                <a:off x="2014298" y="1351964"/>
                <a:ext cx="5801130" cy="5539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5-year rate of recurrence or death in </a:t>
                </a:r>
                <a:r>
                  <a:rPr kumimoji="0" lang="en-GB" sz="15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resectable</a:t>
                </a:r>
                <a:r>
                  <a:rPr kumimoji="0" lang="en-GB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NSCLC from a global meta-analysis</a:t>
                </a:r>
                <a:r>
                  <a:rPr kumimoji="0" lang="en-GB" sz="1500" b="1" i="0" u="none" strike="noStrike" kern="1200" cap="none" spc="0" normalizeH="0" baseline="3000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3,a,b</a:t>
                </a:r>
              </a:p>
            </p:txBody>
          </p:sp>
        </p:grpSp>
      </p:grp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10E075E-B639-7CF4-3BC7-9151E0FFDC30}"/>
              </a:ext>
            </a:extLst>
          </p:cNvPr>
          <p:cNvGraphicFramePr>
            <a:graphicFrameLocks noGrp="1"/>
          </p:cNvGraphicFramePr>
          <p:nvPr/>
        </p:nvGraphicFramePr>
        <p:xfrm>
          <a:off x="8061948" y="963458"/>
          <a:ext cx="3483227" cy="4358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3227">
                  <a:extLst>
                    <a:ext uri="{9D8B030D-6E8A-4147-A177-3AD203B41FA5}">
                      <a16:colId xmlns:a16="http://schemas.microsoft.com/office/drawing/2014/main" val="2653858844"/>
                    </a:ext>
                  </a:extLst>
                </a:gridCol>
              </a:tblGrid>
              <a:tr h="343761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83005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</a:rPr>
                        <a:t>The majority of resectable </a:t>
                      </a:r>
                      <a:b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US" sz="1600" baseline="0" dirty="0">
                          <a:solidFill>
                            <a:schemeClr val="tx1"/>
                          </a:solidFill>
                          <a:effectLst/>
                        </a:rPr>
                        <a:t>stage IB-III patients will have a recurrence or will have died within 5 years</a:t>
                      </a:r>
                      <a:r>
                        <a:rPr lang="en-US" sz="1600" baseline="30000" dirty="0">
                          <a:solidFill>
                            <a:schemeClr val="tx1"/>
                          </a:solidFill>
                          <a:effectLst/>
                        </a:rPr>
                        <a:t>3,c</a:t>
                      </a:r>
                    </a:p>
                    <a:p>
                      <a:pPr marL="342900" marR="0" lvl="0" indent="-342900" algn="l" defTabSz="913554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83005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 a clinical study, nearly 40% of patients treated with adjuvant chemotherapy recurred with metastatic NSCLC</a:t>
                      </a:r>
                      <a:r>
                        <a:rPr kumimoji="0" lang="en-US" sz="16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4,d</a:t>
                      </a:r>
                    </a:p>
                    <a:p>
                      <a:pPr marL="342900" marR="0" lvl="0" indent="-342900" algn="l" defTabSz="913554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83005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 meta-analysis to determine effect of neoadjuvant chemotherapy reported local recurrence rate of 24% and distal recurrence rate of 31%</a:t>
                      </a:r>
                      <a:r>
                        <a:rPr kumimoji="0" lang="en-US" sz="1600" b="0" i="0" u="none" strike="noStrike" kern="1200" cap="none" spc="0" normalizeH="0" baseline="3000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42900" marR="0" lvl="0" indent="-342900" algn="l" defTabSz="913554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>
                          <a:srgbClr val="83005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5595863"/>
                  </a:ext>
                </a:extLst>
              </a:tr>
            </a:tbl>
          </a:graphicData>
        </a:graphic>
      </p:graphicFrame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22505F0-7F3B-490F-FF6D-0F6179DD2D1C}"/>
              </a:ext>
            </a:extLst>
          </p:cNvPr>
          <p:cNvSpPr txBox="1">
            <a:spLocks/>
          </p:cNvSpPr>
          <p:nvPr/>
        </p:nvSpPr>
        <p:spPr>
          <a:xfrm>
            <a:off x="457200" y="5239018"/>
            <a:ext cx="11147093" cy="472031"/>
          </a:xfrm>
          <a:prstGeom prst="rect">
            <a:avLst/>
          </a:prstGeom>
          <a:solidFill>
            <a:srgbClr val="3F4444">
              <a:lumMod val="20000"/>
              <a:lumOff val="80000"/>
            </a:srgbClr>
          </a:solidFill>
        </p:spPr>
        <p:txBody>
          <a:bodyPr lIns="0" tIns="0" rIns="0" bIns="0" anchor="ctr"/>
          <a:lstStyle>
            <a:lvl1pPr marL="0" marR="153670" indent="0" algn="l" defTabSz="457200" rtl="0" eaLnBrk="1" latinLnBrk="0" hangingPunct="1">
              <a:spcBef>
                <a:spcPct val="20000"/>
              </a:spcBef>
              <a:buFont typeface="Arial"/>
              <a:buNone/>
              <a:defRPr lang="it-IT" sz="1400" b="1" kern="1200" spc="-5" dirty="0">
                <a:solidFill>
                  <a:srgbClr val="8B034F"/>
                </a:solidFill>
                <a:latin typeface="+mj-lt"/>
                <a:ea typeface="+mn-ea"/>
                <a:cs typeface="Book Antiqu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204888" lvl="0" indent="0" algn="ctr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1867" b="1" i="0" u="none" strike="noStrike" kern="1200" cap="none" spc="-7" normalizeH="0" baseline="0" noProof="0" dirty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Arial"/>
                <a:ea typeface="+mn-ea"/>
              </a:rPr>
              <a:t>Overall, outcomes still need to be improved for patients with resectable NSCLC</a:t>
            </a:r>
          </a:p>
        </p:txBody>
      </p:sp>
    </p:spTree>
    <p:extLst>
      <p:ext uri="{BB962C8B-B14F-4D97-AF65-F5344CB8AC3E}">
        <p14:creationId xmlns:p14="http://schemas.microsoft.com/office/powerpoint/2010/main" val="1516946248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6834" name="Picture 2">
            <a:extLst>
              <a:ext uri="{FF2B5EF4-FFF2-40B4-BE49-F238E27FC236}">
                <a16:creationId xmlns:a16="http://schemas.microsoft.com/office/drawing/2014/main" id="{D1444224-286A-4F02-8622-0E53D1DE30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838" y="498475"/>
            <a:ext cx="1801812" cy="2432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6835" name="Picture 4">
            <a:extLst>
              <a:ext uri="{FF2B5EF4-FFF2-40B4-BE49-F238E27FC236}">
                <a16:creationId xmlns:a16="http://schemas.microsoft.com/office/drawing/2014/main" id="{73D224D2-2E77-4E72-BA08-A07D31F71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4" y="239714"/>
            <a:ext cx="5000625" cy="31892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6836" name="TextBox 5">
            <a:extLst>
              <a:ext uri="{FF2B5EF4-FFF2-40B4-BE49-F238E27FC236}">
                <a16:creationId xmlns:a16="http://schemas.microsoft.com/office/drawing/2014/main" id="{8E32D4DE-EF4A-4760-9075-5ED5893B68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0525" y="3713164"/>
            <a:ext cx="891540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q"/>
            </a:pPr>
            <a:r>
              <a:rPr lang="en-GB" altLang="el-GR" b="1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l-GR" altLang="el-GR" sz="2000" b="1">
                <a:solidFill>
                  <a:srgbClr val="000000"/>
                </a:solidFill>
                <a:latin typeface="Calibri" panose="020F0502020204030204" pitchFamily="34" charset="0"/>
              </a:rPr>
              <a:t>Εισαγωγική (</a:t>
            </a:r>
            <a:r>
              <a:rPr lang="en-GB" altLang="el-GR" sz="2000" b="1">
                <a:solidFill>
                  <a:srgbClr val="000000"/>
                </a:solidFill>
                <a:latin typeface="Calibri" panose="020F0502020204030204" pitchFamily="34" charset="0"/>
              </a:rPr>
              <a:t>Neoadjuvant) </a:t>
            </a:r>
            <a:r>
              <a:rPr lang="el-GR" altLang="el-GR" sz="2000" b="1">
                <a:solidFill>
                  <a:srgbClr val="000000"/>
                </a:solidFill>
                <a:latin typeface="Calibri" panose="020F0502020204030204" pitchFamily="34" charset="0"/>
              </a:rPr>
              <a:t>χημειοθεραπεία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endParaRPr lang="el-GR" altLang="el-GR" b="1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el-GR" altLang="el-GR" b="1">
                <a:solidFill>
                  <a:srgbClr val="000000"/>
                </a:solidFill>
                <a:latin typeface="Calibri" panose="020F0502020204030204" pitchFamily="34" charset="0"/>
              </a:rPr>
              <a:t> 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Αυξάνει τις πιθανότητες χειρουργικής εκτομής σε όγκους μεγάλης διαμέτρου</a:t>
            </a: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</a:rPr>
              <a:t> (T3-4) </a:t>
            </a: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 ή σε νόσο με λεμφαδενική συμμετοχή (Ν2) </a:t>
            </a: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</a:rPr>
              <a:t> - </a:t>
            </a:r>
            <a:r>
              <a:rPr lang="en-GB" altLang="el-GR">
                <a:solidFill>
                  <a:srgbClr val="FF0000"/>
                </a:solidFill>
                <a:latin typeface="Calibri" panose="020F0502020204030204" pitchFamily="34" charset="0"/>
              </a:rPr>
              <a:t>downstaging</a:t>
            </a:r>
            <a:endParaRPr lang="el-GR" altLang="el-GR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endParaRPr lang="en-GB" altLang="el-GR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Μειώνει τις μη κλινικά ανιχνεύσιμες μικρομεταστάσεις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endParaRPr lang="el-GR" altLang="el-GR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Ελαχιστοποιεί την πιθανότητα διασποράς καρκινικών κυττάρων κατά την διάρκεια χειρουργικών χειρισμών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endParaRPr lang="el-GR" altLang="el-GR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Wingdings" panose="05000000000000000000" pitchFamily="2" charset="2"/>
              <a:buChar char="ü"/>
            </a:pPr>
            <a:r>
              <a:rPr lang="el-GR" altLang="el-GR">
                <a:solidFill>
                  <a:srgbClr val="000000"/>
                </a:solidFill>
                <a:latin typeface="Calibri" panose="020F0502020204030204" pitchFamily="34" charset="0"/>
              </a:rPr>
              <a:t>Αυξάνει την συνολική επιβίωση ( </a:t>
            </a:r>
            <a:r>
              <a:rPr lang="en-GB" altLang="el-GR">
                <a:solidFill>
                  <a:srgbClr val="000000"/>
                </a:solidFill>
                <a:latin typeface="Calibri" panose="020F0502020204030204" pitchFamily="34" charset="0"/>
              </a:rPr>
              <a:t>Overall Survival )   [Meta- analysis Lancet, 2014]</a:t>
            </a:r>
            <a:br>
              <a:rPr lang="el-GR" altLang="el-GR" b="1">
                <a:solidFill>
                  <a:srgbClr val="000000"/>
                </a:solidFill>
                <a:latin typeface="Calibri" panose="020F0502020204030204" pitchFamily="34" charset="0"/>
              </a:rPr>
            </a:br>
            <a:br>
              <a:rPr lang="el-GR" altLang="el-GR" b="1">
                <a:solidFill>
                  <a:srgbClr val="000000"/>
                </a:solidFill>
                <a:latin typeface="Calibri" panose="020F0502020204030204" pitchFamily="34" charset="0"/>
              </a:rPr>
            </a:br>
            <a:endParaRPr lang="en-US" altLang="el-GR" b="1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858" name="Picture 1">
            <a:extLst>
              <a:ext uri="{FF2B5EF4-FFF2-40B4-BE49-F238E27FC236}">
                <a16:creationId xmlns:a16="http://schemas.microsoft.com/office/drawing/2014/main" id="{A6E153D6-1D93-432B-8AE6-942B553694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6" y="133350"/>
            <a:ext cx="5383213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82626" name="Text Box 2">
            <a:extLst>
              <a:ext uri="{FF2B5EF4-FFF2-40B4-BE49-F238E27FC236}">
                <a16:creationId xmlns:a16="http://schemas.microsoft.com/office/drawing/2014/main" id="{4DDA8090-0536-4D7C-8BA3-6754BADC7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1828800"/>
            <a:ext cx="7391400" cy="40386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tIns="0" rIns="45720" bIns="0" anchor="b"/>
          <a:lstStyle/>
          <a:p>
            <a:pPr algn="r" defTabSz="449263" fontAlgn="base">
              <a:spcBef>
                <a:spcPct val="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Garamond" pitchFamily="16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ΠΡΟΕΓΧΕΙΡΗΤΙΚΗ ΧΗΜΕΙΟΘΕΡΑΠΕΙΑ (ΧΜΘ) </a:t>
            </a:r>
          </a:p>
          <a:p>
            <a:pPr algn="r" defTabSz="449263" fontAlgn="base">
              <a:spcBef>
                <a:spcPct val="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Garamond" pitchFamily="16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ή </a:t>
            </a:r>
            <a:r>
              <a:rPr lang="en-US" sz="2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NEOADJUVANT </a:t>
            </a:r>
            <a:r>
              <a:rPr lang="el-GR" sz="2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ΧΜΘ</a:t>
            </a:r>
          </a:p>
          <a:p>
            <a:pPr algn="r" defTabSz="449263" fontAlgn="base">
              <a:spcBef>
                <a:spcPct val="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Garamond" pitchFamily="16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ή ΕΙΣΑΓΩΓΙΚΗ ΧΜΘ</a:t>
            </a:r>
          </a:p>
          <a:p>
            <a:pPr lvl="1" algn="ctr" defTabSz="449263" fontAlgn="base">
              <a:spcBef>
                <a:spcPts val="70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Ορίζεται η θεραπεία (χημειοθεραπεία ή ακτινοθεραπεία) του ΜΜΚ του πνεύμονα την οποία ακολουθεί χειρουργική αντιμετώπιση</a:t>
            </a:r>
          </a:p>
        </p:txBody>
      </p:sp>
      <p:sp>
        <p:nvSpPr>
          <p:cNvPr id="377860" name="Text Box 3">
            <a:extLst>
              <a:ext uri="{FF2B5EF4-FFF2-40B4-BE49-F238E27FC236}">
                <a16:creationId xmlns:a16="http://schemas.microsoft.com/office/drawing/2014/main" id="{91264189-08D8-4034-86C3-6C8999780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1176" y="5949951"/>
            <a:ext cx="4398963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0000" tIns="46800" rIns="90000" bIns="46800">
            <a:spAutoFit/>
          </a:bodyPr>
          <a:lstStyle>
            <a:lvl1pPr marL="342900" indent="-3429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1" defTabSz="449263" fontAlgn="base">
              <a:spcBef>
                <a:spcPts val="500"/>
              </a:spcBef>
              <a:spcAft>
                <a:spcPct val="0"/>
              </a:spcAft>
              <a:buSzPct val="100000"/>
            </a:pPr>
            <a:r>
              <a:rPr lang="en-US" altLang="el-GR" sz="2000" b="1">
                <a:solidFill>
                  <a:srgbClr val="FFFF00"/>
                </a:solidFill>
                <a:latin typeface="Times New Roman" panose="02020603050405020304" pitchFamily="18" charset="0"/>
              </a:rPr>
              <a:t>A</a:t>
            </a:r>
            <a:r>
              <a:rPr lang="el-GR" altLang="el-GR" sz="2000" b="1">
                <a:solidFill>
                  <a:srgbClr val="FFFF00"/>
                </a:solidFill>
                <a:latin typeface="Times New Roman" panose="02020603050405020304" pitchFamily="18" charset="0"/>
              </a:rPr>
              <a:t>ντικαρκινική </a:t>
            </a:r>
            <a:r>
              <a:rPr lang="en-US" altLang="el-GR" sz="2000" b="1">
                <a:solidFill>
                  <a:srgbClr val="FFFF00"/>
                </a:solidFill>
                <a:latin typeface="Times New Roman" panose="02020603050405020304" pitchFamily="18" charset="0"/>
              </a:rPr>
              <a:t>E</a:t>
            </a:r>
            <a:r>
              <a:rPr lang="el-GR" altLang="el-GR" sz="2000" b="1">
                <a:solidFill>
                  <a:srgbClr val="FFFF00"/>
                </a:solidFill>
                <a:latin typeface="Times New Roman" panose="02020603050405020304" pitchFamily="18" charset="0"/>
              </a:rPr>
              <a:t>ταιρεία Αμερικής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49" name="Text Box 1">
            <a:extLst>
              <a:ext uri="{FF2B5EF4-FFF2-40B4-BE49-F238E27FC236}">
                <a16:creationId xmlns:a16="http://schemas.microsoft.com/office/drawing/2014/main" id="{2D6183A3-4CBB-4BDC-A169-EBB97A2A6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228600"/>
            <a:ext cx="7924800" cy="1524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ΠΟΙΟΙ ΕΙΝΑΙ ΟΙ ΛΟΓΟΙ ΓΙΑ ΤΟΥΣ ΟΠΟΙΟΥΣ ΚΑΝΟΥΜΕ ΠΡΟΕΓΧΕΙΡΗΤΙΚΗ ΧΗΜΕΙΟΘΕΡΑΠΕΙΑ</a:t>
            </a:r>
          </a:p>
        </p:txBody>
      </p:sp>
      <p:sp>
        <p:nvSpPr>
          <p:cNvPr id="283650" name="Text Box 2">
            <a:extLst>
              <a:ext uri="{FF2B5EF4-FFF2-40B4-BE49-F238E27FC236}">
                <a16:creationId xmlns:a16="http://schemas.microsoft.com/office/drawing/2014/main" id="{F6A8A56A-835D-43FB-8BB9-77BC4EE81F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2133600"/>
            <a:ext cx="7772400" cy="41148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Η ΠΡΧ συρρικνώνει τον όγκο</a:t>
            </a:r>
          </a:p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Με την συρρίκνωση επιτυγχάνεται ευκολότερα  ριζική χειρουργική εκτομή</a:t>
            </a:r>
          </a:p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Η ΠΡΧ μειώνει τον όγκο αρκετά ώστε μη χειρουργήσιμος καρκίνος να μετατραπεί σε χειρουργήσιμο (</a:t>
            </a:r>
            <a:r>
              <a:rPr lang="en-US" sz="3200" b="1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Downstaged</a:t>
            </a:r>
            <a:r>
              <a:rPr lang="en-US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)</a:t>
            </a:r>
          </a:p>
          <a:p>
            <a:pPr marL="606425" indent="-606425" defTabSz="449263" fontAlgn="base"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Times New Roman" pitchFamily="16" charset="0"/>
              <a:buAutoNum type="arabicPeriod"/>
              <a:tabLst>
                <a:tab pos="606425" algn="l"/>
                <a:tab pos="1054100" algn="l"/>
                <a:tab pos="1503363" algn="l"/>
                <a:tab pos="1952625" algn="l"/>
                <a:tab pos="2401888" algn="l"/>
                <a:tab pos="2851150" algn="l"/>
                <a:tab pos="3300413" algn="l"/>
                <a:tab pos="3749675" algn="l"/>
                <a:tab pos="4198938" algn="l"/>
                <a:tab pos="4648200" algn="l"/>
                <a:tab pos="5097463" algn="l"/>
                <a:tab pos="5546725" algn="l"/>
                <a:tab pos="5995988" algn="l"/>
                <a:tab pos="6445250" algn="l"/>
                <a:tab pos="6894513" algn="l"/>
                <a:tab pos="7343775" algn="l"/>
                <a:tab pos="7793038" algn="l"/>
                <a:tab pos="8242300" algn="l"/>
                <a:tab pos="8691563" algn="l"/>
                <a:tab pos="9140825" algn="l"/>
                <a:tab pos="95900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Και εμποδίζει την εξάπλωση της νόσου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Text Box 1">
            <a:extLst>
              <a:ext uri="{FF2B5EF4-FFF2-40B4-BE49-F238E27FC236}">
                <a16:creationId xmlns:a16="http://schemas.microsoft.com/office/drawing/2014/main" id="{C2760F19-6DB8-474D-AC7B-F7BC6298B5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ΕΙΣΑΓΩΓΙΚΗ ΧΜΘ</a:t>
            </a:r>
          </a:p>
        </p:txBody>
      </p:sp>
      <p:sp>
        <p:nvSpPr>
          <p:cNvPr id="286722" name="Text Box 2">
            <a:extLst>
              <a:ext uri="{FF2B5EF4-FFF2-40B4-BE49-F238E27FC236}">
                <a16:creationId xmlns:a16="http://schemas.microsoft.com/office/drawing/2014/main" id="{98F39D45-43B0-445C-AAB5-69C7D031D1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2782889"/>
            <a:ext cx="7772400" cy="8715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925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700">
                <a:solidFill>
                  <a:srgbClr val="9AC2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ΥΠΟΣΤΑΔΙΟΠΟΙΗΣΗ ΤΗΣ ΝΟΣΟΥ</a:t>
            </a:r>
          </a:p>
        </p:txBody>
      </p:sp>
      <p:sp>
        <p:nvSpPr>
          <p:cNvPr id="381956" name="Line 3">
            <a:extLst>
              <a:ext uri="{FF2B5EF4-FFF2-40B4-BE49-F238E27FC236}">
                <a16:creationId xmlns:a16="http://schemas.microsoft.com/office/drawing/2014/main" id="{7753C571-EEC2-4C10-A4F3-DE729755A785}"/>
              </a:ext>
            </a:extLst>
          </p:cNvPr>
          <p:cNvSpPr>
            <a:spLocks noChangeShapeType="1"/>
          </p:cNvSpPr>
          <p:nvPr/>
        </p:nvSpPr>
        <p:spPr bwMode="auto">
          <a:xfrm>
            <a:off x="5591175" y="1557338"/>
            <a:ext cx="1588" cy="1079500"/>
          </a:xfrm>
          <a:prstGeom prst="line">
            <a:avLst/>
          </a:prstGeom>
          <a:noFill/>
          <a:ln w="57240" cap="sq">
            <a:solidFill>
              <a:srgbClr val="9AC2C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002" name="Picture 1">
            <a:extLst>
              <a:ext uri="{FF2B5EF4-FFF2-40B4-BE49-F238E27FC236}">
                <a16:creationId xmlns:a16="http://schemas.microsoft.com/office/drawing/2014/main" id="{E85664BA-280F-42E1-822F-0207D3C6A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9" y="142876"/>
            <a:ext cx="6670675" cy="667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84003" name="Line 2">
            <a:extLst>
              <a:ext uri="{FF2B5EF4-FFF2-40B4-BE49-F238E27FC236}">
                <a16:creationId xmlns:a16="http://schemas.microsoft.com/office/drawing/2014/main" id="{53926871-C68A-4714-82E7-8156976EB7B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16501" y="2205039"/>
            <a:ext cx="792163" cy="1587"/>
          </a:xfrm>
          <a:prstGeom prst="line">
            <a:avLst/>
          </a:prstGeom>
          <a:noFill/>
          <a:ln w="9360" cap="sq">
            <a:solidFill>
              <a:srgbClr val="9AC2C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4004" name="3 - Ορθογώνιο">
            <a:extLst>
              <a:ext uri="{FF2B5EF4-FFF2-40B4-BE49-F238E27FC236}">
                <a16:creationId xmlns:a16="http://schemas.microsoft.com/office/drawing/2014/main" id="{9C1AA7D7-7BE3-4CAD-AD3E-F1E3AC2F93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142876"/>
            <a:ext cx="1500188" cy="785813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050" name="Picture 1">
            <a:extLst>
              <a:ext uri="{FF2B5EF4-FFF2-40B4-BE49-F238E27FC236}">
                <a16:creationId xmlns:a16="http://schemas.microsoft.com/office/drawing/2014/main" id="{504E6B90-B4C5-43FF-A31A-1C57E48574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115889"/>
            <a:ext cx="66262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86051" name="2 - Ορθογώνιο">
            <a:extLst>
              <a:ext uri="{FF2B5EF4-FFF2-40B4-BE49-F238E27FC236}">
                <a16:creationId xmlns:a16="http://schemas.microsoft.com/office/drawing/2014/main" id="{AE6A01C1-A931-4A34-8E2B-FAB915B65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5" y="142876"/>
            <a:ext cx="1500188" cy="785813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098" name="Picture 1">
            <a:extLst>
              <a:ext uri="{FF2B5EF4-FFF2-40B4-BE49-F238E27FC236}">
                <a16:creationId xmlns:a16="http://schemas.microsoft.com/office/drawing/2014/main" id="{213F38D0-2A9F-440E-972F-81BD0A1B6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6" y="1"/>
            <a:ext cx="66262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88099" name="Line 2">
            <a:extLst>
              <a:ext uri="{FF2B5EF4-FFF2-40B4-BE49-F238E27FC236}">
                <a16:creationId xmlns:a16="http://schemas.microsoft.com/office/drawing/2014/main" id="{339DD4D9-AA0A-491E-9AEC-44118CD7E9E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1389" y="1989139"/>
            <a:ext cx="941387" cy="1587"/>
          </a:xfrm>
          <a:prstGeom prst="line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8100" name="3 - Ορθογώνιο">
            <a:extLst>
              <a:ext uri="{FF2B5EF4-FFF2-40B4-BE49-F238E27FC236}">
                <a16:creationId xmlns:a16="http://schemas.microsoft.com/office/drawing/2014/main" id="{8781D5B9-5EF2-4B98-831F-8FDBF925D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9876" y="1"/>
            <a:ext cx="1571625" cy="785813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0146" name="Picture 1">
            <a:extLst>
              <a:ext uri="{FF2B5EF4-FFF2-40B4-BE49-F238E27FC236}">
                <a16:creationId xmlns:a16="http://schemas.microsoft.com/office/drawing/2014/main" id="{470A54C1-F00C-401F-9B7F-BF73921E4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04800"/>
            <a:ext cx="307975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90147" name="Line 2">
            <a:extLst>
              <a:ext uri="{FF2B5EF4-FFF2-40B4-BE49-F238E27FC236}">
                <a16:creationId xmlns:a16="http://schemas.microsoft.com/office/drawing/2014/main" id="{080F2195-3FCB-4664-995F-381CA5638A3D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1" y="1905000"/>
            <a:ext cx="360363" cy="1588"/>
          </a:xfrm>
          <a:prstGeom prst="line">
            <a:avLst/>
          </a:prstGeom>
          <a:noFill/>
          <a:ln w="9360" cap="sq">
            <a:solidFill>
              <a:srgbClr val="9AC2C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0148" name="Picture 3">
            <a:extLst>
              <a:ext uri="{FF2B5EF4-FFF2-40B4-BE49-F238E27FC236}">
                <a16:creationId xmlns:a16="http://schemas.microsoft.com/office/drawing/2014/main" id="{DE4DAF57-43D6-4788-ACA6-FD5F89086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1" y="152401"/>
            <a:ext cx="3313113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90149" name="Picture 4">
            <a:extLst>
              <a:ext uri="{FF2B5EF4-FFF2-40B4-BE49-F238E27FC236}">
                <a16:creationId xmlns:a16="http://schemas.microsoft.com/office/drawing/2014/main" id="{D6B1EE42-B9B0-4492-A6F7-D531C3EB5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429001"/>
            <a:ext cx="3008313" cy="300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90150" name="Picture 5">
            <a:extLst>
              <a:ext uri="{FF2B5EF4-FFF2-40B4-BE49-F238E27FC236}">
                <a16:creationId xmlns:a16="http://schemas.microsoft.com/office/drawing/2014/main" id="{AC64AFF3-50EC-4F1E-93F2-BACD609EB0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3505200"/>
            <a:ext cx="3352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90151" name="Oval 6">
            <a:extLst>
              <a:ext uri="{FF2B5EF4-FFF2-40B4-BE49-F238E27FC236}">
                <a16:creationId xmlns:a16="http://schemas.microsoft.com/office/drawing/2014/main" id="{AC5FE44F-BDC0-4E58-B501-7A8FB7DDE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5029200"/>
            <a:ext cx="533400" cy="685800"/>
          </a:xfrm>
          <a:prstGeom prst="ellipse">
            <a:avLst/>
          </a:prstGeom>
          <a:noFill/>
          <a:ln w="9360" cap="sq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152" name="7 - Ορθογώνιο">
            <a:extLst>
              <a:ext uri="{FF2B5EF4-FFF2-40B4-BE49-F238E27FC236}">
                <a16:creationId xmlns:a16="http://schemas.microsoft.com/office/drawing/2014/main" id="{CC477B17-A24F-4888-A979-EFAEE44D07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188" y="285751"/>
            <a:ext cx="785812" cy="428625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153" name="8 - Ορθογώνιο">
            <a:extLst>
              <a:ext uri="{FF2B5EF4-FFF2-40B4-BE49-F238E27FC236}">
                <a16:creationId xmlns:a16="http://schemas.microsoft.com/office/drawing/2014/main" id="{CC4BF384-9DA6-4FE5-AEEA-2039D5C430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5" y="142876"/>
            <a:ext cx="857250" cy="428625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154" name="9 - Ορθογώνιο">
            <a:extLst>
              <a:ext uri="{FF2B5EF4-FFF2-40B4-BE49-F238E27FC236}">
                <a16:creationId xmlns:a16="http://schemas.microsoft.com/office/drawing/2014/main" id="{BA8CC554-BCF8-4BA3-BB46-E88C27D4C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2626" y="3429000"/>
            <a:ext cx="785813" cy="357188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0155" name="10 - Ορθογώνιο">
            <a:extLst>
              <a:ext uri="{FF2B5EF4-FFF2-40B4-BE49-F238E27FC236}">
                <a16:creationId xmlns:a16="http://schemas.microsoft.com/office/drawing/2014/main" id="{42933DFA-144E-49E0-AAC9-1354D58E0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38875" y="3500439"/>
            <a:ext cx="857250" cy="428625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890" name="Picture 2">
            <a:extLst>
              <a:ext uri="{FF2B5EF4-FFF2-40B4-BE49-F238E27FC236}">
                <a16:creationId xmlns:a16="http://schemas.microsoft.com/office/drawing/2014/main" id="{F0B0990B-29A2-4FBE-85B1-59C58BEDF8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8614" y="166689"/>
            <a:ext cx="8891587" cy="652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3891" name="Picture 2" descr="page12image2606877968">
            <a:extLst>
              <a:ext uri="{FF2B5EF4-FFF2-40B4-BE49-F238E27FC236}">
                <a16:creationId xmlns:a16="http://schemas.microsoft.com/office/drawing/2014/main" id="{BB96D708-D964-42A5-A467-A489DED84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" t="23009" r="1810" b="28909"/>
          <a:stretch>
            <a:fillRect/>
          </a:stretch>
        </p:blipFill>
        <p:spPr bwMode="auto">
          <a:xfrm>
            <a:off x="1760539" y="4872039"/>
            <a:ext cx="8567737" cy="1724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3892" name="Picture 4">
            <a:extLst>
              <a:ext uri="{FF2B5EF4-FFF2-40B4-BE49-F238E27FC236}">
                <a16:creationId xmlns:a16="http://schemas.microsoft.com/office/drawing/2014/main" id="{22652BCB-8A55-427C-A706-5C89FECD4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39" y="592138"/>
            <a:ext cx="4086225" cy="385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TextBox 5">
            <a:extLst>
              <a:ext uri="{FF2B5EF4-FFF2-40B4-BE49-F238E27FC236}">
                <a16:creationId xmlns:a16="http://schemas.microsoft.com/office/drawing/2014/main" id="{B43402C9-6F33-4B77-A4A5-56B58C51D9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1" y="260351"/>
            <a:ext cx="4633913" cy="3590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/>
            </a:pPr>
            <a:r>
              <a:rPr lang="el-GR" altLang="el-GR" sz="3200" b="1" dirty="0">
                <a:solidFill>
                  <a:srgbClr val="000000"/>
                </a:solidFill>
                <a:latin typeface="Calibri" pitchFamily="34" charset="0"/>
              </a:rPr>
              <a:t>Κατά την αρχική διάγνωση του καρκίνου πνεύμονα το 79% των ασθενών παρουσιάζουν   προχωρημένη τοπικά νόσος ( </a:t>
            </a:r>
            <a:r>
              <a:rPr lang="en-GB" altLang="el-GR" sz="3200" b="1" dirty="0">
                <a:solidFill>
                  <a:srgbClr val="000000"/>
                </a:solidFill>
                <a:latin typeface="Calibri" pitchFamily="34" charset="0"/>
              </a:rPr>
              <a:t>locally advanced</a:t>
            </a:r>
            <a:r>
              <a:rPr lang="el-GR" altLang="el-GR" sz="3200" b="1" dirty="0">
                <a:solidFill>
                  <a:srgbClr val="000000"/>
                </a:solidFill>
                <a:latin typeface="Calibri" pitchFamily="34" charset="0"/>
              </a:rPr>
              <a:t> ) ή με μεταστατική </a:t>
            </a:r>
            <a:endParaRPr lang="en-US" altLang="el-GR" sz="3200" b="1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194" name="Picture 1">
            <a:extLst>
              <a:ext uri="{FF2B5EF4-FFF2-40B4-BE49-F238E27FC236}">
                <a16:creationId xmlns:a16="http://schemas.microsoft.com/office/drawing/2014/main" id="{F4422CC1-9EEC-450E-93FE-8624B24D3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9" y="115889"/>
            <a:ext cx="6626225" cy="662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392195" name="Picture 2">
            <a:extLst>
              <a:ext uri="{FF2B5EF4-FFF2-40B4-BE49-F238E27FC236}">
                <a16:creationId xmlns:a16="http://schemas.microsoft.com/office/drawing/2014/main" id="{607E0C39-8F1A-41F6-9AE5-30F768B7C1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6" y="188914"/>
            <a:ext cx="2232025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92196" name="Line 3">
            <a:extLst>
              <a:ext uri="{FF2B5EF4-FFF2-40B4-BE49-F238E27FC236}">
                <a16:creationId xmlns:a16="http://schemas.microsoft.com/office/drawing/2014/main" id="{C26FDFF5-2E92-44A1-BCE4-CB87EEAFCEAE}"/>
              </a:ext>
            </a:extLst>
          </p:cNvPr>
          <p:cNvSpPr>
            <a:spLocks noChangeShapeType="1"/>
          </p:cNvSpPr>
          <p:nvPr/>
        </p:nvSpPr>
        <p:spPr bwMode="auto">
          <a:xfrm>
            <a:off x="2351088" y="1341439"/>
            <a:ext cx="1441450" cy="1587"/>
          </a:xfrm>
          <a:prstGeom prst="line">
            <a:avLst/>
          </a:prstGeom>
          <a:noFill/>
          <a:ln w="76320" cap="sq">
            <a:solidFill>
              <a:srgbClr val="9AC2C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2197" name="Rectangle 4">
            <a:extLst>
              <a:ext uri="{FF2B5EF4-FFF2-40B4-BE49-F238E27FC236}">
                <a16:creationId xmlns:a16="http://schemas.microsoft.com/office/drawing/2014/main" id="{914596C1-2384-41B0-B124-6FFBC4FD8F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3388" y="620713"/>
            <a:ext cx="1130300" cy="914400"/>
          </a:xfrm>
          <a:prstGeom prst="rect">
            <a:avLst/>
          </a:prstGeom>
          <a:solidFill>
            <a:srgbClr val="FFCCFF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9AC2C0"/>
                </a:solidFill>
                <a:latin typeface="Garamond" panose="02020404030301010803" pitchFamily="18" charset="0"/>
              </a:rPr>
              <a:t>ΠΡΟ</a:t>
            </a:r>
          </a:p>
        </p:txBody>
      </p:sp>
      <p:sp>
        <p:nvSpPr>
          <p:cNvPr id="392198" name="Line 5">
            <a:extLst>
              <a:ext uri="{FF2B5EF4-FFF2-40B4-BE49-F238E27FC236}">
                <a16:creationId xmlns:a16="http://schemas.microsoft.com/office/drawing/2014/main" id="{55646DEC-5FFE-4E88-8BE9-3686FDC86A9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3613" y="3644900"/>
            <a:ext cx="1441450" cy="1588"/>
          </a:xfrm>
          <a:prstGeom prst="line">
            <a:avLst/>
          </a:prstGeom>
          <a:noFill/>
          <a:ln w="76320" cap="sq">
            <a:solidFill>
              <a:srgbClr val="9AC2C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2199" name="Rectangle 6">
            <a:extLst>
              <a:ext uri="{FF2B5EF4-FFF2-40B4-BE49-F238E27FC236}">
                <a16:creationId xmlns:a16="http://schemas.microsoft.com/office/drawing/2014/main" id="{B3035421-0751-4368-9CB3-CA7688B01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3141664"/>
            <a:ext cx="1273175" cy="935037"/>
          </a:xfrm>
          <a:prstGeom prst="rect">
            <a:avLst/>
          </a:prstGeom>
          <a:solidFill>
            <a:srgbClr val="C4C3AA"/>
          </a:solidFill>
          <a:ln w="9360" cap="sq">
            <a:solidFill>
              <a:srgbClr val="FFFFFF"/>
            </a:solidFill>
            <a:miter lim="800000"/>
            <a:headEnd/>
            <a:tailEnd/>
          </a:ln>
        </p:spPr>
        <p:txBody>
          <a:bodyPr wrap="none"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  <a:latin typeface="Garamond" panose="02020404030301010803" pitchFamily="18" charset="0"/>
              </a:rPr>
              <a:t>ΜΕΤΑ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242" name="Picture 1">
            <a:extLst>
              <a:ext uri="{FF2B5EF4-FFF2-40B4-BE49-F238E27FC236}">
                <a16:creationId xmlns:a16="http://schemas.microsoft.com/office/drawing/2014/main" id="{F4D92A83-B9D2-4A68-BA59-E81E03C65D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99"/>
          <a:stretch/>
        </p:blipFill>
        <p:spPr bwMode="auto">
          <a:xfrm>
            <a:off x="2115058" y="382325"/>
            <a:ext cx="7800761" cy="64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95125-D314-4996-4E11-C54AC33BB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186" y="45201"/>
            <a:ext cx="10968567" cy="1136650"/>
          </a:xfrm>
        </p:spPr>
        <p:txBody>
          <a:bodyPr>
            <a:normAutofit fontScale="90000"/>
          </a:bodyPr>
          <a:lstStyle/>
          <a:p>
            <a:r>
              <a:rPr lang="en-US" b="0" dirty="0"/>
              <a:t>Key Neoadjuvant Studies in </a:t>
            </a:r>
            <a:r>
              <a:rPr lang="en-US" b="0" dirty="0" err="1"/>
              <a:t>Resectable</a:t>
            </a:r>
            <a:r>
              <a:rPr lang="en-US" b="0" dirty="0"/>
              <a:t> NSCLC Presented at the 2025 ASCO Annual Meeting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85C183-4A0D-D41C-BCEF-FCE40D8A7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432E5-F8E0-41AE-9A6B-AD730338B005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44757C-6405-E4FD-6D1E-1C4B80D2D77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200" y="6227763"/>
            <a:ext cx="10058400" cy="447675"/>
          </a:xfrm>
        </p:spPr>
        <p:txBody>
          <a:bodyPr/>
          <a:lstStyle/>
          <a:p>
            <a:r>
              <a:rPr lang="en-US" dirty="0"/>
              <a:t>Abbreviations: EFS, event-free survival; </a:t>
            </a:r>
            <a:r>
              <a:rPr lang="en-US" dirty="0" err="1"/>
              <a:t>mEFS</a:t>
            </a:r>
            <a:r>
              <a:rPr lang="en-US" dirty="0"/>
              <a:t>, median event-free survival; </a:t>
            </a:r>
            <a:r>
              <a:rPr lang="en-US" dirty="0" err="1"/>
              <a:t>mo</a:t>
            </a:r>
            <a:r>
              <a:rPr lang="en-US" dirty="0"/>
              <a:t>, months; </a:t>
            </a:r>
            <a:r>
              <a:rPr lang="en-US" dirty="0" err="1"/>
              <a:t>mOS</a:t>
            </a:r>
            <a:r>
              <a:rPr lang="en-US" dirty="0"/>
              <a:t>, median overall survival; MPR, major pathologic response; NR, not reached; NSCLC, non–small cell lung cancer; OR, odds ratio; ORR, overall response rate; OS, overall survival; </a:t>
            </a:r>
            <a:r>
              <a:rPr lang="en-US" dirty="0" err="1"/>
              <a:t>pCR</a:t>
            </a:r>
            <a:r>
              <a:rPr lang="en-US" dirty="0"/>
              <a:t>, pathological complete response.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66E398-EB08-43E5-7B94-67DFF3418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004" y="1211351"/>
            <a:ext cx="9326880" cy="495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123887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Text Box 1">
            <a:extLst>
              <a:ext uri="{FF2B5EF4-FFF2-40B4-BE49-F238E27FC236}">
                <a16:creationId xmlns:a16="http://schemas.microsoft.com/office/drawing/2014/main" id="{DE5E69EB-5C58-425E-B258-3337EBF6F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ΣΤΑΔΙΟ Ι ΚΑΙ ΙΙ</a:t>
            </a:r>
          </a:p>
        </p:txBody>
      </p:sp>
      <p:sp>
        <p:nvSpPr>
          <p:cNvPr id="294914" name="Text Box 2">
            <a:extLst>
              <a:ext uri="{FF2B5EF4-FFF2-40B4-BE49-F238E27FC236}">
                <a16:creationId xmlns:a16="http://schemas.microsoft.com/office/drawing/2014/main" id="{10DBE7B9-B2F0-4972-94B2-F9FA93F3B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6876" y="1357313"/>
            <a:ext cx="9001125" cy="2286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9100" indent="-379413" defTabSz="449263" fontAlgn="base">
              <a:spcBef>
                <a:spcPts val="800"/>
              </a:spcBef>
              <a:spcAft>
                <a:spcPct val="0"/>
              </a:spcAft>
              <a:buSzPct val="60000"/>
              <a:tabLst>
                <a:tab pos="4191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/>
            </a:pPr>
            <a:r>
              <a:rPr lang="el-GR" sz="32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	Η ΕΙΣΑΓΩΓΙΚΗ Χ.Μ.Θ./ΑΝΟΣΟΘΕΡΑΠΕΙΑ ΓΙΑ ΤΑ ΣΤΑΔΙΑ Ι ΚΑΙ ΙΙ  ΔΕΝ ΕΧΕΙ</a:t>
            </a:r>
            <a:r>
              <a:rPr lang="en-US" sz="32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 </a:t>
            </a:r>
            <a:r>
              <a:rPr lang="el-GR" sz="3200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ΑΠΟΛΥΤΗ ΕΝΔΕΙΞΗ    ΜΕ ΤΑ ΣΗΜΕΡΙΝΑ  ΔΕΔΟΜΕΝΑ</a:t>
            </a:r>
          </a:p>
        </p:txBody>
      </p:sp>
      <p:sp>
        <p:nvSpPr>
          <p:cNvPr id="396292" name="3 - TextBox">
            <a:extLst>
              <a:ext uri="{FF2B5EF4-FFF2-40B4-BE49-F238E27FC236}">
                <a16:creationId xmlns:a16="http://schemas.microsoft.com/office/drawing/2014/main" id="{0E53190A-01F1-425A-9743-3C20D284C2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4063" y="3357564"/>
            <a:ext cx="8001000" cy="17541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0000"/>
                </a:solidFill>
                <a:latin typeface="OTNEJMQuadraat"/>
                <a:cs typeface="Arial" panose="020B0604020202020204" pitchFamily="34" charset="0"/>
              </a:rPr>
              <a:t>KEYNOTE-671</a:t>
            </a:r>
            <a:r>
              <a:rPr lang="en-US" altLang="en-US">
                <a:solidFill>
                  <a:srgbClr val="FFFFFF"/>
                </a:solidFill>
                <a:latin typeface="OTNEJMQuadraat"/>
                <a:cs typeface="Arial" panose="020B0604020202020204" pitchFamily="34" charset="0"/>
              </a:rPr>
              <a:t> Among patients with resectable, early-stage NSCLC, neoadjuvant pembrolizumab plus chemotherapy followed by resection and adjuvant pembrolizumab significantly improved event-free survival, major pathological response, and pathological complete response as compared with neoadjuvant chemotherapy alone followed by surgery. Overall survival did not differ significantly between the groups in this analysis.</a:t>
            </a: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6293" name="4 - TextBox">
            <a:extLst>
              <a:ext uri="{FF2B5EF4-FFF2-40B4-BE49-F238E27FC236}">
                <a16:creationId xmlns:a16="http://schemas.microsoft.com/office/drawing/2014/main" id="{CE3E9144-1105-4BAB-A371-A518AE8917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6" y="5286376"/>
            <a:ext cx="8215313" cy="14779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 :</a:t>
            </a:r>
            <a:r>
              <a:rPr lang="en-US" alt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Neoadjuvant chemoimmunotherapy followed by surgery is preferred to upfront surgery for medically operable patients with technically resectable clinical stage II NSCLC at first presentation, regardless of PD-L1 expression level.</a:t>
            </a:r>
            <a:r>
              <a:rPr lang="el-GR" altLang="en-US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Agreement:</a:t>
            </a:r>
            <a:r>
              <a:rPr lang="en-US" alt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65%</a:t>
            </a:r>
          </a:p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6294" name="AutoShape 5" descr="IASCL CONFERENCE, 7-10 SEPTEMBER ...">
            <a:extLst>
              <a:ext uri="{FF2B5EF4-FFF2-40B4-BE49-F238E27FC236}">
                <a16:creationId xmlns:a16="http://schemas.microsoft.com/office/drawing/2014/main" id="{B5D9A5F3-4347-4F91-8CCD-53BA372F701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altLang="en-US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6295" name="Picture 7" descr="https://www.cancer.eu/wp-content/uploads/Screenshot-90.png">
            <a:extLst>
              <a:ext uri="{FF2B5EF4-FFF2-40B4-BE49-F238E27FC236}">
                <a16:creationId xmlns:a16="http://schemas.microsoft.com/office/drawing/2014/main" id="{23EEA0DA-B172-4916-A359-A745551A2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25" y="6215064"/>
            <a:ext cx="509588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7" name="Text Box 1">
            <a:extLst>
              <a:ext uri="{FF2B5EF4-FFF2-40B4-BE49-F238E27FC236}">
                <a16:creationId xmlns:a16="http://schemas.microsoft.com/office/drawing/2014/main" id="{7DA2346A-C497-4B34-A222-FCE036909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77814"/>
            <a:ext cx="8232775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ΣΤΑΔΙΟ </a:t>
            </a:r>
            <a:r>
              <a:rPr lang="en-US"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IIIA</a:t>
            </a:r>
          </a:p>
        </p:txBody>
      </p:sp>
      <p:sp>
        <p:nvSpPr>
          <p:cNvPr id="398339" name="Text Box 2">
            <a:extLst>
              <a:ext uri="{FF2B5EF4-FFF2-40B4-BE49-F238E27FC236}">
                <a16:creationId xmlns:a16="http://schemas.microsoft.com/office/drawing/2014/main" id="{62BB50A5-91DE-4149-85A3-5F72D52272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133600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l-GR" alt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8340" name="Text Box 3">
            <a:extLst>
              <a:ext uri="{FF2B5EF4-FFF2-40B4-BE49-F238E27FC236}">
                <a16:creationId xmlns:a16="http://schemas.microsoft.com/office/drawing/2014/main" id="{76F00DD5-5A5F-4E0C-A172-BAC4CAD145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743200"/>
            <a:ext cx="82296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Ο ΣΥΝΔΙΑΣΜΟΣ ΠΡΟΕΓΧΕΙΡΗΤΙΚΗΣ ΧΗΜΕΙΟΘΕΡΑΠΕΙΑΣ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ΚΑΙ ΧΕΙΡΟΥΡΓΙΚΗΣ ΕΠΕΜΒΑΣΗΣ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 Ή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 Ο ΣΥΝΔΙΑΣΜΟΣ ΧΗΜΕΙΟΘΕΡΑΠΕΙΑΣ, ΑΚΤΙΝΟΘΕΡΑΠΕΙΑΣ ΚΑΙ ΧΕΙΡΟΥΡΓΙΚΗΣ ΕΠΕΜΒΑΣΗΣ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ΦΑΙΝΕΤΑΙ ΟΤΙ ΥΠΕΡΤΕΡΕΙ ΣΕ ΣΧΕΣΗ ΜΕ ΤΗΝ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 ΧΕΙΡΟΥΡΓΙΚΗ ΕΠΕΜΒΑΣΗ ΩΣ ΜΟΝΟΘΕΡΑΠΕΙΑ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000">
                <a:solidFill>
                  <a:srgbClr val="C4C3AA"/>
                </a:solidFill>
                <a:latin typeface="Times New Roman" panose="02020603050405020304" pitchFamily="18" charset="0"/>
              </a:rPr>
              <a:t>ΣΤΟ ΣΤΑΔΙΟ ΙΙΙΑ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Text Box 1">
            <a:extLst>
              <a:ext uri="{FF2B5EF4-FFF2-40B4-BE49-F238E27FC236}">
                <a16:creationId xmlns:a16="http://schemas.microsoft.com/office/drawing/2014/main" id="{DD65211D-2A60-4275-B2CE-3E6F7DB71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1" y="277814"/>
            <a:ext cx="8232775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ΣΤΑΔΙΟ ΙΙΙΒ</a:t>
            </a:r>
          </a:p>
        </p:txBody>
      </p:sp>
      <p:sp>
        <p:nvSpPr>
          <p:cNvPr id="400387" name="Text Box 2">
            <a:extLst>
              <a:ext uri="{FF2B5EF4-FFF2-40B4-BE49-F238E27FC236}">
                <a16:creationId xmlns:a16="http://schemas.microsoft.com/office/drawing/2014/main" id="{65A09B00-75E8-4923-87B3-508B51A784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2625" y="1428751"/>
            <a:ext cx="7893050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ΦΑΙΝΕΤΑΙ ΟΤΙ Η ΠΡΟΕΓΧΕΙΡΗΤΙΚΗ ΧΗΜΕΙΟ Ή</a:t>
            </a:r>
            <a:r>
              <a:rPr lang="en-US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 </a:t>
            </a: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ΧΗΜΕΙΟΑΝΟΣΟΘΕΡΑΠΕΙΑ Ή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 ΧΗΜΕΙΟΑΚΤΙΝΟΘΕΡΑΠΕΙΑ ΑΚΟΛΟΥΘΟΥΜΕΝΗ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ΑΠΟ ΧΕΙΡΟΥΡΓΙΚΗ ΕΚΤΟΜΗ ΥΠΕΡΤΕΡΕΙ ΕΝΑΝΤΙ ΤΗΣ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ΧΕΙΡΟΥΡΓΙΚΗΣ ΜΟΝΟΘΕΡΑΠΕΙΑΣ, ΟΠΟΥ ΑΥΤΉ 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ΕΊΝΑΙ  ΕΦΙΚΤΗ.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2400">
              <a:solidFill>
                <a:srgbClr val="C4C3AA"/>
              </a:solidFill>
              <a:latin typeface="Times New Roman" panose="02020603050405020304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-ΤΑ ΠΡΩΤΟΚΟΛΑ ΦΑΣΗΣ ΙΙΙ ΕΙΝΑΙ ΑΚΟΜΗ ΣΕ ΕΞΕΛΙΞΗ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endParaRPr lang="el-GR" altLang="el-GR" sz="2400">
              <a:solidFill>
                <a:srgbClr val="C4C3AA"/>
              </a:solidFill>
              <a:latin typeface="Times New Roman" panose="02020603050405020304" pitchFamily="18" charset="0"/>
            </a:endParaRP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>
                <a:solidFill>
                  <a:srgbClr val="C4C3AA"/>
                </a:solidFill>
                <a:latin typeface="Times New Roman" panose="02020603050405020304" pitchFamily="18" charset="0"/>
              </a:rPr>
              <a:t>-ΚΑΙ ΔΕΝ ΥΠΑΡΧΟΥΝ ΑΚΟΜΗ ΣΑΦΕΙΣ ΟΔΗΓΙΕΣ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5" name="Text Box 1">
            <a:extLst>
              <a:ext uri="{FF2B5EF4-FFF2-40B4-BE49-F238E27FC236}">
                <a16:creationId xmlns:a16="http://schemas.microsoft.com/office/drawing/2014/main" id="{5A425127-1AA9-4AA1-9F71-057C72E83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28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ΜΕΤΕΓΧΕΙΡΗΤΙΚΗ ΧΗΜΕΙΟΘΕΡΑΠΕΙΑ/ΑΝΟΣΟΘΕΡΑΠΕΙΑ</a:t>
            </a:r>
            <a:br>
              <a:rPr lang="el-GR" sz="28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</a:br>
            <a:endParaRPr lang="el-GR" sz="2800" b="1" dirty="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</p:txBody>
      </p:sp>
      <p:sp>
        <p:nvSpPr>
          <p:cNvPr id="297986" name="Text Box 2">
            <a:extLst>
              <a:ext uri="{FF2B5EF4-FFF2-40B4-BE49-F238E27FC236}">
                <a16:creationId xmlns:a16="http://schemas.microsoft.com/office/drawing/2014/main" id="{434B1369-528C-476C-8B4F-BA7DE3087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3613" y="1981201"/>
            <a:ext cx="4203700" cy="41195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spcBef>
                <a:spcPts val="7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ΓΙΑ ΤΑ ΣΤΑΔΙΑ</a:t>
            </a:r>
          </a:p>
          <a:p>
            <a:pPr marL="417513" indent="-381000" defTabSz="449263" fontAlgn="base">
              <a:spcBef>
                <a:spcPts val="7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8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marL="719138" lvl="1" indent="-273050" defTabSz="449263" fontAlgn="base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n-US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IA, IB</a:t>
            </a:r>
          </a:p>
          <a:p>
            <a:pPr marL="719138" lvl="1" indent="-273050" defTabSz="449263" fontAlgn="base"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n-US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IIA</a:t>
            </a:r>
          </a:p>
        </p:txBody>
      </p:sp>
      <p:sp>
        <p:nvSpPr>
          <p:cNvPr id="297987" name="Text Box 3">
            <a:extLst>
              <a:ext uri="{FF2B5EF4-FFF2-40B4-BE49-F238E27FC236}">
                <a16:creationId xmlns:a16="http://schemas.microsoft.com/office/drawing/2014/main" id="{DFFA5472-736E-4722-9BF3-A90A59D4E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67438" y="1981201"/>
            <a:ext cx="3814762" cy="411956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90000"/>
              </a:lnSpc>
              <a:spcBef>
                <a:spcPts val="7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8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ΕΝΩ ΓΙΑ ΤΑ ΣΤΑΔΙΑ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ΙΙΙΑ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ΙΙΙΒ</a:t>
            </a:r>
          </a:p>
          <a:p>
            <a:pPr marL="719138" lvl="1" indent="-273050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Garamond" pitchFamily="16" charset="0"/>
              <a:buChar char="•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ΚΑΙ Ι</a:t>
            </a:r>
            <a:r>
              <a:rPr lang="en-US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V</a:t>
            </a:r>
          </a:p>
          <a:p>
            <a:pPr marL="720725" lvl="1" indent="-271463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24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marL="722313" lvl="1" indent="-269875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n-US" sz="24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marL="722313" lvl="1" indent="-269875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ΑΠΑΡΑΙΤΗΤΗ </a:t>
            </a:r>
          </a:p>
          <a:p>
            <a:pPr marL="722313" lvl="1" indent="-269875" defTabSz="449263" fontAlgn="base">
              <a:lnSpc>
                <a:spcPct val="90000"/>
              </a:lnSpc>
              <a:spcBef>
                <a:spcPts val="600"/>
              </a:spcBef>
              <a:spcAft>
                <a:spcPct val="0"/>
              </a:spcAft>
              <a:buSzPct val="10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2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ΚΑΙ ΠΙΘΑΝΩΣ ΣΕ ΣΥΝΔΙΑΣΜΟ ΜΕ ΑΚΤΙΝΟΘΕΡΑΠΕΙΑ</a:t>
            </a:r>
          </a:p>
        </p:txBody>
      </p:sp>
      <p:sp>
        <p:nvSpPr>
          <p:cNvPr id="402437" name="Rectangle 4">
            <a:extLst>
              <a:ext uri="{FF2B5EF4-FFF2-40B4-BE49-F238E27FC236}">
                <a16:creationId xmlns:a16="http://schemas.microsoft.com/office/drawing/2014/main" id="{F6F760DE-FBD6-4033-A030-270E845B6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916363"/>
            <a:ext cx="2038350" cy="368300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</a:rPr>
              <a:t>ΔΕΝ ΧΡΕΙΑΖΕΤΑΙ</a:t>
            </a:r>
          </a:p>
        </p:txBody>
      </p:sp>
      <p:sp>
        <p:nvSpPr>
          <p:cNvPr id="402438" name="Text Box 5">
            <a:extLst>
              <a:ext uri="{FF2B5EF4-FFF2-40B4-BE49-F238E27FC236}">
                <a16:creationId xmlns:a16="http://schemas.microsoft.com/office/drawing/2014/main" id="{F182FE83-B6A9-4BFB-8453-0E73C9225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346576"/>
            <a:ext cx="44513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FFFFFF"/>
                </a:solidFill>
              </a:rPr>
              <a:t>ΓΙΑ ΤΟ ΣΤΑΔΙΟ ΙΙΒ, ΙΙΙΑ, ΙΙΙΒ</a:t>
            </a:r>
          </a:p>
        </p:txBody>
      </p:sp>
      <p:sp>
        <p:nvSpPr>
          <p:cNvPr id="402439" name="Line 6">
            <a:extLst>
              <a:ext uri="{FF2B5EF4-FFF2-40B4-BE49-F238E27FC236}">
                <a16:creationId xmlns:a16="http://schemas.microsoft.com/office/drawing/2014/main" id="{E3C61A0E-D4D3-4B8E-AE65-48C2FEA8D8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5029200"/>
            <a:ext cx="1588" cy="381000"/>
          </a:xfrm>
          <a:prstGeom prst="line">
            <a:avLst/>
          </a:prstGeom>
          <a:noFill/>
          <a:ln w="57240" cap="sq">
            <a:solidFill>
              <a:srgbClr val="FF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2440" name="Text Box 7">
            <a:extLst>
              <a:ext uri="{FF2B5EF4-FFF2-40B4-BE49-F238E27FC236}">
                <a16:creationId xmlns:a16="http://schemas.microsoft.com/office/drawing/2014/main" id="{B6530E94-5712-42E0-B2AB-F833E027DA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8325" y="5446714"/>
            <a:ext cx="1631950" cy="642937"/>
          </a:xfrm>
          <a:prstGeom prst="rect">
            <a:avLst/>
          </a:prstGeom>
          <a:noFill/>
          <a:ln w="9360" cap="sq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</a:rPr>
              <a:t>ΚΡΙΝΕΤΑΙ</a:t>
            </a:r>
          </a:p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>
                <a:solidFill>
                  <a:srgbClr val="FFFFFF"/>
                </a:solidFill>
              </a:rPr>
              <a:t>ΑΠΑΡΑΙΤΗΤΗ</a:t>
            </a:r>
          </a:p>
        </p:txBody>
      </p:sp>
      <p:sp>
        <p:nvSpPr>
          <p:cNvPr id="402441" name="Line 8">
            <a:extLst>
              <a:ext uri="{FF2B5EF4-FFF2-40B4-BE49-F238E27FC236}">
                <a16:creationId xmlns:a16="http://schemas.microsoft.com/office/drawing/2014/main" id="{C47F09D9-C89B-4D08-89A2-21405D6DBA0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4100513"/>
            <a:ext cx="1588" cy="533400"/>
          </a:xfrm>
          <a:prstGeom prst="line">
            <a:avLst/>
          </a:prstGeom>
          <a:noFill/>
          <a:ln w="57240" cap="sq">
            <a:solidFill>
              <a:srgbClr val="FF33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Text Box 1">
            <a:extLst>
              <a:ext uri="{FF2B5EF4-FFF2-40B4-BE49-F238E27FC236}">
                <a16:creationId xmlns:a16="http://schemas.microsoft.com/office/drawing/2014/main" id="{35406FE1-33BD-4621-8263-370CAC102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ΤΟ ΜΕΛΛΟΝ</a:t>
            </a:r>
          </a:p>
        </p:txBody>
      </p:sp>
      <p:sp>
        <p:nvSpPr>
          <p:cNvPr id="299010" name="Text Box 2">
            <a:extLst>
              <a:ext uri="{FF2B5EF4-FFF2-40B4-BE49-F238E27FC236}">
                <a16:creationId xmlns:a16="http://schemas.microsoft.com/office/drawing/2014/main" id="{C590121E-770C-445C-9623-FCB14B51F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600201"/>
            <a:ext cx="8229600" cy="45307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5925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ΜΙΚΡΟΜΕΤΑΣΤΑΣΕΙΣ</a:t>
            </a:r>
          </a:p>
          <a:p>
            <a:pPr marL="415925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ΚΥΚΛΟΦΟΡΟΥΝΤΑ ΚΑΡΚΙΝΙΚΑ ΚΥΤΤΑΡΑ</a:t>
            </a:r>
          </a:p>
          <a:p>
            <a:pPr marL="415925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ΝΕΑ ΧΗΜΕΙΟΘΕΡΑΠΕΥΤΙΚΑ</a:t>
            </a:r>
          </a:p>
          <a:p>
            <a:pPr marL="417513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marL="417513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60000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endParaRPr lang="el-GR" sz="3200">
              <a:solidFill>
                <a:srgbClr val="FFCC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marL="415925" indent="-381000" defTabSz="449263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Clr>
                <a:srgbClr val="C4C3AA"/>
              </a:buClr>
              <a:buSzPct val="60000"/>
              <a:buFont typeface="Wingdings" charset="2"/>
              <a:buChar char=""/>
              <a:tabLst>
                <a:tab pos="415925" algn="l"/>
                <a:tab pos="863600" algn="l"/>
                <a:tab pos="1312863" algn="l"/>
                <a:tab pos="1762125" algn="l"/>
                <a:tab pos="2211388" algn="l"/>
                <a:tab pos="2660650" algn="l"/>
                <a:tab pos="3109913" algn="l"/>
                <a:tab pos="3559175" algn="l"/>
                <a:tab pos="4008438" algn="l"/>
                <a:tab pos="4457700" algn="l"/>
                <a:tab pos="4906963" algn="l"/>
                <a:tab pos="5356225" algn="l"/>
                <a:tab pos="5805488" algn="l"/>
                <a:tab pos="6254750" algn="l"/>
                <a:tab pos="6704013" algn="l"/>
                <a:tab pos="7153275" algn="l"/>
                <a:tab pos="7602538" algn="l"/>
                <a:tab pos="8051800" algn="l"/>
                <a:tab pos="8501063" algn="l"/>
                <a:tab pos="8950325" algn="l"/>
                <a:tab pos="9399588" algn="l"/>
              </a:tabLst>
              <a:defRPr/>
            </a:pPr>
            <a:r>
              <a:rPr lang="el-GR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ΕΦΑΡΜΟΓΗ ΟΛΩΝ ΤΩΝ ΠΑΡΑΠΑΝΩ ΣΤΗΝ </a:t>
            </a:r>
            <a:r>
              <a:rPr lang="en-US" sz="3200">
                <a:solidFill>
                  <a:srgbClr val="FFCC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NEOADJUVANT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6530" name="Picture 1">
            <a:extLst>
              <a:ext uri="{FF2B5EF4-FFF2-40B4-BE49-F238E27FC236}">
                <a16:creationId xmlns:a16="http://schemas.microsoft.com/office/drawing/2014/main" id="{D4E4CC1C-6D06-4E82-8D82-702F5C34D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6" y="571501"/>
            <a:ext cx="9026525" cy="454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06531" name="Text Box 2">
            <a:extLst>
              <a:ext uri="{FF2B5EF4-FFF2-40B4-BE49-F238E27FC236}">
                <a16:creationId xmlns:a16="http://schemas.microsoft.com/office/drawing/2014/main" id="{EB2ED1E7-DFF8-426B-BD99-F29F348A0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0" y="5626100"/>
            <a:ext cx="2889230" cy="648512"/>
          </a:xfrm>
          <a:prstGeom prst="rect">
            <a:avLst/>
          </a:prstGeom>
          <a:solidFill>
            <a:srgbClr val="4D4F45"/>
          </a:solidFill>
          <a:ln w="25560" cap="sq">
            <a:solidFill>
              <a:srgbClr val="363830"/>
            </a:solidFill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3600">
                <a:solidFill>
                  <a:srgbClr val="666A5C"/>
                </a:solidFill>
              </a:rPr>
              <a:t>ΕΥΧΑΡΙΣΤΩ!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3" name="Text Box 1">
            <a:extLst>
              <a:ext uri="{FF2B5EF4-FFF2-40B4-BE49-F238E27FC236}">
                <a16:creationId xmlns:a16="http://schemas.microsoft.com/office/drawing/2014/main" id="{0BCC6C59-91BA-49C5-91E6-359246CA7B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277814"/>
            <a:ext cx="8229600" cy="11398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34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Unicode MS" pitchFamily="32" charset="0"/>
                <a:cs typeface="Arial" charset="0"/>
              </a:rPr>
              <a:t>ΓΕΝΙΚΑ ΣΤΟΙΧΕΙΑ</a:t>
            </a:r>
          </a:p>
        </p:txBody>
      </p:sp>
      <p:sp>
        <p:nvSpPr>
          <p:cNvPr id="294915" name="Rectangle 2">
            <a:extLst>
              <a:ext uri="{FF2B5EF4-FFF2-40B4-BE49-F238E27FC236}">
                <a16:creationId xmlns:a16="http://schemas.microsoft.com/office/drawing/2014/main" id="{AEB6FF3A-C70A-419E-AA14-AF03486B7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0" y="1341438"/>
            <a:ext cx="8534400" cy="498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>
            <a:lvl1pPr marL="339725" indent="-339725"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Char char=""/>
            </a:pPr>
            <a:r>
              <a:rPr lang="el-GR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Είναι η πρώτη αιτία θανάτου από καρκίνο στις ΗΠΑ (</a:t>
            </a:r>
            <a:r>
              <a:rPr lang="en-US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~</a:t>
            </a:r>
            <a:r>
              <a:rPr lang="el-GR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170000 νέες περιπτώσεις ετησίως)</a:t>
            </a:r>
          </a:p>
          <a:p>
            <a:pPr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Char char=""/>
            </a:pPr>
            <a:r>
              <a:rPr lang="en-US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~ 45% </a:t>
            </a:r>
            <a:r>
              <a:rPr lang="el-GR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είναι εντοπισμένη στον θώρακα</a:t>
            </a:r>
          </a:p>
          <a:p>
            <a:pPr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Char char=""/>
            </a:pPr>
            <a:r>
              <a:rPr lang="el-GR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Η χειρουργική θεραπεία είναι η πιο αποτελεσματική μέθοδος για τον έλεγχο της νόσου (όταν έχει ένδειξη)</a:t>
            </a:r>
          </a:p>
          <a:p>
            <a:pPr defTabSz="449263" fontAlgn="base">
              <a:spcBef>
                <a:spcPts val="7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Wingdings" panose="05000000000000000000" pitchFamily="2" charset="2"/>
              <a:buChar char=""/>
            </a:pPr>
            <a:r>
              <a:rPr lang="el-GR" altLang="el-GR" sz="3200">
                <a:solidFill>
                  <a:srgbClr val="000000"/>
                </a:solidFill>
                <a:latin typeface="Arial Unicode MS" panose="020B0604020202020204" pitchFamily="34" charset="-128"/>
              </a:rPr>
              <a:t>Γίνονται όλο και πιο σαφείς πλέον οι ενδείξεις της χειρουργικής παρέμβασης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69" name="Text Box 1">
            <a:extLst>
              <a:ext uri="{FF2B5EF4-FFF2-40B4-BE49-F238E27FC236}">
                <a16:creationId xmlns:a16="http://schemas.microsoft.com/office/drawing/2014/main" id="{5DA21B57-7278-4D24-8CC5-91F53901F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115888"/>
            <a:ext cx="8229600" cy="1301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defTabSz="449263" fontAlgn="base">
              <a:spcBef>
                <a:spcPct val="0"/>
              </a:spcBef>
              <a:spcAft>
                <a:spcPct val="0"/>
              </a:spcAft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l-GR" sz="4400" dirty="0">
                <a:solidFill>
                  <a:srgbClr val="D6D2C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Γενική αποδοχή</a:t>
            </a:r>
          </a:p>
        </p:txBody>
      </p:sp>
      <p:sp>
        <p:nvSpPr>
          <p:cNvPr id="237570" name="Text Box 2">
            <a:extLst>
              <a:ext uri="{FF2B5EF4-FFF2-40B4-BE49-F238E27FC236}">
                <a16:creationId xmlns:a16="http://schemas.microsoft.com/office/drawing/2014/main" id="{E7FF26A4-CB14-4818-9EAF-0E54B1F40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1125539"/>
            <a:ext cx="7910512" cy="4224337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419100" indent="-379413" defTabSz="449263" fontAlgn="base">
              <a:spcBef>
                <a:spcPts val="750"/>
              </a:spcBef>
              <a:spcAft>
                <a:spcPct val="0"/>
              </a:spcAft>
              <a:buSzPct val="60000"/>
              <a:tabLst>
                <a:tab pos="4191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/>
            </a:pPr>
            <a:r>
              <a:rPr lang="en-US" sz="4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</a:t>
            </a:r>
            <a:r>
              <a:rPr lang="el-G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«Η καλύτερη θεραπεία του </a:t>
            </a:r>
            <a:r>
              <a:rPr lang="el-GR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βρογχογενή</a:t>
            </a:r>
            <a:r>
              <a:rPr lang="el-G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 καρκίνου του πνεύμονα (μη </a:t>
            </a:r>
            <a:r>
              <a:rPr lang="el-GR" sz="3600" b="1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μικροκυτταρικού</a:t>
            </a:r>
            <a:r>
              <a:rPr lang="el-GR" sz="36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6" charset="0"/>
                <a:cs typeface="Arial" charset="0"/>
              </a:rPr>
              <a:t> καρκίνου) είναι η χειρουργική και προσφέρει το μόνο πραγματικό ενδεχόμενο θεραπείας»</a:t>
            </a:r>
          </a:p>
          <a:p>
            <a:pPr marL="419100" indent="-379413" defTabSz="449263" fontAlgn="base">
              <a:spcBef>
                <a:spcPts val="550"/>
              </a:spcBef>
              <a:spcAft>
                <a:spcPct val="0"/>
              </a:spcAft>
              <a:buSzPct val="60000"/>
              <a:tabLst>
                <a:tab pos="4191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/>
            </a:pPr>
            <a:endParaRPr lang="en-US" sz="2800" dirty="0">
              <a:solidFill>
                <a:srgbClr val="0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aramond" pitchFamily="16" charset="0"/>
              <a:cs typeface="Arial" charset="0"/>
            </a:endParaRPr>
          </a:p>
          <a:p>
            <a:pPr marL="419100" indent="-379413" defTabSz="449263" fontAlgn="base">
              <a:spcBef>
                <a:spcPts val="550"/>
              </a:spcBef>
              <a:spcAft>
                <a:spcPct val="0"/>
              </a:spcAft>
              <a:buSzPct val="60000"/>
              <a:tabLst>
                <a:tab pos="419100" algn="l"/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  <a:tab pos="10331450" algn="l"/>
                <a:tab pos="10780713" algn="l"/>
              </a:tabLst>
              <a:defRPr/>
            </a:pPr>
            <a:r>
              <a:rPr lang="el-GR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		</a:t>
            </a:r>
            <a:r>
              <a:rPr lang="en-US" sz="2800" dirty="0">
                <a:solidFill>
                  <a:srgbClr val="0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2" charset="0"/>
                <a:cs typeface="Arial" charset="0"/>
              </a:rPr>
              <a:t>American Society of Clinical Oncology</a:t>
            </a:r>
          </a:p>
        </p:txBody>
      </p:sp>
      <p:sp>
        <p:nvSpPr>
          <p:cNvPr id="296964" name="Text Box 3">
            <a:extLst>
              <a:ext uri="{FF2B5EF4-FFF2-40B4-BE49-F238E27FC236}">
                <a16:creationId xmlns:a16="http://schemas.microsoft.com/office/drawing/2014/main" id="{04E9A51E-C852-43E2-B15A-9A984D10C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9288" y="5791200"/>
            <a:ext cx="8640762" cy="712788"/>
          </a:xfrm>
          <a:prstGeom prst="rect">
            <a:avLst/>
          </a:prstGeom>
          <a:noFill/>
          <a:ln w="1260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</a:pPr>
            <a:r>
              <a:rPr lang="el-GR" altLang="el-GR" sz="2000" b="1">
                <a:solidFill>
                  <a:srgbClr val="000000"/>
                </a:solidFill>
                <a:latin typeface="Times New Roman" panose="02020603050405020304" pitchFamily="18" charset="0"/>
              </a:rPr>
              <a:t>Κατά την διάγνωση μόνο το ½ των ασθενών έχει εντοπισμένη νόσο</a:t>
            </a:r>
          </a:p>
          <a:p>
            <a:pPr defTabSz="449263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</a:pPr>
            <a:r>
              <a:rPr lang="el-GR" altLang="el-GR" sz="2000" b="1">
                <a:solidFill>
                  <a:srgbClr val="000000"/>
                </a:solidFill>
                <a:latin typeface="Times New Roman" panose="02020603050405020304" pitchFamily="18" charset="0"/>
              </a:rPr>
              <a:t>και από αυτούς μόνο το 1/3 πιθανόν να οδηγηθεί στο χειρουργείο</a:t>
            </a:r>
          </a:p>
        </p:txBody>
      </p:sp>
      <p:sp>
        <p:nvSpPr>
          <p:cNvPr id="296965" name="Text Box 4">
            <a:extLst>
              <a:ext uri="{FF2B5EF4-FFF2-40B4-BE49-F238E27FC236}">
                <a16:creationId xmlns:a16="http://schemas.microsoft.com/office/drawing/2014/main" id="{78607724-BCDA-4D01-BFFA-AE1C9C38D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3251" y="4981575"/>
            <a:ext cx="1914525" cy="463550"/>
          </a:xfrm>
          <a:prstGeom prst="rect">
            <a:avLst/>
          </a:prstGeom>
          <a:noFill/>
          <a:ln w="9360" cap="sq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449263" fontAlgn="base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l-GR" altLang="el-GR" sz="2400" b="1">
                <a:solidFill>
                  <a:srgbClr val="FF0000"/>
                </a:solidFill>
                <a:latin typeface="Arial Narrow" panose="020B0606020202030204" pitchFamily="34" charset="0"/>
              </a:rPr>
              <a:t>ΔΥΣΤΥΧΩΣ</a:t>
            </a:r>
          </a:p>
        </p:txBody>
      </p:sp>
      <p:sp>
        <p:nvSpPr>
          <p:cNvPr id="296966" name="Line 5">
            <a:extLst>
              <a:ext uri="{FF2B5EF4-FFF2-40B4-BE49-F238E27FC236}">
                <a16:creationId xmlns:a16="http://schemas.microsoft.com/office/drawing/2014/main" id="{411375AC-057C-469B-9052-DC92EF1C63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100514" y="5510213"/>
            <a:ext cx="1587" cy="304800"/>
          </a:xfrm>
          <a:prstGeom prst="line">
            <a:avLst/>
          </a:prstGeom>
          <a:noFill/>
          <a:ln w="38160" cap="sq">
            <a:solidFill>
              <a:srgbClr val="FFFFFF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4219</Words>
  <Application>Microsoft Office PowerPoint</Application>
  <PresentationFormat>Widescreen</PresentationFormat>
  <Paragraphs>661</Paragraphs>
  <Slides>78</Slides>
  <Notes>60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94" baseType="lpstr">
      <vt:lpstr>Arial</vt:lpstr>
      <vt:lpstr>Arial (Body)</vt:lpstr>
      <vt:lpstr>Arial Narrow</vt:lpstr>
      <vt:lpstr>Arial Unicode MS</vt:lpstr>
      <vt:lpstr>Book Antiqua</vt:lpstr>
      <vt:lpstr>Calibri</vt:lpstr>
      <vt:lpstr>Comic Sans MS</vt:lpstr>
      <vt:lpstr>Courier New</vt:lpstr>
      <vt:lpstr>Garamond</vt:lpstr>
      <vt:lpstr>Geometr415 Blk BT</vt:lpstr>
      <vt:lpstr>OTNEJMQuadraat</vt:lpstr>
      <vt:lpstr>Rockwell</vt:lpstr>
      <vt:lpstr>Times New Roman</vt:lpstr>
      <vt:lpstr>Verdana</vt:lpstr>
      <vt:lpstr>Wingdings</vt:lpstr>
      <vt:lpstr>1_Θέμα του Office</vt:lpstr>
      <vt:lpstr>ΚΑΡΚΙΝΟΣ ΠΝΕΥΜΟΝΑ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9th Edition TNM</vt:lpstr>
      <vt:lpstr>Approximately 30% of patients with NSCLC  are diagnosed with resectable disease</vt:lpstr>
      <vt:lpstr>In patients with NSCLC, the stage at diagnosis significantly impacts survival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PET CT SCAN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Lung Cancer Patient Journey for Resectable NSCLC is Complex and Benefits from an MDT Discussion</vt:lpstr>
      <vt:lpstr>ESMO and NCCN Guidelines Recommend MDT Involvement in Treatment Decisions for Patients with Resectable NSCLC1,2</vt:lpstr>
      <vt:lpstr>MDT Approach has been Shown to Improve 5-year Survival Rates in Patients with Lung Cancer1</vt:lpstr>
      <vt:lpstr>Standard-of-care treatment for resectable NSCLC is surgery with curative intent</vt:lpstr>
      <vt:lpstr>PowerPoint Presentation</vt:lpstr>
      <vt:lpstr>PowerPoint Presentation</vt:lpstr>
      <vt:lpstr>PowerPoint Presentation</vt:lpstr>
      <vt:lpstr>PowerPoint Presentation</vt:lpstr>
      <vt:lpstr>Consensual definition of stage III NSCLC Resectability1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open thoracotomy or minimally invasive thorascopic surgery</vt:lpstr>
      <vt:lpstr>PowerPoint Presentation</vt:lpstr>
      <vt:lpstr>PowerPoint Presentation</vt:lpstr>
      <vt:lpstr>Disease recurrence or death following surgery remains high across disease  stages in NSCLC1-3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Key Neoadjuvant Studies in Resectable NSCLC Presented at the 2025 ASCO Annual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Γραμματεία Θωρακοχειρουργικής</dc:creator>
  <cp:lastModifiedBy>Mitsos Sofoklis</cp:lastModifiedBy>
  <cp:revision>6</cp:revision>
  <dcterms:created xsi:type="dcterms:W3CDTF">2026-03-13T08:45:01Z</dcterms:created>
  <dcterms:modified xsi:type="dcterms:W3CDTF">2026-05-04T14:46:01Z</dcterms:modified>
</cp:coreProperties>
</file>