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1280" r:id="rId2"/>
    <p:sldId id="1281" r:id="rId3"/>
    <p:sldId id="1282" r:id="rId4"/>
    <p:sldId id="1283" r:id="rId5"/>
    <p:sldId id="1478" r:id="rId6"/>
    <p:sldId id="1284" r:id="rId7"/>
    <p:sldId id="1285" r:id="rId8"/>
    <p:sldId id="1286" r:id="rId9"/>
    <p:sldId id="1287" r:id="rId10"/>
    <p:sldId id="1289" r:id="rId11"/>
    <p:sldId id="1290" r:id="rId12"/>
    <p:sldId id="1292" r:id="rId13"/>
    <p:sldId id="1294" r:id="rId14"/>
    <p:sldId id="1295" r:id="rId15"/>
    <p:sldId id="1293" r:id="rId16"/>
    <p:sldId id="1296" r:id="rId17"/>
    <p:sldId id="1298" r:id="rId18"/>
    <p:sldId id="1299" r:id="rId19"/>
    <p:sldId id="1547" r:id="rId20"/>
    <p:sldId id="1301" r:id="rId21"/>
    <p:sldId id="1307" r:id="rId22"/>
    <p:sldId id="1308" r:id="rId23"/>
    <p:sldId id="1310" r:id="rId24"/>
    <p:sldId id="1311" r:id="rId25"/>
    <p:sldId id="1313" r:id="rId26"/>
    <p:sldId id="1318" r:id="rId27"/>
    <p:sldId id="1319" r:id="rId28"/>
    <p:sldId id="1323" r:id="rId29"/>
    <p:sldId id="1328" r:id="rId30"/>
    <p:sldId id="1329" r:id="rId31"/>
    <p:sldId id="1330" r:id="rId32"/>
    <p:sldId id="1331" r:id="rId33"/>
    <p:sldId id="1332" r:id="rId34"/>
    <p:sldId id="1333" r:id="rId35"/>
    <p:sldId id="1334" r:id="rId36"/>
    <p:sldId id="1335" r:id="rId37"/>
    <p:sldId id="1341" r:id="rId38"/>
    <p:sldId id="1342" r:id="rId39"/>
    <p:sldId id="1336" r:id="rId40"/>
    <p:sldId id="1337" r:id="rId4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F32D31D-434B-45D7-8E4E-7D0E5E749D49}">
          <p14:sldIdLst>
            <p14:sldId id="1280"/>
            <p14:sldId id="1281"/>
            <p14:sldId id="1282"/>
            <p14:sldId id="1283"/>
            <p14:sldId id="1478"/>
            <p14:sldId id="1284"/>
            <p14:sldId id="1285"/>
            <p14:sldId id="1286"/>
            <p14:sldId id="1287"/>
            <p14:sldId id="1289"/>
            <p14:sldId id="1290"/>
            <p14:sldId id="1292"/>
            <p14:sldId id="1294"/>
            <p14:sldId id="1295"/>
            <p14:sldId id="1293"/>
            <p14:sldId id="1296"/>
            <p14:sldId id="1298"/>
            <p14:sldId id="1299"/>
            <p14:sldId id="1547"/>
            <p14:sldId id="1301"/>
            <p14:sldId id="1307"/>
            <p14:sldId id="1308"/>
            <p14:sldId id="1310"/>
            <p14:sldId id="1311"/>
            <p14:sldId id="1313"/>
            <p14:sldId id="1318"/>
            <p14:sldId id="1319"/>
            <p14:sldId id="1323"/>
            <p14:sldId id="1328"/>
            <p14:sldId id="1329"/>
            <p14:sldId id="1330"/>
            <p14:sldId id="1331"/>
            <p14:sldId id="1332"/>
            <p14:sldId id="1333"/>
            <p14:sldId id="1334"/>
            <p14:sldId id="1335"/>
            <p14:sldId id="1341"/>
            <p14:sldId id="1342"/>
            <p14:sldId id="1336"/>
            <p14:sldId id="1337"/>
          </p14:sldIdLst>
        </p14:section>
        <p14:section name="Summary Section" id="{674055EC-3F47-4772-BCC3-7834CE0E0588}">
          <p14:sldIdLst/>
        </p14:section>
        <p14:section name="BDI and PV Thrombosis" id="{1FE314FF-53E2-4285-A85B-4CA7768969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877" autoAdjust="0"/>
  </p:normalViewPr>
  <p:slideViewPr>
    <p:cSldViewPr>
      <p:cViewPr varScale="1">
        <p:scale>
          <a:sx n="60" d="100"/>
          <a:sy n="60" d="100"/>
        </p:scale>
        <p:origin x="42" y="1500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5B849-2FA6-4B7B-ACDF-4A7596AE72D1}" type="datetimeFigureOut">
              <a:rPr lang="el-GR" smtClean="0"/>
              <a:t>7/7/2023</a:t>
            </a:fld>
            <a:endParaRPr lang="el-G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F9E05-87C0-4A14-BAD0-9691583D081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91388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134227-C73A-454A-8AFC-C452C19F0980}" type="slidenum">
              <a:rPr lang="en-GB"/>
              <a:pPr/>
              <a:t>40</a:t>
            </a:fld>
            <a:endParaRPr lang="en-GB" dirty="0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649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FCD35-9181-44EA-81ED-131E93C12C8A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0588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8C10-F0DB-42E1-82B0-37F588770424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6004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8C30-D552-4C74-A2A4-85C79D42A828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38747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First Department of Surgery, Faculty of Medicine, National and Kapodistrian University of Athens , Laiko General Hospital, Dir. Prof. T. Liakakos.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E78E9-3CFA-41FF-B8BF-529DF8B1A8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E6F76-7BDA-451B-A8CA-1BA9E47DABDC}" type="datetime1">
              <a:rPr lang="el-GR" smtClean="0"/>
              <a:t>7/7/2023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9735904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44451"/>
            <a:ext cx="11087100" cy="11287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52451" y="1431926"/>
            <a:ext cx="11087100" cy="4518025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17FF9-86D0-4EC7-B696-7489672F88A7}" type="datetime1">
              <a:rPr lang="el-GR" smtClean="0"/>
              <a:t>7/7/2023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665323" y="6311900"/>
            <a:ext cx="4861354" cy="4095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First Department of Surgery, Faculty of Medicine, National and Kapodistrian University of Athens , Laiko General Hospital, Dir. Prof. T. Liakakos.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ln/>
        </p:spPr>
        <p:txBody>
          <a:bodyPr/>
          <a:lstStyle>
            <a:lvl1pPr>
              <a:defRPr/>
            </a:lvl1pPr>
          </a:lstStyle>
          <a:p>
            <a:fld id="{F4B7EBC9-7547-44E9-91D3-B7F2143714C5}" type="slidenum">
              <a:rPr lang="en-US" altLang="el-GR"/>
              <a:pPr/>
              <a:t>‹#›</a:t>
            </a:fld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988131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8C16-1DB3-4D7F-87F7-1959A37EDF81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900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10970684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65323" y="6311900"/>
            <a:ext cx="4861354" cy="409575"/>
          </a:xfrm>
        </p:spPr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4273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CAF12-3951-4284-95FE-90411A5E22D5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701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ACC4-58F8-429F-8322-1B4EB75DF631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795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C0B-CEC0-4EF7-8148-4E956C73AEE5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551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0CEB5-DEB9-40A4-A55A-08C3B6FD521D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1198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618A0-6F7F-4CFE-AE42-66B470C306D3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960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94A9F-C3B3-4A66-8D02-648238FD5BA9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2868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CF1E-2E7F-4536-A50E-49B71C718EBC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009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0709-BBB8-4A2D-A601-5CFD1A2EE2AD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052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3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CC8FC-75C3-4211-A26D-30F8495DAC36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5323" y="6311900"/>
            <a:ext cx="4861354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First Department of Surgery, Faculty of Medicine, National and Kapodistrian University of Athens </a:t>
            </a:r>
            <a:r>
              <a:rPr lang="el-GR" dirty="0"/>
              <a:t>, </a:t>
            </a:r>
            <a:r>
              <a:rPr lang="en-US" dirty="0"/>
              <a:t>Laiko General Hospital</a:t>
            </a:r>
            <a:r>
              <a:rPr lang="el-GR" dirty="0"/>
              <a:t>, </a:t>
            </a:r>
            <a:r>
              <a:rPr lang="en-US" dirty="0"/>
              <a:t>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83E79-6F58-48EE-939E-EB876EBB13BC}" type="slidenum">
              <a:rPr lang="el-GR" smtClean="0"/>
              <a:t>‹#›</a:t>
            </a:fld>
            <a:endParaRPr lang="el-GR" dirty="0"/>
          </a:p>
        </p:txBody>
      </p:sp>
      <p:pic>
        <p:nvPicPr>
          <p:cNvPr id="10" name="Picture 7" descr="ECG Blue"/>
          <p:cNvPicPr>
            <a:picLocks noChangeAspect="1" noChangeArrowheads="1"/>
          </p:cNvPicPr>
          <p:nvPr userDrawn="1"/>
        </p:nvPicPr>
        <p:blipFill>
          <a:blip r:embed="rId17" cstate="print">
            <a:grayscl/>
          </a:blip>
          <a:srcRect/>
          <a:stretch>
            <a:fillRect/>
          </a:stretch>
        </p:blipFill>
        <p:spPr bwMode="auto">
          <a:xfrm>
            <a:off x="0" y="685800"/>
            <a:ext cx="1279274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564085" y="6342109"/>
            <a:ext cx="165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www.surgery.gr</a:t>
            </a:r>
            <a:endParaRPr lang="el-G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6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06850" y="5715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My Classification</a:t>
            </a:r>
            <a:endParaRPr lang="el-GR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No classification system is universally</a:t>
            </a:r>
          </a:p>
          <a:p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Leaks from cystic duct stump or small ducts in liver bed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Partial CBD/CHD wall injuries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Complete CBD/CHD transection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Right/left hepatic duct or sectoral duct injuries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Bile duct injuries associated with vascular injuries</a:t>
            </a:r>
            <a:endParaRPr lang="el-G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30653" y="1512094"/>
            <a:ext cx="4041775" cy="404738"/>
          </a:xfrm>
        </p:spPr>
        <p:txBody>
          <a:bodyPr>
            <a:normAutofit fontScale="92500"/>
          </a:bodyPr>
          <a:lstStyle/>
          <a:p>
            <a:r>
              <a:rPr lang="en-US" sz="2100" dirty="0"/>
              <a:t>The optimal management depends on </a:t>
            </a:r>
            <a:endParaRPr lang="el-GR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of recognition of injury</a:t>
            </a:r>
          </a:p>
          <a:p>
            <a:r>
              <a:rPr lang="en-US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extent of bile duct injury </a:t>
            </a:r>
          </a:p>
          <a:p>
            <a:r>
              <a:rPr lang="en-US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patient’s condition </a:t>
            </a:r>
          </a:p>
          <a:p>
            <a:r>
              <a:rPr lang="en-US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availability of experienced hepatobiliary surgeons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66269-3B7B-4E25-94D5-D7016AE1C6B2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</a:t>
            </a:fld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1981201" y="5521147"/>
            <a:ext cx="8229599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 bile duct injuries </a:t>
            </a:r>
            <a:r>
              <a:rPr lang="en-US" dirty="0"/>
              <a:t>are defined as injuries of the common bile duct or its tributaries that require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circumferential anastomosis </a:t>
            </a:r>
            <a:r>
              <a:rPr lang="en-US" dirty="0"/>
              <a:t>as a presumed definitive repair. According to the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Strasberg classification </a:t>
            </a:r>
            <a:r>
              <a:rPr lang="en-US" dirty="0"/>
              <a:t>, injuries of this type are included in </a:t>
            </a: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groups E and D</a:t>
            </a:r>
            <a:r>
              <a:rPr lang="en-US" dirty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925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846640" cy="1470025"/>
          </a:xfrm>
        </p:spPr>
        <p:txBody>
          <a:bodyPr>
            <a:noAutofit/>
          </a:bodyPr>
          <a:lstStyle/>
          <a:p>
            <a:r>
              <a:rPr lang="en-US" sz="2800" dirty="0"/>
              <a:t>No prospective, controlled, randomized trial </a:t>
            </a:r>
            <a:br>
              <a:rPr lang="en-US" sz="2800" dirty="0"/>
            </a:br>
            <a:r>
              <a:rPr lang="en-US" sz="2800" dirty="0"/>
              <a:t>(evidence level 1)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is not going to be conducted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whether an early repair is better than a late one..</a:t>
            </a:r>
            <a:endParaRPr lang="el-GR" sz="28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895600" y="4221088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timing of the operative</a:t>
            </a:r>
            <a:b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 should be individualized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83832" y="5604356"/>
            <a:ext cx="6054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EAES guidelines for BDI. Surg Endosc (2012) 26:3003–3039</a:t>
            </a: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CBFCB-DC3D-4305-84A3-894F7C360DFF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487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820999" y="3500439"/>
            <a:ext cx="2482924" cy="954107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2800" b="1" dirty="0"/>
              <a:t>IMMEDIATE or</a:t>
            </a:r>
          </a:p>
          <a:p>
            <a:r>
              <a:rPr lang="it-IT" sz="2800" b="1" dirty="0"/>
              <a:t>early &lt; 6 weeks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7119395" y="4508501"/>
            <a:ext cx="19566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2800" b="1" dirty="0"/>
              <a:t>DELAYED</a:t>
            </a:r>
          </a:p>
          <a:p>
            <a:r>
              <a:rPr lang="it-IT" sz="2800" b="1" dirty="0"/>
              <a:t>(&gt; 6 weeks )</a:t>
            </a:r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 flipH="1">
            <a:off x="4511675" y="908721"/>
            <a:ext cx="1584325" cy="244884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 dirty="0"/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>
            <a:off x="6095999" y="908721"/>
            <a:ext cx="1833564" cy="352834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B50AA-F092-4188-96C7-04D05EF74427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999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14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524000" y="1215232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Immediate vs early</a:t>
            </a:r>
            <a:endParaRPr lang="el-GR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9AD6-6393-4DB1-9699-BC636DEE99B3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12</a:t>
            </a:fld>
            <a:endParaRPr lang="el-GR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t="21474" r="6498" b="10378"/>
          <a:stretch/>
        </p:blipFill>
        <p:spPr>
          <a:xfrm>
            <a:off x="5942358" y="2174876"/>
            <a:ext cx="4300340" cy="3214247"/>
          </a:xfrm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Is there a</a:t>
            </a:r>
          </a:p>
          <a:p>
            <a:pPr marL="0" indent="0">
              <a:buNone/>
            </a:pPr>
            <a:r>
              <a:rPr lang="en-US" dirty="0"/>
              <a:t>higher success rate</a:t>
            </a:r>
          </a:p>
          <a:p>
            <a:pPr marL="0" indent="0">
              <a:buNone/>
            </a:pPr>
            <a:r>
              <a:rPr lang="en-US" dirty="0"/>
              <a:t>for injuries</a:t>
            </a:r>
          </a:p>
          <a:p>
            <a:pPr marL="0" indent="0">
              <a:buNone/>
            </a:pPr>
            <a:r>
              <a:rPr lang="en-US" dirty="0"/>
              <a:t>identified at the</a:t>
            </a:r>
          </a:p>
          <a:p>
            <a:pPr marL="0" indent="0">
              <a:buNone/>
            </a:pPr>
            <a:r>
              <a:rPr lang="en-US" dirty="0"/>
              <a:t>index operation(LC) ? 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???</a:t>
            </a:r>
          </a:p>
          <a:p>
            <a:pPr marL="0" indent="0" algn="ctr">
              <a:buNone/>
            </a:pPr>
            <a:endParaRPr lang="el-G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76" y="0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74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E79C-CDEB-4B0F-A382-9C638333BF99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13</a:t>
            </a:fld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4617" r="19625" b="8033"/>
          <a:stretch/>
        </p:blipFill>
        <p:spPr>
          <a:xfrm>
            <a:off x="1524000" y="1"/>
            <a:ext cx="9144000" cy="694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80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CC9F-1465-451F-8BE7-8BB9C6723D9A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14</a:t>
            </a:fld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5" t="13589" r="14625" b="10708"/>
          <a:stretch/>
        </p:blipFill>
        <p:spPr>
          <a:xfrm>
            <a:off x="1524000" y="0"/>
            <a:ext cx="9317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56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5640" y="1018466"/>
            <a:ext cx="8229600" cy="496855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for expert surgeons</a:t>
            </a:r>
          </a:p>
          <a:p>
            <a:r>
              <a:rPr lang="en-US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best chance </a:t>
            </a:r>
          </a:p>
          <a:p>
            <a:pPr lvl="1"/>
            <a:r>
              <a:rPr lang="en-US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injuries detected during surgery. </a:t>
            </a:r>
          </a:p>
          <a:p>
            <a:r>
              <a:rPr lang="en-US" dirty="0"/>
              <a:t>Most surgeons unable to do the repair. </a:t>
            </a:r>
          </a:p>
          <a:p>
            <a:pPr lvl="1"/>
            <a:r>
              <a:rPr lang="en-US" dirty="0">
                <a:solidFill>
                  <a:srgbClr val="CC0000"/>
                </a:solidFill>
              </a:rPr>
              <a:t>call on a surgeon </a:t>
            </a:r>
            <a:r>
              <a:rPr lang="en-US" dirty="0"/>
              <a:t>with the needed expertise for this type of operation. </a:t>
            </a:r>
          </a:p>
          <a:p>
            <a:pPr lvl="1"/>
            <a:r>
              <a:rPr lang="en-US" dirty="0"/>
              <a:t>the patient </a:t>
            </a:r>
            <a:r>
              <a:rPr lang="en-US" dirty="0">
                <a:solidFill>
                  <a:srgbClr val="CC0000"/>
                </a:solidFill>
              </a:rPr>
              <a:t>should be referred </a:t>
            </a:r>
            <a:r>
              <a:rPr lang="en-US" dirty="0"/>
              <a:t>to a capable unit with radiologists, endoscopists, and surgeons.</a:t>
            </a:r>
          </a:p>
          <a:p>
            <a:r>
              <a:rPr lang="en-US" sz="3100" dirty="0"/>
              <a:t>A successful outcome was achieved in a high proportion of patients (42 of 47) when repair of the bile duct injury was undertaken in a unit experienced in the management of biliary injury. </a:t>
            </a:r>
          </a:p>
          <a:p>
            <a:r>
              <a:rPr lang="en-US" sz="3100" dirty="0"/>
              <a:t>In selected patients, early repair within the first 2 weeks resulted in a similar outcome to that of delayed repair.</a:t>
            </a:r>
            <a:endParaRPr lang="el-GR" sz="31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B8B63-F663-41C5-9976-C0B18FC21D51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15</a:t>
            </a:fld>
            <a:endParaRPr lang="el-GR" dirty="0"/>
          </a:p>
        </p:txBody>
      </p:sp>
      <p:sp>
        <p:nvSpPr>
          <p:cNvPr id="7" name="Rectangle 6"/>
          <p:cNvSpPr/>
          <p:nvPr/>
        </p:nvSpPr>
        <p:spPr>
          <a:xfrm>
            <a:off x="5879976" y="5987018"/>
            <a:ext cx="478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Thomson et al Br J Surg. 2006 Feb;93(2):216-20.</a:t>
            </a:r>
          </a:p>
        </p:txBody>
      </p:sp>
    </p:spTree>
    <p:extLst>
      <p:ext uri="{BB962C8B-B14F-4D97-AF65-F5344CB8AC3E}">
        <p14:creationId xmlns:p14="http://schemas.microsoft.com/office/powerpoint/2010/main" val="2029765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76AD-07E5-42C7-9DC8-7C8E2C322627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16</a:t>
            </a:fld>
            <a:endParaRPr lang="el-G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852936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It</a:t>
            </a:r>
            <a:endParaRPr lang="el-GR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36063" cy="3756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809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116601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100" b="1" dirty="0"/>
              <a:t>Algorithm</a:t>
            </a:r>
            <a:r>
              <a:rPr lang="en-US" sz="36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injury classification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sepsis control and drainage from all parts of the biliary tree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 for the complete extent of the injury to the biliary tree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patient preparation by insertion of guide stents into each isolated branch of the biliary tree, followed later by surgery.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87DB-71C0-41C4-A187-482A81F769F9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17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1524000" y="580235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Strasberg  SM et al . J Gastrointest Surg 5: 266–274. 2001</a:t>
            </a:r>
            <a:endParaRPr lang="el-GR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9264352" y="1969294"/>
            <a:ext cx="648072" cy="1080120"/>
          </a:xfrm>
          <a:prstGeom prst="curvedLeftArrow">
            <a:avLst/>
          </a:prstGeom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8" name="Curved Left Arrow 7"/>
          <p:cNvSpPr/>
          <p:nvPr/>
        </p:nvSpPr>
        <p:spPr>
          <a:xfrm flipH="1" flipV="1">
            <a:off x="1981200" y="1950368"/>
            <a:ext cx="432048" cy="1117972"/>
          </a:xfrm>
          <a:prstGeom prst="curvedLeftArrow">
            <a:avLst/>
          </a:prstGeom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8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9" name="Group 5"/>
          <p:cNvGrpSpPr>
            <a:grpSpLocks/>
          </p:cNvGrpSpPr>
          <p:nvPr/>
        </p:nvGrpSpPr>
        <p:grpSpPr bwMode="auto">
          <a:xfrm>
            <a:off x="2495549" y="4376598"/>
            <a:ext cx="7040748" cy="1728788"/>
            <a:chOff x="1383" y="3113"/>
            <a:chExt cx="3561" cy="708"/>
          </a:xfrm>
        </p:grpSpPr>
        <p:pic>
          <p:nvPicPr>
            <p:cNvPr id="129030" name="Picture 2" descr="i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6"/>
            <a:stretch>
              <a:fillRect/>
            </a:stretch>
          </p:blipFill>
          <p:spPr bwMode="auto">
            <a:xfrm>
              <a:off x="1383" y="3113"/>
              <a:ext cx="690" cy="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1" name="Picture 3" descr="i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" y="3158"/>
              <a:ext cx="1470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2" name="Picture 4" descr="i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5" y="3164"/>
              <a:ext cx="1329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9027" name="CasellaDiTesto 7"/>
          <p:cNvSpPr txBox="1">
            <a:spLocks noChangeArrowheads="1"/>
          </p:cNvSpPr>
          <p:nvPr/>
        </p:nvSpPr>
        <p:spPr bwMode="auto">
          <a:xfrm>
            <a:off x="2351585" y="1412875"/>
            <a:ext cx="7416824" cy="12311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it-IT" sz="2200" b="1" dirty="0">
                <a:latin typeface="+mn-lt"/>
              </a:rPr>
              <a:t>Simple leak from the cystic duct stump found during LC  placement of an additional clip or a suture ligature loop </a:t>
            </a:r>
            <a:r>
              <a:rPr lang="it-IT" sz="1800" b="1" dirty="0">
                <a:latin typeface="+mn-lt"/>
                <a:sym typeface="Symbol" pitchFamily="18" charset="2"/>
              </a:rPr>
              <a:t></a:t>
            </a:r>
            <a:r>
              <a:rPr lang="it-IT" sz="1800" b="1" dirty="0">
                <a:latin typeface="+mn-lt"/>
              </a:rPr>
              <a:t> </a:t>
            </a:r>
            <a:r>
              <a:rPr lang="it-IT" sz="2200" b="1" dirty="0">
                <a:latin typeface="+mn-lt"/>
              </a:rPr>
              <a:t>videolaparoscopy / laparotomy</a:t>
            </a:r>
          </a:p>
          <a:p>
            <a:pPr marL="0" indent="0" eaLnBrk="1" hangingPunct="1"/>
            <a:endParaRPr lang="it-IT" sz="800" b="1" dirty="0">
              <a:latin typeface="+mn-lt"/>
            </a:endParaRPr>
          </a:p>
        </p:txBody>
      </p:sp>
      <p:sp>
        <p:nvSpPr>
          <p:cNvPr id="129028" name="Text Box 8"/>
          <p:cNvSpPr txBox="1">
            <a:spLocks noChangeArrowheads="1"/>
          </p:cNvSpPr>
          <p:nvPr/>
        </p:nvSpPr>
        <p:spPr bwMode="auto">
          <a:xfrm>
            <a:off x="2495549" y="3892152"/>
            <a:ext cx="7128843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sz="2200" b="1" dirty="0">
                <a:latin typeface="+mn-lt"/>
              </a:rPr>
              <a:t>Complex biliary injuries</a:t>
            </a:r>
            <a:r>
              <a:rPr lang="it-IT" sz="2200" b="1" dirty="0">
                <a:latin typeface="+mn-lt"/>
                <a:sym typeface="Symbol" pitchFamily="18" charset="2"/>
              </a:rPr>
              <a:t></a:t>
            </a:r>
            <a:r>
              <a:rPr lang="it-IT" sz="2200" b="1" dirty="0">
                <a:latin typeface="+mn-lt"/>
              </a:rPr>
              <a:t> CONVERT TO LAPAROTOMY</a:t>
            </a:r>
          </a:p>
          <a:p>
            <a:pPr eaLnBrk="1" hangingPunct="1"/>
            <a:endParaRPr lang="it-IT" sz="1800" dirty="0">
              <a:latin typeface="+mn-lt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4617743" y="6057417"/>
            <a:ext cx="2884508" cy="369332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B050"/>
                </a:solidFill>
              </a:rPr>
              <a:t>STRASBERG CLASSIFICATION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9C546-6713-4BB7-9B0C-B6742A26F2D8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18</a:t>
            </a:fld>
            <a:endParaRPr lang="el-GR" dirty="0"/>
          </a:p>
        </p:txBody>
      </p:sp>
      <p:grpSp>
        <p:nvGrpSpPr>
          <p:cNvPr id="6" name="Group 5"/>
          <p:cNvGrpSpPr/>
          <p:nvPr/>
        </p:nvGrpSpPr>
        <p:grpSpPr>
          <a:xfrm>
            <a:off x="4002163" y="2617397"/>
            <a:ext cx="4076701" cy="1312863"/>
            <a:chOff x="2478162" y="2617396"/>
            <a:chExt cx="4076701" cy="1312863"/>
          </a:xfrm>
        </p:grpSpPr>
        <p:pic>
          <p:nvPicPr>
            <p:cNvPr id="129035" name="Picture 1" descr="i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162" y="2617396"/>
              <a:ext cx="2662238" cy="1312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0400" y="2630089"/>
              <a:ext cx="1414463" cy="1262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Titolo 1"/>
          <p:cNvSpPr txBox="1">
            <a:spLocks/>
          </p:cNvSpPr>
          <p:nvPr/>
        </p:nvSpPr>
        <p:spPr>
          <a:xfrm>
            <a:off x="1524000" y="760413"/>
            <a:ext cx="9144000" cy="93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900" b="1">
                <a:solidFill>
                  <a:srgbClr val="A50021"/>
                </a:solidFill>
                <a:latin typeface="+mn-lt"/>
              </a:rPr>
              <a:t>IMMEDIATE SURGICAL REPAIR</a:t>
            </a:r>
            <a:endParaRPr lang="it-IT" sz="2900" b="1" dirty="0">
              <a:solidFill>
                <a:srgbClr val="A50021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24001" y="1052736"/>
            <a:ext cx="9144000" cy="5369028"/>
            <a:chOff x="1" y="1052736"/>
            <a:chExt cx="9144000" cy="536902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238" y="1052736"/>
              <a:ext cx="7249461" cy="5369028"/>
            </a:xfrm>
            <a:prstGeom prst="rect">
              <a:avLst/>
            </a:prstGeom>
            <a:noFill/>
            <a:ln w="5715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" y="1083970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EAES guidelines for BDI. Surg Endosc (2012) 26:3003–3039</a:t>
              </a:r>
              <a:endParaRPr lang="el-G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35238" y="1052736"/>
            <a:ext cx="7249461" cy="5369028"/>
            <a:chOff x="2435238" y="1052736"/>
            <a:chExt cx="7249461" cy="536902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95549" y="1052736"/>
              <a:ext cx="7128843" cy="530361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2435238" y="1052736"/>
              <a:ext cx="7249461" cy="536902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811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3E79-6F58-48EE-939E-EB876EBB13BC}" type="slidenum">
              <a:rPr lang="el-GR" smtClean="0"/>
              <a:t>19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428625"/>
            <a:ext cx="4257675" cy="60007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30CAD-60B9-42EC-961D-F7AAC11667A6}" type="datetime1">
              <a:rPr lang="el-GR" smtClean="0"/>
              <a:t>7/7/2023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23018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5065-33C9-4857-9CCE-074EA20BE526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</a:t>
            </a:fld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4411" r="19000" b="8240"/>
          <a:stretch/>
        </p:blipFill>
        <p:spPr>
          <a:xfrm>
            <a:off x="1524000" y="0"/>
            <a:ext cx="9192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92314" y="2781300"/>
            <a:ext cx="7991475" cy="30241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2400" dirty="0">
              <a:latin typeface="+mj-lt"/>
            </a:endParaRPr>
          </a:p>
        </p:txBody>
      </p:sp>
      <p:pic>
        <p:nvPicPr>
          <p:cNvPr id="9223" name="Picture 8" descr="C:\Documents and Settings\user\Desktop\samsun\CDden\DSC0030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340768"/>
            <a:ext cx="3432348" cy="4648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4" name="Picture 6" descr="C:\WINDOWS\Desktop\SAFRA\11344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05" y="1340769"/>
            <a:ext cx="3811667" cy="4648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CE19F-37EC-481C-8539-064924418C5D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51030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980728"/>
            <a:ext cx="8229600" cy="5406340"/>
          </a:xfrm>
        </p:spPr>
        <p:txBody>
          <a:bodyPr>
            <a:noAutofit/>
          </a:bodyPr>
          <a:lstStyle/>
          <a:p>
            <a:r>
              <a:rPr lang="en-US" sz="1800" dirty="0"/>
              <a:t>112 (56%) patients were repaired by specialist hepatobiliary surgeons </a:t>
            </a:r>
          </a:p>
          <a:p>
            <a:pPr lvl="1"/>
            <a:r>
              <a:rPr lang="en-US" sz="1400" dirty="0"/>
              <a:t>timing of repair: immediate, n = 28; early (&lt;21 days), n = 43; and late (&gt;21 days) n = 41</a:t>
            </a:r>
          </a:p>
          <a:p>
            <a:r>
              <a:rPr lang="en-US" sz="1800" dirty="0"/>
              <a:t>45 (22%) underwent repair by nonspecialist surgeons before specialist referral </a:t>
            </a:r>
          </a:p>
          <a:p>
            <a:pPr lvl="1"/>
            <a:r>
              <a:rPr lang="en-US" sz="1400" dirty="0"/>
              <a:t>immediate, n = 16; early, n = 26 and late, n = 03.</a:t>
            </a:r>
          </a:p>
          <a:p>
            <a:r>
              <a:rPr lang="en-US" sz="1800" dirty="0"/>
              <a:t>Outcomes after immediate and early repairs were comparable to late repairs when performed by specialists </a:t>
            </a:r>
          </a:p>
          <a:p>
            <a:pPr lvl="1"/>
            <a:r>
              <a:rPr lang="en-US" sz="1400" dirty="0"/>
              <a:t>recurrent cholangitis:11%, 12%, and 10%; P = 0.96, NS; </a:t>
            </a:r>
          </a:p>
          <a:p>
            <a:pPr lvl="1"/>
            <a:r>
              <a:rPr lang="en-US" sz="1400" dirty="0"/>
              <a:t>re-stricture:18%,5%, and 29%; P = 0.01; </a:t>
            </a:r>
          </a:p>
          <a:p>
            <a:pPr lvl="1"/>
            <a:r>
              <a:rPr lang="en-US" sz="1400" dirty="0"/>
              <a:t>nonsurgical intervention: 14%, 5%, and 24%; P&lt;0.03; </a:t>
            </a:r>
          </a:p>
          <a:p>
            <a:pPr lvl="1"/>
            <a:r>
              <a:rPr lang="en-US" sz="1400" dirty="0"/>
              <a:t>redo surgery: 4%, 2%, and 5%; P = 0.81, NS; </a:t>
            </a:r>
          </a:p>
          <a:p>
            <a:pPr lvl="1"/>
            <a:r>
              <a:rPr lang="en-US" sz="1400" dirty="0"/>
              <a:t>overall morbidity: 21%, 14%, and 39%; P&lt;0.02]. </a:t>
            </a:r>
          </a:p>
          <a:p>
            <a:r>
              <a:rPr lang="en-US" sz="1800" dirty="0"/>
              <a:t>On multivariate analysis, immediate and early repairs done by nonspecialist surgeons were independent risk factors (P &lt; 0.05) for </a:t>
            </a:r>
          </a:p>
          <a:p>
            <a:pPr lvl="1"/>
            <a:r>
              <a:rPr lang="en-US" sz="1400" dirty="0"/>
              <a:t>recurrent cholangitis [50% and 27%], </a:t>
            </a:r>
          </a:p>
          <a:p>
            <a:pPr lvl="1"/>
            <a:r>
              <a:rPr lang="en-US" sz="1400" dirty="0"/>
              <a:t>re-stricturing (75% and 61%), </a:t>
            </a:r>
          </a:p>
          <a:p>
            <a:pPr lvl="1"/>
            <a:r>
              <a:rPr lang="en-US" sz="1400" dirty="0"/>
              <a:t>redo reconstructions (31% and 61%), and </a:t>
            </a:r>
          </a:p>
          <a:p>
            <a:pPr lvl="1"/>
            <a:r>
              <a:rPr lang="en-US" sz="1400" dirty="0"/>
              <a:t>overall morbidity (75% and 84%).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6D2E-AA33-44DA-9738-72BB72450855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21</a:t>
            </a:fld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4114800" y="6017736"/>
            <a:ext cx="4040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Perera et al Ann Surg 2011;253:553–560)</a:t>
            </a: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3532" y="3068961"/>
            <a:ext cx="8424936" cy="2554545"/>
          </a:xfrm>
          <a:prstGeom prst="rect">
            <a:avLst/>
          </a:prstGeom>
          <a:solidFill>
            <a:srgbClr val="FFFF00"/>
          </a:solidFill>
          <a:ln w="57150">
            <a:solidFill>
              <a:srgbClr val="CC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and immediate (&lt; 21 days) repair </a:t>
            </a:r>
            <a:r>
              <a:rPr lang="en-US" sz="2000" dirty="0"/>
              <a:t>have an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equally good or better long-term </a:t>
            </a:r>
            <a:r>
              <a:rPr lang="en-US" sz="2000" dirty="0"/>
              <a:t>outcome when performed at a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specialist HBS center </a:t>
            </a:r>
            <a:r>
              <a:rPr lang="en-US" sz="2000" dirty="0"/>
              <a:t>compared to injuries that are repaired late.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A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delay in referral </a:t>
            </a:r>
            <a:r>
              <a:rPr lang="en-US" sz="2000" dirty="0"/>
              <a:t>to a specialist team and the presence of associated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injuries </a:t>
            </a:r>
            <a:r>
              <a:rPr lang="en-US" sz="2000" dirty="0"/>
              <a:t>contribute to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adverse overall morbidity</a:t>
            </a:r>
            <a:r>
              <a:rPr lang="en-US" sz="2000" dirty="0"/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assistance sought from HBS or early referral …….</a:t>
            </a:r>
            <a:r>
              <a:rPr lang="en-US" sz="2000" dirty="0"/>
              <a:t>that continues to be the drawback of laparoscopic cholecystectomy.</a:t>
            </a:r>
          </a:p>
        </p:txBody>
      </p:sp>
    </p:spTree>
    <p:extLst>
      <p:ext uri="{BB962C8B-B14F-4D97-AF65-F5344CB8AC3E}">
        <p14:creationId xmlns:p14="http://schemas.microsoft.com/office/powerpoint/2010/main" val="13228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8B134-B728-4EF1-B138-4E746BDB4A80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22</a:t>
            </a:fld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16" y="12578"/>
            <a:ext cx="9196238" cy="255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8"/>
          <a:stretch/>
        </p:blipFill>
        <p:spPr bwMode="auto">
          <a:xfrm>
            <a:off x="1510716" y="4875612"/>
            <a:ext cx="9196238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17" y="2564905"/>
            <a:ext cx="9143999" cy="2090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431704" y="2852936"/>
            <a:ext cx="7056784" cy="3240360"/>
            <a:chOff x="3431704" y="2852936"/>
            <a:chExt cx="7056784" cy="324036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431704" y="5877272"/>
              <a:ext cx="288032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3431704" y="2852936"/>
              <a:ext cx="7056784" cy="3240360"/>
              <a:chOff x="1907704" y="2852936"/>
              <a:chExt cx="7056784" cy="3240360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7308304" y="5373216"/>
                <a:ext cx="165618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907704" y="5631696"/>
                <a:ext cx="705678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211960" y="6093296"/>
                <a:ext cx="165618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Rectangle 4"/>
              <p:cNvSpPr/>
              <p:nvPr/>
            </p:nvSpPr>
            <p:spPr>
              <a:xfrm>
                <a:off x="7164288" y="2852936"/>
                <a:ext cx="1728192" cy="1152128"/>
              </a:xfrm>
              <a:prstGeom prst="rect">
                <a:avLst/>
              </a:prstGeom>
              <a:noFill/>
              <a:ln w="57150"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473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981201" y="1435101"/>
            <a:ext cx="3008312" cy="4691063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/>
              <a:t>unstable patient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/>
              <a:t>with sepsis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/>
              <a:t>Water and electrolytic imbalance,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/>
              <a:t>it is wise to postpone the repair until a more stable condition is achieved.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F161-3C55-4B30-BFDD-B2CD0905A68A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23</a:t>
            </a:fld>
            <a:endParaRPr lang="el-GR" dirty="0"/>
          </a:p>
        </p:txBody>
      </p:sp>
      <p:pic>
        <p:nvPicPr>
          <p:cNvPr id="6146" name="Picture 2" descr="C:\Users\FELEK\Desktop\bile peritonaitis giannopoulos\IMG_0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414" y="1700808"/>
            <a:ext cx="5111750" cy="3833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88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1524001" y="836712"/>
            <a:ext cx="9143999" cy="648072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900" b="1" dirty="0">
                <a:solidFill>
                  <a:srgbClr val="A50021"/>
                </a:solidFill>
                <a:latin typeface="+mn-lt"/>
              </a:rPr>
              <a:t>DELAYED SURGICAL REPAIR</a:t>
            </a:r>
          </a:p>
        </p:txBody>
      </p:sp>
    </p:spTree>
    <p:extLst>
      <p:ext uri="{BB962C8B-B14F-4D97-AF65-F5344CB8AC3E}">
        <p14:creationId xmlns:p14="http://schemas.microsoft.com/office/powerpoint/2010/main" val="61248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524000" y="180955"/>
            <a:ext cx="9143999" cy="64807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it-IT" sz="2900" b="1" dirty="0">
                <a:solidFill>
                  <a:srgbClr val="A50021"/>
                </a:solidFill>
                <a:latin typeface="+mn-lt"/>
              </a:rPr>
              <a:t>DELAYED SURGICAL REPAIR</a:t>
            </a:r>
          </a:p>
        </p:txBody>
      </p:sp>
      <p:sp>
        <p:nvSpPr>
          <p:cNvPr id="69635" name="CasellaDiTesto 7"/>
          <p:cNvSpPr txBox="1">
            <a:spLocks noChangeArrowheads="1"/>
          </p:cNvSpPr>
          <p:nvPr/>
        </p:nvSpPr>
        <p:spPr bwMode="auto">
          <a:xfrm>
            <a:off x="1845469" y="1412876"/>
            <a:ext cx="85010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79388" indent="1841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5429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60525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68513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25713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82913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40113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97313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Clr>
                <a:srgbClr val="A50021"/>
              </a:buClr>
              <a:buFont typeface="Wingdings" pitchFamily="2" charset="2"/>
              <a:buNone/>
            </a:pPr>
            <a:r>
              <a:rPr lang="it-IT" b="1" dirty="0">
                <a:solidFill>
                  <a:srgbClr val="009900"/>
                </a:solidFill>
                <a:latin typeface="+mn-lt"/>
              </a:rPr>
              <a:t>Who? </a:t>
            </a:r>
          </a:p>
          <a:p>
            <a:pPr marL="342900" indent="-342900" eaLnBrk="1" hangingPunct="1">
              <a:buClr>
                <a:srgbClr val="A50021"/>
              </a:buClr>
              <a:buFont typeface="Arial" pitchFamily="34" charset="0"/>
              <a:buChar char="•"/>
            </a:pPr>
            <a:r>
              <a:rPr lang="it-IT" b="1" dirty="0">
                <a:latin typeface="+mn-lt"/>
              </a:rPr>
              <a:t>75% of primary surgeon attempt to repair the injury  themselves </a:t>
            </a:r>
            <a:endParaRPr lang="it-IT" b="1" dirty="0">
              <a:latin typeface="+mn-lt"/>
              <a:sym typeface="Symbol" pitchFamily="18" charset="2"/>
            </a:endParaRPr>
          </a:p>
          <a:p>
            <a:pPr lvl="1" indent="0" eaLnBrk="1" hangingPunct="1">
              <a:buClr>
                <a:srgbClr val="A50021"/>
              </a:buClr>
            </a:pPr>
            <a:r>
              <a:rPr lang="it-IT" b="1" dirty="0">
                <a:latin typeface="+mn-lt"/>
                <a:sym typeface="Symbol" pitchFamily="18" charset="2"/>
              </a:rPr>
              <a:t>	</a:t>
            </a:r>
            <a:r>
              <a:rPr lang="it-IT" b="1" dirty="0">
                <a:latin typeface="+mn-lt"/>
              </a:rPr>
              <a:t>17% are successful</a:t>
            </a:r>
          </a:p>
          <a:p>
            <a:pPr marL="342900" indent="-342900" algn="just" eaLnBrk="1" hangingPunct="1">
              <a:buClr>
                <a:srgbClr val="A50021"/>
              </a:buClr>
              <a:buFont typeface="Arial" pitchFamily="34" charset="0"/>
              <a:buChar char="•"/>
            </a:pPr>
            <a:r>
              <a:rPr lang="it-IT" b="1" dirty="0">
                <a:latin typeface="+mn-lt"/>
              </a:rPr>
              <a:t>If first repair performed in a hepatobiliary third level center 	</a:t>
            </a:r>
          </a:p>
          <a:p>
            <a:pPr lvl="1" indent="0" algn="just" eaLnBrk="1" hangingPunct="1">
              <a:buClr>
                <a:srgbClr val="A50021"/>
              </a:buClr>
            </a:pPr>
            <a:r>
              <a:rPr lang="it-IT" b="1" dirty="0">
                <a:latin typeface="+mn-lt"/>
              </a:rPr>
              <a:t>	94% are successful</a:t>
            </a:r>
          </a:p>
          <a:p>
            <a:pPr algn="just" eaLnBrk="1" hangingPunct="1">
              <a:buClr>
                <a:schemeClr val="tx1"/>
              </a:buClr>
              <a:buFont typeface="Wingdings" pitchFamily="2" charset="2"/>
              <a:buChar char="Ø"/>
            </a:pPr>
            <a:endParaRPr lang="it-IT" b="1" dirty="0">
              <a:latin typeface="+mn-lt"/>
            </a:endParaRPr>
          </a:p>
          <a:p>
            <a:pPr algn="just" eaLnBrk="1" hangingPunct="1">
              <a:buClr>
                <a:srgbClr val="A50021"/>
              </a:buClr>
              <a:buFont typeface="Wingdings" pitchFamily="2" charset="2"/>
              <a:buNone/>
            </a:pPr>
            <a:r>
              <a:rPr lang="it-IT" b="1" dirty="0">
                <a:solidFill>
                  <a:srgbClr val="009900"/>
                </a:solidFill>
                <a:latin typeface="+mn-lt"/>
              </a:rPr>
              <a:t>When?</a:t>
            </a:r>
          </a:p>
          <a:p>
            <a:pPr marL="342900" indent="-342900" algn="just" eaLnBrk="1" hangingPunct="1">
              <a:buClr>
                <a:srgbClr val="A50021"/>
              </a:buClr>
              <a:buFont typeface="Arial" pitchFamily="34" charset="0"/>
              <a:buChar char="•"/>
            </a:pPr>
            <a:r>
              <a:rPr lang="it-IT" b="1" dirty="0">
                <a:latin typeface="+mn-lt"/>
              </a:rPr>
              <a:t>Some surgeons suggest waiting 4-6 weeks to stabilize patient</a:t>
            </a:r>
          </a:p>
          <a:p>
            <a:pPr marL="342900" indent="-342900" algn="just" eaLnBrk="1" hangingPunct="1">
              <a:buClr>
                <a:srgbClr val="A50021"/>
              </a:buClr>
              <a:buFont typeface="Arial" pitchFamily="34" charset="0"/>
              <a:buChar char="•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Strasberg advises a wait of 3 months.</a:t>
            </a:r>
            <a:endParaRPr lang="it-IT" b="1" dirty="0">
              <a:latin typeface="+mn-lt"/>
            </a:endParaRPr>
          </a:p>
          <a:p>
            <a:pPr marL="342900" indent="-342900" algn="just" eaLnBrk="1" hangingPunct="1">
              <a:buClr>
                <a:srgbClr val="A50021"/>
              </a:buClr>
              <a:buFont typeface="Arial" pitchFamily="34" charset="0"/>
              <a:buChar char="•"/>
            </a:pPr>
            <a:r>
              <a:rPr lang="it-IT" b="1" dirty="0">
                <a:latin typeface="+mn-lt"/>
              </a:rPr>
              <a:t>Other surgeons suggest to repair  the injury as soon as possible to  avoid formation of adeshions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2332038" y="32321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l-GR" sz="1800" dirty="0">
              <a:latin typeface="+mn-lt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232401" y="5805488"/>
            <a:ext cx="5292725" cy="92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ct val="65000"/>
              </a:lnSpc>
              <a:spcBef>
                <a:spcPct val="50000"/>
              </a:spcBef>
            </a:pPr>
            <a:r>
              <a:rPr lang="it-IT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Schmidt, Br J Surg 2005</a:t>
            </a:r>
          </a:p>
          <a:p>
            <a:pPr algn="r" eaLnBrk="1" hangingPunct="1">
              <a:lnSpc>
                <a:spcPct val="65000"/>
              </a:lnSpc>
              <a:spcBef>
                <a:spcPct val="50000"/>
              </a:spcBef>
            </a:pPr>
            <a:r>
              <a:rPr lang="it-IT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Flum, JAMA 2003</a:t>
            </a:r>
          </a:p>
          <a:p>
            <a:pPr algn="r" eaLnBrk="1" hangingPunct="1">
              <a:lnSpc>
                <a:spcPct val="65000"/>
              </a:lnSpc>
              <a:spcBef>
                <a:spcPct val="50000"/>
              </a:spcBef>
            </a:pPr>
            <a:r>
              <a:rPr lang="it-IT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McPartland, Surg Clin N Am 2008</a:t>
            </a:r>
            <a:endParaRPr lang="it-IT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83355-CA7B-45AB-BA91-1C249B32CF85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9874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Injuries repaired in the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intermediate period </a:t>
            </a:r>
            <a:r>
              <a:rPr lang="en-US" dirty="0"/>
              <a:t>or early (between 72 hours and 6 weeks) were  associated with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rate of biliary strictures </a:t>
            </a:r>
            <a:r>
              <a:rPr lang="en-US" dirty="0"/>
              <a:t>(9 of 34 [26%]) </a:t>
            </a:r>
          </a:p>
          <a:p>
            <a:pPr marL="0" indent="0" algn="ctr">
              <a:buNone/>
            </a:pPr>
            <a:r>
              <a:rPr lang="en-US" dirty="0"/>
              <a:t>compared with </a:t>
            </a:r>
          </a:p>
          <a:p>
            <a:pPr marL="0" indent="0" algn="ctr">
              <a:buNone/>
            </a:pPr>
            <a:r>
              <a:rPr lang="en-US" dirty="0"/>
              <a:t>immediate or late repairs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1C1C-1A74-4DF6-A920-87E8D120CF51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25</a:t>
            </a:fld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3852309" y="5991781"/>
            <a:ext cx="4487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Sahajpal et al Arch Surg. 2010;145(8):757-763</a:t>
            </a: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1524001" y="836712"/>
            <a:ext cx="91439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900" b="1">
                <a:solidFill>
                  <a:srgbClr val="A50021"/>
                </a:solidFill>
                <a:latin typeface="+mn-lt"/>
              </a:rPr>
              <a:t>DELAYED SURGICAL REPAIR</a:t>
            </a:r>
            <a:endParaRPr lang="it-IT" sz="2900" b="1" dirty="0">
              <a:solidFill>
                <a:srgbClr val="A5002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6056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995075" y="1340768"/>
            <a:ext cx="8229600" cy="6397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is defined as: an injury to both a bile duct and a hepatic artery and/or portal vein</a:t>
            </a:r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995075" y="1925984"/>
            <a:ext cx="4021432" cy="3951288"/>
          </a:xfrm>
        </p:spPr>
        <p:txBody>
          <a:bodyPr>
            <a:no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 or burn</a:t>
            </a: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hepatic ischemia </a:t>
            </a:r>
            <a:r>
              <a:rPr lang="en-US" sz="1600" dirty="0"/>
              <a:t>and hepatic infarction in 10% </a:t>
            </a:r>
          </a:p>
          <a:p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hepatic artery (RHA) vasculobiliary injury (VBI) </a:t>
            </a:r>
          </a:p>
          <a:p>
            <a:pPr lvl="1"/>
            <a:r>
              <a:rPr lang="en-US" sz="1600" dirty="0"/>
              <a:t>extends the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biliary injury to a higher </a:t>
            </a:r>
            <a:r>
              <a:rPr lang="en-US" sz="1600" dirty="0"/>
              <a:t>level than the gross observed mechanical injury. 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 of the artery is rarely possible </a:t>
            </a:r>
            <a:r>
              <a:rPr lang="en-US" sz="1600" dirty="0"/>
              <a:t>and the overall benefit unclear. </a:t>
            </a:r>
          </a:p>
          <a:p>
            <a:r>
              <a:rPr lang="en-US" sz="1600" dirty="0"/>
              <a:t>Injuries involving the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 vein </a:t>
            </a:r>
            <a:r>
              <a:rPr lang="en-US" sz="1600" dirty="0"/>
              <a:t>or common or proper hepatic arteries are much less common, but have more serious effects including rapid infarction of the liver.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1524000" y="807396"/>
            <a:ext cx="9144000" cy="63976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Vasculobiliary injury 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1BE7-CED8-40D9-A634-6CCB02096CDE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26</a:t>
            </a:fld>
            <a:endParaRPr lang="el-G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2314563"/>
            <a:ext cx="4041775" cy="367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32" y="2174876"/>
            <a:ext cx="4276270" cy="3702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1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1700809"/>
            <a:ext cx="4040188" cy="442535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Routine arteriography </a:t>
            </a:r>
            <a:r>
              <a:rPr lang="en-US" sz="2000" dirty="0"/>
              <a:t>is recommended in patients with a biliary injury if early repair is contemplated </a:t>
            </a:r>
            <a:r>
              <a:rPr lang="en-US" sz="2000" dirty="0">
                <a:solidFill>
                  <a:srgbClr val="FF0000"/>
                </a:solidFill>
              </a:rPr>
              <a:t>???</a:t>
            </a:r>
          </a:p>
          <a:p>
            <a:r>
              <a:rPr lang="en-US" sz="2000" dirty="0"/>
              <a:t>Consideration should be given to delaying repair of a biliary injury in patients with occlusion of the RHA.</a:t>
            </a:r>
          </a:p>
          <a:p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 with injuries to the portal vein or proper or common hepatic should be emergently referred to tertiary care centers.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0A64B-8E79-4291-8D9A-D1E7CF52BCF7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27</a:t>
            </a:fld>
            <a:endParaRPr lang="el-GR" dirty="0"/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1524000" y="807396"/>
            <a:ext cx="9144000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Vasculobiliary injury 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54" y="2060849"/>
            <a:ext cx="4041775" cy="305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361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universal recommendations so far</a:t>
            </a:r>
          </a:p>
          <a:p>
            <a:pPr marL="0" indent="0" algn="ctr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prefer </a:t>
            </a:r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if possible</a:t>
            </a:r>
          </a:p>
          <a:p>
            <a:pPr mar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not &gt; 3 months  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67A6D-2C5F-4B99-B579-98334E637971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28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1524000" y="90872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vs. Late repair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34290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EAES guidelines for BDI. Surg Endosc (2012) 26:3003–3039</a:t>
            </a:r>
            <a:endParaRPr lang="el-G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5132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424B-5FCA-4013-930D-9903EE9C6FBA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29</a:t>
            </a:fld>
            <a:endParaRPr lang="el-G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83" y="1061206"/>
            <a:ext cx="5764434" cy="531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1097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asellaDiTesto 7"/>
          <p:cNvSpPr txBox="1">
            <a:spLocks noChangeArrowheads="1"/>
          </p:cNvSpPr>
          <p:nvPr/>
        </p:nvSpPr>
        <p:spPr bwMode="auto">
          <a:xfrm>
            <a:off x="1524000" y="170021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INITIAL GOAL</a:t>
            </a:r>
          </a:p>
        </p:txBody>
      </p:sp>
      <p:sp>
        <p:nvSpPr>
          <p:cNvPr id="30724" name="AutoShape 11"/>
          <p:cNvSpPr>
            <a:spLocks noChangeArrowheads="1"/>
          </p:cNvSpPr>
          <p:nvPr/>
        </p:nvSpPr>
        <p:spPr bwMode="auto">
          <a:xfrm>
            <a:off x="5922964" y="2492375"/>
            <a:ext cx="288925" cy="936625"/>
          </a:xfrm>
          <a:prstGeom prst="downArrow">
            <a:avLst>
              <a:gd name="adj1" fmla="val 50000"/>
              <a:gd name="adj2" fmla="val 81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30725" name="CasellaDiTesto 7"/>
          <p:cNvSpPr txBox="1">
            <a:spLocks noChangeArrowheads="1"/>
          </p:cNvSpPr>
          <p:nvPr/>
        </p:nvSpPr>
        <p:spPr bwMode="auto">
          <a:xfrm>
            <a:off x="1524000" y="3771900"/>
            <a:ext cx="91440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sz="2800" b="1" dirty="0">
                <a:solidFill>
                  <a:srgbClr val="002060"/>
                </a:solidFill>
                <a:latin typeface="+mn-lt"/>
              </a:rPr>
              <a:t>CONTROL OF SEPSIS</a:t>
            </a:r>
          </a:p>
        </p:txBody>
      </p:sp>
      <p:sp>
        <p:nvSpPr>
          <p:cNvPr id="30726" name="CasellaDiTesto 7"/>
          <p:cNvSpPr txBox="1">
            <a:spLocks noChangeArrowheads="1"/>
          </p:cNvSpPr>
          <p:nvPr/>
        </p:nvSpPr>
        <p:spPr bwMode="auto">
          <a:xfrm>
            <a:off x="1524000" y="4918075"/>
            <a:ext cx="91440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sz="2800" b="1" dirty="0">
                <a:solidFill>
                  <a:srgbClr val="002060"/>
                </a:solidFill>
                <a:latin typeface="+mn-lt"/>
              </a:rPr>
              <a:t>CONTROL ONGOING BILE LEAK</a:t>
            </a:r>
          </a:p>
        </p:txBody>
      </p:sp>
      <p:sp>
        <p:nvSpPr>
          <p:cNvPr id="30727" name="Text Box 16"/>
          <p:cNvSpPr txBox="1">
            <a:spLocks noChangeArrowheads="1"/>
          </p:cNvSpPr>
          <p:nvPr/>
        </p:nvSpPr>
        <p:spPr bwMode="auto">
          <a:xfrm>
            <a:off x="5807869" y="4149726"/>
            <a:ext cx="51911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sz="4800" b="1" dirty="0">
                <a:solidFill>
                  <a:schemeClr val="accent2"/>
                </a:solidFill>
                <a:latin typeface="+mn-lt"/>
                <a:sym typeface="Symbol" pitchFamily="18" charset="2"/>
              </a:rPr>
              <a:t>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82E9-2F46-469F-AF2C-859ABD8CD883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29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6" grpId="0"/>
      <p:bldP spid="30727" grpId="0"/>
      <p:bldP spid="3072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MVC-009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1263-D91B-498E-9D09-B5C9ECE0DD96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10286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MVC-264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A87CB-89CC-484A-9C98-B67E8F29A9E9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06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New Imag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B129C-29D4-43CE-B15D-43BA0DEE6236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3370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MVC-693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ED73-1394-4AC5-A035-F88ED1CA6A88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7115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VC-695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E222-85F9-431D-B7A5-1BB4014A8DCA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0236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MVC-702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CD69-F019-436D-ABB7-D93937C49176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3364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New Imag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B6F5-69C0-4D69-A236-F822B175F901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1394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New 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B508-60D5-4CC5-A985-A136C52CF156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26170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New Imag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0163F-7EF3-4C13-9BED-BAC9270A5068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9543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MVC-132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1D26-5295-4F5B-8D2B-8F51EBC60BAC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3233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Bile Leaks and Sepsis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Drain Now, Fix Later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(delayed repair)</a:t>
            </a:r>
            <a:endParaRPr lang="el-GR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4A72-228A-4F50-9FF9-3BE19453EE70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581860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MVC-133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0"/>
            <a:ext cx="77724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l-GR" sz="4800" b="1" dirty="0">
                <a:solidFill>
                  <a:srgbClr val="FFFF00"/>
                </a:solidFill>
                <a:latin typeface="+mn-lt"/>
              </a:rPr>
              <a:t>Τεχνική</a:t>
            </a:r>
            <a:endParaRPr lang="en-GB" sz="4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00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52600" y="5791200"/>
            <a:ext cx="8915400" cy="1066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3600" b="1" dirty="0">
                <a:solidFill>
                  <a:srgbClr val="002060"/>
                </a:solidFill>
              </a:rPr>
              <a:t>Δημιουργία της βλεννογόνο-βλεννογόνο εντερικής θέσης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2CBD-FB47-4F5E-981F-8815FBC8DB49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7455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Rectangle 7475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239" r="20083" b="1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7475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4" b="14397"/>
          <a:stretch/>
        </p:blipFill>
        <p:spPr bwMode="auto">
          <a:xfrm>
            <a:off x="4198385" y="505401"/>
            <a:ext cx="3794760" cy="35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677" r="17921" b="-2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36" name="Straight Connector 13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l-GR" sz="6000" dirty="0"/>
              <a:t>Peritoneal abscess and peritonitis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000" dirty="0"/>
              <a:t>First Department of Surgery, Faculty of Medicine, National and Kapodistrian University of Athens , Laiko General Hospital, Dir. Prof. T. Liakakos.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C5383E79-6F58-48EE-939E-EB876EBB13B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8AFC-FA55-44B5-9E3B-30F9B4E59E9B}" type="datetime1">
              <a:rPr lang="el-GR" smtClean="0"/>
              <a:t>7/7/2023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6314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E638-5C70-443C-84D6-C5F3050A59CC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6</a:t>
            </a:fld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7" y="1160918"/>
            <a:ext cx="6144327" cy="493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911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613" y="901462"/>
            <a:ext cx="6984775" cy="559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562D-74B5-4A26-85F1-8DDEB46BF335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7</a:t>
            </a:fld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4439816" y="1340769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PTCD</a:t>
            </a:r>
            <a:endParaRPr lang="el-GR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527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asellaDiTesto 7"/>
          <p:cNvSpPr txBox="1">
            <a:spLocks noChangeArrowheads="1"/>
          </p:cNvSpPr>
          <p:nvPr/>
        </p:nvSpPr>
        <p:spPr bwMode="auto">
          <a:xfrm>
            <a:off x="1524001" y="1910716"/>
            <a:ext cx="91662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sz="2800" b="1" dirty="0">
                <a:latin typeface="+mn-lt"/>
                <a:sym typeface="Symbol" pitchFamily="18" charset="2"/>
              </a:rPr>
              <a:t>study the biliary anatomy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sz="2800" b="1" dirty="0">
                <a:solidFill>
                  <a:srgbClr val="009900"/>
                </a:solidFill>
                <a:latin typeface="+mn-lt"/>
                <a:sym typeface="Symbol" pitchFamily="18" charset="2"/>
              </a:rPr>
              <a:t>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sz="2800" b="1" dirty="0">
                <a:solidFill>
                  <a:srgbClr val="009900"/>
                </a:solidFill>
                <a:latin typeface="+mn-lt"/>
                <a:sym typeface="Symbol" pitchFamily="18" charset="2"/>
              </a:rPr>
              <a:t>COLANGIOGRAPHY (PTC / ERCP)</a:t>
            </a:r>
            <a:endParaRPr lang="it-IT" sz="28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2189163" y="5235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l-GR" sz="1800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40086" y="3442723"/>
            <a:ext cx="5122046" cy="506115"/>
            <a:chOff x="1474873" y="3073400"/>
            <a:chExt cx="5122046" cy="506115"/>
          </a:xfrm>
        </p:grpSpPr>
        <p:sp>
          <p:nvSpPr>
            <p:cNvPr id="66564" name="Line 5"/>
            <p:cNvSpPr>
              <a:spLocks noChangeShapeType="1"/>
            </p:cNvSpPr>
            <p:nvPr/>
          </p:nvSpPr>
          <p:spPr bwMode="auto">
            <a:xfrm>
              <a:off x="2482936" y="3333750"/>
              <a:ext cx="431800" cy="0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66565" name="Text Box 6"/>
            <p:cNvSpPr txBox="1">
              <a:spLocks noChangeArrowheads="1"/>
            </p:cNvSpPr>
            <p:nvPr/>
          </p:nvSpPr>
          <p:spPr bwMode="auto">
            <a:xfrm>
              <a:off x="1474873" y="3073400"/>
              <a:ext cx="638508" cy="461665"/>
            </a:xfrm>
            <a:prstGeom prst="rect">
              <a:avLst/>
            </a:prstGeom>
            <a:noFill/>
            <a:ln w="19050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it-IT" b="1">
                  <a:latin typeface="+mn-lt"/>
                </a:rPr>
                <a:t>YES</a:t>
              </a:r>
            </a:p>
          </p:txBody>
        </p:sp>
        <p:sp>
          <p:nvSpPr>
            <p:cNvPr id="66568" name="Text Box 9"/>
            <p:cNvSpPr txBox="1">
              <a:spLocks noChangeArrowheads="1"/>
            </p:cNvSpPr>
            <p:nvPr/>
          </p:nvSpPr>
          <p:spPr bwMode="auto">
            <a:xfrm>
              <a:off x="2978236" y="3117850"/>
              <a:ext cx="36186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it-IT" b="1" dirty="0">
                  <a:latin typeface="+mn-lt"/>
                </a:rPr>
                <a:t>successful repair in 96-98%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40087" y="4724718"/>
            <a:ext cx="4983205" cy="533102"/>
            <a:chOff x="1716086" y="4724718"/>
            <a:chExt cx="4983205" cy="533102"/>
          </a:xfrm>
        </p:grpSpPr>
        <p:sp>
          <p:nvSpPr>
            <p:cNvPr id="66566" name="Text Box 7"/>
            <p:cNvSpPr txBox="1">
              <a:spLocks noChangeArrowheads="1"/>
            </p:cNvSpPr>
            <p:nvPr/>
          </p:nvSpPr>
          <p:spPr bwMode="auto">
            <a:xfrm>
              <a:off x="1716086" y="4724718"/>
              <a:ext cx="660400" cy="476250"/>
            </a:xfrm>
            <a:prstGeom prst="rect">
              <a:avLst/>
            </a:prstGeom>
            <a:noFill/>
            <a:ln w="19050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it-IT" b="1" dirty="0">
                  <a:latin typeface="+mn-lt"/>
                </a:rPr>
                <a:t>NO</a:t>
              </a:r>
            </a:p>
          </p:txBody>
        </p:sp>
        <p:sp>
          <p:nvSpPr>
            <p:cNvPr id="66569" name="Text Box 10"/>
            <p:cNvSpPr txBox="1">
              <a:spLocks noChangeArrowheads="1"/>
            </p:cNvSpPr>
            <p:nvPr/>
          </p:nvSpPr>
          <p:spPr bwMode="auto">
            <a:xfrm>
              <a:off x="3155949" y="4796155"/>
              <a:ext cx="35433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it-IT" b="1" dirty="0">
                  <a:latin typeface="+mn-lt"/>
                </a:rPr>
                <a:t>unsuccessful repair in 98%</a:t>
              </a:r>
            </a:p>
          </p:txBody>
        </p:sp>
        <p:sp>
          <p:nvSpPr>
            <p:cNvPr id="66571" name="Line 5"/>
            <p:cNvSpPr>
              <a:spLocks noChangeShapeType="1"/>
            </p:cNvSpPr>
            <p:nvPr/>
          </p:nvSpPr>
          <p:spPr bwMode="auto">
            <a:xfrm>
              <a:off x="2579686" y="5012055"/>
              <a:ext cx="431800" cy="0"/>
            </a:xfrm>
            <a:prstGeom prst="line">
              <a:avLst/>
            </a:prstGeom>
            <a:noFill/>
            <a:ln w="19050">
              <a:solidFill>
                <a:srgbClr val="A5002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 dirty="0"/>
            </a:p>
          </p:txBody>
        </p:sp>
      </p:grp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1524001" y="981075"/>
            <a:ext cx="9118599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sz="2800" b="1" dirty="0"/>
              <a:t>Any suspect of BDI</a:t>
            </a:r>
            <a:r>
              <a:rPr lang="it-IT" sz="2400" b="1" dirty="0"/>
              <a:t>  </a:t>
            </a:r>
            <a:r>
              <a:rPr lang="it-IT" sz="3600" b="1" dirty="0"/>
              <a:t>?</a:t>
            </a:r>
            <a:r>
              <a:rPr lang="it-IT" dirty="0">
                <a:sym typeface="Symbol" pitchFamily="18" charset="2"/>
              </a:rPr>
              <a:t>   </a:t>
            </a:r>
          </a:p>
        </p:txBody>
      </p:sp>
      <p:sp>
        <p:nvSpPr>
          <p:cNvPr id="66573" name="Line 5"/>
          <p:cNvSpPr>
            <a:spLocks noChangeShapeType="1"/>
          </p:cNvSpPr>
          <p:nvPr/>
        </p:nvSpPr>
        <p:spPr bwMode="auto">
          <a:xfrm>
            <a:off x="6096000" y="1550353"/>
            <a:ext cx="0" cy="360362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 dirty="0"/>
          </a:p>
        </p:txBody>
      </p:sp>
      <p:sp>
        <p:nvSpPr>
          <p:cNvPr id="66577" name="Oval 17"/>
          <p:cNvSpPr>
            <a:spLocks noChangeArrowheads="1"/>
          </p:cNvSpPr>
          <p:nvPr/>
        </p:nvSpPr>
        <p:spPr bwMode="auto">
          <a:xfrm>
            <a:off x="1703388" y="5805489"/>
            <a:ext cx="215900" cy="714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66580" name="Text Box 8"/>
          <p:cNvSpPr txBox="1">
            <a:spLocks noChangeArrowheads="1"/>
          </p:cNvSpPr>
          <p:nvPr/>
        </p:nvSpPr>
        <p:spPr bwMode="auto">
          <a:xfrm>
            <a:off x="6096000" y="5876926"/>
            <a:ext cx="457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it-IT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Wald, Surg Clin N Am 2008</a:t>
            </a:r>
          </a:p>
          <a:p>
            <a:pPr algn="r" eaLnBrk="1" hangingPunct="1">
              <a:spcBef>
                <a:spcPct val="50000"/>
              </a:spcBef>
            </a:pPr>
            <a:r>
              <a:rPr lang="it-IT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Lillemoe, Br J Surg 2008</a:t>
            </a:r>
            <a:endParaRPr lang="it-IT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48E7-439A-4D00-BBFD-F5F4DBE42E98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8</a:t>
            </a:fld>
            <a:endParaRPr lang="el-GR" dirty="0"/>
          </a:p>
        </p:txBody>
      </p:sp>
      <p:grpSp>
        <p:nvGrpSpPr>
          <p:cNvPr id="11" name="Group 10"/>
          <p:cNvGrpSpPr/>
          <p:nvPr/>
        </p:nvGrpSpPr>
        <p:grpSpPr>
          <a:xfrm>
            <a:off x="2404504" y="0"/>
            <a:ext cx="7370290" cy="6858000"/>
            <a:chOff x="880504" y="0"/>
            <a:chExt cx="737029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05" y="0"/>
              <a:ext cx="7357589" cy="685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880504" y="5602288"/>
              <a:ext cx="73575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Endoscopic treatment of post-surgical bile duct injuries: long term outcome and predictors of success </a:t>
              </a:r>
            </a:p>
            <a:p>
              <a:pPr algn="ctr"/>
              <a:r>
                <a:rPr lang="en-US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Gut 2007;56:11 1599-1605 </a:t>
              </a:r>
              <a:endPara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12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524000" y="217727"/>
            <a:ext cx="9144000" cy="939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sz="3200" b="1" dirty="0">
                <a:solidFill>
                  <a:srgbClr val="A50021"/>
                </a:solidFill>
                <a:latin typeface="+mn-lt"/>
              </a:rPr>
              <a:t>MANAGEMENT</a:t>
            </a:r>
          </a:p>
        </p:txBody>
      </p:sp>
      <p:sp>
        <p:nvSpPr>
          <p:cNvPr id="35843" name="CasellaDiTesto 7"/>
          <p:cNvSpPr txBox="1">
            <a:spLocks noChangeArrowheads="1"/>
          </p:cNvSpPr>
          <p:nvPr/>
        </p:nvSpPr>
        <p:spPr bwMode="auto">
          <a:xfrm>
            <a:off x="1524000" y="1700214"/>
            <a:ext cx="91440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sz="2800" b="1" dirty="0">
                <a:solidFill>
                  <a:srgbClr val="002060"/>
                </a:solidFill>
                <a:latin typeface="+mn-lt"/>
              </a:rPr>
              <a:t>LONG-TERM GOAL</a:t>
            </a:r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>
            <a:off x="5922964" y="2492376"/>
            <a:ext cx="288925" cy="936625"/>
          </a:xfrm>
          <a:prstGeom prst="downArrow">
            <a:avLst>
              <a:gd name="adj1" fmla="val 50000"/>
              <a:gd name="adj2" fmla="val 81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35845" name="CasellaDiTesto 7"/>
          <p:cNvSpPr txBox="1">
            <a:spLocks noChangeArrowheads="1"/>
          </p:cNvSpPr>
          <p:nvPr/>
        </p:nvSpPr>
        <p:spPr bwMode="auto">
          <a:xfrm>
            <a:off x="1524001" y="3573463"/>
            <a:ext cx="9143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sz="2800" b="1" dirty="0">
                <a:solidFill>
                  <a:srgbClr val="002060"/>
                </a:solidFill>
                <a:latin typeface="+mn-lt"/>
              </a:rPr>
              <a:t>RE-ESTABILISHMENT OF BILE FLOW INTO THE GI TRACT</a:t>
            </a:r>
          </a:p>
        </p:txBody>
      </p:sp>
      <p:sp>
        <p:nvSpPr>
          <p:cNvPr id="35846" name="CasellaDiTesto 7"/>
          <p:cNvSpPr txBox="1">
            <a:spLocks noChangeArrowheads="1"/>
          </p:cNvSpPr>
          <p:nvPr/>
        </p:nvSpPr>
        <p:spPr bwMode="auto">
          <a:xfrm>
            <a:off x="1703388" y="4868863"/>
            <a:ext cx="403225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sz="2200" b="1" dirty="0">
                <a:solidFill>
                  <a:srgbClr val="009900"/>
                </a:solidFill>
                <a:latin typeface="+mn-lt"/>
              </a:rPr>
              <a:t>PREVENT STRICTURE</a:t>
            </a:r>
          </a:p>
        </p:txBody>
      </p:sp>
      <p:sp>
        <p:nvSpPr>
          <p:cNvPr id="35847" name="CasellaDiTesto 7"/>
          <p:cNvSpPr txBox="1">
            <a:spLocks noChangeArrowheads="1"/>
          </p:cNvSpPr>
          <p:nvPr/>
        </p:nvSpPr>
        <p:spPr bwMode="auto">
          <a:xfrm>
            <a:off x="1744663" y="5805488"/>
            <a:ext cx="403225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sz="2200" b="1" dirty="0">
                <a:solidFill>
                  <a:schemeClr val="folHlink"/>
                </a:solidFill>
                <a:latin typeface="+mn-lt"/>
              </a:rPr>
              <a:t>PREVENT CHOLANGITIS</a:t>
            </a:r>
          </a:p>
        </p:txBody>
      </p:sp>
      <p:sp>
        <p:nvSpPr>
          <p:cNvPr id="35848" name="CasellaDiTesto 7"/>
          <p:cNvSpPr txBox="1">
            <a:spLocks noChangeArrowheads="1"/>
          </p:cNvSpPr>
          <p:nvPr/>
        </p:nvSpPr>
        <p:spPr bwMode="auto">
          <a:xfrm>
            <a:off x="6456363" y="5373688"/>
            <a:ext cx="403225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sz="2200" b="1">
                <a:solidFill>
                  <a:srgbClr val="D63673"/>
                </a:solidFill>
                <a:latin typeface="+mn-lt"/>
              </a:rPr>
              <a:t>PREVENT LIVER INJURY</a:t>
            </a:r>
          </a:p>
        </p:txBody>
      </p:sp>
      <p:sp>
        <p:nvSpPr>
          <p:cNvPr id="35849" name="CasellaDiTesto 7"/>
          <p:cNvSpPr txBox="1">
            <a:spLocks noChangeArrowheads="1"/>
          </p:cNvSpPr>
          <p:nvPr/>
        </p:nvSpPr>
        <p:spPr bwMode="auto">
          <a:xfrm>
            <a:off x="6167438" y="6308726"/>
            <a:ext cx="439261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sz="2200" b="1" dirty="0">
                <a:solidFill>
                  <a:schemeClr val="accent2"/>
                </a:solidFill>
                <a:latin typeface="+mn-lt"/>
              </a:rPr>
              <a:t>PREVENT STONE FORMATION</a:t>
            </a:r>
          </a:p>
        </p:txBody>
      </p:sp>
      <p:cxnSp>
        <p:nvCxnSpPr>
          <p:cNvPr id="35850" name="AutoShape 11"/>
          <p:cNvCxnSpPr>
            <a:cxnSpLocks noChangeShapeType="1"/>
          </p:cNvCxnSpPr>
          <p:nvPr/>
        </p:nvCxnSpPr>
        <p:spPr bwMode="auto">
          <a:xfrm rot="16200000" flipH="1">
            <a:off x="5384076" y="4626682"/>
            <a:ext cx="1495286" cy="360363"/>
          </a:xfrm>
          <a:prstGeom prst="curvedConnector2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1" name="AutoShape 12"/>
          <p:cNvCxnSpPr>
            <a:cxnSpLocks noChangeShapeType="1"/>
            <a:endCxn id="35849" idx="1"/>
          </p:cNvCxnSpPr>
          <p:nvPr/>
        </p:nvCxnSpPr>
        <p:spPr bwMode="auto">
          <a:xfrm rot="16200000" flipH="1">
            <a:off x="5086351" y="5446713"/>
            <a:ext cx="1946275" cy="215900"/>
          </a:xfrm>
          <a:prstGeom prst="curvedConnector2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2" name="AutoShape 13"/>
          <p:cNvCxnSpPr>
            <a:cxnSpLocks noChangeShapeType="1"/>
            <a:endCxn id="35846" idx="3"/>
          </p:cNvCxnSpPr>
          <p:nvPr/>
        </p:nvCxnSpPr>
        <p:spPr bwMode="auto">
          <a:xfrm rot="5400000">
            <a:off x="5590382" y="4726782"/>
            <a:ext cx="506413" cy="215900"/>
          </a:xfrm>
          <a:prstGeom prst="curvedConnector2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3" name="AutoShape 14"/>
          <p:cNvCxnSpPr>
            <a:cxnSpLocks noChangeShapeType="1"/>
          </p:cNvCxnSpPr>
          <p:nvPr/>
        </p:nvCxnSpPr>
        <p:spPr bwMode="auto">
          <a:xfrm rot="5400000">
            <a:off x="5142707" y="5189221"/>
            <a:ext cx="1443038" cy="174625"/>
          </a:xfrm>
          <a:prstGeom prst="curvedConnector2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33967-0776-4513-A9FC-06610E40BBE5}" type="datetime1">
              <a:rPr lang="el-GR" smtClean="0"/>
              <a:t>7/7/2023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First Department of Surgery, Faculty of Medicine, National and Kapodistrian University of Athens , Laiko General Hospital, Dir. Prof. T. Liakakos.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1609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7" grpId="0"/>
      <p:bldP spid="35848" grpId="0"/>
      <p:bldP spid="358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9652</TotalTime>
  <Words>2397</Words>
  <Application>Microsoft Office PowerPoint</Application>
  <PresentationFormat>Widescreen</PresentationFormat>
  <Paragraphs>270</Paragraphs>
  <Slides>40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Office Theme</vt:lpstr>
      <vt:lpstr>My Classification</vt:lpstr>
      <vt:lpstr>PowerPoint Presentation</vt:lpstr>
      <vt:lpstr>PowerPoint Presentation</vt:lpstr>
      <vt:lpstr>PowerPoint Presentation</vt:lpstr>
      <vt:lpstr>Peritoneal abscess and peritonitis</vt:lpstr>
      <vt:lpstr>PowerPoint Presentation</vt:lpstr>
      <vt:lpstr>PowerPoint Presentation</vt:lpstr>
      <vt:lpstr>PowerPoint Presentation</vt:lpstr>
      <vt:lpstr>MANAGEMENT</vt:lpstr>
      <vt:lpstr>No prospective, controlled, randomized trial  (evidence level 1)   and is not going to be conducted   whether an early repair is better than a late one..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DELAYED SURGICAL REPAIR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Τεχνική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 χειρουργικές επεμβάσεις παγκρέατος το 2014</dc:title>
  <dc:creator>felek</dc:creator>
  <cp:lastModifiedBy>Evangelos Felekouras</cp:lastModifiedBy>
  <cp:revision>464</cp:revision>
  <dcterms:created xsi:type="dcterms:W3CDTF">2014-04-29T09:40:12Z</dcterms:created>
  <dcterms:modified xsi:type="dcterms:W3CDTF">2023-07-07T11:30:51Z</dcterms:modified>
</cp:coreProperties>
</file>