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5"/>
  </p:notesMasterIdLst>
  <p:sldIdLst>
    <p:sldId id="257" r:id="rId2"/>
    <p:sldId id="326" r:id="rId3"/>
    <p:sldId id="328" r:id="rId4"/>
    <p:sldId id="327" r:id="rId5"/>
    <p:sldId id="325" r:id="rId6"/>
    <p:sldId id="329" r:id="rId7"/>
    <p:sldId id="330" r:id="rId8"/>
    <p:sldId id="331" r:id="rId9"/>
    <p:sldId id="332" r:id="rId10"/>
    <p:sldId id="333" r:id="rId11"/>
    <p:sldId id="334" r:id="rId12"/>
    <p:sldId id="289" r:id="rId13"/>
    <p:sldId id="338" r:id="rId14"/>
    <p:sldId id="291" r:id="rId15"/>
    <p:sldId id="292" r:id="rId16"/>
    <p:sldId id="285" r:id="rId17"/>
    <p:sldId id="318" r:id="rId18"/>
    <p:sldId id="337" r:id="rId19"/>
    <p:sldId id="320" r:id="rId20"/>
    <p:sldId id="340" r:id="rId21"/>
    <p:sldId id="341" r:id="rId22"/>
    <p:sldId id="346" r:id="rId23"/>
    <p:sldId id="339" r:id="rId24"/>
    <p:sldId id="342" r:id="rId25"/>
    <p:sldId id="343" r:id="rId26"/>
    <p:sldId id="344" r:id="rId27"/>
    <p:sldId id="335" r:id="rId28"/>
    <p:sldId id="336" r:id="rId29"/>
    <p:sldId id="290" r:id="rId30"/>
    <p:sldId id="349" r:id="rId31"/>
    <p:sldId id="347" r:id="rId32"/>
    <p:sldId id="324" r:id="rId33"/>
    <p:sldId id="350" r:id="rId34"/>
    <p:sldId id="351" r:id="rId35"/>
    <p:sldId id="345" r:id="rId36"/>
    <p:sldId id="348" r:id="rId37"/>
    <p:sldId id="287" r:id="rId38"/>
    <p:sldId id="322" r:id="rId39"/>
    <p:sldId id="295" r:id="rId40"/>
    <p:sldId id="323" r:id="rId41"/>
    <p:sldId id="259" r:id="rId42"/>
    <p:sldId id="296" r:id="rId43"/>
    <p:sldId id="297" r:id="rId44"/>
    <p:sldId id="363" r:id="rId45"/>
    <p:sldId id="362" r:id="rId46"/>
    <p:sldId id="313" r:id="rId47"/>
    <p:sldId id="293" r:id="rId48"/>
    <p:sldId id="314" r:id="rId49"/>
    <p:sldId id="315" r:id="rId50"/>
    <p:sldId id="316" r:id="rId51"/>
    <p:sldId id="317" r:id="rId52"/>
    <p:sldId id="361" r:id="rId53"/>
    <p:sldId id="354" r:id="rId54"/>
    <p:sldId id="355" r:id="rId55"/>
    <p:sldId id="358" r:id="rId56"/>
    <p:sldId id="356" r:id="rId57"/>
    <p:sldId id="359" r:id="rId58"/>
    <p:sldId id="357" r:id="rId59"/>
    <p:sldId id="360" r:id="rId60"/>
    <p:sldId id="353" r:id="rId61"/>
    <p:sldId id="286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7" r:id="rId71"/>
    <p:sldId id="306" r:id="rId72"/>
    <p:sldId id="308" r:id="rId73"/>
    <p:sldId id="294" r:id="rId74"/>
    <p:sldId id="309" r:id="rId75"/>
    <p:sldId id="310" r:id="rId76"/>
    <p:sldId id="311" r:id="rId77"/>
    <p:sldId id="312" r:id="rId78"/>
    <p:sldId id="258" r:id="rId79"/>
    <p:sldId id="319" r:id="rId80"/>
    <p:sldId id="364" r:id="rId81"/>
    <p:sldId id="321" r:id="rId82"/>
    <p:sldId id="288" r:id="rId83"/>
    <p:sldId id="264" r:id="rId84"/>
    <p:sldId id="352" r:id="rId85"/>
    <p:sldId id="275" r:id="rId86"/>
    <p:sldId id="283" r:id="rId87"/>
    <p:sldId id="265" r:id="rId88"/>
    <p:sldId id="267" r:id="rId89"/>
    <p:sldId id="266" r:id="rId90"/>
    <p:sldId id="261" r:id="rId91"/>
    <p:sldId id="268" r:id="rId92"/>
    <p:sldId id="263" r:id="rId93"/>
    <p:sldId id="269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713" autoAdjust="0"/>
  </p:normalViewPr>
  <p:slideViewPr>
    <p:cSldViewPr showGuides="1">
      <p:cViewPr>
        <p:scale>
          <a:sx n="75" d="100"/>
          <a:sy n="75" d="100"/>
        </p:scale>
        <p:origin x="-1950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EEDDD-FECB-4D95-9E4C-FBA4EBC84E18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50193-7473-4BB6-A3AC-9341C926C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41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2ECADB-FCD6-4C9E-B4A9-5EBC47003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16D6E8-8380-4DE5-8211-42B5EB2DF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AD0A20-D22C-4C07-9B69-38D71EDC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763" y="6537339"/>
            <a:ext cx="992195" cy="320661"/>
          </a:xfrm>
        </p:spPr>
        <p:txBody>
          <a:bodyPr/>
          <a:lstStyle/>
          <a:p>
            <a:fld id="{97CD84DA-D951-4CAD-BCB9-2617B56213B0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FB3050-9B96-4E6C-8068-F519B9BF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12B5D1-0B9D-4DEF-807C-7716B9E5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497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B88448-4F3B-4044-8E93-0A0CA20E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96E93E-1FCF-4730-853A-E33E2C002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CF52F3-8424-4848-B10C-F076A272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D2BA-DD6D-4C1E-B9D9-12F4B1F7869E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069703-C7BA-440F-8832-F31F75E3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522981-D1B2-4FA4-99E8-47A42D0B8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663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886CBF4-8CA2-4F9B-AF8F-94F92A7E2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540A9F-4AC5-4313-B40A-AD6A7F3A9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5BEEB1-1BC5-4B95-BADA-7845E48F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3444-6858-447A-9D67-12300DA9FB21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98FF54-1203-4AC1-AC6C-F3389ED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C2144E-0CCF-4E20-8B9B-9591945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455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7EB1DD-FA37-48C6-AE58-87CC697C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FE0C9E-FA0A-45F8-8E61-35FF16746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7DFBA6-221A-4F0C-B226-9BF72C0B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60E550-CD7D-4B5F-9E7E-AA5B5D30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5AC65D84-2B9B-47F7-8AA2-632F8E81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763" y="6525344"/>
            <a:ext cx="992195" cy="320661"/>
          </a:xfrm>
        </p:spPr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488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A9FB68-EA18-4574-925E-A6C5F58F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5222E6-3470-435E-B32C-F87150B6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D1148D-F1F9-4DF6-952A-CD9C8C4B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10D268-ADEC-4DEB-89E5-792F905B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8C9E48A-CB7E-4C19-A929-5A0CCDDF9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8763" y="6492875"/>
            <a:ext cx="992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1DFEDC2-5AC1-4995-A4B6-86A5B4E9F201}" type="datetime1">
              <a:rPr lang="en-US" smtClean="0"/>
              <a:pPr/>
              <a:t>11/3/2022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287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0C52DB-4B4B-40BD-A431-1F974F02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EDCD14-DAE9-4525-A60D-31E4A60CE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89C4CC-74BD-4F9A-A4BD-B3261FB36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31FADA8-893E-46BC-91ED-C88AB26C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5BF3-5999-4651-AE3D-BE0C595D7745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BEE6BA-60AA-41BF-B34F-00BF17365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F138C0-B444-429E-A78E-5FD8F007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082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8547BC-5CEF-4F6B-A14D-C6B24925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C0CE0A-CB7A-4511-A3C7-42E0DA93D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11FC61-AC0B-4C2D-A840-B6ADFE182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6586D8-CFF7-4D21-BC3C-BEEC1A63CF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31697E-0E7E-4E7D-8D45-BB318CA80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C120A5-25CF-44E0-AB8E-7563C735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1826-3879-4883-8A6E-BAB9B43345E2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1F4315-C788-4B5F-8F62-915A81A6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72C10A3-0A52-4744-8091-A48E5A8F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671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794C4E-6F9B-4940-9306-2C6C1DDF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56CA22A-E96B-48A6-ABC4-0CAF1313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2460-6F95-4521-989F-81E6095C1645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79D7A4-5093-4FFF-B673-DCBBC8A8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D13D024-DF65-4F15-9F6A-869C636F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867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7022AF7-D77F-48EB-A7FA-750289A1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C8FEDA-E0DA-48F0-A961-F36DC40F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6A7ADAF-C520-4F96-9D22-5B256567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171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172DB0-D501-4205-9A09-07A1DC48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5CCC84-FC31-4A94-A151-69DB2485C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9E0361-00C1-40E0-AC1A-CA6BA1130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215F4D-6B4F-4582-AA9B-A3F858CB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8AE9-0FB3-48B9-8E17-C51B6A49E903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641E53-3E34-4B1B-B752-7BA60FDF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CEA784-B0FD-4781-882D-A77CD851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703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F5566-F196-4B5B-9CD5-FC15EACD1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BA19BB-6DD6-4A39-8356-81A10FA74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4810BC-F15D-44EF-9EB3-D1661510B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9812A-CDEF-4A32-8677-2A0ABA4E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CF22-B9F6-479E-A2B8-449F9E208267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4C1C50-C36B-4311-9F01-3403776B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A22F21-D6E4-462D-AC19-CCF95FCB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379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asurgery.gr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2123D-96D4-4F05-9DB8-34614396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22268C-52B7-4493-A05D-54F5281C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C067C8-4484-49D8-AB94-7E3F2BE69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8763" y="6492875"/>
            <a:ext cx="992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2EF2A08-7E73-4603-970B-B04B9D33ABAC}" type="datetime1">
              <a:rPr lang="en-US" smtClean="0"/>
              <a:pPr/>
              <a:t>11/3/2022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6D1B3D-0BF7-4819-940B-4B1916649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061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060"/>
                </a:solidFill>
              </a:defRPr>
            </a:lvl1pPr>
          </a:lstStyle>
          <a:p>
            <a:r>
              <a:rPr lang="el-GR" dirty="0"/>
              <a:t>Α΄ ΧΕΙΡΟΥΡΓΙΚΗ ΚΛΙΝΙΚΗ ΕΚΠΑ, ΓΝΑ ΛΑΙΚΟ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9AB65D-9C1D-415D-8626-804CBCE48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616" y="6537339"/>
            <a:ext cx="551384" cy="308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E3B681-BB24-4313-B4A7-1F1FE2084F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23ED450-FE7F-4AAF-900E-944AC235E33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53800" y="118501"/>
            <a:ext cx="766435" cy="759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4B04D21-5F3B-4CE9-B869-4FB0ACD62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8990" t="7098" r="12854" b="10118"/>
          <a:stretch/>
        </p:blipFill>
        <p:spPr>
          <a:xfrm>
            <a:off x="-28624" y="5175"/>
            <a:ext cx="658192" cy="903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5FE5D4C-11E3-4240-99C3-6B8407F51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3617" b="6899"/>
          <a:stretch/>
        </p:blipFill>
        <p:spPr>
          <a:xfrm>
            <a:off x="21701" y="773269"/>
            <a:ext cx="12170299" cy="270388"/>
          </a:xfrm>
          <a:prstGeom prst="rect">
            <a:avLst/>
          </a:prstGeom>
        </p:spPr>
      </p:pic>
      <p:pic>
        <p:nvPicPr>
          <p:cNvPr id="7" name="Picture 6">
            <a:hlinkClick r:id="rId16"/>
            <a:extLst>
              <a:ext uri="{FF2B5EF4-FFF2-40B4-BE49-F238E27FC236}">
                <a16:creationId xmlns="" xmlns:a16="http://schemas.microsoft.com/office/drawing/2014/main" id="{F652C3F6-C187-457C-9B7E-F0A70CF274D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36360" y="6496092"/>
            <a:ext cx="1432684" cy="361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15D6D8-FE1E-4055-8C88-9BB63D92EE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1" r="2151" b="64097"/>
          <a:stretch/>
        </p:blipFill>
        <p:spPr>
          <a:xfrm>
            <a:off x="-30477" y="6490615"/>
            <a:ext cx="12243303" cy="467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262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738810" y="1071546"/>
            <a:ext cx="6453190" cy="3214710"/>
          </a:xfrm>
        </p:spPr>
        <p:txBody>
          <a:bodyPr>
            <a:noAutofit/>
          </a:bodyPr>
          <a:lstStyle/>
          <a:p>
            <a:r>
              <a:rPr lang="el-GR" sz="4000" b="1" dirty="0">
                <a:latin typeface="Times New Roman" pitchFamily="18" charset="0"/>
                <a:cs typeface="Times New Roman" pitchFamily="18" charset="0"/>
              </a:rPr>
              <a:t>Στρατηγική αντιμετώπισης των μεταστατικών </a:t>
            </a:r>
            <a:r>
              <a:rPr lang="el-GR" sz="4000" b="1" smtClean="0">
                <a:latin typeface="Times New Roman" pitchFamily="18" charset="0"/>
                <a:cs typeface="Times New Roman" pitchFamily="18" charset="0"/>
              </a:rPr>
              <a:t>νευροενδοκρινικών</a:t>
            </a:r>
            <a:r>
              <a:rPr lang="el-G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4000" b="1" dirty="0">
                <a:latin typeface="Times New Roman" pitchFamily="18" charset="0"/>
                <a:cs typeface="Times New Roman" pitchFamily="18" charset="0"/>
              </a:rPr>
              <a:t>όγκων του παγκρέατος και του λεπτού εντέρου</a:t>
            </a:r>
          </a:p>
        </p:txBody>
      </p:sp>
      <p:sp>
        <p:nvSpPr>
          <p:cNvPr id="10" name="9 - Υπότιτλος"/>
          <p:cNvSpPr>
            <a:spLocks noGrp="1"/>
          </p:cNvSpPr>
          <p:nvPr>
            <p:ph type="subTitle" idx="1"/>
          </p:nvPr>
        </p:nvSpPr>
        <p:spPr>
          <a:xfrm>
            <a:off x="8239140" y="5429264"/>
            <a:ext cx="3952860" cy="1071570"/>
          </a:xfrm>
        </p:spPr>
        <p:txBody>
          <a:bodyPr>
            <a:normAutofit lnSpcReduction="10000"/>
          </a:bodyPr>
          <a:lstStyle/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Ανδρέας Αλεξάνδρου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Αν. Καθ. Χειρουργικής ΕΚΠΑ</a:t>
            </a:r>
          </a:p>
          <a:p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Α’ Χειρουργική Κλινική, ΓΝΑ Λαϊκό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690770F5-5E89-44C1-8767-70D54171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589F-11BA-4F66-B657-CD8D75095948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A5F2BA-11F3-45D6-898F-010F5BED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Α΄ ΧΕΙΡΟΥΡΓΙΚΗ ΚΛΙΝΙΚΗ ΕΚΠΑ, ΓΝΑ ΛΑΙΚΟ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220CD5-C70B-4445-921A-914D3605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324692" cy="442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6223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0"/>
            <a:ext cx="82153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40" y="1"/>
            <a:ext cx="99298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713" y="1485900"/>
            <a:ext cx="5362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1462088"/>
            <a:ext cx="105632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1963" y="1395413"/>
            <a:ext cx="36480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0525" y="104775"/>
            <a:ext cx="379095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CE73856F-BC8B-43C1-CFC2-7C8DF8D9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and peri-operative </a:t>
            </a:r>
            <a:r>
              <a:rPr lang="en-US" dirty="0" err="1"/>
              <a:t>assesment</a:t>
            </a:r>
            <a:endParaRPr lang="el-G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586E6F89-8E76-BEC2-A0A4-468E279B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MRI&gt;CT-scan&gt;Ga-DOTATATE PET scan</a:t>
            </a:r>
          </a:p>
          <a:p>
            <a:r>
              <a:rPr lang="en-US" dirty="0"/>
              <a:t>Intra-operative U/S above all</a:t>
            </a:r>
          </a:p>
          <a:p>
            <a:r>
              <a:rPr lang="en-US" dirty="0"/>
              <a:t>Pre-op Administer </a:t>
            </a:r>
            <a:r>
              <a:rPr lang="en-US" dirty="0" err="1"/>
              <a:t>Octerotide</a:t>
            </a:r>
            <a:r>
              <a:rPr lang="en-US" dirty="0"/>
              <a:t>?</a:t>
            </a:r>
          </a:p>
          <a:p>
            <a:r>
              <a:rPr lang="en-US" dirty="0"/>
              <a:t>Neo-adjuvant chemo?</a:t>
            </a:r>
          </a:p>
          <a:p>
            <a:r>
              <a:rPr lang="en-US" dirty="0"/>
              <a:t>Adjuvant chemo?</a:t>
            </a:r>
          </a:p>
          <a:p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5BF3-5999-4651-AE3D-BE0C595D7745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8625" y="2214554"/>
            <a:ext cx="6025423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00" y="0"/>
            <a:ext cx="67151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 for small intestinal NENs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non metastatic tumors should undergo attempt for curative resection irrespective of LN infiltration or infiltration of the root</a:t>
            </a:r>
          </a:p>
          <a:p>
            <a:r>
              <a:rPr lang="en-US" dirty="0" smtClean="0"/>
              <a:t>Careful (open) palpation for multiple foci</a:t>
            </a:r>
          </a:p>
          <a:p>
            <a:r>
              <a:rPr lang="en-US" dirty="0" smtClean="0"/>
              <a:t>Spare the intestine, go deep in the mesentery even for peritoneal </a:t>
            </a:r>
            <a:r>
              <a:rPr lang="en-US" dirty="0" err="1" smtClean="0"/>
              <a:t>carcinomatosis</a:t>
            </a:r>
            <a:endParaRPr lang="en-US" dirty="0" smtClean="0"/>
          </a:p>
          <a:p>
            <a:r>
              <a:rPr lang="en-US" dirty="0" err="1" smtClean="0"/>
              <a:t>Resect</a:t>
            </a:r>
            <a:r>
              <a:rPr lang="en-US" dirty="0" smtClean="0"/>
              <a:t> even in the phase of </a:t>
            </a:r>
            <a:r>
              <a:rPr lang="en-US" dirty="0" err="1" smtClean="0"/>
              <a:t>unresectable</a:t>
            </a:r>
            <a:r>
              <a:rPr lang="en-US" dirty="0" smtClean="0"/>
              <a:t> liver disease for palliation and prolongation of life (NANETS, ENETS)</a:t>
            </a:r>
          </a:p>
          <a:p>
            <a:r>
              <a:rPr lang="en-US" dirty="0" smtClean="0"/>
              <a:t>Even transplantation can be considered</a:t>
            </a:r>
          </a:p>
          <a:p>
            <a:r>
              <a:rPr lang="en-US" dirty="0" smtClean="0"/>
              <a:t>After resection adjuvant treatment can be more efficient</a:t>
            </a:r>
          </a:p>
          <a:p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Intra-op palpation-</a:t>
            </a:r>
            <a:r>
              <a:rPr lang="en-US" dirty="0" err="1" smtClean="0"/>
              <a:t>multifocality</a:t>
            </a:r>
            <a:r>
              <a:rPr lang="en-US" dirty="0" smtClean="0"/>
              <a:t> (open)</a:t>
            </a:r>
          </a:p>
          <a:p>
            <a:r>
              <a:rPr lang="en-US" dirty="0" smtClean="0"/>
              <a:t>Resection of small intestine or right </a:t>
            </a:r>
            <a:r>
              <a:rPr lang="en-US" dirty="0" err="1" smtClean="0"/>
              <a:t>hemicolectomy</a:t>
            </a:r>
            <a:endParaRPr lang="en-US" dirty="0" smtClean="0"/>
          </a:p>
          <a:p>
            <a:r>
              <a:rPr lang="en-US" dirty="0" smtClean="0"/>
              <a:t>Extensive lymph node dissection (&gt;8 or even &gt;12 LNs)</a:t>
            </a:r>
          </a:p>
          <a:p>
            <a:r>
              <a:rPr lang="en-US" dirty="0" smtClean="0"/>
              <a:t>Better palliation</a:t>
            </a:r>
          </a:p>
          <a:p>
            <a:r>
              <a:rPr lang="en-US" smtClean="0"/>
              <a:t>OS advantage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566738"/>
            <a:ext cx="104584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8" y="214313"/>
            <a:ext cx="106013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863" y="447675"/>
            <a:ext cx="105822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 node resection for SB-NENs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Resection of at least 8 nodes improves survival (HR 0.73, p&lt;0.05)</a:t>
            </a:r>
          </a:p>
          <a:p>
            <a:r>
              <a:rPr lang="en-US" dirty="0" smtClean="0"/>
              <a:t>Positive to negative LN ratio&lt;0.29 improves survival HR 1.65, p&lt;0.0019</a:t>
            </a:r>
          </a:p>
          <a:p>
            <a:r>
              <a:rPr lang="en-US" dirty="0" smtClean="0"/>
              <a:t>Peritoneal disease: </a:t>
            </a:r>
            <a:r>
              <a:rPr lang="en-US" dirty="0" err="1" smtClean="0"/>
              <a:t>debulk</a:t>
            </a:r>
            <a:r>
              <a:rPr lang="en-US" dirty="0" smtClean="0"/>
              <a:t>-HIPEC not useful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200" i="1" dirty="0" smtClean="0"/>
          </a:p>
          <a:p>
            <a:pPr>
              <a:buNone/>
            </a:pPr>
            <a:r>
              <a:rPr lang="en-US" sz="2200" i="1" dirty="0" err="1" smtClean="0"/>
              <a:t>Neuroendocrinology</a:t>
            </a:r>
            <a:r>
              <a:rPr lang="en-US" sz="2200" i="1" dirty="0" smtClean="0"/>
              <a:t> 2016;103(2):125-138</a:t>
            </a:r>
          </a:p>
          <a:p>
            <a:pPr>
              <a:buNone/>
            </a:pPr>
            <a:r>
              <a:rPr lang="en-US" sz="2200" i="1" dirty="0" smtClean="0"/>
              <a:t>Pancreas 2017;46(6):715-731</a:t>
            </a:r>
          </a:p>
          <a:p>
            <a:pPr>
              <a:buNone/>
            </a:pP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0"/>
            <a:ext cx="10572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8" y="457200"/>
            <a:ext cx="106013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438150"/>
            <a:ext cx="1061085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3763" y="1414463"/>
            <a:ext cx="53244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804863"/>
            <a:ext cx="105918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5575" y="1257300"/>
            <a:ext cx="68008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0900" y="1271588"/>
            <a:ext cx="54102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419100"/>
            <a:ext cx="9525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02" y="0"/>
            <a:ext cx="101441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hepatic metastasis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Patients with G1, G2 tumors and isolated liver metastasis (type 1 hepatic metastatic burden) and isolated tumor bulk with small satellite metastasis (type 2 burden) undergo parenchyma-sparing or standard </a:t>
            </a:r>
            <a:r>
              <a:rPr lang="en-US" dirty="0" err="1" smtClean="0"/>
              <a:t>hepatectomy</a:t>
            </a:r>
            <a:endParaRPr lang="en-US" dirty="0" smtClean="0"/>
          </a:p>
          <a:p>
            <a:r>
              <a:rPr lang="en-US" dirty="0" smtClean="0"/>
              <a:t>Goal is </a:t>
            </a:r>
            <a:r>
              <a:rPr lang="en-US" dirty="0" err="1" smtClean="0"/>
              <a:t>debulk</a:t>
            </a:r>
            <a:r>
              <a:rPr lang="en-US" dirty="0" smtClean="0"/>
              <a:t> &gt; 90%, but even &gt;70% is acceptable</a:t>
            </a:r>
          </a:p>
          <a:p>
            <a:r>
              <a:rPr lang="en-US" dirty="0" smtClean="0"/>
              <a:t>Staged resections also</a:t>
            </a:r>
          </a:p>
          <a:p>
            <a:r>
              <a:rPr lang="en-US" dirty="0" smtClean="0"/>
              <a:t>Ablation can be considered for T&lt;5cm with margin &gt;1cm</a:t>
            </a:r>
          </a:p>
          <a:p>
            <a:r>
              <a:rPr lang="en-US" dirty="0" smtClean="0"/>
              <a:t>Even transplantation can be considered</a:t>
            </a:r>
          </a:p>
          <a:p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Liver </a:t>
            </a:r>
            <a:r>
              <a:rPr lang="en-US" dirty="0" err="1" smtClean="0"/>
              <a:t>mets</a:t>
            </a:r>
            <a:r>
              <a:rPr lang="en-US" dirty="0" smtClean="0"/>
              <a:t> of NETs are not infiltrative</a:t>
            </a:r>
          </a:p>
          <a:p>
            <a:r>
              <a:rPr lang="en-US" dirty="0" smtClean="0"/>
              <a:t>Parenchyma sparing techniques</a:t>
            </a:r>
          </a:p>
          <a:p>
            <a:r>
              <a:rPr lang="en-US" dirty="0" smtClean="0"/>
              <a:t>Ablation: RFA, microwave</a:t>
            </a:r>
          </a:p>
          <a:p>
            <a:r>
              <a:rPr lang="en-US" dirty="0" smtClean="0"/>
              <a:t>In the US &gt;30% procedures combine resection with ablation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786" y="0"/>
            <a:ext cx="7715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0"/>
            <a:ext cx="1061085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00" y="3143248"/>
            <a:ext cx="73437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62" y="0"/>
            <a:ext cx="72961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142852"/>
            <a:ext cx="7677150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384347A9-BEDD-4651-CB78-61A83675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D97072E-181C-2915-EEA2-6D028B71D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Recurrence after resection common: 50-95%</a:t>
            </a:r>
          </a:p>
          <a:p>
            <a:r>
              <a:rPr lang="en-US" dirty="0"/>
              <a:t>40% within 1 year, 70% within 3 years</a:t>
            </a:r>
          </a:p>
          <a:p>
            <a:r>
              <a:rPr lang="en-US" dirty="0"/>
              <a:t>Repeat resection-ablation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Prognostic factors for poor result post resection of liver </a:t>
            </a:r>
            <a:r>
              <a:rPr lang="en-US" dirty="0" err="1" smtClean="0"/>
              <a:t>mets</a:t>
            </a:r>
            <a:r>
              <a:rPr lang="en-US" dirty="0" smtClean="0"/>
              <a:t> from NETS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Synchronous</a:t>
            </a:r>
          </a:p>
          <a:p>
            <a:r>
              <a:rPr lang="en-US" dirty="0" err="1" smtClean="0"/>
              <a:t>Extrahepatic</a:t>
            </a:r>
            <a:r>
              <a:rPr lang="en-US" dirty="0" smtClean="0"/>
              <a:t> </a:t>
            </a:r>
            <a:r>
              <a:rPr lang="en-US" dirty="0" err="1" smtClean="0"/>
              <a:t>disaese</a:t>
            </a:r>
            <a:endParaRPr lang="en-US" dirty="0" smtClean="0"/>
          </a:p>
          <a:p>
            <a:r>
              <a:rPr lang="en-US" dirty="0" smtClean="0"/>
              <a:t>Non-functional</a:t>
            </a:r>
          </a:p>
          <a:p>
            <a:r>
              <a:rPr lang="en-US" dirty="0" smtClean="0"/>
              <a:t>Grade 3</a:t>
            </a:r>
          </a:p>
          <a:p>
            <a:r>
              <a:rPr lang="en-US" dirty="0" smtClean="0"/>
              <a:t>R is not one of them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90866BB2-1296-2C6C-3CDE-041AEF0C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Resectable</a:t>
            </a:r>
            <a:r>
              <a:rPr lang="en-US" dirty="0"/>
              <a:t> primary-unresectable </a:t>
            </a:r>
            <a:r>
              <a:rPr lang="en-US" dirty="0" err="1"/>
              <a:t>mets</a:t>
            </a:r>
            <a:endParaRPr lang="el-G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360128F-ACBF-7673-72FA-3B98E6763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</a:t>
            </a:r>
            <a:r>
              <a:rPr lang="en-US" dirty="0" err="1"/>
              <a:t>si</a:t>
            </a:r>
            <a:r>
              <a:rPr lang="en-US" dirty="0"/>
              <a:t> NETs yes: better palliation, better OS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p NETs: consideration for some patients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16"/>
            <a:ext cx="73914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02" y="928670"/>
            <a:ext cx="1014419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Ορθογώνιο"/>
          <p:cNvSpPr/>
          <p:nvPr/>
        </p:nvSpPr>
        <p:spPr>
          <a:xfrm>
            <a:off x="1023902" y="619899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World J </a:t>
            </a:r>
            <a:r>
              <a:rPr lang="en-US" i="1" dirty="0" err="1" smtClean="0"/>
              <a:t>Gastrointest</a:t>
            </a:r>
            <a:r>
              <a:rPr lang="en-US" i="1" dirty="0" smtClean="0"/>
              <a:t> </a:t>
            </a:r>
            <a:r>
              <a:rPr lang="en-US" i="1" dirty="0" err="1" smtClean="0"/>
              <a:t>Surg</a:t>
            </a:r>
            <a:r>
              <a:rPr lang="en-US" i="1" dirty="0" smtClean="0"/>
              <a:t> 2021 March 27; 13(3): 231-255</a:t>
            </a:r>
            <a:endParaRPr lang="el-G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90866BB2-1296-2C6C-3CDE-041AEF0C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Resectable</a:t>
            </a:r>
            <a:r>
              <a:rPr lang="en-US" dirty="0"/>
              <a:t> </a:t>
            </a:r>
            <a:r>
              <a:rPr lang="en-US" dirty="0" err="1" smtClean="0"/>
              <a:t>mets</a:t>
            </a:r>
            <a:r>
              <a:rPr lang="en-US" dirty="0" smtClean="0"/>
              <a:t> </a:t>
            </a:r>
            <a:r>
              <a:rPr lang="en-US" dirty="0" err="1" smtClean="0"/>
              <a:t>unrestable</a:t>
            </a:r>
            <a:r>
              <a:rPr lang="en-US" dirty="0" smtClean="0"/>
              <a:t> primary</a:t>
            </a:r>
            <a:endParaRPr lang="el-G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360128F-ACBF-7673-72FA-3B98E6763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Most patients die from complications of liver disease</a:t>
            </a:r>
          </a:p>
          <a:p>
            <a:r>
              <a:rPr lang="en-US" dirty="0" err="1" smtClean="0"/>
              <a:t>Resect</a:t>
            </a:r>
            <a:r>
              <a:rPr lang="en-US" dirty="0" smtClean="0"/>
              <a:t> even if primary is </a:t>
            </a:r>
            <a:r>
              <a:rPr lang="en-US" dirty="0" err="1" smtClean="0"/>
              <a:t>unresectable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1800" i="1" dirty="0" smtClean="0"/>
              <a:t>Xiang et al. Ann </a:t>
            </a:r>
            <a:r>
              <a:rPr lang="en-US" sz="1800" i="1" dirty="0" err="1" smtClean="0"/>
              <a:t>Surg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Oncol</a:t>
            </a:r>
            <a:r>
              <a:rPr lang="en-US" sz="1800" i="1" dirty="0" smtClean="0"/>
              <a:t> 2018;25:3928-3935</a:t>
            </a:r>
            <a:endParaRPr lang="el-GR" sz="1800" i="1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380FF31-8DCE-6BD3-3295-0DC7F17DA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053" y="2152290"/>
            <a:ext cx="5717894" cy="255341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ED9315AA-5062-08A4-713A-D3B59B6B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720" y="332657"/>
            <a:ext cx="7778080" cy="576063"/>
          </a:xfrm>
        </p:spPr>
        <p:txBody>
          <a:bodyPr>
            <a:noAutofit/>
          </a:bodyPr>
          <a:lstStyle/>
          <a:p>
            <a:r>
              <a:rPr lang="en-US" b="1" dirty="0"/>
              <a:t>General background data</a:t>
            </a:r>
            <a:endParaRPr lang="el-GR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19ADCF1-0C99-DED7-8D86-4269A7AB6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776"/>
            <a:ext cx="10515600" cy="5112567"/>
          </a:xfrm>
        </p:spPr>
        <p:txBody>
          <a:bodyPr>
            <a:normAutofit fontScale="32500" lnSpcReduction="20000"/>
          </a:bodyPr>
          <a:lstStyle/>
          <a:p>
            <a:r>
              <a:rPr lang="en-US" sz="10000" dirty="0">
                <a:cs typeface="Times New Roman" panose="02020603050405020304" pitchFamily="18" charset="0"/>
              </a:rPr>
              <a:t>Approximately 28-77% of p-NETS develop liver </a:t>
            </a:r>
            <a:r>
              <a:rPr lang="en-US" sz="10000" dirty="0" err="1" smtClean="0">
                <a:cs typeface="Times New Roman" panose="02020603050405020304" pitchFamily="18" charset="0"/>
              </a:rPr>
              <a:t>mets</a:t>
            </a:r>
            <a:endParaRPr lang="en-US" sz="10000" dirty="0" smtClean="0">
              <a:cs typeface="Times New Roman" panose="02020603050405020304" pitchFamily="18" charset="0"/>
            </a:endParaRPr>
          </a:p>
          <a:p>
            <a:r>
              <a:rPr lang="en-US" sz="10000" dirty="0" smtClean="0">
                <a:cs typeface="Times New Roman" panose="02020603050405020304" pitchFamily="18" charset="0"/>
              </a:rPr>
              <a:t>834pts underwent 1001 </a:t>
            </a:r>
            <a:r>
              <a:rPr lang="en-US" sz="10000" dirty="0" err="1" smtClean="0">
                <a:cs typeface="Times New Roman" panose="02020603050405020304" pitchFamily="18" charset="0"/>
              </a:rPr>
              <a:t>cyto</a:t>
            </a:r>
            <a:r>
              <a:rPr lang="en-US" sz="10000" dirty="0" smtClean="0">
                <a:cs typeface="Times New Roman" panose="02020603050405020304" pitchFamily="18" charset="0"/>
              </a:rPr>
              <a:t>-reductive operations</a:t>
            </a:r>
          </a:p>
          <a:p>
            <a:r>
              <a:rPr lang="en-US" sz="10000" dirty="0" smtClean="0">
                <a:cs typeface="Times New Roman" panose="02020603050405020304" pitchFamily="18" charset="0"/>
              </a:rPr>
              <a:t>65% (542pts) </a:t>
            </a:r>
            <a:r>
              <a:rPr lang="en-US" sz="10000" dirty="0" err="1" smtClean="0">
                <a:cs typeface="Times New Roman" panose="02020603050405020304" pitchFamily="18" charset="0"/>
              </a:rPr>
              <a:t>si</a:t>
            </a:r>
            <a:r>
              <a:rPr lang="en-US" sz="10000" dirty="0" smtClean="0">
                <a:cs typeface="Times New Roman" panose="02020603050405020304" pitchFamily="18" charset="0"/>
              </a:rPr>
              <a:t> NETs, 154 </a:t>
            </a:r>
            <a:r>
              <a:rPr lang="en-US" sz="10000" dirty="0" err="1" smtClean="0">
                <a:cs typeface="Times New Roman" panose="02020603050405020304" pitchFamily="18" charset="0"/>
              </a:rPr>
              <a:t>pNETs</a:t>
            </a:r>
            <a:r>
              <a:rPr lang="en-US" sz="10000" dirty="0" smtClean="0">
                <a:cs typeface="Times New Roman" panose="02020603050405020304" pitchFamily="18" charset="0"/>
              </a:rPr>
              <a:t>, 138 unknown origin (89% defined intra-op)</a:t>
            </a:r>
          </a:p>
          <a:p>
            <a:r>
              <a:rPr lang="en-US" sz="10000" dirty="0" smtClean="0">
                <a:cs typeface="Times New Roman" panose="02020603050405020304" pitchFamily="18" charset="0"/>
              </a:rPr>
              <a:t>Intra-op complications 9% (1% </a:t>
            </a:r>
            <a:r>
              <a:rPr lang="en-US" sz="10000" dirty="0" err="1" smtClean="0">
                <a:cs typeface="Times New Roman" panose="02020603050405020304" pitchFamily="18" charset="0"/>
              </a:rPr>
              <a:t>carcinoid</a:t>
            </a:r>
            <a:r>
              <a:rPr lang="en-US" sz="10000" dirty="0" smtClean="0">
                <a:cs typeface="Times New Roman" panose="02020603050405020304" pitchFamily="18" charset="0"/>
              </a:rPr>
              <a:t> crisis)</a:t>
            </a:r>
          </a:p>
          <a:p>
            <a:r>
              <a:rPr lang="en-US" sz="10000" dirty="0" smtClean="0">
                <a:cs typeface="Times New Roman" panose="02020603050405020304" pitchFamily="18" charset="0"/>
              </a:rPr>
              <a:t>Op time 368+/-146 min, hosp stay 9+/-10 days</a:t>
            </a:r>
          </a:p>
          <a:p>
            <a:r>
              <a:rPr lang="en-US" sz="10000" dirty="0" smtClean="0">
                <a:cs typeface="Times New Roman" panose="02020603050405020304" pitchFamily="18" charset="0"/>
              </a:rPr>
              <a:t>Minor morbidity 43%, major 13%, mortality 2%</a:t>
            </a:r>
            <a:endParaRPr lang="en-US" sz="10000" dirty="0">
              <a:cs typeface="Times New Roman" panose="02020603050405020304" pitchFamily="18" charset="0"/>
            </a:endParaRPr>
          </a:p>
          <a:p>
            <a:endParaRPr lang="en-US" sz="8400" dirty="0"/>
          </a:p>
          <a:p>
            <a:endParaRPr lang="en-US" sz="8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5500" i="1" dirty="0" err="1"/>
              <a:t>Woltering</a:t>
            </a:r>
            <a:r>
              <a:rPr lang="en-US" sz="5500" i="1" dirty="0"/>
              <a:t> et al. J Am Coll Surg 2017;224:434-447</a:t>
            </a:r>
            <a:r>
              <a:rPr lang="en-US" sz="2300" i="1" dirty="0"/>
              <a:t>.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Woltering</a:t>
            </a:r>
            <a:r>
              <a:rPr lang="en-US" dirty="0" smtClean="0"/>
              <a:t> et al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300" dirty="0" smtClean="0">
                <a:cs typeface="Times New Roman" panose="02020603050405020304" pitchFamily="18" charset="0"/>
              </a:rPr>
              <a:t>Aggressive resection for liver </a:t>
            </a:r>
            <a:r>
              <a:rPr lang="en-US" sz="4300" dirty="0" err="1" smtClean="0">
                <a:cs typeface="Times New Roman" panose="02020603050405020304" pitchFamily="18" charset="0"/>
              </a:rPr>
              <a:t>mets</a:t>
            </a:r>
            <a:r>
              <a:rPr lang="en-US" sz="4300" dirty="0" smtClean="0">
                <a:cs typeface="Times New Roman" panose="02020603050405020304" pitchFamily="18" charset="0"/>
              </a:rPr>
              <a:t> of GEP-NETs confers better survival: for </a:t>
            </a:r>
            <a:r>
              <a:rPr lang="en-US" sz="4300" dirty="0" err="1" smtClean="0">
                <a:cs typeface="Times New Roman" panose="02020603050405020304" pitchFamily="18" charset="0"/>
              </a:rPr>
              <a:t>pNETs</a:t>
            </a:r>
            <a:r>
              <a:rPr lang="en-US" sz="4300" dirty="0" smtClean="0">
                <a:cs typeface="Times New Roman" panose="02020603050405020304" pitchFamily="18" charset="0"/>
              </a:rPr>
              <a:t> 124 months median OS (16.6 yrs gained), for </a:t>
            </a:r>
            <a:r>
              <a:rPr lang="en-US" sz="4300" dirty="0" err="1" smtClean="0">
                <a:cs typeface="Times New Roman" panose="02020603050405020304" pitchFamily="18" charset="0"/>
              </a:rPr>
              <a:t>siNETs</a:t>
            </a:r>
            <a:r>
              <a:rPr lang="en-US" sz="4300" dirty="0" smtClean="0">
                <a:cs typeface="Times New Roman" panose="02020603050405020304" pitchFamily="18" charset="0"/>
              </a:rPr>
              <a:t> 161 m (11.7 yrs gained)</a:t>
            </a:r>
          </a:p>
          <a:p>
            <a:endParaRPr lang="en-US" sz="9600" b="1" dirty="0" smtClean="0"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cs typeface="Times New Roman" panose="02020603050405020304" pitchFamily="18" charset="0"/>
              </a:rPr>
              <a:t>pNETs</a:t>
            </a:r>
            <a:r>
              <a:rPr lang="en-US" sz="4000" dirty="0" smtClean="0">
                <a:cs typeface="Times New Roman" panose="02020603050405020304" pitchFamily="18" charset="0"/>
              </a:rPr>
              <a:t> OS 67%, 51%, 36% for 5, 10 and 20 years respectively, </a:t>
            </a:r>
            <a:r>
              <a:rPr lang="en-US" sz="4000" dirty="0" err="1" smtClean="0">
                <a:cs typeface="Times New Roman" panose="02020603050405020304" pitchFamily="18" charset="0"/>
              </a:rPr>
              <a:t>siNETS</a:t>
            </a:r>
            <a:r>
              <a:rPr lang="en-US" sz="4000" dirty="0" smtClean="0">
                <a:cs typeface="Times New Roman" panose="02020603050405020304" pitchFamily="18" charset="0"/>
              </a:rPr>
              <a:t> 84, 67, 31%</a:t>
            </a:r>
          </a:p>
          <a:p>
            <a:r>
              <a:rPr lang="en-US" sz="4000" dirty="0" smtClean="0">
                <a:cs typeface="Times New Roman" panose="02020603050405020304" pitchFamily="18" charset="0"/>
              </a:rPr>
              <a:t>Without surgery only 30% make it for 5 years</a:t>
            </a:r>
          </a:p>
          <a:p>
            <a:r>
              <a:rPr lang="en-US" sz="4000" dirty="0" smtClean="0">
                <a:cs typeface="Times New Roman" panose="02020603050405020304" pitchFamily="18" charset="0"/>
              </a:rPr>
              <a:t>NANETS, ENETS, JNETS all suggest liver resection for liver </a:t>
            </a:r>
            <a:r>
              <a:rPr lang="en-US" sz="4000" dirty="0" err="1" smtClean="0">
                <a:cs typeface="Times New Roman" panose="02020603050405020304" pitchFamily="18" charset="0"/>
              </a:rPr>
              <a:t>mets</a:t>
            </a:r>
            <a:r>
              <a:rPr lang="en-US" sz="4000" dirty="0" smtClean="0">
                <a:cs typeface="Times New Roman" panose="02020603050405020304" pitchFamily="18" charset="0"/>
              </a:rPr>
              <a:t> of </a:t>
            </a:r>
            <a:r>
              <a:rPr lang="en-US" sz="4000" dirty="0" err="1" smtClean="0">
                <a:cs typeface="Times New Roman" panose="02020603050405020304" pitchFamily="18" charset="0"/>
              </a:rPr>
              <a:t>pNETs</a:t>
            </a:r>
            <a:r>
              <a:rPr lang="en-US" sz="4000" dirty="0" smtClean="0"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cs typeface="Times New Roman" panose="02020603050405020304" pitchFamily="18" charset="0"/>
              </a:rPr>
              <a:t>(“should be considered”)</a:t>
            </a:r>
            <a:endParaRPr lang="el-GR" sz="4000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pNET</a:t>
            </a:r>
            <a:r>
              <a:rPr lang="en-US" dirty="0" smtClean="0"/>
              <a:t> with liver </a:t>
            </a:r>
            <a:r>
              <a:rPr lang="en-US" dirty="0" err="1" smtClean="0"/>
              <a:t>mets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Simultaneous resection if feasible</a:t>
            </a:r>
          </a:p>
          <a:p>
            <a:r>
              <a:rPr lang="en-US" dirty="0" err="1" smtClean="0"/>
              <a:t>Resect</a:t>
            </a:r>
            <a:r>
              <a:rPr lang="en-US" dirty="0" smtClean="0"/>
              <a:t> the primary in the face of </a:t>
            </a:r>
            <a:r>
              <a:rPr lang="en-US" dirty="0" err="1" smtClean="0"/>
              <a:t>unresectable</a:t>
            </a:r>
            <a:r>
              <a:rPr lang="en-US" dirty="0" smtClean="0"/>
              <a:t> </a:t>
            </a:r>
            <a:r>
              <a:rPr lang="en-US" dirty="0" err="1" smtClean="0"/>
              <a:t>mets</a:t>
            </a:r>
            <a:r>
              <a:rPr lang="en-US" dirty="0" smtClean="0"/>
              <a:t> if feasible (symptomatic </a:t>
            </a:r>
            <a:r>
              <a:rPr lang="en-US" dirty="0" err="1" smtClean="0"/>
              <a:t>vs</a:t>
            </a:r>
            <a:r>
              <a:rPr lang="en-US" dirty="0" smtClean="0"/>
              <a:t> asymptomatic)</a:t>
            </a:r>
          </a:p>
          <a:p>
            <a:r>
              <a:rPr lang="en-US" dirty="0" smtClean="0"/>
              <a:t>Definitely </a:t>
            </a:r>
            <a:r>
              <a:rPr lang="en-US" dirty="0" err="1" smtClean="0"/>
              <a:t>resect</a:t>
            </a:r>
            <a:r>
              <a:rPr lang="en-US" dirty="0" smtClean="0"/>
              <a:t> the </a:t>
            </a:r>
            <a:r>
              <a:rPr lang="en-US" dirty="0" err="1" smtClean="0"/>
              <a:t>mets</a:t>
            </a:r>
            <a:r>
              <a:rPr lang="en-US" dirty="0" smtClean="0"/>
              <a:t> irrespective of primary for palliation and OS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781175"/>
            <a:ext cx="77343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91684" y="1825625"/>
            <a:ext cx="6408631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588" y="1752600"/>
            <a:ext cx="58388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676619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60" y="1857364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3322" y="4071942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65" y="1"/>
            <a:ext cx="1028707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1238" y="1047750"/>
            <a:ext cx="76295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64" y="1357298"/>
            <a:ext cx="32670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92" y="1428736"/>
            <a:ext cx="31908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8414" y="785794"/>
            <a:ext cx="67056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868" y="2071678"/>
            <a:ext cx="22383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339" y="4643446"/>
            <a:ext cx="10023145" cy="127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019" y="6000768"/>
            <a:ext cx="334419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3175" y="1447800"/>
            <a:ext cx="71056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32" y="0"/>
            <a:ext cx="4898219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0541" y="1"/>
            <a:ext cx="502023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1422" y="1"/>
            <a:ext cx="553178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128" y="142853"/>
            <a:ext cx="480545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66962" y="286556"/>
            <a:ext cx="6858865" cy="628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665254" y="569735"/>
            <a:ext cx="6878341" cy="569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086225" y="19050"/>
            <a:ext cx="401955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975" y="466725"/>
            <a:ext cx="95440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management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SSAs (</a:t>
            </a:r>
            <a:r>
              <a:rPr lang="en-US" dirty="0" err="1" smtClean="0"/>
              <a:t>octreotide</a:t>
            </a:r>
            <a:r>
              <a:rPr lang="en-US" dirty="0" smtClean="0"/>
              <a:t>, </a:t>
            </a:r>
            <a:r>
              <a:rPr lang="en-US" dirty="0" err="1" smtClean="0"/>
              <a:t>lanreotide</a:t>
            </a:r>
            <a:r>
              <a:rPr lang="en-US" dirty="0" smtClean="0"/>
              <a:t>) </a:t>
            </a:r>
            <a:r>
              <a:rPr lang="en-US" dirty="0" err="1" smtClean="0"/>
              <a:t>excibit</a:t>
            </a:r>
            <a:r>
              <a:rPr lang="en-US" dirty="0" smtClean="0"/>
              <a:t> anti-proliferative effect and amelioration of </a:t>
            </a:r>
            <a:r>
              <a:rPr lang="en-US" dirty="0" err="1" smtClean="0"/>
              <a:t>carcinoid</a:t>
            </a:r>
            <a:r>
              <a:rPr lang="en-US" dirty="0" smtClean="0"/>
              <a:t> syndrome</a:t>
            </a:r>
          </a:p>
          <a:p>
            <a:r>
              <a:rPr lang="en-US" dirty="0" err="1" smtClean="0"/>
              <a:t>mTOR</a:t>
            </a:r>
            <a:r>
              <a:rPr lang="en-US" dirty="0" smtClean="0"/>
              <a:t> inhibitors (</a:t>
            </a:r>
            <a:r>
              <a:rPr lang="en-US" dirty="0" err="1" smtClean="0"/>
              <a:t>everolimus</a:t>
            </a:r>
            <a:r>
              <a:rPr lang="en-US" dirty="0" smtClean="0"/>
              <a:t>) and angiogenesis inhibitors (</a:t>
            </a:r>
            <a:r>
              <a:rPr lang="en-US" dirty="0" err="1" smtClean="0"/>
              <a:t>sunitinib</a:t>
            </a:r>
            <a:r>
              <a:rPr lang="en-US" dirty="0" smtClean="0"/>
              <a:t>) second-line treatment</a:t>
            </a:r>
          </a:p>
          <a:p>
            <a:r>
              <a:rPr lang="en-US" dirty="0" smtClean="0"/>
              <a:t>Systemic chemotherapy not efficacious for GI-NETs</a:t>
            </a:r>
          </a:p>
          <a:p>
            <a:r>
              <a:rPr lang="en-US" dirty="0" smtClean="0"/>
              <a:t>PRRTs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7C72E3EC-85A3-9C7D-B5B0-A2FDD38D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the unlucky ones?</a:t>
            </a:r>
            <a:endParaRPr lang="el-G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58C0E19-DE37-BACD-A854-5398D3230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Percutaneous ablation (&lt;3 cm, away from vascular structures)</a:t>
            </a:r>
          </a:p>
          <a:p>
            <a:r>
              <a:rPr lang="en-US" dirty="0"/>
              <a:t>TAE, TACE, TARE</a:t>
            </a:r>
          </a:p>
          <a:p>
            <a:r>
              <a:rPr lang="en-US" dirty="0"/>
              <a:t>Liver transplantation</a:t>
            </a:r>
          </a:p>
          <a:p>
            <a:r>
              <a:rPr lang="en-US" dirty="0"/>
              <a:t>Systemic chemo: SSAs, </a:t>
            </a:r>
            <a:r>
              <a:rPr lang="en-US" dirty="0" err="1"/>
              <a:t>streptozocin</a:t>
            </a:r>
            <a:r>
              <a:rPr lang="en-US" dirty="0"/>
              <a:t>, po regimens, sunitinib (TK inhibitor), </a:t>
            </a:r>
            <a:r>
              <a:rPr lang="en-US" dirty="0" err="1"/>
              <a:t>everolimus</a:t>
            </a:r>
            <a:r>
              <a:rPr lang="en-US" dirty="0"/>
              <a:t> (mTOR inhibitor), PRRT (NETTER-1 trial)</a:t>
            </a:r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3975" y="1214422"/>
            <a:ext cx="70580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51530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25" y="2200275"/>
            <a:ext cx="71437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4613" y="1114425"/>
            <a:ext cx="69627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1438275"/>
            <a:ext cx="69056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2238" y="1143000"/>
            <a:ext cx="68675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6513" y="766763"/>
            <a:ext cx="70389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813" y="1009650"/>
            <a:ext cx="75723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85738"/>
            <a:ext cx="96202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BDC4CB-A222-415B-9458-734A0807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Intestinal NETs (Si or SBNETs)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705568-9375-4A0C-AD99-72DA84D43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300" dirty="0" smtClean="0"/>
              <a:t>Originating from the EC cells of the base of the crypts in the </a:t>
            </a:r>
            <a:r>
              <a:rPr lang="en-US" sz="3300" dirty="0" err="1" smtClean="0"/>
              <a:t>submucosa</a:t>
            </a:r>
            <a:r>
              <a:rPr lang="en-US" sz="3300" dirty="0" smtClean="0"/>
              <a:t> of jejunum or ileum</a:t>
            </a:r>
          </a:p>
          <a:p>
            <a:r>
              <a:rPr lang="en-US" sz="3300" dirty="0" smtClean="0"/>
              <a:t>Most common in the terminal 60-100 cm of ileum</a:t>
            </a:r>
          </a:p>
          <a:p>
            <a:r>
              <a:rPr lang="en-US" sz="3300" dirty="0" smtClean="0"/>
              <a:t>Most common tumor of small intestine (approx 1</a:t>
            </a:r>
            <a:r>
              <a:rPr lang="el-GR" sz="3300" dirty="0" smtClean="0"/>
              <a:t>.</a:t>
            </a:r>
            <a:r>
              <a:rPr lang="en-US" sz="3300" dirty="0" smtClean="0"/>
              <a:t>2/100.000/y)</a:t>
            </a:r>
          </a:p>
          <a:p>
            <a:r>
              <a:rPr lang="en-US" sz="3300" dirty="0" smtClean="0"/>
              <a:t>Usually &lt;1cm, &gt;50% multifocal</a:t>
            </a:r>
          </a:p>
          <a:p>
            <a:r>
              <a:rPr lang="en-US" sz="3300" dirty="0" smtClean="0"/>
              <a:t>NENs of G1 or G2</a:t>
            </a:r>
          </a:p>
          <a:p>
            <a:r>
              <a:rPr lang="en-US" sz="3300" dirty="0" smtClean="0"/>
              <a:t>Despite this: Liver metastasis at 80-90% at first diagnosis, common mesenteric LN metastasis (&gt;50%, approx 90%), &gt;20% “</a:t>
            </a:r>
            <a:r>
              <a:rPr lang="en-US" sz="3300" dirty="0" err="1" smtClean="0"/>
              <a:t>carcinoid</a:t>
            </a:r>
            <a:r>
              <a:rPr lang="en-US" sz="3300" dirty="0" smtClean="0"/>
              <a:t> syndrome” due to burden</a:t>
            </a:r>
          </a:p>
          <a:p>
            <a:r>
              <a:rPr lang="el-GR" sz="3300" b="1" dirty="0" smtClean="0"/>
              <a:t>&gt;50% </a:t>
            </a:r>
            <a:r>
              <a:rPr lang="en-US" sz="3300" b="1" dirty="0" smtClean="0"/>
              <a:t>Mesenteric fibrosis </a:t>
            </a:r>
            <a:r>
              <a:rPr lang="en-US" sz="3300" dirty="0" smtClean="0"/>
              <a:t>(obstruction, </a:t>
            </a:r>
            <a:r>
              <a:rPr lang="en-US" sz="3300" dirty="0" err="1" smtClean="0"/>
              <a:t>ischaemia</a:t>
            </a:r>
            <a:r>
              <a:rPr lang="en-US" sz="3300" dirty="0" smtClean="0"/>
              <a:t>, vague symptoms ending to malnutrition)</a:t>
            </a:r>
            <a:endParaRPr lang="en-US" sz="3300" b="1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100" i="1" dirty="0" err="1" smtClean="0"/>
              <a:t>Tsoli</a:t>
            </a:r>
            <a:r>
              <a:rPr lang="en-US" sz="2100" i="1" dirty="0" smtClean="0"/>
              <a:t> et al. </a:t>
            </a:r>
            <a:r>
              <a:rPr lang="en-US" sz="2100" i="1" dirty="0" err="1" smtClean="0"/>
              <a:t>Ther</a:t>
            </a:r>
            <a:r>
              <a:rPr lang="en-US" sz="2100" i="1" dirty="0" smtClean="0"/>
              <a:t> Adv </a:t>
            </a:r>
            <a:r>
              <a:rPr lang="en-US" sz="2100" i="1" dirty="0" err="1" smtClean="0"/>
              <a:t>Endocrinol</a:t>
            </a:r>
            <a:r>
              <a:rPr lang="en-US" sz="2100" i="1" dirty="0" smtClean="0"/>
              <a:t> </a:t>
            </a:r>
            <a:r>
              <a:rPr lang="en-US" sz="2100" i="1" dirty="0" err="1" smtClean="0"/>
              <a:t>Metab</a:t>
            </a:r>
            <a:r>
              <a:rPr lang="en-US" sz="2100" i="1" dirty="0" smtClean="0"/>
              <a:t> 2019;10:</a:t>
            </a:r>
          </a:p>
          <a:p>
            <a:pPr>
              <a:buNone/>
            </a:pPr>
            <a:r>
              <a:rPr lang="en-US" sz="2100" i="1" dirty="0" err="1" smtClean="0"/>
              <a:t>Koumarianou</a:t>
            </a:r>
            <a:r>
              <a:rPr lang="en-US" sz="2100" i="1" dirty="0" smtClean="0"/>
              <a:t> et al. J </a:t>
            </a:r>
            <a:r>
              <a:rPr lang="en-US" sz="2100" i="1" dirty="0" err="1" smtClean="0"/>
              <a:t>Clin</a:t>
            </a:r>
            <a:r>
              <a:rPr lang="en-US" sz="2100" i="1" dirty="0" smtClean="0"/>
              <a:t> Med 2020;9</a:t>
            </a:r>
            <a:endParaRPr lang="en-US" sz="21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A5F2BA-11F3-45D6-898F-010F5BED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/>
              <a:t>Α΄ ΧΕΙΡΟΥΡΓΙΚΗ ΚΛΙΝΙΚΗ ΕΚΠΑ, ΓΝΑ ΛΑΙΚΟ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220CD5-C70B-4445-921A-914D3605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690770F5-5E89-44C1-8767-70D54171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589F-11BA-4F66-B657-CD8D75095948}" type="datetime1">
              <a:rPr lang="en-US" smtClean="0"/>
              <a:pPr/>
              <a:t>11/3/2022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22357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775" y="0"/>
            <a:ext cx="969645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725" y="0"/>
            <a:ext cx="97345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7650"/>
            <a:ext cx="96012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A80B29-36C3-4CBE-DA35-CCB6E159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-1"/>
            <a:ext cx="6048671" cy="657014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63" y="1581150"/>
            <a:ext cx="75342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1850" y="2114550"/>
            <a:ext cx="5448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0" y="1323975"/>
            <a:ext cx="7505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5" y="1862138"/>
            <a:ext cx="75247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B15E776-2B78-1E9B-E66F-45B3CEE0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ENETS criteria for liver resection </a:t>
            </a:r>
            <a:br>
              <a:rPr lang="en-US" b="1" dirty="0"/>
            </a:br>
            <a:r>
              <a:rPr lang="en-US" b="1" dirty="0"/>
              <a:t>of metastatic </a:t>
            </a:r>
            <a:r>
              <a:rPr lang="en-US" b="1" dirty="0" err="1"/>
              <a:t>pNETs</a:t>
            </a:r>
            <a:endParaRPr lang="el-GR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7CC5CA0-45C4-4BD9-356C-808D7E3B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3"/>
            <a:ext cx="10515600" cy="4285751"/>
          </a:xfrm>
        </p:spPr>
        <p:txBody>
          <a:bodyPr>
            <a:normAutofit/>
          </a:bodyPr>
          <a:lstStyle/>
          <a:p>
            <a:r>
              <a:rPr lang="en-US" sz="3200" dirty="0"/>
              <a:t>R0 resection </a:t>
            </a:r>
          </a:p>
          <a:p>
            <a:r>
              <a:rPr lang="en-US" sz="3200" dirty="0"/>
              <a:t>Grade 1 or 2</a:t>
            </a:r>
          </a:p>
          <a:p>
            <a:r>
              <a:rPr lang="en-US" sz="3200" dirty="0"/>
              <a:t>Morbidity&lt;30%</a:t>
            </a:r>
          </a:p>
          <a:p>
            <a:r>
              <a:rPr lang="en-US" sz="3200" dirty="0"/>
              <a:t>Mortality&lt;5%</a:t>
            </a:r>
          </a:p>
          <a:p>
            <a:r>
              <a:rPr lang="en-US" sz="3200" dirty="0"/>
              <a:t>“Off label”: R1, R2 resections (70% debulking), small extra hepatic disease (amenable to SSAs)</a:t>
            </a:r>
            <a:endParaRPr lang="el-GR" sz="3200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Eligibility criteria for LT</a:t>
            </a:r>
            <a:endParaRPr lang="el-GR" b="1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5BF3-5999-4651-AE3D-BE0C595D7745}" type="datetime1">
              <a:rPr lang="en-US" smtClean="0"/>
              <a:pPr/>
              <a:t>11/3/2022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852" y="1492924"/>
            <a:ext cx="6357982" cy="470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GEP-NENs non functional</a:t>
            </a:r>
          </a:p>
          <a:p>
            <a:r>
              <a:rPr lang="en-US" dirty="0" smtClean="0"/>
              <a:t>Most present as </a:t>
            </a:r>
            <a:r>
              <a:rPr lang="en-US" dirty="0" err="1" smtClean="0"/>
              <a:t>incidentalomas</a:t>
            </a:r>
            <a:endParaRPr lang="en-US" dirty="0" smtClean="0"/>
          </a:p>
          <a:p>
            <a:r>
              <a:rPr lang="en-US" dirty="0" smtClean="0"/>
              <a:t>Some present with bleeding, anemia, bowel obstruction, ischemia, unexplained weight loss</a:t>
            </a:r>
          </a:p>
          <a:p>
            <a:r>
              <a:rPr lang="en-US" dirty="0" smtClean="0"/>
              <a:t>Standard biomarkers (</a:t>
            </a:r>
            <a:r>
              <a:rPr lang="en-US" dirty="0" err="1" smtClean="0"/>
              <a:t>CgA</a:t>
            </a:r>
            <a:r>
              <a:rPr lang="en-US" dirty="0" smtClean="0"/>
              <a:t>, NSE, 5-HIAA), CTCs, circulating DNA, micro-RNA, </a:t>
            </a:r>
            <a:r>
              <a:rPr lang="en-US" dirty="0" err="1" smtClean="0"/>
              <a:t>NETest</a:t>
            </a:r>
            <a:r>
              <a:rPr lang="en-US" dirty="0" smtClean="0"/>
              <a:t> very promising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56" y="41010"/>
            <a:ext cx="5214973" cy="650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Peritoneal </a:t>
            </a:r>
            <a:r>
              <a:rPr lang="en-US" dirty="0" err="1" smtClean="0"/>
              <a:t>carcinomatosis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Dismall</a:t>
            </a:r>
            <a:r>
              <a:rPr lang="en-US" dirty="0" smtClean="0"/>
              <a:t> prognosis</a:t>
            </a:r>
          </a:p>
          <a:p>
            <a:r>
              <a:rPr lang="en-US" dirty="0" smtClean="0"/>
              <a:t>HIPEC has been tried</a:t>
            </a:r>
          </a:p>
          <a:p>
            <a:r>
              <a:rPr lang="en-US" dirty="0" smtClean="0"/>
              <a:t>OS not changed</a:t>
            </a:r>
          </a:p>
          <a:p>
            <a:r>
              <a:rPr lang="en-US" dirty="0" smtClean="0"/>
              <a:t>Probably not worthwhile, abandoned</a:t>
            </a:r>
          </a:p>
          <a:p>
            <a:r>
              <a:rPr lang="en-US" dirty="0" smtClean="0"/>
              <a:t>Palliative </a:t>
            </a:r>
            <a:r>
              <a:rPr lang="en-US" dirty="0" err="1" smtClean="0"/>
              <a:t>cytoreduction</a:t>
            </a:r>
            <a:r>
              <a:rPr lang="en-US" dirty="0" smtClean="0"/>
              <a:t> for symptomatic relief the only option(intestinal obstruction, </a:t>
            </a:r>
            <a:r>
              <a:rPr lang="en-US" dirty="0" err="1" smtClean="0"/>
              <a:t>ureteral</a:t>
            </a:r>
            <a:r>
              <a:rPr lang="en-US" dirty="0" smtClean="0"/>
              <a:t> obstruction etc)</a:t>
            </a:r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5BF3-5999-4651-AE3D-BE0C595D7745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975" y="1314450"/>
            <a:ext cx="5734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80975"/>
            <a:ext cx="842962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5670" y="928670"/>
            <a:ext cx="528641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2" y="1142984"/>
            <a:ext cx="864096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" name="4 - Εικόνα" descr="Λαϊκό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84" y="2928934"/>
            <a:ext cx="6629416" cy="3559573"/>
          </a:xfrm>
          <a:prstGeom prst="rect">
            <a:avLst/>
          </a:prstGeom>
        </p:spPr>
      </p:pic>
      <p:pic>
        <p:nvPicPr>
          <p:cNvPr id="6" name="5 - Εικόνα" descr="foto with stud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12" y="142852"/>
            <a:ext cx="4929222" cy="3696917"/>
          </a:xfrm>
          <a:prstGeom prst="rect">
            <a:avLst/>
          </a:prstGeom>
        </p:spPr>
      </p:pic>
      <p:sp>
        <p:nvSpPr>
          <p:cNvPr id="9" name="8 - Ορθογώνιο"/>
          <p:cNvSpPr/>
          <p:nvPr/>
        </p:nvSpPr>
        <p:spPr>
          <a:xfrm>
            <a:off x="590005" y="4143380"/>
            <a:ext cx="34339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ΕΥΧΑΡΙΣΤΩ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 delayed venous phase</a:t>
            </a:r>
          </a:p>
          <a:p>
            <a:r>
              <a:rPr lang="en-US" dirty="0" smtClean="0"/>
              <a:t>Mesenteric </a:t>
            </a:r>
            <a:r>
              <a:rPr lang="en-US" dirty="0" err="1" smtClean="0"/>
              <a:t>despoplastic</a:t>
            </a:r>
            <a:r>
              <a:rPr lang="en-US" dirty="0" smtClean="0"/>
              <a:t> infiltration</a:t>
            </a:r>
          </a:p>
          <a:p>
            <a:r>
              <a:rPr lang="en-US" dirty="0" smtClean="0"/>
              <a:t>Limited uptake of tracer for G1, G2 NENs disadvantage for standard PET</a:t>
            </a:r>
          </a:p>
          <a:p>
            <a:r>
              <a:rPr lang="en-US" dirty="0" smtClean="0"/>
              <a:t>70-90% of GI-NENs express SSTR2 and 5 so SRI useful for diagnosis and therapy progression (</a:t>
            </a:r>
            <a:r>
              <a:rPr lang="en-US" dirty="0" err="1" smtClean="0"/>
              <a:t>Octreoscan</a:t>
            </a:r>
            <a:r>
              <a:rPr lang="en-US" dirty="0" smtClean="0"/>
              <a:t> or Gallium-DOTA-scan)</a:t>
            </a:r>
          </a:p>
          <a:p>
            <a:r>
              <a:rPr lang="en-US" dirty="0" smtClean="0"/>
              <a:t>Gallium-DOTATATE PET-CT best resolution (false negative for &lt;7mm, false positive for IBD)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Α΄ ΧΕΙΡΟΥΡΓΙΚΗ ΚΛΙΝΙΚΗ ΕΚΠΑ, ΓΝΑ ΛΑΙΚΟ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3F19A-75CC-48E2-BAF4-D8EB0ED07C42}" type="datetime1">
              <a:rPr lang="en-US" smtClean="0"/>
              <a:pPr/>
              <a:t>11/3/2022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789C-7C3F-417C-BF15-1623ACA34EFB}" type="datetime1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Α΄ ΧΕΙΡΟΥΡΓΙΚΗ ΚΛΙΝΙΚΗ ΕΚΠΑ, ΓΝΑ ΛΑΙΚΟ</a:t>
            </a:r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B681-BB24-4313-B4A7-1F1FE2084FF4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</TotalTime>
  <Words>1902</Words>
  <Application>Microsoft Office PowerPoint</Application>
  <PresentationFormat>Προσαρμογή</PresentationFormat>
  <Paragraphs>420</Paragraphs>
  <Slides>93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93</vt:i4>
      </vt:variant>
    </vt:vector>
  </HeadingPairs>
  <TitlesOfParts>
    <vt:vector size="94" baseType="lpstr">
      <vt:lpstr>Office Theme</vt:lpstr>
      <vt:lpstr>Στρατηγική αντιμετώπισης των μεταστατικών νευροενδοκρινικών όγκων του παγκρέατος και του λεπτού εντέρου</vt:lpstr>
      <vt:lpstr>Διαφάνεια 2</vt:lpstr>
      <vt:lpstr>Διαφάνεια 3</vt:lpstr>
      <vt:lpstr>Διαφάνεια 4</vt:lpstr>
      <vt:lpstr>Διαφάνεια 5</vt:lpstr>
      <vt:lpstr>Διαφάνεια 6</vt:lpstr>
      <vt:lpstr>Small Intestinal NETs (Si or SBNETs)</vt:lpstr>
      <vt:lpstr>Clinical presentation </vt:lpstr>
      <vt:lpstr>Imaging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Pre and peri-operative assesment</vt:lpstr>
      <vt:lpstr>Διαφάνεια 17</vt:lpstr>
      <vt:lpstr>Surgery for small intestinal NENs</vt:lpstr>
      <vt:lpstr>Διαφάνεια 19</vt:lpstr>
      <vt:lpstr>Διαφάνεια 20</vt:lpstr>
      <vt:lpstr>Διαφάνεια 21</vt:lpstr>
      <vt:lpstr>Lymph node resection for SB-NENs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Treatment of hepatic metastasis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Prognostic factors for poor result post resection of liver mets from NETS</vt:lpstr>
      <vt:lpstr>Resectable primary-unresectable mets</vt:lpstr>
      <vt:lpstr>Resectable mets unrestable primary</vt:lpstr>
      <vt:lpstr>Διαφάνεια 41</vt:lpstr>
      <vt:lpstr>General background data</vt:lpstr>
      <vt:lpstr>Woltering et al</vt:lpstr>
      <vt:lpstr>Διαφάνεια 44</vt:lpstr>
      <vt:lpstr>pNET with liver mets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Medical management</vt:lpstr>
      <vt:lpstr>Options for the unlucky ones?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Διαφάνεια 75</vt:lpstr>
      <vt:lpstr>Διαφάνεια 76</vt:lpstr>
      <vt:lpstr>Διαφάνεια 77</vt:lpstr>
      <vt:lpstr>ENETS criteria for liver resection  of metastatic pNETs</vt:lpstr>
      <vt:lpstr>Eligibility criteria for LT</vt:lpstr>
      <vt:lpstr>Διαφάνεια 80</vt:lpstr>
      <vt:lpstr>Peritoneal carcinomatosis</vt:lpstr>
      <vt:lpstr>Διαφάνεια 82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Διαφάνεια 89</vt:lpstr>
      <vt:lpstr>Διαφάνεια 90</vt:lpstr>
      <vt:lpstr>Διαφάνεια 91</vt:lpstr>
      <vt:lpstr>Διαφάνεια 92</vt:lpstr>
      <vt:lpstr>Διαφάνεια 93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Evangelos Felekouras</dc:creator>
  <cp:lastModifiedBy>Andreas Alexandrou</cp:lastModifiedBy>
  <cp:revision>49</cp:revision>
  <dcterms:created xsi:type="dcterms:W3CDTF">2020-10-24T17:00:28Z</dcterms:created>
  <dcterms:modified xsi:type="dcterms:W3CDTF">2022-11-03T18:45:06Z</dcterms:modified>
</cp:coreProperties>
</file>