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presProps.xml" ContentType="application/vnd.openxmlformats-officedocument.presentationml.presProps+xml"/>
  <Override PartName="/ppt/media/image28.jpeg" ContentType="image/jpeg"/>
  <Override PartName="/ppt/media/image1.png" ContentType="image/png"/>
  <Override PartName="/ppt/media/image2.jpeg" ContentType="image/jpeg"/>
  <Override PartName="/ppt/media/image7.wmf" ContentType="image/x-wmf"/>
  <Override PartName="/ppt/media/image8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wmf" ContentType="image/x-wmf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37.png" ContentType="image/png"/>
  <Override PartName="/ppt/media/image27.jpeg" ContentType="image/jpeg"/>
  <Override PartName="/ppt/media/image30.jpeg" ContentType="image/jpeg"/>
  <Override PartName="/ppt/media/image32.png" ContentType="image/png"/>
  <Override PartName="/ppt/media/image31.png" ContentType="image/png"/>
  <Override PartName="/ppt/media/image33.wmf" ContentType="image/x-wmf"/>
  <Override PartName="/ppt/media/image34.png" ContentType="image/png"/>
  <Override PartName="/ppt/media/image35.png" ContentType="image/png"/>
  <Override PartName="/ppt/media/image3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A5D0F0-94BF-4BA6-8201-E8B1A198A6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07B5FD-77AB-4F9E-963D-A67B30BBD6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B63BBB-641B-49CB-848D-4C500CAC986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99A56D-E710-4DF5-BAB0-5DC556D66DC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CE8F87-611A-49C3-8967-CD5BEA635E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1CC41F1-B8B8-4933-92B7-C05F8A2477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B294D1-1522-4A49-BCA5-8C2031600E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E8222F-5573-4B80-A124-20BBF6AB5A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A451FD-57A4-4CDF-B211-47D6F770A0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2A69FB-66BC-425C-B5FE-30BDEC4024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00467D7-0754-4723-9BE7-71E6986A23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4A0451-0BAE-4885-B2F4-E53FA84F86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E139A3-34B4-412A-AB13-7E26B11D65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7D524C-11FB-4AB3-A085-380CF49F50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07DFA2-5234-428A-9213-99316867AC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61E894-BC8A-4E6E-8A26-D5EB93ACBAF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90DDAD-6939-4171-A88F-EF4128FE09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912ABB-F4E1-41C4-B958-9CB1D8CE7E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61A1AA-AC5A-4E35-ACBF-C8FDA8D65A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918844-F131-4CBF-BB76-48C6D506F1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5EDE95-18DB-4BF3-84F0-1B7E1F5D97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AB0877-2747-48E6-89A9-9766AD6327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D96777-5BEB-43D4-974A-113091F2BD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7A303C-93F0-43A4-9346-C5A06DA081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F10FEF-39B5-4206-8FA0-E65795C9F1B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CC83036-C3B4-47AF-B4E9-ACD254942A3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ubtitle 2"/>
          <p:cNvSpPr/>
          <p:nvPr/>
        </p:nvSpPr>
        <p:spPr>
          <a:xfrm>
            <a:off x="4029120" y="3921120"/>
            <a:ext cx="5113440" cy="156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rmAutofit fontScale="89000"/>
          </a:bodyPr>
          <a:p>
            <a:pPr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i="1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ΙΩΑΝΝΗΣ ΓΚΡΙΝΙΑΤΣΟΣ</a:t>
            </a:r>
            <a:endParaRPr b="0" lang="en-US" sz="2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i="1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Καθηγητής Χειρουργικής ΕΚΠΑ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i="1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Α’ Χειρ. Κλινική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i="1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ΛΑΙΚΟ Νοσοκομείο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83" name="Rectangle 2"/>
          <p:cNvSpPr/>
          <p:nvPr/>
        </p:nvSpPr>
        <p:spPr>
          <a:xfrm>
            <a:off x="1600200" y="1268280"/>
            <a:ext cx="754236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6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ΘΡΕΨΗ ΤΟΥ ΧΕΙΡΟΥΡΓΙΚΟΥ ΑΣΘΕΝΟΥΣ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4" name="Rectangle 3"/>
          <p:cNvSpPr/>
          <p:nvPr/>
        </p:nvSpPr>
        <p:spPr>
          <a:xfrm>
            <a:off x="0" y="3886200"/>
            <a:ext cx="9142560" cy="17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"/>
          <p:cNvGrpSpPr/>
          <p:nvPr/>
        </p:nvGrpSpPr>
        <p:grpSpPr>
          <a:xfrm>
            <a:off x="914400" y="457200"/>
            <a:ext cx="7428600" cy="4832640"/>
            <a:chOff x="914400" y="457200"/>
            <a:chExt cx="7428600" cy="4832640"/>
          </a:xfrm>
        </p:grpSpPr>
        <p:sp>
          <p:nvSpPr>
            <p:cNvPr id="141" name=""/>
            <p:cNvSpPr/>
            <p:nvPr/>
          </p:nvSpPr>
          <p:spPr>
            <a:xfrm>
              <a:off x="990360" y="457200"/>
              <a:ext cx="3276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Όγκου Υγρών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2438280" y="990360"/>
              <a:ext cx="360" cy="30492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"/>
            <p:cNvSpPr/>
            <p:nvPr/>
          </p:nvSpPr>
          <p:spPr>
            <a:xfrm>
              <a:off x="966600" y="1346040"/>
              <a:ext cx="327600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Μη πρωτεϊνικών θερμίδων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2408040" y="2057400"/>
              <a:ext cx="360" cy="3045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"/>
            <p:cNvSpPr/>
            <p:nvPr/>
          </p:nvSpPr>
          <p:spPr>
            <a:xfrm>
              <a:off x="990360" y="2361960"/>
              <a:ext cx="3276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πρωτεϊνών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4495680" y="1676160"/>
              <a:ext cx="533520" cy="3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"/>
            <p:cNvSpPr/>
            <p:nvPr/>
          </p:nvSpPr>
          <p:spPr>
            <a:xfrm>
              <a:off x="5143320" y="1488960"/>
              <a:ext cx="319968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Πόσο λίπος και υδατάνθρακες;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438280" y="289548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"/>
            <p:cNvSpPr/>
            <p:nvPr/>
          </p:nvSpPr>
          <p:spPr>
            <a:xfrm>
              <a:off x="990360" y="3352680"/>
              <a:ext cx="327600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ηλεκτρολυτών και ιχνοστοιχείων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2438280" y="411480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"/>
            <p:cNvSpPr/>
            <p:nvPr/>
          </p:nvSpPr>
          <p:spPr>
            <a:xfrm>
              <a:off x="914400" y="464796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άλλων προσθέτων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792360" y="858600"/>
            <a:ext cx="8485920" cy="39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Κριτήριο για τη σωστή χορήγηση πρωτεϊνών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αποτελεί το </a:t>
            </a:r>
            <a:r>
              <a:rPr b="1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ισοζύγιο αζώτου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gr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πρωτεΐνης = </a:t>
            </a: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gr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αζώτου Χ 6.25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Ακριβής υπολογισμός του αζώτου δίδεται από τον τύπο: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gr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Αζώτου = </a:t>
            </a: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Ν</a:t>
            </a:r>
            <a:r>
              <a:rPr b="1" lang="el-GR" sz="2400" spc="-1" strike="noStrike" baseline="-250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ουρίας ούρων   (ουρία ούρων 24/ώρου Χ 0.461)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+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Ν</a:t>
            </a:r>
            <a:r>
              <a:rPr b="1" lang="el-GR" sz="2400" spc="-1" strike="noStrike" baseline="-250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ούρων με άλλες μορφές          (= 2</a:t>
            </a: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gr/24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ωρο)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+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Ν</a:t>
            </a:r>
            <a:r>
              <a:rPr b="1" lang="el-GR" sz="2400" spc="-1" strike="noStrike" baseline="-250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εξωνεφρικών απωλειών          (= 2 </a:t>
            </a: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gr/24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ωρο) 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457200" y="1504080"/>
            <a:ext cx="914328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Για την διατήρηση του ισοζυγίου αζώτου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0.8 g/kg/day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Mild stress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 g/kg/day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Moderate stress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75 g/kg/day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Severe stress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 g/kg/day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685800" y="0"/>
            <a:ext cx="77716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5" name=""/>
          <p:cNvGrpSpPr/>
          <p:nvPr/>
        </p:nvGrpSpPr>
        <p:grpSpPr>
          <a:xfrm>
            <a:off x="1028880" y="424440"/>
            <a:ext cx="7428600" cy="4832640"/>
            <a:chOff x="1028880" y="424440"/>
            <a:chExt cx="7428600" cy="4832640"/>
          </a:xfrm>
        </p:grpSpPr>
        <p:sp>
          <p:nvSpPr>
            <p:cNvPr id="156" name=""/>
            <p:cNvSpPr/>
            <p:nvPr/>
          </p:nvSpPr>
          <p:spPr>
            <a:xfrm>
              <a:off x="1104840" y="424440"/>
              <a:ext cx="3276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Όγκου Υγρών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2552760" y="957600"/>
              <a:ext cx="360" cy="30492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"/>
            <p:cNvSpPr/>
            <p:nvPr/>
          </p:nvSpPr>
          <p:spPr>
            <a:xfrm>
              <a:off x="1081080" y="1313280"/>
              <a:ext cx="327600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Μη πρωτεϊνικών θερμίδων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522520" y="2024640"/>
              <a:ext cx="360" cy="3045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"/>
            <p:cNvSpPr/>
            <p:nvPr/>
          </p:nvSpPr>
          <p:spPr>
            <a:xfrm>
              <a:off x="1104840" y="2329200"/>
              <a:ext cx="3276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πρωτεϊνών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4610160" y="1643400"/>
              <a:ext cx="533520" cy="3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"/>
            <p:cNvSpPr/>
            <p:nvPr/>
          </p:nvSpPr>
          <p:spPr>
            <a:xfrm>
              <a:off x="5257800" y="1456200"/>
              <a:ext cx="319968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Πόσο λίπος και υδατάνθρακες;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552760" y="286272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"/>
            <p:cNvSpPr/>
            <p:nvPr/>
          </p:nvSpPr>
          <p:spPr>
            <a:xfrm>
              <a:off x="1104840" y="3319920"/>
              <a:ext cx="327600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ηλεκτρολυτών και ιχνοστοιχείων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2552760" y="408204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"/>
            <p:cNvSpPr/>
            <p:nvPr/>
          </p:nvSpPr>
          <p:spPr>
            <a:xfrm>
              <a:off x="1028880" y="461520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άλλων προσθέτων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914400" y="914400"/>
            <a:ext cx="8686080" cy="21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0" lang="en-US" sz="18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100 mEq/d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 amp NaCl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=  17   mEq Na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</a:t>
            </a:r>
            <a:r>
              <a:rPr b="0" lang="en-US" sz="18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60 mEq/d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 amp KCl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= 13,5 mEq 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</a:t>
            </a:r>
            <a:r>
              <a:rPr b="0" lang="en-US" sz="18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++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15 mEq/d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 amp CaCl</a:t>
            </a:r>
            <a:r>
              <a:rPr b="1" lang="en-US" sz="1800" spc="-1" strike="noStrike" baseline="-80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=   5    mEq Ca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Ph</a:t>
            </a:r>
            <a:r>
              <a:rPr b="0" lang="en-US" sz="18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15 mEq/d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Mg</a:t>
            </a:r>
            <a:r>
              <a:rPr b="0" lang="en-US" sz="18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++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30 mEq/d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 amp MgSO</a:t>
            </a:r>
            <a:r>
              <a:rPr b="1" lang="en-US" sz="1800" spc="-1" strike="noStrike" baseline="-8000">
                <a:solidFill>
                  <a:srgbClr val="ff0000"/>
                </a:solidFill>
                <a:latin typeface="Times New Roman"/>
                <a:ea typeface="DejaVu Sans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=   8,3 mEq Mg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2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ΟΡΙΣΜΟΙ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9" name="Rectangle 4"/>
          <p:cNvSpPr/>
          <p:nvPr/>
        </p:nvSpPr>
        <p:spPr>
          <a:xfrm>
            <a:off x="0" y="1981080"/>
            <a:ext cx="9829800" cy="38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Υποθρεψία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Απώλεια 10% του ΒΣ εντός 3 μηνών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Μαρασμός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Γενικευμένη απώλεια λίπους &amp; πρωτεΐνης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n-US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Kwashiorkor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Εκλεκτική απώλεια πρωτεΐνης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0" y="40680"/>
            <a:ext cx="997020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l-GR" sz="24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ΑΙΤΙΟΛΟΓΙΚΗ ΤΑΞΙΝΟΜΗΣΗ ΑΝΕΠΑΡΚΟΥΣ ΘΡΕΨΗΣ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457200" y="799200"/>
            <a:ext cx="308484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Ανεπαρκής πρόσληψη ουσιών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457200" y="1143000"/>
            <a:ext cx="3428280" cy="48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Ανεπαρκής απορρόφηση ουσιών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Αδυναμία χρησιμοποίησης των προσλαμβανομένων ουσιών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Ενδοκρινικά αίτια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Απώλεια πρωτεϊνών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4572000" y="1143000"/>
            <a:ext cx="4109040" cy="46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Σύνδρομα δυσαπορρόφησης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Ανεπάρκεια ενζύμων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Απόφραξη χοληδόχου πόρου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Χρόνια παγκρεατίτιδα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Συρίγγια πεπτικού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Εκκολπώματα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Φλεγμονώδεις νόσοι εντέρου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Αρρύθμιστος ΣΔ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Ηπατική ανεπάρκεια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Πυρετός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Υπερ- ή Υπο- θυρεοειδισμός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Ανεπάρκεια επινεφριδίων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Νεφρωσικό σύνδρομο - Νεοπλάσματα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/>
          <p:nvPr/>
        </p:nvSpPr>
        <p:spPr>
          <a:xfrm>
            <a:off x="1059840" y="228600"/>
            <a:ext cx="854064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ΜΕΤΑΒΟΛΙΚΗ  ΤΑΞΙΝΟΜΗΣΗ ΑΝΕΠΑΡΚΟΥΣ ΘΡΕΨΗΣ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2743200" y="1143000"/>
            <a:ext cx="5485680" cy="363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Υπομεταβολικά αίτια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Ανεπαρκής πρόσληψη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Ανεπαρκής απορρόφηση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Αυξημένες απώλειες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Νεοπλασματική νόσος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Υπερμεταβολικά αίτια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Τραύμα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Σήψη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Μικτά αίτια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5"/>
          <p:cNvSpPr/>
          <p:nvPr/>
        </p:nvSpPr>
        <p:spPr>
          <a:xfrm>
            <a:off x="-360" y="-360"/>
            <a:ext cx="914256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ΣΥΝΕΠΕΙΕΣ ΥΠΟΘΡΕΨΙΑΣ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7" name="Rectangle 6"/>
          <p:cNvSpPr/>
          <p:nvPr/>
        </p:nvSpPr>
        <p:spPr>
          <a:xfrm>
            <a:off x="-360" y="691920"/>
            <a:ext cx="3994200" cy="45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Αναπνευστικό 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Κυκλοφορικό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Πεπτικό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Ήπαρ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Πάγκρεας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τους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Μυς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Rectangle 7"/>
          <p:cNvSpPr/>
          <p:nvPr/>
        </p:nvSpPr>
        <p:spPr>
          <a:xfrm>
            <a:off x="3924000" y="691920"/>
            <a:ext cx="5542200" cy="61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εισπνευστικής δύναμης 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ΛΥΧ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ΖΧ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Βραδυκαρδία - Αρρυθμίες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κλάσματος εξώθησης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ΚΛΟΑ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Μειωμένη κινητικότητα, Παραλυτικός ειλεός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Λιπώδης διήθηση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Αδυναμία σύνθεσης ουρίας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Μειωμένη πρωτεϊνοσύνθεση          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Μειωμένη ενζυμική δραστηριότητα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Μειωμένη σύνθεση παγκρεατικών ενζύμων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Ίνωση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Ατροφία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Μυική ατροφία - Αδυναμί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228600" y="108360"/>
            <a:ext cx="3520800" cy="469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από το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Ανοσοποιητικό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Διαταραχές </a:t>
            </a:r>
            <a:r>
              <a:rPr b="1" lang="el-GR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Επούλωσης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3886200" y="118440"/>
            <a:ext cx="5942880" cy="516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αριθμού ουδετεροφίλων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αριθμού λεμφοκυττάρων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απαντητικότητας Τ-λεμφοκυττάρων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συμπληρώματος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οψονινών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ανοσοσφαιρινών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IgA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Μείωση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IL-2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Ατροφία θύμου-σπληνός-λεφαδένων-λεμφικού ιστού εντέρου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Μειωμένη ικανότητα απομάκρυνσης μικροβίων από τους πνεύμονες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1" lang="el-GR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1" lang="el-GR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ΛΟΙΜΩΞΕΙΣ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Καθυστερημένη επούλωση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Διάσπαση τραύματος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1" name="Line 9"/>
          <p:cNvSpPr/>
          <p:nvPr/>
        </p:nvSpPr>
        <p:spPr>
          <a:xfrm>
            <a:off x="6629400" y="2971800"/>
            <a:ext cx="0" cy="9144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152280" y="-152280"/>
            <a:ext cx="8914320" cy="106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Τι πρέπει να εκτιμήσουμε και με ποια σειρά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86" name=""/>
          <p:cNvGrpSpPr/>
          <p:nvPr/>
        </p:nvGrpSpPr>
        <p:grpSpPr>
          <a:xfrm>
            <a:off x="1028880" y="685800"/>
            <a:ext cx="7428240" cy="4832640"/>
            <a:chOff x="1028880" y="685800"/>
            <a:chExt cx="7428240" cy="4832640"/>
          </a:xfrm>
        </p:grpSpPr>
        <p:sp>
          <p:nvSpPr>
            <p:cNvPr id="87" name=""/>
            <p:cNvSpPr/>
            <p:nvPr/>
          </p:nvSpPr>
          <p:spPr>
            <a:xfrm>
              <a:off x="1104840" y="685800"/>
              <a:ext cx="32756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Όγκου Υγρών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2552760" y="1218960"/>
              <a:ext cx="360" cy="304920"/>
            </a:xfrm>
            <a:prstGeom prst="line">
              <a:avLst/>
            </a:prstGeom>
            <a:ln w="9360">
              <a:solidFill>
                <a:srgbClr val="f06157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"/>
            <p:cNvSpPr/>
            <p:nvPr/>
          </p:nvSpPr>
          <p:spPr>
            <a:xfrm>
              <a:off x="1081080" y="157464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Μη πρωτεϊνικών θερμίδων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2522520" y="2286000"/>
              <a:ext cx="360" cy="304560"/>
            </a:xfrm>
            <a:prstGeom prst="line">
              <a:avLst/>
            </a:prstGeom>
            <a:ln w="9360">
              <a:solidFill>
                <a:srgbClr val="f06157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"/>
            <p:cNvSpPr/>
            <p:nvPr/>
          </p:nvSpPr>
          <p:spPr>
            <a:xfrm>
              <a:off x="1104840" y="2590560"/>
              <a:ext cx="32756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πρωτεϊνών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4610160" y="1904760"/>
              <a:ext cx="533520" cy="360"/>
            </a:xfrm>
            <a:prstGeom prst="line">
              <a:avLst/>
            </a:prstGeom>
            <a:ln w="9360">
              <a:solidFill>
                <a:srgbClr val="f06157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"/>
            <p:cNvSpPr/>
            <p:nvPr/>
          </p:nvSpPr>
          <p:spPr>
            <a:xfrm>
              <a:off x="5257800" y="1717560"/>
              <a:ext cx="319932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Πόσο λίπος και υδατάνθρακες;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2552760" y="3124080"/>
              <a:ext cx="360" cy="380880"/>
            </a:xfrm>
            <a:prstGeom prst="line">
              <a:avLst/>
            </a:prstGeom>
            <a:ln w="9360">
              <a:solidFill>
                <a:srgbClr val="f06157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"/>
            <p:cNvSpPr/>
            <p:nvPr/>
          </p:nvSpPr>
          <p:spPr>
            <a:xfrm>
              <a:off x="1104840" y="358128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ηλεκτρολυτών και ιχνοστοιχείων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2552760" y="4343400"/>
              <a:ext cx="360" cy="380880"/>
            </a:xfrm>
            <a:prstGeom prst="line">
              <a:avLst/>
            </a:prstGeom>
            <a:ln w="9360">
              <a:solidFill>
                <a:srgbClr val="f06157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"/>
            <p:cNvSpPr/>
            <p:nvPr/>
          </p:nvSpPr>
          <p:spPr>
            <a:xfrm>
              <a:off x="1028880" y="4876560"/>
              <a:ext cx="327528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άλλων προσθέτων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5" descr="critical illness"/>
          <p:cNvPicPr/>
          <p:nvPr/>
        </p:nvPicPr>
        <p:blipFill>
          <a:blip r:embed="rId1"/>
          <a:stretch/>
        </p:blipFill>
        <p:spPr>
          <a:xfrm>
            <a:off x="1220040" y="57960"/>
            <a:ext cx="7237440" cy="542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2115000" y="657720"/>
            <a:ext cx="6346080" cy="345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2"/>
          <p:cNvSpPr/>
          <p:nvPr/>
        </p:nvSpPr>
        <p:spPr>
          <a:xfrm>
            <a:off x="-25920" y="-210240"/>
            <a:ext cx="937116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2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ΕΚΤΙΜΗΣΗ ΒΑΘΜΟΥ ΥΠΟΘΡΕΨΙΑΣ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5" name="Rectangle 13"/>
          <p:cNvSpPr/>
          <p:nvPr/>
        </p:nvSpPr>
        <p:spPr>
          <a:xfrm>
            <a:off x="-25920" y="1313640"/>
            <a:ext cx="9142560" cy="441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44 </a:t>
            </a:r>
            <a:r>
              <a:rPr b="1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καταγεγραμμένα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screening tools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Δείκτης μάζας σώματος 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(BMI)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Subjective Global Assessment (SGA)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Nutritional Risk Index (NRI)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Maastricht Index (MI)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Malnutrition Universal Screening Tool (MUST)          </a:t>
            </a:r>
            <a:r>
              <a:rPr b="1" i="1" lang="en-US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BAPEN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Ν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utritional Risk Screening Tool 2002 (NRS-2002)     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 </a:t>
            </a:r>
            <a:r>
              <a:rPr b="1" i="1" lang="en-US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ESPEN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Ν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utrition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Screening Tool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	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	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	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	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   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   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 </a:t>
            </a:r>
            <a:r>
              <a:rPr b="1" i="1" lang="en-US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USA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Mini 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Ν</a:t>
            </a:r>
            <a:r>
              <a:rPr b="1" lang="en-US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utritional Assessment (MNA)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	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	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         </a:t>
            </a:r>
            <a:r>
              <a:rPr b="1" i="1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&gt;75</a:t>
            </a: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1600200" y="262800"/>
            <a:ext cx="6315480" cy="6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3800" spc="-1" strike="noStrike" cap="all">
                <a:solidFill>
                  <a:srgbClr val="3333ff"/>
                </a:solidFill>
                <a:latin typeface="Trebuchet MS"/>
                <a:ea typeface="DejaVu Sans"/>
              </a:rPr>
              <a:t>Ποιο εΙναι το καλΥτερο ?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187" name="Rectangle 14"/>
          <p:cNvSpPr/>
          <p:nvPr/>
        </p:nvSpPr>
        <p:spPr>
          <a:xfrm>
            <a:off x="457200" y="45756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8" name="Picture 4" descr=""/>
          <p:cNvPicPr/>
          <p:nvPr/>
        </p:nvPicPr>
        <p:blipFill>
          <a:blip r:embed="rId1"/>
          <a:stretch/>
        </p:blipFill>
        <p:spPr>
          <a:xfrm>
            <a:off x="457200" y="1600920"/>
            <a:ext cx="8228160" cy="205596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1" descr=""/>
          <p:cNvPicPr/>
          <p:nvPr/>
        </p:nvPicPr>
        <p:blipFill>
          <a:blip r:embed="rId2"/>
          <a:stretch/>
        </p:blipFill>
        <p:spPr>
          <a:xfrm>
            <a:off x="5257800" y="4800600"/>
            <a:ext cx="3656160" cy="54000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5"/>
          <p:cNvSpPr/>
          <p:nvPr/>
        </p:nvSpPr>
        <p:spPr>
          <a:xfrm>
            <a:off x="457200" y="0"/>
            <a:ext cx="8228160" cy="18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6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ΘΕΡΑΠΕΙΑ ΥΠΟΘΡΕΨΙΑΣ</a:t>
            </a:r>
            <a:r>
              <a:rPr b="1" lang="el-GR" sz="3600" spc="-1" strike="noStrike" cap="all">
                <a:solidFill>
                  <a:srgbClr val="3333ff"/>
                </a:solidFill>
                <a:latin typeface="MgHandWrite UC"/>
                <a:ea typeface="DejaVu Sans"/>
              </a:rPr>
              <a:t> </a:t>
            </a:r>
            <a:br>
              <a:rPr sz="3600"/>
            </a:br>
            <a:br>
              <a:rPr sz="3600"/>
            </a:br>
            <a:endParaRPr b="0" lang="en-US" sz="3600" spc="-1" strike="noStrike">
              <a:latin typeface="Arial"/>
            </a:endParaRPr>
          </a:p>
        </p:txBody>
      </p:sp>
      <p:sp>
        <p:nvSpPr>
          <p:cNvPr id="191" name="Rectangle 16"/>
          <p:cNvSpPr/>
          <p:nvPr/>
        </p:nvSpPr>
        <p:spPr>
          <a:xfrm>
            <a:off x="458640" y="1600200"/>
            <a:ext cx="86853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Παρεντερική διατροφή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Ολική παρεντερική διατροφή          [ΟΠΔ]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Περιφερική παρεντερική διατροφή  [ΠΠΔ]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l-GR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Εντερική διατροφή (Διεντερική σίτιση)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-9360" y="-1224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7"/>
          <p:cNvSpPr/>
          <p:nvPr/>
        </p:nvSpPr>
        <p:spPr>
          <a:xfrm>
            <a:off x="457200" y="291960"/>
            <a:ext cx="8228160" cy="162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500"/>
            </a:br>
            <a:r>
              <a:rPr b="1" lang="el-GR" sz="2800" spc="-1" strike="noStrike" cap="all">
                <a:solidFill>
                  <a:srgbClr val="ff3300"/>
                </a:solidFill>
                <a:latin typeface="Times New Roman"/>
                <a:ea typeface="DejaVu Sans"/>
              </a:rPr>
              <a:t>ΟδοΙ χορΗγησης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4" name="Rectangle 18"/>
          <p:cNvSpPr/>
          <p:nvPr/>
        </p:nvSpPr>
        <p:spPr>
          <a:xfrm>
            <a:off x="409320" y="2286000"/>
            <a:ext cx="8963280" cy="37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ΠΠΔ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Περιφερική φλέβα 14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ΟΠΔ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Κεντρική φλέβα (υποκλείδιος φ.)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Εντερική διατροφή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5-10 ημ: Ρινοεντερικός σωλήνας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&gt; 10 ημ: Γαστρο- ή Νήστιδο-στομία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6" descr=""/>
          <p:cNvPicPr/>
          <p:nvPr/>
        </p:nvPicPr>
        <p:blipFill>
          <a:blip r:embed="rId1"/>
          <a:stretch/>
        </p:blipFill>
        <p:spPr>
          <a:xfrm>
            <a:off x="914400" y="77040"/>
            <a:ext cx="8151840" cy="540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"/>
          <p:cNvSpPr/>
          <p:nvPr/>
        </p:nvSpPr>
        <p:spPr>
          <a:xfrm>
            <a:off x="505440" y="991440"/>
            <a:ext cx="9323640" cy="44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ΕΝΔΕΙΚΝΥΤΑΙ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σε ασθενείς στους οποίους δεν μπορεί να χρησιμοποιη-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θεί ο γαστρεντερικός σωλήνας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Ειδικότερα: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ΠΠΔ για χρονικό διάστημα &lt; 10 ημ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ΟΠΔ για χρονικό διάστημα &gt; 10 ημ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Προεγχειρητικώς σε ασθενείς με ήδη κακή θρέψη      (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 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οισοφάγου, Ειλεός)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Μετεγχειρητικώς σε ασθενείς που εμφάνισαν 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επιπλοκή και δεν μπορούν να σιτισθούν      (Ρήξη αναστομόσεων, Συρίγγια)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Ανεπαρκής πρόσληψη και απορρόφηση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Φλεγμονώδεις νόσοι του εντέρου</a:t>
            </a:r>
            <a:endParaRPr b="0" lang="en-US" sz="18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Καταστάσεις αυξημένου καταβολισμού                       (Εγκαύματα, Σήψη)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3657600" y="228600"/>
            <a:ext cx="434268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ΠΑΡΕΝΤΕΡΙΚΗ ΔΙΑΤΡΟΦΗ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0"/>
          <p:cNvSpPr/>
          <p:nvPr/>
        </p:nvSpPr>
        <p:spPr>
          <a:xfrm>
            <a:off x="228600" y="774000"/>
            <a:ext cx="4641840" cy="49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Από τον καθετήρα χορήγησης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Πνευμοθώρακας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Αίμο-, Ύδρο-, Χύλο- θώρακας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Τρώση υποκλειδίου αρτηρίας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Είσοδος στη σφαγίτιδα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Είσοδος στην κάτω κοίλη φ.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Καρδιακές αρρυθμίες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Τρώση βραχιονίου πλέγματος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Θρόμβωση υποκλειδίου φ.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Εμβολή αέρα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Λιπώδης εμβολή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Σηπτικές επιπλοκές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 algn="ctr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99" name="Rectangle 21"/>
          <p:cNvSpPr/>
          <p:nvPr/>
        </p:nvSpPr>
        <p:spPr>
          <a:xfrm>
            <a:off x="4871160" y="774000"/>
            <a:ext cx="4714920" cy="49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 algn="ctr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2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Από το διάλυμα χορήγησης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Διαβητική κετοξέωση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Υπερωσμωτικό μη κετοσικό κώμα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Ωσμωτική διούρηση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Μεταβολική οξέωση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Αντιδραστική υπογλυκαιμία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Προνεφρική αζωθαιμία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Ηλεκτρολυτικές διαταραχές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Λιπώδης εκφύλιση ήπατος</a:t>
            </a:r>
            <a:endParaRPr b="0" lang="en-US" sz="22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Αύξηση τρανσαμινασών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3200400" y="228600"/>
            <a:ext cx="41072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ΟΠΔ - ΕΠΙΠΛΟΚΕΣ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"/>
          <p:cNvGrpSpPr/>
          <p:nvPr/>
        </p:nvGrpSpPr>
        <p:grpSpPr>
          <a:xfrm>
            <a:off x="1028880" y="685800"/>
            <a:ext cx="7428240" cy="4832640"/>
            <a:chOff x="1028880" y="685800"/>
            <a:chExt cx="7428240" cy="4832640"/>
          </a:xfrm>
        </p:grpSpPr>
        <p:sp>
          <p:nvSpPr>
            <p:cNvPr id="99" name=""/>
            <p:cNvSpPr/>
            <p:nvPr/>
          </p:nvSpPr>
          <p:spPr>
            <a:xfrm>
              <a:off x="1104840" y="685800"/>
              <a:ext cx="32756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Όγκου Υγρών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2552760" y="1218960"/>
              <a:ext cx="360" cy="30492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"/>
            <p:cNvSpPr/>
            <p:nvPr/>
          </p:nvSpPr>
          <p:spPr>
            <a:xfrm>
              <a:off x="1081080" y="157464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Μη πρωτεϊνικών θερμίδων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2522520" y="2286000"/>
              <a:ext cx="360" cy="3045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"/>
            <p:cNvSpPr/>
            <p:nvPr/>
          </p:nvSpPr>
          <p:spPr>
            <a:xfrm>
              <a:off x="1104840" y="2590560"/>
              <a:ext cx="32756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πρωτεϊνών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10160" y="1904760"/>
              <a:ext cx="533520" cy="3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"/>
            <p:cNvSpPr/>
            <p:nvPr/>
          </p:nvSpPr>
          <p:spPr>
            <a:xfrm>
              <a:off x="5257800" y="1717560"/>
              <a:ext cx="319932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Πόσο λίπος και υδατάνθρακες;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2552760" y="312408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"/>
            <p:cNvSpPr/>
            <p:nvPr/>
          </p:nvSpPr>
          <p:spPr>
            <a:xfrm>
              <a:off x="1104840" y="358128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ηλεκτρολυτών και ιχνοστοιχείων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2552760" y="434340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"/>
            <p:cNvSpPr/>
            <p:nvPr/>
          </p:nvSpPr>
          <p:spPr>
            <a:xfrm>
              <a:off x="1028880" y="4876560"/>
              <a:ext cx="327528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9360">
              <a:solidFill>
                <a:srgbClr val="b3d1f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άλλων προσθέτων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2"/>
          <p:cNvSpPr/>
          <p:nvPr/>
        </p:nvSpPr>
        <p:spPr>
          <a:xfrm>
            <a:off x="1905840" y="2057400"/>
            <a:ext cx="6323040" cy="22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ΕΝΤΕΡΙΚΗ ΔΙΑΤΡΟΦΗ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7" descr=""/>
          <p:cNvPicPr/>
          <p:nvPr/>
        </p:nvPicPr>
        <p:blipFill>
          <a:blip r:embed="rId1"/>
          <a:stretch/>
        </p:blipFill>
        <p:spPr>
          <a:xfrm>
            <a:off x="228600" y="300600"/>
            <a:ext cx="3687840" cy="384480"/>
          </a:xfrm>
          <a:prstGeom prst="rect">
            <a:avLst/>
          </a:prstGeom>
          <a:ln w="12700">
            <a:noFill/>
          </a:ln>
        </p:spPr>
      </p:pic>
      <p:pic>
        <p:nvPicPr>
          <p:cNvPr id="203" name="Picture 10" descr=""/>
          <p:cNvPicPr/>
          <p:nvPr/>
        </p:nvPicPr>
        <p:blipFill>
          <a:blip r:embed="rId2"/>
          <a:stretch/>
        </p:blipFill>
        <p:spPr>
          <a:xfrm>
            <a:off x="4800600" y="305640"/>
            <a:ext cx="2668680" cy="379440"/>
          </a:xfrm>
          <a:prstGeom prst="rect">
            <a:avLst/>
          </a:prstGeom>
          <a:ln w="12700">
            <a:noFill/>
          </a:ln>
        </p:spPr>
      </p:pic>
      <p:pic>
        <p:nvPicPr>
          <p:cNvPr id="204" name="Picture 12" descr=""/>
          <p:cNvPicPr/>
          <p:nvPr/>
        </p:nvPicPr>
        <p:blipFill>
          <a:blip r:embed="rId3"/>
          <a:stretch/>
        </p:blipFill>
        <p:spPr>
          <a:xfrm>
            <a:off x="7315200" y="311760"/>
            <a:ext cx="2478240" cy="373320"/>
          </a:xfrm>
          <a:prstGeom prst="rect">
            <a:avLst/>
          </a:prstGeom>
          <a:ln w="12700">
            <a:noFill/>
          </a:ln>
        </p:spPr>
      </p:pic>
      <p:pic>
        <p:nvPicPr>
          <p:cNvPr id="205" name="Picture 13" descr=""/>
          <p:cNvPicPr/>
          <p:nvPr/>
        </p:nvPicPr>
        <p:blipFill>
          <a:blip r:embed="rId4"/>
          <a:stretch/>
        </p:blipFill>
        <p:spPr>
          <a:xfrm>
            <a:off x="228600" y="685800"/>
            <a:ext cx="3884760" cy="704880"/>
          </a:xfrm>
          <a:prstGeom prst="rect">
            <a:avLst/>
          </a:prstGeom>
          <a:ln w="12700">
            <a:noFill/>
          </a:ln>
        </p:spPr>
      </p:pic>
      <p:pic>
        <p:nvPicPr>
          <p:cNvPr id="206" name="Picture 14" descr=""/>
          <p:cNvPicPr/>
          <p:nvPr/>
        </p:nvPicPr>
        <p:blipFill>
          <a:blip r:embed="rId5"/>
          <a:stretch/>
        </p:blipFill>
        <p:spPr>
          <a:xfrm>
            <a:off x="4717080" y="768960"/>
            <a:ext cx="5112000" cy="373320"/>
          </a:xfrm>
          <a:prstGeom prst="rect">
            <a:avLst/>
          </a:prstGeom>
          <a:ln w="12700">
            <a:noFill/>
          </a:ln>
        </p:spPr>
      </p:pic>
      <p:pic>
        <p:nvPicPr>
          <p:cNvPr id="207" name="Picture 15" descr=""/>
          <p:cNvPicPr/>
          <p:nvPr/>
        </p:nvPicPr>
        <p:blipFill>
          <a:blip r:embed="rId6"/>
          <a:stretch/>
        </p:blipFill>
        <p:spPr>
          <a:xfrm>
            <a:off x="4731480" y="1143000"/>
            <a:ext cx="1668600" cy="373320"/>
          </a:xfrm>
          <a:prstGeom prst="rect">
            <a:avLst/>
          </a:prstGeom>
          <a:ln w="12700">
            <a:noFill/>
          </a:ln>
        </p:spPr>
      </p:pic>
      <p:pic>
        <p:nvPicPr>
          <p:cNvPr id="208" name="Picture 20" descr=""/>
          <p:cNvPicPr/>
          <p:nvPr/>
        </p:nvPicPr>
        <p:blipFill>
          <a:blip r:embed="rId7"/>
          <a:stretch/>
        </p:blipFill>
        <p:spPr>
          <a:xfrm>
            <a:off x="98640" y="1712880"/>
            <a:ext cx="3808440" cy="912960"/>
          </a:xfrm>
          <a:prstGeom prst="rect">
            <a:avLst/>
          </a:prstGeom>
          <a:ln w="12700">
            <a:noFill/>
          </a:ln>
        </p:spPr>
      </p:pic>
      <p:pic>
        <p:nvPicPr>
          <p:cNvPr id="209" name="Picture 21" descr=""/>
          <p:cNvPicPr/>
          <p:nvPr/>
        </p:nvPicPr>
        <p:blipFill>
          <a:blip r:embed="rId8"/>
          <a:stretch/>
        </p:blipFill>
        <p:spPr>
          <a:xfrm>
            <a:off x="4800600" y="1600920"/>
            <a:ext cx="4646880" cy="1598760"/>
          </a:xfrm>
          <a:prstGeom prst="rect">
            <a:avLst/>
          </a:prstGeom>
          <a:ln w="0">
            <a:noFill/>
          </a:ln>
        </p:spPr>
      </p:pic>
      <p:sp>
        <p:nvSpPr>
          <p:cNvPr id="210" name=""/>
          <p:cNvSpPr/>
          <p:nvPr/>
        </p:nvSpPr>
        <p:spPr>
          <a:xfrm>
            <a:off x="228600" y="300600"/>
            <a:ext cx="608760" cy="3844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"/>
          <p:cNvSpPr/>
          <p:nvPr/>
        </p:nvSpPr>
        <p:spPr>
          <a:xfrm>
            <a:off x="2971800" y="685800"/>
            <a:ext cx="608760" cy="2278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"/>
          <p:cNvSpPr/>
          <p:nvPr/>
        </p:nvSpPr>
        <p:spPr>
          <a:xfrm>
            <a:off x="304920" y="2057400"/>
            <a:ext cx="608760" cy="2278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"/>
          <p:cNvSpPr/>
          <p:nvPr/>
        </p:nvSpPr>
        <p:spPr>
          <a:xfrm>
            <a:off x="4800600" y="300600"/>
            <a:ext cx="1065960" cy="3844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"/>
          <p:cNvSpPr/>
          <p:nvPr/>
        </p:nvSpPr>
        <p:spPr>
          <a:xfrm>
            <a:off x="7543800" y="768960"/>
            <a:ext cx="837360" cy="3844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"/>
          <p:cNvSpPr/>
          <p:nvPr/>
        </p:nvSpPr>
        <p:spPr>
          <a:xfrm>
            <a:off x="7086600" y="1600920"/>
            <a:ext cx="1142280" cy="3844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2" descr=""/>
          <p:cNvPicPr/>
          <p:nvPr/>
        </p:nvPicPr>
        <p:blipFill>
          <a:blip r:embed="rId9"/>
          <a:stretch/>
        </p:blipFill>
        <p:spPr>
          <a:xfrm>
            <a:off x="77040" y="3200400"/>
            <a:ext cx="3808440" cy="2284560"/>
          </a:xfrm>
          <a:prstGeom prst="rect">
            <a:avLst/>
          </a:prstGeom>
          <a:ln w="12700">
            <a:noFill/>
          </a:ln>
        </p:spPr>
      </p:pic>
      <p:pic>
        <p:nvPicPr>
          <p:cNvPr id="217" name="Picture 3" descr=""/>
          <p:cNvPicPr/>
          <p:nvPr/>
        </p:nvPicPr>
        <p:blipFill>
          <a:blip r:embed="rId10"/>
          <a:stretch/>
        </p:blipFill>
        <p:spPr>
          <a:xfrm>
            <a:off x="4649040" y="3277440"/>
            <a:ext cx="4722840" cy="379440"/>
          </a:xfrm>
          <a:prstGeom prst="rect">
            <a:avLst/>
          </a:prstGeom>
          <a:ln w="12700">
            <a:noFill/>
          </a:ln>
        </p:spPr>
      </p:pic>
      <p:pic>
        <p:nvPicPr>
          <p:cNvPr id="218" name="Picture 8" descr=""/>
          <p:cNvPicPr/>
          <p:nvPr/>
        </p:nvPicPr>
        <p:blipFill>
          <a:blip r:embed="rId11"/>
          <a:stretch/>
        </p:blipFill>
        <p:spPr>
          <a:xfrm>
            <a:off x="4649040" y="3657600"/>
            <a:ext cx="4722840" cy="608040"/>
          </a:xfrm>
          <a:prstGeom prst="rect">
            <a:avLst/>
          </a:prstGeom>
          <a:ln w="0">
            <a:noFill/>
          </a:ln>
        </p:spPr>
      </p:pic>
      <p:sp>
        <p:nvSpPr>
          <p:cNvPr id="219" name=""/>
          <p:cNvSpPr/>
          <p:nvPr/>
        </p:nvSpPr>
        <p:spPr>
          <a:xfrm>
            <a:off x="8001000" y="3657600"/>
            <a:ext cx="1370880" cy="3844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"/>
          <p:cNvSpPr/>
          <p:nvPr/>
        </p:nvSpPr>
        <p:spPr>
          <a:xfrm>
            <a:off x="2286000" y="3272400"/>
            <a:ext cx="685080" cy="38448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normal mucosa"/>
          <p:cNvPicPr/>
          <p:nvPr/>
        </p:nvPicPr>
        <p:blipFill>
          <a:blip r:embed="rId1"/>
          <a:stretch/>
        </p:blipFill>
        <p:spPr>
          <a:xfrm>
            <a:off x="228600" y="0"/>
            <a:ext cx="5270400" cy="24980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1" descr="abnormal mucosa"/>
          <p:cNvPicPr/>
          <p:nvPr/>
        </p:nvPicPr>
        <p:blipFill>
          <a:blip r:embed="rId2"/>
          <a:stretch/>
        </p:blipFill>
        <p:spPr>
          <a:xfrm>
            <a:off x="2901600" y="2596680"/>
            <a:ext cx="6013080" cy="2660400"/>
          </a:xfrm>
          <a:prstGeom prst="rect">
            <a:avLst/>
          </a:prstGeom>
          <a:ln w="0">
            <a:noFill/>
          </a:ln>
        </p:spPr>
      </p:pic>
      <p:sp>
        <p:nvSpPr>
          <p:cNvPr id="223" name="Text Box 11"/>
          <p:cNvSpPr/>
          <p:nvPr/>
        </p:nvSpPr>
        <p:spPr>
          <a:xfrm>
            <a:off x="5574600" y="0"/>
            <a:ext cx="3340080" cy="912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Φυσιολογικός εντερικός βλεννογόνος σε κατάσταση σίτισης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4" name="Text Box 12"/>
          <p:cNvSpPr/>
          <p:nvPr/>
        </p:nvSpPr>
        <p:spPr>
          <a:xfrm>
            <a:off x="228600" y="2661480"/>
            <a:ext cx="2746080" cy="638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Εντερικός βλεννογόνος σε ασιτία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5" name="Oval 13"/>
          <p:cNvSpPr/>
          <p:nvPr/>
        </p:nvSpPr>
        <p:spPr>
          <a:xfrm>
            <a:off x="4461120" y="4479480"/>
            <a:ext cx="1112040" cy="517680"/>
          </a:xfrm>
          <a:prstGeom prst="ellipse">
            <a:avLst/>
          </a:prstGeom>
          <a:noFill/>
          <a:ln cap="sq"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3"/>
          <p:cNvSpPr/>
          <p:nvPr/>
        </p:nvSpPr>
        <p:spPr>
          <a:xfrm>
            <a:off x="1143000" y="915120"/>
            <a:ext cx="822816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 algn="ctr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3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ΑΝΤΕΝΔΕΙΚΝΥΤΑΙ</a:t>
            </a:r>
            <a:endParaRPr b="0" lang="en-US" sz="36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36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Χαμηλή εντερική απόφραξη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Ισχαιμία ή Διάτρηση κοίλου σπλάχνου – Περιτονίτιδα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Αιμοδυναμικά ασταθής ασθενής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Ενεργός αιμορραγία πεπτικού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Σοβαρή διάρροια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Υψηλής παροχής συρίγγια πεπτικού (&gt;500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mL/24h)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4"/>
          <p:cNvSpPr/>
          <p:nvPr/>
        </p:nvSpPr>
        <p:spPr>
          <a:xfrm>
            <a:off x="457200" y="45720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ΠΟΙΟΣ ?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28" name="Rectangle 25"/>
          <p:cNvSpPr/>
          <p:nvPr/>
        </p:nvSpPr>
        <p:spPr>
          <a:xfrm>
            <a:off x="0" y="1981080"/>
            <a:ext cx="464688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Ασθενείς καλής θρέψης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Ασθενείς με επηρεασμένη θρέψη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Ασθενείς με έκδηλη υποθρεψία 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Ασθενείς που νοσηλεύονται σε ΜΕΘ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Πρόσφατα χειρουργημένοι ασθενείς,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29" name="Rectangle 26"/>
          <p:cNvSpPr/>
          <p:nvPr/>
        </p:nvSpPr>
        <p:spPr>
          <a:xfrm>
            <a:off x="4343400" y="1981080"/>
            <a:ext cx="434196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Δεν θα μπορέσουν να σιτισθούν για 10-14 ημέρες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Δεν θα μπορέσουν να σιτισθούν για 5-7 ημέρες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Πριν από μείζονα χειρουργική επέμβαση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Εντός 12-24 ωρών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Εντός 48 ωρών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7"/>
          <p:cNvSpPr/>
          <p:nvPr/>
        </p:nvSpPr>
        <p:spPr>
          <a:xfrm>
            <a:off x="456840" y="45756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ΠΟΤΕ ?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31" name="Rectangle 28"/>
          <p:cNvSpPr/>
          <p:nvPr/>
        </p:nvSpPr>
        <p:spPr>
          <a:xfrm>
            <a:off x="720" y="1268640"/>
            <a:ext cx="251316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Ερώτηση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Απάντηση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2" name="Rectangle 29"/>
          <p:cNvSpPr/>
          <p:nvPr/>
        </p:nvSpPr>
        <p:spPr>
          <a:xfrm>
            <a:off x="2286000" y="1296000"/>
            <a:ext cx="7085160" cy="464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Πρώιμη ή Απώτερη έναρξη της ΕΔ?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Άμεση ή Καθυστερημένη έναρξη της ΕΔ?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Πως ορίζεται η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Απώτερη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ή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Καθυστερημένη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”?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Πάντοτε εφ’ όσον ισχύει η αρχή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άθικτος και λειτουργικός πεπτικός σωλήνας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ΣΗΜ: Λεπτό έντερο 8-12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h, 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Στόμαχος 2-3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d, 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Παχύ έντερο 3-5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30"/>
          <p:cNvSpPr/>
          <p:nvPr/>
        </p:nvSpPr>
        <p:spPr>
          <a:xfrm>
            <a:off x="686520" y="22860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ΠΟΤΕ ?</a:t>
            </a:r>
            <a:br>
              <a:rPr sz="4800"/>
            </a:br>
            <a:r>
              <a:rPr b="1" lang="el-GR" sz="3200" spc="-1" strike="noStrike" cap="all">
                <a:solidFill>
                  <a:srgbClr val="ff3300"/>
                </a:solidFill>
                <a:latin typeface="Times New Roman"/>
                <a:ea typeface="DejaVu Sans"/>
              </a:rPr>
              <a:t>ΜΥθοι &amp; ΠραγματικΟτητα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4" name="Rectangle 31"/>
          <p:cNvSpPr/>
          <p:nvPr/>
        </p:nvSpPr>
        <p:spPr>
          <a:xfrm>
            <a:off x="-6480" y="1981080"/>
            <a:ext cx="236088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Μύθος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Πραγματικότητα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Μύθος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Πραγματικότητα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5" name="Rectangle 32"/>
          <p:cNvSpPr/>
          <p:nvPr/>
        </p:nvSpPr>
        <p:spPr>
          <a:xfrm>
            <a:off x="2279520" y="1981080"/>
            <a:ext cx="700884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Όχι εντερικοί ήχοι  ►  Όχι ΕΔ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Η απουσία εντερικών ήχων δεν αποκλείει την ΕΔ</a:t>
            </a:r>
            <a:endParaRPr b="0" lang="en-US" sz="2400" spc="-1" strike="noStrike">
              <a:latin typeface="Arial"/>
            </a:endParaRPr>
          </a:p>
          <a:p>
            <a:pPr marL="274320" indent="-274320" algn="r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i="1" lang="en-US" sz="1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ASPEN Core curriculum 2001</a:t>
            </a:r>
            <a:endParaRPr b="0" lang="en-US" sz="16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Λειτουργία του ΛΕ υπάρχει και επί ΜΤΧ ειλεού</a:t>
            </a:r>
            <a:endParaRPr b="0" lang="en-US" sz="2400" spc="-1" strike="noStrike">
              <a:latin typeface="Arial"/>
            </a:endParaRPr>
          </a:p>
          <a:p>
            <a:pPr marL="274320" indent="-274320" algn="r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i="1" lang="en-US" sz="1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Taylor</a:t>
            </a:r>
            <a:r>
              <a:rPr b="1" i="1" lang="el-GR" sz="1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r>
              <a:rPr b="1" i="1" lang="en-US" sz="1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et al. Crit Care Med 1999:27:2525-2531</a:t>
            </a:r>
            <a:endParaRPr b="0" lang="en-US" sz="16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 κίνδυνος εισρόφησης αποκλείει την ΕΔ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i="1" lang="el-GR" sz="2400" spc="-1" strike="noStrike">
                <a:solidFill>
                  <a:srgbClr val="3399ff"/>
                </a:solidFill>
                <a:latin typeface="Times New Roman"/>
                <a:ea typeface="DejaVu Sans"/>
              </a:rPr>
              <a:t>Στοματοφαρυγγικές εκκρίσεις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VS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Περιεχόμενο ΕΔ</a:t>
            </a:r>
            <a:endParaRPr b="0" lang="en-US" sz="2400" spc="-1" strike="noStrike">
              <a:latin typeface="Arial"/>
            </a:endParaRPr>
          </a:p>
          <a:p>
            <a:pPr marL="274320" indent="-274320" algn="r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i="1" lang="en-US" sz="1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Benton et al. Chest.1994:105; 878-882</a:t>
            </a:r>
            <a:endParaRPr b="0" lang="en-US" sz="16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Λιγότερα επεισόδια εμέτων επί ΕΔ</a:t>
            </a:r>
            <a:endParaRPr b="0" lang="en-US" sz="2400" spc="-1" strike="noStrike">
              <a:latin typeface="Arial"/>
            </a:endParaRPr>
          </a:p>
          <a:p>
            <a:pPr marL="274320" indent="-274320" algn="r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i="1" lang="en-US" sz="1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Doig. Curr Opin Crit Care 2006; 12: 126-130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6" name="Line 6"/>
          <p:cNvSpPr/>
          <p:nvPr/>
        </p:nvSpPr>
        <p:spPr>
          <a:xfrm>
            <a:off x="-6480" y="3733560"/>
            <a:ext cx="9144000" cy="360"/>
          </a:xfrm>
          <a:prstGeom prst="line">
            <a:avLst/>
          </a:prstGeom>
          <a:ln cap="sq"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Line 7"/>
          <p:cNvSpPr/>
          <p:nvPr/>
        </p:nvSpPr>
        <p:spPr>
          <a:xfrm>
            <a:off x="-6480" y="1904760"/>
            <a:ext cx="9144000" cy="360"/>
          </a:xfrm>
          <a:prstGeom prst="line">
            <a:avLst/>
          </a:prstGeom>
          <a:ln cap="sq"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33"/>
          <p:cNvSpPr/>
          <p:nvPr/>
        </p:nvSpPr>
        <p:spPr>
          <a:xfrm>
            <a:off x="457200" y="45756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ΠΟΣΟ?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39" name="Rectangle 34"/>
          <p:cNvSpPr/>
          <p:nvPr/>
        </p:nvSpPr>
        <p:spPr>
          <a:xfrm>
            <a:off x="229320" y="1371600"/>
            <a:ext cx="8913960" cy="44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0" lang="el-GR" sz="2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η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ημέρα: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10-20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mL/h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l-GR" sz="2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η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ημέρα: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20-40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mL/h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0" lang="el-GR" sz="2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η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ημέρα: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40-80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mL/h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&gt;4</a:t>
            </a:r>
            <a:r>
              <a:rPr b="0" lang="el-GR" sz="2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η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ημέρα: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80-120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mL/h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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 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αποδίδει 0.8 – 2.0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Kcal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ανάλογα με το σκεύασμα και τις ανάγκες που πρέπει να καλυφθούν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40" name="Picture 16" descr=""/>
          <p:cNvPicPr/>
          <p:nvPr/>
        </p:nvPicPr>
        <p:blipFill>
          <a:blip r:embed="rId1"/>
          <a:stretch/>
        </p:blipFill>
        <p:spPr>
          <a:xfrm>
            <a:off x="5715720" y="0"/>
            <a:ext cx="4271400" cy="434268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-450720" y="74520"/>
            <a:ext cx="9822600" cy="5524200"/>
          </a:xfrm>
          <a:prstGeom prst="rect">
            <a:avLst/>
          </a:prstGeom>
          <a:ln w="0">
            <a:noFill/>
          </a:ln>
        </p:spPr>
      </p:pic>
      <p:sp>
        <p:nvSpPr>
          <p:cNvPr id="242" name=""/>
          <p:cNvSpPr/>
          <p:nvPr/>
        </p:nvSpPr>
        <p:spPr>
          <a:xfrm>
            <a:off x="7772400" y="74520"/>
            <a:ext cx="1945800" cy="95688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759240" y="55800"/>
            <a:ext cx="8542800" cy="55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ate Placeholder 3"/>
          <p:cNvSpPr/>
          <p:nvPr/>
        </p:nvSpPr>
        <p:spPr>
          <a:xfrm>
            <a:off x="360" y="6553440"/>
            <a:ext cx="1217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000" spc="-1" strike="noStrike">
                <a:solidFill>
                  <a:srgbClr val="b13f9a"/>
                </a:solidFill>
                <a:latin typeface="Times New Roman"/>
                <a:ea typeface="DejaVu Sans"/>
              </a:rPr>
              <a:t>03/2006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1" name="Rectangle 8"/>
          <p:cNvSpPr/>
          <p:nvPr/>
        </p:nvSpPr>
        <p:spPr>
          <a:xfrm>
            <a:off x="152640" y="76680"/>
            <a:ext cx="89139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O</a:t>
            </a:r>
            <a:r>
              <a:rPr b="1" lang="el-GR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γκος υγρΩν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2" name="Rectangle 9"/>
          <p:cNvSpPr/>
          <p:nvPr/>
        </p:nvSpPr>
        <p:spPr>
          <a:xfrm>
            <a:off x="457560" y="187524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</a:pPr>
            <a:endParaRPr b="0" lang="en-US" sz="2600" spc="-1" strike="noStrike">
              <a:latin typeface="Arial"/>
            </a:endParaRPr>
          </a:p>
        </p:txBody>
      </p:sp>
      <p:graphicFrame>
        <p:nvGraphicFramePr>
          <p:cNvPr id="113" name=""/>
          <p:cNvGraphicFramePr/>
          <p:nvPr/>
        </p:nvGraphicFramePr>
        <p:xfrm>
          <a:off x="1047960" y="1641600"/>
          <a:ext cx="8060040" cy="2150280"/>
        </p:xfrm>
        <a:graphic>
          <a:graphicData uri="http://schemas.openxmlformats.org/drawingml/2006/table">
            <a:tbl>
              <a:tblPr/>
              <a:tblGrid>
                <a:gridCol w="4029840"/>
                <a:gridCol w="4030560"/>
              </a:tblGrid>
              <a:tr h="710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latin typeface="Arial"/>
                        </a:rPr>
                        <a:t>Ημερήσιες ανάγκες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latin typeface="Arial"/>
                        </a:rPr>
                        <a:t>Απώλειες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latin typeface="Arial"/>
                        </a:rPr>
                        <a:t>30-50 ml/Kg/d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latin typeface="Arial"/>
                        </a:rPr>
                        <a:t>Προσθήκη απωλειών ανάλογα με προσλαβανόμενα/αποβαλόμενα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36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latin typeface="Arial"/>
                        </a:rPr>
                        <a:t>Προσθήκη άδηλων απωλειών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35"/>
          <p:cNvSpPr/>
          <p:nvPr/>
        </p:nvSpPr>
        <p:spPr>
          <a:xfrm>
            <a:off x="1371600" y="1600200"/>
            <a:ext cx="7466040" cy="22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ΕΝΤΕΡΙΚΗ ΔΙΑΤΡΟΦΗ ΣΕ ΕΙΔΙΚΕΣ ΚΑΤΑΣΤΑΣΕΙΣ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36"/>
          <p:cNvSpPr/>
          <p:nvPr/>
        </p:nvSpPr>
        <p:spPr>
          <a:xfrm>
            <a:off x="457200" y="228600"/>
            <a:ext cx="8228160" cy="8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ΗπατικΗ νΟσος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46" name="Rectangle 37"/>
          <p:cNvSpPr/>
          <p:nvPr/>
        </p:nvSpPr>
        <p:spPr>
          <a:xfrm>
            <a:off x="457920" y="1065960"/>
            <a:ext cx="8228160" cy="47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Οι κιρρωτικοί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ασθενείς, θα πρέπει να κατανέμουν τις ημερήσιες θερμιδικές τους ανάγκες σε 4 – 6 γεύματα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Σε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χρόνιους κιρρωτικούς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ασθενείς, δεν συνιστάται ο περιορισμός της πρόσληψης πρωτεϊνών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Στην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οξεία φάση της ηπατικής εγκεφαλοπάθειας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επιβάλλεται πλήρης περιορισμός της πρόσληψης πρωτεϊνών 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Στη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χρόνια ηπατική εγκεφαλοπάθεια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η χρήση 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αμινοξέων πλαγίας αλύσου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έχει ένδειξη επί αποτυχίας της φαρμακευτικής και διαιτητικής αγωγής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9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Σε κιρρωτικούς ασθενείς, οι οποίοι 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πρόκειται να υποβληθούν σε ηπατεκτομή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ενδείκνυται η χορήγηση ΕΔ κατά την περιεγχειρητική περίοδο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38"/>
          <p:cNvSpPr/>
          <p:nvPr/>
        </p:nvSpPr>
        <p:spPr>
          <a:xfrm>
            <a:off x="457200" y="45720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ΝεφρικΗ νΟσος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48" name="Rectangle 39"/>
          <p:cNvSpPr/>
          <p:nvPr/>
        </p:nvSpPr>
        <p:spPr>
          <a:xfrm>
            <a:off x="0" y="1981080"/>
            <a:ext cx="9142560" cy="47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ΧΝΑ αλλά όχι αιμοκάθαρση: 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Πρωτεΐνες 0.6-0.8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gr/Kg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ΒΣ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/d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ΧΝΑ υπό αιμοκάθαρση: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Πρωτεΐνες 1.2-1.3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gr/Kg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ΒΣ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/d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Υδατοδιαλυτές βιταμίνες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ΟΝΑ: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Δίαιτα περιέχουσα απαραίτητα και μη- αμινοξέα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ΟΝΑ και καταβολική φάση: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Πρωτεΐνες 1.5-1.8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gr/Kg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ΒΣ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/d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40"/>
          <p:cNvSpPr/>
          <p:nvPr/>
        </p:nvSpPr>
        <p:spPr>
          <a:xfrm>
            <a:off x="457200" y="45756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ΠαγκρεατΙτιδα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50" name="Rectangle 41"/>
          <p:cNvSpPr/>
          <p:nvPr/>
        </p:nvSpPr>
        <p:spPr>
          <a:xfrm>
            <a:off x="229320" y="1371600"/>
            <a:ext cx="8913960" cy="45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ΕΔ δεν ενδείκνυται σε ελαφρές μορφές οξείας παγκρεατίτιδας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Εαν αποφασισθεί η χορήγηση διατροφής, η ΕΔ αποτελεί την οδό εκλογής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ΕΔ ενδείκνυται σε οξεία παγκρεατίτιδα με παρατεταμμένο χρόνο αποκατάστασης της λειτουργίας του πεπτικού συστήματος πάνω από 5-7 ημέρες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ΕΔ ενδείκνυται στη χρόνια παγκρεατίτιδα με σκοπό τη διόρθωση της υποθρεψίας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Η χορήγηση </a:t>
            </a:r>
            <a:r>
              <a:rPr b="1" i="1" lang="el-G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λίπους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δεν αντενδείκνυται και είναι ασφαλής, εφ’ όσον τα τριγλυκερίδια πλάσματος &lt; 400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mg/dL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42"/>
          <p:cNvSpPr/>
          <p:nvPr/>
        </p:nvSpPr>
        <p:spPr>
          <a:xfrm>
            <a:off x="228600" y="45720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ΣΥνδρομο βραχΕος εντΕρου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52" name="Rectangle 43"/>
          <p:cNvSpPr/>
          <p:nvPr/>
        </p:nvSpPr>
        <p:spPr>
          <a:xfrm>
            <a:off x="152280" y="1981080"/>
            <a:ext cx="845676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Εαν το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παχύ έντερο είναι ακέραιο,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ενδείκνυται η χορήγηση ΕΔ πλούσιας σε υδατάνθρακες και φτωχής σε λίπος και οξαλικά άλατα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Εαν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έχει αφαιρεθεί τμήμα του παχέος εντέρου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η ΟΠΔ θα πρέπει να αποτελεί την αρχική μέθοδο εκλογής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Επί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εκτομής του τελικού ειλεού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συνιστάται η ενδομυϊκή χορήγηση βιταμίνης Β12.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44"/>
          <p:cNvSpPr/>
          <p:nvPr/>
        </p:nvSpPr>
        <p:spPr>
          <a:xfrm>
            <a:off x="0" y="457200"/>
            <a:ext cx="883764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ΦλεγμονΩδης νΟσος εντΕρου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54" name="Rectangle 45"/>
          <p:cNvSpPr/>
          <p:nvPr/>
        </p:nvSpPr>
        <p:spPr>
          <a:xfrm>
            <a:off x="234720" y="1981080"/>
            <a:ext cx="859896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Επί παροξύνσεων της νόσου επιβάλλεται η ανάπαυση του εντέρου και η αποφυγή ΕΔ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Επί παρουσίας εντεροδερματικών συριγγίων, συνιστάται ανάπαυση του εντέρου για άλλοτε-άλλο χρονικό διάστημα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Γενικά πάντως, η ΕΔ πλεονεκτεί της ΟΠΔ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/>
          <p:nvPr/>
        </p:nvSpPr>
        <p:spPr>
          <a:xfrm>
            <a:off x="0" y="6553080"/>
            <a:ext cx="1217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000" spc="-1" strike="noStrike">
                <a:solidFill>
                  <a:srgbClr val="b13f9a"/>
                </a:solidFill>
                <a:latin typeface="Times New Roman"/>
                <a:ea typeface="DejaVu Sans"/>
              </a:rPr>
              <a:t>03/2006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56" name="Rectangle 46"/>
          <p:cNvSpPr/>
          <p:nvPr/>
        </p:nvSpPr>
        <p:spPr>
          <a:xfrm>
            <a:off x="152280" y="76320"/>
            <a:ext cx="89139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ΟΠΔ και κακοΗθεια </a:t>
            </a:r>
            <a:endParaRPr b="0" lang="en-US" sz="3800" spc="-1" strike="noStrike">
              <a:solidFill>
                <a:srgbClr val="3333ff"/>
              </a:solidFill>
              <a:latin typeface="Arial"/>
            </a:endParaRPr>
          </a:p>
        </p:txBody>
      </p:sp>
      <p:sp>
        <p:nvSpPr>
          <p:cNvPr id="257" name="Rectangle 47"/>
          <p:cNvSpPr/>
          <p:nvPr/>
        </p:nvSpPr>
        <p:spPr>
          <a:xfrm>
            <a:off x="457200" y="805680"/>
            <a:ext cx="7285320" cy="46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American College of Physicians Position Paper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Parenteral Nutrition in Patients Receiving Cancer Chemotherapy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“…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Τ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 evidence suggests that parenteral nutrition support was associated with net harm, and no conditions could be defined in which such treatment appeared to be of benefit. 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…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Thus, the routine use of parenteral nutrition for patients undergoing chemotherapy </a:t>
            </a:r>
            <a:r>
              <a:rPr b="1" i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should be strongly discouraged….”  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274320" indent="-27432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American College of Physicians. Parenteral Nutrition in Patients Receiving Cancer Chemotherapy. Ann Int Med 110:734, 1989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48"/>
          <p:cNvSpPr/>
          <p:nvPr/>
        </p:nvSpPr>
        <p:spPr>
          <a:xfrm>
            <a:off x="2210400" y="1677240"/>
            <a:ext cx="6018480" cy="22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ΑΝΟΣΟΔΙΑΤΡΟΦΗ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9"/>
          <p:cNvSpPr/>
          <p:nvPr/>
        </p:nvSpPr>
        <p:spPr>
          <a:xfrm>
            <a:off x="457200" y="457200"/>
            <a:ext cx="82281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ΑΝΟΣΟ-ΕΜΠΛΟΥΤΙΣΜΕΝΕΣ ΔΙΑΙΤΕΣ</a:t>
            </a:r>
            <a:r>
              <a:rPr b="1" lang="el-GR" sz="4000" spc="-1" strike="noStrike" cap="all">
                <a:solidFill>
                  <a:srgbClr val="fdf2e8"/>
                </a:solidFill>
                <a:latin typeface="Times New Roman"/>
                <a:ea typeface="DejaVu Sans"/>
              </a:rPr>
              <a:t>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60" name="Rectangle 50"/>
          <p:cNvSpPr/>
          <p:nvPr/>
        </p:nvSpPr>
        <p:spPr>
          <a:xfrm>
            <a:off x="457200" y="1981080"/>
            <a:ext cx="853308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Αργινίνη</a:t>
            </a:r>
            <a:endParaRPr b="0" lang="en-US" sz="26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Γλουταμίνη</a:t>
            </a:r>
            <a:endParaRPr b="0" lang="en-US" sz="26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el-GR" sz="2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ω-3 πολυακόρεστα λιπαρά οξέα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Κλινικές-Εργαστηριακές-Ανοσολογικές παράμετροι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 Box 2"/>
          <p:cNvSpPr/>
          <p:nvPr/>
        </p:nvSpPr>
        <p:spPr>
          <a:xfrm>
            <a:off x="914400" y="228600"/>
            <a:ext cx="7847280" cy="942840"/>
          </a:xfrm>
          <a:prstGeom prst="rect">
            <a:avLst/>
          </a:prstGeom>
          <a:solidFill>
            <a:srgbClr val="808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Υπάρχει απόδειξη ότι μειώνουν τις </a:t>
            </a: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λοιμώξεις </a:t>
            </a: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στους βαρέως πάσχοντες ασθενείς 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2" name="Text Box 3"/>
          <p:cNvSpPr/>
          <p:nvPr/>
        </p:nvSpPr>
        <p:spPr>
          <a:xfrm>
            <a:off x="1828800" y="2207520"/>
            <a:ext cx="5942160" cy="2821680"/>
          </a:xfrm>
          <a:prstGeom prst="rect">
            <a:avLst/>
          </a:prstGeom>
          <a:solidFill>
            <a:srgbClr val="cc99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r>
              <a:rPr b="1" lang="el-GR" sz="3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ΟΧΙ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ΑΛΛΑ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Τραυματίες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Εγκαυματίες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4" descr=""/>
          <p:cNvPicPr/>
          <p:nvPr/>
        </p:nvPicPr>
        <p:blipFill>
          <a:blip r:embed="rId1"/>
          <a:stretch/>
        </p:blipFill>
        <p:spPr>
          <a:xfrm>
            <a:off x="1447920" y="621000"/>
            <a:ext cx="7238520" cy="4179240"/>
          </a:xfrm>
          <a:prstGeom prst="rect">
            <a:avLst/>
          </a:prstGeom>
          <a:ln w="0">
            <a:noFill/>
          </a:ln>
        </p:spPr>
      </p:pic>
      <p:sp>
        <p:nvSpPr>
          <p:cNvPr id="115" name=""/>
          <p:cNvSpPr/>
          <p:nvPr/>
        </p:nvSpPr>
        <p:spPr>
          <a:xfrm>
            <a:off x="5715000" y="1828800"/>
            <a:ext cx="4572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"/>
          <p:cNvSpPr/>
          <p:nvPr/>
        </p:nvSpPr>
        <p:spPr>
          <a:xfrm>
            <a:off x="6858000" y="3200400"/>
            <a:ext cx="4572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"/>
          <p:cNvSpPr/>
          <p:nvPr/>
        </p:nvSpPr>
        <p:spPr>
          <a:xfrm>
            <a:off x="4343400" y="3886200"/>
            <a:ext cx="4572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 Box 6"/>
          <p:cNvSpPr/>
          <p:nvPr/>
        </p:nvSpPr>
        <p:spPr>
          <a:xfrm>
            <a:off x="1067400" y="228600"/>
            <a:ext cx="7847280" cy="942840"/>
          </a:xfrm>
          <a:prstGeom prst="rect">
            <a:avLst/>
          </a:prstGeom>
          <a:solidFill>
            <a:srgbClr val="808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Υπάρχει απόδειξη ότι μειώνουν το </a:t>
            </a: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ARDS </a:t>
            </a: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και το </a:t>
            </a: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MOF</a:t>
            </a: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στους βαρέως πάσχοντες ασθενείς 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4" name="Text Box 7"/>
          <p:cNvSpPr/>
          <p:nvPr/>
        </p:nvSpPr>
        <p:spPr>
          <a:xfrm>
            <a:off x="2058120" y="2057400"/>
            <a:ext cx="5942160" cy="3166560"/>
          </a:xfrm>
          <a:prstGeom prst="rect">
            <a:avLst/>
          </a:prstGeom>
          <a:solidFill>
            <a:srgbClr val="cc99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r>
              <a:rPr b="1" lang="el-GR" sz="3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ΟΧΙ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 Box 8"/>
          <p:cNvSpPr/>
          <p:nvPr/>
        </p:nvSpPr>
        <p:spPr>
          <a:xfrm>
            <a:off x="1371600" y="228600"/>
            <a:ext cx="7847280" cy="2934000"/>
          </a:xfrm>
          <a:prstGeom prst="rect">
            <a:avLst/>
          </a:prstGeom>
          <a:solidFill>
            <a:srgbClr val="808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Υπάρχει απόδειξη ότι μειώνουν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Τη διάρκεια αναπνευστικής υποστήριξης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Το χρόνο παραμονής στη ΜΕΘ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Το συνολικό χρόνο νοσηλείας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στους βαρέως πάσχοντες ασθενείς </a:t>
            </a: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2286720" y="3619080"/>
            <a:ext cx="5942160" cy="1181520"/>
          </a:xfrm>
          <a:prstGeom prst="rect">
            <a:avLst/>
          </a:prstGeom>
          <a:solidFill>
            <a:srgbClr val="cc99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r>
              <a:rPr b="1" lang="el-GR" sz="3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ΝΑΙ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Στους τραυματίες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 Box 10"/>
          <p:cNvSpPr/>
          <p:nvPr/>
        </p:nvSpPr>
        <p:spPr>
          <a:xfrm>
            <a:off x="1296000" y="33840"/>
            <a:ext cx="7847280" cy="942840"/>
          </a:xfrm>
          <a:prstGeom prst="rect">
            <a:avLst/>
          </a:prstGeom>
          <a:solidFill>
            <a:srgbClr val="808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  <a:buNone/>
            </a:pP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Υπάρχει απόδειξη ότι μειώνουν τη </a:t>
            </a:r>
            <a:r>
              <a:rPr b="1" lang="el-GR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θνητότητα</a:t>
            </a:r>
            <a:r>
              <a:rPr b="1" lang="el-GR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στους βαρέως πάσχοντες ασθενείς 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8" name="Text Box 13"/>
          <p:cNvSpPr/>
          <p:nvPr/>
        </p:nvSpPr>
        <p:spPr>
          <a:xfrm>
            <a:off x="2286720" y="2057400"/>
            <a:ext cx="5942160" cy="3166560"/>
          </a:xfrm>
          <a:prstGeom prst="rect">
            <a:avLst/>
          </a:prstGeom>
          <a:solidFill>
            <a:srgbClr val="cc99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r>
              <a:rPr b="1" lang="el-GR" sz="32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ΟΧΙ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51"/>
          <p:cNvSpPr/>
          <p:nvPr/>
        </p:nvSpPr>
        <p:spPr>
          <a:xfrm>
            <a:off x="914400" y="1828800"/>
            <a:ext cx="8075880" cy="22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ΓΑΣΤΡΕΝΤΕΡΙΚΑ ΣΥΡΙΓΓΙΑ (ΓΕΣ) </a:t>
            </a:r>
            <a:endParaRPr b="0" lang="en-US" sz="3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Rectangle 52" descr=""/>
          <p:cNvPicPr/>
          <p:nvPr/>
        </p:nvPicPr>
        <p:blipFill>
          <a:blip r:embed="rId1"/>
          <a:stretch/>
        </p:blipFill>
        <p:spPr>
          <a:xfrm>
            <a:off x="459360" y="312120"/>
            <a:ext cx="8229240" cy="1175760"/>
          </a:xfrm>
          <a:prstGeom prst="rect">
            <a:avLst/>
          </a:prstGeom>
          <a:ln w="0">
            <a:noFill/>
          </a:ln>
        </p:spPr>
      </p:pic>
      <p:grpSp>
        <p:nvGrpSpPr>
          <p:cNvPr id="271" name="Organization Chart 5"/>
          <p:cNvGrpSpPr/>
          <p:nvPr/>
        </p:nvGrpSpPr>
        <p:grpSpPr>
          <a:xfrm>
            <a:off x="611640" y="1600200"/>
            <a:ext cx="8989560" cy="4103640"/>
            <a:chOff x="611640" y="1600200"/>
            <a:chExt cx="8989560" cy="4103640"/>
          </a:xfrm>
        </p:grpSpPr>
        <p:sp>
          <p:nvSpPr>
            <p:cNvPr id="272" name="_s1028"/>
            <p:cNvSpPr/>
            <p:nvPr/>
          </p:nvSpPr>
          <p:spPr>
            <a:xfrm flipH="1" flipV="1">
              <a:off x="5023440" y="3620520"/>
              <a:ext cx="2456640" cy="112788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_s1029"/>
            <p:cNvSpPr/>
            <p:nvPr/>
          </p:nvSpPr>
          <p:spPr>
            <a:xfrm flipH="1" flipV="1">
              <a:off x="8227800" y="2946600"/>
              <a:ext cx="15840" cy="28260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_s1030"/>
            <p:cNvSpPr/>
            <p:nvPr/>
          </p:nvSpPr>
          <p:spPr>
            <a:xfrm flipV="1">
              <a:off x="5023800" y="3005280"/>
              <a:ext cx="6480" cy="28080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_s1031"/>
            <p:cNvSpPr/>
            <p:nvPr/>
          </p:nvSpPr>
          <p:spPr>
            <a:xfrm flipH="1" flipV="1">
              <a:off x="1926000" y="2946960"/>
              <a:ext cx="1080" cy="33876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_s1032"/>
            <p:cNvSpPr/>
            <p:nvPr/>
          </p:nvSpPr>
          <p:spPr>
            <a:xfrm flipH="1" flipV="1">
              <a:off x="5022360" y="2105280"/>
              <a:ext cx="3205440" cy="43632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_s1033"/>
            <p:cNvSpPr/>
            <p:nvPr/>
          </p:nvSpPr>
          <p:spPr>
            <a:xfrm flipH="1" flipV="1">
              <a:off x="5022360" y="2104560"/>
              <a:ext cx="7920" cy="39996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_s1034"/>
            <p:cNvSpPr/>
            <p:nvPr/>
          </p:nvSpPr>
          <p:spPr>
            <a:xfrm flipV="1">
              <a:off x="1926720" y="2104920"/>
              <a:ext cx="3095640" cy="43632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_s1035"/>
            <p:cNvSpPr/>
            <p:nvPr/>
          </p:nvSpPr>
          <p:spPr>
            <a:xfrm>
              <a:off x="4259520" y="1600200"/>
              <a:ext cx="1525320" cy="504720"/>
            </a:xfrm>
            <a:custGeom>
              <a:avLst/>
              <a:gdLst/>
              <a:ahLst/>
              <a:rect l="l" t="t" r="r" b="b"/>
              <a:pathLst>
                <a:path w="55516" h="21600">
                  <a:moveTo>
                    <a:pt x="3600" y="0"/>
                  </a:moveTo>
                  <a:arcTo wR="3600" hR="3600" stAng="16200000" swAng="-5400000"/>
                  <a:lnTo>
                    <a:pt x="0" y="18000"/>
                  </a:lnTo>
                  <a:arcTo wR="3600" hR="3600" stAng="10800000" swAng="-5400000"/>
                  <a:lnTo>
                    <a:pt x="51916" y="21600"/>
                  </a:lnTo>
                  <a:arcTo wR="30316" hR="3600" stAng="5400000" swAng="5400000"/>
                  <a:lnTo>
                    <a:pt x="21600" y="3600"/>
                  </a:lnTo>
                  <a:arcTo wR="30316" hR="36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ΓΕΣ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0" name="_s1036"/>
            <p:cNvSpPr/>
            <p:nvPr/>
          </p:nvSpPr>
          <p:spPr>
            <a:xfrm>
              <a:off x="611640" y="2541600"/>
              <a:ext cx="2629800" cy="405360"/>
            </a:xfrm>
            <a:custGeom>
              <a:avLst/>
              <a:gdLst/>
              <a:ahLst/>
              <a:rect l="l" t="t" r="r" b="b"/>
              <a:pathLst>
                <a:path w="119163" h="21600">
                  <a:moveTo>
                    <a:pt x="10800" y="0"/>
                  </a:moveTo>
                  <a:arcTo wR="10800" hR="10800" stAng="16200000" swAng="-5400000"/>
                  <a:lnTo>
                    <a:pt x="0" y="10800"/>
                  </a:lnTo>
                  <a:arcTo wR="10800" hR="10800" stAng="10800000" swAng="-5400000"/>
                  <a:lnTo>
                    <a:pt x="108363" y="21600"/>
                  </a:lnTo>
                  <a:arcTo wR="86763" hR="10800" stAng="5400000" swAng="5400000"/>
                  <a:lnTo>
                    <a:pt x="21600" y="10800"/>
                  </a:lnTo>
                  <a:arcTo wR="86763" hR="108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Μετεγχειρητικά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1" name="_s1037"/>
            <p:cNvSpPr/>
            <p:nvPr/>
          </p:nvSpPr>
          <p:spPr>
            <a:xfrm>
              <a:off x="3664440" y="2505240"/>
              <a:ext cx="2731320" cy="499680"/>
            </a:xfrm>
            <a:custGeom>
              <a:avLst/>
              <a:gdLst/>
              <a:ahLst/>
              <a:rect l="l" t="t" r="r" b="b"/>
              <a:pathLst>
                <a:path w="100402" h="21600">
                  <a:moveTo>
                    <a:pt x="10800" y="0"/>
                  </a:moveTo>
                  <a:arcTo wR="10800" hR="10800" stAng="16200000" swAng="-5400000"/>
                  <a:lnTo>
                    <a:pt x="0" y="10800"/>
                  </a:lnTo>
                  <a:arcTo wR="10800" hR="10800" stAng="10800000" swAng="-5400000"/>
                  <a:lnTo>
                    <a:pt x="89602" y="21600"/>
                  </a:lnTo>
                  <a:arcTo wR="68002" hR="10800" stAng="5400000" swAng="5400000"/>
                  <a:lnTo>
                    <a:pt x="21600" y="10800"/>
                  </a:lnTo>
                  <a:arcTo wR="68002" hR="108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l-GR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Αυτόματα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2" name="_s1038"/>
            <p:cNvSpPr/>
            <p:nvPr/>
          </p:nvSpPr>
          <p:spPr>
            <a:xfrm>
              <a:off x="6854040" y="2541600"/>
              <a:ext cx="2747160" cy="405360"/>
            </a:xfrm>
            <a:custGeom>
              <a:avLst/>
              <a:gdLst/>
              <a:ahLst/>
              <a:rect l="l" t="t" r="r" b="b"/>
              <a:pathLst>
                <a:path w="124481" h="21600">
                  <a:moveTo>
                    <a:pt x="10800" y="0"/>
                  </a:moveTo>
                  <a:arcTo wR="10800" hR="10800" stAng="16200000" swAng="-5400000"/>
                  <a:lnTo>
                    <a:pt x="0" y="10800"/>
                  </a:lnTo>
                  <a:arcTo wR="10800" hR="10800" stAng="10800000" swAng="-5400000"/>
                  <a:lnTo>
                    <a:pt x="113681" y="21600"/>
                  </a:lnTo>
                  <a:arcTo wR="92081" hR="10800" stAng="5400000" swAng="5400000"/>
                  <a:lnTo>
                    <a:pt x="21600" y="10800"/>
                  </a:lnTo>
                  <a:arcTo wR="92081" hR="108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l-GR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Μετατραυματικά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3" name="_s1039"/>
            <p:cNvSpPr/>
            <p:nvPr/>
          </p:nvSpPr>
          <p:spPr>
            <a:xfrm>
              <a:off x="1037520" y="3286080"/>
              <a:ext cx="1780200" cy="348840"/>
            </a:xfrm>
            <a:custGeom>
              <a:avLst/>
              <a:gdLst/>
              <a:ahLst/>
              <a:rect l="l" t="t" r="r" b="b"/>
              <a:pathLst>
                <a:path w="93670" h="21600">
                  <a:moveTo>
                    <a:pt x="3600" y="0"/>
                  </a:moveTo>
                  <a:arcTo wR="3600" hR="3600" stAng="16200000" swAng="-5400000"/>
                  <a:lnTo>
                    <a:pt x="0" y="18000"/>
                  </a:lnTo>
                  <a:arcTo wR="3600" hR="3600" stAng="10800000" swAng="-5400000"/>
                  <a:lnTo>
                    <a:pt x="90070" y="21600"/>
                  </a:lnTo>
                  <a:arcTo wR="68470" hR="3600" stAng="5400000" swAng="5400000"/>
                  <a:lnTo>
                    <a:pt x="21600" y="3600"/>
                  </a:lnTo>
                  <a:arcTo wR="68470" hR="36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75-85%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4" name="_s1040"/>
            <p:cNvSpPr/>
            <p:nvPr/>
          </p:nvSpPr>
          <p:spPr>
            <a:xfrm>
              <a:off x="4173120" y="3286080"/>
              <a:ext cx="1701000" cy="334800"/>
            </a:xfrm>
            <a:custGeom>
              <a:avLst/>
              <a:gdLst/>
              <a:ahLst/>
              <a:rect l="l" t="t" r="r" b="b"/>
              <a:pathLst>
                <a:path w="93227" h="21600">
                  <a:moveTo>
                    <a:pt x="3600" y="0"/>
                  </a:moveTo>
                  <a:arcTo wR="3600" hR="3600" stAng="16200000" swAng="-5400000"/>
                  <a:lnTo>
                    <a:pt x="0" y="18000"/>
                  </a:lnTo>
                  <a:arcTo wR="3600" hR="3600" stAng="10800000" swAng="-5400000"/>
                  <a:lnTo>
                    <a:pt x="89627" y="21600"/>
                  </a:lnTo>
                  <a:arcTo wR="68027" hR="3600" stAng="5400000" swAng="5400000"/>
                  <a:lnTo>
                    <a:pt x="21600" y="3600"/>
                  </a:lnTo>
                  <a:arcTo wR="68027" hR="36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15-25%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5" name="_s1041"/>
            <p:cNvSpPr/>
            <p:nvPr/>
          </p:nvSpPr>
          <p:spPr>
            <a:xfrm>
              <a:off x="7480800" y="3229920"/>
              <a:ext cx="1525320" cy="394560"/>
            </a:xfrm>
            <a:custGeom>
              <a:avLst/>
              <a:gdLst/>
              <a:ahLst/>
              <a:rect l="l" t="t" r="r" b="b"/>
              <a:pathLst>
                <a:path w="70987" h="21600">
                  <a:moveTo>
                    <a:pt x="3600" y="0"/>
                  </a:moveTo>
                  <a:arcTo wR="3600" hR="3600" stAng="16200000" swAng="-5400000"/>
                  <a:lnTo>
                    <a:pt x="0" y="18000"/>
                  </a:lnTo>
                  <a:arcTo wR="3600" hR="3600" stAng="10800000" swAng="-5400000"/>
                  <a:lnTo>
                    <a:pt x="67387" y="21600"/>
                  </a:lnTo>
                  <a:arcTo wR="45787" hR="3600" stAng="5400000" swAng="5400000"/>
                  <a:lnTo>
                    <a:pt x="21600" y="3600"/>
                  </a:lnTo>
                  <a:arcTo wR="45787" hR="36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1-3%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6" name="_s1042"/>
            <p:cNvSpPr/>
            <p:nvPr/>
          </p:nvSpPr>
          <p:spPr>
            <a:xfrm>
              <a:off x="3241800" y="3794040"/>
              <a:ext cx="4238280" cy="1909800"/>
            </a:xfrm>
            <a:custGeom>
              <a:avLst/>
              <a:gdLst/>
              <a:ahLst/>
              <a:rect l="l" t="t" r="r" b="b"/>
              <a:pathLst>
                <a:path w="40794" h="21600">
                  <a:moveTo>
                    <a:pt x="3600" y="0"/>
                  </a:moveTo>
                  <a:arcTo wR="3600" hR="3600" stAng="16200000" swAng="-5400000"/>
                  <a:lnTo>
                    <a:pt x="0" y="18000"/>
                  </a:lnTo>
                  <a:arcTo wR="3600" hR="3600" stAng="10800000" swAng="-5400000"/>
                  <a:lnTo>
                    <a:pt x="37194" y="21600"/>
                  </a:lnTo>
                  <a:arcTo wR="15594" hR="3600" stAng="5400000" swAng="5400000"/>
                  <a:lnTo>
                    <a:pt x="21600" y="3600"/>
                  </a:lnTo>
                  <a:arcTo wR="15594" hR="3600" stAng="10800000" swAng="5400000"/>
                  <a:close/>
                </a:path>
              </a:pathLst>
            </a:custGeom>
            <a:solidFill>
              <a:srgbClr val="b83d6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Νόσος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Crohn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	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    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20-40%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Εκκολπωματίτιδα            1-12%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Μετακτινικές βλάβες        5-10%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Παγκρεατίτιδα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	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      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3-10%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Έλκος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	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	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      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3 - 6%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Κακοήθεια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	</a:t>
              </a: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        2-15%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Σπάνιες φλεγμονές, Σκωληκοειδίτιδα</a:t>
              </a:r>
              <a:endParaRPr b="0" lang="en-US" sz="1600" spc="-1" strike="noStrike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Χολοκυστίτιδα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Rectangle 53" descr=""/>
          <p:cNvPicPr/>
          <p:nvPr/>
        </p:nvPicPr>
        <p:blipFill>
          <a:blip r:embed="rId1"/>
          <a:stretch/>
        </p:blipFill>
        <p:spPr>
          <a:xfrm>
            <a:off x="1600200" y="286200"/>
            <a:ext cx="7241760" cy="1476000"/>
          </a:xfrm>
          <a:prstGeom prst="rect">
            <a:avLst/>
          </a:prstGeom>
          <a:ln w="0">
            <a:noFill/>
          </a:ln>
        </p:spPr>
      </p:pic>
      <p:sp>
        <p:nvSpPr>
          <p:cNvPr id="288" name=""/>
          <p:cNvSpPr/>
          <p:nvPr/>
        </p:nvSpPr>
        <p:spPr>
          <a:xfrm>
            <a:off x="228600" y="2438280"/>
            <a:ext cx="8915040" cy="34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3200" spc="-1" strike="noStrike">
                <a:solidFill>
                  <a:srgbClr val="ff0000"/>
                </a:solidFill>
                <a:latin typeface="Arial"/>
              </a:rPr>
              <a:t>Χαμηλής παροχής</a:t>
            </a:r>
            <a:r>
              <a:rPr b="0" lang="el-GR" sz="3200" spc="-1" strike="noStrike">
                <a:latin typeface="Arial"/>
              </a:rPr>
              <a:t>	</a:t>
            </a:r>
            <a:r>
              <a:rPr b="0" lang="el-GR" sz="3200" spc="-1" strike="noStrike">
                <a:latin typeface="Arial"/>
              </a:rPr>
              <a:t>	</a:t>
            </a:r>
            <a:r>
              <a:rPr b="0" lang="el-GR" sz="2800" spc="-1" strike="noStrike">
                <a:latin typeface="Arial"/>
              </a:rPr>
              <a:t>Παγκρεατικά &lt; 200</a:t>
            </a:r>
            <a:r>
              <a:rPr b="0" lang="en-US" sz="2800" spc="-1" strike="noStrike">
                <a:latin typeface="Arial"/>
              </a:rPr>
              <a:t> mL/d</a:t>
            </a:r>
            <a:endParaRPr b="0" lang="en-US" sz="2800" spc="-1" strike="noStrike"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l-GR" sz="2800" spc="-1" strike="noStrike">
                <a:latin typeface="Arial"/>
              </a:rPr>
              <a:t>Υπόλοιπα &lt; 400</a:t>
            </a:r>
            <a:r>
              <a:rPr b="0" lang="en-US" sz="2800" spc="-1" strike="noStrike">
                <a:latin typeface="Arial"/>
              </a:rPr>
              <a:t> mL/d</a:t>
            </a:r>
            <a:endParaRPr b="0" lang="en-US" sz="2800" spc="-1" strike="noStrike"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3200" spc="-1" strike="noStrike">
                <a:solidFill>
                  <a:srgbClr val="ff0000"/>
                </a:solidFill>
                <a:latin typeface="Arial"/>
              </a:rPr>
              <a:t>Υψηλής παροχής</a:t>
            </a:r>
            <a:r>
              <a:rPr b="0" lang="el-GR" sz="2800" spc="-1" strike="noStrike">
                <a:latin typeface="Arial"/>
              </a:rPr>
              <a:t>	</a:t>
            </a:r>
            <a:r>
              <a:rPr b="0" lang="el-GR" sz="2800" spc="-1" strike="noStrike">
                <a:latin typeface="Arial"/>
              </a:rPr>
              <a:t>	</a:t>
            </a:r>
            <a:r>
              <a:rPr b="0" lang="el-GR" sz="2800" spc="-1" strike="noStrike">
                <a:latin typeface="Arial"/>
              </a:rPr>
              <a:t>Παγκρεατικά &gt; 200</a:t>
            </a:r>
            <a:r>
              <a:rPr b="0" lang="en-US" sz="2800" spc="-1" strike="noStrike">
                <a:latin typeface="Arial"/>
              </a:rPr>
              <a:t> mL/d</a:t>
            </a:r>
            <a:endParaRPr b="0" lang="en-US" sz="2800" spc="-1" strike="noStrike"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n-US" sz="2800" spc="-1" strike="noStrike">
                <a:latin typeface="Arial"/>
              </a:rPr>
              <a:t>	</a:t>
            </a:r>
            <a:r>
              <a:rPr b="0" lang="el-GR" sz="2800" spc="-1" strike="noStrike">
                <a:latin typeface="Arial"/>
              </a:rPr>
              <a:t>Υπόλοιπα &gt; 400</a:t>
            </a:r>
            <a:r>
              <a:rPr b="0" lang="en-US" sz="2800" spc="-1" strike="noStrike">
                <a:latin typeface="Arial"/>
              </a:rPr>
              <a:t> mL/d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7" descr=""/>
          <p:cNvPicPr/>
          <p:nvPr/>
        </p:nvPicPr>
        <p:blipFill>
          <a:blip r:embed="rId1"/>
          <a:stretch/>
        </p:blipFill>
        <p:spPr>
          <a:xfrm>
            <a:off x="0" y="0"/>
            <a:ext cx="3657240" cy="273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8" descr=""/>
          <p:cNvPicPr/>
          <p:nvPr/>
        </p:nvPicPr>
        <p:blipFill>
          <a:blip r:embed="rId2"/>
          <a:stretch/>
        </p:blipFill>
        <p:spPr>
          <a:xfrm>
            <a:off x="6400800" y="0"/>
            <a:ext cx="3178800" cy="274284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19" descr=""/>
          <p:cNvPicPr/>
          <p:nvPr/>
        </p:nvPicPr>
        <p:blipFill>
          <a:blip r:embed="rId3"/>
          <a:stretch/>
        </p:blipFill>
        <p:spPr>
          <a:xfrm>
            <a:off x="3657600" y="2857680"/>
            <a:ext cx="3273840" cy="245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2" descr=""/>
          <p:cNvPicPr/>
          <p:nvPr/>
        </p:nvPicPr>
        <p:blipFill>
          <a:blip r:embed="rId1"/>
          <a:stretch/>
        </p:blipFill>
        <p:spPr>
          <a:xfrm>
            <a:off x="0" y="0"/>
            <a:ext cx="3657240" cy="32914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3" descr=""/>
          <p:cNvPicPr/>
          <p:nvPr/>
        </p:nvPicPr>
        <p:blipFill>
          <a:blip r:embed="rId2"/>
          <a:stretch/>
        </p:blipFill>
        <p:spPr>
          <a:xfrm>
            <a:off x="4420080" y="1828800"/>
            <a:ext cx="4266360" cy="320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228600" y="228600"/>
            <a:ext cx="5266800" cy="480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54"/>
          <p:cNvSpPr/>
          <p:nvPr/>
        </p:nvSpPr>
        <p:spPr>
          <a:xfrm>
            <a:off x="457200" y="460080"/>
            <a:ext cx="82285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ΓΕΣ &amp; ΘΝΗΤΟΤΗΤΑ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296" name="Picture 25" descr=""/>
          <p:cNvPicPr/>
          <p:nvPr/>
        </p:nvPicPr>
        <p:blipFill>
          <a:blip r:embed="rId1"/>
          <a:stretch/>
        </p:blipFill>
        <p:spPr>
          <a:xfrm>
            <a:off x="534240" y="1448640"/>
            <a:ext cx="8152200" cy="3123000"/>
          </a:xfrm>
          <a:prstGeom prst="rect">
            <a:avLst/>
          </a:prstGeom>
          <a:ln w="9525">
            <a:noFill/>
          </a:ln>
        </p:spPr>
      </p:pic>
      <p:sp>
        <p:nvSpPr>
          <p:cNvPr id="297" name="AutoShape 9"/>
          <p:cNvSpPr/>
          <p:nvPr/>
        </p:nvSpPr>
        <p:spPr>
          <a:xfrm>
            <a:off x="4114800" y="4343400"/>
            <a:ext cx="4875840" cy="837000"/>
          </a:xfrm>
          <a:prstGeom prst="wedgeRoundRectCallout">
            <a:avLst>
              <a:gd name="adj1" fmla="val -60676"/>
              <a:gd name="adj2" fmla="val -118370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98" name="Picture 26" descr=""/>
          <p:cNvPicPr/>
          <p:nvPr/>
        </p:nvPicPr>
        <p:blipFill>
          <a:blip r:embed="rId2"/>
          <a:stretch/>
        </p:blipFill>
        <p:spPr>
          <a:xfrm>
            <a:off x="4343400" y="4429800"/>
            <a:ext cx="4494600" cy="599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"/>
          <p:cNvGrpSpPr/>
          <p:nvPr/>
        </p:nvGrpSpPr>
        <p:grpSpPr>
          <a:xfrm>
            <a:off x="1028880" y="457200"/>
            <a:ext cx="7428600" cy="4832640"/>
            <a:chOff x="1028880" y="457200"/>
            <a:chExt cx="7428600" cy="4832640"/>
          </a:xfrm>
        </p:grpSpPr>
        <p:sp>
          <p:nvSpPr>
            <p:cNvPr id="119" name=""/>
            <p:cNvSpPr/>
            <p:nvPr/>
          </p:nvSpPr>
          <p:spPr>
            <a:xfrm>
              <a:off x="1104840" y="457200"/>
              <a:ext cx="3276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Όγκου Υγρών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552760" y="990360"/>
              <a:ext cx="360" cy="30492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"/>
            <p:cNvSpPr/>
            <p:nvPr/>
          </p:nvSpPr>
          <p:spPr>
            <a:xfrm>
              <a:off x="1081080" y="1346040"/>
              <a:ext cx="327600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Μη πρωτεϊνικών θερμίδων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2522520" y="2057400"/>
              <a:ext cx="360" cy="30456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"/>
            <p:cNvSpPr/>
            <p:nvPr/>
          </p:nvSpPr>
          <p:spPr>
            <a:xfrm>
              <a:off x="1104840" y="2361960"/>
              <a:ext cx="3276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πρωτεϊνών 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4610160" y="1676160"/>
              <a:ext cx="533520" cy="360"/>
            </a:xfrm>
            <a:prstGeom prst="line">
              <a:avLst/>
            </a:prstGeom>
            <a:ln w="9360">
              <a:solidFill>
                <a:srgbClr val="fd150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"/>
            <p:cNvSpPr/>
            <p:nvPr/>
          </p:nvSpPr>
          <p:spPr>
            <a:xfrm>
              <a:off x="5257800" y="1488960"/>
              <a:ext cx="319968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Πόσο λίπος και υδατάνθρακες;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552760" y="289548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"/>
            <p:cNvSpPr/>
            <p:nvPr/>
          </p:nvSpPr>
          <p:spPr>
            <a:xfrm>
              <a:off x="1104840" y="3352680"/>
              <a:ext cx="327600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Arial"/>
                  <a:ea typeface="DejaVu Sans"/>
                </a:rPr>
                <a:t>Προσδιορισμός ηλεκτρολυτών και ιχνοστοιχείων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552760" y="4114800"/>
              <a:ext cx="360" cy="380880"/>
            </a:xfrm>
            <a:prstGeom prst="line">
              <a:avLst/>
            </a:prstGeom>
            <a:ln w="9360">
              <a:solidFill>
                <a:srgbClr val="b3d1f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"/>
            <p:cNvSpPr/>
            <p:nvPr/>
          </p:nvSpPr>
          <p:spPr>
            <a:xfrm>
              <a:off x="1028880" y="4647960"/>
              <a:ext cx="327564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buNone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l-GR" sz="18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Προσδιορισμός άλλων προσθέτων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55"/>
          <p:cNvSpPr/>
          <p:nvPr/>
        </p:nvSpPr>
        <p:spPr>
          <a:xfrm>
            <a:off x="457200" y="457560"/>
            <a:ext cx="8228520" cy="8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ΓΕΣ &amp; ΘΝΗΤΟΤΗΤΑ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300" name="Text Box 14"/>
          <p:cNvSpPr/>
          <p:nvPr/>
        </p:nvSpPr>
        <p:spPr>
          <a:xfrm>
            <a:off x="457200" y="1920240"/>
            <a:ext cx="8457120" cy="36540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1946-1959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44%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Αντιβιοτικά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1" name="Text Box 15"/>
          <p:cNvSpPr/>
          <p:nvPr/>
        </p:nvSpPr>
        <p:spPr>
          <a:xfrm>
            <a:off x="457920" y="2468880"/>
            <a:ext cx="8457120" cy="73116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1960-1970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15%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Αναπνευστική υποστήριξη, 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Monitoring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2" name="Text Box 16"/>
          <p:cNvSpPr/>
          <p:nvPr/>
        </p:nvSpPr>
        <p:spPr>
          <a:xfrm>
            <a:off x="457920" y="3291840"/>
            <a:ext cx="8457120" cy="36540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1970-1975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21%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Δύσκολες επεμβάσεις, ΤΡΝ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3" name="Text Box 17"/>
          <p:cNvSpPr/>
          <p:nvPr/>
        </p:nvSpPr>
        <p:spPr>
          <a:xfrm>
            <a:off x="457200" y="3749040"/>
            <a:ext cx="8457120" cy="36540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1970-1979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18%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4" name="Text Box 18"/>
          <p:cNvSpPr/>
          <p:nvPr/>
        </p:nvSpPr>
        <p:spPr>
          <a:xfrm>
            <a:off x="457920" y="4206240"/>
            <a:ext cx="8457120" cy="365400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1980-1989</a:t>
            </a: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7%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5" name="Text Box 19"/>
          <p:cNvSpPr/>
          <p:nvPr/>
        </p:nvSpPr>
        <p:spPr>
          <a:xfrm>
            <a:off x="380880" y="1371600"/>
            <a:ext cx="845712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el-GR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Χρονική περίοδος</a:t>
            </a:r>
            <a:r>
              <a:rPr b="1" lang="el-GR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1" lang="el-GR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Θνητότητα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6" name="Text Box 20"/>
          <p:cNvSpPr/>
          <p:nvPr/>
        </p:nvSpPr>
        <p:spPr>
          <a:xfrm>
            <a:off x="457920" y="4663440"/>
            <a:ext cx="8457120" cy="365400"/>
          </a:xfrm>
          <a:prstGeom prst="rect">
            <a:avLst/>
          </a:prstGeom>
          <a:solidFill>
            <a:srgbClr val="9933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1983-1992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4,9%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7" name="Text Box 21"/>
          <p:cNvSpPr/>
          <p:nvPr/>
        </p:nvSpPr>
        <p:spPr>
          <a:xfrm>
            <a:off x="457920" y="5120640"/>
            <a:ext cx="8457120" cy="36540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el-GR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1995-1996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1,4%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56"/>
          <p:cNvSpPr/>
          <p:nvPr/>
        </p:nvSpPr>
        <p:spPr>
          <a:xfrm>
            <a:off x="457200" y="380880"/>
            <a:ext cx="8228520" cy="14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Ο ΡΟΛΟΣ ΤΗΣ ΟΠΔ</a:t>
            </a:r>
            <a:br>
              <a:rPr sz="4000"/>
            </a:br>
            <a:br>
              <a:rPr sz="2000"/>
            </a:br>
            <a:r>
              <a:rPr b="1" lang="el-GR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19</a:t>
            </a:r>
            <a:r>
              <a:rPr b="1" lang="en-US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82-</a:t>
            </a:r>
            <a:r>
              <a:rPr b="1" lang="el-GR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19</a:t>
            </a:r>
            <a:r>
              <a:rPr b="1" lang="en-US" sz="2800" spc="-1" strike="noStrike" cap="all">
                <a:solidFill>
                  <a:srgbClr val="ff0000"/>
                </a:solidFill>
                <a:latin typeface="Times New Roman"/>
                <a:ea typeface="DejaVu Sans"/>
              </a:rPr>
              <a:t>92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09" name="Picture 27" descr=""/>
          <p:cNvPicPr/>
          <p:nvPr/>
        </p:nvPicPr>
        <p:blipFill>
          <a:blip r:embed="rId1"/>
          <a:stretch/>
        </p:blipFill>
        <p:spPr>
          <a:xfrm>
            <a:off x="2666880" y="1752480"/>
            <a:ext cx="3504960" cy="37278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"/>
          <p:cNvSpPr/>
          <p:nvPr/>
        </p:nvSpPr>
        <p:spPr>
          <a:xfrm>
            <a:off x="135000" y="1208880"/>
            <a:ext cx="9801360" cy="32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Από τη δεκαετία το ’70 αποτελεί συνείδηση ότι η ΟΠΔ στις περιπτώσεις ΓΕΣ αυξάνει το ποσοστό αυτόματης σύγκλεισης των συριγγίων, αλλά δεν βελτιώνει τη θνητότητα τη σχετιζόμενη με την παρουσία τους.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Είναι τέτοια δε η βεβαιότητα, ώστε τα τελευταία 15 έτη δεν έχουν δημοσιευθεί προοπτικές μελέτες σχετικά με τη δράση της ΟΠΔ σε περιπτώσεις ΓΕΣ.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57"/>
          <p:cNvSpPr/>
          <p:nvPr/>
        </p:nvSpPr>
        <p:spPr>
          <a:xfrm>
            <a:off x="457200" y="457200"/>
            <a:ext cx="8228520" cy="60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800" spc="-1" strike="noStrike" cap="all">
                <a:solidFill>
                  <a:srgbClr val="3333ff"/>
                </a:solidFill>
                <a:latin typeface="Times New Roman"/>
                <a:ea typeface="DejaVu Sans"/>
              </a:rPr>
              <a:t>Στο χρΟνο σΥγκλεισης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312" name="Picture 28" descr=""/>
          <p:cNvPicPr/>
          <p:nvPr/>
        </p:nvPicPr>
        <p:blipFill>
          <a:blip r:embed="rId1"/>
          <a:stretch/>
        </p:blipFill>
        <p:spPr>
          <a:xfrm>
            <a:off x="0" y="1143000"/>
            <a:ext cx="3428640" cy="2673000"/>
          </a:xfrm>
          <a:prstGeom prst="rect">
            <a:avLst/>
          </a:prstGeom>
          <a:ln w="9525">
            <a:noFill/>
          </a:ln>
        </p:spPr>
      </p:pic>
      <p:pic>
        <p:nvPicPr>
          <p:cNvPr id="313" name="Picture 29" descr=""/>
          <p:cNvPicPr/>
          <p:nvPr/>
        </p:nvPicPr>
        <p:blipFill>
          <a:blip r:embed="rId2"/>
          <a:stretch/>
        </p:blipFill>
        <p:spPr>
          <a:xfrm>
            <a:off x="6232320" y="1143000"/>
            <a:ext cx="2910600" cy="2514240"/>
          </a:xfrm>
          <a:prstGeom prst="rect">
            <a:avLst/>
          </a:prstGeom>
          <a:ln w="9525">
            <a:noFill/>
          </a:ln>
        </p:spPr>
      </p:pic>
      <p:pic>
        <p:nvPicPr>
          <p:cNvPr id="314" name="Picture 30" descr=""/>
          <p:cNvPicPr/>
          <p:nvPr/>
        </p:nvPicPr>
        <p:blipFill>
          <a:blip r:embed="rId3"/>
          <a:stretch/>
        </p:blipFill>
        <p:spPr>
          <a:xfrm>
            <a:off x="2210400" y="3657600"/>
            <a:ext cx="5104440" cy="1904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59"/>
          <p:cNvSpPr/>
          <p:nvPr/>
        </p:nvSpPr>
        <p:spPr>
          <a:xfrm>
            <a:off x="915120" y="610200"/>
            <a:ext cx="8457120" cy="44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 ρόλος της σωματοστατίνης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οκτρεοτίδης στα ΓΕΣ παραμένει αμφιλεγόμενος.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Οι μέχρι τώρα δημοσιεύσεις δεν επαρκούν να τεκμηριώσουν τον ευνοϊκό ρόλο τους είτε στην ημερήσια απορροή είτε στην αυτόματη σύγκλειση.</a:t>
            </a: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l-GR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Πάντως μειώνει σημαντικά το χρόνο μέχρι την πλήρη σύγκλειση του συριγγίου.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Box 22"/>
          <p:cNvSpPr/>
          <p:nvPr/>
        </p:nvSpPr>
        <p:spPr>
          <a:xfrm>
            <a:off x="914400" y="685800"/>
            <a:ext cx="8685720" cy="73116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Η συχνότητα εμφάνισης των μετεγχειρητικών συριγγίων                   </a:t>
            </a:r>
            <a:r>
              <a:rPr b="1" i="1" lang="el-GR" sz="2400" spc="-1" strike="noStrike">
                <a:solidFill>
                  <a:srgbClr val="ff00ff"/>
                </a:solidFill>
                <a:latin typeface="Times New Roman"/>
                <a:ea typeface="DejaVu Sans"/>
              </a:rPr>
              <a:t>ΔΕΝ ΕΧΕΙ ΜΕΙΩΘΕΙ</a:t>
            </a: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επί 60 χρόνια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7" name="Text Box 23"/>
          <p:cNvSpPr/>
          <p:nvPr/>
        </p:nvSpPr>
        <p:spPr>
          <a:xfrm>
            <a:off x="914400" y="2011680"/>
            <a:ext cx="8685720" cy="73116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Η τεχνική διατροφή </a:t>
            </a:r>
            <a:r>
              <a:rPr b="1" i="1" lang="el-GR" sz="2400" spc="-1" strike="noStrike">
                <a:solidFill>
                  <a:srgbClr val="ff00ff"/>
                </a:solidFill>
                <a:latin typeface="Times New Roman"/>
                <a:ea typeface="DejaVu Sans"/>
              </a:rPr>
              <a:t>ΔΕΝ</a:t>
            </a: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μειώνει τη θνητότητα,                              </a:t>
            </a:r>
            <a:r>
              <a:rPr b="1" i="1" lang="el-GR" sz="2400" spc="-1" strike="noStrike">
                <a:solidFill>
                  <a:srgbClr val="ff00ff"/>
                </a:solidFill>
                <a:latin typeface="Times New Roman"/>
                <a:ea typeface="DejaVu Sans"/>
              </a:rPr>
              <a:t>ΑΛΛΑ</a:t>
            </a:r>
            <a:r>
              <a:rPr b="1" i="1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αυξάνει το ποσοστό αυτόματης σύγκλεισης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8" name="Text Box 24"/>
          <p:cNvSpPr/>
          <p:nvPr/>
        </p:nvSpPr>
        <p:spPr>
          <a:xfrm>
            <a:off x="686520" y="3337560"/>
            <a:ext cx="8685720" cy="146268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Η χορήγηση σωματοστατίνης ή οκτρεοτίδης </a:t>
            </a:r>
            <a:r>
              <a:rPr b="1" i="1" lang="el-GR" sz="2400" spc="-1" strike="noStrike">
                <a:solidFill>
                  <a:srgbClr val="ff00ff"/>
                </a:solidFill>
                <a:latin typeface="Times New Roman"/>
                <a:ea typeface="DejaVu Sans"/>
              </a:rPr>
              <a:t>ΔΕΝ</a:t>
            </a: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φαίνεται να επηρεάζει είτε την ημερήσια απορροή είτε το ποσοστό αυτόματης σύγλεισης, </a:t>
            </a:r>
            <a:r>
              <a:rPr b="1" i="1" lang="el-GR" sz="2400" spc="-1" strike="noStrike">
                <a:solidFill>
                  <a:srgbClr val="ff00ff"/>
                </a:solidFill>
                <a:latin typeface="Times New Roman"/>
                <a:ea typeface="DejaVu Sans"/>
              </a:rPr>
              <a:t>ΑΛΛΑ</a:t>
            </a:r>
            <a:r>
              <a:rPr b="0" lang="el-GR" sz="2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μειώνει σημαντικά το χρόνο σύγκλεισης εφ΄όσον αυτό καταστεί δυνατό.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457200" y="685800"/>
            <a:ext cx="9371880" cy="11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Βασικές ενεργειακές ανάγκες      Χ    Επιβαρυντικός παράγοντας   Χ   1,25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457200" y="1693440"/>
            <a:ext cx="4114080" cy="36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Εξίσωση Harris-Benedict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Άνδρες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66,5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13,7 Χ Βάρος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  5    Χ Ύψος           </a:t>
            </a:r>
            <a:r>
              <a:rPr b="1" lang="en-US" sz="1800" spc="-1" strike="noStrike">
                <a:solidFill>
                  <a:srgbClr val="ffff00"/>
                </a:solidFill>
                <a:highlight>
                  <a:srgbClr val="3333ff"/>
                </a:highlight>
                <a:latin typeface="Times New Roman"/>
                <a:ea typeface="DejaVu Sans"/>
              </a:rPr>
              <a:t>1500 Kcal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 6,8  Χ Ηλικία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Γυναίκες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66,5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  9,6 Χ Βάρος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  1,7 Χ Ύψος          </a:t>
            </a:r>
            <a:r>
              <a:rPr b="1" lang="en-US" sz="1800" spc="-1" strike="noStrike">
                <a:solidFill>
                  <a:srgbClr val="ffff00"/>
                </a:solidFill>
                <a:highlight>
                  <a:srgbClr val="3333ff"/>
                </a:highlight>
                <a:latin typeface="Times New Roman"/>
                <a:ea typeface="DejaVu Sans"/>
              </a:rPr>
              <a:t>1250 Kcal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  4,7 Χ Ηλικία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00"/>
                </a:solidFill>
                <a:highlight>
                  <a:srgbClr val="3333ff"/>
                </a:highlight>
                <a:latin typeface="Times New Roman"/>
                <a:ea typeface="DejaVu Sans"/>
              </a:rPr>
              <a:t>25-35 Kcal/Kg/d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ate Placeholder 1"/>
          <p:cNvSpPr/>
          <p:nvPr/>
        </p:nvSpPr>
        <p:spPr>
          <a:xfrm>
            <a:off x="457560" y="6553440"/>
            <a:ext cx="1217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000" spc="-1" strike="noStrike">
                <a:solidFill>
                  <a:srgbClr val="b13f9a"/>
                </a:solidFill>
                <a:latin typeface="Trebuchet MS"/>
                <a:ea typeface="DejaVu Sans"/>
              </a:rPr>
              <a:t>03/2006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3" name="Rectangle 10"/>
          <p:cNvSpPr/>
          <p:nvPr/>
        </p:nvSpPr>
        <p:spPr>
          <a:xfrm>
            <a:off x="457560" y="360"/>
            <a:ext cx="8147160" cy="7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Trebuchet MS"/>
                <a:ea typeface="DejaVu Sans"/>
              </a:rPr>
              <a:t>Stress Factor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34" name="Text Box 4"/>
          <p:cNvSpPr/>
          <p:nvPr/>
        </p:nvSpPr>
        <p:spPr>
          <a:xfrm>
            <a:off x="457560" y="686160"/>
            <a:ext cx="3886200" cy="1690560"/>
          </a:xfrm>
          <a:prstGeom prst="rect">
            <a:avLst/>
          </a:prstGeom>
          <a:solidFill>
            <a:srgbClr val="0000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Περιτονίτιδα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+ 15%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Τραύμα μαλακών ιστών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+ 15%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Κάταγμα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+ 20%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Πυρετός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(per  </a:t>
            </a:r>
            <a:r>
              <a:rPr b="0" i="1" lang="en-US" sz="2000" spc="-1" strike="noStrike" baseline="30000">
                <a:solidFill>
                  <a:srgbClr val="ffff00"/>
                </a:solidFill>
                <a:latin typeface="Times New Roman"/>
                <a:ea typeface="DejaVu Sans"/>
              </a:rPr>
              <a:t>o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C rise)        + 10%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5" name="Text Box 5"/>
          <p:cNvSpPr/>
          <p:nvPr/>
        </p:nvSpPr>
        <p:spPr>
          <a:xfrm>
            <a:off x="4648680" y="686160"/>
            <a:ext cx="3959280" cy="2122560"/>
          </a:xfrm>
          <a:prstGeom prst="rect">
            <a:avLst/>
          </a:prstGeom>
          <a:solidFill>
            <a:srgbClr val="0000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Ήπια λοίμωξη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  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+  20%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Σοβαρή λοίμωξη 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  + 40%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&lt;30% BSA 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Έγκαυμα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  + 50%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30-50% BSA 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Έγκαυμα   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+ 75%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ffff00"/>
              </a:buClr>
              <a:buFont typeface="Symbol"/>
              <a:buChar char=""/>
              <a:tabLst>
                <a:tab algn="l" pos="2279520"/>
              </a:tabLst>
            </a:pP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&gt;50% BSA </a:t>
            </a:r>
            <a:r>
              <a:rPr b="0" i="1" lang="el-GR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Έγκαυμα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	</a:t>
            </a:r>
            <a:r>
              <a:rPr b="0" i="1" lang="en-US" sz="2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  + 100%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6" name="Rectangle 11"/>
          <p:cNvSpPr/>
          <p:nvPr/>
        </p:nvSpPr>
        <p:spPr>
          <a:xfrm>
            <a:off x="457560" y="3200400"/>
            <a:ext cx="82281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432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Trebuchet MS"/>
                <a:ea typeface="DejaVu Sans"/>
              </a:rPr>
              <a:t>Activity Factor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37" name="Text Box 1"/>
          <p:cNvSpPr/>
          <p:nvPr/>
        </p:nvSpPr>
        <p:spPr>
          <a:xfrm>
            <a:off x="2438640" y="3761280"/>
            <a:ext cx="5038920" cy="1725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buNone/>
              <a:tabLst>
                <a:tab algn="l" pos="1943280"/>
                <a:tab algn="l" pos="2743200"/>
                <a:tab algn="l" pos="3772080"/>
              </a:tabLst>
            </a:pPr>
            <a:r>
              <a:rPr b="0" i="1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Κατακεκλιμμένος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+ 20%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None/>
              <a:tabLst>
                <a:tab algn="l" pos="1943280"/>
                <a:tab algn="l" pos="2743200"/>
                <a:tab algn="l" pos="3772080"/>
              </a:tabLst>
            </a:pPr>
            <a:r>
              <a:rPr b="0" i="1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Κινητοποιημένος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+ 30%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None/>
              <a:tabLst>
                <a:tab algn="l" pos="1943280"/>
                <a:tab algn="l" pos="2743200"/>
                <a:tab algn="l" pos="3772080"/>
              </a:tabLst>
            </a:pPr>
            <a:r>
              <a:rPr b="0" i="1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Δραστήριος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l-G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+ 50%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685800" y="457200"/>
            <a:ext cx="8914680" cy="41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Οι υδατάνθρακες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αποτελούν μέχρι το 60% των προσλαμβανόμενων θερμίδων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 ημερήσιος ρυθμός χορήγησης είναι 2gr/Kg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1gr υδατανθράκων αποδίδει 3,8 Kcal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Τα λίπη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αποτελούν μέχρι το 40% των προσλαμβανόμενων θερμίδων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 ημερήσιος ρυθμός χορήγησης είναι 3gr/Kg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1gr λίπους αποδίδει 9 Kcal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 rot="20259600">
            <a:off x="5713920" y="2990520"/>
            <a:ext cx="4114080" cy="2017080"/>
          </a:xfrm>
          <a:prstGeom prst="flowChartPunchedTape">
            <a:avLst/>
          </a:prstGeom>
          <a:solidFill>
            <a:srgbClr val="3333ff"/>
          </a:solidFill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Οι πρωτεΐνες χρησιμοποιούνται για την πρωτεϊνοσύνθεση και ΟΧΙ για την κάλυψη των θερμιδικών αναγκών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2025-03-16T18:56:32Z</dcterms:modified>
  <cp:revision>64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