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316" r:id="rId5"/>
    <p:sldId id="261" r:id="rId6"/>
    <p:sldId id="260" r:id="rId7"/>
    <p:sldId id="262" r:id="rId8"/>
    <p:sldId id="263" r:id="rId9"/>
    <p:sldId id="321" r:id="rId10"/>
    <p:sldId id="264" r:id="rId11"/>
    <p:sldId id="265" r:id="rId12"/>
    <p:sldId id="317" r:id="rId13"/>
    <p:sldId id="318" r:id="rId14"/>
    <p:sldId id="319" r:id="rId15"/>
    <p:sldId id="270" r:id="rId16"/>
    <p:sldId id="271" r:id="rId17"/>
    <p:sldId id="272" r:id="rId18"/>
    <p:sldId id="273" r:id="rId19"/>
    <p:sldId id="274" r:id="rId20"/>
    <p:sldId id="344" r:id="rId21"/>
    <p:sldId id="276" r:id="rId22"/>
    <p:sldId id="323" r:id="rId23"/>
    <p:sldId id="324" r:id="rId24"/>
    <p:sldId id="278" r:id="rId25"/>
    <p:sldId id="326" r:id="rId26"/>
    <p:sldId id="279" r:id="rId27"/>
    <p:sldId id="327" r:id="rId28"/>
    <p:sldId id="328" r:id="rId29"/>
    <p:sldId id="280" r:id="rId30"/>
    <p:sldId id="329" r:id="rId31"/>
    <p:sldId id="282" r:id="rId32"/>
    <p:sldId id="281" r:id="rId33"/>
    <p:sldId id="332" r:id="rId34"/>
    <p:sldId id="330" r:id="rId35"/>
    <p:sldId id="331" r:id="rId36"/>
    <p:sldId id="333" r:id="rId37"/>
    <p:sldId id="335" r:id="rId38"/>
    <p:sldId id="283" r:id="rId39"/>
    <p:sldId id="347" r:id="rId40"/>
    <p:sldId id="348" r:id="rId41"/>
    <p:sldId id="266" r:id="rId42"/>
    <p:sldId id="267" r:id="rId43"/>
    <p:sldId id="268" r:id="rId44"/>
    <p:sldId id="26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631A-8E0F-B041-84D4-60AF03CDC4A2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58B46-8DB2-8D48-991A-535809F6C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B91BE4-F180-4364-AC9D-AF90680EC20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80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ABB2E4-ACBE-4C8F-8132-BE47DDFA953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33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9ADBA2-07BB-4E9C-9E47-3E407968BB77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64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4C4FE-D79D-457C-B343-27FBEECD3C04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53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512689-D614-46B3-B2C5-E13BD5CA1D39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954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2EE179-B372-41F9-BA06-8BA3AA47EF89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501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CC2217-6BC7-4C15-9A19-D8CDDA47FA9A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378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D7C127-1F03-4B78-8F54-652FBC698980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80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7E6232-694A-45B7-8C38-9830C41425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7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C1CA8A-3BB3-42A2-9D8B-A2B5FC2ABB2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8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AE595-E89D-4A8A-961C-E8C0EC5F52F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62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19212E-8F3B-4320-B269-126968AE535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48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3A897D-7792-4221-B3A4-7B232A592D17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03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A2E789-0B0C-4F4C-B83A-E1CA60F21FB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00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ABDCE-008F-43D5-B3E2-D3BBA2D39A4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51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40A4D4-79ED-4B42-99BC-35CC91245A7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01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E468-21A0-3A44-BE76-AEE914879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D6673-4A24-5341-A756-E0F4A4B0E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8E91E-E598-5541-9B3E-60280AD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FAE9-0837-D941-B811-79F65521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A306A-BAED-0046-B9DE-4B7312E3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595D-5B59-A14C-82AB-34B70D68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573E1-A9A5-AA4B-8BE0-FC98D3BC4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027E7-AD0D-334D-9B36-82274982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90A2F-A927-1641-8951-4A61AA4F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D178-EFF3-DC4E-85DF-E920850C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28558-FE03-E74F-91DF-D94A3A47D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5EC72-2B75-A74F-A1A6-A7F8BE64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039ED-CB30-6542-8DBA-4083F0A6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74764-8EEB-A84F-BF10-AA0C457B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D2A63-A2E1-4443-AE9C-8D6F41AE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1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A192-3E76-4E25-8CB7-B9AAB65B9C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23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F2E1-71C3-C141-BB2F-BE7B2187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5DF44-066B-2048-A6EB-B0D0DAA3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59FE-3242-2448-B8F3-F6B9A1B1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01EDC-0664-C047-AA9C-BD380BEF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C3EE-153A-3A42-8F0C-405F6C56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D7D5-29DF-3C4F-9953-E6CA90F9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715F-7053-0148-BC8A-398F53EE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4FD08-5CE3-484A-B872-74ADF451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3DA59-0F49-A648-B678-7084B798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AD15-0C82-EE47-B4C8-A0383676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3F5E-5F6B-F040-945D-7A86CE96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1DF9-133F-C547-A43F-3517299D6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7ACCF-1700-A642-AEF7-89159A09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FDBCE-9F1E-5249-9DED-7AB7B307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62949-87F6-3046-A986-22240312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8E155-19B4-2C4C-AE09-E7183F42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FB7E-A06F-5D41-9607-9E1A23E2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33BD-636C-A347-9DE4-29B7DC760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4A55E-EF5D-CD47-9EDE-16FECBFAE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7EE86-E7D4-0944-8A77-71C852983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26AC6-3D0E-2C43-8017-019D2DDEC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800CF-A0F8-1A48-B1F7-EF38A4EC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B5FC3-DE4E-DA43-B5E2-3F17BD22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3F480-45D5-4E4D-8226-3D204FAD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0654-E9C4-4C45-A9BC-6D97AA92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E5242-5649-ED45-90C5-C1A44A99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33BFF-B9CC-644F-B998-61F84F87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D16-DA63-6547-843F-4B58267B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40450-9BE4-2847-BF1A-037658AF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A0564-75E2-C245-B5E7-960FB4F0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97749-7688-0E48-843A-1907B3E6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5682-CC65-444A-829D-E1A8E541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5723-5F8B-9F4A-9C0B-6DED459B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1D2AA-B6F5-EB42-ACAC-9227A8F3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A9EA0-A0BF-7F49-91FF-ED826562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746D0-E0DE-5B4C-BF9A-ECFEA495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013B7-520A-8A43-B175-25625754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5A5A-D060-6A4E-BE9D-4A5CBC62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C4F88-1700-514A-9FF3-85B3CA475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4F7D6-FC20-1A40-B66D-4A7631BED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FC0E4-97A5-D040-B6B0-A94449AA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25ED-EF68-B94F-A655-134E0651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82CFA-EEFA-EA46-808E-A996A6E9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9576A-F212-0A4F-98D4-51C2FB4E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CBB70-4331-B149-82EC-AE65D9103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E1905-4A16-5E4C-BEF2-FB34804CA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D10A-47A1-974E-924B-50EAC47E043C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01106-CF50-4B40-AFAB-E16F692C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71B0-8DE2-F141-A727-E488250A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9C4A-CA1E-D448-866B-8BA84EBD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C:/Users/Dr%20Zarin/Desktop/vascular%20afflictions/video.wm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vide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2626" y="2516188"/>
            <a:ext cx="8215313" cy="15557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ΣΗΜΕΙΟΛΟΓΙΑ ΠΕΡΙΦΕΡΙΚΗΣ ΑΠΟΦΡΑΚΤΙΚΗΣ ΑΡΤΗΡΙΟΠΑΘΕΙΑΣ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88" y="1"/>
            <a:ext cx="8763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19426" y="500063"/>
            <a:ext cx="7077075" cy="690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ΕΘΝΙΚΟ ΚΑΙ ΚΑΠΟΔΙΣΤΡΙΑΚΟ ΠΑΝΕΠΙΣΤΗΜΙΟ ΑΘΗΝΩΝ</a:t>
            </a:r>
          </a:p>
          <a:p>
            <a:pPr>
              <a:lnSpc>
                <a:spcPct val="80000"/>
              </a:lnSpc>
              <a:defRPr/>
            </a:pPr>
            <a:r>
              <a:rPr lang="el-GR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ΙΑΤΡΙΚΗ ΣΧΟΛΗ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71688" y="5813426"/>
            <a:ext cx="633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8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ΧΡΗΣΤΟΣ ΒΕΡΥΚΟΚΟΣ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4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ΕΠΙΚΟΥΡΟΣ ΚΑΘΗΓΗΤΗΣ ΑΓΓΕΙΟΧΕΙΡΟΥΡΓΙΚΗΣ</a:t>
            </a:r>
            <a:endParaRPr lang="el-GR" sz="2400" dirty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11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6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285750"/>
            <a:ext cx="8143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Παράγοντες Κινδύνου για ΠΑΝ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74813" y="5876926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Newman AB et al. Circulation 1993; 88: 837-845. </a:t>
            </a:r>
          </a:p>
          <a:p>
            <a:pPr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TASC Working Group. J Vasc Surg 2000; 31 (1, pt 2): S1-S288. </a:t>
            </a:r>
          </a:p>
          <a:p>
            <a:pPr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Djousse PM et al. Circulation 2000; 102: 3092-3097.</a:t>
            </a:r>
          </a:p>
        </p:txBody>
      </p:sp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6410326" y="3348038"/>
            <a:ext cx="184731" cy="31393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US" sz="1600">
              <a:latin typeface="Calibri" pitchFamily="34" charset="0"/>
            </a:endParaRP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2262189" y="2238375"/>
            <a:ext cx="3622675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40000"/>
              </a:lnSpc>
            </a:pPr>
            <a:r>
              <a:rPr lang="el-GR" sz="2000">
                <a:latin typeface="Calibri" pitchFamily="34" charset="0"/>
              </a:rPr>
              <a:t>Κάπνισμα</a:t>
            </a:r>
            <a:endParaRPr lang="en-US" sz="2000">
              <a:latin typeface="Calibri" pitchFamily="34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el-GR" sz="2000">
                <a:latin typeface="Calibri" pitchFamily="34" charset="0"/>
              </a:rPr>
              <a:t>Σακχαρώδης διαβήτης</a:t>
            </a:r>
            <a:endParaRPr lang="en-US" sz="2000">
              <a:latin typeface="Calibri" pitchFamily="34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el-GR" sz="2000">
                <a:latin typeface="Calibri" pitchFamily="34" charset="0"/>
              </a:rPr>
              <a:t>Υπέρταση</a:t>
            </a:r>
            <a:endParaRPr lang="en-US" sz="2000">
              <a:latin typeface="Calibri" pitchFamily="34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el-GR" sz="2000">
                <a:latin typeface="Calibri" pitchFamily="34" charset="0"/>
              </a:rPr>
              <a:t>Υπερχοληστερολαιμία</a:t>
            </a:r>
            <a:endParaRPr lang="en-US" sz="2000">
              <a:latin typeface="Calibri" pitchFamily="34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el-GR" sz="2000">
                <a:latin typeface="Calibri" pitchFamily="34" charset="0"/>
              </a:rPr>
              <a:t>Χρήση αλκοόλ</a:t>
            </a:r>
            <a:endParaRPr lang="en-US" sz="2000">
              <a:latin typeface="Calibri" pitchFamily="34" charset="0"/>
            </a:endParaRPr>
          </a:p>
        </p:txBody>
      </p:sp>
      <p:grpSp>
        <p:nvGrpSpPr>
          <p:cNvPr id="22537" name="Group 8"/>
          <p:cNvGrpSpPr>
            <a:grpSpLocks/>
          </p:cNvGrpSpPr>
          <p:nvPr/>
        </p:nvGrpSpPr>
        <p:grpSpPr bwMode="auto">
          <a:xfrm>
            <a:off x="6519863" y="2674938"/>
            <a:ext cx="2971800" cy="1541462"/>
            <a:chOff x="3522" y="1475"/>
            <a:chExt cx="2106" cy="971"/>
          </a:xfrm>
        </p:grpSpPr>
        <p:sp>
          <p:nvSpPr>
            <p:cNvPr id="22557" name="AutoShape 9"/>
            <p:cNvSpPr>
              <a:spLocks noChangeArrowheads="1"/>
            </p:cNvSpPr>
            <p:nvPr/>
          </p:nvSpPr>
          <p:spPr bwMode="auto">
            <a:xfrm>
              <a:off x="4494" y="1475"/>
              <a:ext cx="1134" cy="1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58" name="AutoShape 10"/>
            <p:cNvSpPr>
              <a:spLocks noChangeArrowheads="1"/>
            </p:cNvSpPr>
            <p:nvPr/>
          </p:nvSpPr>
          <p:spPr bwMode="auto">
            <a:xfrm>
              <a:off x="3672" y="2017"/>
              <a:ext cx="1026" cy="1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59" name="AutoShape 11"/>
            <p:cNvSpPr>
              <a:spLocks noChangeArrowheads="1"/>
            </p:cNvSpPr>
            <p:nvPr/>
          </p:nvSpPr>
          <p:spPr bwMode="auto">
            <a:xfrm>
              <a:off x="4158" y="1730"/>
              <a:ext cx="756" cy="1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60" name="AutoShape 12"/>
            <p:cNvSpPr>
              <a:spLocks noChangeArrowheads="1"/>
            </p:cNvSpPr>
            <p:nvPr/>
          </p:nvSpPr>
          <p:spPr bwMode="auto">
            <a:xfrm>
              <a:off x="3522" y="2305"/>
              <a:ext cx="1188" cy="1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2538" name="AutoShape 13"/>
          <p:cNvSpPr>
            <a:spLocks noChangeArrowheads="1"/>
          </p:cNvSpPr>
          <p:nvPr/>
        </p:nvSpPr>
        <p:spPr bwMode="auto">
          <a:xfrm>
            <a:off x="5419726" y="4379913"/>
            <a:ext cx="239713" cy="2333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6361113" y="2239963"/>
            <a:ext cx="11112" cy="2786062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5395913" y="5264151"/>
            <a:ext cx="48387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855663" algn="ctr"/>
                <a:tab pos="1490663" algn="ctr"/>
                <a:tab pos="2166938" algn="ctr"/>
                <a:tab pos="2913063" algn="ctr"/>
                <a:tab pos="3548063" algn="ctr"/>
                <a:tab pos="4224338" algn="ctr"/>
              </a:tabLst>
            </a:pPr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0.75	  1	    2	      3        4        5	6</a:t>
            </a:r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2733676" y="5302250"/>
            <a:ext cx="202895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sz="2000">
                <a:solidFill>
                  <a:schemeClr val="tx2"/>
                </a:solidFill>
                <a:latin typeface="Calibri" pitchFamily="34" charset="0"/>
              </a:rPr>
              <a:t>Σχετικός κίνδυνος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542" name="Rectangle 19"/>
          <p:cNvSpPr>
            <a:spLocks noChangeArrowheads="1"/>
          </p:cNvSpPr>
          <p:nvPr/>
        </p:nvSpPr>
        <p:spPr bwMode="auto">
          <a:xfrm>
            <a:off x="6302375" y="1773238"/>
            <a:ext cx="3754438" cy="3746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43" name="Rectangle 20"/>
          <p:cNvSpPr>
            <a:spLocks noChangeArrowheads="1"/>
          </p:cNvSpPr>
          <p:nvPr/>
        </p:nvSpPr>
        <p:spPr bwMode="auto">
          <a:xfrm>
            <a:off x="4656138" y="1773238"/>
            <a:ext cx="1714500" cy="374650"/>
          </a:xfrm>
          <a:prstGeom prst="rect">
            <a:avLst/>
          </a:prstGeom>
          <a:solidFill>
            <a:srgbClr val="FFCC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44" name="Text Box 21"/>
          <p:cNvSpPr txBox="1">
            <a:spLocks noChangeArrowheads="1"/>
          </p:cNvSpPr>
          <p:nvPr/>
        </p:nvSpPr>
        <p:spPr bwMode="auto">
          <a:xfrm>
            <a:off x="5202239" y="1773238"/>
            <a:ext cx="958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000066"/>
                </a:solidFill>
                <a:latin typeface="Calibri" pitchFamily="34" charset="0"/>
              </a:rPr>
              <a:t>Μείωση</a:t>
            </a:r>
            <a:endParaRPr lang="en-US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2545" name="Text Box 22"/>
          <p:cNvSpPr txBox="1">
            <a:spLocks noChangeArrowheads="1"/>
          </p:cNvSpPr>
          <p:nvPr/>
        </p:nvSpPr>
        <p:spPr bwMode="auto">
          <a:xfrm>
            <a:off x="6370639" y="1773238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000066"/>
                </a:solidFill>
                <a:latin typeface="Calibri" pitchFamily="34" charset="0"/>
              </a:rPr>
              <a:t>Αύξηση</a:t>
            </a:r>
            <a:endParaRPr lang="en-US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2546" name="AutoShape 23"/>
          <p:cNvSpPr>
            <a:spLocks noChangeArrowheads="1"/>
          </p:cNvSpPr>
          <p:nvPr/>
        </p:nvSpPr>
        <p:spPr bwMode="auto">
          <a:xfrm rot="5400000">
            <a:off x="7612857" y="1843882"/>
            <a:ext cx="225425" cy="23336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47" name="AutoShape 24"/>
          <p:cNvSpPr>
            <a:spLocks noChangeArrowheads="1"/>
          </p:cNvSpPr>
          <p:nvPr/>
        </p:nvSpPr>
        <p:spPr bwMode="auto">
          <a:xfrm rot="16200000" flipH="1">
            <a:off x="4979195" y="1843882"/>
            <a:ext cx="225425" cy="2333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2548" name="Group 25"/>
          <p:cNvGrpSpPr>
            <a:grpSpLocks/>
          </p:cNvGrpSpPr>
          <p:nvPr/>
        </p:nvGrpSpPr>
        <p:grpSpPr bwMode="auto">
          <a:xfrm>
            <a:off x="2232026" y="2230438"/>
            <a:ext cx="7750175" cy="2887662"/>
            <a:chOff x="486" y="1158"/>
            <a:chExt cx="5508" cy="2235"/>
          </a:xfrm>
        </p:grpSpPr>
        <p:sp>
          <p:nvSpPr>
            <p:cNvPr id="22549" name="Rectangle 26"/>
            <p:cNvSpPr>
              <a:spLocks noChangeArrowheads="1"/>
            </p:cNvSpPr>
            <p:nvPr/>
          </p:nvSpPr>
          <p:spPr bwMode="auto">
            <a:xfrm>
              <a:off x="486" y="1158"/>
              <a:ext cx="5508" cy="21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50" name="Line 27"/>
            <p:cNvSpPr>
              <a:spLocks noChangeShapeType="1"/>
            </p:cNvSpPr>
            <p:nvPr/>
          </p:nvSpPr>
          <p:spPr bwMode="auto">
            <a:xfrm>
              <a:off x="2939" y="331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51" name="Line 28"/>
            <p:cNvSpPr>
              <a:spLocks noChangeShapeType="1"/>
            </p:cNvSpPr>
            <p:nvPr/>
          </p:nvSpPr>
          <p:spPr bwMode="auto">
            <a:xfrm>
              <a:off x="3888" y="331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52" name="Line 29"/>
            <p:cNvSpPr>
              <a:spLocks noChangeShapeType="1"/>
            </p:cNvSpPr>
            <p:nvPr/>
          </p:nvSpPr>
          <p:spPr bwMode="auto">
            <a:xfrm>
              <a:off x="4374" y="331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53" name="Line 30"/>
            <p:cNvSpPr>
              <a:spLocks noChangeShapeType="1"/>
            </p:cNvSpPr>
            <p:nvPr/>
          </p:nvSpPr>
          <p:spPr bwMode="auto">
            <a:xfrm>
              <a:off x="4860" y="331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54" name="Line 31"/>
            <p:cNvSpPr>
              <a:spLocks noChangeShapeType="1"/>
            </p:cNvSpPr>
            <p:nvPr/>
          </p:nvSpPr>
          <p:spPr bwMode="auto">
            <a:xfrm>
              <a:off x="5346" y="331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55" name="Line 32"/>
            <p:cNvSpPr>
              <a:spLocks noChangeShapeType="1"/>
            </p:cNvSpPr>
            <p:nvPr/>
          </p:nvSpPr>
          <p:spPr bwMode="auto">
            <a:xfrm>
              <a:off x="5778" y="331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56" name="Line 33"/>
            <p:cNvSpPr>
              <a:spLocks noChangeShapeType="1"/>
            </p:cNvSpPr>
            <p:nvPr/>
          </p:nvSpPr>
          <p:spPr bwMode="auto">
            <a:xfrm>
              <a:off x="3429" y="331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8687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285750"/>
            <a:ext cx="8143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Παθοφυσιολογία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8" name="Rectangle 5"/>
          <p:cNvSpPr txBox="1">
            <a:spLocks noChangeArrowheads="1"/>
          </p:cNvSpPr>
          <p:nvPr/>
        </p:nvSpPr>
        <p:spPr bwMode="auto">
          <a:xfrm>
            <a:off x="1809750" y="1647825"/>
            <a:ext cx="8858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Αρτηριακή στένωση σε πολλαπλά επίπεδα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Ρήξη /εξέλκωση πλακας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Αρτηριακή θρόμβωση</a:t>
            </a:r>
            <a:endParaRPr lang="en-GB" sz="28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" name="Picture 6" descr="plaque rupture superimposed thrombo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663" y="3357563"/>
            <a:ext cx="770096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9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87488" y="4956176"/>
            <a:ext cx="8031163" cy="1939925"/>
          </a:xfrm>
          <a:prstGeom prst="rect">
            <a:avLst/>
          </a:prstGeom>
          <a:solidFill>
            <a:srgbClr val="FF33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400" b="1">
                <a:latin typeface="Calibri" pitchFamily="34" charset="0"/>
              </a:rPr>
              <a:t>ΑΡΤΗΡΙΑΚΗ ΣΤΕΝΩΣΗ</a:t>
            </a:r>
            <a:r>
              <a:rPr lang="en-GB" sz="2400">
                <a:latin typeface="Calibri" pitchFamily="34" charset="0"/>
              </a:rPr>
              <a:t> 		</a:t>
            </a:r>
          </a:p>
          <a:p>
            <a:r>
              <a:rPr lang="el-GR" sz="2400">
                <a:latin typeface="Calibri" pitchFamily="34" charset="0"/>
              </a:rPr>
              <a:t>Η ροή του αίματος στην ηρεμία είναι παρόμοια με αυτή ενός υγιούς , όταν όμως αυξάνονται οι μεταβολικές ανάγκες των ιστών, αυτή δεν μπορεί να αυξηθεί (στο δεκαπλάσιο), οπότε εμφανίζεται διαλείπουσα χωλότητα! </a:t>
            </a:r>
            <a:endParaRPr lang="en-GB" sz="2400">
              <a:latin typeface="Calibri" pitchFamily="34" charset="0"/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792538" y="620714"/>
          <a:ext cx="4679950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Bitmap Image" r:id="rId4" imgW="3400900" imgH="3000000" progId="Paint.Picture">
                  <p:embed/>
                </p:oleObj>
              </mc:Choice>
              <mc:Fallback>
                <p:oleObj name="Bitmap Image" r:id="rId4" imgW="3400900" imgH="3000000" progId="Paint.Picture">
                  <p:embed/>
                  <p:pic>
                    <p:nvPicPr>
                      <p:cNvPr id="40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620714"/>
                        <a:ext cx="4679950" cy="412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34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487488" y="3811588"/>
            <a:ext cx="9180513" cy="3046412"/>
          </a:xfrm>
          <a:prstGeom prst="rect">
            <a:avLst/>
          </a:prstGeom>
          <a:solidFill>
            <a:srgbClr val="99CC00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400" b="1" u="sng">
                <a:latin typeface="Calibri" pitchFamily="34" charset="0"/>
              </a:rPr>
              <a:t>ΣΕ ΥΓΙΕΙΣ</a:t>
            </a:r>
            <a:r>
              <a:rPr lang="en-GB" sz="2400" u="sng">
                <a:latin typeface="Calibri" pitchFamily="34" charset="0"/>
              </a:rPr>
              <a:t> </a:t>
            </a:r>
          </a:p>
          <a:p>
            <a:r>
              <a:rPr lang="el-GR" sz="2400">
                <a:latin typeface="Calibri" pitchFamily="34" charset="0"/>
              </a:rPr>
              <a:t>Η πίεση στα σφυρά </a:t>
            </a:r>
            <a:r>
              <a:rPr lang="el-GR" sz="2400" b="1">
                <a:latin typeface="Calibri" pitchFamily="34" charset="0"/>
              </a:rPr>
              <a:t>είναι ΥΨΗΛΟΤΕΡΗ </a:t>
            </a:r>
            <a:r>
              <a:rPr lang="el-GR" sz="2400">
                <a:latin typeface="Calibri" pitchFamily="34" charset="0"/>
              </a:rPr>
              <a:t>από το άνω άκρο και </a:t>
            </a:r>
            <a:r>
              <a:rPr lang="el-GR" sz="2400" b="1">
                <a:latin typeface="Calibri" pitchFamily="34" charset="0"/>
              </a:rPr>
              <a:t>ΔΕΝ </a:t>
            </a:r>
            <a:r>
              <a:rPr lang="el-GR" sz="2400">
                <a:latin typeface="Calibri" pitchFamily="34" charset="0"/>
              </a:rPr>
              <a:t>επηρεάζεται κατά την άσκηση</a:t>
            </a:r>
            <a:r>
              <a:rPr lang="en-GB" sz="2400">
                <a:latin typeface="Calibri" pitchFamily="34" charset="0"/>
              </a:rPr>
              <a:t>. </a:t>
            </a:r>
          </a:p>
          <a:p>
            <a:r>
              <a:rPr lang="el-GR" sz="2400" b="1" u="sng">
                <a:latin typeface="Calibri" pitchFamily="34" charset="0"/>
              </a:rPr>
              <a:t>ΣΕ ΑΘΗΡΟΣΚΛΥΡΗΝΤΙΚΑ ΑΓΓΕΙΑ</a:t>
            </a:r>
            <a:endParaRPr lang="en-GB" sz="2400" b="1" u="sng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Η πίεση ΕΛΑΤΤΩΝΕΤΑΙ στις περιφερικές μυϊκές ομάδες κατά την άσκηση</a:t>
            </a:r>
            <a:r>
              <a:rPr lang="en-GB" sz="2400">
                <a:latin typeface="Calibri" pitchFamily="34" charset="0"/>
              </a:rPr>
              <a:t>. </a:t>
            </a:r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Στην ηρεμία, η πίεση στα σφυρά είναι χαμηλότερη από ενός υγιούς ανθρώπου.</a:t>
            </a:r>
            <a:endParaRPr lang="en-GB" sz="2400">
              <a:latin typeface="Calibri" pitchFamily="34" charset="0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495550" y="142875"/>
          <a:ext cx="741680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Bitmap Image" r:id="rId4" imgW="5934903" imgH="2781688" progId="Paint.Picture">
                  <p:embed/>
                </p:oleObj>
              </mc:Choice>
              <mc:Fallback>
                <p:oleObj name="Bitmap Image" r:id="rId4" imgW="5934903" imgH="2781688" progId="Paint.Picture">
                  <p:embed/>
                  <p:pic>
                    <p:nvPicPr>
                      <p:cNvPr id="51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42875"/>
                        <a:ext cx="7416800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22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Bitmap Image" r:id="rId4" imgW="6144483" imgH="4304762" progId="Paint.Picture">
                  <p:embed/>
                </p:oleObj>
              </mc:Choice>
              <mc:Fallback>
                <p:oleObj name="Bitmap Image" r:id="rId4" imgW="6144483" imgH="4304762" progId="Paint.Picture">
                  <p:embed/>
                  <p:pic>
                    <p:nvPicPr>
                      <p:cNvPr id="61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24000" y="3632201"/>
            <a:ext cx="9144000" cy="3046413"/>
          </a:xfrm>
          <a:prstGeom prst="rect">
            <a:avLst/>
          </a:prstGeom>
          <a:solidFill>
            <a:srgbClr val="666699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</a:rPr>
              <a:t>Εξίσωση του </a:t>
            </a:r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Poiseuille</a:t>
            </a:r>
          </a:p>
          <a:p>
            <a:pPr algn="ctr">
              <a:defRPr/>
            </a:pPr>
            <a:r>
              <a:rPr lang="el-GR" sz="4000" b="1">
                <a:solidFill>
                  <a:srgbClr val="B9CD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ΔΡ</a:t>
            </a:r>
            <a:r>
              <a:rPr lang="en-GB" sz="4000" b="1">
                <a:solidFill>
                  <a:srgbClr val="B9CD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= Q8vL/kr4 </a:t>
            </a:r>
          </a:p>
          <a:p>
            <a:pPr>
              <a:defRPr/>
            </a:pPr>
            <a:endParaRPr lang="el-GR" sz="24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ΚΛΙΣΗ ΠΙΕΣΕΩΣ </a:t>
            </a: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είναι ευθέως ανάλογη της ΡΟΗΣ και του ΜΗΚΟΥΣ της στένωσης </a:t>
            </a:r>
          </a:p>
          <a:p>
            <a:pPr algn="ctr">
              <a:defRPr/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ΚΑΙ</a:t>
            </a:r>
          </a:p>
          <a:p>
            <a:pPr>
              <a:defRPr/>
            </a:pPr>
            <a:r>
              <a:rPr lang="el-G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ΑΝΤΙΣΤΡΟΦΩΣ ανάλογη της τέταρτης δύναμης </a:t>
            </a: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της ακτίνας του αυλού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6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301625"/>
            <a:ext cx="87868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Στάδια κατά </a:t>
            </a: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Fontaine-Leriche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81189" y="1928814"/>
          <a:ext cx="8358187" cy="3137535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Στάδιο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Συμπτώματα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Ασυμπτωματική νόσος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ΙΙ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Διαλείπουσα χωλότητα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ΙΙΑ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Ήπια – μπορεί να ολοκληρώσει τη δοκιμασία κόπωσης και να βαδίσει &gt; 200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ΙΙΒ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Μέτρια –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Σοβαρή μπορεί να ολοκληρώσει τη δοκιμασία κόπωσης, αλλά απόσταση βάδισης &lt;200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ΙΙΙ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Άλγος ηρεμίας (ιδιαίτερα τις νυχτερινές ώρες)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IV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Απώλεια ιστού (απο έλκος έως γάγγραινα)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46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6" y="6000750"/>
            <a:ext cx="3184525" cy="674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4412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301625"/>
            <a:ext cx="87868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Ταξινόμηση κατά </a:t>
            </a: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Rutherford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81158" y="1928802"/>
          <a:ext cx="8358247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Βαθμός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Συμπτώματα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Ασυμπτωματική νόσος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Ήπια Διαλείπουσα</a:t>
                      </a:r>
                      <a:r>
                        <a:rPr lang="el-GR" baseline="0" dirty="0"/>
                        <a:t> χωλότητα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Μέτρια Διαλείπουσα χωλότητα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Σοβαρή Διαλείπουσα χωλότητα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Άλγος ηρεμίας στο ισχαιμικό άκρο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aseline="0" dirty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Ελάσσονες</a:t>
                      </a:r>
                      <a:r>
                        <a:rPr lang="el-GR" baseline="0" dirty="0"/>
                        <a:t> απώλειες ιστού</a:t>
                      </a:r>
                    </a:p>
                    <a:p>
                      <a:r>
                        <a:rPr lang="el-GR" baseline="0" dirty="0"/>
                        <a:t>(μικρά έλκη που δεν επουλώνονται και/ή τοπικές εστίες γάγγραινας)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Μείζονες Απώλειες Ιστού</a:t>
                      </a:r>
                    </a:p>
                    <a:p>
                      <a:r>
                        <a:rPr lang="el-GR" dirty="0"/>
                        <a:t>(εκτεταμένες βλάβες που οδηγούν αναπόφευκτα</a:t>
                      </a:r>
                      <a:r>
                        <a:rPr lang="el-GR" baseline="0" dirty="0"/>
                        <a:t> σε ακρωτηριασμό)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6" y="6000750"/>
            <a:ext cx="3184525" cy="674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0298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53976"/>
            <a:ext cx="8786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Κρίσιμη Ισχαιμία</a:t>
            </a:r>
          </a:p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Διαγνωστικά Κριτήρια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Rectangle 5"/>
          <p:cNvSpPr txBox="1">
            <a:spLocks noChangeArrowheads="1"/>
          </p:cNvSpPr>
          <p:nvPr/>
        </p:nvSpPr>
        <p:spPr bwMode="auto">
          <a:xfrm>
            <a:off x="1881189" y="1714500"/>
            <a:ext cx="8429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Άλγος ηρεμίας (&gt;2 εβδομάδων που δεν υφίεται με τα συνήθη αναλγητικά)</a:t>
            </a:r>
          </a:p>
          <a:p>
            <a:pPr algn="ctr">
              <a:lnSpc>
                <a:spcPct val="180000"/>
              </a:lnSpc>
              <a:spcBef>
                <a:spcPct val="20000"/>
              </a:spcBef>
            </a:pP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ή</a:t>
            </a:r>
          </a:p>
          <a:p>
            <a:pPr>
              <a:lnSpc>
                <a:spcPct val="1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Έλλειμα ιστού (έλκος, γάγγραινα)</a:t>
            </a:r>
          </a:p>
          <a:p>
            <a:pPr algn="ctr">
              <a:lnSpc>
                <a:spcPct val="180000"/>
              </a:lnSpc>
              <a:spcBef>
                <a:spcPct val="20000"/>
              </a:spcBef>
            </a:pP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και</a:t>
            </a:r>
          </a:p>
          <a:p>
            <a:pPr>
              <a:lnSpc>
                <a:spcPct val="1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Πίεση σφυρών &lt;50</a:t>
            </a:r>
            <a:r>
              <a:rPr lang="en-US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mmHg (</a:t>
            </a: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μή διαβητικοί)</a:t>
            </a:r>
          </a:p>
          <a:p>
            <a:pPr>
              <a:lnSpc>
                <a:spcPct val="1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Δακτυλική πίεση &lt;30</a:t>
            </a:r>
            <a:r>
              <a:rPr lang="en-US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mmHg (</a:t>
            </a:r>
            <a:r>
              <a:rPr lang="el-GR" sz="22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διαβητικοί)</a:t>
            </a:r>
            <a:endParaRPr lang="en-GB" sz="22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94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53975"/>
            <a:ext cx="8786812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Περιφερική Αρτηριακή Νόσος (ΠΑΝ)</a:t>
            </a:r>
          </a:p>
          <a:p>
            <a:pPr algn="ctr" defTabSz="973138" eaLnBrk="0" hangingPunct="0">
              <a:defRPr/>
            </a:pPr>
            <a:r>
              <a:rPr lang="el-G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Σημεία και συμπτώματα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1881189" y="1785938"/>
            <a:ext cx="5286375" cy="457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Το κύριο χαρακτηριστικό σύμπτωμα είναι </a:t>
            </a:r>
            <a:r>
              <a:rPr lang="el-GR" sz="24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 διαλείπουσα χωλότητα (</a:t>
            </a:r>
            <a:r>
              <a:rPr lang="en-US" sz="24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intermitent claudication</a:t>
            </a:r>
            <a:r>
              <a:rPr lang="el-GR" sz="24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ένας παροδικός συσφιγκτικός πόνος και αδυναμία στη γαστροκνημία ή τους μηρούς, ή -λιγότερο συχνά- </a:t>
            </a:r>
            <a:r>
              <a:rPr lang="en-US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στα ισχία ή τους γλουτούς που </a:t>
            </a:r>
            <a:r>
              <a:rPr lang="el-GR" sz="2400" b="1" i="1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εξαφανίζεται κατά την ηρεμία</a:t>
            </a:r>
          </a:p>
        </p:txBody>
      </p:sp>
      <p:pic>
        <p:nvPicPr>
          <p:cNvPr id="27655" name="Picture 5" descr="jmn40022f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950" y="1643063"/>
            <a:ext cx="2889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07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53975"/>
            <a:ext cx="8786812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Περιφερική Αρτηριακή Νόσος (ΠΑΝ)</a:t>
            </a:r>
          </a:p>
          <a:p>
            <a:pPr algn="ctr" defTabSz="973138" eaLnBrk="0" hangingPunct="0">
              <a:defRPr/>
            </a:pPr>
            <a:r>
              <a:rPr lang="el-G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Άλλα σημεία και συμπτώματα</a:t>
            </a:r>
            <a:endParaRPr lang="en-US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98562" y="1773239"/>
            <a:ext cx="9469438" cy="4727575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  <a:defRPr/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8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Ψυχρότητα</a:t>
            </a:r>
            <a:endParaRPr lang="en-GB" sz="280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  <a:defRPr/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8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Παραισθησίες</a:t>
            </a: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(μούδιασμα, σουβλιές ή «μυρμήγκιασμα»)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  <a:defRPr/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8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Χρωματικές αλλαγές στο δέρμα</a:t>
            </a: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όπως ωχρότητα ή κυάνωση (μια μπλε απόχρωση </a:t>
            </a:r>
            <a:b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λόγω έλλειψης οξυγονωμένου αίματος)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  <a:defRPr/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8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Απώλεια τριχών και στιλπνό δέρμα </a:t>
            </a:r>
            <a:b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με μειωμένη ελαστικότητα – αποτέλεσμα της υποθρεψίας των κυττάρων του δέρματος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36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34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-17463"/>
            <a:ext cx="81438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Περιφερική Αρτηριακή Νόσος (ΠΑΝ)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 descr="fig-7"/>
          <p:cNvPicPr>
            <a:picLocks noChangeAspect="1" noChangeArrowheads="1"/>
          </p:cNvPicPr>
          <p:nvPr/>
        </p:nvPicPr>
        <p:blipFill>
          <a:blip r:embed="rId2"/>
          <a:srcRect l="11765" r="5882"/>
          <a:stretch>
            <a:fillRect/>
          </a:stretch>
        </p:blipFill>
        <p:spPr bwMode="auto">
          <a:xfrm>
            <a:off x="7381876" y="1643063"/>
            <a:ext cx="30003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3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952626" y="1795464"/>
            <a:ext cx="4919663" cy="4776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4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Προσβολή των αρτηριών των κάτω άκρων από αθηρωμάτωση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4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      αιμάτωση λόγω </a:t>
            </a:r>
            <a:r>
              <a:rPr lang="en-US" sz="3200">
                <a:solidFill>
                  <a:srgbClr val="898989"/>
                </a:solidFill>
                <a:latin typeface="Calibri" pitchFamily="34" charset="0"/>
              </a:rPr>
              <a:t>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4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στένωσης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4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απόφραξης</a:t>
            </a:r>
            <a:endParaRPr lang="en-US" sz="3200">
              <a:solidFill>
                <a:srgbClr val="898989"/>
              </a:solidFill>
              <a:latin typeface="Calibri" pitchFamily="34" charset="0"/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None/>
              <a:defRPr/>
            </a:pPr>
            <a:endParaRPr lang="el-GR" sz="280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524125" y="4286250"/>
            <a:ext cx="357188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4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pic>
        <p:nvPicPr>
          <p:cNvPr id="4" name="Picture 3" descr="CLI IMAGES"/>
          <p:cNvPicPr>
            <a:picLocks noChangeAspect="1" noChangeArrowheads="1"/>
          </p:cNvPicPr>
          <p:nvPr/>
        </p:nvPicPr>
        <p:blipFill>
          <a:blip r:embed="rId2"/>
          <a:srcRect l="34871" r="31807"/>
          <a:stretch>
            <a:fillRect/>
          </a:stretch>
        </p:blipFill>
        <p:spPr bwMode="auto">
          <a:xfrm>
            <a:off x="5162550" y="-500063"/>
            <a:ext cx="5505450" cy="762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0964" name="Picture 3" descr="fig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2" y="-490538"/>
            <a:ext cx="4071938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344488"/>
            <a:ext cx="7488238" cy="584200"/>
          </a:xfrm>
          <a:prstGeom prst="rect">
            <a:avLst/>
          </a:prstGeom>
          <a:solidFill>
            <a:schemeClr val="accent1">
              <a:lumMod val="40000"/>
              <a:lumOff val="60000"/>
              <a:alpha val="5803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>
                <a:latin typeface="Calibri" pitchFamily="34" charset="0"/>
              </a:rPr>
              <a:t>Εμφάνιση άκρου πόδα σε ασθενή με ΠΑΝ</a:t>
            </a: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28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AH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1" y="0"/>
            <a:ext cx="1015206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536700" y="5702300"/>
            <a:ext cx="7488238" cy="584200"/>
          </a:xfrm>
          <a:prstGeom prst="rect">
            <a:avLst/>
          </a:prstGeom>
          <a:solidFill>
            <a:srgbClr val="FFC00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>
                <a:latin typeface="Calibri" pitchFamily="34" charset="0"/>
              </a:rPr>
              <a:t>Κρίσιμη ισχαιμία</a:t>
            </a: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08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1230552-1237208-111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31747" name="Text Box 13"/>
          <p:cNvSpPr txBox="1">
            <a:spLocks noChangeArrowheads="1"/>
          </p:cNvSpPr>
          <p:nvPr/>
        </p:nvSpPr>
        <p:spPr bwMode="auto">
          <a:xfrm>
            <a:off x="4224339" y="5805488"/>
            <a:ext cx="6480175" cy="584200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>
                <a:latin typeface="Calibri" pitchFamily="34" charset="0"/>
              </a:rPr>
              <a:t>Μεσοδακτύλια έλκη</a:t>
            </a:r>
            <a:endParaRPr lang="en-GB">
              <a:latin typeface="Calibri" pitchFamily="34" charset="0"/>
            </a:endParaRPr>
          </a:p>
        </p:txBody>
      </p:sp>
      <p:sp>
        <p:nvSpPr>
          <p:cNvPr id="31748" name="Line 14"/>
          <p:cNvSpPr>
            <a:spLocks noChangeShapeType="1"/>
          </p:cNvSpPr>
          <p:nvPr/>
        </p:nvSpPr>
        <p:spPr bwMode="auto">
          <a:xfrm flipH="1">
            <a:off x="7175500" y="2492375"/>
            <a:ext cx="503238" cy="2159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10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extremities_toe_gangre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524000" y="5589588"/>
            <a:ext cx="7488238" cy="5842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>
                <a:latin typeface="Calibri" pitchFamily="34" charset="0"/>
              </a:rPr>
              <a:t>Ισχαιμική γάγγραινα δακτύλων</a:t>
            </a: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0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428625"/>
            <a:ext cx="87868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Κλινικά ευρήματα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1881188" y="1785938"/>
            <a:ext cx="338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Ψηλάφηση σφύξεων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Ακρόαση φυσήματος</a:t>
            </a:r>
            <a:endParaRPr lang="en-GB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167439" y="178593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Άκρο κυανωτικό ή ωχρό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Ατροφία δέρματος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Μυική ατροφία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Απώλεια τριχών 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Πάχυνση ονύχων</a:t>
            </a:r>
            <a:endParaRPr lang="en-GB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158" y="4912538"/>
            <a:ext cx="5429288" cy="1231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2000" b="1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Τριάδα </a:t>
            </a:r>
            <a:r>
              <a:rPr lang="en-US" sz="2000" b="1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Leriche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l-GR">
                <a:solidFill>
                  <a:srgbClr val="FFFFFF"/>
                </a:solidFill>
                <a:ea typeface="ＭＳ Ｐゴシック" pitchFamily="34" charset="-128"/>
              </a:rPr>
              <a:t>Αψηλαφητες σφύξεις στις μηριαίες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l-GR">
                <a:solidFill>
                  <a:srgbClr val="FFFFFF"/>
                </a:solidFill>
                <a:ea typeface="ＭＳ Ｐゴシック" pitchFamily="34" charset="-128"/>
              </a:rPr>
              <a:t> Αδυναμία στύσης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l-GR">
                <a:solidFill>
                  <a:srgbClr val="FFFFFF"/>
                </a:solidFill>
                <a:ea typeface="ＭＳ Ｐゴシック" pitchFamily="34" charset="-128"/>
              </a:rPr>
              <a:t> Διαλείπουσα χωλότητα</a:t>
            </a:r>
          </a:p>
        </p:txBody>
      </p:sp>
    </p:spTree>
    <p:extLst>
      <p:ext uri="{BB962C8B-B14F-4D97-AF65-F5344CB8AC3E}">
        <p14:creationId xmlns:p14="http://schemas.microsoft.com/office/powerpoint/2010/main" val="297092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posteruir%20tib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524000" y="4549776"/>
            <a:ext cx="9144000" cy="2308225"/>
          </a:xfrm>
          <a:prstGeom prst="rect">
            <a:avLst/>
          </a:prstGeom>
          <a:solidFill>
            <a:srgbClr val="FFCC99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400" b="1">
                <a:latin typeface="Calibri" pitchFamily="34" charset="0"/>
              </a:rPr>
              <a:t>ΣΦΥΞΕΙΣ</a:t>
            </a:r>
            <a:endParaRPr lang="en-GB" sz="2400" b="1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Η  ψηλάφηση των σφύξεων απο την κοιλιακή αορτή μέχρι τον άκρο πόδα είναι απαραίτητη.</a:t>
            </a:r>
            <a:endParaRPr lang="en-GB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Ακρόαση της κοιλιάς και της πυέλου για </a:t>
            </a:r>
            <a:r>
              <a:rPr lang="el-GR" sz="2400" b="1">
                <a:latin typeface="Calibri" pitchFamily="34" charset="0"/>
              </a:rPr>
              <a:t>ΦΥΣΗΜΑ</a:t>
            </a:r>
            <a:r>
              <a:rPr lang="el-GR" sz="2400">
                <a:latin typeface="Calibri" pitchFamily="34" charset="0"/>
              </a:rPr>
              <a:t> ή</a:t>
            </a:r>
            <a:r>
              <a:rPr lang="en-GB" sz="2400">
                <a:latin typeface="Calibri" pitchFamily="34" charset="0"/>
              </a:rPr>
              <a:t> </a:t>
            </a:r>
          </a:p>
          <a:p>
            <a:r>
              <a:rPr lang="el-GR" sz="2400" b="1">
                <a:latin typeface="Calibri" pitchFamily="34" charset="0"/>
              </a:rPr>
              <a:t>ΑΠΟΥΣΙΑ ΣΦΥΞΕΩΝ</a:t>
            </a:r>
            <a:r>
              <a:rPr lang="el-GR" sz="2400">
                <a:latin typeface="Calibri" pitchFamily="34" charset="0"/>
              </a:rPr>
              <a:t> δείχνει ΣΗΜΑΝΤΙΚΗ ΑΠΟΦΡΑΞΗ κεντρικότερα του σημείου αυτού</a:t>
            </a:r>
            <a:endParaRPr lang="en-GB" sz="2400">
              <a:latin typeface="Calibri" pitchFamily="34" charset="0"/>
            </a:endParaRPr>
          </a:p>
        </p:txBody>
      </p:sp>
      <p:pic>
        <p:nvPicPr>
          <p:cNvPr id="34820" name="Picture 6" descr="DORSAL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0" y="0"/>
            <a:ext cx="2921000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74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301625"/>
            <a:ext cx="87868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Παρακλινικός έλεγχος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024188" y="2071689"/>
            <a:ext cx="6215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Εξέταση ροών με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Doppler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Μέτρηση Σφυροβραχιόνιου Δείκτη (ΣΒΔ)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Υπερηχοτομογραφία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Duplex (triplex)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Αγγειογραφία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Μαγνητική Αγγειογραφία (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MRA)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Αιματολογικός έλεγχος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Εξετάσεις μικροκυκλοφορίας</a:t>
            </a:r>
            <a:endParaRPr lang="en-GB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997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beta_oxi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071814" y="4857750"/>
            <a:ext cx="7596187" cy="1938338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400" b="1">
                <a:latin typeface="Calibri" pitchFamily="34" charset="0"/>
              </a:rPr>
              <a:t>Επι ΑΠΟΥΣΙΑΣ σφύξεων, η εξέταση με φορητό </a:t>
            </a:r>
            <a:r>
              <a:rPr lang="en-US" sz="2400" b="1">
                <a:latin typeface="Calibri" pitchFamily="34" charset="0"/>
              </a:rPr>
              <a:t>Doppler </a:t>
            </a:r>
            <a:r>
              <a:rPr lang="el-GR" sz="2400" b="1">
                <a:latin typeface="Calibri" pitchFamily="34" charset="0"/>
              </a:rPr>
              <a:t>μπορεί να ανιχνεύσει κάποια μικρή ροή αίματος.</a:t>
            </a:r>
          </a:p>
          <a:p>
            <a:endParaRPr lang="el-GR" sz="2400" b="1">
              <a:latin typeface="Calibri" pitchFamily="34" charset="0"/>
            </a:endParaRPr>
          </a:p>
          <a:p>
            <a:r>
              <a:rPr lang="el-GR" sz="2400" b="1">
                <a:latin typeface="Calibri" pitchFamily="34" charset="0"/>
              </a:rPr>
              <a:t>Επί απουσίας σήματος </a:t>
            </a:r>
            <a:r>
              <a:rPr lang="en-US" sz="2400" b="1">
                <a:latin typeface="Calibri" pitchFamily="34" charset="0"/>
              </a:rPr>
              <a:t>Doppler</a:t>
            </a:r>
            <a:r>
              <a:rPr lang="el-GR" sz="2400" b="1">
                <a:latin typeface="Calibri" pitchFamily="34" charset="0"/>
              </a:rPr>
              <a:t> θα πρέπει να ενημερωθεί ΑΜΕΣΑ ο αγγειοχειρουργός!</a:t>
            </a:r>
            <a:endParaRPr lang="en-GB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5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v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1" y="0"/>
            <a:ext cx="674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524000" y="5821363"/>
            <a:ext cx="708660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l-GR" sz="3600" b="1">
                <a:solidFill>
                  <a:schemeClr val="bg1"/>
                </a:solidFill>
                <a:ea typeface="ＭＳ Ｐゴシック" pitchFamily="34" charset="-128"/>
              </a:rPr>
              <a:t>Μέτρηση Σφυρο-βραχιόνιου Δείκτη</a:t>
            </a:r>
            <a:endParaRPr lang="en-GB" sz="360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605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301625"/>
            <a:ext cx="87868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Σφυρο-βραχιόνιος Δείκτης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81189" y="1812925"/>
            <a:ext cx="8269287" cy="1473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Μέτρηση της συστολικής πίεσης στα σφυρά (οπίσθια κνημιαία και ραχιαία αρτηρία) και στους βραχίονες (</a:t>
            </a:r>
            <a:r>
              <a:rPr lang="el-GR" sz="2400" i="1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Δεξιά και Αριστερή πλευρά</a:t>
            </a: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4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4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4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4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4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Χρησιμοποίηση της </a:t>
            </a:r>
            <a:r>
              <a:rPr lang="el-GR" sz="24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υψηλότερης</a:t>
            </a:r>
            <a:r>
              <a:rPr lang="el-GR" sz="24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βραχιόνιας πίεσης και των </a:t>
            </a:r>
            <a:r>
              <a:rPr lang="el-GR" sz="24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υψηλότερων</a:t>
            </a:r>
            <a:r>
              <a:rPr lang="el-GR" sz="24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πιέσεων στα σφυρά</a:t>
            </a:r>
            <a:endParaRPr lang="en-US" sz="24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8918" name="Group 23"/>
          <p:cNvGrpSpPr>
            <a:grpSpLocks/>
          </p:cNvGrpSpPr>
          <p:nvPr/>
        </p:nvGrpSpPr>
        <p:grpSpPr bwMode="auto">
          <a:xfrm>
            <a:off x="2782889" y="3540126"/>
            <a:ext cx="6802437" cy="1127125"/>
            <a:chOff x="1258888" y="1270001"/>
            <a:chExt cx="6802437" cy="1127127"/>
          </a:xfrm>
        </p:grpSpPr>
        <p:grpSp>
          <p:nvGrpSpPr>
            <p:cNvPr id="38919" name="Group 4"/>
            <p:cNvGrpSpPr>
              <a:grpSpLocks/>
            </p:cNvGrpSpPr>
            <p:nvPr/>
          </p:nvGrpSpPr>
          <p:grpSpPr bwMode="auto">
            <a:xfrm>
              <a:off x="2627313" y="1270001"/>
              <a:ext cx="5365750" cy="1127127"/>
              <a:chOff x="1344" y="1096"/>
              <a:chExt cx="3792" cy="710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>
                <a:off x="1446" y="1464"/>
                <a:ext cx="3587" cy="0"/>
              </a:xfrm>
              <a:prstGeom prst="line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l-GR" sz="32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923" name="Rectangle 6"/>
              <p:cNvSpPr>
                <a:spLocks noChangeArrowheads="1"/>
              </p:cNvSpPr>
              <p:nvPr/>
            </p:nvSpPr>
            <p:spPr bwMode="auto">
              <a:xfrm>
                <a:off x="1344" y="1096"/>
                <a:ext cx="3792" cy="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10000"/>
                  </a:spcBef>
                  <a:buClr>
                    <a:schemeClr val="tx2"/>
                  </a:buClr>
                </a:pPr>
                <a:r>
                  <a:rPr lang="en-US" sz="3200">
                    <a:solidFill>
                      <a:srgbClr val="17375E"/>
                    </a:solidFill>
                    <a:latin typeface="Calibri" pitchFamily="34" charset="0"/>
                  </a:rPr>
                  <a:t>Συστολική πίεση </a:t>
                </a:r>
                <a:r>
                  <a:rPr lang="el-GR" sz="3200">
                    <a:solidFill>
                      <a:srgbClr val="17375E"/>
                    </a:solidFill>
                    <a:latin typeface="Calibri" pitchFamily="34" charset="0"/>
                  </a:rPr>
                  <a:t>σφυρών</a:t>
                </a:r>
                <a:endParaRPr lang="en-US" sz="3200">
                  <a:solidFill>
                    <a:srgbClr val="17375E"/>
                  </a:solidFill>
                  <a:latin typeface="Calibri" pitchFamily="34" charset="0"/>
                </a:endParaRPr>
              </a:p>
              <a:p>
                <a:pPr eaLnBrk="0" hangingPunct="0">
                  <a:spcBef>
                    <a:spcPct val="10000"/>
                  </a:spcBef>
                  <a:buClr>
                    <a:schemeClr val="tx2"/>
                  </a:buClr>
                </a:pPr>
                <a:r>
                  <a:rPr lang="en-US" sz="3200">
                    <a:solidFill>
                      <a:srgbClr val="17375E"/>
                    </a:solidFill>
                    <a:latin typeface="Calibri" pitchFamily="34" charset="0"/>
                  </a:rPr>
                  <a:t>Συστολική πίεση βραχίονα</a:t>
                </a:r>
              </a:p>
            </p:txBody>
          </p:sp>
        </p:grp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1258888" y="1457326"/>
              <a:ext cx="1120775" cy="584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3200">
                  <a:solidFill>
                    <a:srgbClr val="17375E"/>
                  </a:solidFill>
                  <a:latin typeface="Calibri" pitchFamily="34" charset="0"/>
                </a:rPr>
                <a:t>ΣΒΔ</a:t>
              </a:r>
              <a:r>
                <a:rPr lang="en-US" sz="3200">
                  <a:solidFill>
                    <a:srgbClr val="17375E"/>
                  </a:solidFill>
                  <a:latin typeface="Calibri" pitchFamily="34" charset="0"/>
                </a:rPr>
                <a:t> =</a:t>
              </a: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2627313" y="1801815"/>
              <a:ext cx="54340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00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285750"/>
            <a:ext cx="8143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Αιτιολογικοί παράγοντες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2238376" y="1643064"/>
            <a:ext cx="7929563" cy="4776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 Αθηροθρόμβωση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Θρομβοεμβολική Νόσος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Τραύμα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el-GR" sz="3200">
                <a:solidFill>
                  <a:srgbClr val="898989"/>
                </a:solidFill>
                <a:latin typeface="Calibri" pitchFamily="34" charset="0"/>
              </a:rPr>
              <a:t> Αρτηρίτιδες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el-GR" sz="2400">
                <a:solidFill>
                  <a:srgbClr val="898989"/>
                </a:solidFill>
                <a:latin typeface="Calibri" pitchFamily="34" charset="0"/>
              </a:rPr>
              <a:t>Νόσος </a:t>
            </a:r>
            <a:r>
              <a:rPr lang="en-US" sz="2400">
                <a:solidFill>
                  <a:srgbClr val="898989"/>
                </a:solidFill>
                <a:latin typeface="Calibri" pitchFamily="34" charset="0"/>
              </a:rPr>
              <a:t>Buerger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en-US" sz="24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2400">
                <a:solidFill>
                  <a:srgbClr val="898989"/>
                </a:solidFill>
                <a:latin typeface="Calibri" pitchFamily="34" charset="0"/>
              </a:rPr>
              <a:t>Ινομυική δυσπλασία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el-GR" sz="24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898989"/>
                </a:solidFill>
                <a:latin typeface="Calibri" pitchFamily="34" charset="0"/>
              </a:rPr>
              <a:t>Takayashu</a:t>
            </a: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rgbClr val="17375E"/>
              </a:buClr>
              <a:buFont typeface="Arial" pitchFamily="34" charset="0"/>
              <a:buNone/>
              <a:defRPr/>
            </a:pPr>
            <a:endParaRPr lang="el-GR" sz="200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63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cree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4130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738313" y="1"/>
            <a:ext cx="8786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Σφυρο-βραχιόνιος Δείκτης</a:t>
            </a:r>
          </a:p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Περιορισμοί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92313" y="1700213"/>
            <a:ext cx="8424862" cy="46085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Τα αγγεία δεν ανταποκρίνονται στη συμπίεση </a:t>
            </a:r>
            <a:br>
              <a:rPr lang="el-GR" sz="2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όταν συνυπάρχει: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86000" lvl="4" indent="-457200">
              <a:spcBef>
                <a:spcPct val="2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Σακχαρώδης Διαβήτης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86000" lvl="4" indent="-457200">
              <a:spcBef>
                <a:spcPct val="2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Νεφρική Ανεπάρκεια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86000" lvl="4" indent="-457200">
              <a:spcBef>
                <a:spcPct val="2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σε τιμές ΣΒΔ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&gt;1.5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20000"/>
              </a:spcBef>
              <a:defRPr/>
            </a:pPr>
            <a:endParaRPr lang="el-GR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20000"/>
              </a:spcBef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Σε αυτές τις περιπτώσεις χρησιμοποιείται 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l-GR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Δακτυλο-Βραχιόνιος Δείκτης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086100" lvl="6" indent="-342900">
              <a:spcBef>
                <a:spcPct val="20000"/>
              </a:spcBef>
              <a:defRPr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Φυσιολογικός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&gt;0.7</a:t>
            </a:r>
          </a:p>
          <a:p>
            <a:pPr marL="3086100" lvl="6" indent="-342900">
              <a:spcBef>
                <a:spcPct val="20000"/>
              </a:spcBef>
              <a:defRPr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Άλγος Ηρεμίας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&lt;0.2</a:t>
            </a:r>
            <a:endParaRPr lang="el-GR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171700" lvl="4" indent="-342900">
              <a:spcBef>
                <a:spcPct val="20000"/>
              </a:spcBef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spcBef>
                <a:spcPct val="20000"/>
              </a:spcBef>
              <a:defRPr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Απόφραξη της υποκλείδιου ή της βραχιονοκεφαλικής αρτηρίας</a:t>
            </a:r>
          </a:p>
        </p:txBody>
      </p:sp>
    </p:spTree>
    <p:extLst>
      <p:ext uri="{BB962C8B-B14F-4D97-AF65-F5344CB8AC3E}">
        <p14:creationId xmlns:p14="http://schemas.microsoft.com/office/powerpoint/2010/main" val="2497342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301625"/>
            <a:ext cx="87868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Ερμηνεία του ΣΒΔ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738414" y="2143117"/>
          <a:ext cx="7500990" cy="337123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247">
                <a:tc>
                  <a:txBody>
                    <a:bodyPr/>
                    <a:lstStyle/>
                    <a:p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r>
                        <a:rPr lang="el-GR" sz="3200" dirty="0"/>
                        <a:t>&gt;0,90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Φυσιολογικός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r>
                        <a:rPr lang="el-GR" sz="3200" dirty="0"/>
                        <a:t>0,90</a:t>
                      </a:r>
                      <a:r>
                        <a:rPr lang="el-GR" sz="3200" baseline="0" dirty="0"/>
                        <a:t> – 0,71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Ήπια</a:t>
                      </a:r>
                      <a:r>
                        <a:rPr lang="el-GR" sz="3200" baseline="0" dirty="0"/>
                        <a:t> ΠΑΝ</a:t>
                      </a:r>
                      <a:endParaRPr lang="el-G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r>
                        <a:rPr lang="el-GR" sz="3200" dirty="0"/>
                        <a:t>0,70 – 0,41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Μέτρια ΠΑΝ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247">
                <a:tc>
                  <a:txBody>
                    <a:bodyPr/>
                    <a:lstStyle/>
                    <a:p>
                      <a:r>
                        <a:rPr lang="el-GR" sz="3200" dirty="0"/>
                        <a:t>&lt; 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Σοβαρή ΠΑΝ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14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X4_OPER%20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524000" y="5445126"/>
            <a:ext cx="6840538" cy="1323975"/>
          </a:xfrm>
          <a:prstGeom prst="rect">
            <a:avLst/>
          </a:prstGeom>
          <a:solidFill>
            <a:srgbClr val="33CCCC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>
                <a:latin typeface="Calibri" pitchFamily="34" charset="0"/>
              </a:rPr>
              <a:t>Υπερηχοτομογραφία </a:t>
            </a:r>
            <a:r>
              <a:rPr lang="en-US" sz="4000">
                <a:latin typeface="Calibri" pitchFamily="34" charset="0"/>
              </a:rPr>
              <a:t>Duplex (triplex </a:t>
            </a:r>
            <a:r>
              <a:rPr lang="el-GR" sz="4000">
                <a:latin typeface="Calibri" pitchFamily="34" charset="0"/>
              </a:rPr>
              <a:t>αγγείων)</a:t>
            </a:r>
            <a:endParaRPr lang="en-GB" sz="400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314" y="3000376"/>
            <a:ext cx="1203325" cy="22145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2" descr="χπονια αρτ, αποφ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876" y="142875"/>
            <a:ext cx="2576513" cy="25717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/>
          </a:extLst>
        </p:spPr>
      </p:pic>
    </p:spTree>
    <p:extLst>
      <p:ext uri="{BB962C8B-B14F-4D97-AF65-F5344CB8AC3E}">
        <p14:creationId xmlns:p14="http://schemas.microsoft.com/office/powerpoint/2010/main" val="3190163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459840-460178-1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6164" y="0"/>
            <a:ext cx="76676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3810000" y="5929313"/>
            <a:ext cx="4643438" cy="584200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latin typeface="Calibri" pitchFamily="34" charset="0"/>
              </a:rPr>
              <a:t>Ψηφιακή αγγειογραφία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7535864" y="1844675"/>
            <a:ext cx="503237" cy="2159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 flipH="1">
            <a:off x="4872039" y="1484313"/>
            <a:ext cx="503237" cy="2159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932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711451" y="0"/>
          <a:ext cx="6689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Bitmap Image" r:id="rId4" imgW="4161905" imgH="4266667" progId="Paint.Picture">
                  <p:embed/>
                </p:oleObj>
              </mc:Choice>
              <mc:Fallback>
                <p:oleObj name="Bitmap Image" r:id="rId4" imgW="4161905" imgH="4266667" progId="Paint.Picture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0"/>
                        <a:ext cx="66897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943476" y="6000751"/>
            <a:ext cx="3509963" cy="646113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Calibri" pitchFamily="34" charset="0"/>
              </a:rPr>
              <a:t>MR-Angiography</a:t>
            </a:r>
            <a:endParaRPr lang="en-GB" sz="3600" b="1">
              <a:latin typeface="Calibri" pitchFamily="34" charset="0"/>
            </a:endParaRP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863975" y="5876925"/>
            <a:ext cx="503238" cy="2159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>
            <a:off x="8761414" y="3500438"/>
            <a:ext cx="503237" cy="2159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H="1">
            <a:off x="8256589" y="1412875"/>
            <a:ext cx="503237" cy="2159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374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F27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8" y="0"/>
            <a:ext cx="532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079875" y="5949951"/>
            <a:ext cx="4140200" cy="701675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MR-Angiography</a:t>
            </a:r>
          </a:p>
        </p:txBody>
      </p:sp>
    </p:spTree>
    <p:extLst>
      <p:ext uri="{BB962C8B-B14F-4D97-AF65-F5344CB8AC3E}">
        <p14:creationId xmlns:p14="http://schemas.microsoft.com/office/powerpoint/2010/main" val="384218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lot-and-fi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7175501" y="4076701"/>
            <a:ext cx="3311525" cy="2492375"/>
          </a:xfrm>
          <a:prstGeom prst="rect">
            <a:avLst/>
          </a:prstGeom>
          <a:solidFill>
            <a:srgbClr val="FFFF99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chemeClr val="accent2"/>
                </a:solidFill>
                <a:latin typeface="Calibri" pitchFamily="34" charset="0"/>
              </a:rPr>
              <a:t>Άλλες αιματολογικές εξετάσεις</a:t>
            </a:r>
            <a:r>
              <a:rPr lang="en-GB" sz="2400" b="1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Calibri" pitchFamily="34" charset="0"/>
              </a:rPr>
              <a:t>Λιπιδαιμικό προφίλ</a:t>
            </a:r>
            <a:r>
              <a:rPr lang="en-GB" sz="2400">
                <a:latin typeface="Calibri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Calibri" pitchFamily="34" charset="0"/>
              </a:rPr>
              <a:t>Γλυκόζη νηστείας</a:t>
            </a:r>
            <a:r>
              <a:rPr lang="en-GB" sz="2400">
                <a:latin typeface="Calibri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Calibri" pitchFamily="34" charset="0"/>
              </a:rPr>
              <a:t>Επίπεδα ομοκυστεϊνης</a:t>
            </a:r>
            <a:endParaRPr lang="en-GB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23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301625"/>
            <a:ext cx="87868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Παρακλινικός έλεγχος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2751" y="1785939"/>
            <a:ext cx="6410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ΕΞΕΤΑΣΕΙΣ ΜΙΚΡΟΚΥΚΛΟΦΟΡΙΑΣ</a:t>
            </a:r>
          </a:p>
          <a:p>
            <a:pPr>
              <a:defRPr/>
            </a:pPr>
            <a:endParaRPr lang="el-GR" sz="3600">
              <a:latin typeface="Arial Narrow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3600">
                <a:latin typeface="Arial Narrow" pitchFamily="34" charset="0"/>
              </a:rPr>
              <a:t> TcPO2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3600">
                <a:latin typeface="Arial Narrow" pitchFamily="34" charset="0"/>
              </a:rPr>
              <a:t> </a:t>
            </a:r>
            <a:r>
              <a:rPr lang="el-GR" sz="3600">
                <a:latin typeface="Arial Narrow" pitchFamily="34" charset="0"/>
              </a:rPr>
              <a:t>Ραδιοισότοπα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3600">
                <a:latin typeface="Arial Narrow" pitchFamily="34" charset="0"/>
              </a:rPr>
              <a:t> Laser Doppler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3600">
                <a:latin typeface="Arial Narrow" pitchFamily="34" charset="0"/>
              </a:rPr>
              <a:t> T</a:t>
            </a:r>
            <a:r>
              <a:rPr lang="el-GR" sz="3600">
                <a:latin typeface="Arial Narrow" pitchFamily="34" charset="0"/>
              </a:rPr>
              <a:t>ριχοειδοσκόπηση</a:t>
            </a:r>
            <a:endParaRPr lang="en-GB" sz="36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63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ΔΙΑΦΟΡΙΚΗ ΔΙΑΓΝΩΣΗ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31976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ΜΥΟΣΚΕΛΕΤΙΚΕΣ ΠΑΘΗΣΕΙΣ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>
                <a:latin typeface="Times New Roman" pitchFamily="18" charset="0"/>
                <a:ea typeface="ＭＳ Ｐゴシック" pitchFamily="34" charset="-128"/>
              </a:rPr>
              <a:t>α) Εκφυλιστική  οστεοαρθροπάθεια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>
                <a:latin typeface="Times New Roman" pitchFamily="18" charset="0"/>
                <a:ea typeface="ＭＳ Ｐゴシック" pitchFamily="34" charset="-128"/>
              </a:rPr>
              <a:t>β) Ρευματικές  παθήσεις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>
                <a:latin typeface="Times New Roman" pitchFamily="18" charset="0"/>
                <a:ea typeface="ＭＳ Ｐゴシック" pitchFamily="34" charset="-128"/>
              </a:rPr>
              <a:t>γ) Πρωτοπαθείς ή δευτεροπαθείς όγκοι των οστών.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ΝΕΥΡΟΓΕΝΕΙΣ ΠΑΘΗΣΕΙΣ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>
                <a:latin typeface="Times New Roman" pitchFamily="18" charset="0"/>
                <a:ea typeface="ＭＳ Ｐゴシック" pitchFamily="34" charset="-128"/>
              </a:rPr>
              <a:t> α) κύφωση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>
                <a:latin typeface="Times New Roman" pitchFamily="18" charset="0"/>
                <a:ea typeface="ＭＳ Ｐゴシック" pitchFamily="34" charset="-128"/>
              </a:rPr>
              <a:t> β) σκολίωση ΟΜΣΣ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>
                <a:latin typeface="Times New Roman" pitchFamily="18" charset="0"/>
                <a:ea typeface="ＭＳ Ｐゴシック" pitchFamily="34" charset="-128"/>
              </a:rPr>
              <a:t> γ) ισχιαλγία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>
                <a:latin typeface="Times New Roman" pitchFamily="18" charset="0"/>
                <a:ea typeface="ＭＳ Ｐゴシック" pitchFamily="34" charset="-128"/>
              </a:rPr>
              <a:t> δ) διαβητική πολυνευροπάθεια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ΦΛΕΒΙΚΕΣ ΠΑΘΗΣΕΙΣ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l-GR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</p:spTree>
    <p:extLst>
      <p:ext uri="{BB962C8B-B14F-4D97-AF65-F5344CB8AC3E}">
        <p14:creationId xmlns:p14="http://schemas.microsoft.com/office/powerpoint/2010/main" val="228996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21d619c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52626" y="3643314"/>
            <a:ext cx="8429625" cy="1570037"/>
          </a:xfrm>
          <a:prstGeom prst="rect">
            <a:avLst/>
          </a:prstGeom>
          <a:solidFill>
            <a:srgbClr val="FFCC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3200">
                <a:latin typeface="Calibri" pitchFamily="34" charset="0"/>
              </a:rPr>
              <a:t>Η Αθηροσκλήρυνση προσβάλει το </a:t>
            </a:r>
            <a:r>
              <a:rPr lang="el-G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10%</a:t>
            </a:r>
            <a:r>
              <a:rPr lang="el-GR" sz="3200">
                <a:latin typeface="Calibri" pitchFamily="34" charset="0"/>
              </a:rPr>
              <a:t> του Δυτικού πληθυσμού άνω των 65 ετών, ενώ</a:t>
            </a:r>
            <a:r>
              <a:rPr lang="en-GB" sz="3200">
                <a:latin typeface="Calibri" pitchFamily="34" charset="0"/>
              </a:rPr>
              <a:t> 12.2%</a:t>
            </a:r>
            <a:r>
              <a:rPr lang="el-GR" sz="3200">
                <a:latin typeface="Calibri" pitchFamily="34" charset="0"/>
              </a:rPr>
              <a:t> αυτών θα χρειαστεί ακρωτηριασμό</a:t>
            </a:r>
            <a:r>
              <a:rPr lang="en-GB" sz="2400">
                <a:latin typeface="Calibri" pitchFamily="34" charset="0"/>
              </a:rPr>
              <a:t>  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130425" y="5214939"/>
            <a:ext cx="8466138" cy="1570037"/>
          </a:xfrm>
          <a:prstGeom prst="rect">
            <a:avLst/>
          </a:prstGeom>
          <a:solidFill>
            <a:schemeClr val="folHlink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320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θνητότητα</a:t>
            </a:r>
            <a:r>
              <a:rPr lang="el-GR" sz="3200">
                <a:solidFill>
                  <a:schemeClr val="bg1"/>
                </a:solidFill>
                <a:latin typeface="Calibri" pitchFamily="34" charset="0"/>
              </a:rPr>
              <a:t> των ασθενών με Δ.Χ. Στα 5, 10 και 15 έτη παρακολούθησης είναι περίπου 30%,50% και 70% αντίστοιχα</a:t>
            </a: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151313" y="153989"/>
            <a:ext cx="6553200" cy="1323975"/>
          </a:xfrm>
          <a:prstGeom prst="rect">
            <a:avLst/>
          </a:prstGeom>
          <a:solidFill>
            <a:srgbClr val="FF99CC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4000">
                <a:latin typeface="Calibri" pitchFamily="34" charset="0"/>
              </a:rPr>
              <a:t>Συχνότερη σε άντρες άνω των 50 ετών</a:t>
            </a:r>
            <a:endParaRPr lang="en-GB" sz="40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04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301625"/>
            <a:ext cx="8143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Εντόπιση της ΠΑΝ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8" name="Picture 5" descr="Cilostazol-2"/>
          <p:cNvPicPr>
            <a:picLocks noChangeAspect="1" noChangeArrowheads="1"/>
          </p:cNvPicPr>
          <p:nvPr/>
        </p:nvPicPr>
        <p:blipFill>
          <a:blip r:embed="rId3"/>
          <a:srcRect r="1707"/>
          <a:stretch>
            <a:fillRect/>
          </a:stretch>
        </p:blipFill>
        <p:spPr bwMode="auto">
          <a:xfrm>
            <a:off x="1735138" y="1643063"/>
            <a:ext cx="41465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17"/>
          <p:cNvSpPr txBox="1">
            <a:spLocks noChangeArrowheads="1"/>
          </p:cNvSpPr>
          <p:nvPr/>
        </p:nvSpPr>
        <p:spPr bwMode="auto">
          <a:xfrm>
            <a:off x="6027739" y="1970089"/>
            <a:ext cx="45688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	Μηριαίες και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Ιγνυακές</a:t>
            </a:r>
            <a:b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Αρτηρίες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80-90%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των συμπτωματικών ασθενών)</a:t>
            </a:r>
            <a:b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l-GR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   Άπω Αρτηρίες </a:t>
            </a:r>
            <a:b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(Κνημιαίες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και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Περονιαίες)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b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40-50%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) </a:t>
            </a:r>
            <a:b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l-GR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	Κοιλιακή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ορτή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και Λαγόνιες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Αρτηρίες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(30%)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l-GR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453188" y="5715000"/>
            <a:ext cx="4032250" cy="954088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8100000" algn="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Creager MA, Dzan VJ. </a:t>
            </a:r>
            <a:b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Vascular Diseases of the Extremities. </a:t>
            </a:r>
            <a:b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In: Harrison</a:t>
            </a:r>
            <a:r>
              <a:rPr lang="en-US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’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 Principles of Int Med, 16</a:t>
            </a:r>
            <a:r>
              <a:rPr lang="en-US" sz="1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Edition, Chapter 232</a:t>
            </a:r>
          </a:p>
        </p:txBody>
      </p:sp>
    </p:spTree>
    <p:extLst>
      <p:ext uri="{BB962C8B-B14F-4D97-AF65-F5344CB8AC3E}">
        <p14:creationId xmlns:p14="http://schemas.microsoft.com/office/powerpoint/2010/main" val="256693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53976"/>
            <a:ext cx="8786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Χρόνια Αποφρακτική Αρτηριοπάθεια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Rectangle 5"/>
          <p:cNvSpPr txBox="1">
            <a:spLocks noChangeArrowheads="1"/>
          </p:cNvSpPr>
          <p:nvPr/>
        </p:nvSpPr>
        <p:spPr bwMode="auto">
          <a:xfrm>
            <a:off x="3309938" y="2076451"/>
            <a:ext cx="621506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Αορτολαγόνιος εντόπιση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Μηροϊγνυακή εντόπιση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Πολυεπίπεδη εντόπιση</a:t>
            </a:r>
            <a:endParaRPr lang="en-GB" sz="28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897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53976"/>
            <a:ext cx="8786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Χρόνια Αποφρακτική Αρτηριοπάθεια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6" name="Rectangle 5"/>
          <p:cNvSpPr txBox="1">
            <a:spLocks noChangeArrowheads="1"/>
          </p:cNvSpPr>
          <p:nvPr/>
        </p:nvSpPr>
        <p:spPr bwMode="auto">
          <a:xfrm>
            <a:off x="1809750" y="1500189"/>
            <a:ext cx="8858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Αορτολαγόνιος εντόπιση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endParaRPr lang="en-GB" sz="28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4" descr="MVC-28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5150" y="2500306"/>
            <a:ext cx="4974057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631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53976"/>
            <a:ext cx="8786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Χρόνια Αποφρακτική Αρτηριοπάθεια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0" name="Rectangle 5"/>
          <p:cNvSpPr txBox="1">
            <a:spLocks noChangeArrowheads="1"/>
          </p:cNvSpPr>
          <p:nvPr/>
        </p:nvSpPr>
        <p:spPr bwMode="auto">
          <a:xfrm>
            <a:off x="1809750" y="1500189"/>
            <a:ext cx="8858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Μηροιγνυακή εντόπιση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endParaRPr lang="en-GB" sz="28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10" descr="MVC-580F"/>
          <p:cNvPicPr>
            <a:picLocks noChangeAspect="1" noChangeArrowheads="1"/>
          </p:cNvPicPr>
          <p:nvPr/>
        </p:nvPicPr>
        <p:blipFill>
          <a:blip r:embed="rId4" cstate="print"/>
          <a:srcRect t="23431" b="12231"/>
          <a:stretch>
            <a:fillRect/>
          </a:stretch>
        </p:blipFill>
        <p:spPr bwMode="auto">
          <a:xfrm>
            <a:off x="2386788" y="2500306"/>
            <a:ext cx="742398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8511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1881188" y="53976"/>
            <a:ext cx="8786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Χρόνια Αποφρακτική Αρτηριοπάθεια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4" name="Rectangle 5"/>
          <p:cNvSpPr txBox="1">
            <a:spLocks noChangeArrowheads="1"/>
          </p:cNvSpPr>
          <p:nvPr/>
        </p:nvSpPr>
        <p:spPr bwMode="auto">
          <a:xfrm>
            <a:off x="1809750" y="1500189"/>
            <a:ext cx="8858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800">
                <a:solidFill>
                  <a:srgbClr val="17375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Πολυεπίπεδη Εντόπιση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endParaRPr lang="en-GB" sz="2800">
              <a:solidFill>
                <a:srgbClr val="17375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MVC-870F"/>
          <p:cNvPicPr>
            <a:picLocks noChangeAspect="1" noChangeArrowheads="1"/>
          </p:cNvPicPr>
          <p:nvPr/>
        </p:nvPicPr>
        <p:blipFill>
          <a:blip r:embed="rId4" cstate="print"/>
          <a:srcRect l="-4070" r="6244"/>
          <a:stretch>
            <a:fillRect/>
          </a:stretch>
        </p:blipFill>
        <p:spPr bwMode="auto">
          <a:xfrm>
            <a:off x="1595438" y="2649552"/>
            <a:ext cx="3357554" cy="270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9" descr="MVC-871F"/>
          <p:cNvPicPr>
            <a:picLocks noChangeAspect="1" noChangeArrowheads="1"/>
          </p:cNvPicPr>
          <p:nvPr/>
        </p:nvPicPr>
        <p:blipFill>
          <a:blip r:embed="rId5" cstate="print"/>
          <a:srcRect l="23599" t="2408" r="12038"/>
          <a:stretch>
            <a:fillRect/>
          </a:stretch>
        </p:blipFill>
        <p:spPr bwMode="auto">
          <a:xfrm>
            <a:off x="4738678" y="2976058"/>
            <a:ext cx="3143272" cy="338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5" descr="MVC-581F"/>
          <p:cNvPicPr>
            <a:picLocks noChangeAspect="1" noChangeArrowheads="1"/>
          </p:cNvPicPr>
          <p:nvPr/>
        </p:nvPicPr>
        <p:blipFill>
          <a:blip r:embed="rId6" cstate="print"/>
          <a:srcRect l="33850" r="10726"/>
          <a:stretch>
            <a:fillRect/>
          </a:stretch>
        </p:blipFill>
        <p:spPr bwMode="auto">
          <a:xfrm>
            <a:off x="7895366" y="2000240"/>
            <a:ext cx="2558353" cy="417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580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285750"/>
            <a:ext cx="8143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Φυσική Ιστορία της ΠΑΝ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2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63750" y="1698626"/>
            <a:ext cx="8147050" cy="944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73138">
              <a:lnSpc>
                <a:spcPct val="90000"/>
              </a:lnSpc>
              <a:defRPr/>
            </a:pPr>
            <a:r>
              <a:rPr 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Μόνο </a:t>
            </a:r>
            <a: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</a:t>
            </a:r>
            <a:r>
              <a:rPr 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στους </a:t>
            </a:r>
            <a: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10 </a:t>
            </a:r>
            <a:r>
              <a:rPr 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ασθενείς με ΠΑΝ έχει τυπικά συμπτώματα διαλείπουσας χωλότητας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20487" name="Group 3"/>
          <p:cNvGrpSpPr>
            <a:grpSpLocks/>
          </p:cNvGrpSpPr>
          <p:nvPr/>
        </p:nvGrpSpPr>
        <p:grpSpPr bwMode="auto">
          <a:xfrm>
            <a:off x="5067300" y="4937125"/>
            <a:ext cx="5314950" cy="1143000"/>
            <a:chOff x="2396" y="2683"/>
            <a:chExt cx="3767" cy="720"/>
          </a:xfrm>
        </p:grpSpPr>
        <p:grpSp>
          <p:nvGrpSpPr>
            <p:cNvPr id="20513" name="Group 4"/>
            <p:cNvGrpSpPr>
              <a:grpSpLocks/>
            </p:cNvGrpSpPr>
            <p:nvPr/>
          </p:nvGrpSpPr>
          <p:grpSpPr bwMode="auto">
            <a:xfrm>
              <a:off x="2396" y="2683"/>
              <a:ext cx="3372" cy="723"/>
              <a:chOff x="2396" y="2683"/>
              <a:chExt cx="3372" cy="723"/>
            </a:xfrm>
          </p:grpSpPr>
          <p:grpSp>
            <p:nvGrpSpPr>
              <p:cNvPr id="20517" name="Group 5"/>
              <p:cNvGrpSpPr>
                <a:grpSpLocks/>
              </p:cNvGrpSpPr>
              <p:nvPr/>
            </p:nvGrpSpPr>
            <p:grpSpPr bwMode="auto">
              <a:xfrm>
                <a:off x="3579" y="2687"/>
                <a:ext cx="218" cy="719"/>
                <a:chOff x="2699" y="2131"/>
                <a:chExt cx="283" cy="796"/>
              </a:xfrm>
            </p:grpSpPr>
            <p:sp>
              <p:nvSpPr>
                <p:cNvPr id="44" name="Freeform 6"/>
                <p:cNvSpPr>
                  <a:spLocks/>
                </p:cNvSpPr>
                <p:nvPr/>
              </p:nvSpPr>
              <p:spPr bwMode="auto">
                <a:xfrm>
                  <a:off x="2697" y="2290"/>
                  <a:ext cx="283" cy="637"/>
                </a:xfrm>
                <a:custGeom>
                  <a:avLst/>
                  <a:gdLst>
                    <a:gd name="T0" fmla="*/ 221 w 283"/>
                    <a:gd name="T1" fmla="*/ 0 h 637"/>
                    <a:gd name="T2" fmla="*/ 232 w 283"/>
                    <a:gd name="T3" fmla="*/ 3 h 637"/>
                    <a:gd name="T4" fmla="*/ 245 w 283"/>
                    <a:gd name="T5" fmla="*/ 6 h 637"/>
                    <a:gd name="T6" fmla="*/ 255 w 283"/>
                    <a:gd name="T7" fmla="*/ 11 h 637"/>
                    <a:gd name="T8" fmla="*/ 266 w 283"/>
                    <a:gd name="T9" fmla="*/ 19 h 637"/>
                    <a:gd name="T10" fmla="*/ 276 w 283"/>
                    <a:gd name="T11" fmla="*/ 30 h 637"/>
                    <a:gd name="T12" fmla="*/ 282 w 283"/>
                    <a:gd name="T13" fmla="*/ 44 h 637"/>
                    <a:gd name="T14" fmla="*/ 282 w 283"/>
                    <a:gd name="T15" fmla="*/ 290 h 637"/>
                    <a:gd name="T16" fmla="*/ 280 w 283"/>
                    <a:gd name="T17" fmla="*/ 298 h 637"/>
                    <a:gd name="T18" fmla="*/ 275 w 283"/>
                    <a:gd name="T19" fmla="*/ 306 h 637"/>
                    <a:gd name="T20" fmla="*/ 264 w 283"/>
                    <a:gd name="T21" fmla="*/ 312 h 637"/>
                    <a:gd name="T22" fmla="*/ 254 w 283"/>
                    <a:gd name="T23" fmla="*/ 312 h 637"/>
                    <a:gd name="T24" fmla="*/ 245 w 283"/>
                    <a:gd name="T25" fmla="*/ 310 h 637"/>
                    <a:gd name="T26" fmla="*/ 238 w 283"/>
                    <a:gd name="T27" fmla="*/ 303 h 637"/>
                    <a:gd name="T28" fmla="*/ 235 w 283"/>
                    <a:gd name="T29" fmla="*/ 296 h 637"/>
                    <a:gd name="T30" fmla="*/ 232 w 283"/>
                    <a:gd name="T31" fmla="*/ 289 h 637"/>
                    <a:gd name="T32" fmla="*/ 216 w 283"/>
                    <a:gd name="T33" fmla="*/ 600 h 637"/>
                    <a:gd name="T34" fmla="*/ 213 w 283"/>
                    <a:gd name="T35" fmla="*/ 616 h 637"/>
                    <a:gd name="T36" fmla="*/ 206 w 283"/>
                    <a:gd name="T37" fmla="*/ 630 h 637"/>
                    <a:gd name="T38" fmla="*/ 194 w 283"/>
                    <a:gd name="T39" fmla="*/ 635 h 637"/>
                    <a:gd name="T40" fmla="*/ 184 w 283"/>
                    <a:gd name="T41" fmla="*/ 637 h 637"/>
                    <a:gd name="T42" fmla="*/ 172 w 283"/>
                    <a:gd name="T43" fmla="*/ 635 h 637"/>
                    <a:gd name="T44" fmla="*/ 162 w 283"/>
                    <a:gd name="T45" fmla="*/ 629 h 637"/>
                    <a:gd name="T46" fmla="*/ 154 w 283"/>
                    <a:gd name="T47" fmla="*/ 619 h 637"/>
                    <a:gd name="T48" fmla="*/ 151 w 283"/>
                    <a:gd name="T49" fmla="*/ 610 h 637"/>
                    <a:gd name="T50" fmla="*/ 134 w 283"/>
                    <a:gd name="T51" fmla="*/ 305 h 637"/>
                    <a:gd name="T52" fmla="*/ 132 w 283"/>
                    <a:gd name="T53" fmla="*/ 613 h 637"/>
                    <a:gd name="T54" fmla="*/ 124 w 283"/>
                    <a:gd name="T55" fmla="*/ 625 h 637"/>
                    <a:gd name="T56" fmla="*/ 113 w 283"/>
                    <a:gd name="T57" fmla="*/ 635 h 637"/>
                    <a:gd name="T58" fmla="*/ 98 w 283"/>
                    <a:gd name="T59" fmla="*/ 637 h 637"/>
                    <a:gd name="T60" fmla="*/ 87 w 283"/>
                    <a:gd name="T61" fmla="*/ 634 h 637"/>
                    <a:gd name="T62" fmla="*/ 75 w 283"/>
                    <a:gd name="T63" fmla="*/ 626 h 637"/>
                    <a:gd name="T64" fmla="*/ 69 w 283"/>
                    <a:gd name="T65" fmla="*/ 616 h 637"/>
                    <a:gd name="T66" fmla="*/ 66 w 283"/>
                    <a:gd name="T67" fmla="*/ 605 h 637"/>
                    <a:gd name="T68" fmla="*/ 50 w 283"/>
                    <a:gd name="T69" fmla="*/ 289 h 637"/>
                    <a:gd name="T70" fmla="*/ 48 w 283"/>
                    <a:gd name="T71" fmla="*/ 299 h 637"/>
                    <a:gd name="T72" fmla="*/ 43 w 283"/>
                    <a:gd name="T73" fmla="*/ 304 h 637"/>
                    <a:gd name="T74" fmla="*/ 37 w 283"/>
                    <a:gd name="T75" fmla="*/ 310 h 637"/>
                    <a:gd name="T76" fmla="*/ 31 w 283"/>
                    <a:gd name="T77" fmla="*/ 312 h 637"/>
                    <a:gd name="T78" fmla="*/ 22 w 283"/>
                    <a:gd name="T79" fmla="*/ 312 h 637"/>
                    <a:gd name="T80" fmla="*/ 14 w 283"/>
                    <a:gd name="T81" fmla="*/ 311 h 637"/>
                    <a:gd name="T82" fmla="*/ 8 w 283"/>
                    <a:gd name="T83" fmla="*/ 308 h 637"/>
                    <a:gd name="T84" fmla="*/ 4 w 283"/>
                    <a:gd name="T85" fmla="*/ 302 h 637"/>
                    <a:gd name="T86" fmla="*/ 0 w 283"/>
                    <a:gd name="T87" fmla="*/ 294 h 637"/>
                    <a:gd name="T88" fmla="*/ 0 w 283"/>
                    <a:gd name="T89" fmla="*/ 53 h 637"/>
                    <a:gd name="T90" fmla="*/ 6 w 283"/>
                    <a:gd name="T91" fmla="*/ 32 h 637"/>
                    <a:gd name="T92" fmla="*/ 16 w 283"/>
                    <a:gd name="T93" fmla="*/ 20 h 637"/>
                    <a:gd name="T94" fmla="*/ 33 w 283"/>
                    <a:gd name="T95" fmla="*/ 8 h 637"/>
                    <a:gd name="T96" fmla="*/ 54 w 283"/>
                    <a:gd name="T97" fmla="*/ 2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3"/>
                    <a:gd name="T148" fmla="*/ 0 h 637"/>
                    <a:gd name="T149" fmla="*/ 283 w 283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3" h="637">
                      <a:moveTo>
                        <a:pt x="68" y="0"/>
                      </a:moveTo>
                      <a:lnTo>
                        <a:pt x="217" y="0"/>
                      </a:lnTo>
                      <a:lnTo>
                        <a:pt x="221" y="0"/>
                      </a:lnTo>
                      <a:lnTo>
                        <a:pt x="226" y="1"/>
                      </a:lnTo>
                      <a:lnTo>
                        <a:pt x="229" y="2"/>
                      </a:lnTo>
                      <a:lnTo>
                        <a:pt x="232" y="3"/>
                      </a:lnTo>
                      <a:lnTo>
                        <a:pt x="236" y="3"/>
                      </a:lnTo>
                      <a:lnTo>
                        <a:pt x="240" y="4"/>
                      </a:lnTo>
                      <a:lnTo>
                        <a:pt x="245" y="6"/>
                      </a:lnTo>
                      <a:lnTo>
                        <a:pt x="247" y="7"/>
                      </a:lnTo>
                      <a:lnTo>
                        <a:pt x="251" y="9"/>
                      </a:lnTo>
                      <a:lnTo>
                        <a:pt x="255" y="11"/>
                      </a:lnTo>
                      <a:lnTo>
                        <a:pt x="259" y="13"/>
                      </a:lnTo>
                      <a:lnTo>
                        <a:pt x="262" y="15"/>
                      </a:lnTo>
                      <a:lnTo>
                        <a:pt x="266" y="19"/>
                      </a:lnTo>
                      <a:lnTo>
                        <a:pt x="270" y="23"/>
                      </a:lnTo>
                      <a:lnTo>
                        <a:pt x="274" y="28"/>
                      </a:lnTo>
                      <a:lnTo>
                        <a:pt x="276" y="30"/>
                      </a:lnTo>
                      <a:lnTo>
                        <a:pt x="279" y="35"/>
                      </a:lnTo>
                      <a:lnTo>
                        <a:pt x="280" y="39"/>
                      </a:lnTo>
                      <a:lnTo>
                        <a:pt x="282" y="44"/>
                      </a:lnTo>
                      <a:lnTo>
                        <a:pt x="283" y="49"/>
                      </a:lnTo>
                      <a:lnTo>
                        <a:pt x="283" y="53"/>
                      </a:lnTo>
                      <a:lnTo>
                        <a:pt x="282" y="290"/>
                      </a:lnTo>
                      <a:lnTo>
                        <a:pt x="281" y="293"/>
                      </a:lnTo>
                      <a:lnTo>
                        <a:pt x="280" y="294"/>
                      </a:lnTo>
                      <a:lnTo>
                        <a:pt x="280" y="298"/>
                      </a:lnTo>
                      <a:lnTo>
                        <a:pt x="279" y="300"/>
                      </a:lnTo>
                      <a:lnTo>
                        <a:pt x="277" y="303"/>
                      </a:lnTo>
                      <a:lnTo>
                        <a:pt x="275" y="306"/>
                      </a:lnTo>
                      <a:lnTo>
                        <a:pt x="271" y="309"/>
                      </a:lnTo>
                      <a:lnTo>
                        <a:pt x="267" y="311"/>
                      </a:lnTo>
                      <a:lnTo>
                        <a:pt x="264" y="312"/>
                      </a:lnTo>
                      <a:lnTo>
                        <a:pt x="261" y="312"/>
                      </a:lnTo>
                      <a:lnTo>
                        <a:pt x="258" y="312"/>
                      </a:lnTo>
                      <a:lnTo>
                        <a:pt x="254" y="312"/>
                      </a:lnTo>
                      <a:lnTo>
                        <a:pt x="251" y="312"/>
                      </a:lnTo>
                      <a:lnTo>
                        <a:pt x="247" y="311"/>
                      </a:lnTo>
                      <a:lnTo>
                        <a:pt x="245" y="310"/>
                      </a:lnTo>
                      <a:lnTo>
                        <a:pt x="242" y="308"/>
                      </a:lnTo>
                      <a:lnTo>
                        <a:pt x="240" y="305"/>
                      </a:lnTo>
                      <a:lnTo>
                        <a:pt x="238" y="303"/>
                      </a:lnTo>
                      <a:lnTo>
                        <a:pt x="236" y="300"/>
                      </a:lnTo>
                      <a:lnTo>
                        <a:pt x="235" y="299"/>
                      </a:lnTo>
                      <a:lnTo>
                        <a:pt x="235" y="296"/>
                      </a:lnTo>
                      <a:lnTo>
                        <a:pt x="234" y="294"/>
                      </a:lnTo>
                      <a:lnTo>
                        <a:pt x="233" y="293"/>
                      </a:lnTo>
                      <a:lnTo>
                        <a:pt x="232" y="289"/>
                      </a:lnTo>
                      <a:lnTo>
                        <a:pt x="233" y="108"/>
                      </a:lnTo>
                      <a:lnTo>
                        <a:pt x="216" y="108"/>
                      </a:lnTo>
                      <a:lnTo>
                        <a:pt x="216" y="600"/>
                      </a:lnTo>
                      <a:lnTo>
                        <a:pt x="216" y="606"/>
                      </a:lnTo>
                      <a:lnTo>
                        <a:pt x="216" y="612"/>
                      </a:lnTo>
                      <a:lnTo>
                        <a:pt x="213" y="616"/>
                      </a:lnTo>
                      <a:lnTo>
                        <a:pt x="211" y="622"/>
                      </a:lnTo>
                      <a:lnTo>
                        <a:pt x="208" y="625"/>
                      </a:lnTo>
                      <a:lnTo>
                        <a:pt x="206" y="630"/>
                      </a:lnTo>
                      <a:lnTo>
                        <a:pt x="202" y="632"/>
                      </a:lnTo>
                      <a:lnTo>
                        <a:pt x="198" y="634"/>
                      </a:lnTo>
                      <a:lnTo>
                        <a:pt x="194" y="635"/>
                      </a:lnTo>
                      <a:lnTo>
                        <a:pt x="192" y="635"/>
                      </a:lnTo>
                      <a:lnTo>
                        <a:pt x="187" y="637"/>
                      </a:lnTo>
                      <a:lnTo>
                        <a:pt x="184" y="637"/>
                      </a:lnTo>
                      <a:lnTo>
                        <a:pt x="181" y="637"/>
                      </a:lnTo>
                      <a:lnTo>
                        <a:pt x="176" y="636"/>
                      </a:lnTo>
                      <a:lnTo>
                        <a:pt x="172" y="635"/>
                      </a:lnTo>
                      <a:lnTo>
                        <a:pt x="168" y="633"/>
                      </a:lnTo>
                      <a:lnTo>
                        <a:pt x="164" y="632"/>
                      </a:lnTo>
                      <a:lnTo>
                        <a:pt x="162" y="629"/>
                      </a:lnTo>
                      <a:lnTo>
                        <a:pt x="159" y="626"/>
                      </a:lnTo>
                      <a:lnTo>
                        <a:pt x="156" y="623"/>
                      </a:lnTo>
                      <a:lnTo>
                        <a:pt x="154" y="619"/>
                      </a:lnTo>
                      <a:lnTo>
                        <a:pt x="152" y="616"/>
                      </a:lnTo>
                      <a:lnTo>
                        <a:pt x="152" y="613"/>
                      </a:lnTo>
                      <a:lnTo>
                        <a:pt x="151" y="610"/>
                      </a:lnTo>
                      <a:lnTo>
                        <a:pt x="150" y="606"/>
                      </a:lnTo>
                      <a:lnTo>
                        <a:pt x="150" y="305"/>
                      </a:lnTo>
                      <a:lnTo>
                        <a:pt x="134" y="305"/>
                      </a:lnTo>
                      <a:lnTo>
                        <a:pt x="133" y="604"/>
                      </a:lnTo>
                      <a:lnTo>
                        <a:pt x="132" y="609"/>
                      </a:lnTo>
                      <a:lnTo>
                        <a:pt x="132" y="613"/>
                      </a:lnTo>
                      <a:lnTo>
                        <a:pt x="129" y="616"/>
                      </a:lnTo>
                      <a:lnTo>
                        <a:pt x="128" y="621"/>
                      </a:lnTo>
                      <a:lnTo>
                        <a:pt x="124" y="625"/>
                      </a:lnTo>
                      <a:lnTo>
                        <a:pt x="121" y="630"/>
                      </a:lnTo>
                      <a:lnTo>
                        <a:pt x="117" y="633"/>
                      </a:lnTo>
                      <a:lnTo>
                        <a:pt x="113" y="635"/>
                      </a:lnTo>
                      <a:lnTo>
                        <a:pt x="107" y="636"/>
                      </a:lnTo>
                      <a:lnTo>
                        <a:pt x="103" y="637"/>
                      </a:lnTo>
                      <a:lnTo>
                        <a:pt x="98" y="637"/>
                      </a:lnTo>
                      <a:lnTo>
                        <a:pt x="93" y="636"/>
                      </a:lnTo>
                      <a:lnTo>
                        <a:pt x="90" y="635"/>
                      </a:lnTo>
                      <a:lnTo>
                        <a:pt x="87" y="634"/>
                      </a:lnTo>
                      <a:lnTo>
                        <a:pt x="83" y="633"/>
                      </a:lnTo>
                      <a:lnTo>
                        <a:pt x="79" y="630"/>
                      </a:lnTo>
                      <a:lnTo>
                        <a:pt x="75" y="626"/>
                      </a:lnTo>
                      <a:lnTo>
                        <a:pt x="73" y="625"/>
                      </a:lnTo>
                      <a:lnTo>
                        <a:pt x="72" y="620"/>
                      </a:lnTo>
                      <a:lnTo>
                        <a:pt x="69" y="616"/>
                      </a:lnTo>
                      <a:lnTo>
                        <a:pt x="68" y="614"/>
                      </a:lnTo>
                      <a:lnTo>
                        <a:pt x="68" y="610"/>
                      </a:lnTo>
                      <a:lnTo>
                        <a:pt x="66" y="605"/>
                      </a:lnTo>
                      <a:lnTo>
                        <a:pt x="67" y="108"/>
                      </a:lnTo>
                      <a:lnTo>
                        <a:pt x="50" y="108"/>
                      </a:lnTo>
                      <a:lnTo>
                        <a:pt x="50" y="289"/>
                      </a:lnTo>
                      <a:lnTo>
                        <a:pt x="49" y="293"/>
                      </a:lnTo>
                      <a:lnTo>
                        <a:pt x="49" y="295"/>
                      </a:lnTo>
                      <a:lnTo>
                        <a:pt x="48" y="299"/>
                      </a:lnTo>
                      <a:lnTo>
                        <a:pt x="45" y="302"/>
                      </a:lnTo>
                      <a:lnTo>
                        <a:pt x="44" y="303"/>
                      </a:lnTo>
                      <a:lnTo>
                        <a:pt x="43" y="304"/>
                      </a:lnTo>
                      <a:lnTo>
                        <a:pt x="40" y="307"/>
                      </a:lnTo>
                      <a:lnTo>
                        <a:pt x="39" y="309"/>
                      </a:lnTo>
                      <a:lnTo>
                        <a:pt x="37" y="310"/>
                      </a:lnTo>
                      <a:lnTo>
                        <a:pt x="34" y="311"/>
                      </a:lnTo>
                      <a:lnTo>
                        <a:pt x="33" y="312"/>
                      </a:lnTo>
                      <a:lnTo>
                        <a:pt x="31" y="312"/>
                      </a:lnTo>
                      <a:lnTo>
                        <a:pt x="28" y="312"/>
                      </a:lnTo>
                      <a:lnTo>
                        <a:pt x="27" y="312"/>
                      </a:lnTo>
                      <a:lnTo>
                        <a:pt x="22" y="312"/>
                      </a:lnTo>
                      <a:lnTo>
                        <a:pt x="20" y="312"/>
                      </a:lnTo>
                      <a:lnTo>
                        <a:pt x="17" y="312"/>
                      </a:lnTo>
                      <a:lnTo>
                        <a:pt x="14" y="311"/>
                      </a:lnTo>
                      <a:lnTo>
                        <a:pt x="13" y="310"/>
                      </a:lnTo>
                      <a:lnTo>
                        <a:pt x="11" y="309"/>
                      </a:lnTo>
                      <a:lnTo>
                        <a:pt x="8" y="308"/>
                      </a:lnTo>
                      <a:lnTo>
                        <a:pt x="8" y="306"/>
                      </a:lnTo>
                      <a:lnTo>
                        <a:pt x="6" y="303"/>
                      </a:lnTo>
                      <a:lnTo>
                        <a:pt x="4" y="302"/>
                      </a:lnTo>
                      <a:lnTo>
                        <a:pt x="3" y="299"/>
                      </a:lnTo>
                      <a:lnTo>
                        <a:pt x="2" y="298"/>
                      </a:lnTo>
                      <a:lnTo>
                        <a:pt x="0" y="294"/>
                      </a:lnTo>
                      <a:lnTo>
                        <a:pt x="0" y="290"/>
                      </a:lnTo>
                      <a:lnTo>
                        <a:pt x="0" y="53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6" y="32"/>
                      </a:lnTo>
                      <a:lnTo>
                        <a:pt x="8" y="28"/>
                      </a:ln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23" y="14"/>
                      </a:lnTo>
                      <a:lnTo>
                        <a:pt x="29" y="11"/>
                      </a:lnTo>
                      <a:lnTo>
                        <a:pt x="33" y="8"/>
                      </a:lnTo>
                      <a:lnTo>
                        <a:pt x="39" y="6"/>
                      </a:lnTo>
                      <a:lnTo>
                        <a:pt x="49" y="3"/>
                      </a:lnTo>
                      <a:lnTo>
                        <a:pt x="54" y="2"/>
                      </a:lnTo>
                      <a:lnTo>
                        <a:pt x="62" y="1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auto">
                <a:xfrm>
                  <a:off x="2764" y="2131"/>
                  <a:ext cx="143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8" name="Group 8"/>
              <p:cNvGrpSpPr>
                <a:grpSpLocks/>
              </p:cNvGrpSpPr>
              <p:nvPr/>
            </p:nvGrpSpPr>
            <p:grpSpPr bwMode="auto">
              <a:xfrm>
                <a:off x="3975" y="2683"/>
                <a:ext cx="217" cy="720"/>
                <a:chOff x="3063" y="2131"/>
                <a:chExt cx="282" cy="798"/>
              </a:xfrm>
            </p:grpSpPr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3061" y="2292"/>
                  <a:ext cx="282" cy="637"/>
                </a:xfrm>
                <a:custGeom>
                  <a:avLst/>
                  <a:gdLst>
                    <a:gd name="T0" fmla="*/ 220 w 282"/>
                    <a:gd name="T1" fmla="*/ 0 h 637"/>
                    <a:gd name="T2" fmla="*/ 232 w 282"/>
                    <a:gd name="T3" fmla="*/ 2 h 637"/>
                    <a:gd name="T4" fmla="*/ 243 w 282"/>
                    <a:gd name="T5" fmla="*/ 6 h 637"/>
                    <a:gd name="T6" fmla="*/ 253 w 282"/>
                    <a:gd name="T7" fmla="*/ 11 h 637"/>
                    <a:gd name="T8" fmla="*/ 266 w 282"/>
                    <a:gd name="T9" fmla="*/ 18 h 637"/>
                    <a:gd name="T10" fmla="*/ 275 w 282"/>
                    <a:gd name="T11" fmla="*/ 30 h 637"/>
                    <a:gd name="T12" fmla="*/ 281 w 282"/>
                    <a:gd name="T13" fmla="*/ 43 h 637"/>
                    <a:gd name="T14" fmla="*/ 281 w 282"/>
                    <a:gd name="T15" fmla="*/ 290 h 637"/>
                    <a:gd name="T16" fmla="*/ 280 w 282"/>
                    <a:gd name="T17" fmla="*/ 297 h 637"/>
                    <a:gd name="T18" fmla="*/ 273 w 282"/>
                    <a:gd name="T19" fmla="*/ 306 h 637"/>
                    <a:gd name="T20" fmla="*/ 264 w 282"/>
                    <a:gd name="T21" fmla="*/ 311 h 637"/>
                    <a:gd name="T22" fmla="*/ 253 w 282"/>
                    <a:gd name="T23" fmla="*/ 312 h 637"/>
                    <a:gd name="T24" fmla="*/ 244 w 282"/>
                    <a:gd name="T25" fmla="*/ 309 h 637"/>
                    <a:gd name="T26" fmla="*/ 237 w 282"/>
                    <a:gd name="T27" fmla="*/ 302 h 637"/>
                    <a:gd name="T28" fmla="*/ 234 w 282"/>
                    <a:gd name="T29" fmla="*/ 296 h 637"/>
                    <a:gd name="T30" fmla="*/ 232 w 282"/>
                    <a:gd name="T31" fmla="*/ 289 h 637"/>
                    <a:gd name="T32" fmla="*/ 217 w 282"/>
                    <a:gd name="T33" fmla="*/ 600 h 637"/>
                    <a:gd name="T34" fmla="*/ 212 w 282"/>
                    <a:gd name="T35" fmla="*/ 616 h 637"/>
                    <a:gd name="T36" fmla="*/ 204 w 282"/>
                    <a:gd name="T37" fmla="*/ 629 h 637"/>
                    <a:gd name="T38" fmla="*/ 193 w 282"/>
                    <a:gd name="T39" fmla="*/ 634 h 637"/>
                    <a:gd name="T40" fmla="*/ 183 w 282"/>
                    <a:gd name="T41" fmla="*/ 637 h 637"/>
                    <a:gd name="T42" fmla="*/ 170 w 282"/>
                    <a:gd name="T43" fmla="*/ 634 h 637"/>
                    <a:gd name="T44" fmla="*/ 161 w 282"/>
                    <a:gd name="T45" fmla="*/ 628 h 637"/>
                    <a:gd name="T46" fmla="*/ 153 w 282"/>
                    <a:gd name="T47" fmla="*/ 618 h 637"/>
                    <a:gd name="T48" fmla="*/ 149 w 282"/>
                    <a:gd name="T49" fmla="*/ 609 h 637"/>
                    <a:gd name="T50" fmla="*/ 133 w 282"/>
                    <a:gd name="T51" fmla="*/ 305 h 637"/>
                    <a:gd name="T52" fmla="*/ 130 w 282"/>
                    <a:gd name="T53" fmla="*/ 613 h 637"/>
                    <a:gd name="T54" fmla="*/ 123 w 282"/>
                    <a:gd name="T55" fmla="*/ 625 h 637"/>
                    <a:gd name="T56" fmla="*/ 111 w 282"/>
                    <a:gd name="T57" fmla="*/ 634 h 637"/>
                    <a:gd name="T58" fmla="*/ 97 w 282"/>
                    <a:gd name="T59" fmla="*/ 637 h 637"/>
                    <a:gd name="T60" fmla="*/ 86 w 282"/>
                    <a:gd name="T61" fmla="*/ 633 h 637"/>
                    <a:gd name="T62" fmla="*/ 74 w 282"/>
                    <a:gd name="T63" fmla="*/ 626 h 637"/>
                    <a:gd name="T64" fmla="*/ 69 w 282"/>
                    <a:gd name="T65" fmla="*/ 616 h 637"/>
                    <a:gd name="T66" fmla="*/ 65 w 282"/>
                    <a:gd name="T67" fmla="*/ 604 h 637"/>
                    <a:gd name="T68" fmla="*/ 50 w 282"/>
                    <a:gd name="T69" fmla="*/ 289 h 637"/>
                    <a:gd name="T70" fmla="*/ 46 w 282"/>
                    <a:gd name="T71" fmla="*/ 298 h 637"/>
                    <a:gd name="T72" fmla="*/ 42 w 282"/>
                    <a:gd name="T73" fmla="*/ 304 h 637"/>
                    <a:gd name="T74" fmla="*/ 37 w 282"/>
                    <a:gd name="T75" fmla="*/ 309 h 637"/>
                    <a:gd name="T76" fmla="*/ 30 w 282"/>
                    <a:gd name="T77" fmla="*/ 312 h 637"/>
                    <a:gd name="T78" fmla="*/ 22 w 282"/>
                    <a:gd name="T79" fmla="*/ 312 h 637"/>
                    <a:gd name="T80" fmla="*/ 15 w 282"/>
                    <a:gd name="T81" fmla="*/ 310 h 637"/>
                    <a:gd name="T82" fmla="*/ 9 w 282"/>
                    <a:gd name="T83" fmla="*/ 307 h 637"/>
                    <a:gd name="T84" fmla="*/ 5 w 282"/>
                    <a:gd name="T85" fmla="*/ 301 h 637"/>
                    <a:gd name="T86" fmla="*/ 1 w 282"/>
                    <a:gd name="T87" fmla="*/ 293 h 637"/>
                    <a:gd name="T88" fmla="*/ 0 w 282"/>
                    <a:gd name="T89" fmla="*/ 51 h 637"/>
                    <a:gd name="T90" fmla="*/ 5 w 282"/>
                    <a:gd name="T91" fmla="*/ 31 h 637"/>
                    <a:gd name="T92" fmla="*/ 16 w 282"/>
                    <a:gd name="T93" fmla="*/ 19 h 637"/>
                    <a:gd name="T94" fmla="*/ 34 w 282"/>
                    <a:gd name="T95" fmla="*/ 7 h 637"/>
                    <a:gd name="T96" fmla="*/ 54 w 282"/>
                    <a:gd name="T97" fmla="*/ 1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2"/>
                    <a:gd name="T148" fmla="*/ 0 h 637"/>
                    <a:gd name="T149" fmla="*/ 282 w 282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2" h="637">
                      <a:moveTo>
                        <a:pt x="67" y="0"/>
                      </a:move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5" y="1"/>
                      </a:lnTo>
                      <a:lnTo>
                        <a:pt x="228" y="1"/>
                      </a:lnTo>
                      <a:lnTo>
                        <a:pt x="232" y="2"/>
                      </a:lnTo>
                      <a:lnTo>
                        <a:pt x="235" y="2"/>
                      </a:lnTo>
                      <a:lnTo>
                        <a:pt x="239" y="3"/>
                      </a:lnTo>
                      <a:lnTo>
                        <a:pt x="243" y="6"/>
                      </a:lnTo>
                      <a:lnTo>
                        <a:pt x="247" y="6"/>
                      </a:lnTo>
                      <a:lnTo>
                        <a:pt x="250" y="8"/>
                      </a:lnTo>
                      <a:lnTo>
                        <a:pt x="253" y="11"/>
                      </a:lnTo>
                      <a:lnTo>
                        <a:pt x="257" y="12"/>
                      </a:lnTo>
                      <a:lnTo>
                        <a:pt x="261" y="15"/>
                      </a:lnTo>
                      <a:lnTo>
                        <a:pt x="266" y="18"/>
                      </a:lnTo>
                      <a:lnTo>
                        <a:pt x="270" y="22"/>
                      </a:lnTo>
                      <a:lnTo>
                        <a:pt x="272" y="26"/>
                      </a:lnTo>
                      <a:lnTo>
                        <a:pt x="275" y="30"/>
                      </a:lnTo>
                      <a:lnTo>
                        <a:pt x="278" y="35"/>
                      </a:lnTo>
                      <a:lnTo>
                        <a:pt x="280" y="39"/>
                      </a:lnTo>
                      <a:lnTo>
                        <a:pt x="281" y="43"/>
                      </a:lnTo>
                      <a:lnTo>
                        <a:pt x="282" y="49"/>
                      </a:lnTo>
                      <a:lnTo>
                        <a:pt x="282" y="52"/>
                      </a:lnTo>
                      <a:lnTo>
                        <a:pt x="281" y="290"/>
                      </a:lnTo>
                      <a:lnTo>
                        <a:pt x="281" y="292"/>
                      </a:lnTo>
                      <a:lnTo>
                        <a:pt x="280" y="293"/>
                      </a:lnTo>
                      <a:lnTo>
                        <a:pt x="280" y="297"/>
                      </a:lnTo>
                      <a:lnTo>
                        <a:pt x="278" y="300"/>
                      </a:lnTo>
                      <a:lnTo>
                        <a:pt x="276" y="302"/>
                      </a:lnTo>
                      <a:lnTo>
                        <a:pt x="273" y="306"/>
                      </a:lnTo>
                      <a:lnTo>
                        <a:pt x="271" y="308"/>
                      </a:lnTo>
                      <a:lnTo>
                        <a:pt x="266" y="310"/>
                      </a:lnTo>
                      <a:lnTo>
                        <a:pt x="264" y="311"/>
                      </a:lnTo>
                      <a:lnTo>
                        <a:pt x="260" y="312"/>
                      </a:lnTo>
                      <a:lnTo>
                        <a:pt x="256" y="312"/>
                      </a:lnTo>
                      <a:lnTo>
                        <a:pt x="253" y="312"/>
                      </a:lnTo>
                      <a:lnTo>
                        <a:pt x="250" y="311"/>
                      </a:lnTo>
                      <a:lnTo>
                        <a:pt x="247" y="310"/>
                      </a:lnTo>
                      <a:lnTo>
                        <a:pt x="244" y="309"/>
                      </a:lnTo>
                      <a:lnTo>
                        <a:pt x="241" y="307"/>
                      </a:lnTo>
                      <a:lnTo>
                        <a:pt x="239" y="305"/>
                      </a:lnTo>
                      <a:lnTo>
                        <a:pt x="237" y="302"/>
                      </a:lnTo>
                      <a:lnTo>
                        <a:pt x="235" y="300"/>
                      </a:lnTo>
                      <a:lnTo>
                        <a:pt x="234" y="298"/>
                      </a:lnTo>
                      <a:lnTo>
                        <a:pt x="234" y="296"/>
                      </a:lnTo>
                      <a:lnTo>
                        <a:pt x="233" y="292"/>
                      </a:lnTo>
                      <a:lnTo>
                        <a:pt x="232" y="292"/>
                      </a:lnTo>
                      <a:lnTo>
                        <a:pt x="232" y="289"/>
                      </a:lnTo>
                      <a:lnTo>
                        <a:pt x="232" y="107"/>
                      </a:lnTo>
                      <a:lnTo>
                        <a:pt x="217" y="107"/>
                      </a:lnTo>
                      <a:lnTo>
                        <a:pt x="217" y="600"/>
                      </a:lnTo>
                      <a:lnTo>
                        <a:pt x="217" y="606"/>
                      </a:lnTo>
                      <a:lnTo>
                        <a:pt x="215" y="612"/>
                      </a:lnTo>
                      <a:lnTo>
                        <a:pt x="212" y="616"/>
                      </a:lnTo>
                      <a:lnTo>
                        <a:pt x="210" y="622"/>
                      </a:lnTo>
                      <a:lnTo>
                        <a:pt x="207" y="625"/>
                      </a:lnTo>
                      <a:lnTo>
                        <a:pt x="204" y="629"/>
                      </a:lnTo>
                      <a:lnTo>
                        <a:pt x="201" y="631"/>
                      </a:lnTo>
                      <a:lnTo>
                        <a:pt x="197" y="633"/>
                      </a:lnTo>
                      <a:lnTo>
                        <a:pt x="193" y="634"/>
                      </a:lnTo>
                      <a:lnTo>
                        <a:pt x="190" y="635"/>
                      </a:lnTo>
                      <a:lnTo>
                        <a:pt x="186" y="637"/>
                      </a:lnTo>
                      <a:lnTo>
                        <a:pt x="183" y="637"/>
                      </a:lnTo>
                      <a:lnTo>
                        <a:pt x="180" y="637"/>
                      </a:lnTo>
                      <a:lnTo>
                        <a:pt x="176" y="636"/>
                      </a:lnTo>
                      <a:lnTo>
                        <a:pt x="170" y="634"/>
                      </a:lnTo>
                      <a:lnTo>
                        <a:pt x="167" y="632"/>
                      </a:lnTo>
                      <a:lnTo>
                        <a:pt x="163" y="631"/>
                      </a:lnTo>
                      <a:lnTo>
                        <a:pt x="161" y="628"/>
                      </a:lnTo>
                      <a:lnTo>
                        <a:pt x="158" y="626"/>
                      </a:lnTo>
                      <a:lnTo>
                        <a:pt x="155" y="623"/>
                      </a:lnTo>
                      <a:lnTo>
                        <a:pt x="153" y="618"/>
                      </a:lnTo>
                      <a:lnTo>
                        <a:pt x="152" y="615"/>
                      </a:lnTo>
                      <a:lnTo>
                        <a:pt x="150" y="613"/>
                      </a:lnTo>
                      <a:lnTo>
                        <a:pt x="149" y="609"/>
                      </a:lnTo>
                      <a:lnTo>
                        <a:pt x="148" y="606"/>
                      </a:lnTo>
                      <a:lnTo>
                        <a:pt x="148" y="305"/>
                      </a:lnTo>
                      <a:lnTo>
                        <a:pt x="133" y="305"/>
                      </a:lnTo>
                      <a:lnTo>
                        <a:pt x="132" y="603"/>
                      </a:lnTo>
                      <a:lnTo>
                        <a:pt x="131" y="608"/>
                      </a:lnTo>
                      <a:lnTo>
                        <a:pt x="130" y="613"/>
                      </a:lnTo>
                      <a:lnTo>
                        <a:pt x="129" y="616"/>
                      </a:lnTo>
                      <a:lnTo>
                        <a:pt x="128" y="621"/>
                      </a:lnTo>
                      <a:lnTo>
                        <a:pt x="123" y="625"/>
                      </a:lnTo>
                      <a:lnTo>
                        <a:pt x="121" y="629"/>
                      </a:lnTo>
                      <a:lnTo>
                        <a:pt x="115" y="632"/>
                      </a:lnTo>
                      <a:lnTo>
                        <a:pt x="111" y="634"/>
                      </a:lnTo>
                      <a:lnTo>
                        <a:pt x="106" y="636"/>
                      </a:lnTo>
                      <a:lnTo>
                        <a:pt x="102" y="637"/>
                      </a:lnTo>
                      <a:lnTo>
                        <a:pt x="97" y="637"/>
                      </a:lnTo>
                      <a:lnTo>
                        <a:pt x="93" y="636"/>
                      </a:lnTo>
                      <a:lnTo>
                        <a:pt x="89" y="635"/>
                      </a:lnTo>
                      <a:lnTo>
                        <a:pt x="86" y="633"/>
                      </a:lnTo>
                      <a:lnTo>
                        <a:pt x="82" y="632"/>
                      </a:lnTo>
                      <a:lnTo>
                        <a:pt x="78" y="630"/>
                      </a:lnTo>
                      <a:lnTo>
                        <a:pt x="74" y="626"/>
                      </a:lnTo>
                      <a:lnTo>
                        <a:pt x="74" y="623"/>
                      </a:lnTo>
                      <a:lnTo>
                        <a:pt x="71" y="620"/>
                      </a:lnTo>
                      <a:lnTo>
                        <a:pt x="69" y="616"/>
                      </a:lnTo>
                      <a:lnTo>
                        <a:pt x="68" y="613"/>
                      </a:lnTo>
                      <a:lnTo>
                        <a:pt x="67" y="610"/>
                      </a:lnTo>
                      <a:lnTo>
                        <a:pt x="65" y="604"/>
                      </a:lnTo>
                      <a:lnTo>
                        <a:pt x="66" y="107"/>
                      </a:lnTo>
                      <a:lnTo>
                        <a:pt x="50" y="107"/>
                      </a:lnTo>
                      <a:lnTo>
                        <a:pt x="50" y="289"/>
                      </a:lnTo>
                      <a:lnTo>
                        <a:pt x="49" y="292"/>
                      </a:lnTo>
                      <a:lnTo>
                        <a:pt x="48" y="295"/>
                      </a:lnTo>
                      <a:lnTo>
                        <a:pt x="46" y="298"/>
                      </a:lnTo>
                      <a:lnTo>
                        <a:pt x="44" y="301"/>
                      </a:lnTo>
                      <a:lnTo>
                        <a:pt x="44" y="302"/>
                      </a:lnTo>
                      <a:lnTo>
                        <a:pt x="42" y="304"/>
                      </a:lnTo>
                      <a:lnTo>
                        <a:pt x="40" y="307"/>
                      </a:lnTo>
                      <a:lnTo>
                        <a:pt x="39" y="308"/>
                      </a:lnTo>
                      <a:lnTo>
                        <a:pt x="37" y="309"/>
                      </a:lnTo>
                      <a:lnTo>
                        <a:pt x="35" y="310"/>
                      </a:lnTo>
                      <a:lnTo>
                        <a:pt x="33" y="311"/>
                      </a:lnTo>
                      <a:lnTo>
                        <a:pt x="30" y="312"/>
                      </a:lnTo>
                      <a:lnTo>
                        <a:pt x="28" y="312"/>
                      </a:lnTo>
                      <a:lnTo>
                        <a:pt x="26" y="312"/>
                      </a:lnTo>
                      <a:lnTo>
                        <a:pt x="22" y="312"/>
                      </a:lnTo>
                      <a:lnTo>
                        <a:pt x="20" y="312"/>
                      </a:lnTo>
                      <a:lnTo>
                        <a:pt x="18" y="311"/>
                      </a:lnTo>
                      <a:lnTo>
                        <a:pt x="15" y="310"/>
                      </a:lnTo>
                      <a:lnTo>
                        <a:pt x="13" y="309"/>
                      </a:lnTo>
                      <a:lnTo>
                        <a:pt x="10" y="308"/>
                      </a:lnTo>
                      <a:lnTo>
                        <a:pt x="9" y="307"/>
                      </a:lnTo>
                      <a:lnTo>
                        <a:pt x="7" y="306"/>
                      </a:lnTo>
                      <a:lnTo>
                        <a:pt x="5" y="302"/>
                      </a:lnTo>
                      <a:lnTo>
                        <a:pt x="5" y="301"/>
                      </a:lnTo>
                      <a:lnTo>
                        <a:pt x="3" y="299"/>
                      </a:lnTo>
                      <a:lnTo>
                        <a:pt x="2" y="297"/>
                      </a:lnTo>
                      <a:lnTo>
                        <a:pt x="1" y="293"/>
                      </a:lnTo>
                      <a:lnTo>
                        <a:pt x="0" y="292"/>
                      </a:lnTo>
                      <a:lnTo>
                        <a:pt x="0" y="290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2" y="37"/>
                      </a:lnTo>
                      <a:lnTo>
                        <a:pt x="5" y="31"/>
                      </a:lnTo>
                      <a:lnTo>
                        <a:pt x="9" y="26"/>
                      </a:lnTo>
                      <a:lnTo>
                        <a:pt x="12" y="23"/>
                      </a:lnTo>
                      <a:lnTo>
                        <a:pt x="16" y="19"/>
                      </a:lnTo>
                      <a:lnTo>
                        <a:pt x="22" y="14"/>
                      </a:lnTo>
                      <a:lnTo>
                        <a:pt x="29" y="11"/>
                      </a:lnTo>
                      <a:lnTo>
                        <a:pt x="34" y="7"/>
                      </a:lnTo>
                      <a:lnTo>
                        <a:pt x="39" y="6"/>
                      </a:lnTo>
                      <a:lnTo>
                        <a:pt x="47" y="2"/>
                      </a:lnTo>
                      <a:lnTo>
                        <a:pt x="54" y="1"/>
                      </a:lnTo>
                      <a:lnTo>
                        <a:pt x="60" y="1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3127" y="2131"/>
                  <a:ext cx="145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19" name="Group 11"/>
              <p:cNvGrpSpPr>
                <a:grpSpLocks/>
              </p:cNvGrpSpPr>
              <p:nvPr/>
            </p:nvGrpSpPr>
            <p:grpSpPr bwMode="auto">
              <a:xfrm>
                <a:off x="4368" y="2683"/>
                <a:ext cx="216" cy="720"/>
                <a:chOff x="3428" y="2131"/>
                <a:chExt cx="281" cy="798"/>
              </a:xfrm>
            </p:grpSpPr>
            <p:sp>
              <p:nvSpPr>
                <p:cNvPr id="40" name="Freeform 12"/>
                <p:cNvSpPr>
                  <a:spLocks/>
                </p:cNvSpPr>
                <p:nvPr/>
              </p:nvSpPr>
              <p:spPr bwMode="auto">
                <a:xfrm>
                  <a:off x="3430" y="2292"/>
                  <a:ext cx="281" cy="637"/>
                </a:xfrm>
                <a:custGeom>
                  <a:avLst/>
                  <a:gdLst>
                    <a:gd name="T0" fmla="*/ 220 w 281"/>
                    <a:gd name="T1" fmla="*/ 0 h 637"/>
                    <a:gd name="T2" fmla="*/ 231 w 281"/>
                    <a:gd name="T3" fmla="*/ 2 h 637"/>
                    <a:gd name="T4" fmla="*/ 242 w 281"/>
                    <a:gd name="T5" fmla="*/ 6 h 637"/>
                    <a:gd name="T6" fmla="*/ 253 w 281"/>
                    <a:gd name="T7" fmla="*/ 11 h 637"/>
                    <a:gd name="T8" fmla="*/ 265 w 281"/>
                    <a:gd name="T9" fmla="*/ 18 h 637"/>
                    <a:gd name="T10" fmla="*/ 275 w 281"/>
                    <a:gd name="T11" fmla="*/ 30 h 637"/>
                    <a:gd name="T12" fmla="*/ 281 w 281"/>
                    <a:gd name="T13" fmla="*/ 43 h 637"/>
                    <a:gd name="T14" fmla="*/ 281 w 281"/>
                    <a:gd name="T15" fmla="*/ 290 h 637"/>
                    <a:gd name="T16" fmla="*/ 279 w 281"/>
                    <a:gd name="T17" fmla="*/ 297 h 637"/>
                    <a:gd name="T18" fmla="*/ 273 w 281"/>
                    <a:gd name="T19" fmla="*/ 306 h 637"/>
                    <a:gd name="T20" fmla="*/ 263 w 281"/>
                    <a:gd name="T21" fmla="*/ 311 h 637"/>
                    <a:gd name="T22" fmla="*/ 252 w 281"/>
                    <a:gd name="T23" fmla="*/ 312 h 637"/>
                    <a:gd name="T24" fmla="*/ 243 w 281"/>
                    <a:gd name="T25" fmla="*/ 309 h 637"/>
                    <a:gd name="T26" fmla="*/ 236 w 281"/>
                    <a:gd name="T27" fmla="*/ 302 h 637"/>
                    <a:gd name="T28" fmla="*/ 233 w 281"/>
                    <a:gd name="T29" fmla="*/ 296 h 637"/>
                    <a:gd name="T30" fmla="*/ 231 w 281"/>
                    <a:gd name="T31" fmla="*/ 289 h 637"/>
                    <a:gd name="T32" fmla="*/ 216 w 281"/>
                    <a:gd name="T33" fmla="*/ 600 h 637"/>
                    <a:gd name="T34" fmla="*/ 212 w 281"/>
                    <a:gd name="T35" fmla="*/ 616 h 637"/>
                    <a:gd name="T36" fmla="*/ 204 w 281"/>
                    <a:gd name="T37" fmla="*/ 629 h 637"/>
                    <a:gd name="T38" fmla="*/ 192 w 281"/>
                    <a:gd name="T39" fmla="*/ 634 h 637"/>
                    <a:gd name="T40" fmla="*/ 183 w 281"/>
                    <a:gd name="T41" fmla="*/ 637 h 637"/>
                    <a:gd name="T42" fmla="*/ 170 w 281"/>
                    <a:gd name="T43" fmla="*/ 634 h 637"/>
                    <a:gd name="T44" fmla="*/ 161 w 281"/>
                    <a:gd name="T45" fmla="*/ 628 h 637"/>
                    <a:gd name="T46" fmla="*/ 153 w 281"/>
                    <a:gd name="T47" fmla="*/ 618 h 637"/>
                    <a:gd name="T48" fmla="*/ 149 w 281"/>
                    <a:gd name="T49" fmla="*/ 609 h 637"/>
                    <a:gd name="T50" fmla="*/ 133 w 281"/>
                    <a:gd name="T51" fmla="*/ 305 h 637"/>
                    <a:gd name="T52" fmla="*/ 130 w 281"/>
                    <a:gd name="T53" fmla="*/ 613 h 637"/>
                    <a:gd name="T54" fmla="*/ 123 w 281"/>
                    <a:gd name="T55" fmla="*/ 625 h 637"/>
                    <a:gd name="T56" fmla="*/ 111 w 281"/>
                    <a:gd name="T57" fmla="*/ 634 h 637"/>
                    <a:gd name="T58" fmla="*/ 97 w 281"/>
                    <a:gd name="T59" fmla="*/ 637 h 637"/>
                    <a:gd name="T60" fmla="*/ 85 w 281"/>
                    <a:gd name="T61" fmla="*/ 633 h 637"/>
                    <a:gd name="T62" fmla="*/ 74 w 281"/>
                    <a:gd name="T63" fmla="*/ 626 h 637"/>
                    <a:gd name="T64" fmla="*/ 68 w 281"/>
                    <a:gd name="T65" fmla="*/ 616 h 637"/>
                    <a:gd name="T66" fmla="*/ 65 w 281"/>
                    <a:gd name="T67" fmla="*/ 604 h 637"/>
                    <a:gd name="T68" fmla="*/ 49 w 281"/>
                    <a:gd name="T69" fmla="*/ 289 h 637"/>
                    <a:gd name="T70" fmla="*/ 46 w 281"/>
                    <a:gd name="T71" fmla="*/ 298 h 637"/>
                    <a:gd name="T72" fmla="*/ 42 w 281"/>
                    <a:gd name="T73" fmla="*/ 304 h 637"/>
                    <a:gd name="T74" fmla="*/ 36 w 281"/>
                    <a:gd name="T75" fmla="*/ 309 h 637"/>
                    <a:gd name="T76" fmla="*/ 29 w 281"/>
                    <a:gd name="T77" fmla="*/ 312 h 637"/>
                    <a:gd name="T78" fmla="*/ 21 w 281"/>
                    <a:gd name="T79" fmla="*/ 312 h 637"/>
                    <a:gd name="T80" fmla="*/ 14 w 281"/>
                    <a:gd name="T81" fmla="*/ 310 h 637"/>
                    <a:gd name="T82" fmla="*/ 9 w 281"/>
                    <a:gd name="T83" fmla="*/ 307 h 637"/>
                    <a:gd name="T84" fmla="*/ 4 w 281"/>
                    <a:gd name="T85" fmla="*/ 301 h 637"/>
                    <a:gd name="T86" fmla="*/ 0 w 281"/>
                    <a:gd name="T87" fmla="*/ 293 h 637"/>
                    <a:gd name="T88" fmla="*/ 0 w 281"/>
                    <a:gd name="T89" fmla="*/ 51 h 637"/>
                    <a:gd name="T90" fmla="*/ 5 w 281"/>
                    <a:gd name="T91" fmla="*/ 31 h 637"/>
                    <a:gd name="T92" fmla="*/ 15 w 281"/>
                    <a:gd name="T93" fmla="*/ 19 h 637"/>
                    <a:gd name="T94" fmla="*/ 34 w 281"/>
                    <a:gd name="T95" fmla="*/ 7 h 637"/>
                    <a:gd name="T96" fmla="*/ 53 w 281"/>
                    <a:gd name="T97" fmla="*/ 1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1"/>
                    <a:gd name="T148" fmla="*/ 0 h 637"/>
                    <a:gd name="T149" fmla="*/ 281 w 281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1" h="637">
                      <a:moveTo>
                        <a:pt x="66" y="0"/>
                      </a:move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4" y="1"/>
                      </a:lnTo>
                      <a:lnTo>
                        <a:pt x="227" y="1"/>
                      </a:lnTo>
                      <a:lnTo>
                        <a:pt x="231" y="2"/>
                      </a:lnTo>
                      <a:lnTo>
                        <a:pt x="235" y="2"/>
                      </a:lnTo>
                      <a:lnTo>
                        <a:pt x="239" y="3"/>
                      </a:lnTo>
                      <a:lnTo>
                        <a:pt x="242" y="6"/>
                      </a:lnTo>
                      <a:lnTo>
                        <a:pt x="246" y="6"/>
                      </a:lnTo>
                      <a:lnTo>
                        <a:pt x="249" y="8"/>
                      </a:lnTo>
                      <a:lnTo>
                        <a:pt x="253" y="11"/>
                      </a:lnTo>
                      <a:lnTo>
                        <a:pt x="257" y="12"/>
                      </a:lnTo>
                      <a:lnTo>
                        <a:pt x="261" y="15"/>
                      </a:lnTo>
                      <a:lnTo>
                        <a:pt x="265" y="18"/>
                      </a:lnTo>
                      <a:lnTo>
                        <a:pt x="269" y="22"/>
                      </a:lnTo>
                      <a:lnTo>
                        <a:pt x="272" y="26"/>
                      </a:lnTo>
                      <a:lnTo>
                        <a:pt x="275" y="30"/>
                      </a:lnTo>
                      <a:lnTo>
                        <a:pt x="278" y="35"/>
                      </a:lnTo>
                      <a:lnTo>
                        <a:pt x="279" y="39"/>
                      </a:lnTo>
                      <a:lnTo>
                        <a:pt x="281" y="43"/>
                      </a:lnTo>
                      <a:lnTo>
                        <a:pt x="281" y="49"/>
                      </a:lnTo>
                      <a:lnTo>
                        <a:pt x="281" y="52"/>
                      </a:lnTo>
                      <a:lnTo>
                        <a:pt x="281" y="290"/>
                      </a:lnTo>
                      <a:lnTo>
                        <a:pt x="280" y="292"/>
                      </a:lnTo>
                      <a:lnTo>
                        <a:pt x="280" y="293"/>
                      </a:lnTo>
                      <a:lnTo>
                        <a:pt x="279" y="297"/>
                      </a:lnTo>
                      <a:lnTo>
                        <a:pt x="278" y="300"/>
                      </a:lnTo>
                      <a:lnTo>
                        <a:pt x="276" y="302"/>
                      </a:lnTo>
                      <a:lnTo>
                        <a:pt x="273" y="306"/>
                      </a:lnTo>
                      <a:lnTo>
                        <a:pt x="270" y="308"/>
                      </a:lnTo>
                      <a:lnTo>
                        <a:pt x="266" y="310"/>
                      </a:lnTo>
                      <a:lnTo>
                        <a:pt x="263" y="311"/>
                      </a:lnTo>
                      <a:lnTo>
                        <a:pt x="260" y="312"/>
                      </a:lnTo>
                      <a:lnTo>
                        <a:pt x="256" y="312"/>
                      </a:lnTo>
                      <a:lnTo>
                        <a:pt x="252" y="312"/>
                      </a:lnTo>
                      <a:lnTo>
                        <a:pt x="249" y="311"/>
                      </a:lnTo>
                      <a:lnTo>
                        <a:pt x="246" y="310"/>
                      </a:lnTo>
                      <a:lnTo>
                        <a:pt x="243" y="309"/>
                      </a:lnTo>
                      <a:lnTo>
                        <a:pt x="241" y="307"/>
                      </a:lnTo>
                      <a:lnTo>
                        <a:pt x="239" y="305"/>
                      </a:lnTo>
                      <a:lnTo>
                        <a:pt x="236" y="302"/>
                      </a:lnTo>
                      <a:lnTo>
                        <a:pt x="235" y="300"/>
                      </a:lnTo>
                      <a:lnTo>
                        <a:pt x="233" y="298"/>
                      </a:lnTo>
                      <a:lnTo>
                        <a:pt x="233" y="296"/>
                      </a:lnTo>
                      <a:lnTo>
                        <a:pt x="232" y="292"/>
                      </a:lnTo>
                      <a:lnTo>
                        <a:pt x="231" y="289"/>
                      </a:lnTo>
                      <a:lnTo>
                        <a:pt x="232" y="107"/>
                      </a:lnTo>
                      <a:lnTo>
                        <a:pt x="216" y="107"/>
                      </a:lnTo>
                      <a:lnTo>
                        <a:pt x="216" y="600"/>
                      </a:lnTo>
                      <a:lnTo>
                        <a:pt x="216" y="606"/>
                      </a:lnTo>
                      <a:lnTo>
                        <a:pt x="214" y="612"/>
                      </a:lnTo>
                      <a:lnTo>
                        <a:pt x="212" y="616"/>
                      </a:lnTo>
                      <a:lnTo>
                        <a:pt x="209" y="622"/>
                      </a:lnTo>
                      <a:lnTo>
                        <a:pt x="207" y="625"/>
                      </a:lnTo>
                      <a:lnTo>
                        <a:pt x="204" y="629"/>
                      </a:lnTo>
                      <a:lnTo>
                        <a:pt x="201" y="631"/>
                      </a:lnTo>
                      <a:lnTo>
                        <a:pt x="197" y="633"/>
                      </a:lnTo>
                      <a:lnTo>
                        <a:pt x="192" y="634"/>
                      </a:lnTo>
                      <a:lnTo>
                        <a:pt x="190" y="635"/>
                      </a:lnTo>
                      <a:lnTo>
                        <a:pt x="186" y="637"/>
                      </a:lnTo>
                      <a:lnTo>
                        <a:pt x="183" y="637"/>
                      </a:lnTo>
                      <a:lnTo>
                        <a:pt x="179" y="637"/>
                      </a:lnTo>
                      <a:lnTo>
                        <a:pt x="175" y="636"/>
                      </a:lnTo>
                      <a:lnTo>
                        <a:pt x="170" y="634"/>
                      </a:lnTo>
                      <a:lnTo>
                        <a:pt x="167" y="632"/>
                      </a:lnTo>
                      <a:lnTo>
                        <a:pt x="162" y="631"/>
                      </a:lnTo>
                      <a:lnTo>
                        <a:pt x="161" y="628"/>
                      </a:lnTo>
                      <a:lnTo>
                        <a:pt x="158" y="626"/>
                      </a:lnTo>
                      <a:lnTo>
                        <a:pt x="154" y="623"/>
                      </a:lnTo>
                      <a:lnTo>
                        <a:pt x="153" y="618"/>
                      </a:lnTo>
                      <a:lnTo>
                        <a:pt x="152" y="615"/>
                      </a:lnTo>
                      <a:lnTo>
                        <a:pt x="150" y="613"/>
                      </a:lnTo>
                      <a:lnTo>
                        <a:pt x="149" y="609"/>
                      </a:lnTo>
                      <a:lnTo>
                        <a:pt x="148" y="606"/>
                      </a:lnTo>
                      <a:lnTo>
                        <a:pt x="148" y="305"/>
                      </a:lnTo>
                      <a:lnTo>
                        <a:pt x="133" y="305"/>
                      </a:lnTo>
                      <a:lnTo>
                        <a:pt x="132" y="603"/>
                      </a:lnTo>
                      <a:lnTo>
                        <a:pt x="131" y="608"/>
                      </a:lnTo>
                      <a:lnTo>
                        <a:pt x="130" y="613"/>
                      </a:lnTo>
                      <a:lnTo>
                        <a:pt x="128" y="616"/>
                      </a:lnTo>
                      <a:lnTo>
                        <a:pt x="127" y="621"/>
                      </a:lnTo>
                      <a:lnTo>
                        <a:pt x="123" y="625"/>
                      </a:lnTo>
                      <a:lnTo>
                        <a:pt x="120" y="629"/>
                      </a:lnTo>
                      <a:lnTo>
                        <a:pt x="115" y="632"/>
                      </a:lnTo>
                      <a:lnTo>
                        <a:pt x="111" y="634"/>
                      </a:lnTo>
                      <a:lnTo>
                        <a:pt x="105" y="636"/>
                      </a:lnTo>
                      <a:lnTo>
                        <a:pt x="101" y="637"/>
                      </a:lnTo>
                      <a:lnTo>
                        <a:pt x="97" y="637"/>
                      </a:lnTo>
                      <a:lnTo>
                        <a:pt x="92" y="636"/>
                      </a:lnTo>
                      <a:lnTo>
                        <a:pt x="89" y="635"/>
                      </a:lnTo>
                      <a:lnTo>
                        <a:pt x="85" y="633"/>
                      </a:lnTo>
                      <a:lnTo>
                        <a:pt x="82" y="632"/>
                      </a:lnTo>
                      <a:lnTo>
                        <a:pt x="78" y="630"/>
                      </a:lnTo>
                      <a:lnTo>
                        <a:pt x="74" y="626"/>
                      </a:lnTo>
                      <a:lnTo>
                        <a:pt x="73" y="623"/>
                      </a:lnTo>
                      <a:lnTo>
                        <a:pt x="70" y="620"/>
                      </a:lnTo>
                      <a:lnTo>
                        <a:pt x="68" y="616"/>
                      </a:lnTo>
                      <a:lnTo>
                        <a:pt x="67" y="613"/>
                      </a:lnTo>
                      <a:lnTo>
                        <a:pt x="66" y="610"/>
                      </a:lnTo>
                      <a:lnTo>
                        <a:pt x="65" y="604"/>
                      </a:lnTo>
                      <a:lnTo>
                        <a:pt x="66" y="107"/>
                      </a:lnTo>
                      <a:lnTo>
                        <a:pt x="49" y="107"/>
                      </a:lnTo>
                      <a:lnTo>
                        <a:pt x="49" y="289"/>
                      </a:lnTo>
                      <a:lnTo>
                        <a:pt x="49" y="292"/>
                      </a:lnTo>
                      <a:lnTo>
                        <a:pt x="48" y="295"/>
                      </a:lnTo>
                      <a:lnTo>
                        <a:pt x="46" y="298"/>
                      </a:lnTo>
                      <a:lnTo>
                        <a:pt x="44" y="301"/>
                      </a:lnTo>
                      <a:lnTo>
                        <a:pt x="44" y="302"/>
                      </a:lnTo>
                      <a:lnTo>
                        <a:pt x="42" y="304"/>
                      </a:lnTo>
                      <a:lnTo>
                        <a:pt x="40" y="307"/>
                      </a:lnTo>
                      <a:lnTo>
                        <a:pt x="39" y="308"/>
                      </a:lnTo>
                      <a:lnTo>
                        <a:pt x="36" y="309"/>
                      </a:lnTo>
                      <a:lnTo>
                        <a:pt x="34" y="310"/>
                      </a:lnTo>
                      <a:lnTo>
                        <a:pt x="32" y="311"/>
                      </a:lnTo>
                      <a:lnTo>
                        <a:pt x="29" y="312"/>
                      </a:lnTo>
                      <a:lnTo>
                        <a:pt x="28" y="312"/>
                      </a:lnTo>
                      <a:lnTo>
                        <a:pt x="26" y="312"/>
                      </a:lnTo>
                      <a:lnTo>
                        <a:pt x="21" y="312"/>
                      </a:lnTo>
                      <a:lnTo>
                        <a:pt x="20" y="312"/>
                      </a:lnTo>
                      <a:lnTo>
                        <a:pt x="17" y="311"/>
                      </a:lnTo>
                      <a:lnTo>
                        <a:pt x="14" y="310"/>
                      </a:lnTo>
                      <a:lnTo>
                        <a:pt x="12" y="309"/>
                      </a:lnTo>
                      <a:lnTo>
                        <a:pt x="10" y="308"/>
                      </a:lnTo>
                      <a:lnTo>
                        <a:pt x="9" y="307"/>
                      </a:lnTo>
                      <a:lnTo>
                        <a:pt x="7" y="306"/>
                      </a:lnTo>
                      <a:lnTo>
                        <a:pt x="5" y="302"/>
                      </a:lnTo>
                      <a:lnTo>
                        <a:pt x="4" y="301"/>
                      </a:lnTo>
                      <a:lnTo>
                        <a:pt x="2" y="299"/>
                      </a:lnTo>
                      <a:lnTo>
                        <a:pt x="2" y="297"/>
                      </a:lnTo>
                      <a:lnTo>
                        <a:pt x="0" y="293"/>
                      </a:lnTo>
                      <a:lnTo>
                        <a:pt x="0" y="292"/>
                      </a:lnTo>
                      <a:lnTo>
                        <a:pt x="0" y="290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2" y="37"/>
                      </a:lnTo>
                      <a:lnTo>
                        <a:pt x="5" y="31"/>
                      </a:lnTo>
                      <a:lnTo>
                        <a:pt x="9" y="26"/>
                      </a:lnTo>
                      <a:lnTo>
                        <a:pt x="12" y="23"/>
                      </a:lnTo>
                      <a:lnTo>
                        <a:pt x="15" y="19"/>
                      </a:lnTo>
                      <a:lnTo>
                        <a:pt x="22" y="14"/>
                      </a:lnTo>
                      <a:lnTo>
                        <a:pt x="29" y="11"/>
                      </a:lnTo>
                      <a:lnTo>
                        <a:pt x="34" y="7"/>
                      </a:lnTo>
                      <a:lnTo>
                        <a:pt x="39" y="6"/>
                      </a:lnTo>
                      <a:lnTo>
                        <a:pt x="47" y="2"/>
                      </a:lnTo>
                      <a:lnTo>
                        <a:pt x="53" y="1"/>
                      </a:lnTo>
                      <a:lnTo>
                        <a:pt x="60" y="1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auto">
                <a:xfrm>
                  <a:off x="3493" y="2131"/>
                  <a:ext cx="142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0" name="Group 14"/>
              <p:cNvGrpSpPr>
                <a:grpSpLocks/>
              </p:cNvGrpSpPr>
              <p:nvPr/>
            </p:nvGrpSpPr>
            <p:grpSpPr bwMode="auto">
              <a:xfrm>
                <a:off x="5550" y="2687"/>
                <a:ext cx="218" cy="719"/>
                <a:chOff x="2699" y="2131"/>
                <a:chExt cx="283" cy="796"/>
              </a:xfrm>
            </p:grpSpPr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>
                  <a:off x="2699" y="2290"/>
                  <a:ext cx="283" cy="637"/>
                </a:xfrm>
                <a:custGeom>
                  <a:avLst/>
                  <a:gdLst>
                    <a:gd name="T0" fmla="*/ 221 w 283"/>
                    <a:gd name="T1" fmla="*/ 0 h 637"/>
                    <a:gd name="T2" fmla="*/ 232 w 283"/>
                    <a:gd name="T3" fmla="*/ 3 h 637"/>
                    <a:gd name="T4" fmla="*/ 245 w 283"/>
                    <a:gd name="T5" fmla="*/ 6 h 637"/>
                    <a:gd name="T6" fmla="*/ 255 w 283"/>
                    <a:gd name="T7" fmla="*/ 11 h 637"/>
                    <a:gd name="T8" fmla="*/ 266 w 283"/>
                    <a:gd name="T9" fmla="*/ 19 h 637"/>
                    <a:gd name="T10" fmla="*/ 276 w 283"/>
                    <a:gd name="T11" fmla="*/ 30 h 637"/>
                    <a:gd name="T12" fmla="*/ 282 w 283"/>
                    <a:gd name="T13" fmla="*/ 44 h 637"/>
                    <a:gd name="T14" fmla="*/ 282 w 283"/>
                    <a:gd name="T15" fmla="*/ 290 h 637"/>
                    <a:gd name="T16" fmla="*/ 280 w 283"/>
                    <a:gd name="T17" fmla="*/ 298 h 637"/>
                    <a:gd name="T18" fmla="*/ 275 w 283"/>
                    <a:gd name="T19" fmla="*/ 306 h 637"/>
                    <a:gd name="T20" fmla="*/ 264 w 283"/>
                    <a:gd name="T21" fmla="*/ 312 h 637"/>
                    <a:gd name="T22" fmla="*/ 254 w 283"/>
                    <a:gd name="T23" fmla="*/ 312 h 637"/>
                    <a:gd name="T24" fmla="*/ 245 w 283"/>
                    <a:gd name="T25" fmla="*/ 310 h 637"/>
                    <a:gd name="T26" fmla="*/ 238 w 283"/>
                    <a:gd name="T27" fmla="*/ 303 h 637"/>
                    <a:gd name="T28" fmla="*/ 235 w 283"/>
                    <a:gd name="T29" fmla="*/ 296 h 637"/>
                    <a:gd name="T30" fmla="*/ 232 w 283"/>
                    <a:gd name="T31" fmla="*/ 289 h 637"/>
                    <a:gd name="T32" fmla="*/ 216 w 283"/>
                    <a:gd name="T33" fmla="*/ 600 h 637"/>
                    <a:gd name="T34" fmla="*/ 213 w 283"/>
                    <a:gd name="T35" fmla="*/ 616 h 637"/>
                    <a:gd name="T36" fmla="*/ 206 w 283"/>
                    <a:gd name="T37" fmla="*/ 630 h 637"/>
                    <a:gd name="T38" fmla="*/ 194 w 283"/>
                    <a:gd name="T39" fmla="*/ 635 h 637"/>
                    <a:gd name="T40" fmla="*/ 184 w 283"/>
                    <a:gd name="T41" fmla="*/ 637 h 637"/>
                    <a:gd name="T42" fmla="*/ 172 w 283"/>
                    <a:gd name="T43" fmla="*/ 635 h 637"/>
                    <a:gd name="T44" fmla="*/ 162 w 283"/>
                    <a:gd name="T45" fmla="*/ 629 h 637"/>
                    <a:gd name="T46" fmla="*/ 154 w 283"/>
                    <a:gd name="T47" fmla="*/ 619 h 637"/>
                    <a:gd name="T48" fmla="*/ 151 w 283"/>
                    <a:gd name="T49" fmla="*/ 610 h 637"/>
                    <a:gd name="T50" fmla="*/ 134 w 283"/>
                    <a:gd name="T51" fmla="*/ 305 h 637"/>
                    <a:gd name="T52" fmla="*/ 132 w 283"/>
                    <a:gd name="T53" fmla="*/ 613 h 637"/>
                    <a:gd name="T54" fmla="*/ 124 w 283"/>
                    <a:gd name="T55" fmla="*/ 625 h 637"/>
                    <a:gd name="T56" fmla="*/ 113 w 283"/>
                    <a:gd name="T57" fmla="*/ 635 h 637"/>
                    <a:gd name="T58" fmla="*/ 98 w 283"/>
                    <a:gd name="T59" fmla="*/ 637 h 637"/>
                    <a:gd name="T60" fmla="*/ 87 w 283"/>
                    <a:gd name="T61" fmla="*/ 634 h 637"/>
                    <a:gd name="T62" fmla="*/ 75 w 283"/>
                    <a:gd name="T63" fmla="*/ 626 h 637"/>
                    <a:gd name="T64" fmla="*/ 69 w 283"/>
                    <a:gd name="T65" fmla="*/ 616 h 637"/>
                    <a:gd name="T66" fmla="*/ 66 w 283"/>
                    <a:gd name="T67" fmla="*/ 605 h 637"/>
                    <a:gd name="T68" fmla="*/ 50 w 283"/>
                    <a:gd name="T69" fmla="*/ 289 h 637"/>
                    <a:gd name="T70" fmla="*/ 48 w 283"/>
                    <a:gd name="T71" fmla="*/ 299 h 637"/>
                    <a:gd name="T72" fmla="*/ 43 w 283"/>
                    <a:gd name="T73" fmla="*/ 304 h 637"/>
                    <a:gd name="T74" fmla="*/ 37 w 283"/>
                    <a:gd name="T75" fmla="*/ 310 h 637"/>
                    <a:gd name="T76" fmla="*/ 31 w 283"/>
                    <a:gd name="T77" fmla="*/ 312 h 637"/>
                    <a:gd name="T78" fmla="*/ 22 w 283"/>
                    <a:gd name="T79" fmla="*/ 312 h 637"/>
                    <a:gd name="T80" fmla="*/ 14 w 283"/>
                    <a:gd name="T81" fmla="*/ 311 h 637"/>
                    <a:gd name="T82" fmla="*/ 8 w 283"/>
                    <a:gd name="T83" fmla="*/ 308 h 637"/>
                    <a:gd name="T84" fmla="*/ 4 w 283"/>
                    <a:gd name="T85" fmla="*/ 302 h 637"/>
                    <a:gd name="T86" fmla="*/ 0 w 283"/>
                    <a:gd name="T87" fmla="*/ 294 h 637"/>
                    <a:gd name="T88" fmla="*/ 0 w 283"/>
                    <a:gd name="T89" fmla="*/ 53 h 637"/>
                    <a:gd name="T90" fmla="*/ 6 w 283"/>
                    <a:gd name="T91" fmla="*/ 32 h 637"/>
                    <a:gd name="T92" fmla="*/ 16 w 283"/>
                    <a:gd name="T93" fmla="*/ 20 h 637"/>
                    <a:gd name="T94" fmla="*/ 33 w 283"/>
                    <a:gd name="T95" fmla="*/ 8 h 637"/>
                    <a:gd name="T96" fmla="*/ 54 w 283"/>
                    <a:gd name="T97" fmla="*/ 2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3"/>
                    <a:gd name="T148" fmla="*/ 0 h 637"/>
                    <a:gd name="T149" fmla="*/ 283 w 283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3" h="637">
                      <a:moveTo>
                        <a:pt x="68" y="0"/>
                      </a:moveTo>
                      <a:lnTo>
                        <a:pt x="217" y="0"/>
                      </a:lnTo>
                      <a:lnTo>
                        <a:pt x="221" y="0"/>
                      </a:lnTo>
                      <a:lnTo>
                        <a:pt x="226" y="1"/>
                      </a:lnTo>
                      <a:lnTo>
                        <a:pt x="229" y="2"/>
                      </a:lnTo>
                      <a:lnTo>
                        <a:pt x="232" y="3"/>
                      </a:lnTo>
                      <a:lnTo>
                        <a:pt x="236" y="3"/>
                      </a:lnTo>
                      <a:lnTo>
                        <a:pt x="240" y="4"/>
                      </a:lnTo>
                      <a:lnTo>
                        <a:pt x="245" y="6"/>
                      </a:lnTo>
                      <a:lnTo>
                        <a:pt x="247" y="7"/>
                      </a:lnTo>
                      <a:lnTo>
                        <a:pt x="251" y="9"/>
                      </a:lnTo>
                      <a:lnTo>
                        <a:pt x="255" y="11"/>
                      </a:lnTo>
                      <a:lnTo>
                        <a:pt x="259" y="13"/>
                      </a:lnTo>
                      <a:lnTo>
                        <a:pt x="262" y="15"/>
                      </a:lnTo>
                      <a:lnTo>
                        <a:pt x="266" y="19"/>
                      </a:lnTo>
                      <a:lnTo>
                        <a:pt x="270" y="23"/>
                      </a:lnTo>
                      <a:lnTo>
                        <a:pt x="274" y="28"/>
                      </a:lnTo>
                      <a:lnTo>
                        <a:pt x="276" y="30"/>
                      </a:lnTo>
                      <a:lnTo>
                        <a:pt x="279" y="35"/>
                      </a:lnTo>
                      <a:lnTo>
                        <a:pt x="280" y="39"/>
                      </a:lnTo>
                      <a:lnTo>
                        <a:pt x="282" y="44"/>
                      </a:lnTo>
                      <a:lnTo>
                        <a:pt x="283" y="49"/>
                      </a:lnTo>
                      <a:lnTo>
                        <a:pt x="283" y="53"/>
                      </a:lnTo>
                      <a:lnTo>
                        <a:pt x="282" y="290"/>
                      </a:lnTo>
                      <a:lnTo>
                        <a:pt x="281" y="293"/>
                      </a:lnTo>
                      <a:lnTo>
                        <a:pt x="280" y="294"/>
                      </a:lnTo>
                      <a:lnTo>
                        <a:pt x="280" y="298"/>
                      </a:lnTo>
                      <a:lnTo>
                        <a:pt x="279" y="300"/>
                      </a:lnTo>
                      <a:lnTo>
                        <a:pt x="277" y="303"/>
                      </a:lnTo>
                      <a:lnTo>
                        <a:pt x="275" y="306"/>
                      </a:lnTo>
                      <a:lnTo>
                        <a:pt x="271" y="309"/>
                      </a:lnTo>
                      <a:lnTo>
                        <a:pt x="267" y="311"/>
                      </a:lnTo>
                      <a:lnTo>
                        <a:pt x="264" y="312"/>
                      </a:lnTo>
                      <a:lnTo>
                        <a:pt x="261" y="312"/>
                      </a:lnTo>
                      <a:lnTo>
                        <a:pt x="258" y="312"/>
                      </a:lnTo>
                      <a:lnTo>
                        <a:pt x="254" y="312"/>
                      </a:lnTo>
                      <a:lnTo>
                        <a:pt x="251" y="312"/>
                      </a:lnTo>
                      <a:lnTo>
                        <a:pt x="247" y="311"/>
                      </a:lnTo>
                      <a:lnTo>
                        <a:pt x="245" y="310"/>
                      </a:lnTo>
                      <a:lnTo>
                        <a:pt x="242" y="308"/>
                      </a:lnTo>
                      <a:lnTo>
                        <a:pt x="240" y="305"/>
                      </a:lnTo>
                      <a:lnTo>
                        <a:pt x="238" y="303"/>
                      </a:lnTo>
                      <a:lnTo>
                        <a:pt x="236" y="300"/>
                      </a:lnTo>
                      <a:lnTo>
                        <a:pt x="235" y="299"/>
                      </a:lnTo>
                      <a:lnTo>
                        <a:pt x="235" y="296"/>
                      </a:lnTo>
                      <a:lnTo>
                        <a:pt x="234" y="294"/>
                      </a:lnTo>
                      <a:lnTo>
                        <a:pt x="233" y="293"/>
                      </a:lnTo>
                      <a:lnTo>
                        <a:pt x="232" y="289"/>
                      </a:lnTo>
                      <a:lnTo>
                        <a:pt x="233" y="108"/>
                      </a:lnTo>
                      <a:lnTo>
                        <a:pt x="216" y="108"/>
                      </a:lnTo>
                      <a:lnTo>
                        <a:pt x="216" y="600"/>
                      </a:lnTo>
                      <a:lnTo>
                        <a:pt x="216" y="606"/>
                      </a:lnTo>
                      <a:lnTo>
                        <a:pt x="216" y="612"/>
                      </a:lnTo>
                      <a:lnTo>
                        <a:pt x="213" y="616"/>
                      </a:lnTo>
                      <a:lnTo>
                        <a:pt x="211" y="622"/>
                      </a:lnTo>
                      <a:lnTo>
                        <a:pt x="208" y="625"/>
                      </a:lnTo>
                      <a:lnTo>
                        <a:pt x="206" y="630"/>
                      </a:lnTo>
                      <a:lnTo>
                        <a:pt x="202" y="632"/>
                      </a:lnTo>
                      <a:lnTo>
                        <a:pt x="198" y="634"/>
                      </a:lnTo>
                      <a:lnTo>
                        <a:pt x="194" y="635"/>
                      </a:lnTo>
                      <a:lnTo>
                        <a:pt x="192" y="635"/>
                      </a:lnTo>
                      <a:lnTo>
                        <a:pt x="187" y="637"/>
                      </a:lnTo>
                      <a:lnTo>
                        <a:pt x="184" y="637"/>
                      </a:lnTo>
                      <a:lnTo>
                        <a:pt x="181" y="637"/>
                      </a:lnTo>
                      <a:lnTo>
                        <a:pt x="176" y="636"/>
                      </a:lnTo>
                      <a:lnTo>
                        <a:pt x="172" y="635"/>
                      </a:lnTo>
                      <a:lnTo>
                        <a:pt x="168" y="633"/>
                      </a:lnTo>
                      <a:lnTo>
                        <a:pt x="164" y="632"/>
                      </a:lnTo>
                      <a:lnTo>
                        <a:pt x="162" y="629"/>
                      </a:lnTo>
                      <a:lnTo>
                        <a:pt x="159" y="626"/>
                      </a:lnTo>
                      <a:lnTo>
                        <a:pt x="156" y="623"/>
                      </a:lnTo>
                      <a:lnTo>
                        <a:pt x="154" y="619"/>
                      </a:lnTo>
                      <a:lnTo>
                        <a:pt x="152" y="616"/>
                      </a:lnTo>
                      <a:lnTo>
                        <a:pt x="152" y="613"/>
                      </a:lnTo>
                      <a:lnTo>
                        <a:pt x="151" y="610"/>
                      </a:lnTo>
                      <a:lnTo>
                        <a:pt x="150" y="606"/>
                      </a:lnTo>
                      <a:lnTo>
                        <a:pt x="150" y="305"/>
                      </a:lnTo>
                      <a:lnTo>
                        <a:pt x="134" y="305"/>
                      </a:lnTo>
                      <a:lnTo>
                        <a:pt x="133" y="604"/>
                      </a:lnTo>
                      <a:lnTo>
                        <a:pt x="132" y="609"/>
                      </a:lnTo>
                      <a:lnTo>
                        <a:pt x="132" y="613"/>
                      </a:lnTo>
                      <a:lnTo>
                        <a:pt x="129" y="616"/>
                      </a:lnTo>
                      <a:lnTo>
                        <a:pt x="128" y="621"/>
                      </a:lnTo>
                      <a:lnTo>
                        <a:pt x="124" y="625"/>
                      </a:lnTo>
                      <a:lnTo>
                        <a:pt x="121" y="630"/>
                      </a:lnTo>
                      <a:lnTo>
                        <a:pt x="117" y="633"/>
                      </a:lnTo>
                      <a:lnTo>
                        <a:pt x="113" y="635"/>
                      </a:lnTo>
                      <a:lnTo>
                        <a:pt x="107" y="636"/>
                      </a:lnTo>
                      <a:lnTo>
                        <a:pt x="103" y="637"/>
                      </a:lnTo>
                      <a:lnTo>
                        <a:pt x="98" y="637"/>
                      </a:lnTo>
                      <a:lnTo>
                        <a:pt x="93" y="636"/>
                      </a:lnTo>
                      <a:lnTo>
                        <a:pt x="90" y="635"/>
                      </a:lnTo>
                      <a:lnTo>
                        <a:pt x="87" y="634"/>
                      </a:lnTo>
                      <a:lnTo>
                        <a:pt x="83" y="633"/>
                      </a:lnTo>
                      <a:lnTo>
                        <a:pt x="79" y="630"/>
                      </a:lnTo>
                      <a:lnTo>
                        <a:pt x="75" y="626"/>
                      </a:lnTo>
                      <a:lnTo>
                        <a:pt x="73" y="625"/>
                      </a:lnTo>
                      <a:lnTo>
                        <a:pt x="72" y="620"/>
                      </a:lnTo>
                      <a:lnTo>
                        <a:pt x="69" y="616"/>
                      </a:lnTo>
                      <a:lnTo>
                        <a:pt x="68" y="614"/>
                      </a:lnTo>
                      <a:lnTo>
                        <a:pt x="68" y="610"/>
                      </a:lnTo>
                      <a:lnTo>
                        <a:pt x="66" y="605"/>
                      </a:lnTo>
                      <a:lnTo>
                        <a:pt x="67" y="108"/>
                      </a:lnTo>
                      <a:lnTo>
                        <a:pt x="50" y="108"/>
                      </a:lnTo>
                      <a:lnTo>
                        <a:pt x="50" y="289"/>
                      </a:lnTo>
                      <a:lnTo>
                        <a:pt x="49" y="293"/>
                      </a:lnTo>
                      <a:lnTo>
                        <a:pt x="49" y="295"/>
                      </a:lnTo>
                      <a:lnTo>
                        <a:pt x="48" y="299"/>
                      </a:lnTo>
                      <a:lnTo>
                        <a:pt x="45" y="302"/>
                      </a:lnTo>
                      <a:lnTo>
                        <a:pt x="44" y="303"/>
                      </a:lnTo>
                      <a:lnTo>
                        <a:pt x="43" y="304"/>
                      </a:lnTo>
                      <a:lnTo>
                        <a:pt x="40" y="307"/>
                      </a:lnTo>
                      <a:lnTo>
                        <a:pt x="39" y="309"/>
                      </a:lnTo>
                      <a:lnTo>
                        <a:pt x="37" y="310"/>
                      </a:lnTo>
                      <a:lnTo>
                        <a:pt x="34" y="311"/>
                      </a:lnTo>
                      <a:lnTo>
                        <a:pt x="33" y="312"/>
                      </a:lnTo>
                      <a:lnTo>
                        <a:pt x="31" y="312"/>
                      </a:lnTo>
                      <a:lnTo>
                        <a:pt x="28" y="312"/>
                      </a:lnTo>
                      <a:lnTo>
                        <a:pt x="27" y="312"/>
                      </a:lnTo>
                      <a:lnTo>
                        <a:pt x="22" y="312"/>
                      </a:lnTo>
                      <a:lnTo>
                        <a:pt x="20" y="312"/>
                      </a:lnTo>
                      <a:lnTo>
                        <a:pt x="17" y="312"/>
                      </a:lnTo>
                      <a:lnTo>
                        <a:pt x="14" y="311"/>
                      </a:lnTo>
                      <a:lnTo>
                        <a:pt x="13" y="310"/>
                      </a:lnTo>
                      <a:lnTo>
                        <a:pt x="11" y="309"/>
                      </a:lnTo>
                      <a:lnTo>
                        <a:pt x="8" y="308"/>
                      </a:lnTo>
                      <a:lnTo>
                        <a:pt x="8" y="306"/>
                      </a:lnTo>
                      <a:lnTo>
                        <a:pt x="6" y="303"/>
                      </a:lnTo>
                      <a:lnTo>
                        <a:pt x="4" y="302"/>
                      </a:lnTo>
                      <a:lnTo>
                        <a:pt x="3" y="299"/>
                      </a:lnTo>
                      <a:lnTo>
                        <a:pt x="2" y="298"/>
                      </a:lnTo>
                      <a:lnTo>
                        <a:pt x="0" y="294"/>
                      </a:lnTo>
                      <a:lnTo>
                        <a:pt x="0" y="290"/>
                      </a:lnTo>
                      <a:lnTo>
                        <a:pt x="0" y="53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6" y="32"/>
                      </a:lnTo>
                      <a:lnTo>
                        <a:pt x="8" y="28"/>
                      </a:ln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23" y="14"/>
                      </a:lnTo>
                      <a:lnTo>
                        <a:pt x="29" y="11"/>
                      </a:lnTo>
                      <a:lnTo>
                        <a:pt x="33" y="8"/>
                      </a:lnTo>
                      <a:lnTo>
                        <a:pt x="39" y="6"/>
                      </a:lnTo>
                      <a:lnTo>
                        <a:pt x="49" y="3"/>
                      </a:lnTo>
                      <a:lnTo>
                        <a:pt x="54" y="2"/>
                      </a:lnTo>
                      <a:lnTo>
                        <a:pt x="62" y="1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auto">
                <a:xfrm>
                  <a:off x="2764" y="2131"/>
                  <a:ext cx="143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1" name="Group 17"/>
              <p:cNvGrpSpPr>
                <a:grpSpLocks/>
              </p:cNvGrpSpPr>
              <p:nvPr/>
            </p:nvGrpSpPr>
            <p:grpSpPr bwMode="auto">
              <a:xfrm>
                <a:off x="4762" y="2683"/>
                <a:ext cx="217" cy="720"/>
                <a:chOff x="3063" y="2131"/>
                <a:chExt cx="282" cy="798"/>
              </a:xfrm>
            </p:grpSpPr>
            <p:sp>
              <p:nvSpPr>
                <p:cNvPr id="36" name="Freeform 18"/>
                <p:cNvSpPr>
                  <a:spLocks/>
                </p:cNvSpPr>
                <p:nvPr/>
              </p:nvSpPr>
              <p:spPr bwMode="auto">
                <a:xfrm>
                  <a:off x="3063" y="2292"/>
                  <a:ext cx="282" cy="637"/>
                </a:xfrm>
                <a:custGeom>
                  <a:avLst/>
                  <a:gdLst>
                    <a:gd name="T0" fmla="*/ 220 w 282"/>
                    <a:gd name="T1" fmla="*/ 0 h 637"/>
                    <a:gd name="T2" fmla="*/ 232 w 282"/>
                    <a:gd name="T3" fmla="*/ 2 h 637"/>
                    <a:gd name="T4" fmla="*/ 243 w 282"/>
                    <a:gd name="T5" fmla="*/ 6 h 637"/>
                    <a:gd name="T6" fmla="*/ 253 w 282"/>
                    <a:gd name="T7" fmla="*/ 11 h 637"/>
                    <a:gd name="T8" fmla="*/ 266 w 282"/>
                    <a:gd name="T9" fmla="*/ 18 h 637"/>
                    <a:gd name="T10" fmla="*/ 275 w 282"/>
                    <a:gd name="T11" fmla="*/ 30 h 637"/>
                    <a:gd name="T12" fmla="*/ 281 w 282"/>
                    <a:gd name="T13" fmla="*/ 43 h 637"/>
                    <a:gd name="T14" fmla="*/ 281 w 282"/>
                    <a:gd name="T15" fmla="*/ 290 h 637"/>
                    <a:gd name="T16" fmla="*/ 280 w 282"/>
                    <a:gd name="T17" fmla="*/ 297 h 637"/>
                    <a:gd name="T18" fmla="*/ 273 w 282"/>
                    <a:gd name="T19" fmla="*/ 306 h 637"/>
                    <a:gd name="T20" fmla="*/ 264 w 282"/>
                    <a:gd name="T21" fmla="*/ 311 h 637"/>
                    <a:gd name="T22" fmla="*/ 253 w 282"/>
                    <a:gd name="T23" fmla="*/ 312 h 637"/>
                    <a:gd name="T24" fmla="*/ 244 w 282"/>
                    <a:gd name="T25" fmla="*/ 309 h 637"/>
                    <a:gd name="T26" fmla="*/ 237 w 282"/>
                    <a:gd name="T27" fmla="*/ 302 h 637"/>
                    <a:gd name="T28" fmla="*/ 234 w 282"/>
                    <a:gd name="T29" fmla="*/ 296 h 637"/>
                    <a:gd name="T30" fmla="*/ 232 w 282"/>
                    <a:gd name="T31" fmla="*/ 289 h 637"/>
                    <a:gd name="T32" fmla="*/ 217 w 282"/>
                    <a:gd name="T33" fmla="*/ 600 h 637"/>
                    <a:gd name="T34" fmla="*/ 212 w 282"/>
                    <a:gd name="T35" fmla="*/ 616 h 637"/>
                    <a:gd name="T36" fmla="*/ 204 w 282"/>
                    <a:gd name="T37" fmla="*/ 629 h 637"/>
                    <a:gd name="T38" fmla="*/ 193 w 282"/>
                    <a:gd name="T39" fmla="*/ 634 h 637"/>
                    <a:gd name="T40" fmla="*/ 183 w 282"/>
                    <a:gd name="T41" fmla="*/ 637 h 637"/>
                    <a:gd name="T42" fmla="*/ 170 w 282"/>
                    <a:gd name="T43" fmla="*/ 634 h 637"/>
                    <a:gd name="T44" fmla="*/ 161 w 282"/>
                    <a:gd name="T45" fmla="*/ 628 h 637"/>
                    <a:gd name="T46" fmla="*/ 153 w 282"/>
                    <a:gd name="T47" fmla="*/ 618 h 637"/>
                    <a:gd name="T48" fmla="*/ 149 w 282"/>
                    <a:gd name="T49" fmla="*/ 609 h 637"/>
                    <a:gd name="T50" fmla="*/ 133 w 282"/>
                    <a:gd name="T51" fmla="*/ 305 h 637"/>
                    <a:gd name="T52" fmla="*/ 130 w 282"/>
                    <a:gd name="T53" fmla="*/ 613 h 637"/>
                    <a:gd name="T54" fmla="*/ 123 w 282"/>
                    <a:gd name="T55" fmla="*/ 625 h 637"/>
                    <a:gd name="T56" fmla="*/ 111 w 282"/>
                    <a:gd name="T57" fmla="*/ 634 h 637"/>
                    <a:gd name="T58" fmla="*/ 97 w 282"/>
                    <a:gd name="T59" fmla="*/ 637 h 637"/>
                    <a:gd name="T60" fmla="*/ 86 w 282"/>
                    <a:gd name="T61" fmla="*/ 633 h 637"/>
                    <a:gd name="T62" fmla="*/ 74 w 282"/>
                    <a:gd name="T63" fmla="*/ 626 h 637"/>
                    <a:gd name="T64" fmla="*/ 69 w 282"/>
                    <a:gd name="T65" fmla="*/ 616 h 637"/>
                    <a:gd name="T66" fmla="*/ 65 w 282"/>
                    <a:gd name="T67" fmla="*/ 604 h 637"/>
                    <a:gd name="T68" fmla="*/ 50 w 282"/>
                    <a:gd name="T69" fmla="*/ 289 h 637"/>
                    <a:gd name="T70" fmla="*/ 46 w 282"/>
                    <a:gd name="T71" fmla="*/ 298 h 637"/>
                    <a:gd name="T72" fmla="*/ 42 w 282"/>
                    <a:gd name="T73" fmla="*/ 304 h 637"/>
                    <a:gd name="T74" fmla="*/ 37 w 282"/>
                    <a:gd name="T75" fmla="*/ 309 h 637"/>
                    <a:gd name="T76" fmla="*/ 30 w 282"/>
                    <a:gd name="T77" fmla="*/ 312 h 637"/>
                    <a:gd name="T78" fmla="*/ 22 w 282"/>
                    <a:gd name="T79" fmla="*/ 312 h 637"/>
                    <a:gd name="T80" fmla="*/ 15 w 282"/>
                    <a:gd name="T81" fmla="*/ 310 h 637"/>
                    <a:gd name="T82" fmla="*/ 9 w 282"/>
                    <a:gd name="T83" fmla="*/ 307 h 637"/>
                    <a:gd name="T84" fmla="*/ 5 w 282"/>
                    <a:gd name="T85" fmla="*/ 301 h 637"/>
                    <a:gd name="T86" fmla="*/ 1 w 282"/>
                    <a:gd name="T87" fmla="*/ 293 h 637"/>
                    <a:gd name="T88" fmla="*/ 0 w 282"/>
                    <a:gd name="T89" fmla="*/ 51 h 637"/>
                    <a:gd name="T90" fmla="*/ 5 w 282"/>
                    <a:gd name="T91" fmla="*/ 31 h 637"/>
                    <a:gd name="T92" fmla="*/ 16 w 282"/>
                    <a:gd name="T93" fmla="*/ 19 h 637"/>
                    <a:gd name="T94" fmla="*/ 34 w 282"/>
                    <a:gd name="T95" fmla="*/ 7 h 637"/>
                    <a:gd name="T96" fmla="*/ 54 w 282"/>
                    <a:gd name="T97" fmla="*/ 1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2"/>
                    <a:gd name="T148" fmla="*/ 0 h 637"/>
                    <a:gd name="T149" fmla="*/ 282 w 282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2" h="637">
                      <a:moveTo>
                        <a:pt x="67" y="0"/>
                      </a:move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5" y="1"/>
                      </a:lnTo>
                      <a:lnTo>
                        <a:pt x="228" y="1"/>
                      </a:lnTo>
                      <a:lnTo>
                        <a:pt x="232" y="2"/>
                      </a:lnTo>
                      <a:lnTo>
                        <a:pt x="235" y="2"/>
                      </a:lnTo>
                      <a:lnTo>
                        <a:pt x="239" y="3"/>
                      </a:lnTo>
                      <a:lnTo>
                        <a:pt x="243" y="6"/>
                      </a:lnTo>
                      <a:lnTo>
                        <a:pt x="247" y="6"/>
                      </a:lnTo>
                      <a:lnTo>
                        <a:pt x="250" y="8"/>
                      </a:lnTo>
                      <a:lnTo>
                        <a:pt x="253" y="11"/>
                      </a:lnTo>
                      <a:lnTo>
                        <a:pt x="257" y="12"/>
                      </a:lnTo>
                      <a:lnTo>
                        <a:pt x="261" y="15"/>
                      </a:lnTo>
                      <a:lnTo>
                        <a:pt x="266" y="18"/>
                      </a:lnTo>
                      <a:lnTo>
                        <a:pt x="270" y="22"/>
                      </a:lnTo>
                      <a:lnTo>
                        <a:pt x="272" y="26"/>
                      </a:lnTo>
                      <a:lnTo>
                        <a:pt x="275" y="30"/>
                      </a:lnTo>
                      <a:lnTo>
                        <a:pt x="278" y="35"/>
                      </a:lnTo>
                      <a:lnTo>
                        <a:pt x="280" y="39"/>
                      </a:lnTo>
                      <a:lnTo>
                        <a:pt x="281" y="43"/>
                      </a:lnTo>
                      <a:lnTo>
                        <a:pt x="282" y="49"/>
                      </a:lnTo>
                      <a:lnTo>
                        <a:pt x="282" y="52"/>
                      </a:lnTo>
                      <a:lnTo>
                        <a:pt x="281" y="290"/>
                      </a:lnTo>
                      <a:lnTo>
                        <a:pt x="281" y="292"/>
                      </a:lnTo>
                      <a:lnTo>
                        <a:pt x="280" y="293"/>
                      </a:lnTo>
                      <a:lnTo>
                        <a:pt x="280" y="297"/>
                      </a:lnTo>
                      <a:lnTo>
                        <a:pt x="278" y="300"/>
                      </a:lnTo>
                      <a:lnTo>
                        <a:pt x="276" y="302"/>
                      </a:lnTo>
                      <a:lnTo>
                        <a:pt x="273" y="306"/>
                      </a:lnTo>
                      <a:lnTo>
                        <a:pt x="271" y="308"/>
                      </a:lnTo>
                      <a:lnTo>
                        <a:pt x="266" y="310"/>
                      </a:lnTo>
                      <a:lnTo>
                        <a:pt x="264" y="311"/>
                      </a:lnTo>
                      <a:lnTo>
                        <a:pt x="260" y="312"/>
                      </a:lnTo>
                      <a:lnTo>
                        <a:pt x="256" y="312"/>
                      </a:lnTo>
                      <a:lnTo>
                        <a:pt x="253" y="312"/>
                      </a:lnTo>
                      <a:lnTo>
                        <a:pt x="250" y="311"/>
                      </a:lnTo>
                      <a:lnTo>
                        <a:pt x="247" y="310"/>
                      </a:lnTo>
                      <a:lnTo>
                        <a:pt x="244" y="309"/>
                      </a:lnTo>
                      <a:lnTo>
                        <a:pt x="241" y="307"/>
                      </a:lnTo>
                      <a:lnTo>
                        <a:pt x="239" y="305"/>
                      </a:lnTo>
                      <a:lnTo>
                        <a:pt x="237" y="302"/>
                      </a:lnTo>
                      <a:lnTo>
                        <a:pt x="235" y="300"/>
                      </a:lnTo>
                      <a:lnTo>
                        <a:pt x="234" y="298"/>
                      </a:lnTo>
                      <a:lnTo>
                        <a:pt x="234" y="296"/>
                      </a:lnTo>
                      <a:lnTo>
                        <a:pt x="233" y="292"/>
                      </a:lnTo>
                      <a:lnTo>
                        <a:pt x="232" y="292"/>
                      </a:lnTo>
                      <a:lnTo>
                        <a:pt x="232" y="289"/>
                      </a:lnTo>
                      <a:lnTo>
                        <a:pt x="232" y="107"/>
                      </a:lnTo>
                      <a:lnTo>
                        <a:pt x="217" y="107"/>
                      </a:lnTo>
                      <a:lnTo>
                        <a:pt x="217" y="600"/>
                      </a:lnTo>
                      <a:lnTo>
                        <a:pt x="217" y="606"/>
                      </a:lnTo>
                      <a:lnTo>
                        <a:pt x="215" y="612"/>
                      </a:lnTo>
                      <a:lnTo>
                        <a:pt x="212" y="616"/>
                      </a:lnTo>
                      <a:lnTo>
                        <a:pt x="210" y="622"/>
                      </a:lnTo>
                      <a:lnTo>
                        <a:pt x="207" y="625"/>
                      </a:lnTo>
                      <a:lnTo>
                        <a:pt x="204" y="629"/>
                      </a:lnTo>
                      <a:lnTo>
                        <a:pt x="201" y="631"/>
                      </a:lnTo>
                      <a:lnTo>
                        <a:pt x="197" y="633"/>
                      </a:lnTo>
                      <a:lnTo>
                        <a:pt x="193" y="634"/>
                      </a:lnTo>
                      <a:lnTo>
                        <a:pt x="190" y="635"/>
                      </a:lnTo>
                      <a:lnTo>
                        <a:pt x="186" y="637"/>
                      </a:lnTo>
                      <a:lnTo>
                        <a:pt x="183" y="637"/>
                      </a:lnTo>
                      <a:lnTo>
                        <a:pt x="180" y="637"/>
                      </a:lnTo>
                      <a:lnTo>
                        <a:pt x="176" y="636"/>
                      </a:lnTo>
                      <a:lnTo>
                        <a:pt x="170" y="634"/>
                      </a:lnTo>
                      <a:lnTo>
                        <a:pt x="167" y="632"/>
                      </a:lnTo>
                      <a:lnTo>
                        <a:pt x="163" y="631"/>
                      </a:lnTo>
                      <a:lnTo>
                        <a:pt x="161" y="628"/>
                      </a:lnTo>
                      <a:lnTo>
                        <a:pt x="158" y="626"/>
                      </a:lnTo>
                      <a:lnTo>
                        <a:pt x="155" y="623"/>
                      </a:lnTo>
                      <a:lnTo>
                        <a:pt x="153" y="618"/>
                      </a:lnTo>
                      <a:lnTo>
                        <a:pt x="152" y="615"/>
                      </a:lnTo>
                      <a:lnTo>
                        <a:pt x="150" y="613"/>
                      </a:lnTo>
                      <a:lnTo>
                        <a:pt x="149" y="609"/>
                      </a:lnTo>
                      <a:lnTo>
                        <a:pt x="148" y="606"/>
                      </a:lnTo>
                      <a:lnTo>
                        <a:pt x="148" y="305"/>
                      </a:lnTo>
                      <a:lnTo>
                        <a:pt x="133" y="305"/>
                      </a:lnTo>
                      <a:lnTo>
                        <a:pt x="132" y="603"/>
                      </a:lnTo>
                      <a:lnTo>
                        <a:pt x="131" y="608"/>
                      </a:lnTo>
                      <a:lnTo>
                        <a:pt x="130" y="613"/>
                      </a:lnTo>
                      <a:lnTo>
                        <a:pt x="129" y="616"/>
                      </a:lnTo>
                      <a:lnTo>
                        <a:pt x="128" y="621"/>
                      </a:lnTo>
                      <a:lnTo>
                        <a:pt x="123" y="625"/>
                      </a:lnTo>
                      <a:lnTo>
                        <a:pt x="121" y="629"/>
                      </a:lnTo>
                      <a:lnTo>
                        <a:pt x="115" y="632"/>
                      </a:lnTo>
                      <a:lnTo>
                        <a:pt x="111" y="634"/>
                      </a:lnTo>
                      <a:lnTo>
                        <a:pt x="106" y="636"/>
                      </a:lnTo>
                      <a:lnTo>
                        <a:pt x="102" y="637"/>
                      </a:lnTo>
                      <a:lnTo>
                        <a:pt x="97" y="637"/>
                      </a:lnTo>
                      <a:lnTo>
                        <a:pt x="93" y="636"/>
                      </a:lnTo>
                      <a:lnTo>
                        <a:pt x="89" y="635"/>
                      </a:lnTo>
                      <a:lnTo>
                        <a:pt x="86" y="633"/>
                      </a:lnTo>
                      <a:lnTo>
                        <a:pt x="82" y="632"/>
                      </a:lnTo>
                      <a:lnTo>
                        <a:pt x="78" y="630"/>
                      </a:lnTo>
                      <a:lnTo>
                        <a:pt x="74" y="626"/>
                      </a:lnTo>
                      <a:lnTo>
                        <a:pt x="74" y="623"/>
                      </a:lnTo>
                      <a:lnTo>
                        <a:pt x="71" y="620"/>
                      </a:lnTo>
                      <a:lnTo>
                        <a:pt x="69" y="616"/>
                      </a:lnTo>
                      <a:lnTo>
                        <a:pt x="68" y="613"/>
                      </a:lnTo>
                      <a:lnTo>
                        <a:pt x="67" y="610"/>
                      </a:lnTo>
                      <a:lnTo>
                        <a:pt x="65" y="604"/>
                      </a:lnTo>
                      <a:lnTo>
                        <a:pt x="66" y="107"/>
                      </a:lnTo>
                      <a:lnTo>
                        <a:pt x="50" y="107"/>
                      </a:lnTo>
                      <a:lnTo>
                        <a:pt x="50" y="289"/>
                      </a:lnTo>
                      <a:lnTo>
                        <a:pt x="49" y="292"/>
                      </a:lnTo>
                      <a:lnTo>
                        <a:pt x="48" y="295"/>
                      </a:lnTo>
                      <a:lnTo>
                        <a:pt x="46" y="298"/>
                      </a:lnTo>
                      <a:lnTo>
                        <a:pt x="44" y="301"/>
                      </a:lnTo>
                      <a:lnTo>
                        <a:pt x="44" y="302"/>
                      </a:lnTo>
                      <a:lnTo>
                        <a:pt x="42" y="304"/>
                      </a:lnTo>
                      <a:lnTo>
                        <a:pt x="40" y="307"/>
                      </a:lnTo>
                      <a:lnTo>
                        <a:pt x="39" y="308"/>
                      </a:lnTo>
                      <a:lnTo>
                        <a:pt x="37" y="309"/>
                      </a:lnTo>
                      <a:lnTo>
                        <a:pt x="35" y="310"/>
                      </a:lnTo>
                      <a:lnTo>
                        <a:pt x="33" y="311"/>
                      </a:lnTo>
                      <a:lnTo>
                        <a:pt x="30" y="312"/>
                      </a:lnTo>
                      <a:lnTo>
                        <a:pt x="28" y="312"/>
                      </a:lnTo>
                      <a:lnTo>
                        <a:pt x="26" y="312"/>
                      </a:lnTo>
                      <a:lnTo>
                        <a:pt x="22" y="312"/>
                      </a:lnTo>
                      <a:lnTo>
                        <a:pt x="20" y="312"/>
                      </a:lnTo>
                      <a:lnTo>
                        <a:pt x="18" y="311"/>
                      </a:lnTo>
                      <a:lnTo>
                        <a:pt x="15" y="310"/>
                      </a:lnTo>
                      <a:lnTo>
                        <a:pt x="13" y="309"/>
                      </a:lnTo>
                      <a:lnTo>
                        <a:pt x="10" y="308"/>
                      </a:lnTo>
                      <a:lnTo>
                        <a:pt x="9" y="307"/>
                      </a:lnTo>
                      <a:lnTo>
                        <a:pt x="7" y="306"/>
                      </a:lnTo>
                      <a:lnTo>
                        <a:pt x="5" y="302"/>
                      </a:lnTo>
                      <a:lnTo>
                        <a:pt x="5" y="301"/>
                      </a:lnTo>
                      <a:lnTo>
                        <a:pt x="3" y="299"/>
                      </a:lnTo>
                      <a:lnTo>
                        <a:pt x="2" y="297"/>
                      </a:lnTo>
                      <a:lnTo>
                        <a:pt x="1" y="293"/>
                      </a:lnTo>
                      <a:lnTo>
                        <a:pt x="0" y="292"/>
                      </a:lnTo>
                      <a:lnTo>
                        <a:pt x="0" y="290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2" y="37"/>
                      </a:lnTo>
                      <a:lnTo>
                        <a:pt x="5" y="31"/>
                      </a:lnTo>
                      <a:lnTo>
                        <a:pt x="9" y="26"/>
                      </a:lnTo>
                      <a:lnTo>
                        <a:pt x="12" y="23"/>
                      </a:lnTo>
                      <a:lnTo>
                        <a:pt x="16" y="19"/>
                      </a:lnTo>
                      <a:lnTo>
                        <a:pt x="22" y="14"/>
                      </a:lnTo>
                      <a:lnTo>
                        <a:pt x="29" y="11"/>
                      </a:lnTo>
                      <a:lnTo>
                        <a:pt x="34" y="7"/>
                      </a:lnTo>
                      <a:lnTo>
                        <a:pt x="39" y="6"/>
                      </a:lnTo>
                      <a:lnTo>
                        <a:pt x="47" y="2"/>
                      </a:lnTo>
                      <a:lnTo>
                        <a:pt x="54" y="1"/>
                      </a:lnTo>
                      <a:lnTo>
                        <a:pt x="60" y="1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auto">
                <a:xfrm>
                  <a:off x="3128" y="2131"/>
                  <a:ext cx="146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2" name="Group 20"/>
              <p:cNvGrpSpPr>
                <a:grpSpLocks/>
              </p:cNvGrpSpPr>
              <p:nvPr/>
            </p:nvGrpSpPr>
            <p:grpSpPr bwMode="auto">
              <a:xfrm>
                <a:off x="5156" y="2683"/>
                <a:ext cx="217" cy="720"/>
                <a:chOff x="3428" y="2131"/>
                <a:chExt cx="281" cy="798"/>
              </a:xfrm>
            </p:grpSpPr>
            <p:sp>
              <p:nvSpPr>
                <p:cNvPr id="34" name="Freeform 21"/>
                <p:cNvSpPr>
                  <a:spLocks/>
                </p:cNvSpPr>
                <p:nvPr/>
              </p:nvSpPr>
              <p:spPr bwMode="auto">
                <a:xfrm>
                  <a:off x="3428" y="2292"/>
                  <a:ext cx="281" cy="637"/>
                </a:xfrm>
                <a:custGeom>
                  <a:avLst/>
                  <a:gdLst>
                    <a:gd name="T0" fmla="*/ 220 w 281"/>
                    <a:gd name="T1" fmla="*/ 0 h 637"/>
                    <a:gd name="T2" fmla="*/ 231 w 281"/>
                    <a:gd name="T3" fmla="*/ 2 h 637"/>
                    <a:gd name="T4" fmla="*/ 242 w 281"/>
                    <a:gd name="T5" fmla="*/ 6 h 637"/>
                    <a:gd name="T6" fmla="*/ 253 w 281"/>
                    <a:gd name="T7" fmla="*/ 11 h 637"/>
                    <a:gd name="T8" fmla="*/ 265 w 281"/>
                    <a:gd name="T9" fmla="*/ 18 h 637"/>
                    <a:gd name="T10" fmla="*/ 275 w 281"/>
                    <a:gd name="T11" fmla="*/ 30 h 637"/>
                    <a:gd name="T12" fmla="*/ 281 w 281"/>
                    <a:gd name="T13" fmla="*/ 43 h 637"/>
                    <a:gd name="T14" fmla="*/ 281 w 281"/>
                    <a:gd name="T15" fmla="*/ 290 h 637"/>
                    <a:gd name="T16" fmla="*/ 279 w 281"/>
                    <a:gd name="T17" fmla="*/ 297 h 637"/>
                    <a:gd name="T18" fmla="*/ 273 w 281"/>
                    <a:gd name="T19" fmla="*/ 306 h 637"/>
                    <a:gd name="T20" fmla="*/ 263 w 281"/>
                    <a:gd name="T21" fmla="*/ 311 h 637"/>
                    <a:gd name="T22" fmla="*/ 252 w 281"/>
                    <a:gd name="T23" fmla="*/ 312 h 637"/>
                    <a:gd name="T24" fmla="*/ 243 w 281"/>
                    <a:gd name="T25" fmla="*/ 309 h 637"/>
                    <a:gd name="T26" fmla="*/ 236 w 281"/>
                    <a:gd name="T27" fmla="*/ 302 h 637"/>
                    <a:gd name="T28" fmla="*/ 233 w 281"/>
                    <a:gd name="T29" fmla="*/ 296 h 637"/>
                    <a:gd name="T30" fmla="*/ 231 w 281"/>
                    <a:gd name="T31" fmla="*/ 289 h 637"/>
                    <a:gd name="T32" fmla="*/ 216 w 281"/>
                    <a:gd name="T33" fmla="*/ 600 h 637"/>
                    <a:gd name="T34" fmla="*/ 212 w 281"/>
                    <a:gd name="T35" fmla="*/ 616 h 637"/>
                    <a:gd name="T36" fmla="*/ 204 w 281"/>
                    <a:gd name="T37" fmla="*/ 629 h 637"/>
                    <a:gd name="T38" fmla="*/ 192 w 281"/>
                    <a:gd name="T39" fmla="*/ 634 h 637"/>
                    <a:gd name="T40" fmla="*/ 183 w 281"/>
                    <a:gd name="T41" fmla="*/ 637 h 637"/>
                    <a:gd name="T42" fmla="*/ 170 w 281"/>
                    <a:gd name="T43" fmla="*/ 634 h 637"/>
                    <a:gd name="T44" fmla="*/ 161 w 281"/>
                    <a:gd name="T45" fmla="*/ 628 h 637"/>
                    <a:gd name="T46" fmla="*/ 153 w 281"/>
                    <a:gd name="T47" fmla="*/ 618 h 637"/>
                    <a:gd name="T48" fmla="*/ 149 w 281"/>
                    <a:gd name="T49" fmla="*/ 609 h 637"/>
                    <a:gd name="T50" fmla="*/ 133 w 281"/>
                    <a:gd name="T51" fmla="*/ 305 h 637"/>
                    <a:gd name="T52" fmla="*/ 130 w 281"/>
                    <a:gd name="T53" fmla="*/ 613 h 637"/>
                    <a:gd name="T54" fmla="*/ 123 w 281"/>
                    <a:gd name="T55" fmla="*/ 625 h 637"/>
                    <a:gd name="T56" fmla="*/ 111 w 281"/>
                    <a:gd name="T57" fmla="*/ 634 h 637"/>
                    <a:gd name="T58" fmla="*/ 97 w 281"/>
                    <a:gd name="T59" fmla="*/ 637 h 637"/>
                    <a:gd name="T60" fmla="*/ 85 w 281"/>
                    <a:gd name="T61" fmla="*/ 633 h 637"/>
                    <a:gd name="T62" fmla="*/ 74 w 281"/>
                    <a:gd name="T63" fmla="*/ 626 h 637"/>
                    <a:gd name="T64" fmla="*/ 68 w 281"/>
                    <a:gd name="T65" fmla="*/ 616 h 637"/>
                    <a:gd name="T66" fmla="*/ 65 w 281"/>
                    <a:gd name="T67" fmla="*/ 604 h 637"/>
                    <a:gd name="T68" fmla="*/ 49 w 281"/>
                    <a:gd name="T69" fmla="*/ 289 h 637"/>
                    <a:gd name="T70" fmla="*/ 46 w 281"/>
                    <a:gd name="T71" fmla="*/ 298 h 637"/>
                    <a:gd name="T72" fmla="*/ 42 w 281"/>
                    <a:gd name="T73" fmla="*/ 304 h 637"/>
                    <a:gd name="T74" fmla="*/ 36 w 281"/>
                    <a:gd name="T75" fmla="*/ 309 h 637"/>
                    <a:gd name="T76" fmla="*/ 29 w 281"/>
                    <a:gd name="T77" fmla="*/ 312 h 637"/>
                    <a:gd name="T78" fmla="*/ 21 w 281"/>
                    <a:gd name="T79" fmla="*/ 312 h 637"/>
                    <a:gd name="T80" fmla="*/ 14 w 281"/>
                    <a:gd name="T81" fmla="*/ 310 h 637"/>
                    <a:gd name="T82" fmla="*/ 9 w 281"/>
                    <a:gd name="T83" fmla="*/ 307 h 637"/>
                    <a:gd name="T84" fmla="*/ 4 w 281"/>
                    <a:gd name="T85" fmla="*/ 301 h 637"/>
                    <a:gd name="T86" fmla="*/ 0 w 281"/>
                    <a:gd name="T87" fmla="*/ 293 h 637"/>
                    <a:gd name="T88" fmla="*/ 0 w 281"/>
                    <a:gd name="T89" fmla="*/ 51 h 637"/>
                    <a:gd name="T90" fmla="*/ 5 w 281"/>
                    <a:gd name="T91" fmla="*/ 31 h 637"/>
                    <a:gd name="T92" fmla="*/ 15 w 281"/>
                    <a:gd name="T93" fmla="*/ 19 h 637"/>
                    <a:gd name="T94" fmla="*/ 34 w 281"/>
                    <a:gd name="T95" fmla="*/ 7 h 637"/>
                    <a:gd name="T96" fmla="*/ 53 w 281"/>
                    <a:gd name="T97" fmla="*/ 1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1"/>
                    <a:gd name="T148" fmla="*/ 0 h 637"/>
                    <a:gd name="T149" fmla="*/ 281 w 281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1" h="637">
                      <a:moveTo>
                        <a:pt x="66" y="0"/>
                      </a:move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4" y="1"/>
                      </a:lnTo>
                      <a:lnTo>
                        <a:pt x="227" y="1"/>
                      </a:lnTo>
                      <a:lnTo>
                        <a:pt x="231" y="2"/>
                      </a:lnTo>
                      <a:lnTo>
                        <a:pt x="235" y="2"/>
                      </a:lnTo>
                      <a:lnTo>
                        <a:pt x="239" y="3"/>
                      </a:lnTo>
                      <a:lnTo>
                        <a:pt x="242" y="6"/>
                      </a:lnTo>
                      <a:lnTo>
                        <a:pt x="246" y="6"/>
                      </a:lnTo>
                      <a:lnTo>
                        <a:pt x="249" y="8"/>
                      </a:lnTo>
                      <a:lnTo>
                        <a:pt x="253" y="11"/>
                      </a:lnTo>
                      <a:lnTo>
                        <a:pt x="257" y="12"/>
                      </a:lnTo>
                      <a:lnTo>
                        <a:pt x="261" y="15"/>
                      </a:lnTo>
                      <a:lnTo>
                        <a:pt x="265" y="18"/>
                      </a:lnTo>
                      <a:lnTo>
                        <a:pt x="269" y="22"/>
                      </a:lnTo>
                      <a:lnTo>
                        <a:pt x="272" y="26"/>
                      </a:lnTo>
                      <a:lnTo>
                        <a:pt x="275" y="30"/>
                      </a:lnTo>
                      <a:lnTo>
                        <a:pt x="278" y="35"/>
                      </a:lnTo>
                      <a:lnTo>
                        <a:pt x="279" y="39"/>
                      </a:lnTo>
                      <a:lnTo>
                        <a:pt x="281" y="43"/>
                      </a:lnTo>
                      <a:lnTo>
                        <a:pt x="281" y="49"/>
                      </a:lnTo>
                      <a:lnTo>
                        <a:pt x="281" y="52"/>
                      </a:lnTo>
                      <a:lnTo>
                        <a:pt x="281" y="290"/>
                      </a:lnTo>
                      <a:lnTo>
                        <a:pt x="280" y="292"/>
                      </a:lnTo>
                      <a:lnTo>
                        <a:pt x="280" y="293"/>
                      </a:lnTo>
                      <a:lnTo>
                        <a:pt x="279" y="297"/>
                      </a:lnTo>
                      <a:lnTo>
                        <a:pt x="278" y="300"/>
                      </a:lnTo>
                      <a:lnTo>
                        <a:pt x="276" y="302"/>
                      </a:lnTo>
                      <a:lnTo>
                        <a:pt x="273" y="306"/>
                      </a:lnTo>
                      <a:lnTo>
                        <a:pt x="270" y="308"/>
                      </a:lnTo>
                      <a:lnTo>
                        <a:pt x="266" y="310"/>
                      </a:lnTo>
                      <a:lnTo>
                        <a:pt x="263" y="311"/>
                      </a:lnTo>
                      <a:lnTo>
                        <a:pt x="260" y="312"/>
                      </a:lnTo>
                      <a:lnTo>
                        <a:pt x="256" y="312"/>
                      </a:lnTo>
                      <a:lnTo>
                        <a:pt x="252" y="312"/>
                      </a:lnTo>
                      <a:lnTo>
                        <a:pt x="249" y="311"/>
                      </a:lnTo>
                      <a:lnTo>
                        <a:pt x="246" y="310"/>
                      </a:lnTo>
                      <a:lnTo>
                        <a:pt x="243" y="309"/>
                      </a:lnTo>
                      <a:lnTo>
                        <a:pt x="241" y="307"/>
                      </a:lnTo>
                      <a:lnTo>
                        <a:pt x="239" y="305"/>
                      </a:lnTo>
                      <a:lnTo>
                        <a:pt x="236" y="302"/>
                      </a:lnTo>
                      <a:lnTo>
                        <a:pt x="235" y="300"/>
                      </a:lnTo>
                      <a:lnTo>
                        <a:pt x="233" y="298"/>
                      </a:lnTo>
                      <a:lnTo>
                        <a:pt x="233" y="296"/>
                      </a:lnTo>
                      <a:lnTo>
                        <a:pt x="232" y="292"/>
                      </a:lnTo>
                      <a:lnTo>
                        <a:pt x="231" y="289"/>
                      </a:lnTo>
                      <a:lnTo>
                        <a:pt x="232" y="107"/>
                      </a:lnTo>
                      <a:lnTo>
                        <a:pt x="216" y="107"/>
                      </a:lnTo>
                      <a:lnTo>
                        <a:pt x="216" y="600"/>
                      </a:lnTo>
                      <a:lnTo>
                        <a:pt x="216" y="606"/>
                      </a:lnTo>
                      <a:lnTo>
                        <a:pt x="214" y="612"/>
                      </a:lnTo>
                      <a:lnTo>
                        <a:pt x="212" y="616"/>
                      </a:lnTo>
                      <a:lnTo>
                        <a:pt x="209" y="622"/>
                      </a:lnTo>
                      <a:lnTo>
                        <a:pt x="207" y="625"/>
                      </a:lnTo>
                      <a:lnTo>
                        <a:pt x="204" y="629"/>
                      </a:lnTo>
                      <a:lnTo>
                        <a:pt x="201" y="631"/>
                      </a:lnTo>
                      <a:lnTo>
                        <a:pt x="197" y="633"/>
                      </a:lnTo>
                      <a:lnTo>
                        <a:pt x="192" y="634"/>
                      </a:lnTo>
                      <a:lnTo>
                        <a:pt x="190" y="635"/>
                      </a:lnTo>
                      <a:lnTo>
                        <a:pt x="186" y="637"/>
                      </a:lnTo>
                      <a:lnTo>
                        <a:pt x="183" y="637"/>
                      </a:lnTo>
                      <a:lnTo>
                        <a:pt x="179" y="637"/>
                      </a:lnTo>
                      <a:lnTo>
                        <a:pt x="175" y="636"/>
                      </a:lnTo>
                      <a:lnTo>
                        <a:pt x="170" y="634"/>
                      </a:lnTo>
                      <a:lnTo>
                        <a:pt x="167" y="632"/>
                      </a:lnTo>
                      <a:lnTo>
                        <a:pt x="162" y="631"/>
                      </a:lnTo>
                      <a:lnTo>
                        <a:pt x="161" y="628"/>
                      </a:lnTo>
                      <a:lnTo>
                        <a:pt x="158" y="626"/>
                      </a:lnTo>
                      <a:lnTo>
                        <a:pt x="154" y="623"/>
                      </a:lnTo>
                      <a:lnTo>
                        <a:pt x="153" y="618"/>
                      </a:lnTo>
                      <a:lnTo>
                        <a:pt x="152" y="615"/>
                      </a:lnTo>
                      <a:lnTo>
                        <a:pt x="150" y="613"/>
                      </a:lnTo>
                      <a:lnTo>
                        <a:pt x="149" y="609"/>
                      </a:lnTo>
                      <a:lnTo>
                        <a:pt x="148" y="606"/>
                      </a:lnTo>
                      <a:lnTo>
                        <a:pt x="148" y="305"/>
                      </a:lnTo>
                      <a:lnTo>
                        <a:pt x="133" y="305"/>
                      </a:lnTo>
                      <a:lnTo>
                        <a:pt x="132" y="603"/>
                      </a:lnTo>
                      <a:lnTo>
                        <a:pt x="131" y="608"/>
                      </a:lnTo>
                      <a:lnTo>
                        <a:pt x="130" y="613"/>
                      </a:lnTo>
                      <a:lnTo>
                        <a:pt x="128" y="616"/>
                      </a:lnTo>
                      <a:lnTo>
                        <a:pt x="127" y="621"/>
                      </a:lnTo>
                      <a:lnTo>
                        <a:pt x="123" y="625"/>
                      </a:lnTo>
                      <a:lnTo>
                        <a:pt x="120" y="629"/>
                      </a:lnTo>
                      <a:lnTo>
                        <a:pt x="115" y="632"/>
                      </a:lnTo>
                      <a:lnTo>
                        <a:pt x="111" y="634"/>
                      </a:lnTo>
                      <a:lnTo>
                        <a:pt x="105" y="636"/>
                      </a:lnTo>
                      <a:lnTo>
                        <a:pt x="101" y="637"/>
                      </a:lnTo>
                      <a:lnTo>
                        <a:pt x="97" y="637"/>
                      </a:lnTo>
                      <a:lnTo>
                        <a:pt x="92" y="636"/>
                      </a:lnTo>
                      <a:lnTo>
                        <a:pt x="89" y="635"/>
                      </a:lnTo>
                      <a:lnTo>
                        <a:pt x="85" y="633"/>
                      </a:lnTo>
                      <a:lnTo>
                        <a:pt x="82" y="632"/>
                      </a:lnTo>
                      <a:lnTo>
                        <a:pt x="78" y="630"/>
                      </a:lnTo>
                      <a:lnTo>
                        <a:pt x="74" y="626"/>
                      </a:lnTo>
                      <a:lnTo>
                        <a:pt x="73" y="623"/>
                      </a:lnTo>
                      <a:lnTo>
                        <a:pt x="70" y="620"/>
                      </a:lnTo>
                      <a:lnTo>
                        <a:pt x="68" y="616"/>
                      </a:lnTo>
                      <a:lnTo>
                        <a:pt x="67" y="613"/>
                      </a:lnTo>
                      <a:lnTo>
                        <a:pt x="66" y="610"/>
                      </a:lnTo>
                      <a:lnTo>
                        <a:pt x="65" y="604"/>
                      </a:lnTo>
                      <a:lnTo>
                        <a:pt x="66" y="107"/>
                      </a:lnTo>
                      <a:lnTo>
                        <a:pt x="49" y="107"/>
                      </a:lnTo>
                      <a:lnTo>
                        <a:pt x="49" y="289"/>
                      </a:lnTo>
                      <a:lnTo>
                        <a:pt x="49" y="292"/>
                      </a:lnTo>
                      <a:lnTo>
                        <a:pt x="48" y="295"/>
                      </a:lnTo>
                      <a:lnTo>
                        <a:pt x="46" y="298"/>
                      </a:lnTo>
                      <a:lnTo>
                        <a:pt x="44" y="301"/>
                      </a:lnTo>
                      <a:lnTo>
                        <a:pt x="44" y="302"/>
                      </a:lnTo>
                      <a:lnTo>
                        <a:pt x="42" y="304"/>
                      </a:lnTo>
                      <a:lnTo>
                        <a:pt x="40" y="307"/>
                      </a:lnTo>
                      <a:lnTo>
                        <a:pt x="39" y="308"/>
                      </a:lnTo>
                      <a:lnTo>
                        <a:pt x="36" y="309"/>
                      </a:lnTo>
                      <a:lnTo>
                        <a:pt x="34" y="310"/>
                      </a:lnTo>
                      <a:lnTo>
                        <a:pt x="32" y="311"/>
                      </a:lnTo>
                      <a:lnTo>
                        <a:pt x="29" y="312"/>
                      </a:lnTo>
                      <a:lnTo>
                        <a:pt x="28" y="312"/>
                      </a:lnTo>
                      <a:lnTo>
                        <a:pt x="26" y="312"/>
                      </a:lnTo>
                      <a:lnTo>
                        <a:pt x="21" y="312"/>
                      </a:lnTo>
                      <a:lnTo>
                        <a:pt x="20" y="312"/>
                      </a:lnTo>
                      <a:lnTo>
                        <a:pt x="17" y="311"/>
                      </a:lnTo>
                      <a:lnTo>
                        <a:pt x="14" y="310"/>
                      </a:lnTo>
                      <a:lnTo>
                        <a:pt x="12" y="309"/>
                      </a:lnTo>
                      <a:lnTo>
                        <a:pt x="10" y="308"/>
                      </a:lnTo>
                      <a:lnTo>
                        <a:pt x="9" y="307"/>
                      </a:lnTo>
                      <a:lnTo>
                        <a:pt x="7" y="306"/>
                      </a:lnTo>
                      <a:lnTo>
                        <a:pt x="5" y="302"/>
                      </a:lnTo>
                      <a:lnTo>
                        <a:pt x="4" y="301"/>
                      </a:lnTo>
                      <a:lnTo>
                        <a:pt x="2" y="299"/>
                      </a:lnTo>
                      <a:lnTo>
                        <a:pt x="2" y="297"/>
                      </a:lnTo>
                      <a:lnTo>
                        <a:pt x="0" y="293"/>
                      </a:lnTo>
                      <a:lnTo>
                        <a:pt x="0" y="292"/>
                      </a:lnTo>
                      <a:lnTo>
                        <a:pt x="0" y="290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2" y="37"/>
                      </a:lnTo>
                      <a:lnTo>
                        <a:pt x="5" y="31"/>
                      </a:lnTo>
                      <a:lnTo>
                        <a:pt x="9" y="26"/>
                      </a:lnTo>
                      <a:lnTo>
                        <a:pt x="12" y="23"/>
                      </a:lnTo>
                      <a:lnTo>
                        <a:pt x="15" y="19"/>
                      </a:lnTo>
                      <a:lnTo>
                        <a:pt x="22" y="14"/>
                      </a:lnTo>
                      <a:lnTo>
                        <a:pt x="29" y="11"/>
                      </a:lnTo>
                      <a:lnTo>
                        <a:pt x="34" y="7"/>
                      </a:lnTo>
                      <a:lnTo>
                        <a:pt x="39" y="6"/>
                      </a:lnTo>
                      <a:lnTo>
                        <a:pt x="47" y="2"/>
                      </a:lnTo>
                      <a:lnTo>
                        <a:pt x="53" y="1"/>
                      </a:lnTo>
                      <a:lnTo>
                        <a:pt x="60" y="1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auto">
                <a:xfrm>
                  <a:off x="3492" y="2131"/>
                  <a:ext cx="143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3" name="Group 23"/>
              <p:cNvGrpSpPr>
                <a:grpSpLocks/>
              </p:cNvGrpSpPr>
              <p:nvPr/>
            </p:nvGrpSpPr>
            <p:grpSpPr bwMode="auto">
              <a:xfrm>
                <a:off x="2396" y="2687"/>
                <a:ext cx="218" cy="719"/>
                <a:chOff x="2699" y="2131"/>
                <a:chExt cx="283" cy="796"/>
              </a:xfrm>
            </p:grpSpPr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>
                  <a:off x="2699" y="2290"/>
                  <a:ext cx="283" cy="637"/>
                </a:xfrm>
                <a:custGeom>
                  <a:avLst/>
                  <a:gdLst>
                    <a:gd name="T0" fmla="*/ 221 w 283"/>
                    <a:gd name="T1" fmla="*/ 0 h 637"/>
                    <a:gd name="T2" fmla="*/ 232 w 283"/>
                    <a:gd name="T3" fmla="*/ 3 h 637"/>
                    <a:gd name="T4" fmla="*/ 245 w 283"/>
                    <a:gd name="T5" fmla="*/ 6 h 637"/>
                    <a:gd name="T6" fmla="*/ 255 w 283"/>
                    <a:gd name="T7" fmla="*/ 11 h 637"/>
                    <a:gd name="T8" fmla="*/ 266 w 283"/>
                    <a:gd name="T9" fmla="*/ 19 h 637"/>
                    <a:gd name="T10" fmla="*/ 276 w 283"/>
                    <a:gd name="T11" fmla="*/ 30 h 637"/>
                    <a:gd name="T12" fmla="*/ 282 w 283"/>
                    <a:gd name="T13" fmla="*/ 44 h 637"/>
                    <a:gd name="T14" fmla="*/ 282 w 283"/>
                    <a:gd name="T15" fmla="*/ 290 h 637"/>
                    <a:gd name="T16" fmla="*/ 280 w 283"/>
                    <a:gd name="T17" fmla="*/ 298 h 637"/>
                    <a:gd name="T18" fmla="*/ 275 w 283"/>
                    <a:gd name="T19" fmla="*/ 306 h 637"/>
                    <a:gd name="T20" fmla="*/ 264 w 283"/>
                    <a:gd name="T21" fmla="*/ 312 h 637"/>
                    <a:gd name="T22" fmla="*/ 254 w 283"/>
                    <a:gd name="T23" fmla="*/ 312 h 637"/>
                    <a:gd name="T24" fmla="*/ 245 w 283"/>
                    <a:gd name="T25" fmla="*/ 310 h 637"/>
                    <a:gd name="T26" fmla="*/ 238 w 283"/>
                    <a:gd name="T27" fmla="*/ 303 h 637"/>
                    <a:gd name="T28" fmla="*/ 235 w 283"/>
                    <a:gd name="T29" fmla="*/ 296 h 637"/>
                    <a:gd name="T30" fmla="*/ 232 w 283"/>
                    <a:gd name="T31" fmla="*/ 289 h 637"/>
                    <a:gd name="T32" fmla="*/ 216 w 283"/>
                    <a:gd name="T33" fmla="*/ 600 h 637"/>
                    <a:gd name="T34" fmla="*/ 213 w 283"/>
                    <a:gd name="T35" fmla="*/ 616 h 637"/>
                    <a:gd name="T36" fmla="*/ 206 w 283"/>
                    <a:gd name="T37" fmla="*/ 630 h 637"/>
                    <a:gd name="T38" fmla="*/ 194 w 283"/>
                    <a:gd name="T39" fmla="*/ 635 h 637"/>
                    <a:gd name="T40" fmla="*/ 184 w 283"/>
                    <a:gd name="T41" fmla="*/ 637 h 637"/>
                    <a:gd name="T42" fmla="*/ 172 w 283"/>
                    <a:gd name="T43" fmla="*/ 635 h 637"/>
                    <a:gd name="T44" fmla="*/ 162 w 283"/>
                    <a:gd name="T45" fmla="*/ 629 h 637"/>
                    <a:gd name="T46" fmla="*/ 154 w 283"/>
                    <a:gd name="T47" fmla="*/ 619 h 637"/>
                    <a:gd name="T48" fmla="*/ 151 w 283"/>
                    <a:gd name="T49" fmla="*/ 610 h 637"/>
                    <a:gd name="T50" fmla="*/ 134 w 283"/>
                    <a:gd name="T51" fmla="*/ 305 h 637"/>
                    <a:gd name="T52" fmla="*/ 132 w 283"/>
                    <a:gd name="T53" fmla="*/ 613 h 637"/>
                    <a:gd name="T54" fmla="*/ 124 w 283"/>
                    <a:gd name="T55" fmla="*/ 625 h 637"/>
                    <a:gd name="T56" fmla="*/ 113 w 283"/>
                    <a:gd name="T57" fmla="*/ 635 h 637"/>
                    <a:gd name="T58" fmla="*/ 98 w 283"/>
                    <a:gd name="T59" fmla="*/ 637 h 637"/>
                    <a:gd name="T60" fmla="*/ 87 w 283"/>
                    <a:gd name="T61" fmla="*/ 634 h 637"/>
                    <a:gd name="T62" fmla="*/ 75 w 283"/>
                    <a:gd name="T63" fmla="*/ 626 h 637"/>
                    <a:gd name="T64" fmla="*/ 69 w 283"/>
                    <a:gd name="T65" fmla="*/ 616 h 637"/>
                    <a:gd name="T66" fmla="*/ 66 w 283"/>
                    <a:gd name="T67" fmla="*/ 605 h 637"/>
                    <a:gd name="T68" fmla="*/ 50 w 283"/>
                    <a:gd name="T69" fmla="*/ 289 h 637"/>
                    <a:gd name="T70" fmla="*/ 48 w 283"/>
                    <a:gd name="T71" fmla="*/ 299 h 637"/>
                    <a:gd name="T72" fmla="*/ 43 w 283"/>
                    <a:gd name="T73" fmla="*/ 304 h 637"/>
                    <a:gd name="T74" fmla="*/ 37 w 283"/>
                    <a:gd name="T75" fmla="*/ 310 h 637"/>
                    <a:gd name="T76" fmla="*/ 31 w 283"/>
                    <a:gd name="T77" fmla="*/ 312 h 637"/>
                    <a:gd name="T78" fmla="*/ 22 w 283"/>
                    <a:gd name="T79" fmla="*/ 312 h 637"/>
                    <a:gd name="T80" fmla="*/ 14 w 283"/>
                    <a:gd name="T81" fmla="*/ 311 h 637"/>
                    <a:gd name="T82" fmla="*/ 8 w 283"/>
                    <a:gd name="T83" fmla="*/ 308 h 637"/>
                    <a:gd name="T84" fmla="*/ 4 w 283"/>
                    <a:gd name="T85" fmla="*/ 302 h 637"/>
                    <a:gd name="T86" fmla="*/ 0 w 283"/>
                    <a:gd name="T87" fmla="*/ 294 h 637"/>
                    <a:gd name="T88" fmla="*/ 0 w 283"/>
                    <a:gd name="T89" fmla="*/ 53 h 637"/>
                    <a:gd name="T90" fmla="*/ 6 w 283"/>
                    <a:gd name="T91" fmla="*/ 32 h 637"/>
                    <a:gd name="T92" fmla="*/ 16 w 283"/>
                    <a:gd name="T93" fmla="*/ 20 h 637"/>
                    <a:gd name="T94" fmla="*/ 33 w 283"/>
                    <a:gd name="T95" fmla="*/ 8 h 637"/>
                    <a:gd name="T96" fmla="*/ 54 w 283"/>
                    <a:gd name="T97" fmla="*/ 2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3"/>
                    <a:gd name="T148" fmla="*/ 0 h 637"/>
                    <a:gd name="T149" fmla="*/ 283 w 283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3" h="637">
                      <a:moveTo>
                        <a:pt x="68" y="0"/>
                      </a:moveTo>
                      <a:lnTo>
                        <a:pt x="217" y="0"/>
                      </a:lnTo>
                      <a:lnTo>
                        <a:pt x="221" y="0"/>
                      </a:lnTo>
                      <a:lnTo>
                        <a:pt x="226" y="1"/>
                      </a:lnTo>
                      <a:lnTo>
                        <a:pt x="229" y="2"/>
                      </a:lnTo>
                      <a:lnTo>
                        <a:pt x="232" y="3"/>
                      </a:lnTo>
                      <a:lnTo>
                        <a:pt x="236" y="3"/>
                      </a:lnTo>
                      <a:lnTo>
                        <a:pt x="240" y="4"/>
                      </a:lnTo>
                      <a:lnTo>
                        <a:pt x="245" y="6"/>
                      </a:lnTo>
                      <a:lnTo>
                        <a:pt x="247" y="7"/>
                      </a:lnTo>
                      <a:lnTo>
                        <a:pt x="251" y="9"/>
                      </a:lnTo>
                      <a:lnTo>
                        <a:pt x="255" y="11"/>
                      </a:lnTo>
                      <a:lnTo>
                        <a:pt x="259" y="13"/>
                      </a:lnTo>
                      <a:lnTo>
                        <a:pt x="262" y="15"/>
                      </a:lnTo>
                      <a:lnTo>
                        <a:pt x="266" y="19"/>
                      </a:lnTo>
                      <a:lnTo>
                        <a:pt x="270" y="23"/>
                      </a:lnTo>
                      <a:lnTo>
                        <a:pt x="274" y="28"/>
                      </a:lnTo>
                      <a:lnTo>
                        <a:pt x="276" y="30"/>
                      </a:lnTo>
                      <a:lnTo>
                        <a:pt x="279" y="35"/>
                      </a:lnTo>
                      <a:lnTo>
                        <a:pt x="280" y="39"/>
                      </a:lnTo>
                      <a:lnTo>
                        <a:pt x="282" y="44"/>
                      </a:lnTo>
                      <a:lnTo>
                        <a:pt x="283" y="49"/>
                      </a:lnTo>
                      <a:lnTo>
                        <a:pt x="283" y="53"/>
                      </a:lnTo>
                      <a:lnTo>
                        <a:pt x="282" y="290"/>
                      </a:lnTo>
                      <a:lnTo>
                        <a:pt x="281" y="293"/>
                      </a:lnTo>
                      <a:lnTo>
                        <a:pt x="280" y="294"/>
                      </a:lnTo>
                      <a:lnTo>
                        <a:pt x="280" y="298"/>
                      </a:lnTo>
                      <a:lnTo>
                        <a:pt x="279" y="300"/>
                      </a:lnTo>
                      <a:lnTo>
                        <a:pt x="277" y="303"/>
                      </a:lnTo>
                      <a:lnTo>
                        <a:pt x="275" y="306"/>
                      </a:lnTo>
                      <a:lnTo>
                        <a:pt x="271" y="309"/>
                      </a:lnTo>
                      <a:lnTo>
                        <a:pt x="267" y="311"/>
                      </a:lnTo>
                      <a:lnTo>
                        <a:pt x="264" y="312"/>
                      </a:lnTo>
                      <a:lnTo>
                        <a:pt x="261" y="312"/>
                      </a:lnTo>
                      <a:lnTo>
                        <a:pt x="258" y="312"/>
                      </a:lnTo>
                      <a:lnTo>
                        <a:pt x="254" y="312"/>
                      </a:lnTo>
                      <a:lnTo>
                        <a:pt x="251" y="312"/>
                      </a:lnTo>
                      <a:lnTo>
                        <a:pt x="247" y="311"/>
                      </a:lnTo>
                      <a:lnTo>
                        <a:pt x="245" y="310"/>
                      </a:lnTo>
                      <a:lnTo>
                        <a:pt x="242" y="308"/>
                      </a:lnTo>
                      <a:lnTo>
                        <a:pt x="240" y="305"/>
                      </a:lnTo>
                      <a:lnTo>
                        <a:pt x="238" y="303"/>
                      </a:lnTo>
                      <a:lnTo>
                        <a:pt x="236" y="300"/>
                      </a:lnTo>
                      <a:lnTo>
                        <a:pt x="235" y="299"/>
                      </a:lnTo>
                      <a:lnTo>
                        <a:pt x="235" y="296"/>
                      </a:lnTo>
                      <a:lnTo>
                        <a:pt x="234" y="294"/>
                      </a:lnTo>
                      <a:lnTo>
                        <a:pt x="233" y="293"/>
                      </a:lnTo>
                      <a:lnTo>
                        <a:pt x="232" y="289"/>
                      </a:lnTo>
                      <a:lnTo>
                        <a:pt x="233" y="108"/>
                      </a:lnTo>
                      <a:lnTo>
                        <a:pt x="216" y="108"/>
                      </a:lnTo>
                      <a:lnTo>
                        <a:pt x="216" y="600"/>
                      </a:lnTo>
                      <a:lnTo>
                        <a:pt x="216" y="606"/>
                      </a:lnTo>
                      <a:lnTo>
                        <a:pt x="216" y="612"/>
                      </a:lnTo>
                      <a:lnTo>
                        <a:pt x="213" y="616"/>
                      </a:lnTo>
                      <a:lnTo>
                        <a:pt x="211" y="622"/>
                      </a:lnTo>
                      <a:lnTo>
                        <a:pt x="208" y="625"/>
                      </a:lnTo>
                      <a:lnTo>
                        <a:pt x="206" y="630"/>
                      </a:lnTo>
                      <a:lnTo>
                        <a:pt x="202" y="632"/>
                      </a:lnTo>
                      <a:lnTo>
                        <a:pt x="198" y="634"/>
                      </a:lnTo>
                      <a:lnTo>
                        <a:pt x="194" y="635"/>
                      </a:lnTo>
                      <a:lnTo>
                        <a:pt x="192" y="635"/>
                      </a:lnTo>
                      <a:lnTo>
                        <a:pt x="187" y="637"/>
                      </a:lnTo>
                      <a:lnTo>
                        <a:pt x="184" y="637"/>
                      </a:lnTo>
                      <a:lnTo>
                        <a:pt x="181" y="637"/>
                      </a:lnTo>
                      <a:lnTo>
                        <a:pt x="176" y="636"/>
                      </a:lnTo>
                      <a:lnTo>
                        <a:pt x="172" y="635"/>
                      </a:lnTo>
                      <a:lnTo>
                        <a:pt x="168" y="633"/>
                      </a:lnTo>
                      <a:lnTo>
                        <a:pt x="164" y="632"/>
                      </a:lnTo>
                      <a:lnTo>
                        <a:pt x="162" y="629"/>
                      </a:lnTo>
                      <a:lnTo>
                        <a:pt x="159" y="626"/>
                      </a:lnTo>
                      <a:lnTo>
                        <a:pt x="156" y="623"/>
                      </a:lnTo>
                      <a:lnTo>
                        <a:pt x="154" y="619"/>
                      </a:lnTo>
                      <a:lnTo>
                        <a:pt x="152" y="616"/>
                      </a:lnTo>
                      <a:lnTo>
                        <a:pt x="152" y="613"/>
                      </a:lnTo>
                      <a:lnTo>
                        <a:pt x="151" y="610"/>
                      </a:lnTo>
                      <a:lnTo>
                        <a:pt x="150" y="606"/>
                      </a:lnTo>
                      <a:lnTo>
                        <a:pt x="150" y="305"/>
                      </a:lnTo>
                      <a:lnTo>
                        <a:pt x="134" y="305"/>
                      </a:lnTo>
                      <a:lnTo>
                        <a:pt x="133" y="604"/>
                      </a:lnTo>
                      <a:lnTo>
                        <a:pt x="132" y="609"/>
                      </a:lnTo>
                      <a:lnTo>
                        <a:pt x="132" y="613"/>
                      </a:lnTo>
                      <a:lnTo>
                        <a:pt x="129" y="616"/>
                      </a:lnTo>
                      <a:lnTo>
                        <a:pt x="128" y="621"/>
                      </a:lnTo>
                      <a:lnTo>
                        <a:pt x="124" y="625"/>
                      </a:lnTo>
                      <a:lnTo>
                        <a:pt x="121" y="630"/>
                      </a:lnTo>
                      <a:lnTo>
                        <a:pt x="117" y="633"/>
                      </a:lnTo>
                      <a:lnTo>
                        <a:pt x="113" y="635"/>
                      </a:lnTo>
                      <a:lnTo>
                        <a:pt x="107" y="636"/>
                      </a:lnTo>
                      <a:lnTo>
                        <a:pt x="103" y="637"/>
                      </a:lnTo>
                      <a:lnTo>
                        <a:pt x="98" y="637"/>
                      </a:lnTo>
                      <a:lnTo>
                        <a:pt x="93" y="636"/>
                      </a:lnTo>
                      <a:lnTo>
                        <a:pt x="90" y="635"/>
                      </a:lnTo>
                      <a:lnTo>
                        <a:pt x="87" y="634"/>
                      </a:lnTo>
                      <a:lnTo>
                        <a:pt x="83" y="633"/>
                      </a:lnTo>
                      <a:lnTo>
                        <a:pt x="79" y="630"/>
                      </a:lnTo>
                      <a:lnTo>
                        <a:pt x="75" y="626"/>
                      </a:lnTo>
                      <a:lnTo>
                        <a:pt x="73" y="625"/>
                      </a:lnTo>
                      <a:lnTo>
                        <a:pt x="72" y="620"/>
                      </a:lnTo>
                      <a:lnTo>
                        <a:pt x="69" y="616"/>
                      </a:lnTo>
                      <a:lnTo>
                        <a:pt x="68" y="614"/>
                      </a:lnTo>
                      <a:lnTo>
                        <a:pt x="68" y="610"/>
                      </a:lnTo>
                      <a:lnTo>
                        <a:pt x="66" y="605"/>
                      </a:lnTo>
                      <a:lnTo>
                        <a:pt x="67" y="108"/>
                      </a:lnTo>
                      <a:lnTo>
                        <a:pt x="50" y="108"/>
                      </a:lnTo>
                      <a:lnTo>
                        <a:pt x="50" y="289"/>
                      </a:lnTo>
                      <a:lnTo>
                        <a:pt x="49" y="293"/>
                      </a:lnTo>
                      <a:lnTo>
                        <a:pt x="49" y="295"/>
                      </a:lnTo>
                      <a:lnTo>
                        <a:pt x="48" y="299"/>
                      </a:lnTo>
                      <a:lnTo>
                        <a:pt x="45" y="302"/>
                      </a:lnTo>
                      <a:lnTo>
                        <a:pt x="44" y="303"/>
                      </a:lnTo>
                      <a:lnTo>
                        <a:pt x="43" y="304"/>
                      </a:lnTo>
                      <a:lnTo>
                        <a:pt x="40" y="307"/>
                      </a:lnTo>
                      <a:lnTo>
                        <a:pt x="39" y="309"/>
                      </a:lnTo>
                      <a:lnTo>
                        <a:pt x="37" y="310"/>
                      </a:lnTo>
                      <a:lnTo>
                        <a:pt x="34" y="311"/>
                      </a:lnTo>
                      <a:lnTo>
                        <a:pt x="33" y="312"/>
                      </a:lnTo>
                      <a:lnTo>
                        <a:pt x="31" y="312"/>
                      </a:lnTo>
                      <a:lnTo>
                        <a:pt x="28" y="312"/>
                      </a:lnTo>
                      <a:lnTo>
                        <a:pt x="27" y="312"/>
                      </a:lnTo>
                      <a:lnTo>
                        <a:pt x="22" y="312"/>
                      </a:lnTo>
                      <a:lnTo>
                        <a:pt x="20" y="312"/>
                      </a:lnTo>
                      <a:lnTo>
                        <a:pt x="17" y="312"/>
                      </a:lnTo>
                      <a:lnTo>
                        <a:pt x="14" y="311"/>
                      </a:lnTo>
                      <a:lnTo>
                        <a:pt x="13" y="310"/>
                      </a:lnTo>
                      <a:lnTo>
                        <a:pt x="11" y="309"/>
                      </a:lnTo>
                      <a:lnTo>
                        <a:pt x="8" y="308"/>
                      </a:lnTo>
                      <a:lnTo>
                        <a:pt x="8" y="306"/>
                      </a:lnTo>
                      <a:lnTo>
                        <a:pt x="6" y="303"/>
                      </a:lnTo>
                      <a:lnTo>
                        <a:pt x="4" y="302"/>
                      </a:lnTo>
                      <a:lnTo>
                        <a:pt x="3" y="299"/>
                      </a:lnTo>
                      <a:lnTo>
                        <a:pt x="2" y="298"/>
                      </a:lnTo>
                      <a:lnTo>
                        <a:pt x="0" y="294"/>
                      </a:lnTo>
                      <a:lnTo>
                        <a:pt x="0" y="290"/>
                      </a:lnTo>
                      <a:lnTo>
                        <a:pt x="0" y="53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6" y="32"/>
                      </a:lnTo>
                      <a:lnTo>
                        <a:pt x="8" y="28"/>
                      </a:ln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23" y="14"/>
                      </a:lnTo>
                      <a:lnTo>
                        <a:pt x="29" y="11"/>
                      </a:lnTo>
                      <a:lnTo>
                        <a:pt x="33" y="8"/>
                      </a:lnTo>
                      <a:lnTo>
                        <a:pt x="39" y="6"/>
                      </a:lnTo>
                      <a:lnTo>
                        <a:pt x="49" y="3"/>
                      </a:lnTo>
                      <a:lnTo>
                        <a:pt x="54" y="2"/>
                      </a:lnTo>
                      <a:lnTo>
                        <a:pt x="62" y="1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auto">
                <a:xfrm>
                  <a:off x="2765" y="2131"/>
                  <a:ext cx="143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4" name="Group 26"/>
              <p:cNvGrpSpPr>
                <a:grpSpLocks/>
              </p:cNvGrpSpPr>
              <p:nvPr/>
            </p:nvGrpSpPr>
            <p:grpSpPr bwMode="auto">
              <a:xfrm>
                <a:off x="2791" y="2683"/>
                <a:ext cx="217" cy="720"/>
                <a:chOff x="3063" y="2131"/>
                <a:chExt cx="282" cy="798"/>
              </a:xfrm>
            </p:grpSpPr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3063" y="2292"/>
                  <a:ext cx="282" cy="637"/>
                </a:xfrm>
                <a:custGeom>
                  <a:avLst/>
                  <a:gdLst>
                    <a:gd name="T0" fmla="*/ 220 w 282"/>
                    <a:gd name="T1" fmla="*/ 0 h 637"/>
                    <a:gd name="T2" fmla="*/ 232 w 282"/>
                    <a:gd name="T3" fmla="*/ 2 h 637"/>
                    <a:gd name="T4" fmla="*/ 243 w 282"/>
                    <a:gd name="T5" fmla="*/ 6 h 637"/>
                    <a:gd name="T6" fmla="*/ 253 w 282"/>
                    <a:gd name="T7" fmla="*/ 11 h 637"/>
                    <a:gd name="T8" fmla="*/ 266 w 282"/>
                    <a:gd name="T9" fmla="*/ 18 h 637"/>
                    <a:gd name="T10" fmla="*/ 275 w 282"/>
                    <a:gd name="T11" fmla="*/ 30 h 637"/>
                    <a:gd name="T12" fmla="*/ 281 w 282"/>
                    <a:gd name="T13" fmla="*/ 43 h 637"/>
                    <a:gd name="T14" fmla="*/ 281 w 282"/>
                    <a:gd name="T15" fmla="*/ 290 h 637"/>
                    <a:gd name="T16" fmla="*/ 280 w 282"/>
                    <a:gd name="T17" fmla="*/ 297 h 637"/>
                    <a:gd name="T18" fmla="*/ 273 w 282"/>
                    <a:gd name="T19" fmla="*/ 306 h 637"/>
                    <a:gd name="T20" fmla="*/ 264 w 282"/>
                    <a:gd name="T21" fmla="*/ 311 h 637"/>
                    <a:gd name="T22" fmla="*/ 253 w 282"/>
                    <a:gd name="T23" fmla="*/ 312 h 637"/>
                    <a:gd name="T24" fmla="*/ 244 w 282"/>
                    <a:gd name="T25" fmla="*/ 309 h 637"/>
                    <a:gd name="T26" fmla="*/ 237 w 282"/>
                    <a:gd name="T27" fmla="*/ 302 h 637"/>
                    <a:gd name="T28" fmla="*/ 234 w 282"/>
                    <a:gd name="T29" fmla="*/ 296 h 637"/>
                    <a:gd name="T30" fmla="*/ 232 w 282"/>
                    <a:gd name="T31" fmla="*/ 289 h 637"/>
                    <a:gd name="T32" fmla="*/ 217 w 282"/>
                    <a:gd name="T33" fmla="*/ 600 h 637"/>
                    <a:gd name="T34" fmla="*/ 212 w 282"/>
                    <a:gd name="T35" fmla="*/ 616 h 637"/>
                    <a:gd name="T36" fmla="*/ 204 w 282"/>
                    <a:gd name="T37" fmla="*/ 629 h 637"/>
                    <a:gd name="T38" fmla="*/ 193 w 282"/>
                    <a:gd name="T39" fmla="*/ 634 h 637"/>
                    <a:gd name="T40" fmla="*/ 183 w 282"/>
                    <a:gd name="T41" fmla="*/ 637 h 637"/>
                    <a:gd name="T42" fmla="*/ 170 w 282"/>
                    <a:gd name="T43" fmla="*/ 634 h 637"/>
                    <a:gd name="T44" fmla="*/ 161 w 282"/>
                    <a:gd name="T45" fmla="*/ 628 h 637"/>
                    <a:gd name="T46" fmla="*/ 153 w 282"/>
                    <a:gd name="T47" fmla="*/ 618 h 637"/>
                    <a:gd name="T48" fmla="*/ 149 w 282"/>
                    <a:gd name="T49" fmla="*/ 609 h 637"/>
                    <a:gd name="T50" fmla="*/ 133 w 282"/>
                    <a:gd name="T51" fmla="*/ 305 h 637"/>
                    <a:gd name="T52" fmla="*/ 130 w 282"/>
                    <a:gd name="T53" fmla="*/ 613 h 637"/>
                    <a:gd name="T54" fmla="*/ 123 w 282"/>
                    <a:gd name="T55" fmla="*/ 625 h 637"/>
                    <a:gd name="T56" fmla="*/ 111 w 282"/>
                    <a:gd name="T57" fmla="*/ 634 h 637"/>
                    <a:gd name="T58" fmla="*/ 97 w 282"/>
                    <a:gd name="T59" fmla="*/ 637 h 637"/>
                    <a:gd name="T60" fmla="*/ 86 w 282"/>
                    <a:gd name="T61" fmla="*/ 633 h 637"/>
                    <a:gd name="T62" fmla="*/ 74 w 282"/>
                    <a:gd name="T63" fmla="*/ 626 h 637"/>
                    <a:gd name="T64" fmla="*/ 69 w 282"/>
                    <a:gd name="T65" fmla="*/ 616 h 637"/>
                    <a:gd name="T66" fmla="*/ 65 w 282"/>
                    <a:gd name="T67" fmla="*/ 604 h 637"/>
                    <a:gd name="T68" fmla="*/ 50 w 282"/>
                    <a:gd name="T69" fmla="*/ 289 h 637"/>
                    <a:gd name="T70" fmla="*/ 46 w 282"/>
                    <a:gd name="T71" fmla="*/ 298 h 637"/>
                    <a:gd name="T72" fmla="*/ 42 w 282"/>
                    <a:gd name="T73" fmla="*/ 304 h 637"/>
                    <a:gd name="T74" fmla="*/ 37 w 282"/>
                    <a:gd name="T75" fmla="*/ 309 h 637"/>
                    <a:gd name="T76" fmla="*/ 30 w 282"/>
                    <a:gd name="T77" fmla="*/ 312 h 637"/>
                    <a:gd name="T78" fmla="*/ 22 w 282"/>
                    <a:gd name="T79" fmla="*/ 312 h 637"/>
                    <a:gd name="T80" fmla="*/ 15 w 282"/>
                    <a:gd name="T81" fmla="*/ 310 h 637"/>
                    <a:gd name="T82" fmla="*/ 9 w 282"/>
                    <a:gd name="T83" fmla="*/ 307 h 637"/>
                    <a:gd name="T84" fmla="*/ 5 w 282"/>
                    <a:gd name="T85" fmla="*/ 301 h 637"/>
                    <a:gd name="T86" fmla="*/ 1 w 282"/>
                    <a:gd name="T87" fmla="*/ 293 h 637"/>
                    <a:gd name="T88" fmla="*/ 0 w 282"/>
                    <a:gd name="T89" fmla="*/ 51 h 637"/>
                    <a:gd name="T90" fmla="*/ 5 w 282"/>
                    <a:gd name="T91" fmla="*/ 31 h 637"/>
                    <a:gd name="T92" fmla="*/ 16 w 282"/>
                    <a:gd name="T93" fmla="*/ 19 h 637"/>
                    <a:gd name="T94" fmla="*/ 34 w 282"/>
                    <a:gd name="T95" fmla="*/ 7 h 637"/>
                    <a:gd name="T96" fmla="*/ 54 w 282"/>
                    <a:gd name="T97" fmla="*/ 1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2"/>
                    <a:gd name="T148" fmla="*/ 0 h 637"/>
                    <a:gd name="T149" fmla="*/ 282 w 282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2" h="637">
                      <a:moveTo>
                        <a:pt x="67" y="0"/>
                      </a:move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5" y="1"/>
                      </a:lnTo>
                      <a:lnTo>
                        <a:pt x="228" y="1"/>
                      </a:lnTo>
                      <a:lnTo>
                        <a:pt x="232" y="2"/>
                      </a:lnTo>
                      <a:lnTo>
                        <a:pt x="235" y="2"/>
                      </a:lnTo>
                      <a:lnTo>
                        <a:pt x="239" y="3"/>
                      </a:lnTo>
                      <a:lnTo>
                        <a:pt x="243" y="6"/>
                      </a:lnTo>
                      <a:lnTo>
                        <a:pt x="247" y="6"/>
                      </a:lnTo>
                      <a:lnTo>
                        <a:pt x="250" y="8"/>
                      </a:lnTo>
                      <a:lnTo>
                        <a:pt x="253" y="11"/>
                      </a:lnTo>
                      <a:lnTo>
                        <a:pt x="257" y="12"/>
                      </a:lnTo>
                      <a:lnTo>
                        <a:pt x="261" y="15"/>
                      </a:lnTo>
                      <a:lnTo>
                        <a:pt x="266" y="18"/>
                      </a:lnTo>
                      <a:lnTo>
                        <a:pt x="270" y="22"/>
                      </a:lnTo>
                      <a:lnTo>
                        <a:pt x="272" y="26"/>
                      </a:lnTo>
                      <a:lnTo>
                        <a:pt x="275" y="30"/>
                      </a:lnTo>
                      <a:lnTo>
                        <a:pt x="278" y="35"/>
                      </a:lnTo>
                      <a:lnTo>
                        <a:pt x="280" y="39"/>
                      </a:lnTo>
                      <a:lnTo>
                        <a:pt x="281" y="43"/>
                      </a:lnTo>
                      <a:lnTo>
                        <a:pt x="282" y="49"/>
                      </a:lnTo>
                      <a:lnTo>
                        <a:pt x="282" y="52"/>
                      </a:lnTo>
                      <a:lnTo>
                        <a:pt x="281" y="290"/>
                      </a:lnTo>
                      <a:lnTo>
                        <a:pt x="281" y="292"/>
                      </a:lnTo>
                      <a:lnTo>
                        <a:pt x="280" y="293"/>
                      </a:lnTo>
                      <a:lnTo>
                        <a:pt x="280" y="297"/>
                      </a:lnTo>
                      <a:lnTo>
                        <a:pt x="278" y="300"/>
                      </a:lnTo>
                      <a:lnTo>
                        <a:pt x="276" y="302"/>
                      </a:lnTo>
                      <a:lnTo>
                        <a:pt x="273" y="306"/>
                      </a:lnTo>
                      <a:lnTo>
                        <a:pt x="271" y="308"/>
                      </a:lnTo>
                      <a:lnTo>
                        <a:pt x="266" y="310"/>
                      </a:lnTo>
                      <a:lnTo>
                        <a:pt x="264" y="311"/>
                      </a:lnTo>
                      <a:lnTo>
                        <a:pt x="260" y="312"/>
                      </a:lnTo>
                      <a:lnTo>
                        <a:pt x="256" y="312"/>
                      </a:lnTo>
                      <a:lnTo>
                        <a:pt x="253" y="312"/>
                      </a:lnTo>
                      <a:lnTo>
                        <a:pt x="250" y="311"/>
                      </a:lnTo>
                      <a:lnTo>
                        <a:pt x="247" y="310"/>
                      </a:lnTo>
                      <a:lnTo>
                        <a:pt x="244" y="309"/>
                      </a:lnTo>
                      <a:lnTo>
                        <a:pt x="241" y="307"/>
                      </a:lnTo>
                      <a:lnTo>
                        <a:pt x="239" y="305"/>
                      </a:lnTo>
                      <a:lnTo>
                        <a:pt x="237" y="302"/>
                      </a:lnTo>
                      <a:lnTo>
                        <a:pt x="235" y="300"/>
                      </a:lnTo>
                      <a:lnTo>
                        <a:pt x="234" y="298"/>
                      </a:lnTo>
                      <a:lnTo>
                        <a:pt x="234" y="296"/>
                      </a:lnTo>
                      <a:lnTo>
                        <a:pt x="233" y="292"/>
                      </a:lnTo>
                      <a:lnTo>
                        <a:pt x="232" y="292"/>
                      </a:lnTo>
                      <a:lnTo>
                        <a:pt x="232" y="289"/>
                      </a:lnTo>
                      <a:lnTo>
                        <a:pt x="232" y="107"/>
                      </a:lnTo>
                      <a:lnTo>
                        <a:pt x="217" y="107"/>
                      </a:lnTo>
                      <a:lnTo>
                        <a:pt x="217" y="600"/>
                      </a:lnTo>
                      <a:lnTo>
                        <a:pt x="217" y="606"/>
                      </a:lnTo>
                      <a:lnTo>
                        <a:pt x="215" y="612"/>
                      </a:lnTo>
                      <a:lnTo>
                        <a:pt x="212" y="616"/>
                      </a:lnTo>
                      <a:lnTo>
                        <a:pt x="210" y="622"/>
                      </a:lnTo>
                      <a:lnTo>
                        <a:pt x="207" y="625"/>
                      </a:lnTo>
                      <a:lnTo>
                        <a:pt x="204" y="629"/>
                      </a:lnTo>
                      <a:lnTo>
                        <a:pt x="201" y="631"/>
                      </a:lnTo>
                      <a:lnTo>
                        <a:pt x="197" y="633"/>
                      </a:lnTo>
                      <a:lnTo>
                        <a:pt x="193" y="634"/>
                      </a:lnTo>
                      <a:lnTo>
                        <a:pt x="190" y="635"/>
                      </a:lnTo>
                      <a:lnTo>
                        <a:pt x="186" y="637"/>
                      </a:lnTo>
                      <a:lnTo>
                        <a:pt x="183" y="637"/>
                      </a:lnTo>
                      <a:lnTo>
                        <a:pt x="180" y="637"/>
                      </a:lnTo>
                      <a:lnTo>
                        <a:pt x="176" y="636"/>
                      </a:lnTo>
                      <a:lnTo>
                        <a:pt x="170" y="634"/>
                      </a:lnTo>
                      <a:lnTo>
                        <a:pt x="167" y="632"/>
                      </a:lnTo>
                      <a:lnTo>
                        <a:pt x="163" y="631"/>
                      </a:lnTo>
                      <a:lnTo>
                        <a:pt x="161" y="628"/>
                      </a:lnTo>
                      <a:lnTo>
                        <a:pt x="158" y="626"/>
                      </a:lnTo>
                      <a:lnTo>
                        <a:pt x="155" y="623"/>
                      </a:lnTo>
                      <a:lnTo>
                        <a:pt x="153" y="618"/>
                      </a:lnTo>
                      <a:lnTo>
                        <a:pt x="152" y="615"/>
                      </a:lnTo>
                      <a:lnTo>
                        <a:pt x="150" y="613"/>
                      </a:lnTo>
                      <a:lnTo>
                        <a:pt x="149" y="609"/>
                      </a:lnTo>
                      <a:lnTo>
                        <a:pt x="148" y="606"/>
                      </a:lnTo>
                      <a:lnTo>
                        <a:pt x="148" y="305"/>
                      </a:lnTo>
                      <a:lnTo>
                        <a:pt x="133" y="305"/>
                      </a:lnTo>
                      <a:lnTo>
                        <a:pt x="132" y="603"/>
                      </a:lnTo>
                      <a:lnTo>
                        <a:pt x="131" y="608"/>
                      </a:lnTo>
                      <a:lnTo>
                        <a:pt x="130" y="613"/>
                      </a:lnTo>
                      <a:lnTo>
                        <a:pt x="129" y="616"/>
                      </a:lnTo>
                      <a:lnTo>
                        <a:pt x="128" y="621"/>
                      </a:lnTo>
                      <a:lnTo>
                        <a:pt x="123" y="625"/>
                      </a:lnTo>
                      <a:lnTo>
                        <a:pt x="121" y="629"/>
                      </a:lnTo>
                      <a:lnTo>
                        <a:pt x="115" y="632"/>
                      </a:lnTo>
                      <a:lnTo>
                        <a:pt x="111" y="634"/>
                      </a:lnTo>
                      <a:lnTo>
                        <a:pt x="106" y="636"/>
                      </a:lnTo>
                      <a:lnTo>
                        <a:pt x="102" y="637"/>
                      </a:lnTo>
                      <a:lnTo>
                        <a:pt x="97" y="637"/>
                      </a:lnTo>
                      <a:lnTo>
                        <a:pt x="93" y="636"/>
                      </a:lnTo>
                      <a:lnTo>
                        <a:pt x="89" y="635"/>
                      </a:lnTo>
                      <a:lnTo>
                        <a:pt x="86" y="633"/>
                      </a:lnTo>
                      <a:lnTo>
                        <a:pt x="82" y="632"/>
                      </a:lnTo>
                      <a:lnTo>
                        <a:pt x="78" y="630"/>
                      </a:lnTo>
                      <a:lnTo>
                        <a:pt x="74" y="626"/>
                      </a:lnTo>
                      <a:lnTo>
                        <a:pt x="74" y="623"/>
                      </a:lnTo>
                      <a:lnTo>
                        <a:pt x="71" y="620"/>
                      </a:lnTo>
                      <a:lnTo>
                        <a:pt x="69" y="616"/>
                      </a:lnTo>
                      <a:lnTo>
                        <a:pt x="68" y="613"/>
                      </a:lnTo>
                      <a:lnTo>
                        <a:pt x="67" y="610"/>
                      </a:lnTo>
                      <a:lnTo>
                        <a:pt x="65" y="604"/>
                      </a:lnTo>
                      <a:lnTo>
                        <a:pt x="66" y="107"/>
                      </a:lnTo>
                      <a:lnTo>
                        <a:pt x="50" y="107"/>
                      </a:lnTo>
                      <a:lnTo>
                        <a:pt x="50" y="289"/>
                      </a:lnTo>
                      <a:lnTo>
                        <a:pt x="49" y="292"/>
                      </a:lnTo>
                      <a:lnTo>
                        <a:pt x="48" y="295"/>
                      </a:lnTo>
                      <a:lnTo>
                        <a:pt x="46" y="298"/>
                      </a:lnTo>
                      <a:lnTo>
                        <a:pt x="44" y="301"/>
                      </a:lnTo>
                      <a:lnTo>
                        <a:pt x="44" y="302"/>
                      </a:lnTo>
                      <a:lnTo>
                        <a:pt x="42" y="304"/>
                      </a:lnTo>
                      <a:lnTo>
                        <a:pt x="40" y="307"/>
                      </a:lnTo>
                      <a:lnTo>
                        <a:pt x="39" y="308"/>
                      </a:lnTo>
                      <a:lnTo>
                        <a:pt x="37" y="309"/>
                      </a:lnTo>
                      <a:lnTo>
                        <a:pt x="35" y="310"/>
                      </a:lnTo>
                      <a:lnTo>
                        <a:pt x="33" y="311"/>
                      </a:lnTo>
                      <a:lnTo>
                        <a:pt x="30" y="312"/>
                      </a:lnTo>
                      <a:lnTo>
                        <a:pt x="28" y="312"/>
                      </a:lnTo>
                      <a:lnTo>
                        <a:pt x="26" y="312"/>
                      </a:lnTo>
                      <a:lnTo>
                        <a:pt x="22" y="312"/>
                      </a:lnTo>
                      <a:lnTo>
                        <a:pt x="20" y="312"/>
                      </a:lnTo>
                      <a:lnTo>
                        <a:pt x="18" y="311"/>
                      </a:lnTo>
                      <a:lnTo>
                        <a:pt x="15" y="310"/>
                      </a:lnTo>
                      <a:lnTo>
                        <a:pt x="13" y="309"/>
                      </a:lnTo>
                      <a:lnTo>
                        <a:pt x="10" y="308"/>
                      </a:lnTo>
                      <a:lnTo>
                        <a:pt x="9" y="307"/>
                      </a:lnTo>
                      <a:lnTo>
                        <a:pt x="7" y="306"/>
                      </a:lnTo>
                      <a:lnTo>
                        <a:pt x="5" y="302"/>
                      </a:lnTo>
                      <a:lnTo>
                        <a:pt x="5" y="301"/>
                      </a:lnTo>
                      <a:lnTo>
                        <a:pt x="3" y="299"/>
                      </a:lnTo>
                      <a:lnTo>
                        <a:pt x="2" y="297"/>
                      </a:lnTo>
                      <a:lnTo>
                        <a:pt x="1" y="293"/>
                      </a:lnTo>
                      <a:lnTo>
                        <a:pt x="0" y="292"/>
                      </a:lnTo>
                      <a:lnTo>
                        <a:pt x="0" y="290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2" y="37"/>
                      </a:lnTo>
                      <a:lnTo>
                        <a:pt x="5" y="31"/>
                      </a:lnTo>
                      <a:lnTo>
                        <a:pt x="9" y="26"/>
                      </a:lnTo>
                      <a:lnTo>
                        <a:pt x="12" y="23"/>
                      </a:lnTo>
                      <a:lnTo>
                        <a:pt x="16" y="19"/>
                      </a:lnTo>
                      <a:lnTo>
                        <a:pt x="22" y="14"/>
                      </a:lnTo>
                      <a:lnTo>
                        <a:pt x="29" y="11"/>
                      </a:lnTo>
                      <a:lnTo>
                        <a:pt x="34" y="7"/>
                      </a:lnTo>
                      <a:lnTo>
                        <a:pt x="39" y="6"/>
                      </a:lnTo>
                      <a:lnTo>
                        <a:pt x="47" y="2"/>
                      </a:lnTo>
                      <a:lnTo>
                        <a:pt x="54" y="1"/>
                      </a:lnTo>
                      <a:lnTo>
                        <a:pt x="60" y="1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auto">
                <a:xfrm>
                  <a:off x="3127" y="2131"/>
                  <a:ext cx="145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525" name="Group 29"/>
              <p:cNvGrpSpPr>
                <a:grpSpLocks/>
              </p:cNvGrpSpPr>
              <p:nvPr/>
            </p:nvGrpSpPr>
            <p:grpSpPr bwMode="auto">
              <a:xfrm>
                <a:off x="3186" y="2683"/>
                <a:ext cx="216" cy="720"/>
                <a:chOff x="3428" y="2131"/>
                <a:chExt cx="281" cy="798"/>
              </a:xfrm>
            </p:grpSpPr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3428" y="2292"/>
                  <a:ext cx="281" cy="637"/>
                </a:xfrm>
                <a:custGeom>
                  <a:avLst/>
                  <a:gdLst>
                    <a:gd name="T0" fmla="*/ 220 w 281"/>
                    <a:gd name="T1" fmla="*/ 0 h 637"/>
                    <a:gd name="T2" fmla="*/ 231 w 281"/>
                    <a:gd name="T3" fmla="*/ 2 h 637"/>
                    <a:gd name="T4" fmla="*/ 242 w 281"/>
                    <a:gd name="T5" fmla="*/ 6 h 637"/>
                    <a:gd name="T6" fmla="*/ 253 w 281"/>
                    <a:gd name="T7" fmla="*/ 11 h 637"/>
                    <a:gd name="T8" fmla="*/ 265 w 281"/>
                    <a:gd name="T9" fmla="*/ 18 h 637"/>
                    <a:gd name="T10" fmla="*/ 275 w 281"/>
                    <a:gd name="T11" fmla="*/ 30 h 637"/>
                    <a:gd name="T12" fmla="*/ 281 w 281"/>
                    <a:gd name="T13" fmla="*/ 43 h 637"/>
                    <a:gd name="T14" fmla="*/ 281 w 281"/>
                    <a:gd name="T15" fmla="*/ 290 h 637"/>
                    <a:gd name="T16" fmla="*/ 279 w 281"/>
                    <a:gd name="T17" fmla="*/ 297 h 637"/>
                    <a:gd name="T18" fmla="*/ 273 w 281"/>
                    <a:gd name="T19" fmla="*/ 306 h 637"/>
                    <a:gd name="T20" fmla="*/ 263 w 281"/>
                    <a:gd name="T21" fmla="*/ 311 h 637"/>
                    <a:gd name="T22" fmla="*/ 252 w 281"/>
                    <a:gd name="T23" fmla="*/ 312 h 637"/>
                    <a:gd name="T24" fmla="*/ 243 w 281"/>
                    <a:gd name="T25" fmla="*/ 309 h 637"/>
                    <a:gd name="T26" fmla="*/ 236 w 281"/>
                    <a:gd name="T27" fmla="*/ 302 h 637"/>
                    <a:gd name="T28" fmla="*/ 233 w 281"/>
                    <a:gd name="T29" fmla="*/ 296 h 637"/>
                    <a:gd name="T30" fmla="*/ 231 w 281"/>
                    <a:gd name="T31" fmla="*/ 289 h 637"/>
                    <a:gd name="T32" fmla="*/ 216 w 281"/>
                    <a:gd name="T33" fmla="*/ 600 h 637"/>
                    <a:gd name="T34" fmla="*/ 212 w 281"/>
                    <a:gd name="T35" fmla="*/ 616 h 637"/>
                    <a:gd name="T36" fmla="*/ 204 w 281"/>
                    <a:gd name="T37" fmla="*/ 629 h 637"/>
                    <a:gd name="T38" fmla="*/ 192 w 281"/>
                    <a:gd name="T39" fmla="*/ 634 h 637"/>
                    <a:gd name="T40" fmla="*/ 183 w 281"/>
                    <a:gd name="T41" fmla="*/ 637 h 637"/>
                    <a:gd name="T42" fmla="*/ 170 w 281"/>
                    <a:gd name="T43" fmla="*/ 634 h 637"/>
                    <a:gd name="T44" fmla="*/ 161 w 281"/>
                    <a:gd name="T45" fmla="*/ 628 h 637"/>
                    <a:gd name="T46" fmla="*/ 153 w 281"/>
                    <a:gd name="T47" fmla="*/ 618 h 637"/>
                    <a:gd name="T48" fmla="*/ 149 w 281"/>
                    <a:gd name="T49" fmla="*/ 609 h 637"/>
                    <a:gd name="T50" fmla="*/ 133 w 281"/>
                    <a:gd name="T51" fmla="*/ 305 h 637"/>
                    <a:gd name="T52" fmla="*/ 130 w 281"/>
                    <a:gd name="T53" fmla="*/ 613 h 637"/>
                    <a:gd name="T54" fmla="*/ 123 w 281"/>
                    <a:gd name="T55" fmla="*/ 625 h 637"/>
                    <a:gd name="T56" fmla="*/ 111 w 281"/>
                    <a:gd name="T57" fmla="*/ 634 h 637"/>
                    <a:gd name="T58" fmla="*/ 97 w 281"/>
                    <a:gd name="T59" fmla="*/ 637 h 637"/>
                    <a:gd name="T60" fmla="*/ 85 w 281"/>
                    <a:gd name="T61" fmla="*/ 633 h 637"/>
                    <a:gd name="T62" fmla="*/ 74 w 281"/>
                    <a:gd name="T63" fmla="*/ 626 h 637"/>
                    <a:gd name="T64" fmla="*/ 68 w 281"/>
                    <a:gd name="T65" fmla="*/ 616 h 637"/>
                    <a:gd name="T66" fmla="*/ 65 w 281"/>
                    <a:gd name="T67" fmla="*/ 604 h 637"/>
                    <a:gd name="T68" fmla="*/ 49 w 281"/>
                    <a:gd name="T69" fmla="*/ 289 h 637"/>
                    <a:gd name="T70" fmla="*/ 46 w 281"/>
                    <a:gd name="T71" fmla="*/ 298 h 637"/>
                    <a:gd name="T72" fmla="*/ 42 w 281"/>
                    <a:gd name="T73" fmla="*/ 304 h 637"/>
                    <a:gd name="T74" fmla="*/ 36 w 281"/>
                    <a:gd name="T75" fmla="*/ 309 h 637"/>
                    <a:gd name="T76" fmla="*/ 29 w 281"/>
                    <a:gd name="T77" fmla="*/ 312 h 637"/>
                    <a:gd name="T78" fmla="*/ 21 w 281"/>
                    <a:gd name="T79" fmla="*/ 312 h 637"/>
                    <a:gd name="T80" fmla="*/ 14 w 281"/>
                    <a:gd name="T81" fmla="*/ 310 h 637"/>
                    <a:gd name="T82" fmla="*/ 9 w 281"/>
                    <a:gd name="T83" fmla="*/ 307 h 637"/>
                    <a:gd name="T84" fmla="*/ 4 w 281"/>
                    <a:gd name="T85" fmla="*/ 301 h 637"/>
                    <a:gd name="T86" fmla="*/ 0 w 281"/>
                    <a:gd name="T87" fmla="*/ 293 h 637"/>
                    <a:gd name="T88" fmla="*/ 0 w 281"/>
                    <a:gd name="T89" fmla="*/ 51 h 637"/>
                    <a:gd name="T90" fmla="*/ 5 w 281"/>
                    <a:gd name="T91" fmla="*/ 31 h 637"/>
                    <a:gd name="T92" fmla="*/ 15 w 281"/>
                    <a:gd name="T93" fmla="*/ 19 h 637"/>
                    <a:gd name="T94" fmla="*/ 34 w 281"/>
                    <a:gd name="T95" fmla="*/ 7 h 637"/>
                    <a:gd name="T96" fmla="*/ 53 w 281"/>
                    <a:gd name="T97" fmla="*/ 1 h 6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1"/>
                    <a:gd name="T148" fmla="*/ 0 h 637"/>
                    <a:gd name="T149" fmla="*/ 281 w 281"/>
                    <a:gd name="T150" fmla="*/ 637 h 6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1" h="637">
                      <a:moveTo>
                        <a:pt x="66" y="0"/>
                      </a:move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4" y="1"/>
                      </a:lnTo>
                      <a:lnTo>
                        <a:pt x="227" y="1"/>
                      </a:lnTo>
                      <a:lnTo>
                        <a:pt x="231" y="2"/>
                      </a:lnTo>
                      <a:lnTo>
                        <a:pt x="235" y="2"/>
                      </a:lnTo>
                      <a:lnTo>
                        <a:pt x="239" y="3"/>
                      </a:lnTo>
                      <a:lnTo>
                        <a:pt x="242" y="6"/>
                      </a:lnTo>
                      <a:lnTo>
                        <a:pt x="246" y="6"/>
                      </a:lnTo>
                      <a:lnTo>
                        <a:pt x="249" y="8"/>
                      </a:lnTo>
                      <a:lnTo>
                        <a:pt x="253" y="11"/>
                      </a:lnTo>
                      <a:lnTo>
                        <a:pt x="257" y="12"/>
                      </a:lnTo>
                      <a:lnTo>
                        <a:pt x="261" y="15"/>
                      </a:lnTo>
                      <a:lnTo>
                        <a:pt x="265" y="18"/>
                      </a:lnTo>
                      <a:lnTo>
                        <a:pt x="269" y="22"/>
                      </a:lnTo>
                      <a:lnTo>
                        <a:pt x="272" y="26"/>
                      </a:lnTo>
                      <a:lnTo>
                        <a:pt x="275" y="30"/>
                      </a:lnTo>
                      <a:lnTo>
                        <a:pt x="278" y="35"/>
                      </a:lnTo>
                      <a:lnTo>
                        <a:pt x="279" y="39"/>
                      </a:lnTo>
                      <a:lnTo>
                        <a:pt x="281" y="43"/>
                      </a:lnTo>
                      <a:lnTo>
                        <a:pt x="281" y="49"/>
                      </a:lnTo>
                      <a:lnTo>
                        <a:pt x="281" y="52"/>
                      </a:lnTo>
                      <a:lnTo>
                        <a:pt x="281" y="290"/>
                      </a:lnTo>
                      <a:lnTo>
                        <a:pt x="280" y="292"/>
                      </a:lnTo>
                      <a:lnTo>
                        <a:pt x="280" y="293"/>
                      </a:lnTo>
                      <a:lnTo>
                        <a:pt x="279" y="297"/>
                      </a:lnTo>
                      <a:lnTo>
                        <a:pt x="278" y="300"/>
                      </a:lnTo>
                      <a:lnTo>
                        <a:pt x="276" y="302"/>
                      </a:lnTo>
                      <a:lnTo>
                        <a:pt x="273" y="306"/>
                      </a:lnTo>
                      <a:lnTo>
                        <a:pt x="270" y="308"/>
                      </a:lnTo>
                      <a:lnTo>
                        <a:pt x="266" y="310"/>
                      </a:lnTo>
                      <a:lnTo>
                        <a:pt x="263" y="311"/>
                      </a:lnTo>
                      <a:lnTo>
                        <a:pt x="260" y="312"/>
                      </a:lnTo>
                      <a:lnTo>
                        <a:pt x="256" y="312"/>
                      </a:lnTo>
                      <a:lnTo>
                        <a:pt x="252" y="312"/>
                      </a:lnTo>
                      <a:lnTo>
                        <a:pt x="249" y="311"/>
                      </a:lnTo>
                      <a:lnTo>
                        <a:pt x="246" y="310"/>
                      </a:lnTo>
                      <a:lnTo>
                        <a:pt x="243" y="309"/>
                      </a:lnTo>
                      <a:lnTo>
                        <a:pt x="241" y="307"/>
                      </a:lnTo>
                      <a:lnTo>
                        <a:pt x="239" y="305"/>
                      </a:lnTo>
                      <a:lnTo>
                        <a:pt x="236" y="302"/>
                      </a:lnTo>
                      <a:lnTo>
                        <a:pt x="235" y="300"/>
                      </a:lnTo>
                      <a:lnTo>
                        <a:pt x="233" y="298"/>
                      </a:lnTo>
                      <a:lnTo>
                        <a:pt x="233" y="296"/>
                      </a:lnTo>
                      <a:lnTo>
                        <a:pt x="232" y="292"/>
                      </a:lnTo>
                      <a:lnTo>
                        <a:pt x="231" y="289"/>
                      </a:lnTo>
                      <a:lnTo>
                        <a:pt x="232" y="107"/>
                      </a:lnTo>
                      <a:lnTo>
                        <a:pt x="216" y="107"/>
                      </a:lnTo>
                      <a:lnTo>
                        <a:pt x="216" y="600"/>
                      </a:lnTo>
                      <a:lnTo>
                        <a:pt x="216" y="606"/>
                      </a:lnTo>
                      <a:lnTo>
                        <a:pt x="214" y="612"/>
                      </a:lnTo>
                      <a:lnTo>
                        <a:pt x="212" y="616"/>
                      </a:lnTo>
                      <a:lnTo>
                        <a:pt x="209" y="622"/>
                      </a:lnTo>
                      <a:lnTo>
                        <a:pt x="207" y="625"/>
                      </a:lnTo>
                      <a:lnTo>
                        <a:pt x="204" y="629"/>
                      </a:lnTo>
                      <a:lnTo>
                        <a:pt x="201" y="631"/>
                      </a:lnTo>
                      <a:lnTo>
                        <a:pt x="197" y="633"/>
                      </a:lnTo>
                      <a:lnTo>
                        <a:pt x="192" y="634"/>
                      </a:lnTo>
                      <a:lnTo>
                        <a:pt x="190" y="635"/>
                      </a:lnTo>
                      <a:lnTo>
                        <a:pt x="186" y="637"/>
                      </a:lnTo>
                      <a:lnTo>
                        <a:pt x="183" y="637"/>
                      </a:lnTo>
                      <a:lnTo>
                        <a:pt x="179" y="637"/>
                      </a:lnTo>
                      <a:lnTo>
                        <a:pt x="175" y="636"/>
                      </a:lnTo>
                      <a:lnTo>
                        <a:pt x="170" y="634"/>
                      </a:lnTo>
                      <a:lnTo>
                        <a:pt x="167" y="632"/>
                      </a:lnTo>
                      <a:lnTo>
                        <a:pt x="162" y="631"/>
                      </a:lnTo>
                      <a:lnTo>
                        <a:pt x="161" y="628"/>
                      </a:lnTo>
                      <a:lnTo>
                        <a:pt x="158" y="626"/>
                      </a:lnTo>
                      <a:lnTo>
                        <a:pt x="154" y="623"/>
                      </a:lnTo>
                      <a:lnTo>
                        <a:pt x="153" y="618"/>
                      </a:lnTo>
                      <a:lnTo>
                        <a:pt x="152" y="615"/>
                      </a:lnTo>
                      <a:lnTo>
                        <a:pt x="150" y="613"/>
                      </a:lnTo>
                      <a:lnTo>
                        <a:pt x="149" y="609"/>
                      </a:lnTo>
                      <a:lnTo>
                        <a:pt x="148" y="606"/>
                      </a:lnTo>
                      <a:lnTo>
                        <a:pt x="148" y="305"/>
                      </a:lnTo>
                      <a:lnTo>
                        <a:pt x="133" y="305"/>
                      </a:lnTo>
                      <a:lnTo>
                        <a:pt x="132" y="603"/>
                      </a:lnTo>
                      <a:lnTo>
                        <a:pt x="131" y="608"/>
                      </a:lnTo>
                      <a:lnTo>
                        <a:pt x="130" y="613"/>
                      </a:lnTo>
                      <a:lnTo>
                        <a:pt x="128" y="616"/>
                      </a:lnTo>
                      <a:lnTo>
                        <a:pt x="127" y="621"/>
                      </a:lnTo>
                      <a:lnTo>
                        <a:pt x="123" y="625"/>
                      </a:lnTo>
                      <a:lnTo>
                        <a:pt x="120" y="629"/>
                      </a:lnTo>
                      <a:lnTo>
                        <a:pt x="115" y="632"/>
                      </a:lnTo>
                      <a:lnTo>
                        <a:pt x="111" y="634"/>
                      </a:lnTo>
                      <a:lnTo>
                        <a:pt x="105" y="636"/>
                      </a:lnTo>
                      <a:lnTo>
                        <a:pt x="101" y="637"/>
                      </a:lnTo>
                      <a:lnTo>
                        <a:pt x="97" y="637"/>
                      </a:lnTo>
                      <a:lnTo>
                        <a:pt x="92" y="636"/>
                      </a:lnTo>
                      <a:lnTo>
                        <a:pt x="89" y="635"/>
                      </a:lnTo>
                      <a:lnTo>
                        <a:pt x="85" y="633"/>
                      </a:lnTo>
                      <a:lnTo>
                        <a:pt x="82" y="632"/>
                      </a:lnTo>
                      <a:lnTo>
                        <a:pt x="78" y="630"/>
                      </a:lnTo>
                      <a:lnTo>
                        <a:pt x="74" y="626"/>
                      </a:lnTo>
                      <a:lnTo>
                        <a:pt x="73" y="623"/>
                      </a:lnTo>
                      <a:lnTo>
                        <a:pt x="70" y="620"/>
                      </a:lnTo>
                      <a:lnTo>
                        <a:pt x="68" y="616"/>
                      </a:lnTo>
                      <a:lnTo>
                        <a:pt x="67" y="613"/>
                      </a:lnTo>
                      <a:lnTo>
                        <a:pt x="66" y="610"/>
                      </a:lnTo>
                      <a:lnTo>
                        <a:pt x="65" y="604"/>
                      </a:lnTo>
                      <a:lnTo>
                        <a:pt x="66" y="107"/>
                      </a:lnTo>
                      <a:lnTo>
                        <a:pt x="49" y="107"/>
                      </a:lnTo>
                      <a:lnTo>
                        <a:pt x="49" y="289"/>
                      </a:lnTo>
                      <a:lnTo>
                        <a:pt x="49" y="292"/>
                      </a:lnTo>
                      <a:lnTo>
                        <a:pt x="48" y="295"/>
                      </a:lnTo>
                      <a:lnTo>
                        <a:pt x="46" y="298"/>
                      </a:lnTo>
                      <a:lnTo>
                        <a:pt x="44" y="301"/>
                      </a:lnTo>
                      <a:lnTo>
                        <a:pt x="44" y="302"/>
                      </a:lnTo>
                      <a:lnTo>
                        <a:pt x="42" y="304"/>
                      </a:lnTo>
                      <a:lnTo>
                        <a:pt x="40" y="307"/>
                      </a:lnTo>
                      <a:lnTo>
                        <a:pt x="39" y="308"/>
                      </a:lnTo>
                      <a:lnTo>
                        <a:pt x="36" y="309"/>
                      </a:lnTo>
                      <a:lnTo>
                        <a:pt x="34" y="310"/>
                      </a:lnTo>
                      <a:lnTo>
                        <a:pt x="32" y="311"/>
                      </a:lnTo>
                      <a:lnTo>
                        <a:pt x="29" y="312"/>
                      </a:lnTo>
                      <a:lnTo>
                        <a:pt x="28" y="312"/>
                      </a:lnTo>
                      <a:lnTo>
                        <a:pt x="26" y="312"/>
                      </a:lnTo>
                      <a:lnTo>
                        <a:pt x="21" y="312"/>
                      </a:lnTo>
                      <a:lnTo>
                        <a:pt x="20" y="312"/>
                      </a:lnTo>
                      <a:lnTo>
                        <a:pt x="17" y="311"/>
                      </a:lnTo>
                      <a:lnTo>
                        <a:pt x="14" y="310"/>
                      </a:lnTo>
                      <a:lnTo>
                        <a:pt x="12" y="309"/>
                      </a:lnTo>
                      <a:lnTo>
                        <a:pt x="10" y="308"/>
                      </a:lnTo>
                      <a:lnTo>
                        <a:pt x="9" y="307"/>
                      </a:lnTo>
                      <a:lnTo>
                        <a:pt x="7" y="306"/>
                      </a:lnTo>
                      <a:lnTo>
                        <a:pt x="5" y="302"/>
                      </a:lnTo>
                      <a:lnTo>
                        <a:pt x="4" y="301"/>
                      </a:lnTo>
                      <a:lnTo>
                        <a:pt x="2" y="299"/>
                      </a:lnTo>
                      <a:lnTo>
                        <a:pt x="2" y="297"/>
                      </a:lnTo>
                      <a:lnTo>
                        <a:pt x="0" y="293"/>
                      </a:lnTo>
                      <a:lnTo>
                        <a:pt x="0" y="292"/>
                      </a:lnTo>
                      <a:lnTo>
                        <a:pt x="0" y="290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2" y="37"/>
                      </a:lnTo>
                      <a:lnTo>
                        <a:pt x="5" y="31"/>
                      </a:lnTo>
                      <a:lnTo>
                        <a:pt x="9" y="26"/>
                      </a:lnTo>
                      <a:lnTo>
                        <a:pt x="12" y="23"/>
                      </a:lnTo>
                      <a:lnTo>
                        <a:pt x="15" y="19"/>
                      </a:lnTo>
                      <a:lnTo>
                        <a:pt x="22" y="14"/>
                      </a:lnTo>
                      <a:lnTo>
                        <a:pt x="29" y="11"/>
                      </a:lnTo>
                      <a:lnTo>
                        <a:pt x="34" y="7"/>
                      </a:lnTo>
                      <a:lnTo>
                        <a:pt x="39" y="6"/>
                      </a:lnTo>
                      <a:lnTo>
                        <a:pt x="47" y="2"/>
                      </a:lnTo>
                      <a:lnTo>
                        <a:pt x="53" y="1"/>
                      </a:lnTo>
                      <a:lnTo>
                        <a:pt x="60" y="1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Oval 31"/>
                <p:cNvSpPr>
                  <a:spLocks noChangeArrowheads="1"/>
                </p:cNvSpPr>
                <p:nvPr/>
              </p:nvSpPr>
              <p:spPr bwMode="auto">
                <a:xfrm>
                  <a:off x="3492" y="2131"/>
                  <a:ext cx="142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514" name="Group 32"/>
            <p:cNvGrpSpPr>
              <a:grpSpLocks/>
            </p:cNvGrpSpPr>
            <p:nvPr/>
          </p:nvGrpSpPr>
          <p:grpSpPr bwMode="auto">
            <a:xfrm>
              <a:off x="5945" y="2687"/>
              <a:ext cx="218" cy="719"/>
              <a:chOff x="2699" y="2131"/>
              <a:chExt cx="283" cy="796"/>
            </a:xfrm>
          </p:grpSpPr>
          <p:sp>
            <p:nvSpPr>
              <p:cNvPr id="17" name="Freeform 33"/>
              <p:cNvSpPr>
                <a:spLocks/>
              </p:cNvSpPr>
              <p:nvPr/>
            </p:nvSpPr>
            <p:spPr bwMode="auto">
              <a:xfrm>
                <a:off x="2699" y="2290"/>
                <a:ext cx="283" cy="637"/>
              </a:xfrm>
              <a:custGeom>
                <a:avLst/>
                <a:gdLst>
                  <a:gd name="T0" fmla="*/ 221 w 283"/>
                  <a:gd name="T1" fmla="*/ 0 h 637"/>
                  <a:gd name="T2" fmla="*/ 232 w 283"/>
                  <a:gd name="T3" fmla="*/ 3 h 637"/>
                  <a:gd name="T4" fmla="*/ 245 w 283"/>
                  <a:gd name="T5" fmla="*/ 6 h 637"/>
                  <a:gd name="T6" fmla="*/ 255 w 283"/>
                  <a:gd name="T7" fmla="*/ 11 h 637"/>
                  <a:gd name="T8" fmla="*/ 266 w 283"/>
                  <a:gd name="T9" fmla="*/ 19 h 637"/>
                  <a:gd name="T10" fmla="*/ 276 w 283"/>
                  <a:gd name="T11" fmla="*/ 30 h 637"/>
                  <a:gd name="T12" fmla="*/ 282 w 283"/>
                  <a:gd name="T13" fmla="*/ 44 h 637"/>
                  <a:gd name="T14" fmla="*/ 282 w 283"/>
                  <a:gd name="T15" fmla="*/ 290 h 637"/>
                  <a:gd name="T16" fmla="*/ 280 w 283"/>
                  <a:gd name="T17" fmla="*/ 298 h 637"/>
                  <a:gd name="T18" fmla="*/ 275 w 283"/>
                  <a:gd name="T19" fmla="*/ 306 h 637"/>
                  <a:gd name="T20" fmla="*/ 264 w 283"/>
                  <a:gd name="T21" fmla="*/ 312 h 637"/>
                  <a:gd name="T22" fmla="*/ 254 w 283"/>
                  <a:gd name="T23" fmla="*/ 312 h 637"/>
                  <a:gd name="T24" fmla="*/ 245 w 283"/>
                  <a:gd name="T25" fmla="*/ 310 h 637"/>
                  <a:gd name="T26" fmla="*/ 238 w 283"/>
                  <a:gd name="T27" fmla="*/ 303 h 637"/>
                  <a:gd name="T28" fmla="*/ 235 w 283"/>
                  <a:gd name="T29" fmla="*/ 296 h 637"/>
                  <a:gd name="T30" fmla="*/ 232 w 283"/>
                  <a:gd name="T31" fmla="*/ 289 h 637"/>
                  <a:gd name="T32" fmla="*/ 216 w 283"/>
                  <a:gd name="T33" fmla="*/ 600 h 637"/>
                  <a:gd name="T34" fmla="*/ 213 w 283"/>
                  <a:gd name="T35" fmla="*/ 616 h 637"/>
                  <a:gd name="T36" fmla="*/ 206 w 283"/>
                  <a:gd name="T37" fmla="*/ 630 h 637"/>
                  <a:gd name="T38" fmla="*/ 194 w 283"/>
                  <a:gd name="T39" fmla="*/ 635 h 637"/>
                  <a:gd name="T40" fmla="*/ 184 w 283"/>
                  <a:gd name="T41" fmla="*/ 637 h 637"/>
                  <a:gd name="T42" fmla="*/ 172 w 283"/>
                  <a:gd name="T43" fmla="*/ 635 h 637"/>
                  <a:gd name="T44" fmla="*/ 162 w 283"/>
                  <a:gd name="T45" fmla="*/ 629 h 637"/>
                  <a:gd name="T46" fmla="*/ 154 w 283"/>
                  <a:gd name="T47" fmla="*/ 619 h 637"/>
                  <a:gd name="T48" fmla="*/ 151 w 283"/>
                  <a:gd name="T49" fmla="*/ 610 h 637"/>
                  <a:gd name="T50" fmla="*/ 134 w 283"/>
                  <a:gd name="T51" fmla="*/ 305 h 637"/>
                  <a:gd name="T52" fmla="*/ 132 w 283"/>
                  <a:gd name="T53" fmla="*/ 613 h 637"/>
                  <a:gd name="T54" fmla="*/ 124 w 283"/>
                  <a:gd name="T55" fmla="*/ 625 h 637"/>
                  <a:gd name="T56" fmla="*/ 113 w 283"/>
                  <a:gd name="T57" fmla="*/ 635 h 637"/>
                  <a:gd name="T58" fmla="*/ 98 w 283"/>
                  <a:gd name="T59" fmla="*/ 637 h 637"/>
                  <a:gd name="T60" fmla="*/ 87 w 283"/>
                  <a:gd name="T61" fmla="*/ 634 h 637"/>
                  <a:gd name="T62" fmla="*/ 75 w 283"/>
                  <a:gd name="T63" fmla="*/ 626 h 637"/>
                  <a:gd name="T64" fmla="*/ 69 w 283"/>
                  <a:gd name="T65" fmla="*/ 616 h 637"/>
                  <a:gd name="T66" fmla="*/ 66 w 283"/>
                  <a:gd name="T67" fmla="*/ 605 h 637"/>
                  <a:gd name="T68" fmla="*/ 50 w 283"/>
                  <a:gd name="T69" fmla="*/ 289 h 637"/>
                  <a:gd name="T70" fmla="*/ 48 w 283"/>
                  <a:gd name="T71" fmla="*/ 299 h 637"/>
                  <a:gd name="T72" fmla="*/ 43 w 283"/>
                  <a:gd name="T73" fmla="*/ 304 h 637"/>
                  <a:gd name="T74" fmla="*/ 37 w 283"/>
                  <a:gd name="T75" fmla="*/ 310 h 637"/>
                  <a:gd name="T76" fmla="*/ 31 w 283"/>
                  <a:gd name="T77" fmla="*/ 312 h 637"/>
                  <a:gd name="T78" fmla="*/ 22 w 283"/>
                  <a:gd name="T79" fmla="*/ 312 h 637"/>
                  <a:gd name="T80" fmla="*/ 14 w 283"/>
                  <a:gd name="T81" fmla="*/ 311 h 637"/>
                  <a:gd name="T82" fmla="*/ 8 w 283"/>
                  <a:gd name="T83" fmla="*/ 308 h 637"/>
                  <a:gd name="T84" fmla="*/ 4 w 283"/>
                  <a:gd name="T85" fmla="*/ 302 h 637"/>
                  <a:gd name="T86" fmla="*/ 0 w 283"/>
                  <a:gd name="T87" fmla="*/ 294 h 637"/>
                  <a:gd name="T88" fmla="*/ 0 w 283"/>
                  <a:gd name="T89" fmla="*/ 53 h 637"/>
                  <a:gd name="T90" fmla="*/ 6 w 283"/>
                  <a:gd name="T91" fmla="*/ 32 h 637"/>
                  <a:gd name="T92" fmla="*/ 16 w 283"/>
                  <a:gd name="T93" fmla="*/ 20 h 637"/>
                  <a:gd name="T94" fmla="*/ 33 w 283"/>
                  <a:gd name="T95" fmla="*/ 8 h 637"/>
                  <a:gd name="T96" fmla="*/ 54 w 283"/>
                  <a:gd name="T97" fmla="*/ 2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3"/>
                  <a:gd name="T148" fmla="*/ 0 h 637"/>
                  <a:gd name="T149" fmla="*/ 283 w 283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3" h="637">
                    <a:moveTo>
                      <a:pt x="68" y="0"/>
                    </a:moveTo>
                    <a:lnTo>
                      <a:pt x="217" y="0"/>
                    </a:lnTo>
                    <a:lnTo>
                      <a:pt x="221" y="0"/>
                    </a:lnTo>
                    <a:lnTo>
                      <a:pt x="226" y="1"/>
                    </a:lnTo>
                    <a:lnTo>
                      <a:pt x="229" y="2"/>
                    </a:lnTo>
                    <a:lnTo>
                      <a:pt x="232" y="3"/>
                    </a:lnTo>
                    <a:lnTo>
                      <a:pt x="236" y="3"/>
                    </a:lnTo>
                    <a:lnTo>
                      <a:pt x="240" y="4"/>
                    </a:lnTo>
                    <a:lnTo>
                      <a:pt x="245" y="6"/>
                    </a:lnTo>
                    <a:lnTo>
                      <a:pt x="247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3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70" y="23"/>
                    </a:lnTo>
                    <a:lnTo>
                      <a:pt x="274" y="28"/>
                    </a:lnTo>
                    <a:lnTo>
                      <a:pt x="276" y="30"/>
                    </a:lnTo>
                    <a:lnTo>
                      <a:pt x="279" y="35"/>
                    </a:lnTo>
                    <a:lnTo>
                      <a:pt x="280" y="39"/>
                    </a:lnTo>
                    <a:lnTo>
                      <a:pt x="282" y="44"/>
                    </a:lnTo>
                    <a:lnTo>
                      <a:pt x="283" y="49"/>
                    </a:lnTo>
                    <a:lnTo>
                      <a:pt x="283" y="53"/>
                    </a:lnTo>
                    <a:lnTo>
                      <a:pt x="282" y="290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80" y="298"/>
                    </a:lnTo>
                    <a:lnTo>
                      <a:pt x="279" y="300"/>
                    </a:lnTo>
                    <a:lnTo>
                      <a:pt x="277" y="303"/>
                    </a:lnTo>
                    <a:lnTo>
                      <a:pt x="275" y="306"/>
                    </a:lnTo>
                    <a:lnTo>
                      <a:pt x="271" y="309"/>
                    </a:lnTo>
                    <a:lnTo>
                      <a:pt x="267" y="311"/>
                    </a:lnTo>
                    <a:lnTo>
                      <a:pt x="264" y="312"/>
                    </a:lnTo>
                    <a:lnTo>
                      <a:pt x="261" y="312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1" y="312"/>
                    </a:lnTo>
                    <a:lnTo>
                      <a:pt x="247" y="311"/>
                    </a:lnTo>
                    <a:lnTo>
                      <a:pt x="245" y="310"/>
                    </a:lnTo>
                    <a:lnTo>
                      <a:pt x="242" y="308"/>
                    </a:lnTo>
                    <a:lnTo>
                      <a:pt x="240" y="305"/>
                    </a:lnTo>
                    <a:lnTo>
                      <a:pt x="238" y="303"/>
                    </a:lnTo>
                    <a:lnTo>
                      <a:pt x="236" y="300"/>
                    </a:lnTo>
                    <a:lnTo>
                      <a:pt x="235" y="299"/>
                    </a:lnTo>
                    <a:lnTo>
                      <a:pt x="235" y="296"/>
                    </a:lnTo>
                    <a:lnTo>
                      <a:pt x="234" y="294"/>
                    </a:lnTo>
                    <a:lnTo>
                      <a:pt x="233" y="293"/>
                    </a:lnTo>
                    <a:lnTo>
                      <a:pt x="232" y="289"/>
                    </a:lnTo>
                    <a:lnTo>
                      <a:pt x="233" y="108"/>
                    </a:lnTo>
                    <a:lnTo>
                      <a:pt x="216" y="108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6" y="612"/>
                    </a:lnTo>
                    <a:lnTo>
                      <a:pt x="213" y="616"/>
                    </a:lnTo>
                    <a:lnTo>
                      <a:pt x="211" y="622"/>
                    </a:lnTo>
                    <a:lnTo>
                      <a:pt x="208" y="625"/>
                    </a:lnTo>
                    <a:lnTo>
                      <a:pt x="206" y="630"/>
                    </a:lnTo>
                    <a:lnTo>
                      <a:pt x="202" y="632"/>
                    </a:lnTo>
                    <a:lnTo>
                      <a:pt x="198" y="634"/>
                    </a:lnTo>
                    <a:lnTo>
                      <a:pt x="194" y="635"/>
                    </a:lnTo>
                    <a:lnTo>
                      <a:pt x="192" y="635"/>
                    </a:lnTo>
                    <a:lnTo>
                      <a:pt x="187" y="637"/>
                    </a:lnTo>
                    <a:lnTo>
                      <a:pt x="184" y="637"/>
                    </a:lnTo>
                    <a:lnTo>
                      <a:pt x="181" y="637"/>
                    </a:lnTo>
                    <a:lnTo>
                      <a:pt x="176" y="636"/>
                    </a:lnTo>
                    <a:lnTo>
                      <a:pt x="172" y="635"/>
                    </a:lnTo>
                    <a:lnTo>
                      <a:pt x="168" y="633"/>
                    </a:lnTo>
                    <a:lnTo>
                      <a:pt x="164" y="632"/>
                    </a:lnTo>
                    <a:lnTo>
                      <a:pt x="162" y="629"/>
                    </a:lnTo>
                    <a:lnTo>
                      <a:pt x="159" y="626"/>
                    </a:lnTo>
                    <a:lnTo>
                      <a:pt x="156" y="623"/>
                    </a:lnTo>
                    <a:lnTo>
                      <a:pt x="154" y="619"/>
                    </a:lnTo>
                    <a:lnTo>
                      <a:pt x="152" y="616"/>
                    </a:lnTo>
                    <a:lnTo>
                      <a:pt x="152" y="613"/>
                    </a:lnTo>
                    <a:lnTo>
                      <a:pt x="151" y="610"/>
                    </a:lnTo>
                    <a:lnTo>
                      <a:pt x="150" y="606"/>
                    </a:lnTo>
                    <a:lnTo>
                      <a:pt x="150" y="305"/>
                    </a:lnTo>
                    <a:lnTo>
                      <a:pt x="134" y="305"/>
                    </a:lnTo>
                    <a:lnTo>
                      <a:pt x="133" y="604"/>
                    </a:lnTo>
                    <a:lnTo>
                      <a:pt x="132" y="609"/>
                    </a:lnTo>
                    <a:lnTo>
                      <a:pt x="132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4" y="625"/>
                    </a:lnTo>
                    <a:lnTo>
                      <a:pt x="121" y="630"/>
                    </a:lnTo>
                    <a:lnTo>
                      <a:pt x="117" y="633"/>
                    </a:lnTo>
                    <a:lnTo>
                      <a:pt x="113" y="635"/>
                    </a:lnTo>
                    <a:lnTo>
                      <a:pt x="107" y="636"/>
                    </a:lnTo>
                    <a:lnTo>
                      <a:pt x="103" y="637"/>
                    </a:lnTo>
                    <a:lnTo>
                      <a:pt x="98" y="637"/>
                    </a:lnTo>
                    <a:lnTo>
                      <a:pt x="93" y="636"/>
                    </a:lnTo>
                    <a:lnTo>
                      <a:pt x="90" y="635"/>
                    </a:lnTo>
                    <a:lnTo>
                      <a:pt x="87" y="634"/>
                    </a:lnTo>
                    <a:lnTo>
                      <a:pt x="83" y="633"/>
                    </a:lnTo>
                    <a:lnTo>
                      <a:pt x="79" y="630"/>
                    </a:lnTo>
                    <a:lnTo>
                      <a:pt x="75" y="626"/>
                    </a:lnTo>
                    <a:lnTo>
                      <a:pt x="73" y="625"/>
                    </a:lnTo>
                    <a:lnTo>
                      <a:pt x="72" y="620"/>
                    </a:lnTo>
                    <a:lnTo>
                      <a:pt x="69" y="616"/>
                    </a:lnTo>
                    <a:lnTo>
                      <a:pt x="68" y="614"/>
                    </a:lnTo>
                    <a:lnTo>
                      <a:pt x="68" y="610"/>
                    </a:lnTo>
                    <a:lnTo>
                      <a:pt x="66" y="605"/>
                    </a:lnTo>
                    <a:lnTo>
                      <a:pt x="67" y="108"/>
                    </a:lnTo>
                    <a:lnTo>
                      <a:pt x="50" y="108"/>
                    </a:lnTo>
                    <a:lnTo>
                      <a:pt x="50" y="289"/>
                    </a:lnTo>
                    <a:lnTo>
                      <a:pt x="49" y="293"/>
                    </a:lnTo>
                    <a:lnTo>
                      <a:pt x="49" y="295"/>
                    </a:lnTo>
                    <a:lnTo>
                      <a:pt x="48" y="299"/>
                    </a:lnTo>
                    <a:lnTo>
                      <a:pt x="45" y="302"/>
                    </a:lnTo>
                    <a:lnTo>
                      <a:pt x="44" y="303"/>
                    </a:lnTo>
                    <a:lnTo>
                      <a:pt x="43" y="304"/>
                    </a:lnTo>
                    <a:lnTo>
                      <a:pt x="40" y="307"/>
                    </a:lnTo>
                    <a:lnTo>
                      <a:pt x="39" y="309"/>
                    </a:lnTo>
                    <a:lnTo>
                      <a:pt x="37" y="310"/>
                    </a:lnTo>
                    <a:lnTo>
                      <a:pt x="34" y="311"/>
                    </a:lnTo>
                    <a:lnTo>
                      <a:pt x="33" y="312"/>
                    </a:lnTo>
                    <a:lnTo>
                      <a:pt x="31" y="312"/>
                    </a:lnTo>
                    <a:lnTo>
                      <a:pt x="28" y="312"/>
                    </a:lnTo>
                    <a:lnTo>
                      <a:pt x="27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4" y="311"/>
                    </a:lnTo>
                    <a:lnTo>
                      <a:pt x="13" y="310"/>
                    </a:lnTo>
                    <a:lnTo>
                      <a:pt x="11" y="309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3"/>
                    </a:lnTo>
                    <a:lnTo>
                      <a:pt x="4" y="302"/>
                    </a:lnTo>
                    <a:lnTo>
                      <a:pt x="3" y="299"/>
                    </a:lnTo>
                    <a:lnTo>
                      <a:pt x="2" y="298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Oval 34"/>
              <p:cNvSpPr>
                <a:spLocks noChangeArrowheads="1"/>
              </p:cNvSpPr>
              <p:nvPr/>
            </p:nvSpPr>
            <p:spPr bwMode="auto">
              <a:xfrm>
                <a:off x="2764" y="2131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6" name="Text Box 35"/>
          <p:cNvSpPr txBox="1">
            <a:spLocks noChangeArrowheads="1"/>
          </p:cNvSpPr>
          <p:nvPr/>
        </p:nvSpPr>
        <p:spPr bwMode="invGray">
          <a:xfrm>
            <a:off x="1882775" y="4953001"/>
            <a:ext cx="3295650" cy="132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Μόνο </a:t>
            </a: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στους </a:t>
            </a: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10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από αυτούς έχουν τυπική συμπτωματολογία διαλείπουσας χωλότητας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20489" name="Group 36"/>
          <p:cNvGrpSpPr>
            <a:grpSpLocks/>
          </p:cNvGrpSpPr>
          <p:nvPr/>
        </p:nvGrpSpPr>
        <p:grpSpPr bwMode="auto">
          <a:xfrm>
            <a:off x="5743575" y="3030539"/>
            <a:ext cx="3359150" cy="1285875"/>
            <a:chOff x="2875" y="1482"/>
            <a:chExt cx="2381" cy="810"/>
          </a:xfrm>
        </p:grpSpPr>
        <p:grpSp>
          <p:nvGrpSpPr>
            <p:cNvPr id="20498" name="Group 37"/>
            <p:cNvGrpSpPr>
              <a:grpSpLocks/>
            </p:cNvGrpSpPr>
            <p:nvPr/>
          </p:nvGrpSpPr>
          <p:grpSpPr bwMode="auto">
            <a:xfrm>
              <a:off x="4444" y="1483"/>
              <a:ext cx="289" cy="808"/>
              <a:chOff x="2699" y="2131"/>
              <a:chExt cx="283" cy="796"/>
            </a:xfrm>
          </p:grpSpPr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2699" y="2290"/>
                <a:ext cx="283" cy="637"/>
              </a:xfrm>
              <a:custGeom>
                <a:avLst/>
                <a:gdLst>
                  <a:gd name="T0" fmla="*/ 221 w 283"/>
                  <a:gd name="T1" fmla="*/ 0 h 637"/>
                  <a:gd name="T2" fmla="*/ 232 w 283"/>
                  <a:gd name="T3" fmla="*/ 3 h 637"/>
                  <a:gd name="T4" fmla="*/ 245 w 283"/>
                  <a:gd name="T5" fmla="*/ 6 h 637"/>
                  <a:gd name="T6" fmla="*/ 255 w 283"/>
                  <a:gd name="T7" fmla="*/ 11 h 637"/>
                  <a:gd name="T8" fmla="*/ 266 w 283"/>
                  <a:gd name="T9" fmla="*/ 19 h 637"/>
                  <a:gd name="T10" fmla="*/ 276 w 283"/>
                  <a:gd name="T11" fmla="*/ 30 h 637"/>
                  <a:gd name="T12" fmla="*/ 282 w 283"/>
                  <a:gd name="T13" fmla="*/ 44 h 637"/>
                  <a:gd name="T14" fmla="*/ 282 w 283"/>
                  <a:gd name="T15" fmla="*/ 290 h 637"/>
                  <a:gd name="T16" fmla="*/ 280 w 283"/>
                  <a:gd name="T17" fmla="*/ 298 h 637"/>
                  <a:gd name="T18" fmla="*/ 275 w 283"/>
                  <a:gd name="T19" fmla="*/ 306 h 637"/>
                  <a:gd name="T20" fmla="*/ 264 w 283"/>
                  <a:gd name="T21" fmla="*/ 312 h 637"/>
                  <a:gd name="T22" fmla="*/ 254 w 283"/>
                  <a:gd name="T23" fmla="*/ 312 h 637"/>
                  <a:gd name="T24" fmla="*/ 245 w 283"/>
                  <a:gd name="T25" fmla="*/ 310 h 637"/>
                  <a:gd name="T26" fmla="*/ 238 w 283"/>
                  <a:gd name="T27" fmla="*/ 303 h 637"/>
                  <a:gd name="T28" fmla="*/ 235 w 283"/>
                  <a:gd name="T29" fmla="*/ 296 h 637"/>
                  <a:gd name="T30" fmla="*/ 232 w 283"/>
                  <a:gd name="T31" fmla="*/ 289 h 637"/>
                  <a:gd name="T32" fmla="*/ 216 w 283"/>
                  <a:gd name="T33" fmla="*/ 600 h 637"/>
                  <a:gd name="T34" fmla="*/ 213 w 283"/>
                  <a:gd name="T35" fmla="*/ 616 h 637"/>
                  <a:gd name="T36" fmla="*/ 206 w 283"/>
                  <a:gd name="T37" fmla="*/ 630 h 637"/>
                  <a:gd name="T38" fmla="*/ 194 w 283"/>
                  <a:gd name="T39" fmla="*/ 635 h 637"/>
                  <a:gd name="T40" fmla="*/ 184 w 283"/>
                  <a:gd name="T41" fmla="*/ 637 h 637"/>
                  <a:gd name="T42" fmla="*/ 172 w 283"/>
                  <a:gd name="T43" fmla="*/ 635 h 637"/>
                  <a:gd name="T44" fmla="*/ 162 w 283"/>
                  <a:gd name="T45" fmla="*/ 629 h 637"/>
                  <a:gd name="T46" fmla="*/ 154 w 283"/>
                  <a:gd name="T47" fmla="*/ 619 h 637"/>
                  <a:gd name="T48" fmla="*/ 151 w 283"/>
                  <a:gd name="T49" fmla="*/ 610 h 637"/>
                  <a:gd name="T50" fmla="*/ 134 w 283"/>
                  <a:gd name="T51" fmla="*/ 305 h 637"/>
                  <a:gd name="T52" fmla="*/ 132 w 283"/>
                  <a:gd name="T53" fmla="*/ 613 h 637"/>
                  <a:gd name="T54" fmla="*/ 124 w 283"/>
                  <a:gd name="T55" fmla="*/ 625 h 637"/>
                  <a:gd name="T56" fmla="*/ 113 w 283"/>
                  <a:gd name="T57" fmla="*/ 635 h 637"/>
                  <a:gd name="T58" fmla="*/ 98 w 283"/>
                  <a:gd name="T59" fmla="*/ 637 h 637"/>
                  <a:gd name="T60" fmla="*/ 87 w 283"/>
                  <a:gd name="T61" fmla="*/ 634 h 637"/>
                  <a:gd name="T62" fmla="*/ 75 w 283"/>
                  <a:gd name="T63" fmla="*/ 626 h 637"/>
                  <a:gd name="T64" fmla="*/ 69 w 283"/>
                  <a:gd name="T65" fmla="*/ 616 h 637"/>
                  <a:gd name="T66" fmla="*/ 66 w 283"/>
                  <a:gd name="T67" fmla="*/ 605 h 637"/>
                  <a:gd name="T68" fmla="*/ 50 w 283"/>
                  <a:gd name="T69" fmla="*/ 289 h 637"/>
                  <a:gd name="T70" fmla="*/ 48 w 283"/>
                  <a:gd name="T71" fmla="*/ 299 h 637"/>
                  <a:gd name="T72" fmla="*/ 43 w 283"/>
                  <a:gd name="T73" fmla="*/ 304 h 637"/>
                  <a:gd name="T74" fmla="*/ 37 w 283"/>
                  <a:gd name="T75" fmla="*/ 310 h 637"/>
                  <a:gd name="T76" fmla="*/ 31 w 283"/>
                  <a:gd name="T77" fmla="*/ 312 h 637"/>
                  <a:gd name="T78" fmla="*/ 22 w 283"/>
                  <a:gd name="T79" fmla="*/ 312 h 637"/>
                  <a:gd name="T80" fmla="*/ 14 w 283"/>
                  <a:gd name="T81" fmla="*/ 311 h 637"/>
                  <a:gd name="T82" fmla="*/ 8 w 283"/>
                  <a:gd name="T83" fmla="*/ 308 h 637"/>
                  <a:gd name="T84" fmla="*/ 4 w 283"/>
                  <a:gd name="T85" fmla="*/ 302 h 637"/>
                  <a:gd name="T86" fmla="*/ 0 w 283"/>
                  <a:gd name="T87" fmla="*/ 294 h 637"/>
                  <a:gd name="T88" fmla="*/ 0 w 283"/>
                  <a:gd name="T89" fmla="*/ 53 h 637"/>
                  <a:gd name="T90" fmla="*/ 6 w 283"/>
                  <a:gd name="T91" fmla="*/ 32 h 637"/>
                  <a:gd name="T92" fmla="*/ 16 w 283"/>
                  <a:gd name="T93" fmla="*/ 20 h 637"/>
                  <a:gd name="T94" fmla="*/ 33 w 283"/>
                  <a:gd name="T95" fmla="*/ 8 h 637"/>
                  <a:gd name="T96" fmla="*/ 54 w 283"/>
                  <a:gd name="T97" fmla="*/ 2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3"/>
                  <a:gd name="T148" fmla="*/ 0 h 637"/>
                  <a:gd name="T149" fmla="*/ 283 w 283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3" h="637">
                    <a:moveTo>
                      <a:pt x="68" y="0"/>
                    </a:moveTo>
                    <a:lnTo>
                      <a:pt x="217" y="0"/>
                    </a:lnTo>
                    <a:lnTo>
                      <a:pt x="221" y="0"/>
                    </a:lnTo>
                    <a:lnTo>
                      <a:pt x="226" y="1"/>
                    </a:lnTo>
                    <a:lnTo>
                      <a:pt x="229" y="2"/>
                    </a:lnTo>
                    <a:lnTo>
                      <a:pt x="232" y="3"/>
                    </a:lnTo>
                    <a:lnTo>
                      <a:pt x="236" y="3"/>
                    </a:lnTo>
                    <a:lnTo>
                      <a:pt x="240" y="4"/>
                    </a:lnTo>
                    <a:lnTo>
                      <a:pt x="245" y="6"/>
                    </a:lnTo>
                    <a:lnTo>
                      <a:pt x="247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3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70" y="23"/>
                    </a:lnTo>
                    <a:lnTo>
                      <a:pt x="274" y="28"/>
                    </a:lnTo>
                    <a:lnTo>
                      <a:pt x="276" y="30"/>
                    </a:lnTo>
                    <a:lnTo>
                      <a:pt x="279" y="35"/>
                    </a:lnTo>
                    <a:lnTo>
                      <a:pt x="280" y="39"/>
                    </a:lnTo>
                    <a:lnTo>
                      <a:pt x="282" y="44"/>
                    </a:lnTo>
                    <a:lnTo>
                      <a:pt x="283" y="49"/>
                    </a:lnTo>
                    <a:lnTo>
                      <a:pt x="283" y="53"/>
                    </a:lnTo>
                    <a:lnTo>
                      <a:pt x="282" y="290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80" y="298"/>
                    </a:lnTo>
                    <a:lnTo>
                      <a:pt x="279" y="300"/>
                    </a:lnTo>
                    <a:lnTo>
                      <a:pt x="277" y="303"/>
                    </a:lnTo>
                    <a:lnTo>
                      <a:pt x="275" y="306"/>
                    </a:lnTo>
                    <a:lnTo>
                      <a:pt x="271" y="309"/>
                    </a:lnTo>
                    <a:lnTo>
                      <a:pt x="267" y="311"/>
                    </a:lnTo>
                    <a:lnTo>
                      <a:pt x="264" y="312"/>
                    </a:lnTo>
                    <a:lnTo>
                      <a:pt x="261" y="312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1" y="312"/>
                    </a:lnTo>
                    <a:lnTo>
                      <a:pt x="247" y="311"/>
                    </a:lnTo>
                    <a:lnTo>
                      <a:pt x="245" y="310"/>
                    </a:lnTo>
                    <a:lnTo>
                      <a:pt x="242" y="308"/>
                    </a:lnTo>
                    <a:lnTo>
                      <a:pt x="240" y="305"/>
                    </a:lnTo>
                    <a:lnTo>
                      <a:pt x="238" y="303"/>
                    </a:lnTo>
                    <a:lnTo>
                      <a:pt x="236" y="300"/>
                    </a:lnTo>
                    <a:lnTo>
                      <a:pt x="235" y="299"/>
                    </a:lnTo>
                    <a:lnTo>
                      <a:pt x="235" y="296"/>
                    </a:lnTo>
                    <a:lnTo>
                      <a:pt x="234" y="294"/>
                    </a:lnTo>
                    <a:lnTo>
                      <a:pt x="233" y="293"/>
                    </a:lnTo>
                    <a:lnTo>
                      <a:pt x="232" y="289"/>
                    </a:lnTo>
                    <a:lnTo>
                      <a:pt x="233" y="108"/>
                    </a:lnTo>
                    <a:lnTo>
                      <a:pt x="216" y="108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6" y="612"/>
                    </a:lnTo>
                    <a:lnTo>
                      <a:pt x="213" y="616"/>
                    </a:lnTo>
                    <a:lnTo>
                      <a:pt x="211" y="622"/>
                    </a:lnTo>
                    <a:lnTo>
                      <a:pt x="208" y="625"/>
                    </a:lnTo>
                    <a:lnTo>
                      <a:pt x="206" y="630"/>
                    </a:lnTo>
                    <a:lnTo>
                      <a:pt x="202" y="632"/>
                    </a:lnTo>
                    <a:lnTo>
                      <a:pt x="198" y="634"/>
                    </a:lnTo>
                    <a:lnTo>
                      <a:pt x="194" y="635"/>
                    </a:lnTo>
                    <a:lnTo>
                      <a:pt x="192" y="635"/>
                    </a:lnTo>
                    <a:lnTo>
                      <a:pt x="187" y="637"/>
                    </a:lnTo>
                    <a:lnTo>
                      <a:pt x="184" y="637"/>
                    </a:lnTo>
                    <a:lnTo>
                      <a:pt x="181" y="637"/>
                    </a:lnTo>
                    <a:lnTo>
                      <a:pt x="176" y="636"/>
                    </a:lnTo>
                    <a:lnTo>
                      <a:pt x="172" y="635"/>
                    </a:lnTo>
                    <a:lnTo>
                      <a:pt x="168" y="633"/>
                    </a:lnTo>
                    <a:lnTo>
                      <a:pt x="164" y="632"/>
                    </a:lnTo>
                    <a:lnTo>
                      <a:pt x="162" y="629"/>
                    </a:lnTo>
                    <a:lnTo>
                      <a:pt x="159" y="626"/>
                    </a:lnTo>
                    <a:lnTo>
                      <a:pt x="156" y="623"/>
                    </a:lnTo>
                    <a:lnTo>
                      <a:pt x="154" y="619"/>
                    </a:lnTo>
                    <a:lnTo>
                      <a:pt x="152" y="616"/>
                    </a:lnTo>
                    <a:lnTo>
                      <a:pt x="152" y="613"/>
                    </a:lnTo>
                    <a:lnTo>
                      <a:pt x="151" y="610"/>
                    </a:lnTo>
                    <a:lnTo>
                      <a:pt x="150" y="606"/>
                    </a:lnTo>
                    <a:lnTo>
                      <a:pt x="150" y="305"/>
                    </a:lnTo>
                    <a:lnTo>
                      <a:pt x="134" y="305"/>
                    </a:lnTo>
                    <a:lnTo>
                      <a:pt x="133" y="604"/>
                    </a:lnTo>
                    <a:lnTo>
                      <a:pt x="132" y="609"/>
                    </a:lnTo>
                    <a:lnTo>
                      <a:pt x="132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4" y="625"/>
                    </a:lnTo>
                    <a:lnTo>
                      <a:pt x="121" y="630"/>
                    </a:lnTo>
                    <a:lnTo>
                      <a:pt x="117" y="633"/>
                    </a:lnTo>
                    <a:lnTo>
                      <a:pt x="113" y="635"/>
                    </a:lnTo>
                    <a:lnTo>
                      <a:pt x="107" y="636"/>
                    </a:lnTo>
                    <a:lnTo>
                      <a:pt x="103" y="637"/>
                    </a:lnTo>
                    <a:lnTo>
                      <a:pt x="98" y="637"/>
                    </a:lnTo>
                    <a:lnTo>
                      <a:pt x="93" y="636"/>
                    </a:lnTo>
                    <a:lnTo>
                      <a:pt x="90" y="635"/>
                    </a:lnTo>
                    <a:lnTo>
                      <a:pt x="87" y="634"/>
                    </a:lnTo>
                    <a:lnTo>
                      <a:pt x="83" y="633"/>
                    </a:lnTo>
                    <a:lnTo>
                      <a:pt x="79" y="630"/>
                    </a:lnTo>
                    <a:lnTo>
                      <a:pt x="75" y="626"/>
                    </a:lnTo>
                    <a:lnTo>
                      <a:pt x="73" y="625"/>
                    </a:lnTo>
                    <a:lnTo>
                      <a:pt x="72" y="620"/>
                    </a:lnTo>
                    <a:lnTo>
                      <a:pt x="69" y="616"/>
                    </a:lnTo>
                    <a:lnTo>
                      <a:pt x="68" y="614"/>
                    </a:lnTo>
                    <a:lnTo>
                      <a:pt x="68" y="610"/>
                    </a:lnTo>
                    <a:lnTo>
                      <a:pt x="66" y="605"/>
                    </a:lnTo>
                    <a:lnTo>
                      <a:pt x="67" y="108"/>
                    </a:lnTo>
                    <a:lnTo>
                      <a:pt x="50" y="108"/>
                    </a:lnTo>
                    <a:lnTo>
                      <a:pt x="50" y="289"/>
                    </a:lnTo>
                    <a:lnTo>
                      <a:pt x="49" y="293"/>
                    </a:lnTo>
                    <a:lnTo>
                      <a:pt x="49" y="295"/>
                    </a:lnTo>
                    <a:lnTo>
                      <a:pt x="48" y="299"/>
                    </a:lnTo>
                    <a:lnTo>
                      <a:pt x="45" y="302"/>
                    </a:lnTo>
                    <a:lnTo>
                      <a:pt x="44" y="303"/>
                    </a:lnTo>
                    <a:lnTo>
                      <a:pt x="43" y="304"/>
                    </a:lnTo>
                    <a:lnTo>
                      <a:pt x="40" y="307"/>
                    </a:lnTo>
                    <a:lnTo>
                      <a:pt x="39" y="309"/>
                    </a:lnTo>
                    <a:lnTo>
                      <a:pt x="37" y="310"/>
                    </a:lnTo>
                    <a:lnTo>
                      <a:pt x="34" y="311"/>
                    </a:lnTo>
                    <a:lnTo>
                      <a:pt x="33" y="312"/>
                    </a:lnTo>
                    <a:lnTo>
                      <a:pt x="31" y="312"/>
                    </a:lnTo>
                    <a:lnTo>
                      <a:pt x="28" y="312"/>
                    </a:lnTo>
                    <a:lnTo>
                      <a:pt x="27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4" y="311"/>
                    </a:lnTo>
                    <a:lnTo>
                      <a:pt x="13" y="310"/>
                    </a:lnTo>
                    <a:lnTo>
                      <a:pt x="11" y="309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3"/>
                    </a:lnTo>
                    <a:lnTo>
                      <a:pt x="4" y="302"/>
                    </a:lnTo>
                    <a:lnTo>
                      <a:pt x="3" y="299"/>
                    </a:lnTo>
                    <a:lnTo>
                      <a:pt x="2" y="298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Oval 39"/>
              <p:cNvSpPr>
                <a:spLocks noChangeArrowheads="1"/>
              </p:cNvSpPr>
              <p:nvPr/>
            </p:nvSpPr>
            <p:spPr bwMode="auto">
              <a:xfrm>
                <a:off x="2764" y="2131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499" name="Group 40"/>
            <p:cNvGrpSpPr>
              <a:grpSpLocks/>
            </p:cNvGrpSpPr>
            <p:nvPr/>
          </p:nvGrpSpPr>
          <p:grpSpPr bwMode="auto">
            <a:xfrm>
              <a:off x="4968" y="1485"/>
              <a:ext cx="288" cy="811"/>
              <a:chOff x="3063" y="2131"/>
              <a:chExt cx="282" cy="798"/>
            </a:xfrm>
          </p:grpSpPr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3063" y="2292"/>
                <a:ext cx="282" cy="637"/>
              </a:xfrm>
              <a:custGeom>
                <a:avLst/>
                <a:gdLst>
                  <a:gd name="T0" fmla="*/ 220 w 282"/>
                  <a:gd name="T1" fmla="*/ 0 h 637"/>
                  <a:gd name="T2" fmla="*/ 232 w 282"/>
                  <a:gd name="T3" fmla="*/ 2 h 637"/>
                  <a:gd name="T4" fmla="*/ 243 w 282"/>
                  <a:gd name="T5" fmla="*/ 6 h 637"/>
                  <a:gd name="T6" fmla="*/ 253 w 282"/>
                  <a:gd name="T7" fmla="*/ 11 h 637"/>
                  <a:gd name="T8" fmla="*/ 266 w 282"/>
                  <a:gd name="T9" fmla="*/ 18 h 637"/>
                  <a:gd name="T10" fmla="*/ 275 w 282"/>
                  <a:gd name="T11" fmla="*/ 30 h 637"/>
                  <a:gd name="T12" fmla="*/ 281 w 282"/>
                  <a:gd name="T13" fmla="*/ 43 h 637"/>
                  <a:gd name="T14" fmla="*/ 281 w 282"/>
                  <a:gd name="T15" fmla="*/ 290 h 637"/>
                  <a:gd name="T16" fmla="*/ 280 w 282"/>
                  <a:gd name="T17" fmla="*/ 297 h 637"/>
                  <a:gd name="T18" fmla="*/ 273 w 282"/>
                  <a:gd name="T19" fmla="*/ 306 h 637"/>
                  <a:gd name="T20" fmla="*/ 264 w 282"/>
                  <a:gd name="T21" fmla="*/ 311 h 637"/>
                  <a:gd name="T22" fmla="*/ 253 w 282"/>
                  <a:gd name="T23" fmla="*/ 312 h 637"/>
                  <a:gd name="T24" fmla="*/ 244 w 282"/>
                  <a:gd name="T25" fmla="*/ 309 h 637"/>
                  <a:gd name="T26" fmla="*/ 237 w 282"/>
                  <a:gd name="T27" fmla="*/ 302 h 637"/>
                  <a:gd name="T28" fmla="*/ 234 w 282"/>
                  <a:gd name="T29" fmla="*/ 296 h 637"/>
                  <a:gd name="T30" fmla="*/ 232 w 282"/>
                  <a:gd name="T31" fmla="*/ 289 h 637"/>
                  <a:gd name="T32" fmla="*/ 217 w 282"/>
                  <a:gd name="T33" fmla="*/ 600 h 637"/>
                  <a:gd name="T34" fmla="*/ 212 w 282"/>
                  <a:gd name="T35" fmla="*/ 616 h 637"/>
                  <a:gd name="T36" fmla="*/ 204 w 282"/>
                  <a:gd name="T37" fmla="*/ 629 h 637"/>
                  <a:gd name="T38" fmla="*/ 193 w 282"/>
                  <a:gd name="T39" fmla="*/ 634 h 637"/>
                  <a:gd name="T40" fmla="*/ 183 w 282"/>
                  <a:gd name="T41" fmla="*/ 637 h 637"/>
                  <a:gd name="T42" fmla="*/ 170 w 282"/>
                  <a:gd name="T43" fmla="*/ 634 h 637"/>
                  <a:gd name="T44" fmla="*/ 161 w 282"/>
                  <a:gd name="T45" fmla="*/ 628 h 637"/>
                  <a:gd name="T46" fmla="*/ 153 w 282"/>
                  <a:gd name="T47" fmla="*/ 618 h 637"/>
                  <a:gd name="T48" fmla="*/ 149 w 282"/>
                  <a:gd name="T49" fmla="*/ 609 h 637"/>
                  <a:gd name="T50" fmla="*/ 133 w 282"/>
                  <a:gd name="T51" fmla="*/ 305 h 637"/>
                  <a:gd name="T52" fmla="*/ 130 w 282"/>
                  <a:gd name="T53" fmla="*/ 613 h 637"/>
                  <a:gd name="T54" fmla="*/ 123 w 282"/>
                  <a:gd name="T55" fmla="*/ 625 h 637"/>
                  <a:gd name="T56" fmla="*/ 111 w 282"/>
                  <a:gd name="T57" fmla="*/ 634 h 637"/>
                  <a:gd name="T58" fmla="*/ 97 w 282"/>
                  <a:gd name="T59" fmla="*/ 637 h 637"/>
                  <a:gd name="T60" fmla="*/ 86 w 282"/>
                  <a:gd name="T61" fmla="*/ 633 h 637"/>
                  <a:gd name="T62" fmla="*/ 74 w 282"/>
                  <a:gd name="T63" fmla="*/ 626 h 637"/>
                  <a:gd name="T64" fmla="*/ 69 w 282"/>
                  <a:gd name="T65" fmla="*/ 616 h 637"/>
                  <a:gd name="T66" fmla="*/ 65 w 282"/>
                  <a:gd name="T67" fmla="*/ 604 h 637"/>
                  <a:gd name="T68" fmla="*/ 50 w 282"/>
                  <a:gd name="T69" fmla="*/ 289 h 637"/>
                  <a:gd name="T70" fmla="*/ 46 w 282"/>
                  <a:gd name="T71" fmla="*/ 298 h 637"/>
                  <a:gd name="T72" fmla="*/ 42 w 282"/>
                  <a:gd name="T73" fmla="*/ 304 h 637"/>
                  <a:gd name="T74" fmla="*/ 37 w 282"/>
                  <a:gd name="T75" fmla="*/ 309 h 637"/>
                  <a:gd name="T76" fmla="*/ 30 w 282"/>
                  <a:gd name="T77" fmla="*/ 312 h 637"/>
                  <a:gd name="T78" fmla="*/ 22 w 282"/>
                  <a:gd name="T79" fmla="*/ 312 h 637"/>
                  <a:gd name="T80" fmla="*/ 15 w 282"/>
                  <a:gd name="T81" fmla="*/ 310 h 637"/>
                  <a:gd name="T82" fmla="*/ 9 w 282"/>
                  <a:gd name="T83" fmla="*/ 307 h 637"/>
                  <a:gd name="T84" fmla="*/ 5 w 282"/>
                  <a:gd name="T85" fmla="*/ 301 h 637"/>
                  <a:gd name="T86" fmla="*/ 1 w 282"/>
                  <a:gd name="T87" fmla="*/ 293 h 637"/>
                  <a:gd name="T88" fmla="*/ 0 w 282"/>
                  <a:gd name="T89" fmla="*/ 51 h 637"/>
                  <a:gd name="T90" fmla="*/ 5 w 282"/>
                  <a:gd name="T91" fmla="*/ 31 h 637"/>
                  <a:gd name="T92" fmla="*/ 16 w 282"/>
                  <a:gd name="T93" fmla="*/ 19 h 637"/>
                  <a:gd name="T94" fmla="*/ 34 w 282"/>
                  <a:gd name="T95" fmla="*/ 7 h 637"/>
                  <a:gd name="T96" fmla="*/ 54 w 282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"/>
                  <a:gd name="T148" fmla="*/ 0 h 637"/>
                  <a:gd name="T149" fmla="*/ 282 w 282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" h="637">
                    <a:moveTo>
                      <a:pt x="67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5" y="1"/>
                    </a:lnTo>
                    <a:lnTo>
                      <a:pt x="228" y="1"/>
                    </a:lnTo>
                    <a:lnTo>
                      <a:pt x="232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3" y="6"/>
                    </a:lnTo>
                    <a:lnTo>
                      <a:pt x="247" y="6"/>
                    </a:lnTo>
                    <a:lnTo>
                      <a:pt x="250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6" y="18"/>
                    </a:lnTo>
                    <a:lnTo>
                      <a:pt x="270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80" y="39"/>
                    </a:lnTo>
                    <a:lnTo>
                      <a:pt x="281" y="43"/>
                    </a:lnTo>
                    <a:lnTo>
                      <a:pt x="282" y="49"/>
                    </a:lnTo>
                    <a:lnTo>
                      <a:pt x="282" y="52"/>
                    </a:lnTo>
                    <a:lnTo>
                      <a:pt x="281" y="290"/>
                    </a:lnTo>
                    <a:lnTo>
                      <a:pt x="281" y="292"/>
                    </a:lnTo>
                    <a:lnTo>
                      <a:pt x="280" y="293"/>
                    </a:lnTo>
                    <a:lnTo>
                      <a:pt x="280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1" y="308"/>
                    </a:lnTo>
                    <a:lnTo>
                      <a:pt x="266" y="310"/>
                    </a:lnTo>
                    <a:lnTo>
                      <a:pt x="264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3" y="312"/>
                    </a:lnTo>
                    <a:lnTo>
                      <a:pt x="250" y="311"/>
                    </a:lnTo>
                    <a:lnTo>
                      <a:pt x="247" y="310"/>
                    </a:lnTo>
                    <a:lnTo>
                      <a:pt x="244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7" y="302"/>
                    </a:lnTo>
                    <a:lnTo>
                      <a:pt x="235" y="300"/>
                    </a:lnTo>
                    <a:lnTo>
                      <a:pt x="234" y="298"/>
                    </a:lnTo>
                    <a:lnTo>
                      <a:pt x="234" y="296"/>
                    </a:lnTo>
                    <a:lnTo>
                      <a:pt x="233" y="292"/>
                    </a:lnTo>
                    <a:lnTo>
                      <a:pt x="232" y="292"/>
                    </a:lnTo>
                    <a:lnTo>
                      <a:pt x="232" y="289"/>
                    </a:lnTo>
                    <a:lnTo>
                      <a:pt x="232" y="107"/>
                    </a:lnTo>
                    <a:lnTo>
                      <a:pt x="217" y="107"/>
                    </a:lnTo>
                    <a:lnTo>
                      <a:pt x="217" y="600"/>
                    </a:lnTo>
                    <a:lnTo>
                      <a:pt x="217" y="606"/>
                    </a:lnTo>
                    <a:lnTo>
                      <a:pt x="215" y="612"/>
                    </a:lnTo>
                    <a:lnTo>
                      <a:pt x="212" y="616"/>
                    </a:lnTo>
                    <a:lnTo>
                      <a:pt x="210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3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80" y="637"/>
                    </a:lnTo>
                    <a:lnTo>
                      <a:pt x="176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3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5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3" y="625"/>
                    </a:lnTo>
                    <a:lnTo>
                      <a:pt x="121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6" y="636"/>
                    </a:lnTo>
                    <a:lnTo>
                      <a:pt x="102" y="637"/>
                    </a:lnTo>
                    <a:lnTo>
                      <a:pt x="97" y="637"/>
                    </a:lnTo>
                    <a:lnTo>
                      <a:pt x="93" y="636"/>
                    </a:lnTo>
                    <a:lnTo>
                      <a:pt x="89" y="635"/>
                    </a:lnTo>
                    <a:lnTo>
                      <a:pt x="86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4" y="623"/>
                    </a:lnTo>
                    <a:lnTo>
                      <a:pt x="71" y="620"/>
                    </a:lnTo>
                    <a:lnTo>
                      <a:pt x="69" y="616"/>
                    </a:lnTo>
                    <a:lnTo>
                      <a:pt x="68" y="613"/>
                    </a:lnTo>
                    <a:lnTo>
                      <a:pt x="67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50" y="107"/>
                    </a:lnTo>
                    <a:lnTo>
                      <a:pt x="50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7" y="309"/>
                    </a:lnTo>
                    <a:lnTo>
                      <a:pt x="35" y="310"/>
                    </a:lnTo>
                    <a:lnTo>
                      <a:pt x="33" y="311"/>
                    </a:lnTo>
                    <a:lnTo>
                      <a:pt x="30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8" y="311"/>
                    </a:lnTo>
                    <a:lnTo>
                      <a:pt x="15" y="310"/>
                    </a:lnTo>
                    <a:lnTo>
                      <a:pt x="13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5" y="301"/>
                    </a:lnTo>
                    <a:lnTo>
                      <a:pt x="3" y="299"/>
                    </a:lnTo>
                    <a:lnTo>
                      <a:pt x="2" y="297"/>
                    </a:lnTo>
                    <a:lnTo>
                      <a:pt x="1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6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Oval 42"/>
              <p:cNvSpPr>
                <a:spLocks noChangeArrowheads="1"/>
              </p:cNvSpPr>
              <p:nvPr/>
            </p:nvSpPr>
            <p:spPr bwMode="auto">
              <a:xfrm>
                <a:off x="3127" y="2131"/>
                <a:ext cx="145" cy="144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500" name="Group 43"/>
            <p:cNvGrpSpPr>
              <a:grpSpLocks/>
            </p:cNvGrpSpPr>
            <p:nvPr/>
          </p:nvGrpSpPr>
          <p:grpSpPr bwMode="auto">
            <a:xfrm>
              <a:off x="2875" y="1483"/>
              <a:ext cx="289" cy="808"/>
              <a:chOff x="2699" y="2131"/>
              <a:chExt cx="283" cy="796"/>
            </a:xfrm>
          </p:grpSpPr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2699" y="2290"/>
                <a:ext cx="283" cy="637"/>
              </a:xfrm>
              <a:custGeom>
                <a:avLst/>
                <a:gdLst>
                  <a:gd name="T0" fmla="*/ 221 w 283"/>
                  <a:gd name="T1" fmla="*/ 0 h 637"/>
                  <a:gd name="T2" fmla="*/ 232 w 283"/>
                  <a:gd name="T3" fmla="*/ 3 h 637"/>
                  <a:gd name="T4" fmla="*/ 245 w 283"/>
                  <a:gd name="T5" fmla="*/ 6 h 637"/>
                  <a:gd name="T6" fmla="*/ 255 w 283"/>
                  <a:gd name="T7" fmla="*/ 11 h 637"/>
                  <a:gd name="T8" fmla="*/ 266 w 283"/>
                  <a:gd name="T9" fmla="*/ 19 h 637"/>
                  <a:gd name="T10" fmla="*/ 276 w 283"/>
                  <a:gd name="T11" fmla="*/ 30 h 637"/>
                  <a:gd name="T12" fmla="*/ 282 w 283"/>
                  <a:gd name="T13" fmla="*/ 44 h 637"/>
                  <a:gd name="T14" fmla="*/ 282 w 283"/>
                  <a:gd name="T15" fmla="*/ 290 h 637"/>
                  <a:gd name="T16" fmla="*/ 280 w 283"/>
                  <a:gd name="T17" fmla="*/ 298 h 637"/>
                  <a:gd name="T18" fmla="*/ 275 w 283"/>
                  <a:gd name="T19" fmla="*/ 306 h 637"/>
                  <a:gd name="T20" fmla="*/ 264 w 283"/>
                  <a:gd name="T21" fmla="*/ 312 h 637"/>
                  <a:gd name="T22" fmla="*/ 254 w 283"/>
                  <a:gd name="T23" fmla="*/ 312 h 637"/>
                  <a:gd name="T24" fmla="*/ 245 w 283"/>
                  <a:gd name="T25" fmla="*/ 310 h 637"/>
                  <a:gd name="T26" fmla="*/ 238 w 283"/>
                  <a:gd name="T27" fmla="*/ 303 h 637"/>
                  <a:gd name="T28" fmla="*/ 235 w 283"/>
                  <a:gd name="T29" fmla="*/ 296 h 637"/>
                  <a:gd name="T30" fmla="*/ 232 w 283"/>
                  <a:gd name="T31" fmla="*/ 289 h 637"/>
                  <a:gd name="T32" fmla="*/ 216 w 283"/>
                  <a:gd name="T33" fmla="*/ 600 h 637"/>
                  <a:gd name="T34" fmla="*/ 213 w 283"/>
                  <a:gd name="T35" fmla="*/ 616 h 637"/>
                  <a:gd name="T36" fmla="*/ 206 w 283"/>
                  <a:gd name="T37" fmla="*/ 630 h 637"/>
                  <a:gd name="T38" fmla="*/ 194 w 283"/>
                  <a:gd name="T39" fmla="*/ 635 h 637"/>
                  <a:gd name="T40" fmla="*/ 184 w 283"/>
                  <a:gd name="T41" fmla="*/ 637 h 637"/>
                  <a:gd name="T42" fmla="*/ 172 w 283"/>
                  <a:gd name="T43" fmla="*/ 635 h 637"/>
                  <a:gd name="T44" fmla="*/ 162 w 283"/>
                  <a:gd name="T45" fmla="*/ 629 h 637"/>
                  <a:gd name="T46" fmla="*/ 154 w 283"/>
                  <a:gd name="T47" fmla="*/ 619 h 637"/>
                  <a:gd name="T48" fmla="*/ 151 w 283"/>
                  <a:gd name="T49" fmla="*/ 610 h 637"/>
                  <a:gd name="T50" fmla="*/ 134 w 283"/>
                  <a:gd name="T51" fmla="*/ 305 h 637"/>
                  <a:gd name="T52" fmla="*/ 132 w 283"/>
                  <a:gd name="T53" fmla="*/ 613 h 637"/>
                  <a:gd name="T54" fmla="*/ 124 w 283"/>
                  <a:gd name="T55" fmla="*/ 625 h 637"/>
                  <a:gd name="T56" fmla="*/ 113 w 283"/>
                  <a:gd name="T57" fmla="*/ 635 h 637"/>
                  <a:gd name="T58" fmla="*/ 98 w 283"/>
                  <a:gd name="T59" fmla="*/ 637 h 637"/>
                  <a:gd name="T60" fmla="*/ 87 w 283"/>
                  <a:gd name="T61" fmla="*/ 634 h 637"/>
                  <a:gd name="T62" fmla="*/ 75 w 283"/>
                  <a:gd name="T63" fmla="*/ 626 h 637"/>
                  <a:gd name="T64" fmla="*/ 69 w 283"/>
                  <a:gd name="T65" fmla="*/ 616 h 637"/>
                  <a:gd name="T66" fmla="*/ 66 w 283"/>
                  <a:gd name="T67" fmla="*/ 605 h 637"/>
                  <a:gd name="T68" fmla="*/ 50 w 283"/>
                  <a:gd name="T69" fmla="*/ 289 h 637"/>
                  <a:gd name="T70" fmla="*/ 48 w 283"/>
                  <a:gd name="T71" fmla="*/ 299 h 637"/>
                  <a:gd name="T72" fmla="*/ 43 w 283"/>
                  <a:gd name="T73" fmla="*/ 304 h 637"/>
                  <a:gd name="T74" fmla="*/ 37 w 283"/>
                  <a:gd name="T75" fmla="*/ 310 h 637"/>
                  <a:gd name="T76" fmla="*/ 31 w 283"/>
                  <a:gd name="T77" fmla="*/ 312 h 637"/>
                  <a:gd name="T78" fmla="*/ 22 w 283"/>
                  <a:gd name="T79" fmla="*/ 312 h 637"/>
                  <a:gd name="T80" fmla="*/ 14 w 283"/>
                  <a:gd name="T81" fmla="*/ 311 h 637"/>
                  <a:gd name="T82" fmla="*/ 8 w 283"/>
                  <a:gd name="T83" fmla="*/ 308 h 637"/>
                  <a:gd name="T84" fmla="*/ 4 w 283"/>
                  <a:gd name="T85" fmla="*/ 302 h 637"/>
                  <a:gd name="T86" fmla="*/ 0 w 283"/>
                  <a:gd name="T87" fmla="*/ 294 h 637"/>
                  <a:gd name="T88" fmla="*/ 0 w 283"/>
                  <a:gd name="T89" fmla="*/ 53 h 637"/>
                  <a:gd name="T90" fmla="*/ 6 w 283"/>
                  <a:gd name="T91" fmla="*/ 32 h 637"/>
                  <a:gd name="T92" fmla="*/ 16 w 283"/>
                  <a:gd name="T93" fmla="*/ 20 h 637"/>
                  <a:gd name="T94" fmla="*/ 33 w 283"/>
                  <a:gd name="T95" fmla="*/ 8 h 637"/>
                  <a:gd name="T96" fmla="*/ 54 w 283"/>
                  <a:gd name="T97" fmla="*/ 2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3"/>
                  <a:gd name="T148" fmla="*/ 0 h 637"/>
                  <a:gd name="T149" fmla="*/ 283 w 283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3" h="637">
                    <a:moveTo>
                      <a:pt x="68" y="0"/>
                    </a:moveTo>
                    <a:lnTo>
                      <a:pt x="217" y="0"/>
                    </a:lnTo>
                    <a:lnTo>
                      <a:pt x="221" y="0"/>
                    </a:lnTo>
                    <a:lnTo>
                      <a:pt x="226" y="1"/>
                    </a:lnTo>
                    <a:lnTo>
                      <a:pt x="229" y="2"/>
                    </a:lnTo>
                    <a:lnTo>
                      <a:pt x="232" y="3"/>
                    </a:lnTo>
                    <a:lnTo>
                      <a:pt x="236" y="3"/>
                    </a:lnTo>
                    <a:lnTo>
                      <a:pt x="240" y="4"/>
                    </a:lnTo>
                    <a:lnTo>
                      <a:pt x="245" y="6"/>
                    </a:lnTo>
                    <a:lnTo>
                      <a:pt x="247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3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70" y="23"/>
                    </a:lnTo>
                    <a:lnTo>
                      <a:pt x="274" y="28"/>
                    </a:lnTo>
                    <a:lnTo>
                      <a:pt x="276" y="30"/>
                    </a:lnTo>
                    <a:lnTo>
                      <a:pt x="279" y="35"/>
                    </a:lnTo>
                    <a:lnTo>
                      <a:pt x="280" y="39"/>
                    </a:lnTo>
                    <a:lnTo>
                      <a:pt x="282" y="44"/>
                    </a:lnTo>
                    <a:lnTo>
                      <a:pt x="283" y="49"/>
                    </a:lnTo>
                    <a:lnTo>
                      <a:pt x="283" y="53"/>
                    </a:lnTo>
                    <a:lnTo>
                      <a:pt x="282" y="290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80" y="298"/>
                    </a:lnTo>
                    <a:lnTo>
                      <a:pt x="279" y="300"/>
                    </a:lnTo>
                    <a:lnTo>
                      <a:pt x="277" y="303"/>
                    </a:lnTo>
                    <a:lnTo>
                      <a:pt x="275" y="306"/>
                    </a:lnTo>
                    <a:lnTo>
                      <a:pt x="271" y="309"/>
                    </a:lnTo>
                    <a:lnTo>
                      <a:pt x="267" y="311"/>
                    </a:lnTo>
                    <a:lnTo>
                      <a:pt x="264" y="312"/>
                    </a:lnTo>
                    <a:lnTo>
                      <a:pt x="261" y="312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1" y="312"/>
                    </a:lnTo>
                    <a:lnTo>
                      <a:pt x="247" y="311"/>
                    </a:lnTo>
                    <a:lnTo>
                      <a:pt x="245" y="310"/>
                    </a:lnTo>
                    <a:lnTo>
                      <a:pt x="242" y="308"/>
                    </a:lnTo>
                    <a:lnTo>
                      <a:pt x="240" y="305"/>
                    </a:lnTo>
                    <a:lnTo>
                      <a:pt x="238" y="303"/>
                    </a:lnTo>
                    <a:lnTo>
                      <a:pt x="236" y="300"/>
                    </a:lnTo>
                    <a:lnTo>
                      <a:pt x="235" y="299"/>
                    </a:lnTo>
                    <a:lnTo>
                      <a:pt x="235" y="296"/>
                    </a:lnTo>
                    <a:lnTo>
                      <a:pt x="234" y="294"/>
                    </a:lnTo>
                    <a:lnTo>
                      <a:pt x="233" y="293"/>
                    </a:lnTo>
                    <a:lnTo>
                      <a:pt x="232" y="289"/>
                    </a:lnTo>
                    <a:lnTo>
                      <a:pt x="233" y="108"/>
                    </a:lnTo>
                    <a:lnTo>
                      <a:pt x="216" y="108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6" y="612"/>
                    </a:lnTo>
                    <a:lnTo>
                      <a:pt x="213" y="616"/>
                    </a:lnTo>
                    <a:lnTo>
                      <a:pt x="211" y="622"/>
                    </a:lnTo>
                    <a:lnTo>
                      <a:pt x="208" y="625"/>
                    </a:lnTo>
                    <a:lnTo>
                      <a:pt x="206" y="630"/>
                    </a:lnTo>
                    <a:lnTo>
                      <a:pt x="202" y="632"/>
                    </a:lnTo>
                    <a:lnTo>
                      <a:pt x="198" y="634"/>
                    </a:lnTo>
                    <a:lnTo>
                      <a:pt x="194" y="635"/>
                    </a:lnTo>
                    <a:lnTo>
                      <a:pt x="192" y="635"/>
                    </a:lnTo>
                    <a:lnTo>
                      <a:pt x="187" y="637"/>
                    </a:lnTo>
                    <a:lnTo>
                      <a:pt x="184" y="637"/>
                    </a:lnTo>
                    <a:lnTo>
                      <a:pt x="181" y="637"/>
                    </a:lnTo>
                    <a:lnTo>
                      <a:pt x="176" y="636"/>
                    </a:lnTo>
                    <a:lnTo>
                      <a:pt x="172" y="635"/>
                    </a:lnTo>
                    <a:lnTo>
                      <a:pt x="168" y="633"/>
                    </a:lnTo>
                    <a:lnTo>
                      <a:pt x="164" y="632"/>
                    </a:lnTo>
                    <a:lnTo>
                      <a:pt x="162" y="629"/>
                    </a:lnTo>
                    <a:lnTo>
                      <a:pt x="159" y="626"/>
                    </a:lnTo>
                    <a:lnTo>
                      <a:pt x="156" y="623"/>
                    </a:lnTo>
                    <a:lnTo>
                      <a:pt x="154" y="619"/>
                    </a:lnTo>
                    <a:lnTo>
                      <a:pt x="152" y="616"/>
                    </a:lnTo>
                    <a:lnTo>
                      <a:pt x="152" y="613"/>
                    </a:lnTo>
                    <a:lnTo>
                      <a:pt x="151" y="610"/>
                    </a:lnTo>
                    <a:lnTo>
                      <a:pt x="150" y="606"/>
                    </a:lnTo>
                    <a:lnTo>
                      <a:pt x="150" y="305"/>
                    </a:lnTo>
                    <a:lnTo>
                      <a:pt x="134" y="305"/>
                    </a:lnTo>
                    <a:lnTo>
                      <a:pt x="133" y="604"/>
                    </a:lnTo>
                    <a:lnTo>
                      <a:pt x="132" y="609"/>
                    </a:lnTo>
                    <a:lnTo>
                      <a:pt x="132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4" y="625"/>
                    </a:lnTo>
                    <a:lnTo>
                      <a:pt x="121" y="630"/>
                    </a:lnTo>
                    <a:lnTo>
                      <a:pt x="117" y="633"/>
                    </a:lnTo>
                    <a:lnTo>
                      <a:pt x="113" y="635"/>
                    </a:lnTo>
                    <a:lnTo>
                      <a:pt x="107" y="636"/>
                    </a:lnTo>
                    <a:lnTo>
                      <a:pt x="103" y="637"/>
                    </a:lnTo>
                    <a:lnTo>
                      <a:pt x="98" y="637"/>
                    </a:lnTo>
                    <a:lnTo>
                      <a:pt x="93" y="636"/>
                    </a:lnTo>
                    <a:lnTo>
                      <a:pt x="90" y="635"/>
                    </a:lnTo>
                    <a:lnTo>
                      <a:pt x="87" y="634"/>
                    </a:lnTo>
                    <a:lnTo>
                      <a:pt x="83" y="633"/>
                    </a:lnTo>
                    <a:lnTo>
                      <a:pt x="79" y="630"/>
                    </a:lnTo>
                    <a:lnTo>
                      <a:pt x="75" y="626"/>
                    </a:lnTo>
                    <a:lnTo>
                      <a:pt x="73" y="625"/>
                    </a:lnTo>
                    <a:lnTo>
                      <a:pt x="72" y="620"/>
                    </a:lnTo>
                    <a:lnTo>
                      <a:pt x="69" y="616"/>
                    </a:lnTo>
                    <a:lnTo>
                      <a:pt x="68" y="614"/>
                    </a:lnTo>
                    <a:lnTo>
                      <a:pt x="68" y="610"/>
                    </a:lnTo>
                    <a:lnTo>
                      <a:pt x="66" y="605"/>
                    </a:lnTo>
                    <a:lnTo>
                      <a:pt x="67" y="108"/>
                    </a:lnTo>
                    <a:lnTo>
                      <a:pt x="50" y="108"/>
                    </a:lnTo>
                    <a:lnTo>
                      <a:pt x="50" y="289"/>
                    </a:lnTo>
                    <a:lnTo>
                      <a:pt x="49" y="293"/>
                    </a:lnTo>
                    <a:lnTo>
                      <a:pt x="49" y="295"/>
                    </a:lnTo>
                    <a:lnTo>
                      <a:pt x="48" y="299"/>
                    </a:lnTo>
                    <a:lnTo>
                      <a:pt x="45" y="302"/>
                    </a:lnTo>
                    <a:lnTo>
                      <a:pt x="44" y="303"/>
                    </a:lnTo>
                    <a:lnTo>
                      <a:pt x="43" y="304"/>
                    </a:lnTo>
                    <a:lnTo>
                      <a:pt x="40" y="307"/>
                    </a:lnTo>
                    <a:lnTo>
                      <a:pt x="39" y="309"/>
                    </a:lnTo>
                    <a:lnTo>
                      <a:pt x="37" y="310"/>
                    </a:lnTo>
                    <a:lnTo>
                      <a:pt x="34" y="311"/>
                    </a:lnTo>
                    <a:lnTo>
                      <a:pt x="33" y="312"/>
                    </a:lnTo>
                    <a:lnTo>
                      <a:pt x="31" y="312"/>
                    </a:lnTo>
                    <a:lnTo>
                      <a:pt x="28" y="312"/>
                    </a:lnTo>
                    <a:lnTo>
                      <a:pt x="27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4" y="311"/>
                    </a:lnTo>
                    <a:lnTo>
                      <a:pt x="13" y="310"/>
                    </a:lnTo>
                    <a:lnTo>
                      <a:pt x="11" y="309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3"/>
                    </a:lnTo>
                    <a:lnTo>
                      <a:pt x="4" y="302"/>
                    </a:lnTo>
                    <a:lnTo>
                      <a:pt x="3" y="299"/>
                    </a:lnTo>
                    <a:lnTo>
                      <a:pt x="2" y="298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Oval 45"/>
              <p:cNvSpPr>
                <a:spLocks noChangeArrowheads="1"/>
              </p:cNvSpPr>
              <p:nvPr/>
            </p:nvSpPr>
            <p:spPr bwMode="auto">
              <a:xfrm>
                <a:off x="2764" y="2131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501" name="Group 46"/>
            <p:cNvGrpSpPr>
              <a:grpSpLocks/>
            </p:cNvGrpSpPr>
            <p:nvPr/>
          </p:nvGrpSpPr>
          <p:grpSpPr bwMode="auto">
            <a:xfrm>
              <a:off x="3399" y="1485"/>
              <a:ext cx="288" cy="811"/>
              <a:chOff x="3063" y="2131"/>
              <a:chExt cx="282" cy="798"/>
            </a:xfrm>
          </p:grpSpPr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063" y="2292"/>
                <a:ext cx="282" cy="637"/>
              </a:xfrm>
              <a:custGeom>
                <a:avLst/>
                <a:gdLst>
                  <a:gd name="T0" fmla="*/ 220 w 282"/>
                  <a:gd name="T1" fmla="*/ 0 h 637"/>
                  <a:gd name="T2" fmla="*/ 232 w 282"/>
                  <a:gd name="T3" fmla="*/ 2 h 637"/>
                  <a:gd name="T4" fmla="*/ 243 w 282"/>
                  <a:gd name="T5" fmla="*/ 6 h 637"/>
                  <a:gd name="T6" fmla="*/ 253 w 282"/>
                  <a:gd name="T7" fmla="*/ 11 h 637"/>
                  <a:gd name="T8" fmla="*/ 266 w 282"/>
                  <a:gd name="T9" fmla="*/ 18 h 637"/>
                  <a:gd name="T10" fmla="*/ 275 w 282"/>
                  <a:gd name="T11" fmla="*/ 30 h 637"/>
                  <a:gd name="T12" fmla="*/ 281 w 282"/>
                  <a:gd name="T13" fmla="*/ 43 h 637"/>
                  <a:gd name="T14" fmla="*/ 281 w 282"/>
                  <a:gd name="T15" fmla="*/ 290 h 637"/>
                  <a:gd name="T16" fmla="*/ 280 w 282"/>
                  <a:gd name="T17" fmla="*/ 297 h 637"/>
                  <a:gd name="T18" fmla="*/ 273 w 282"/>
                  <a:gd name="T19" fmla="*/ 306 h 637"/>
                  <a:gd name="T20" fmla="*/ 264 w 282"/>
                  <a:gd name="T21" fmla="*/ 311 h 637"/>
                  <a:gd name="T22" fmla="*/ 253 w 282"/>
                  <a:gd name="T23" fmla="*/ 312 h 637"/>
                  <a:gd name="T24" fmla="*/ 244 w 282"/>
                  <a:gd name="T25" fmla="*/ 309 h 637"/>
                  <a:gd name="T26" fmla="*/ 237 w 282"/>
                  <a:gd name="T27" fmla="*/ 302 h 637"/>
                  <a:gd name="T28" fmla="*/ 234 w 282"/>
                  <a:gd name="T29" fmla="*/ 296 h 637"/>
                  <a:gd name="T30" fmla="*/ 232 w 282"/>
                  <a:gd name="T31" fmla="*/ 289 h 637"/>
                  <a:gd name="T32" fmla="*/ 217 w 282"/>
                  <a:gd name="T33" fmla="*/ 600 h 637"/>
                  <a:gd name="T34" fmla="*/ 212 w 282"/>
                  <a:gd name="T35" fmla="*/ 616 h 637"/>
                  <a:gd name="T36" fmla="*/ 204 w 282"/>
                  <a:gd name="T37" fmla="*/ 629 h 637"/>
                  <a:gd name="T38" fmla="*/ 193 w 282"/>
                  <a:gd name="T39" fmla="*/ 634 h 637"/>
                  <a:gd name="T40" fmla="*/ 183 w 282"/>
                  <a:gd name="T41" fmla="*/ 637 h 637"/>
                  <a:gd name="T42" fmla="*/ 170 w 282"/>
                  <a:gd name="T43" fmla="*/ 634 h 637"/>
                  <a:gd name="T44" fmla="*/ 161 w 282"/>
                  <a:gd name="T45" fmla="*/ 628 h 637"/>
                  <a:gd name="T46" fmla="*/ 153 w 282"/>
                  <a:gd name="T47" fmla="*/ 618 h 637"/>
                  <a:gd name="T48" fmla="*/ 149 w 282"/>
                  <a:gd name="T49" fmla="*/ 609 h 637"/>
                  <a:gd name="T50" fmla="*/ 133 w 282"/>
                  <a:gd name="T51" fmla="*/ 305 h 637"/>
                  <a:gd name="T52" fmla="*/ 130 w 282"/>
                  <a:gd name="T53" fmla="*/ 613 h 637"/>
                  <a:gd name="T54" fmla="*/ 123 w 282"/>
                  <a:gd name="T55" fmla="*/ 625 h 637"/>
                  <a:gd name="T56" fmla="*/ 111 w 282"/>
                  <a:gd name="T57" fmla="*/ 634 h 637"/>
                  <a:gd name="T58" fmla="*/ 97 w 282"/>
                  <a:gd name="T59" fmla="*/ 637 h 637"/>
                  <a:gd name="T60" fmla="*/ 86 w 282"/>
                  <a:gd name="T61" fmla="*/ 633 h 637"/>
                  <a:gd name="T62" fmla="*/ 74 w 282"/>
                  <a:gd name="T63" fmla="*/ 626 h 637"/>
                  <a:gd name="T64" fmla="*/ 69 w 282"/>
                  <a:gd name="T65" fmla="*/ 616 h 637"/>
                  <a:gd name="T66" fmla="*/ 65 w 282"/>
                  <a:gd name="T67" fmla="*/ 604 h 637"/>
                  <a:gd name="T68" fmla="*/ 50 w 282"/>
                  <a:gd name="T69" fmla="*/ 289 h 637"/>
                  <a:gd name="T70" fmla="*/ 46 w 282"/>
                  <a:gd name="T71" fmla="*/ 298 h 637"/>
                  <a:gd name="T72" fmla="*/ 42 w 282"/>
                  <a:gd name="T73" fmla="*/ 304 h 637"/>
                  <a:gd name="T74" fmla="*/ 37 w 282"/>
                  <a:gd name="T75" fmla="*/ 309 h 637"/>
                  <a:gd name="T76" fmla="*/ 30 w 282"/>
                  <a:gd name="T77" fmla="*/ 312 h 637"/>
                  <a:gd name="T78" fmla="*/ 22 w 282"/>
                  <a:gd name="T79" fmla="*/ 312 h 637"/>
                  <a:gd name="T80" fmla="*/ 15 w 282"/>
                  <a:gd name="T81" fmla="*/ 310 h 637"/>
                  <a:gd name="T82" fmla="*/ 9 w 282"/>
                  <a:gd name="T83" fmla="*/ 307 h 637"/>
                  <a:gd name="T84" fmla="*/ 5 w 282"/>
                  <a:gd name="T85" fmla="*/ 301 h 637"/>
                  <a:gd name="T86" fmla="*/ 1 w 282"/>
                  <a:gd name="T87" fmla="*/ 293 h 637"/>
                  <a:gd name="T88" fmla="*/ 0 w 282"/>
                  <a:gd name="T89" fmla="*/ 51 h 637"/>
                  <a:gd name="T90" fmla="*/ 5 w 282"/>
                  <a:gd name="T91" fmla="*/ 31 h 637"/>
                  <a:gd name="T92" fmla="*/ 16 w 282"/>
                  <a:gd name="T93" fmla="*/ 19 h 637"/>
                  <a:gd name="T94" fmla="*/ 34 w 282"/>
                  <a:gd name="T95" fmla="*/ 7 h 637"/>
                  <a:gd name="T96" fmla="*/ 54 w 282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"/>
                  <a:gd name="T148" fmla="*/ 0 h 637"/>
                  <a:gd name="T149" fmla="*/ 282 w 282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" h="637">
                    <a:moveTo>
                      <a:pt x="67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5" y="1"/>
                    </a:lnTo>
                    <a:lnTo>
                      <a:pt x="228" y="1"/>
                    </a:lnTo>
                    <a:lnTo>
                      <a:pt x="232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3" y="6"/>
                    </a:lnTo>
                    <a:lnTo>
                      <a:pt x="247" y="6"/>
                    </a:lnTo>
                    <a:lnTo>
                      <a:pt x="250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6" y="18"/>
                    </a:lnTo>
                    <a:lnTo>
                      <a:pt x="270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80" y="39"/>
                    </a:lnTo>
                    <a:lnTo>
                      <a:pt x="281" y="43"/>
                    </a:lnTo>
                    <a:lnTo>
                      <a:pt x="282" y="49"/>
                    </a:lnTo>
                    <a:lnTo>
                      <a:pt x="282" y="52"/>
                    </a:lnTo>
                    <a:lnTo>
                      <a:pt x="281" y="290"/>
                    </a:lnTo>
                    <a:lnTo>
                      <a:pt x="281" y="292"/>
                    </a:lnTo>
                    <a:lnTo>
                      <a:pt x="280" y="293"/>
                    </a:lnTo>
                    <a:lnTo>
                      <a:pt x="280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1" y="308"/>
                    </a:lnTo>
                    <a:lnTo>
                      <a:pt x="266" y="310"/>
                    </a:lnTo>
                    <a:lnTo>
                      <a:pt x="264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3" y="312"/>
                    </a:lnTo>
                    <a:lnTo>
                      <a:pt x="250" y="311"/>
                    </a:lnTo>
                    <a:lnTo>
                      <a:pt x="247" y="310"/>
                    </a:lnTo>
                    <a:lnTo>
                      <a:pt x="244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7" y="302"/>
                    </a:lnTo>
                    <a:lnTo>
                      <a:pt x="235" y="300"/>
                    </a:lnTo>
                    <a:lnTo>
                      <a:pt x="234" y="298"/>
                    </a:lnTo>
                    <a:lnTo>
                      <a:pt x="234" y="296"/>
                    </a:lnTo>
                    <a:lnTo>
                      <a:pt x="233" y="292"/>
                    </a:lnTo>
                    <a:lnTo>
                      <a:pt x="232" y="292"/>
                    </a:lnTo>
                    <a:lnTo>
                      <a:pt x="232" y="289"/>
                    </a:lnTo>
                    <a:lnTo>
                      <a:pt x="232" y="107"/>
                    </a:lnTo>
                    <a:lnTo>
                      <a:pt x="217" y="107"/>
                    </a:lnTo>
                    <a:lnTo>
                      <a:pt x="217" y="600"/>
                    </a:lnTo>
                    <a:lnTo>
                      <a:pt x="217" y="606"/>
                    </a:lnTo>
                    <a:lnTo>
                      <a:pt x="215" y="612"/>
                    </a:lnTo>
                    <a:lnTo>
                      <a:pt x="212" y="616"/>
                    </a:lnTo>
                    <a:lnTo>
                      <a:pt x="210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3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80" y="637"/>
                    </a:lnTo>
                    <a:lnTo>
                      <a:pt x="176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3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5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3" y="625"/>
                    </a:lnTo>
                    <a:lnTo>
                      <a:pt x="121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6" y="636"/>
                    </a:lnTo>
                    <a:lnTo>
                      <a:pt x="102" y="637"/>
                    </a:lnTo>
                    <a:lnTo>
                      <a:pt x="97" y="637"/>
                    </a:lnTo>
                    <a:lnTo>
                      <a:pt x="93" y="636"/>
                    </a:lnTo>
                    <a:lnTo>
                      <a:pt x="89" y="635"/>
                    </a:lnTo>
                    <a:lnTo>
                      <a:pt x="86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4" y="623"/>
                    </a:lnTo>
                    <a:lnTo>
                      <a:pt x="71" y="620"/>
                    </a:lnTo>
                    <a:lnTo>
                      <a:pt x="69" y="616"/>
                    </a:lnTo>
                    <a:lnTo>
                      <a:pt x="68" y="613"/>
                    </a:lnTo>
                    <a:lnTo>
                      <a:pt x="67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50" y="107"/>
                    </a:lnTo>
                    <a:lnTo>
                      <a:pt x="50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7" y="309"/>
                    </a:lnTo>
                    <a:lnTo>
                      <a:pt x="35" y="310"/>
                    </a:lnTo>
                    <a:lnTo>
                      <a:pt x="33" y="311"/>
                    </a:lnTo>
                    <a:lnTo>
                      <a:pt x="30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8" y="311"/>
                    </a:lnTo>
                    <a:lnTo>
                      <a:pt x="15" y="310"/>
                    </a:lnTo>
                    <a:lnTo>
                      <a:pt x="13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5" y="301"/>
                    </a:lnTo>
                    <a:lnTo>
                      <a:pt x="3" y="299"/>
                    </a:lnTo>
                    <a:lnTo>
                      <a:pt x="2" y="297"/>
                    </a:lnTo>
                    <a:lnTo>
                      <a:pt x="1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6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Oval 48"/>
              <p:cNvSpPr>
                <a:spLocks noChangeArrowheads="1"/>
              </p:cNvSpPr>
              <p:nvPr/>
            </p:nvSpPr>
            <p:spPr bwMode="auto">
              <a:xfrm>
                <a:off x="3127" y="2131"/>
                <a:ext cx="145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502" name="Group 49"/>
            <p:cNvGrpSpPr>
              <a:grpSpLocks/>
            </p:cNvGrpSpPr>
            <p:nvPr/>
          </p:nvGrpSpPr>
          <p:grpSpPr bwMode="auto">
            <a:xfrm>
              <a:off x="3922" y="1485"/>
              <a:ext cx="287" cy="811"/>
              <a:chOff x="3428" y="2131"/>
              <a:chExt cx="281" cy="798"/>
            </a:xfrm>
          </p:grpSpPr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3422" y="2292"/>
                <a:ext cx="291" cy="637"/>
              </a:xfrm>
              <a:custGeom>
                <a:avLst/>
                <a:gdLst>
                  <a:gd name="T0" fmla="*/ 220 w 281"/>
                  <a:gd name="T1" fmla="*/ 0 h 637"/>
                  <a:gd name="T2" fmla="*/ 231 w 281"/>
                  <a:gd name="T3" fmla="*/ 2 h 637"/>
                  <a:gd name="T4" fmla="*/ 242 w 281"/>
                  <a:gd name="T5" fmla="*/ 6 h 637"/>
                  <a:gd name="T6" fmla="*/ 253 w 281"/>
                  <a:gd name="T7" fmla="*/ 11 h 637"/>
                  <a:gd name="T8" fmla="*/ 265 w 281"/>
                  <a:gd name="T9" fmla="*/ 18 h 637"/>
                  <a:gd name="T10" fmla="*/ 275 w 281"/>
                  <a:gd name="T11" fmla="*/ 30 h 637"/>
                  <a:gd name="T12" fmla="*/ 281 w 281"/>
                  <a:gd name="T13" fmla="*/ 43 h 637"/>
                  <a:gd name="T14" fmla="*/ 281 w 281"/>
                  <a:gd name="T15" fmla="*/ 290 h 637"/>
                  <a:gd name="T16" fmla="*/ 279 w 281"/>
                  <a:gd name="T17" fmla="*/ 297 h 637"/>
                  <a:gd name="T18" fmla="*/ 273 w 281"/>
                  <a:gd name="T19" fmla="*/ 306 h 637"/>
                  <a:gd name="T20" fmla="*/ 263 w 281"/>
                  <a:gd name="T21" fmla="*/ 311 h 637"/>
                  <a:gd name="T22" fmla="*/ 252 w 281"/>
                  <a:gd name="T23" fmla="*/ 312 h 637"/>
                  <a:gd name="T24" fmla="*/ 243 w 281"/>
                  <a:gd name="T25" fmla="*/ 309 h 637"/>
                  <a:gd name="T26" fmla="*/ 236 w 281"/>
                  <a:gd name="T27" fmla="*/ 302 h 637"/>
                  <a:gd name="T28" fmla="*/ 233 w 281"/>
                  <a:gd name="T29" fmla="*/ 296 h 637"/>
                  <a:gd name="T30" fmla="*/ 231 w 281"/>
                  <a:gd name="T31" fmla="*/ 289 h 637"/>
                  <a:gd name="T32" fmla="*/ 216 w 281"/>
                  <a:gd name="T33" fmla="*/ 600 h 637"/>
                  <a:gd name="T34" fmla="*/ 212 w 281"/>
                  <a:gd name="T35" fmla="*/ 616 h 637"/>
                  <a:gd name="T36" fmla="*/ 204 w 281"/>
                  <a:gd name="T37" fmla="*/ 629 h 637"/>
                  <a:gd name="T38" fmla="*/ 192 w 281"/>
                  <a:gd name="T39" fmla="*/ 634 h 637"/>
                  <a:gd name="T40" fmla="*/ 183 w 281"/>
                  <a:gd name="T41" fmla="*/ 637 h 637"/>
                  <a:gd name="T42" fmla="*/ 170 w 281"/>
                  <a:gd name="T43" fmla="*/ 634 h 637"/>
                  <a:gd name="T44" fmla="*/ 161 w 281"/>
                  <a:gd name="T45" fmla="*/ 628 h 637"/>
                  <a:gd name="T46" fmla="*/ 153 w 281"/>
                  <a:gd name="T47" fmla="*/ 618 h 637"/>
                  <a:gd name="T48" fmla="*/ 149 w 281"/>
                  <a:gd name="T49" fmla="*/ 609 h 637"/>
                  <a:gd name="T50" fmla="*/ 133 w 281"/>
                  <a:gd name="T51" fmla="*/ 305 h 637"/>
                  <a:gd name="T52" fmla="*/ 130 w 281"/>
                  <a:gd name="T53" fmla="*/ 613 h 637"/>
                  <a:gd name="T54" fmla="*/ 123 w 281"/>
                  <a:gd name="T55" fmla="*/ 625 h 637"/>
                  <a:gd name="T56" fmla="*/ 111 w 281"/>
                  <a:gd name="T57" fmla="*/ 634 h 637"/>
                  <a:gd name="T58" fmla="*/ 97 w 281"/>
                  <a:gd name="T59" fmla="*/ 637 h 637"/>
                  <a:gd name="T60" fmla="*/ 85 w 281"/>
                  <a:gd name="T61" fmla="*/ 633 h 637"/>
                  <a:gd name="T62" fmla="*/ 74 w 281"/>
                  <a:gd name="T63" fmla="*/ 626 h 637"/>
                  <a:gd name="T64" fmla="*/ 68 w 281"/>
                  <a:gd name="T65" fmla="*/ 616 h 637"/>
                  <a:gd name="T66" fmla="*/ 65 w 281"/>
                  <a:gd name="T67" fmla="*/ 604 h 637"/>
                  <a:gd name="T68" fmla="*/ 49 w 281"/>
                  <a:gd name="T69" fmla="*/ 289 h 637"/>
                  <a:gd name="T70" fmla="*/ 46 w 281"/>
                  <a:gd name="T71" fmla="*/ 298 h 637"/>
                  <a:gd name="T72" fmla="*/ 42 w 281"/>
                  <a:gd name="T73" fmla="*/ 304 h 637"/>
                  <a:gd name="T74" fmla="*/ 36 w 281"/>
                  <a:gd name="T75" fmla="*/ 309 h 637"/>
                  <a:gd name="T76" fmla="*/ 29 w 281"/>
                  <a:gd name="T77" fmla="*/ 312 h 637"/>
                  <a:gd name="T78" fmla="*/ 21 w 281"/>
                  <a:gd name="T79" fmla="*/ 312 h 637"/>
                  <a:gd name="T80" fmla="*/ 14 w 281"/>
                  <a:gd name="T81" fmla="*/ 310 h 637"/>
                  <a:gd name="T82" fmla="*/ 9 w 281"/>
                  <a:gd name="T83" fmla="*/ 307 h 637"/>
                  <a:gd name="T84" fmla="*/ 4 w 281"/>
                  <a:gd name="T85" fmla="*/ 301 h 637"/>
                  <a:gd name="T86" fmla="*/ 0 w 281"/>
                  <a:gd name="T87" fmla="*/ 293 h 637"/>
                  <a:gd name="T88" fmla="*/ 0 w 281"/>
                  <a:gd name="T89" fmla="*/ 51 h 637"/>
                  <a:gd name="T90" fmla="*/ 5 w 281"/>
                  <a:gd name="T91" fmla="*/ 31 h 637"/>
                  <a:gd name="T92" fmla="*/ 15 w 281"/>
                  <a:gd name="T93" fmla="*/ 19 h 637"/>
                  <a:gd name="T94" fmla="*/ 34 w 281"/>
                  <a:gd name="T95" fmla="*/ 7 h 637"/>
                  <a:gd name="T96" fmla="*/ 53 w 281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1"/>
                  <a:gd name="T148" fmla="*/ 0 h 637"/>
                  <a:gd name="T149" fmla="*/ 281 w 281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1" h="637">
                    <a:moveTo>
                      <a:pt x="66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4" y="1"/>
                    </a:lnTo>
                    <a:lnTo>
                      <a:pt x="227" y="1"/>
                    </a:lnTo>
                    <a:lnTo>
                      <a:pt x="231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2" y="6"/>
                    </a:lnTo>
                    <a:lnTo>
                      <a:pt x="246" y="6"/>
                    </a:lnTo>
                    <a:lnTo>
                      <a:pt x="249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5" y="18"/>
                    </a:lnTo>
                    <a:lnTo>
                      <a:pt x="269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79" y="39"/>
                    </a:lnTo>
                    <a:lnTo>
                      <a:pt x="281" y="43"/>
                    </a:lnTo>
                    <a:lnTo>
                      <a:pt x="281" y="49"/>
                    </a:lnTo>
                    <a:lnTo>
                      <a:pt x="281" y="52"/>
                    </a:lnTo>
                    <a:lnTo>
                      <a:pt x="281" y="290"/>
                    </a:lnTo>
                    <a:lnTo>
                      <a:pt x="280" y="292"/>
                    </a:lnTo>
                    <a:lnTo>
                      <a:pt x="280" y="293"/>
                    </a:lnTo>
                    <a:lnTo>
                      <a:pt x="279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0" y="308"/>
                    </a:lnTo>
                    <a:lnTo>
                      <a:pt x="266" y="310"/>
                    </a:lnTo>
                    <a:lnTo>
                      <a:pt x="263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2" y="312"/>
                    </a:lnTo>
                    <a:lnTo>
                      <a:pt x="249" y="311"/>
                    </a:lnTo>
                    <a:lnTo>
                      <a:pt x="246" y="310"/>
                    </a:lnTo>
                    <a:lnTo>
                      <a:pt x="243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6" y="302"/>
                    </a:lnTo>
                    <a:lnTo>
                      <a:pt x="235" y="300"/>
                    </a:lnTo>
                    <a:lnTo>
                      <a:pt x="233" y="298"/>
                    </a:lnTo>
                    <a:lnTo>
                      <a:pt x="233" y="296"/>
                    </a:lnTo>
                    <a:lnTo>
                      <a:pt x="232" y="292"/>
                    </a:lnTo>
                    <a:lnTo>
                      <a:pt x="231" y="289"/>
                    </a:lnTo>
                    <a:lnTo>
                      <a:pt x="232" y="107"/>
                    </a:lnTo>
                    <a:lnTo>
                      <a:pt x="216" y="107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4" y="612"/>
                    </a:lnTo>
                    <a:lnTo>
                      <a:pt x="212" y="616"/>
                    </a:lnTo>
                    <a:lnTo>
                      <a:pt x="209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2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79" y="637"/>
                    </a:lnTo>
                    <a:lnTo>
                      <a:pt x="175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2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4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8" y="616"/>
                    </a:lnTo>
                    <a:lnTo>
                      <a:pt x="127" y="621"/>
                    </a:lnTo>
                    <a:lnTo>
                      <a:pt x="123" y="625"/>
                    </a:lnTo>
                    <a:lnTo>
                      <a:pt x="120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5" y="636"/>
                    </a:lnTo>
                    <a:lnTo>
                      <a:pt x="101" y="637"/>
                    </a:lnTo>
                    <a:lnTo>
                      <a:pt x="97" y="637"/>
                    </a:lnTo>
                    <a:lnTo>
                      <a:pt x="92" y="636"/>
                    </a:lnTo>
                    <a:lnTo>
                      <a:pt x="89" y="635"/>
                    </a:lnTo>
                    <a:lnTo>
                      <a:pt x="85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3" y="623"/>
                    </a:lnTo>
                    <a:lnTo>
                      <a:pt x="70" y="620"/>
                    </a:lnTo>
                    <a:lnTo>
                      <a:pt x="68" y="616"/>
                    </a:lnTo>
                    <a:lnTo>
                      <a:pt x="67" y="613"/>
                    </a:lnTo>
                    <a:lnTo>
                      <a:pt x="66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49" y="107"/>
                    </a:lnTo>
                    <a:lnTo>
                      <a:pt x="49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6" y="309"/>
                    </a:lnTo>
                    <a:lnTo>
                      <a:pt x="34" y="310"/>
                    </a:lnTo>
                    <a:lnTo>
                      <a:pt x="32" y="311"/>
                    </a:lnTo>
                    <a:lnTo>
                      <a:pt x="29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1" y="312"/>
                    </a:lnTo>
                    <a:lnTo>
                      <a:pt x="20" y="312"/>
                    </a:lnTo>
                    <a:lnTo>
                      <a:pt x="17" y="311"/>
                    </a:lnTo>
                    <a:lnTo>
                      <a:pt x="14" y="310"/>
                    </a:lnTo>
                    <a:lnTo>
                      <a:pt x="12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4" y="301"/>
                    </a:lnTo>
                    <a:lnTo>
                      <a:pt x="2" y="299"/>
                    </a:lnTo>
                    <a:lnTo>
                      <a:pt x="2" y="297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5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3" y="1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Oval 51"/>
              <p:cNvSpPr>
                <a:spLocks noChangeArrowheads="1"/>
              </p:cNvSpPr>
              <p:nvPr/>
            </p:nvSpPr>
            <p:spPr bwMode="auto">
              <a:xfrm>
                <a:off x="3489" y="2131"/>
                <a:ext cx="147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3" name="Text Box 52"/>
          <p:cNvSpPr txBox="1">
            <a:spLocks noChangeArrowheads="1"/>
          </p:cNvSpPr>
          <p:nvPr/>
        </p:nvSpPr>
        <p:spPr bwMode="invGray">
          <a:xfrm>
            <a:off x="2408239" y="3275014"/>
            <a:ext cx="3417887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στους </a:t>
            </a: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 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άνω των </a:t>
            </a:r>
            <a:r>
              <a:rPr lang="fr-F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65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ετών έχει ΠΑΝ (ΣΒΔ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&lt;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0,9)</a:t>
            </a:r>
            <a:endParaRPr lang="en-US" sz="2000" baseline="700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20491" name="Group 55"/>
          <p:cNvGrpSpPr>
            <a:grpSpLocks/>
          </p:cNvGrpSpPr>
          <p:nvPr/>
        </p:nvGrpSpPr>
        <p:grpSpPr bwMode="auto">
          <a:xfrm>
            <a:off x="5453063" y="4335464"/>
            <a:ext cx="4710112" cy="581025"/>
            <a:chOff x="2670" y="2304"/>
            <a:chExt cx="3337" cy="366"/>
          </a:xfrm>
        </p:grpSpPr>
        <p:sp>
          <p:nvSpPr>
            <p:cNvPr id="65" name="Line 56"/>
            <p:cNvSpPr>
              <a:spLocks noChangeShapeType="1"/>
            </p:cNvSpPr>
            <p:nvPr/>
          </p:nvSpPr>
          <p:spPr bwMode="auto">
            <a:xfrm>
              <a:off x="5084" y="2304"/>
              <a:ext cx="923" cy="338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H="1">
              <a:off x="2670" y="2305"/>
              <a:ext cx="2430" cy="365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492" name="Group 61"/>
          <p:cNvGrpSpPr>
            <a:grpSpLocks/>
          </p:cNvGrpSpPr>
          <p:nvPr/>
        </p:nvGrpSpPr>
        <p:grpSpPr bwMode="auto">
          <a:xfrm>
            <a:off x="2011363" y="3327401"/>
            <a:ext cx="152400" cy="588963"/>
            <a:chOff x="2699" y="2131"/>
            <a:chExt cx="283" cy="796"/>
          </a:xfrm>
        </p:grpSpPr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2699" y="2290"/>
              <a:ext cx="283" cy="637"/>
            </a:xfrm>
            <a:custGeom>
              <a:avLst/>
              <a:gdLst>
                <a:gd name="T0" fmla="*/ 221 w 283"/>
                <a:gd name="T1" fmla="*/ 0 h 637"/>
                <a:gd name="T2" fmla="*/ 232 w 283"/>
                <a:gd name="T3" fmla="*/ 3 h 637"/>
                <a:gd name="T4" fmla="*/ 245 w 283"/>
                <a:gd name="T5" fmla="*/ 6 h 637"/>
                <a:gd name="T6" fmla="*/ 255 w 283"/>
                <a:gd name="T7" fmla="*/ 11 h 637"/>
                <a:gd name="T8" fmla="*/ 266 w 283"/>
                <a:gd name="T9" fmla="*/ 19 h 637"/>
                <a:gd name="T10" fmla="*/ 276 w 283"/>
                <a:gd name="T11" fmla="*/ 30 h 637"/>
                <a:gd name="T12" fmla="*/ 282 w 283"/>
                <a:gd name="T13" fmla="*/ 44 h 637"/>
                <a:gd name="T14" fmla="*/ 282 w 283"/>
                <a:gd name="T15" fmla="*/ 290 h 637"/>
                <a:gd name="T16" fmla="*/ 280 w 283"/>
                <a:gd name="T17" fmla="*/ 298 h 637"/>
                <a:gd name="T18" fmla="*/ 275 w 283"/>
                <a:gd name="T19" fmla="*/ 306 h 637"/>
                <a:gd name="T20" fmla="*/ 264 w 283"/>
                <a:gd name="T21" fmla="*/ 312 h 637"/>
                <a:gd name="T22" fmla="*/ 254 w 283"/>
                <a:gd name="T23" fmla="*/ 312 h 637"/>
                <a:gd name="T24" fmla="*/ 245 w 283"/>
                <a:gd name="T25" fmla="*/ 310 h 637"/>
                <a:gd name="T26" fmla="*/ 238 w 283"/>
                <a:gd name="T27" fmla="*/ 303 h 637"/>
                <a:gd name="T28" fmla="*/ 235 w 283"/>
                <a:gd name="T29" fmla="*/ 296 h 637"/>
                <a:gd name="T30" fmla="*/ 232 w 283"/>
                <a:gd name="T31" fmla="*/ 289 h 637"/>
                <a:gd name="T32" fmla="*/ 216 w 283"/>
                <a:gd name="T33" fmla="*/ 600 h 637"/>
                <a:gd name="T34" fmla="*/ 213 w 283"/>
                <a:gd name="T35" fmla="*/ 616 h 637"/>
                <a:gd name="T36" fmla="*/ 206 w 283"/>
                <a:gd name="T37" fmla="*/ 630 h 637"/>
                <a:gd name="T38" fmla="*/ 194 w 283"/>
                <a:gd name="T39" fmla="*/ 635 h 637"/>
                <a:gd name="T40" fmla="*/ 184 w 283"/>
                <a:gd name="T41" fmla="*/ 637 h 637"/>
                <a:gd name="T42" fmla="*/ 172 w 283"/>
                <a:gd name="T43" fmla="*/ 635 h 637"/>
                <a:gd name="T44" fmla="*/ 162 w 283"/>
                <a:gd name="T45" fmla="*/ 629 h 637"/>
                <a:gd name="T46" fmla="*/ 154 w 283"/>
                <a:gd name="T47" fmla="*/ 619 h 637"/>
                <a:gd name="T48" fmla="*/ 151 w 283"/>
                <a:gd name="T49" fmla="*/ 610 h 637"/>
                <a:gd name="T50" fmla="*/ 134 w 283"/>
                <a:gd name="T51" fmla="*/ 305 h 637"/>
                <a:gd name="T52" fmla="*/ 132 w 283"/>
                <a:gd name="T53" fmla="*/ 613 h 637"/>
                <a:gd name="T54" fmla="*/ 124 w 283"/>
                <a:gd name="T55" fmla="*/ 625 h 637"/>
                <a:gd name="T56" fmla="*/ 113 w 283"/>
                <a:gd name="T57" fmla="*/ 635 h 637"/>
                <a:gd name="T58" fmla="*/ 98 w 283"/>
                <a:gd name="T59" fmla="*/ 637 h 637"/>
                <a:gd name="T60" fmla="*/ 87 w 283"/>
                <a:gd name="T61" fmla="*/ 634 h 637"/>
                <a:gd name="T62" fmla="*/ 75 w 283"/>
                <a:gd name="T63" fmla="*/ 626 h 637"/>
                <a:gd name="T64" fmla="*/ 69 w 283"/>
                <a:gd name="T65" fmla="*/ 616 h 637"/>
                <a:gd name="T66" fmla="*/ 66 w 283"/>
                <a:gd name="T67" fmla="*/ 605 h 637"/>
                <a:gd name="T68" fmla="*/ 50 w 283"/>
                <a:gd name="T69" fmla="*/ 289 h 637"/>
                <a:gd name="T70" fmla="*/ 48 w 283"/>
                <a:gd name="T71" fmla="*/ 299 h 637"/>
                <a:gd name="T72" fmla="*/ 43 w 283"/>
                <a:gd name="T73" fmla="*/ 304 h 637"/>
                <a:gd name="T74" fmla="*/ 37 w 283"/>
                <a:gd name="T75" fmla="*/ 310 h 637"/>
                <a:gd name="T76" fmla="*/ 31 w 283"/>
                <a:gd name="T77" fmla="*/ 312 h 637"/>
                <a:gd name="T78" fmla="*/ 22 w 283"/>
                <a:gd name="T79" fmla="*/ 312 h 637"/>
                <a:gd name="T80" fmla="*/ 14 w 283"/>
                <a:gd name="T81" fmla="*/ 311 h 637"/>
                <a:gd name="T82" fmla="*/ 8 w 283"/>
                <a:gd name="T83" fmla="*/ 308 h 637"/>
                <a:gd name="T84" fmla="*/ 4 w 283"/>
                <a:gd name="T85" fmla="*/ 302 h 637"/>
                <a:gd name="T86" fmla="*/ 0 w 283"/>
                <a:gd name="T87" fmla="*/ 294 h 637"/>
                <a:gd name="T88" fmla="*/ 0 w 283"/>
                <a:gd name="T89" fmla="*/ 53 h 637"/>
                <a:gd name="T90" fmla="*/ 6 w 283"/>
                <a:gd name="T91" fmla="*/ 32 h 637"/>
                <a:gd name="T92" fmla="*/ 16 w 283"/>
                <a:gd name="T93" fmla="*/ 20 h 637"/>
                <a:gd name="T94" fmla="*/ 33 w 283"/>
                <a:gd name="T95" fmla="*/ 8 h 637"/>
                <a:gd name="T96" fmla="*/ 54 w 283"/>
                <a:gd name="T97" fmla="*/ 2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637"/>
                <a:gd name="T149" fmla="*/ 283 w 283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637">
                  <a:moveTo>
                    <a:pt x="68" y="0"/>
                  </a:moveTo>
                  <a:lnTo>
                    <a:pt x="217" y="0"/>
                  </a:lnTo>
                  <a:lnTo>
                    <a:pt x="221" y="0"/>
                  </a:lnTo>
                  <a:lnTo>
                    <a:pt x="226" y="1"/>
                  </a:lnTo>
                  <a:lnTo>
                    <a:pt x="229" y="2"/>
                  </a:lnTo>
                  <a:lnTo>
                    <a:pt x="232" y="3"/>
                  </a:lnTo>
                  <a:lnTo>
                    <a:pt x="236" y="3"/>
                  </a:lnTo>
                  <a:lnTo>
                    <a:pt x="240" y="4"/>
                  </a:lnTo>
                  <a:lnTo>
                    <a:pt x="245" y="6"/>
                  </a:lnTo>
                  <a:lnTo>
                    <a:pt x="247" y="7"/>
                  </a:lnTo>
                  <a:lnTo>
                    <a:pt x="251" y="9"/>
                  </a:lnTo>
                  <a:lnTo>
                    <a:pt x="255" y="11"/>
                  </a:lnTo>
                  <a:lnTo>
                    <a:pt x="259" y="13"/>
                  </a:lnTo>
                  <a:lnTo>
                    <a:pt x="262" y="15"/>
                  </a:lnTo>
                  <a:lnTo>
                    <a:pt x="266" y="19"/>
                  </a:lnTo>
                  <a:lnTo>
                    <a:pt x="270" y="23"/>
                  </a:lnTo>
                  <a:lnTo>
                    <a:pt x="274" y="28"/>
                  </a:lnTo>
                  <a:lnTo>
                    <a:pt x="276" y="30"/>
                  </a:lnTo>
                  <a:lnTo>
                    <a:pt x="279" y="35"/>
                  </a:lnTo>
                  <a:lnTo>
                    <a:pt x="280" y="39"/>
                  </a:lnTo>
                  <a:lnTo>
                    <a:pt x="282" y="44"/>
                  </a:lnTo>
                  <a:lnTo>
                    <a:pt x="283" y="49"/>
                  </a:lnTo>
                  <a:lnTo>
                    <a:pt x="283" y="53"/>
                  </a:lnTo>
                  <a:lnTo>
                    <a:pt x="282" y="290"/>
                  </a:lnTo>
                  <a:lnTo>
                    <a:pt x="281" y="293"/>
                  </a:lnTo>
                  <a:lnTo>
                    <a:pt x="280" y="294"/>
                  </a:lnTo>
                  <a:lnTo>
                    <a:pt x="280" y="298"/>
                  </a:lnTo>
                  <a:lnTo>
                    <a:pt x="279" y="300"/>
                  </a:lnTo>
                  <a:lnTo>
                    <a:pt x="277" y="303"/>
                  </a:lnTo>
                  <a:lnTo>
                    <a:pt x="275" y="306"/>
                  </a:lnTo>
                  <a:lnTo>
                    <a:pt x="271" y="309"/>
                  </a:lnTo>
                  <a:lnTo>
                    <a:pt x="267" y="311"/>
                  </a:lnTo>
                  <a:lnTo>
                    <a:pt x="264" y="312"/>
                  </a:lnTo>
                  <a:lnTo>
                    <a:pt x="261" y="312"/>
                  </a:lnTo>
                  <a:lnTo>
                    <a:pt x="258" y="312"/>
                  </a:lnTo>
                  <a:lnTo>
                    <a:pt x="254" y="312"/>
                  </a:lnTo>
                  <a:lnTo>
                    <a:pt x="251" y="312"/>
                  </a:lnTo>
                  <a:lnTo>
                    <a:pt x="247" y="311"/>
                  </a:lnTo>
                  <a:lnTo>
                    <a:pt x="245" y="310"/>
                  </a:lnTo>
                  <a:lnTo>
                    <a:pt x="242" y="308"/>
                  </a:lnTo>
                  <a:lnTo>
                    <a:pt x="240" y="305"/>
                  </a:lnTo>
                  <a:lnTo>
                    <a:pt x="238" y="303"/>
                  </a:lnTo>
                  <a:lnTo>
                    <a:pt x="236" y="300"/>
                  </a:lnTo>
                  <a:lnTo>
                    <a:pt x="235" y="299"/>
                  </a:lnTo>
                  <a:lnTo>
                    <a:pt x="235" y="296"/>
                  </a:lnTo>
                  <a:lnTo>
                    <a:pt x="234" y="294"/>
                  </a:lnTo>
                  <a:lnTo>
                    <a:pt x="233" y="293"/>
                  </a:lnTo>
                  <a:lnTo>
                    <a:pt x="232" y="289"/>
                  </a:lnTo>
                  <a:lnTo>
                    <a:pt x="233" y="108"/>
                  </a:lnTo>
                  <a:lnTo>
                    <a:pt x="216" y="108"/>
                  </a:lnTo>
                  <a:lnTo>
                    <a:pt x="216" y="600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3" y="616"/>
                  </a:lnTo>
                  <a:lnTo>
                    <a:pt x="211" y="622"/>
                  </a:lnTo>
                  <a:lnTo>
                    <a:pt x="208" y="625"/>
                  </a:lnTo>
                  <a:lnTo>
                    <a:pt x="206" y="630"/>
                  </a:lnTo>
                  <a:lnTo>
                    <a:pt x="202" y="632"/>
                  </a:lnTo>
                  <a:lnTo>
                    <a:pt x="198" y="634"/>
                  </a:lnTo>
                  <a:lnTo>
                    <a:pt x="194" y="635"/>
                  </a:lnTo>
                  <a:lnTo>
                    <a:pt x="192" y="635"/>
                  </a:lnTo>
                  <a:lnTo>
                    <a:pt x="187" y="637"/>
                  </a:lnTo>
                  <a:lnTo>
                    <a:pt x="184" y="637"/>
                  </a:lnTo>
                  <a:lnTo>
                    <a:pt x="181" y="637"/>
                  </a:lnTo>
                  <a:lnTo>
                    <a:pt x="176" y="636"/>
                  </a:lnTo>
                  <a:lnTo>
                    <a:pt x="172" y="635"/>
                  </a:lnTo>
                  <a:lnTo>
                    <a:pt x="168" y="633"/>
                  </a:lnTo>
                  <a:lnTo>
                    <a:pt x="164" y="632"/>
                  </a:lnTo>
                  <a:lnTo>
                    <a:pt x="162" y="629"/>
                  </a:lnTo>
                  <a:lnTo>
                    <a:pt x="159" y="626"/>
                  </a:lnTo>
                  <a:lnTo>
                    <a:pt x="156" y="623"/>
                  </a:lnTo>
                  <a:lnTo>
                    <a:pt x="154" y="619"/>
                  </a:lnTo>
                  <a:lnTo>
                    <a:pt x="152" y="616"/>
                  </a:lnTo>
                  <a:lnTo>
                    <a:pt x="152" y="613"/>
                  </a:lnTo>
                  <a:lnTo>
                    <a:pt x="151" y="610"/>
                  </a:lnTo>
                  <a:lnTo>
                    <a:pt x="150" y="606"/>
                  </a:lnTo>
                  <a:lnTo>
                    <a:pt x="150" y="305"/>
                  </a:lnTo>
                  <a:lnTo>
                    <a:pt x="134" y="305"/>
                  </a:lnTo>
                  <a:lnTo>
                    <a:pt x="133" y="604"/>
                  </a:lnTo>
                  <a:lnTo>
                    <a:pt x="132" y="609"/>
                  </a:lnTo>
                  <a:lnTo>
                    <a:pt x="132" y="613"/>
                  </a:lnTo>
                  <a:lnTo>
                    <a:pt x="129" y="616"/>
                  </a:lnTo>
                  <a:lnTo>
                    <a:pt x="128" y="621"/>
                  </a:lnTo>
                  <a:lnTo>
                    <a:pt x="124" y="625"/>
                  </a:lnTo>
                  <a:lnTo>
                    <a:pt x="121" y="630"/>
                  </a:lnTo>
                  <a:lnTo>
                    <a:pt x="117" y="633"/>
                  </a:lnTo>
                  <a:lnTo>
                    <a:pt x="113" y="635"/>
                  </a:lnTo>
                  <a:lnTo>
                    <a:pt x="107" y="636"/>
                  </a:lnTo>
                  <a:lnTo>
                    <a:pt x="103" y="637"/>
                  </a:lnTo>
                  <a:lnTo>
                    <a:pt x="98" y="637"/>
                  </a:lnTo>
                  <a:lnTo>
                    <a:pt x="93" y="636"/>
                  </a:lnTo>
                  <a:lnTo>
                    <a:pt x="90" y="635"/>
                  </a:lnTo>
                  <a:lnTo>
                    <a:pt x="87" y="634"/>
                  </a:lnTo>
                  <a:lnTo>
                    <a:pt x="83" y="633"/>
                  </a:lnTo>
                  <a:lnTo>
                    <a:pt x="79" y="630"/>
                  </a:lnTo>
                  <a:lnTo>
                    <a:pt x="75" y="626"/>
                  </a:lnTo>
                  <a:lnTo>
                    <a:pt x="73" y="625"/>
                  </a:lnTo>
                  <a:lnTo>
                    <a:pt x="72" y="620"/>
                  </a:lnTo>
                  <a:lnTo>
                    <a:pt x="69" y="616"/>
                  </a:lnTo>
                  <a:lnTo>
                    <a:pt x="68" y="614"/>
                  </a:lnTo>
                  <a:lnTo>
                    <a:pt x="68" y="610"/>
                  </a:lnTo>
                  <a:lnTo>
                    <a:pt x="66" y="605"/>
                  </a:lnTo>
                  <a:lnTo>
                    <a:pt x="67" y="108"/>
                  </a:lnTo>
                  <a:lnTo>
                    <a:pt x="50" y="108"/>
                  </a:lnTo>
                  <a:lnTo>
                    <a:pt x="50" y="289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8" y="299"/>
                  </a:lnTo>
                  <a:lnTo>
                    <a:pt x="45" y="302"/>
                  </a:lnTo>
                  <a:lnTo>
                    <a:pt x="44" y="303"/>
                  </a:lnTo>
                  <a:lnTo>
                    <a:pt x="43" y="304"/>
                  </a:lnTo>
                  <a:lnTo>
                    <a:pt x="40" y="307"/>
                  </a:lnTo>
                  <a:lnTo>
                    <a:pt x="39" y="309"/>
                  </a:lnTo>
                  <a:lnTo>
                    <a:pt x="37" y="310"/>
                  </a:lnTo>
                  <a:lnTo>
                    <a:pt x="34" y="311"/>
                  </a:lnTo>
                  <a:lnTo>
                    <a:pt x="33" y="312"/>
                  </a:lnTo>
                  <a:lnTo>
                    <a:pt x="31" y="312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2" y="312"/>
                  </a:lnTo>
                  <a:lnTo>
                    <a:pt x="20" y="312"/>
                  </a:lnTo>
                  <a:lnTo>
                    <a:pt x="17" y="312"/>
                  </a:lnTo>
                  <a:lnTo>
                    <a:pt x="14" y="311"/>
                  </a:lnTo>
                  <a:lnTo>
                    <a:pt x="13" y="310"/>
                  </a:lnTo>
                  <a:lnTo>
                    <a:pt x="11" y="309"/>
                  </a:lnTo>
                  <a:lnTo>
                    <a:pt x="8" y="308"/>
                  </a:lnTo>
                  <a:lnTo>
                    <a:pt x="8" y="306"/>
                  </a:lnTo>
                  <a:lnTo>
                    <a:pt x="6" y="303"/>
                  </a:lnTo>
                  <a:lnTo>
                    <a:pt x="4" y="302"/>
                  </a:lnTo>
                  <a:lnTo>
                    <a:pt x="3" y="299"/>
                  </a:lnTo>
                  <a:lnTo>
                    <a:pt x="2" y="298"/>
                  </a:lnTo>
                  <a:lnTo>
                    <a:pt x="0" y="294"/>
                  </a:lnTo>
                  <a:lnTo>
                    <a:pt x="0" y="290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3" y="14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9" y="6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auto">
            <a:xfrm>
              <a:off x="2764" y="2131"/>
              <a:ext cx="144" cy="144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929314" y="6381750"/>
            <a:ext cx="4524375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Diehm C et al. Atherosclerosis 2004; 172; 95-105.</a:t>
            </a:r>
          </a:p>
        </p:txBody>
      </p:sp>
    </p:spTree>
    <p:extLst>
      <p:ext uri="{BB962C8B-B14F-4D97-AF65-F5344CB8AC3E}">
        <p14:creationId xmlns:p14="http://schemas.microsoft.com/office/powerpoint/2010/main" val="320899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285750"/>
            <a:ext cx="8143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Διαλείπουσα Χωλότητα (Δ.Χ.)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3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828801" y="2514600"/>
          <a:ext cx="8442325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8443692" imgH="4066384" progId="Excel.Chart.8">
                  <p:embed/>
                </p:oleObj>
              </mc:Choice>
              <mc:Fallback>
                <p:oleObj r:id="rId4" imgW="8443692" imgH="4066384" progId="Excel.Chart.8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514600"/>
                        <a:ext cx="8442325" cy="407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81375" y="1857376"/>
            <a:ext cx="600075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l-GR" sz="2800" b="1">
                <a:solidFill>
                  <a:schemeClr val="bg1"/>
                </a:solidFill>
                <a:ea typeface="ＭＳ Ｐゴシック" pitchFamily="34" charset="-128"/>
              </a:rPr>
              <a:t>ΕΠΙΠΟΛΑΣΜΟΣ : 3%-6%  &gt; 60 ΕΤΗ</a:t>
            </a:r>
            <a:endParaRPr lang="en-GB" sz="28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44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24000" y="1500188"/>
            <a:ext cx="91440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1" name="Rectangle 10"/>
          <p:cNvSpPr/>
          <p:nvPr/>
        </p:nvSpPr>
        <p:spPr>
          <a:xfrm>
            <a:off x="2095501" y="285750"/>
            <a:ext cx="8143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73138" eaLnBrk="0" hangingPunct="0">
              <a:defRPr/>
            </a:pPr>
            <a:r>
              <a:rPr lang="el-G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Κρίσιμη Ισχαιμία (Κ.Ι.)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3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38375" y="1857376"/>
            <a:ext cx="7786688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l-GR" sz="2800" b="1">
                <a:solidFill>
                  <a:schemeClr val="bg1"/>
                </a:solidFill>
                <a:ea typeface="ＭＳ Ｐゴシック" pitchFamily="34" charset="-128"/>
              </a:rPr>
              <a:t>ΕΠΙΠΤΩΣΗ </a:t>
            </a:r>
            <a:r>
              <a:rPr lang="en-US" sz="2800" b="1">
                <a:solidFill>
                  <a:schemeClr val="bg1"/>
                </a:solidFill>
                <a:ea typeface="ＭＳ Ｐゴシック" pitchFamily="34" charset="-128"/>
              </a:rPr>
              <a:t>: </a:t>
            </a:r>
            <a:r>
              <a:rPr lang="el-GR" sz="2800" b="1">
                <a:solidFill>
                  <a:schemeClr val="bg1"/>
                </a:solidFill>
                <a:ea typeface="ＭＳ Ｐゴシック" pitchFamily="34" charset="-128"/>
              </a:rPr>
              <a:t>500 – 1000/1.000.000 κατοίκους/έτος</a:t>
            </a:r>
            <a:endParaRPr lang="en-GB" sz="28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057400" y="1524001"/>
          <a:ext cx="83820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4" imgW="8382727" imgH="5060119" progId="Excel.Chart.8">
                  <p:embed/>
                </p:oleObj>
              </mc:Choice>
              <mc:Fallback>
                <p:oleObj r:id="rId4" imgW="8382727" imgH="5060119" progId="Excel.Chart.8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1"/>
                        <a:ext cx="8382000" cy="505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71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6" descr="diabete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364" y="4424364"/>
            <a:ext cx="4211637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obesity-advertis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6527800" y="0"/>
          <a:ext cx="41402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Bitmap Image" r:id="rId5" imgW="2828571" imgH="1362265" progId="Paint.Picture">
                  <p:embed/>
                </p:oleObj>
              </mc:Choice>
              <mc:Fallback>
                <p:oleObj name="Bitmap Image" r:id="rId5" imgW="2828571" imgH="1362265" progId="Paint.Picture">
                  <p:embed/>
                  <p:pic>
                    <p:nvPicPr>
                      <p:cNvPr id="30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0"/>
                        <a:ext cx="41402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6527800" y="1989139"/>
          <a:ext cx="41402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7" imgW="1561905" imgH="1561905" progId="Paint.Picture">
                  <p:embed/>
                </p:oleObj>
              </mc:Choice>
              <mc:Fallback>
                <p:oleObj name="Bitmap Image" r:id="rId7" imgW="1561905" imgH="1561905" progId="Paint.Picture">
                  <p:embed/>
                  <p:pic>
                    <p:nvPicPr>
                      <p:cNvPr id="3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1989139"/>
                        <a:ext cx="41402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0" y="4081463"/>
            <a:ext cx="8743950" cy="1693862"/>
          </a:xfrm>
          <a:prstGeom prst="rect">
            <a:avLst/>
          </a:prstGeom>
          <a:solidFill>
            <a:srgbClr val="FFCC00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l-GR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Παράγοντες κινδύνου για ΠΑΝ</a:t>
            </a:r>
            <a:endParaRPr lang="en-GB" sz="32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l-GR" sz="3200">
                <a:latin typeface="Calibri" pitchFamily="34" charset="0"/>
              </a:rPr>
              <a:t>Διαβήτης, Αρτηριακή υπέρταση, Υπερλιπιδαιμία</a:t>
            </a:r>
            <a:r>
              <a:rPr lang="en-GB" sz="3200">
                <a:latin typeface="Calibri" pitchFamily="34" charset="0"/>
              </a:rPr>
              <a:t>,</a:t>
            </a:r>
            <a:r>
              <a:rPr lang="el-GR" sz="3200"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el-GR" sz="3200">
                <a:latin typeface="Calibri" pitchFamily="34" charset="0"/>
              </a:rPr>
              <a:t>οικογενειακό ιστορικό, καθιστική ζωή και κάπνισμα</a:t>
            </a:r>
            <a:endParaRPr lang="en-GB" sz="3200">
              <a:latin typeface="Calibri" pitchFamily="34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095501" y="1643064"/>
            <a:ext cx="5072063" cy="49291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Blip>
                <a:blip r:embed="rId9"/>
              </a:buBlip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5500" y="1643064"/>
            <a:ext cx="8358188" cy="4071937"/>
          </a:xfrm>
          <a:prstGeom prst="rect">
            <a:avLst/>
          </a:prstGeom>
        </p:spPr>
        <p:txBody>
          <a:bodyPr/>
          <a:lstStyle/>
          <a:p>
            <a:pPr lvl="1" algn="r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8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34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99455cigarette_smo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5176"/>
            <a:ext cx="91440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566864" y="4143376"/>
            <a:ext cx="7100887" cy="2678113"/>
          </a:xfrm>
          <a:prstGeom prst="rect">
            <a:avLst/>
          </a:prstGeom>
          <a:solidFill>
            <a:srgbClr val="993366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Το ΚΑΠΝΙΣΜΑ</a:t>
            </a:r>
          </a:p>
          <a:p>
            <a:pPr>
              <a:defRPr/>
            </a:pP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Αποτελεί τον σπουδαιότερο παράγοντα κινδύνου για καρδιαγγειακή νόσο!</a:t>
            </a:r>
          </a:p>
          <a:p>
            <a:pPr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Η βλάβη </a:t>
            </a: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που προκαλεί συνδέεται άμεσα με την χρήση καπνού. </a:t>
            </a:r>
          </a:p>
          <a:p>
            <a:pPr>
              <a:defRPr/>
            </a:pP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Απαραίτητη η </a:t>
            </a:r>
            <a:r>
              <a:rPr lang="el-GR" sz="2800" u="sng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ΑΜΕΣΗ</a:t>
            </a: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διακοπή</a:t>
            </a:r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3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994</Words>
  <Application>Microsoft Macintosh PowerPoint</Application>
  <PresentationFormat>Widescreen</PresentationFormat>
  <Paragraphs>241</Paragraphs>
  <Slides>44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 Unicode MS</vt:lpstr>
      <vt:lpstr>ＭＳ Ｐゴシック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Excel.Chart.8</vt:lpstr>
      <vt:lpstr>Bitmap Image</vt:lpstr>
      <vt:lpstr>ΣΗΜΕΙΟΛΟΓΙΑ ΠΕΡΙΦΕΡΙΚΗΣ ΑΠΟΦΡΑΚΤΙΚΗΣ ΑΡΤΗΡΙΟΠΑΘΕΙΑΣ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ΔΙΑΦΟΡΙΚΗ ΔΙΑΓΝΩΣΗ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ΣΗΜΕΙΟΛΟΓΙΑ ΠΕΡΙΦΕΡΙΚΗΣ ΑΠΟΦΡΑΚΤΙΚΗΣ ΑΡΤΗΡΙΟΠΑΘΕΙΑΣ </dc:title>
  <dc:creator>Microsoft Office User</dc:creator>
  <cp:lastModifiedBy>Microsoft Office User</cp:lastModifiedBy>
  <cp:revision>1</cp:revision>
  <dcterms:created xsi:type="dcterms:W3CDTF">2020-06-01T11:04:04Z</dcterms:created>
  <dcterms:modified xsi:type="dcterms:W3CDTF">2020-06-01T11:06:13Z</dcterms:modified>
</cp:coreProperties>
</file>