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Ενότητα χωρίς τίτλο" id="{A9B54ABF-4934-C246-B576-0866C4C5DA78}">
          <p14:sldIdLst>
            <p14:sldId id="277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0" d="100"/>
          <a:sy n="120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22B6AE-2357-3AC6-2B2F-603DF14EB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C6E8B25-B53F-6FFE-0ADB-B713931AE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69F356-9D3D-CF7A-25F4-79CB0AC3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5F065B8-B916-885D-347F-6DF4F985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039B892-AC32-6ED2-CDE6-D7C88DB4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911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1922E6-12E3-86D0-20B1-514EABE5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2F2CC59-9A79-841D-0B7B-F7E910818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788D92D-226A-03B1-4442-55ADDBE0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914EC5-B209-C5D4-3C8B-F964FC95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D2F0EF-AC0D-5501-8D0F-B740CE14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99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9E94D70-9934-B0BD-595B-BA99A683A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16058A2-96E9-53C1-A9F5-D62CF6F7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76FD2C0-C4B8-70C8-BCB3-77BDE7DB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8322C96-015A-09F8-E69B-264B74A3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AD2FED-008A-B311-4364-4FC017C7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164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5547A8-934C-9049-2817-0C3EC7AB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5BC2DA-6C5C-D583-CACB-E04D5EB95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19CB203-934B-C334-2BF3-36C3D464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FD16A7-84FA-07EF-1FA4-57454BA8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9D72256-C468-DAB8-ACB7-65CBFD57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737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088488-4FD9-CBA6-B840-47F820C2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37A9276-9B01-E44B-210A-3754CBB23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4FF6F3-16F3-FF09-CC8C-22EDAC81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046226A-AEEE-71D3-7729-BC104185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810F04C-307F-7FEB-C29B-C75FC0753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897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85DBE1-A9DC-FDDA-699C-0262F434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A83C12A-470E-CA46-6C4B-D13F27456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8B1307A-B943-3DEE-0AEE-4E3F5585B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D0A34B1-6BD3-E835-64F5-802EE9FF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85EE45F-9C31-9C16-89E4-9ADE7AFF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8E994B5-ACC1-BE1E-9EB6-254BA9AA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14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611667-95BC-EF7F-FE4B-660B84B5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D4FCCAC-8BC9-9A27-3E8B-76051928B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4EBD1F2-8A78-BDAF-1067-EB54551C7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4A0E7CA-A90B-3EAC-4AC3-C490D8719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1E867AF-C569-8213-9ABA-AC61CC90D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AFCB5A3-DB5A-1E26-41A8-9A0FA762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BB644AB-455D-95DF-88AB-D7B2D400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1E37A64-E837-329F-9766-4931A935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309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6F9C59-1A65-0570-F125-F06EBC8A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6812A91-9E94-1EC6-26AA-D5628BAA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919C494-FB58-4673-7AEF-74BB180C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9B1D7C9-7C8B-9618-F534-8767AF50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162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46624EF-D67C-BA2E-5668-C440BA86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2B94FF7-5F82-6ACD-CCA2-5FE77586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5E35448-CC1B-7C72-8F74-354E2557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967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0CBB79-FC3F-7975-B602-E71B3C82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426F11-6358-6076-D878-44EB66394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EBC4969-1D9E-97BD-FAF1-3488F733E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691495F-AE6A-3D57-BCD8-CF1D8507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D3DBB91-48E0-D984-268E-F6B0600A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C634902-6498-F1FC-37A4-6D72D2E0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993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8DC4BB-3A4B-4FCC-F622-B5E28FD6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3CCB447-4E6A-B8EE-3E2F-52C471DBE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632B76A-F81B-6163-2B7B-23488580E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36C887-CDDD-A1D3-DE33-84BA88E7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33F706A-0817-382F-99C9-2BB7F81E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3A9B5FD-33A5-660D-812B-86588568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59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5D49A90-5676-B1C3-2DF3-8C3C3308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2517A00-AC8B-0392-B1EA-05440761E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E523DCB-FC79-C0D3-87E1-045A8DF1F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99E140-0727-0E42-AA7C-376E4D5F7FC0}" type="datetimeFigureOut">
              <a:rPr lang="el-GR" smtClean="0"/>
              <a:t>14/6/2024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DD4543D-0501-FAC1-C795-4BB99E106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4C4E8D1-BE0C-4F70-C54F-9143AA1EB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70D5C9-B45E-7B41-84C4-E8B496FADDD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660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clinical-features-l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clinical-features11-l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mage.slideserve.com/686110/clinical-features11-l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image.slideserve.com/686110/clinical-features11-l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pneumothorax-l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slide2-l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classification-l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diseases-associated-with-ptx-l.jp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primary-spontaneous-pneumothorax-l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secondary-spontaneous-pneumothorax-l.jp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traumatic-pneumothorax-l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.slideserve.com/686110/catamenial-pneumothorax-l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8E68C5-3CD6-B73B-DD7F-37904E28C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CB3DE3-4377-A9D2-773D-474912483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Pneumothorax</a:t>
            </a:r>
          </a:p>
          <a:p>
            <a:pPr marL="0" indent="0" algn="ctr">
              <a:buNone/>
            </a:pPr>
            <a:endParaRPr lang="en-US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Spyridon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Davakis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MD, General Surgeon</a:t>
            </a:r>
          </a:p>
          <a:p>
            <a:pPr marL="0" indent="0" algn="ctr">
              <a:buNone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Clinical Fellow, First Department of Surgery, National and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Kapodistrian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University of Athens,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Laiko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General Hospital</a:t>
            </a:r>
            <a:endParaRPr lang="el-G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Εικόνα 3" descr="Εικόνα που περιέχει κείμενο, στιγμιότυπο οθόνης, τοποθεσία web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1585905D-7860-AA17-D397-BA2E8C6E5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37" r="65809" b="69286"/>
          <a:stretch/>
        </p:blipFill>
        <p:spPr>
          <a:xfrm>
            <a:off x="0" y="-50893"/>
            <a:ext cx="4250816" cy="1039434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, τοποθεσία web, ιστοσελ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185C498C-0813-84C9-F1A9-B4B7978F2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50" t="19737" r="1716" b="67359"/>
          <a:stretch/>
        </p:blipFill>
        <p:spPr>
          <a:xfrm>
            <a:off x="7447238" y="0"/>
            <a:ext cx="4744762" cy="120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6D3A01-4289-7CBD-CA9C-5BCD0F68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clinical features"/>
              </a:rPr>
              <a:t>Clinical features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D2C671-E2BE-187E-ADC7-8877A6083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Predominant symptom is acute pleuritic chest pain </a:t>
            </a:r>
          </a:p>
          <a:p>
            <a:r>
              <a:rPr lang="en" b="0" i="0" dirty="0" err="1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Dyspnoea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results form pulmonary compression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Symptoms are proportional to the size of the pneumothorax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Also depend on the degree of pulmonary reserve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Physical signs include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Tachypnoea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Increased resonance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Absent breath sounds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335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54A50C-7FFD-4BAC-4786-757A56E2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clinical features11"/>
              </a:rPr>
              <a:t>Clinical features 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D1E855-886D-74D8-9C50-C5ACA49F9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 a tension pneumothorax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The patient is hypotensive with acute respiratory distress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The trachea may be shifted away from the affected side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Neck veins may be engorged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Diagnosis can be confirmed with a chest x-ray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3172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54A50C-7FFD-4BAC-4786-757A56E2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clinical features11"/>
              </a:rPr>
              <a:t>Clinical features </a:t>
            </a:r>
            <a:endParaRPr lang="el-GR" dirty="0"/>
          </a:p>
        </p:txBody>
      </p:sp>
      <p:pic>
        <p:nvPicPr>
          <p:cNvPr id="5" name="Θέση περιεχομένου 4" descr="Εικόνα που περιέχει κείμενο, λογισμικό, ιστοσελίδα, εικονίδιο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DBCD011C-F275-97D0-177F-5B3380DB2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19" t="28755" r="33198" b="10191"/>
          <a:stretch/>
        </p:blipFill>
        <p:spPr>
          <a:xfrm>
            <a:off x="2784389" y="1784505"/>
            <a:ext cx="6623222" cy="4381518"/>
          </a:xfrm>
        </p:spPr>
      </p:pic>
    </p:spTree>
    <p:extLst>
      <p:ext uri="{BB962C8B-B14F-4D97-AF65-F5344CB8AC3E}">
        <p14:creationId xmlns:p14="http://schemas.microsoft.com/office/powerpoint/2010/main" val="7106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4BB2A2-410F-DA21-71F7-9D3ABE92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clinical features11"/>
              </a:rPr>
              <a:t>Physical Examination </a:t>
            </a:r>
            <a:endParaRPr lang="el-GR" dirty="0"/>
          </a:p>
        </p:txBody>
      </p:sp>
      <p:pic>
        <p:nvPicPr>
          <p:cNvPr id="5" name="Θέση περιεχομένου 4" descr="Εικόνα που περιέχει κείμενο, λογισμικό, ιστοσελίδα, τοποθεσία web&#10;&#10;Περιγραφή που δημιουργήθηκε αυτόματα">
            <a:extLst>
              <a:ext uri="{FF2B5EF4-FFF2-40B4-BE49-F238E27FC236}">
                <a16:creationId xmlns:a16="http://schemas.microsoft.com/office/drawing/2014/main" id="{F62B428E-56E6-672D-5A85-2BEAE5BE1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444" t="25915" r="32133" b="6499"/>
          <a:stretch/>
        </p:blipFill>
        <p:spPr>
          <a:xfrm>
            <a:off x="3185984" y="1564137"/>
            <a:ext cx="5820032" cy="4601885"/>
          </a:xfrm>
        </p:spPr>
      </p:pic>
    </p:spTree>
    <p:extLst>
      <p:ext uri="{BB962C8B-B14F-4D97-AF65-F5344CB8AC3E}">
        <p14:creationId xmlns:p14="http://schemas.microsoft.com/office/powerpoint/2010/main" val="108083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372AD0-46D2-D22D-4E76-CF097A95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φιλμ ακτινογραφίας, στιγμιότυπο οθόνης, ακτινολογία&#10;&#10;Περιγραφή που δημιουργήθηκε αυτόματα">
            <a:extLst>
              <a:ext uri="{FF2B5EF4-FFF2-40B4-BE49-F238E27FC236}">
                <a16:creationId xmlns:a16="http://schemas.microsoft.com/office/drawing/2014/main" id="{EDADF56C-2CF3-F39F-8207-D409E1007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45" t="21939" r="30890" b="5932"/>
          <a:stretch/>
        </p:blipFill>
        <p:spPr>
          <a:xfrm>
            <a:off x="1964724" y="750991"/>
            <a:ext cx="7866832" cy="5741884"/>
          </a:xfrm>
        </p:spPr>
      </p:pic>
    </p:spTree>
    <p:extLst>
      <p:ext uri="{BB962C8B-B14F-4D97-AF65-F5344CB8AC3E}">
        <p14:creationId xmlns:p14="http://schemas.microsoft.com/office/powerpoint/2010/main" val="2171394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52C1BC-7577-B34B-D51F-96D99E49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3185383E-EC9D-C97D-DEDA-7B9D21683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73" t="31878" r="37813" b="9623"/>
          <a:stretch/>
        </p:blipFill>
        <p:spPr>
          <a:xfrm>
            <a:off x="2384854" y="371808"/>
            <a:ext cx="7636475" cy="6121067"/>
          </a:xfrm>
        </p:spPr>
      </p:pic>
    </p:spTree>
    <p:extLst>
      <p:ext uri="{BB962C8B-B14F-4D97-AF65-F5344CB8AC3E}">
        <p14:creationId xmlns:p14="http://schemas.microsoft.com/office/powerpoint/2010/main" val="157389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694607-686E-2EE6-93DF-66CED8E0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φιλμ ακτινογραφίας, ιατρική απεικόνιση, ακτινολογία&#10;&#10;Περιγραφή που δημιουργήθηκε αυτόματα">
            <a:extLst>
              <a:ext uri="{FF2B5EF4-FFF2-40B4-BE49-F238E27FC236}">
                <a16:creationId xmlns:a16="http://schemas.microsoft.com/office/drawing/2014/main" id="{30BA85CB-294B-7113-3155-09C98DE89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13" t="23074" r="41895" b="12747"/>
          <a:stretch/>
        </p:blipFill>
        <p:spPr>
          <a:xfrm>
            <a:off x="3013955" y="116993"/>
            <a:ext cx="6389536" cy="6624014"/>
          </a:xfrm>
        </p:spPr>
      </p:pic>
    </p:spTree>
    <p:extLst>
      <p:ext uri="{BB962C8B-B14F-4D97-AF65-F5344CB8AC3E}">
        <p14:creationId xmlns:p14="http://schemas.microsoft.com/office/powerpoint/2010/main" val="162585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C8389A-4500-6A0D-F777-44DACFD5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στιγμιότυπο οθόνης, κείμενο, λογισμικό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4EAC0AD0-39C1-8240-8C23-84DED0327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23" t="40396" r="42073" b="10475"/>
          <a:stretch/>
        </p:blipFill>
        <p:spPr>
          <a:xfrm>
            <a:off x="2557850" y="390842"/>
            <a:ext cx="7512908" cy="6102033"/>
          </a:xfrm>
        </p:spPr>
      </p:pic>
    </p:spTree>
    <p:extLst>
      <p:ext uri="{BB962C8B-B14F-4D97-AF65-F5344CB8AC3E}">
        <p14:creationId xmlns:p14="http://schemas.microsoft.com/office/powerpoint/2010/main" val="217736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C8EF1A-F0A4-0A3C-9B16-35888283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λογισμικό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3CAD6663-D478-B4D8-6F39-DC87BCEED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78" t="25063" r="29470" b="14450"/>
          <a:stretch/>
        </p:blipFill>
        <p:spPr>
          <a:xfrm>
            <a:off x="976184" y="724113"/>
            <a:ext cx="9984259" cy="6024496"/>
          </a:xfrm>
        </p:spPr>
      </p:pic>
    </p:spTree>
    <p:extLst>
      <p:ext uri="{BB962C8B-B14F-4D97-AF65-F5344CB8AC3E}">
        <p14:creationId xmlns:p14="http://schemas.microsoft.com/office/powerpoint/2010/main" val="33451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7E2723-D16A-CFDC-A608-26F49894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2" name="Picture 4" descr="Needle Thoracocentesis">
            <a:extLst>
              <a:ext uri="{FF2B5EF4-FFF2-40B4-BE49-F238E27FC236}">
                <a16:creationId xmlns:a16="http://schemas.microsoft.com/office/drawing/2014/main" id="{7758233F-BB56-E03F-5C3E-3224395A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0" y="681037"/>
            <a:ext cx="5619484" cy="48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To Do Needle Thoracostomy (Second Intercostal Space Midclavicular  Approach)">
            <a:extLst>
              <a:ext uri="{FF2B5EF4-FFF2-40B4-BE49-F238E27FC236}">
                <a16:creationId xmlns:a16="http://schemas.microsoft.com/office/drawing/2014/main" id="{A2581FFC-A890-C708-2218-0B3120FC3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05" y="2670473"/>
            <a:ext cx="4808382" cy="270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7D2394-86EE-051A-DF9D-6081AB90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049"/>
            <a:ext cx="10515600" cy="1325563"/>
          </a:xfrm>
        </p:spPr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pneumothorax"/>
              </a:rPr>
              <a:t>Pneumothorax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b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832E31-1E74-EC03-8D1B-A7479CD2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570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-Pneumothorax is the presence of air within the pleural space</a:t>
            </a:r>
          </a:p>
          <a:p>
            <a:pPr marL="0" indent="0" algn="l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-Due to disruption of parietal, visceral or mediastinal pleura </a:t>
            </a:r>
          </a:p>
          <a:p>
            <a:pPr marL="0" indent="0" algn="l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-May also occur from spontaneous rupture of subpleural bleb</a:t>
            </a:r>
          </a:p>
          <a:p>
            <a:pPr marL="0" indent="0" algn="l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-A tension pneumothorax occurs when pleura forms a one-way flap valve </a:t>
            </a:r>
          </a:p>
          <a:p>
            <a:pPr marL="0" indent="0" algn="l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-Tension pneumothorax is a medical emergency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307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09D574-AAB6-E4DC-44CE-307CEF5B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New Chest Tube Simulator Is the Most Lifelike on the Market">
            <a:extLst>
              <a:ext uri="{FF2B5EF4-FFF2-40B4-BE49-F238E27FC236}">
                <a16:creationId xmlns:a16="http://schemas.microsoft.com/office/drawing/2014/main" id="{348402EA-445E-238F-23EB-5E4F0C7EC8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55" y="543697"/>
            <a:ext cx="5052176" cy="33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est Tubes | IntechOpen">
            <a:extLst>
              <a:ext uri="{FF2B5EF4-FFF2-40B4-BE49-F238E27FC236}">
                <a16:creationId xmlns:a16="http://schemas.microsoft.com/office/drawing/2014/main" id="{0A4D62FE-D48C-0BF1-F41E-5BF73688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86" y="2607276"/>
            <a:ext cx="4644914" cy="323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5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9D72FA-C295-9030-A1AC-862450F9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BC22B2-5026-6105-2DBF-AB5B8C259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How Chest Tube Drainage Systems Work | RK.MD">
            <a:extLst>
              <a:ext uri="{FF2B5EF4-FFF2-40B4-BE49-F238E27FC236}">
                <a16:creationId xmlns:a16="http://schemas.microsoft.com/office/drawing/2014/main" id="{21838D95-2DC2-5637-E070-3A1219B5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09" y="963827"/>
            <a:ext cx="4512636" cy="49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1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7D2394-86EE-051A-DF9D-6081AB90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832E31-1E74-EC03-8D1B-A7479CD2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slide2"/>
              </a:rPr>
              <a:t>pneumothorax - air leaks into the space between the chest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wall and the outer tissues of the lungs.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pneumomediastinum - air leaks into the mediastinum (the space in the thoracic cavity behind the sternum and between the two pleural sacs containing the lungs).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pneumopericardium - air leaks into the sac surrounding the heart.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pulmonary interstitial emphysema (PIE) - air leaks and becomes trapped between the alveoli, the tiny air sacs of the lungs.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005624-A6A1-DB59-56B7-5A39AFD8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classification"/>
              </a:rPr>
              <a:t>Classification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5B422E-67E3-8299-B689-12C70AA38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Spontaneous pneumothorax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Primary - no identifiable pathology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Secondary - underlying pulmonary disorder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Catamenial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Traumatic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Blunt or penetrating thoracic trauma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Iatrogenic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Postoperative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Mechanical ventilation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Thoracocentesis </a:t>
            </a:r>
          </a:p>
          <a:p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Central venous cannulation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847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005624-A6A1-DB59-56B7-5A39AFD8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sng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diseases associated with ptx"/>
              </a:rPr>
              <a:t>Diseases Associated with Ptx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5B422E-67E3-8299-B689-12C70AA3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68"/>
            <a:ext cx="10515600" cy="50975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The following diseases can be associated with pneumothorax: • Chronic obstructive lung disease </a:t>
            </a:r>
          </a:p>
          <a:p>
            <a:pPr marL="0" indent="0">
              <a:buNone/>
            </a:pPr>
            <a:endParaRPr lang="en" b="0" i="0" dirty="0">
              <a:solidFill>
                <a:srgbClr val="212529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Asthma HIV infection PCP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Necrotizing pneumonia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Bronchogenic carcinoma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Sarcomas metastatic to the lungs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Tuberculosis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Cystic fibrosis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Interstitial lung diseases associated with connective tissue diseases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Idiopathic pulmonary fibrosis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Sarcoidosis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High-risk occupation (</a:t>
            </a:r>
            <a:r>
              <a:rPr lang="en" b="0" i="0" dirty="0" err="1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eg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diving, flying)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358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005624-A6A1-DB59-56B7-5A39AFD8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000" b="1" i="0" u="sng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primary spontaneous pneumothorax"/>
              </a:rPr>
              <a:t>Primary spontaneous pneumothorax</a:t>
            </a:r>
            <a:r>
              <a:rPr lang="en" sz="40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endParaRPr lang="el-GR" sz="4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5B422E-67E3-8299-B689-12C70AA3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68"/>
            <a:ext cx="10515600" cy="50975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Usually occurs in young healthy adult men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85% patients are less than 40 years old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Male : female ratio is 6:1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Bilateral in 10% of cases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Occurs as result of rupture of an acquired subpleural bleb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Blebs have no epithelial lining and arise from rupture of the alveolar wall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Apical blebs found in 85% of patients undergoing thoracotomy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Frequency of spontaneous pneumothorax increases after each episode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Most recurrences occur within 2 years of the initial episode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267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005624-A6A1-DB59-56B7-5A39AFD8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2400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secondary spontaneous pneumothorax"/>
              </a:rPr>
              <a:t>Secondary spontaneous pneumothorax</a:t>
            </a:r>
            <a:r>
              <a:rPr lang="en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endParaRPr lang="el-GR" sz="4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5B422E-67E3-8299-B689-12C70AA3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68"/>
            <a:ext cx="10515600" cy="5097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Accounts for 10-20% of spontaneous </a:t>
            </a:r>
            <a:r>
              <a:rPr lang="en" b="0" i="0" dirty="0" err="1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pneumothoraces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can be due to: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Chronic obstructive pulmonary disease with bulla formation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Interstitial lung disease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Primary and metastatic neoplasms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Ehlers-Danlos syndrome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Marfan's syndrome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533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B992EF-D4C2-5684-EF88-49F9A40F2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sng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traumatic pneumothorax"/>
              </a:rPr>
              <a:t>Traumatic pneumothorax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C1E260-2775-C627-0AA3-5F765E624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Can result from either blunt or penetrating trauma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Tracheobronchial and esophageal injuries can cause both mediastinal emphysema and pneumothorax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Iatrogenic pneumothorax is common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Occurs after :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Pneumonectomy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Thoracocentesis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High-pressure mechanical ventilation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Subclavian venous cannulation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990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9AA9A1-DEF2-EA26-F97D-8BED1868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i="0" u="none" strike="noStrike" dirty="0">
                <a:solidFill>
                  <a:srgbClr val="2B2A2A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 tooltip="catamenial pneumothorax"/>
              </a:rPr>
              <a:t>Catamenial pneumothorax</a:t>
            </a: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B7F1CF-1D8F-E641-4E49-A65353D72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Catamenial pneumothorax refers to the development of pneumothorax at the time of menstruation.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represents 3-6% of spontaneous pneumothorax in women.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Typically, it occurs in women aged 30-40 years with a history of pelvic endometriosis (20-40%).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It usually affects the right lung (90-95%) and occurs within 72 hours after the onset of menses. </a:t>
            </a:r>
          </a:p>
          <a:p>
            <a:pPr marL="0" indent="0">
              <a:buNone/>
            </a:pPr>
            <a:r>
              <a:rPr lang="en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• The recurrence rate in women receiving hormonal treatment is 50% at 1 year.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817426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591</Words>
  <Application>Microsoft Office PowerPoint</Application>
  <PresentationFormat>Ευρεία οθόνη</PresentationFormat>
  <Paragraphs>89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Open Sans</vt:lpstr>
      <vt:lpstr>Θέμα του Office</vt:lpstr>
      <vt:lpstr>Παρουσίαση του PowerPoint</vt:lpstr>
      <vt:lpstr>Pneumothorax  </vt:lpstr>
      <vt:lpstr> </vt:lpstr>
      <vt:lpstr>Classification</vt:lpstr>
      <vt:lpstr>Diseases Associated with Ptx </vt:lpstr>
      <vt:lpstr>Primary spontaneous pneumothorax </vt:lpstr>
      <vt:lpstr>Secondary spontaneous pneumothorax </vt:lpstr>
      <vt:lpstr>Traumatic pneumothorax </vt:lpstr>
      <vt:lpstr>Catamenial pneumothorax </vt:lpstr>
      <vt:lpstr>Clinical features </vt:lpstr>
      <vt:lpstr>Clinical features </vt:lpstr>
      <vt:lpstr>Clinical features </vt:lpstr>
      <vt:lpstr>Physical Examination 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Spyridon Davis</dc:creator>
  <cp:lastModifiedBy>Evangelos Felekouras</cp:lastModifiedBy>
  <cp:revision>2</cp:revision>
  <dcterms:created xsi:type="dcterms:W3CDTF">2024-05-28T04:42:38Z</dcterms:created>
  <dcterms:modified xsi:type="dcterms:W3CDTF">2024-06-14T05:00:07Z</dcterms:modified>
</cp:coreProperties>
</file>