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1" r:id="rId1"/>
  </p:sldMasterIdLst>
  <p:sldIdLst>
    <p:sldId id="256" r:id="rId2"/>
    <p:sldId id="257" r:id="rId3"/>
    <p:sldId id="258" r:id="rId4"/>
    <p:sldId id="259" r:id="rId5"/>
    <p:sldId id="370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3" r:id="rId87"/>
    <p:sldId id="344" r:id="rId88"/>
    <p:sldId id="345" r:id="rId89"/>
    <p:sldId id="346" r:id="rId90"/>
    <p:sldId id="347" r:id="rId91"/>
    <p:sldId id="348" r:id="rId92"/>
    <p:sldId id="349" r:id="rId93"/>
    <p:sldId id="350" r:id="rId94"/>
    <p:sldId id="351" r:id="rId95"/>
    <p:sldId id="352" r:id="rId96"/>
    <p:sldId id="353" r:id="rId97"/>
    <p:sldId id="354" r:id="rId98"/>
    <p:sldId id="355" r:id="rId99"/>
    <p:sldId id="356" r:id="rId100"/>
    <p:sldId id="357" r:id="rId101"/>
    <p:sldId id="358" r:id="rId102"/>
    <p:sldId id="359" r:id="rId103"/>
    <p:sldId id="360" r:id="rId104"/>
    <p:sldId id="361" r:id="rId105"/>
    <p:sldId id="362" r:id="rId106"/>
    <p:sldId id="363" r:id="rId107"/>
    <p:sldId id="364" r:id="rId108"/>
    <p:sldId id="365" r:id="rId109"/>
    <p:sldId id="366" r:id="rId110"/>
    <p:sldId id="367" r:id="rId111"/>
    <p:sldId id="368" r:id="rId112"/>
    <p:sldId id="369" r:id="rId1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0" d="100"/>
          <a:sy n="120" d="100"/>
        </p:scale>
        <p:origin x="134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l-GR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l-GR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9EE1F-E74F-AE4F-ACB3-0E597DB67817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/>
              <a:t>Click to edit Master text styles</a:t>
            </a:r>
          </a:p>
          <a:p>
            <a:pPr lvl="1" eaLnBrk="1" latinLnBrk="0" hangingPunct="1"/>
            <a:r>
              <a:rPr lang="el-GR"/>
              <a:t>Second level</a:t>
            </a:r>
          </a:p>
          <a:p>
            <a:pPr lvl="2" eaLnBrk="1" latinLnBrk="0" hangingPunct="1"/>
            <a:r>
              <a:rPr lang="el-GR"/>
              <a:t>Third level</a:t>
            </a:r>
          </a:p>
          <a:p>
            <a:pPr lvl="3" eaLnBrk="1" latinLnBrk="0" hangingPunct="1"/>
            <a:r>
              <a:rPr lang="el-GR"/>
              <a:t>Fourth level</a:t>
            </a:r>
          </a:p>
          <a:p>
            <a:pPr lvl="4" eaLnBrk="1" latinLnBrk="0" hangingPunct="1"/>
            <a:r>
              <a:rPr lang="el-GR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9EE1F-E74F-AE4F-ACB3-0E597DB67817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AF97E-3D39-1149-8EC4-F6B96BAC77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el-GR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l-GR"/>
              <a:t>Click to edit Master text styles</a:t>
            </a:r>
          </a:p>
          <a:p>
            <a:pPr lvl="1" eaLnBrk="1" latinLnBrk="0" hangingPunct="1"/>
            <a:r>
              <a:rPr lang="el-GR"/>
              <a:t>Second level</a:t>
            </a:r>
          </a:p>
          <a:p>
            <a:pPr lvl="2" eaLnBrk="1" latinLnBrk="0" hangingPunct="1"/>
            <a:r>
              <a:rPr lang="el-GR"/>
              <a:t>Third level</a:t>
            </a:r>
          </a:p>
          <a:p>
            <a:pPr lvl="3" eaLnBrk="1" latinLnBrk="0" hangingPunct="1"/>
            <a:r>
              <a:rPr lang="el-GR"/>
              <a:t>Fourth level</a:t>
            </a:r>
          </a:p>
          <a:p>
            <a:pPr lvl="4" eaLnBrk="1" latinLnBrk="0" hangingPunct="1"/>
            <a:r>
              <a:rPr lang="el-GR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9EE1F-E74F-AE4F-ACB3-0E597DB67817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AF97E-3D39-1149-8EC4-F6B96BAC77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l-GR"/>
              <a:t>Click to edit Master text styles</a:t>
            </a:r>
          </a:p>
          <a:p>
            <a:pPr lvl="1" eaLnBrk="1" latinLnBrk="0" hangingPunct="1"/>
            <a:r>
              <a:rPr lang="el-GR"/>
              <a:t>Second level</a:t>
            </a:r>
          </a:p>
          <a:p>
            <a:pPr lvl="2" eaLnBrk="1" latinLnBrk="0" hangingPunct="1"/>
            <a:r>
              <a:rPr lang="el-GR"/>
              <a:t>Third level</a:t>
            </a:r>
          </a:p>
          <a:p>
            <a:pPr lvl="3" eaLnBrk="1" latinLnBrk="0" hangingPunct="1"/>
            <a:r>
              <a:rPr lang="el-GR"/>
              <a:t>Fourth level</a:t>
            </a:r>
          </a:p>
          <a:p>
            <a:pPr lvl="4" eaLnBrk="1" latinLnBrk="0" hangingPunct="1"/>
            <a:r>
              <a:rPr lang="el-GR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9EE1F-E74F-AE4F-ACB3-0E597DB67817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AF97E-3D39-1149-8EC4-F6B96BAC77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l-GR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l-G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9EE1F-E74F-AE4F-ACB3-0E597DB67817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AF97E-3D39-1149-8EC4-F6B96BAC778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el-GR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l-GR"/>
              <a:t>Click to edit Master text styles</a:t>
            </a:r>
          </a:p>
          <a:p>
            <a:pPr lvl="1" eaLnBrk="1" latinLnBrk="0" hangingPunct="1"/>
            <a:r>
              <a:rPr lang="el-GR"/>
              <a:t>Second level</a:t>
            </a:r>
          </a:p>
          <a:p>
            <a:pPr lvl="2" eaLnBrk="1" latinLnBrk="0" hangingPunct="1"/>
            <a:r>
              <a:rPr lang="el-GR"/>
              <a:t>Third level</a:t>
            </a:r>
          </a:p>
          <a:p>
            <a:pPr lvl="3" eaLnBrk="1" latinLnBrk="0" hangingPunct="1"/>
            <a:r>
              <a:rPr lang="el-GR"/>
              <a:t>Fourth level</a:t>
            </a:r>
          </a:p>
          <a:p>
            <a:pPr lvl="4" eaLnBrk="1" latinLnBrk="0" hangingPunct="1"/>
            <a:r>
              <a:rPr lang="el-GR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l-GR"/>
              <a:t>Click to edit Master text styles</a:t>
            </a:r>
          </a:p>
          <a:p>
            <a:pPr lvl="1" eaLnBrk="1" latinLnBrk="0" hangingPunct="1"/>
            <a:r>
              <a:rPr lang="el-GR"/>
              <a:t>Second level</a:t>
            </a:r>
          </a:p>
          <a:p>
            <a:pPr lvl="2" eaLnBrk="1" latinLnBrk="0" hangingPunct="1"/>
            <a:r>
              <a:rPr lang="el-GR"/>
              <a:t>Third level</a:t>
            </a:r>
          </a:p>
          <a:p>
            <a:pPr lvl="3" eaLnBrk="1" latinLnBrk="0" hangingPunct="1"/>
            <a:r>
              <a:rPr lang="el-GR"/>
              <a:t>Fourth level</a:t>
            </a:r>
          </a:p>
          <a:p>
            <a:pPr lvl="4" eaLnBrk="1" latinLnBrk="0" hangingPunct="1"/>
            <a:r>
              <a:rPr lang="el-GR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9EE1F-E74F-AE4F-ACB3-0E597DB67817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AF97E-3D39-1149-8EC4-F6B96BAC77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l-GR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l-GR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l-GR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l-GR"/>
              <a:t>Click to edit Master text styles</a:t>
            </a:r>
          </a:p>
          <a:p>
            <a:pPr lvl="1" eaLnBrk="1" latinLnBrk="0" hangingPunct="1"/>
            <a:r>
              <a:rPr lang="el-GR"/>
              <a:t>Second level</a:t>
            </a:r>
          </a:p>
          <a:p>
            <a:pPr lvl="2" eaLnBrk="1" latinLnBrk="0" hangingPunct="1"/>
            <a:r>
              <a:rPr lang="el-GR"/>
              <a:t>Third level</a:t>
            </a:r>
          </a:p>
          <a:p>
            <a:pPr lvl="3" eaLnBrk="1" latinLnBrk="0" hangingPunct="1"/>
            <a:r>
              <a:rPr lang="el-GR"/>
              <a:t>Fourth level</a:t>
            </a:r>
          </a:p>
          <a:p>
            <a:pPr lvl="4" eaLnBrk="1" latinLnBrk="0" hangingPunct="1"/>
            <a:r>
              <a:rPr lang="el-GR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l-GR"/>
              <a:t>Click to edit Master text styles</a:t>
            </a:r>
          </a:p>
          <a:p>
            <a:pPr lvl="1" eaLnBrk="1" latinLnBrk="0" hangingPunct="1"/>
            <a:r>
              <a:rPr lang="el-GR"/>
              <a:t>Second level</a:t>
            </a:r>
          </a:p>
          <a:p>
            <a:pPr lvl="2" eaLnBrk="1" latinLnBrk="0" hangingPunct="1"/>
            <a:r>
              <a:rPr lang="el-GR"/>
              <a:t>Third level</a:t>
            </a:r>
          </a:p>
          <a:p>
            <a:pPr lvl="3" eaLnBrk="1" latinLnBrk="0" hangingPunct="1"/>
            <a:r>
              <a:rPr lang="el-GR"/>
              <a:t>Fourth level</a:t>
            </a:r>
          </a:p>
          <a:p>
            <a:pPr lvl="4" eaLnBrk="1" latinLnBrk="0" hangingPunct="1"/>
            <a:r>
              <a:rPr lang="el-GR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9EE1F-E74F-AE4F-ACB3-0E597DB67817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AF97E-3D39-1149-8EC4-F6B96BAC77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el-GR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9EE1F-E74F-AE4F-ACB3-0E597DB67817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AF97E-3D39-1149-8EC4-F6B96BAC77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9EE1F-E74F-AE4F-ACB3-0E597DB67817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AF97E-3D39-1149-8EC4-F6B96BAC778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l-GR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l-G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l-GR"/>
              <a:t>Click to edit Master text styles</a:t>
            </a:r>
          </a:p>
          <a:p>
            <a:pPr lvl="1" eaLnBrk="1" latinLnBrk="0" hangingPunct="1"/>
            <a:r>
              <a:rPr lang="el-GR"/>
              <a:t>Second level</a:t>
            </a:r>
          </a:p>
          <a:p>
            <a:pPr lvl="2" eaLnBrk="1" latinLnBrk="0" hangingPunct="1"/>
            <a:r>
              <a:rPr lang="el-GR"/>
              <a:t>Third level</a:t>
            </a:r>
          </a:p>
          <a:p>
            <a:pPr lvl="3" eaLnBrk="1" latinLnBrk="0" hangingPunct="1"/>
            <a:r>
              <a:rPr lang="el-GR"/>
              <a:t>Fourth level</a:t>
            </a:r>
          </a:p>
          <a:p>
            <a:pPr lvl="4" eaLnBrk="1" latinLnBrk="0" hangingPunct="1"/>
            <a:r>
              <a:rPr lang="el-GR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9EE1F-E74F-AE4F-ACB3-0E597DB67817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l-GR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9EE1F-E74F-AE4F-ACB3-0E597DB67817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AF97E-3D39-1149-8EC4-F6B96BAC778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l-GR"/>
              <a:t>Drag picture to placeholder or click icon to add</a:t>
            </a:r>
            <a:endParaRPr kumimoji="0" lang="en-US" dirty="0"/>
          </a:p>
        </p:txBody>
      </p:sp>
      <p:sp>
        <p:nvSpPr>
          <p:cNvPr id="9" name="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l-GR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l-GR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l-GR"/>
              <a:t>Click to edit Master text styles</a:t>
            </a:r>
          </a:p>
          <a:p>
            <a:pPr lvl="1" eaLnBrk="1" latinLnBrk="0" hangingPunct="1"/>
            <a:r>
              <a:rPr kumimoji="0" lang="el-GR"/>
              <a:t>Second level</a:t>
            </a:r>
          </a:p>
          <a:p>
            <a:pPr lvl="2" eaLnBrk="1" latinLnBrk="0" hangingPunct="1"/>
            <a:r>
              <a:rPr kumimoji="0" lang="el-GR"/>
              <a:t>Third level</a:t>
            </a:r>
          </a:p>
          <a:p>
            <a:pPr lvl="3" eaLnBrk="1" latinLnBrk="0" hangingPunct="1"/>
            <a:r>
              <a:rPr kumimoji="0" lang="el-GR"/>
              <a:t>Fourth level</a:t>
            </a:r>
          </a:p>
          <a:p>
            <a:pPr lvl="4" eaLnBrk="1" latinLnBrk="0" hangingPunct="1"/>
            <a:r>
              <a:rPr kumimoji="0" lang="el-GR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9A99EE1F-E74F-AE4F-ACB3-0E597DB67817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104AF97E-3D39-1149-8EC4-F6B96BAC7787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Επιπλοκές στη Χειρουργική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l-G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Επιπλοκές στη Γενική Χειρουργική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758219" y="5250293"/>
            <a:ext cx="327525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200" b="1" dirty="0"/>
              <a:t>Παναγιώτης Σακαρέλλος</a:t>
            </a:r>
            <a:endParaRPr lang="en-US" sz="2200" b="1" dirty="0"/>
          </a:p>
          <a:p>
            <a:r>
              <a:rPr lang="el-GR" b="1" dirty="0"/>
              <a:t>Γενικός Χειρουργός</a:t>
            </a:r>
          </a:p>
          <a:p>
            <a:r>
              <a:rPr lang="el-GR" sz="1600" dirty="0"/>
              <a:t>Ακαδημαϊκός Υπότροφος ΕΚΠΑ</a:t>
            </a:r>
          </a:p>
          <a:p>
            <a:r>
              <a:rPr lang="el-GR" sz="1600" dirty="0"/>
              <a:t>Α’ Χειρουργική κλινική</a:t>
            </a:r>
          </a:p>
          <a:p>
            <a:r>
              <a:rPr lang="el-GR" sz="1600" dirty="0"/>
              <a:t>Γ.Ν.Α. Λαϊκό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55305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>
              <a:buNone/>
            </a:pPr>
            <a:r>
              <a:rPr lang="en-US" dirty="0">
                <a:cs typeface="Corbel"/>
              </a:rPr>
              <a:t>Complications of major surgery can be broadly classified as those:</a:t>
            </a:r>
            <a:endParaRPr lang="en-US" b="1" dirty="0">
              <a:cs typeface="Corbel"/>
            </a:endParaRPr>
          </a:p>
          <a:p>
            <a:pPr marL="457200" lvl="1" indent="0">
              <a:buNone/>
            </a:pP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pPr marL="182880" indent="0">
              <a:buNone/>
            </a:pP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cs typeface="Corbel"/>
              </a:rPr>
              <a:t>Due to anesthesia</a:t>
            </a:r>
          </a:p>
          <a:p>
            <a:pPr marL="1028700" lvl="1" indent="-571500">
              <a:buFont typeface="+mj-lt"/>
              <a:buAutoNum type="romanUcPeriod"/>
            </a:pPr>
            <a:endParaRPr lang="en-US" b="1" dirty="0">
              <a:cs typeface="Corbel"/>
            </a:endParaRPr>
          </a:p>
          <a:p>
            <a:pPr marL="182880" indent="0">
              <a:buNone/>
            </a:pPr>
            <a:r>
              <a:rPr lang="en-US" sz="2800" b="1" dirty="0">
                <a:cs typeface="Corbel"/>
              </a:rPr>
              <a:t>Due to surgery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21458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6133" y="274638"/>
            <a:ext cx="7866888" cy="1143000"/>
          </a:xfrm>
        </p:spPr>
        <p:txBody>
          <a:bodyPr>
            <a:noAutofit/>
          </a:bodyPr>
          <a:lstStyle/>
          <a:p>
            <a:r>
              <a:rPr lang="en-GB" altLang="el-GR" sz="3600" dirty="0">
                <a:solidFill>
                  <a:schemeClr val="tx1">
                    <a:lumMod val="95000"/>
                    <a:lumOff val="5000"/>
                  </a:schemeClr>
                </a:solidFill>
                <a:ea typeface="ＭＳ Ｐゴシック" panose="020B0600070205080204" pitchFamily="34" charset="-128"/>
              </a:rPr>
              <a:t>Failure to use existing safety know-how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342900" indent="-342900" eaLnBrk="0" hangingPunct="0">
              <a:buClr>
                <a:srgbClr val="009C5D"/>
              </a:buClr>
              <a:buFont typeface="Wingdings" panose="05000000000000000000" pitchFamily="2" charset="2"/>
              <a:buChar char="§"/>
            </a:pPr>
            <a:endParaRPr lang="en-US" altLang="el-GR" dirty="0">
              <a:ea typeface="ＭＳ Ｐゴシック" panose="020B0600070205080204" pitchFamily="34" charset="-128"/>
            </a:endParaRPr>
          </a:p>
          <a:p>
            <a:pPr marL="457200" indent="-457200" eaLnBrk="0" hangingPunct="0"/>
            <a:r>
              <a:rPr lang="en-US" altLang="el-GR" dirty="0">
                <a:ea typeface="ＭＳ Ｐゴシック" panose="020B0600070205080204" pitchFamily="34" charset="-128"/>
              </a:rPr>
              <a:t>High rates of preventable surgical site infection result from inconsistent timing of antibiotic prophylaxis</a:t>
            </a:r>
          </a:p>
          <a:p>
            <a:pPr marL="342900" indent="-342900" eaLnBrk="0" hangingPunct="0">
              <a:buFont typeface="Wingdings" panose="05000000000000000000" pitchFamily="2" charset="2"/>
              <a:buChar char="§"/>
            </a:pPr>
            <a:endParaRPr lang="en-US" altLang="el-GR" dirty="0">
              <a:ea typeface="ＭＳ Ｐゴシック" panose="020B0600070205080204" pitchFamily="34" charset="-128"/>
            </a:endParaRPr>
          </a:p>
          <a:p>
            <a:pPr marL="457200" indent="-457200" eaLnBrk="0" hangingPunct="0"/>
            <a:r>
              <a:rPr lang="en-US" altLang="el-GR" dirty="0">
                <a:ea typeface="ＭＳ Ｐゴシック" panose="020B0600070205080204" pitchFamily="34" charset="-128"/>
              </a:rPr>
              <a:t>Anesthetic complications are 100-1000x higher in countries that do not adhere to monitoring standards </a:t>
            </a:r>
          </a:p>
          <a:p>
            <a:pPr marL="342900" indent="-342900" eaLnBrk="0" hangingPunct="0">
              <a:buFont typeface="Wingdings" panose="05000000000000000000" pitchFamily="2" charset="2"/>
              <a:buChar char="§"/>
            </a:pPr>
            <a:endParaRPr lang="en-US" altLang="el-GR" dirty="0">
              <a:ea typeface="ＭＳ Ｐゴシック" panose="020B0600070205080204" pitchFamily="34" charset="-128"/>
            </a:endParaRPr>
          </a:p>
          <a:p>
            <a:pPr marL="457200" indent="-457200" eaLnBrk="0" hangingPunct="0"/>
            <a:r>
              <a:rPr lang="en-US" altLang="el-GR" dirty="0">
                <a:ea typeface="ＭＳ Ｐゴシック" panose="020B0600070205080204" pitchFamily="34" charset="-128"/>
              </a:rPr>
              <a:t>Wrong-patient, wrong-site operations persist despite high publicity of such events</a:t>
            </a:r>
          </a:p>
          <a:p>
            <a:pPr marL="82296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65761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l-GR" sz="3600" dirty="0">
                <a:ea typeface="ＭＳ Ｐゴシック" panose="020B0600070205080204" pitchFamily="34" charset="-128"/>
              </a:rPr>
              <a:t>The Safe Surgery Saves Lives: Strategy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eaLnBrk="0" hangingPunct="0">
              <a:buFont typeface="Arial" panose="020B0604020202020204" pitchFamily="34" charset="0"/>
              <a:buAutoNum type="arabicPeriod"/>
            </a:pPr>
            <a:endParaRPr lang="en-US" altLang="el-GR" dirty="0">
              <a:ea typeface="ＭＳ Ｐゴシック" panose="020B0600070205080204" pitchFamily="34" charset="-128"/>
            </a:endParaRPr>
          </a:p>
          <a:p>
            <a:pPr marL="457200" indent="-457200" eaLnBrk="0" hangingPunct="0">
              <a:buFont typeface="Arial" panose="020B0604020202020204" pitchFamily="34" charset="0"/>
              <a:buAutoNum type="arabicPeriod"/>
            </a:pPr>
            <a:r>
              <a:rPr lang="en-US" altLang="el-GR" dirty="0">
                <a:ea typeface="ＭＳ Ｐゴシック" panose="020B0600070205080204" pitchFamily="34" charset="-128"/>
              </a:rPr>
              <a:t>Promotion of surgical safety as a public health issue</a:t>
            </a:r>
          </a:p>
          <a:p>
            <a:pPr marL="457200" indent="-457200" eaLnBrk="0" hangingPunct="0">
              <a:buFont typeface="Arial" panose="020B0604020202020204" pitchFamily="34" charset="0"/>
              <a:buAutoNum type="arabicPeriod"/>
            </a:pPr>
            <a:endParaRPr lang="en-US" altLang="el-GR" dirty="0">
              <a:ea typeface="ＭＳ Ｐゴシック" panose="020B0600070205080204" pitchFamily="34" charset="-128"/>
            </a:endParaRPr>
          </a:p>
          <a:p>
            <a:pPr marL="457200" indent="-457200" eaLnBrk="0" hangingPunct="0">
              <a:buFont typeface="Arial" panose="020B0604020202020204" pitchFamily="34" charset="0"/>
              <a:buAutoNum type="arabicPeriod"/>
            </a:pPr>
            <a:r>
              <a:rPr lang="en-US" altLang="el-GR" dirty="0">
                <a:ea typeface="ＭＳ Ｐゴシック" panose="020B0600070205080204" pitchFamily="34" charset="-128"/>
              </a:rPr>
              <a:t>Creation of a checklist to improve the standards of surgical safety</a:t>
            </a:r>
          </a:p>
          <a:p>
            <a:pPr marL="457200" indent="-457200" eaLnBrk="0" hangingPunct="0">
              <a:buFont typeface="Arial" panose="020B0604020202020204" pitchFamily="34" charset="0"/>
              <a:buAutoNum type="arabicPeriod"/>
            </a:pPr>
            <a:endParaRPr lang="en-US" altLang="el-GR" dirty="0">
              <a:ea typeface="ＭＳ Ｐゴシック" panose="020B0600070205080204" pitchFamily="34" charset="-128"/>
            </a:endParaRPr>
          </a:p>
          <a:p>
            <a:pPr marL="457200" indent="-457200" eaLnBrk="0" hangingPunct="0">
              <a:buFont typeface="Arial" panose="020B0604020202020204" pitchFamily="34" charset="0"/>
              <a:buAutoNum type="arabicPeriod"/>
            </a:pPr>
            <a:r>
              <a:rPr lang="en-US" altLang="el-GR" dirty="0">
                <a:ea typeface="ＭＳ Ｐゴシック" panose="020B0600070205080204" pitchFamily="34" charset="-128"/>
              </a:rPr>
              <a:t>Collection of “Surgical Vital Statistics”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06075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rgbClr val="4B2203"/>
                </a:solidFill>
              </a:rPr>
              <a:t>Surgical safety</a:t>
            </a:r>
            <a:endParaRPr lang="en-US" dirty="0">
              <a:solidFill>
                <a:srgbClr val="4B2203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2974" r="-12974"/>
          <a:stretch>
            <a:fillRect/>
          </a:stretch>
        </p:blipFill>
        <p:spPr>
          <a:xfrm>
            <a:off x="1045634" y="1778000"/>
            <a:ext cx="7499350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20033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Surgical safety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470" y="1332545"/>
            <a:ext cx="5166930" cy="844334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en-GB" altLang="el-GR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What is this tool that addresses the 10 objectives?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2292134"/>
            <a:ext cx="4895737" cy="4608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70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n-US" sz="1600" dirty="0">
                <a:solidFill>
                  <a:srgbClr val="000000"/>
                </a:solidFill>
              </a:rPr>
              <a:t>The team will operate on the correct patient at the correct site.</a:t>
            </a:r>
          </a:p>
          <a:p>
            <a:pPr marL="457200" indent="-457200">
              <a:lnSpc>
                <a:spcPct val="70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n-US" sz="1600" dirty="0">
                <a:solidFill>
                  <a:srgbClr val="000000"/>
                </a:solidFill>
              </a:rPr>
              <a:t>The team will use methods known to prevent harm from administration of anesthetics, while protecting the patient from pain.</a:t>
            </a:r>
          </a:p>
          <a:p>
            <a:pPr marL="457200" indent="-457200">
              <a:lnSpc>
                <a:spcPct val="70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n-US" sz="1600" dirty="0">
                <a:solidFill>
                  <a:srgbClr val="000000"/>
                </a:solidFill>
              </a:rPr>
              <a:t>The team will recognize and effectively prepare for life-threatening loss of airway or respiratory function.</a:t>
            </a:r>
          </a:p>
          <a:p>
            <a:pPr marL="457200" indent="-457200">
              <a:lnSpc>
                <a:spcPct val="70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n-US" sz="1600" dirty="0">
                <a:solidFill>
                  <a:srgbClr val="000000"/>
                </a:solidFill>
              </a:rPr>
              <a:t>The team will recognize and effectively prepare for risk of high blood loss.</a:t>
            </a:r>
          </a:p>
          <a:p>
            <a:pPr marL="457200" indent="-457200">
              <a:lnSpc>
                <a:spcPct val="70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n-US" sz="1600" dirty="0">
                <a:solidFill>
                  <a:srgbClr val="000000"/>
                </a:solidFill>
              </a:rPr>
              <a:t>The team will avoid inducing an allergic or adverse drug reaction for which the patient is known to be at significant risk.</a:t>
            </a:r>
          </a:p>
          <a:p>
            <a:pPr marL="457200" indent="-457200">
              <a:lnSpc>
                <a:spcPct val="70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n-US" sz="1600" dirty="0">
                <a:solidFill>
                  <a:srgbClr val="000000"/>
                </a:solidFill>
              </a:rPr>
              <a:t>The team will consistently use methods known to minimize the risk for surgical site infection.</a:t>
            </a:r>
          </a:p>
          <a:p>
            <a:pPr marL="457200" indent="-457200">
              <a:lnSpc>
                <a:spcPct val="70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n-US" sz="1600" dirty="0">
                <a:solidFill>
                  <a:srgbClr val="000000"/>
                </a:solidFill>
              </a:rPr>
              <a:t>The team will prevent inadvertent retention of instruments or sponges in surgical wounds.</a:t>
            </a:r>
          </a:p>
          <a:p>
            <a:pPr marL="457200" indent="-457200">
              <a:lnSpc>
                <a:spcPct val="70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n-US" sz="1600" dirty="0">
                <a:solidFill>
                  <a:srgbClr val="000000"/>
                </a:solidFill>
              </a:rPr>
              <a:t>The team will secure and accurately identify all surgical specimens.</a:t>
            </a:r>
          </a:p>
          <a:p>
            <a:pPr marL="457200" indent="-457200">
              <a:lnSpc>
                <a:spcPct val="70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n-US" sz="1600" dirty="0">
                <a:solidFill>
                  <a:srgbClr val="000000"/>
                </a:solidFill>
              </a:rPr>
              <a:t>The team will effectively communicate and exchange critical information for the safe conduct of the operation.</a:t>
            </a:r>
          </a:p>
          <a:p>
            <a:pPr marL="457200" indent="-457200">
              <a:lnSpc>
                <a:spcPct val="70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n-US" sz="1600" dirty="0">
                <a:solidFill>
                  <a:srgbClr val="000000"/>
                </a:solidFill>
              </a:rPr>
              <a:t>Hospitals and public health systems will establish routine surveillance of surgical capacity, volume and results.</a:t>
            </a:r>
          </a:p>
          <a:p>
            <a:pPr>
              <a:lnSpc>
                <a:spcPct val="70000"/>
              </a:lnSpc>
              <a:buClr>
                <a:schemeClr val="bg1"/>
              </a:buClr>
              <a:buFont typeface="+mj-lt"/>
              <a:buAutoNum type="arabicPeriod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64351" y="223934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251706" y="175471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881568" y="414446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4"/>
          <p:cNvPicPr>
            <a:picLocks noChangeAspect="1"/>
          </p:cNvPicPr>
          <p:nvPr/>
        </p:nvPicPr>
        <p:blipFill rotWithShape="1">
          <a:blip r:embed="rId2"/>
          <a:srcRect l="8772" t="12150" r="5263" b="8772"/>
          <a:stretch/>
        </p:blipFill>
        <p:spPr>
          <a:xfrm>
            <a:off x="5080001" y="3911601"/>
            <a:ext cx="4064000" cy="291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46431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l-GR" dirty="0">
                <a:solidFill>
                  <a:schemeClr val="accent5">
                    <a:lumMod val="50000"/>
                  </a:schemeClr>
                </a:solidFill>
                <a:ea typeface="ＭＳ Ｐゴシック" panose="020B0600070205080204" pitchFamily="34" charset="-128"/>
              </a:rPr>
              <a:t>Reality Check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0" hangingPunct="0"/>
            <a:r>
              <a:rPr lang="en-US" altLang="el-GR" dirty="0">
                <a:ea typeface="ＭＳ Ｐゴシック" panose="020B0600070205080204" pitchFamily="34" charset="-128"/>
              </a:rPr>
              <a:t>Currently, hospitals </a:t>
            </a:r>
          </a:p>
          <a:p>
            <a:pPr lvl="1" eaLnBrk="0" hangingPunct="0"/>
            <a:r>
              <a:rPr lang="en-US" altLang="el-GR" b="1" dirty="0">
                <a:ea typeface="ＭＳ Ｐゴシック" panose="020B0600070205080204" pitchFamily="34" charset="-128"/>
              </a:rPr>
              <a:t>do MOST </a:t>
            </a:r>
            <a:r>
              <a:rPr lang="en-US" altLang="el-GR" dirty="0">
                <a:ea typeface="ＭＳ Ｐゴシック" panose="020B0600070205080204" pitchFamily="34" charset="-128"/>
              </a:rPr>
              <a:t>of the right things, </a:t>
            </a:r>
          </a:p>
          <a:p>
            <a:pPr lvl="1" eaLnBrk="0" hangingPunct="0"/>
            <a:r>
              <a:rPr lang="en-US" altLang="el-GR" b="1" dirty="0">
                <a:ea typeface="ＭＳ Ｐゴシック" panose="020B0600070205080204" pitchFamily="34" charset="-128"/>
              </a:rPr>
              <a:t>on MOST </a:t>
            </a:r>
            <a:r>
              <a:rPr lang="en-US" altLang="el-GR" dirty="0">
                <a:ea typeface="ＭＳ Ｐゴシック" panose="020B0600070205080204" pitchFamily="34" charset="-128"/>
              </a:rPr>
              <a:t>patients, </a:t>
            </a:r>
          </a:p>
          <a:p>
            <a:pPr lvl="1" eaLnBrk="0" hangingPunct="0"/>
            <a:r>
              <a:rPr lang="en-US" altLang="el-GR" b="1" dirty="0">
                <a:ea typeface="ＭＳ Ｐゴシック" panose="020B0600070205080204" pitchFamily="34" charset="-128"/>
              </a:rPr>
              <a:t>MOST</a:t>
            </a:r>
            <a:r>
              <a:rPr lang="en-US" altLang="el-GR" dirty="0">
                <a:ea typeface="ＭＳ Ｐゴシック" panose="020B0600070205080204" pitchFamily="34" charset="-128"/>
              </a:rPr>
              <a:t> of the time. </a:t>
            </a:r>
          </a:p>
          <a:p>
            <a:pPr eaLnBrk="0" hangingPunct="0"/>
            <a:endParaRPr lang="en-US" altLang="el-GR" sz="1000" dirty="0">
              <a:ea typeface="ＭＳ Ｐゴシック" panose="020B0600070205080204" pitchFamily="34" charset="-128"/>
            </a:endParaRPr>
          </a:p>
          <a:p>
            <a:pPr eaLnBrk="0" hangingPunct="0"/>
            <a:r>
              <a:rPr lang="en-US" altLang="el-GR" dirty="0">
                <a:ea typeface="ＭＳ Ｐゴシック" panose="020B0600070205080204" pitchFamily="34" charset="-128"/>
              </a:rPr>
              <a:t>The Checklist helps us </a:t>
            </a:r>
          </a:p>
          <a:p>
            <a:pPr lvl="1" eaLnBrk="0" hangingPunct="0"/>
            <a:r>
              <a:rPr lang="en-US" altLang="el-GR" b="1" dirty="0">
                <a:ea typeface="ＭＳ Ｐゴシック" panose="020B0600070205080204" pitchFamily="34" charset="-128"/>
              </a:rPr>
              <a:t>do ALL </a:t>
            </a:r>
            <a:r>
              <a:rPr lang="en-US" altLang="el-GR" dirty="0">
                <a:ea typeface="ＭＳ Ｐゴシック" panose="020B0600070205080204" pitchFamily="34" charset="-128"/>
              </a:rPr>
              <a:t>the right things, </a:t>
            </a:r>
          </a:p>
          <a:p>
            <a:pPr lvl="1" eaLnBrk="0" hangingPunct="0"/>
            <a:r>
              <a:rPr lang="en-US" altLang="el-GR" b="1" dirty="0">
                <a:ea typeface="ＭＳ Ｐゴシック" panose="020B0600070205080204" pitchFamily="34" charset="-128"/>
              </a:rPr>
              <a:t>on ALL </a:t>
            </a:r>
            <a:r>
              <a:rPr lang="en-US" altLang="el-GR" dirty="0">
                <a:ea typeface="ＭＳ Ｐゴシック" panose="020B0600070205080204" pitchFamily="34" charset="-128"/>
              </a:rPr>
              <a:t>patients, </a:t>
            </a:r>
          </a:p>
          <a:p>
            <a:pPr lvl="1" eaLnBrk="0" hangingPunct="0"/>
            <a:r>
              <a:rPr lang="en-US" altLang="el-GR" b="1" dirty="0">
                <a:ea typeface="ＭＳ Ｐゴシック" panose="020B0600070205080204" pitchFamily="34" charset="-128"/>
              </a:rPr>
              <a:t>ALL</a:t>
            </a:r>
            <a:r>
              <a:rPr lang="en-US" altLang="el-GR" dirty="0">
                <a:ea typeface="ＭＳ Ｐゴシック" panose="020B0600070205080204" pitchFamily="34" charset="-128"/>
              </a:rPr>
              <a:t> the time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68398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l-GR" dirty="0">
                <a:ea typeface="ＭＳ Ｐゴシック" panose="020B0600070205080204" pitchFamily="34" charset="-128"/>
              </a:rPr>
              <a:t>Advantages of using a Checklist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el-GR" b="1" dirty="0">
                <a:ea typeface="ＭＳ Ｐゴシック" panose="020B0600070205080204" pitchFamily="34" charset="-128"/>
              </a:rPr>
              <a:t>Customizable</a:t>
            </a:r>
            <a:r>
              <a:rPr lang="en-US" altLang="el-GR" dirty="0">
                <a:ea typeface="ＭＳ Ｐゴシック" panose="020B0600070205080204" pitchFamily="34" charset="-128"/>
              </a:rPr>
              <a:t> to local setting and needs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el-GR" b="1" dirty="0">
                <a:ea typeface="ＭＳ Ｐゴシック" panose="020B0600070205080204" pitchFamily="34" charset="-128"/>
              </a:rPr>
              <a:t>Supported</a:t>
            </a:r>
            <a:r>
              <a:rPr lang="en-US" altLang="el-GR" dirty="0">
                <a:ea typeface="ＭＳ Ｐゴシック" panose="020B0600070205080204" pitchFamily="34" charset="-128"/>
              </a:rPr>
              <a:t> by evidence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el-GR" b="1" dirty="0">
                <a:ea typeface="ＭＳ Ｐゴシック" panose="020B0600070205080204" pitchFamily="34" charset="-128"/>
              </a:rPr>
              <a:t>Evaluated</a:t>
            </a:r>
            <a:r>
              <a:rPr lang="en-US" altLang="el-GR" dirty="0">
                <a:ea typeface="ＭＳ Ｐゴシック" panose="020B0600070205080204" pitchFamily="34" charset="-128"/>
              </a:rPr>
              <a:t> in diverse settings around the world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el-GR" b="1" dirty="0">
                <a:ea typeface="ＭＳ Ｐゴシック" panose="020B0600070205080204" pitchFamily="34" charset="-128"/>
              </a:rPr>
              <a:t>Promotes</a:t>
            </a:r>
            <a:r>
              <a:rPr lang="en-US" altLang="el-GR" dirty="0">
                <a:ea typeface="ＭＳ Ｐゴシック" panose="020B0600070205080204" pitchFamily="34" charset="-128"/>
              </a:rPr>
              <a:t> adherence to established safety practices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el-GR" b="1" dirty="0">
                <a:ea typeface="ＭＳ Ｐゴシック" panose="020B0600070205080204" pitchFamily="34" charset="-128"/>
              </a:rPr>
              <a:t>Minimal resources</a:t>
            </a:r>
            <a:r>
              <a:rPr lang="en-US" altLang="el-GR" dirty="0">
                <a:ea typeface="ＭＳ Ｐゴシック" panose="020B0600070205080204" pitchFamily="34" charset="-128"/>
              </a:rPr>
              <a:t> required to implement a far-reaching safety intervention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62602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307" y="274638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en-GB" altLang="el-GR" sz="4000" dirty="0">
                <a:ea typeface="SimSun" panose="02010600030101010101" pitchFamily="2" charset="-122"/>
              </a:rPr>
              <a:t>The Checklist was piloted in 8 cities… </a:t>
            </a:r>
            <a:br>
              <a:rPr lang="en-US" altLang="el-GR" sz="4400" dirty="0">
                <a:ea typeface="SimSun" panose="02010600030101010101" pitchFamily="2" charset="-122"/>
              </a:rPr>
            </a:br>
            <a:endParaRPr lang="en-US" dirty="0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65484" y="1285699"/>
            <a:ext cx="8961566" cy="4683135"/>
            <a:chOff x="64" y="647"/>
            <a:chExt cx="6344" cy="3345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2924" y="2015"/>
              <a:ext cx="326" cy="306"/>
            </a:xfrm>
            <a:custGeom>
              <a:avLst/>
              <a:gdLst>
                <a:gd name="T0" fmla="*/ 84 w 372"/>
                <a:gd name="T1" fmla="*/ 142 h 326"/>
                <a:gd name="T2" fmla="*/ 79 w 372"/>
                <a:gd name="T3" fmla="*/ 142 h 326"/>
                <a:gd name="T4" fmla="*/ 77 w 372"/>
                <a:gd name="T5" fmla="*/ 151 h 326"/>
                <a:gd name="T6" fmla="*/ 65 w 372"/>
                <a:gd name="T7" fmla="*/ 151 h 326"/>
                <a:gd name="T8" fmla="*/ 57 w 372"/>
                <a:gd name="T9" fmla="*/ 158 h 326"/>
                <a:gd name="T10" fmla="*/ 50 w 372"/>
                <a:gd name="T11" fmla="*/ 151 h 326"/>
                <a:gd name="T12" fmla="*/ 40 w 372"/>
                <a:gd name="T13" fmla="*/ 151 h 326"/>
                <a:gd name="T14" fmla="*/ 34 w 372"/>
                <a:gd name="T15" fmla="*/ 142 h 326"/>
                <a:gd name="T16" fmla="*/ 26 w 372"/>
                <a:gd name="T17" fmla="*/ 142 h 326"/>
                <a:gd name="T18" fmla="*/ 23 w 372"/>
                <a:gd name="T19" fmla="*/ 158 h 326"/>
                <a:gd name="T20" fmla="*/ 23 w 372"/>
                <a:gd name="T21" fmla="*/ 172 h 326"/>
                <a:gd name="T22" fmla="*/ 19 w 372"/>
                <a:gd name="T23" fmla="*/ 158 h 326"/>
                <a:gd name="T24" fmla="*/ 15 w 372"/>
                <a:gd name="T25" fmla="*/ 163 h 326"/>
                <a:gd name="T26" fmla="*/ 11 w 372"/>
                <a:gd name="T27" fmla="*/ 158 h 326"/>
                <a:gd name="T28" fmla="*/ 8 w 372"/>
                <a:gd name="T29" fmla="*/ 158 h 326"/>
                <a:gd name="T30" fmla="*/ 0 w 372"/>
                <a:gd name="T31" fmla="*/ 133 h 326"/>
                <a:gd name="T32" fmla="*/ 0 w 372"/>
                <a:gd name="T33" fmla="*/ 120 h 326"/>
                <a:gd name="T34" fmla="*/ 23 w 372"/>
                <a:gd name="T35" fmla="*/ 111 h 326"/>
                <a:gd name="T36" fmla="*/ 26 w 372"/>
                <a:gd name="T37" fmla="*/ 106 h 326"/>
                <a:gd name="T38" fmla="*/ 26 w 372"/>
                <a:gd name="T39" fmla="*/ 68 h 326"/>
                <a:gd name="T40" fmla="*/ 34 w 372"/>
                <a:gd name="T41" fmla="*/ 59 h 326"/>
                <a:gd name="T42" fmla="*/ 74 w 372"/>
                <a:gd name="T43" fmla="*/ 0 h 326"/>
                <a:gd name="T44" fmla="*/ 88 w 372"/>
                <a:gd name="T45" fmla="*/ 0 h 326"/>
                <a:gd name="T46" fmla="*/ 91 w 372"/>
                <a:gd name="T47" fmla="*/ 8 h 326"/>
                <a:gd name="T48" fmla="*/ 91 w 372"/>
                <a:gd name="T49" fmla="*/ 30 h 326"/>
                <a:gd name="T50" fmla="*/ 96 w 372"/>
                <a:gd name="T51" fmla="*/ 46 h 326"/>
                <a:gd name="T52" fmla="*/ 100 w 372"/>
                <a:gd name="T53" fmla="*/ 46 h 326"/>
                <a:gd name="T54" fmla="*/ 96 w 372"/>
                <a:gd name="T55" fmla="*/ 91 h 326"/>
                <a:gd name="T56" fmla="*/ 84 w 372"/>
                <a:gd name="T57" fmla="*/ 133 h 326"/>
                <a:gd name="T58" fmla="*/ 84 w 372"/>
                <a:gd name="T59" fmla="*/ 142 h 32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372"/>
                <a:gd name="T91" fmla="*/ 0 h 326"/>
                <a:gd name="T92" fmla="*/ 372 w 372"/>
                <a:gd name="T93" fmla="*/ 326 h 32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372" h="326">
                  <a:moveTo>
                    <a:pt x="313" y="269"/>
                  </a:moveTo>
                  <a:lnTo>
                    <a:pt x="297" y="269"/>
                  </a:lnTo>
                  <a:lnTo>
                    <a:pt x="286" y="282"/>
                  </a:lnTo>
                  <a:lnTo>
                    <a:pt x="242" y="282"/>
                  </a:lnTo>
                  <a:lnTo>
                    <a:pt x="215" y="297"/>
                  </a:lnTo>
                  <a:lnTo>
                    <a:pt x="186" y="282"/>
                  </a:lnTo>
                  <a:lnTo>
                    <a:pt x="153" y="282"/>
                  </a:lnTo>
                  <a:lnTo>
                    <a:pt x="127" y="269"/>
                  </a:lnTo>
                  <a:lnTo>
                    <a:pt x="98" y="269"/>
                  </a:lnTo>
                  <a:lnTo>
                    <a:pt x="86" y="297"/>
                  </a:lnTo>
                  <a:lnTo>
                    <a:pt x="86" y="326"/>
                  </a:lnTo>
                  <a:lnTo>
                    <a:pt x="71" y="297"/>
                  </a:lnTo>
                  <a:lnTo>
                    <a:pt x="56" y="309"/>
                  </a:lnTo>
                  <a:lnTo>
                    <a:pt x="42" y="297"/>
                  </a:lnTo>
                  <a:lnTo>
                    <a:pt x="27" y="297"/>
                  </a:lnTo>
                  <a:lnTo>
                    <a:pt x="0" y="253"/>
                  </a:lnTo>
                  <a:lnTo>
                    <a:pt x="0" y="226"/>
                  </a:lnTo>
                  <a:lnTo>
                    <a:pt x="86" y="209"/>
                  </a:lnTo>
                  <a:lnTo>
                    <a:pt x="98" y="198"/>
                  </a:lnTo>
                  <a:lnTo>
                    <a:pt x="98" y="127"/>
                  </a:lnTo>
                  <a:lnTo>
                    <a:pt x="127" y="111"/>
                  </a:lnTo>
                  <a:lnTo>
                    <a:pt x="274" y="0"/>
                  </a:lnTo>
                  <a:lnTo>
                    <a:pt x="326" y="0"/>
                  </a:lnTo>
                  <a:lnTo>
                    <a:pt x="342" y="15"/>
                  </a:lnTo>
                  <a:lnTo>
                    <a:pt x="342" y="55"/>
                  </a:lnTo>
                  <a:lnTo>
                    <a:pt x="357" y="86"/>
                  </a:lnTo>
                  <a:lnTo>
                    <a:pt x="372" y="86"/>
                  </a:lnTo>
                  <a:lnTo>
                    <a:pt x="357" y="171"/>
                  </a:lnTo>
                  <a:lnTo>
                    <a:pt x="313" y="253"/>
                  </a:lnTo>
                  <a:lnTo>
                    <a:pt x="313" y="269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2973" y="2269"/>
              <a:ext cx="237" cy="236"/>
            </a:xfrm>
            <a:custGeom>
              <a:avLst/>
              <a:gdLst>
                <a:gd name="T0" fmla="*/ 74 w 270"/>
                <a:gd name="T1" fmla="*/ 8 h 251"/>
                <a:gd name="T2" fmla="*/ 74 w 270"/>
                <a:gd name="T3" fmla="*/ 15 h 251"/>
                <a:gd name="T4" fmla="*/ 74 w 270"/>
                <a:gd name="T5" fmla="*/ 30 h 251"/>
                <a:gd name="T6" fmla="*/ 70 w 270"/>
                <a:gd name="T7" fmla="*/ 36 h 251"/>
                <a:gd name="T8" fmla="*/ 66 w 270"/>
                <a:gd name="T9" fmla="*/ 68 h 251"/>
                <a:gd name="T10" fmla="*/ 61 w 270"/>
                <a:gd name="T11" fmla="*/ 75 h 251"/>
                <a:gd name="T12" fmla="*/ 59 w 270"/>
                <a:gd name="T13" fmla="*/ 98 h 251"/>
                <a:gd name="T14" fmla="*/ 54 w 270"/>
                <a:gd name="T15" fmla="*/ 106 h 251"/>
                <a:gd name="T16" fmla="*/ 51 w 270"/>
                <a:gd name="T17" fmla="*/ 98 h 251"/>
                <a:gd name="T18" fmla="*/ 47 w 270"/>
                <a:gd name="T19" fmla="*/ 98 h 251"/>
                <a:gd name="T20" fmla="*/ 40 w 270"/>
                <a:gd name="T21" fmla="*/ 129 h 251"/>
                <a:gd name="T22" fmla="*/ 19 w 270"/>
                <a:gd name="T23" fmla="*/ 136 h 251"/>
                <a:gd name="T24" fmla="*/ 19 w 270"/>
                <a:gd name="T25" fmla="*/ 129 h 251"/>
                <a:gd name="T26" fmla="*/ 16 w 270"/>
                <a:gd name="T27" fmla="*/ 114 h 251"/>
                <a:gd name="T28" fmla="*/ 9 w 270"/>
                <a:gd name="T29" fmla="*/ 106 h 251"/>
                <a:gd name="T30" fmla="*/ 0 w 270"/>
                <a:gd name="T31" fmla="*/ 106 h 251"/>
                <a:gd name="T32" fmla="*/ 0 w 270"/>
                <a:gd name="T33" fmla="*/ 75 h 251"/>
                <a:gd name="T34" fmla="*/ 9 w 270"/>
                <a:gd name="T35" fmla="*/ 44 h 251"/>
                <a:gd name="T36" fmla="*/ 9 w 270"/>
                <a:gd name="T37" fmla="*/ 30 h 251"/>
                <a:gd name="T38" fmla="*/ 9 w 270"/>
                <a:gd name="T39" fmla="*/ 15 h 251"/>
                <a:gd name="T40" fmla="*/ 11 w 270"/>
                <a:gd name="T41" fmla="*/ 0 h 251"/>
                <a:gd name="T42" fmla="*/ 19 w 270"/>
                <a:gd name="T43" fmla="*/ 0 h 251"/>
                <a:gd name="T44" fmla="*/ 27 w 270"/>
                <a:gd name="T45" fmla="*/ 8 h 251"/>
                <a:gd name="T46" fmla="*/ 36 w 270"/>
                <a:gd name="T47" fmla="*/ 8 h 251"/>
                <a:gd name="T48" fmla="*/ 42 w 270"/>
                <a:gd name="T49" fmla="*/ 15 h 251"/>
                <a:gd name="T50" fmla="*/ 51 w 270"/>
                <a:gd name="T51" fmla="*/ 8 h 251"/>
                <a:gd name="T52" fmla="*/ 61 w 270"/>
                <a:gd name="T53" fmla="*/ 8 h 251"/>
                <a:gd name="T54" fmla="*/ 66 w 270"/>
                <a:gd name="T55" fmla="*/ 0 h 251"/>
                <a:gd name="T56" fmla="*/ 70 w 270"/>
                <a:gd name="T57" fmla="*/ 0 h 251"/>
                <a:gd name="T58" fmla="*/ 74 w 270"/>
                <a:gd name="T59" fmla="*/ 8 h 25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70"/>
                <a:gd name="T91" fmla="*/ 0 h 251"/>
                <a:gd name="T92" fmla="*/ 270 w 270"/>
                <a:gd name="T93" fmla="*/ 251 h 251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70" h="251">
                  <a:moveTo>
                    <a:pt x="270" y="11"/>
                  </a:moveTo>
                  <a:lnTo>
                    <a:pt x="270" y="26"/>
                  </a:lnTo>
                  <a:lnTo>
                    <a:pt x="270" y="55"/>
                  </a:lnTo>
                  <a:lnTo>
                    <a:pt x="257" y="67"/>
                  </a:lnTo>
                  <a:lnTo>
                    <a:pt x="241" y="126"/>
                  </a:lnTo>
                  <a:lnTo>
                    <a:pt x="230" y="138"/>
                  </a:lnTo>
                  <a:lnTo>
                    <a:pt x="218" y="182"/>
                  </a:lnTo>
                  <a:lnTo>
                    <a:pt x="201" y="197"/>
                  </a:lnTo>
                  <a:lnTo>
                    <a:pt x="186" y="182"/>
                  </a:lnTo>
                  <a:lnTo>
                    <a:pt x="170" y="182"/>
                  </a:lnTo>
                  <a:lnTo>
                    <a:pt x="142" y="238"/>
                  </a:lnTo>
                  <a:lnTo>
                    <a:pt x="71" y="251"/>
                  </a:lnTo>
                  <a:lnTo>
                    <a:pt x="71" y="238"/>
                  </a:lnTo>
                  <a:lnTo>
                    <a:pt x="59" y="211"/>
                  </a:lnTo>
                  <a:lnTo>
                    <a:pt x="30" y="197"/>
                  </a:lnTo>
                  <a:lnTo>
                    <a:pt x="0" y="197"/>
                  </a:lnTo>
                  <a:lnTo>
                    <a:pt x="0" y="138"/>
                  </a:lnTo>
                  <a:lnTo>
                    <a:pt x="30" y="82"/>
                  </a:lnTo>
                  <a:lnTo>
                    <a:pt x="30" y="55"/>
                  </a:lnTo>
                  <a:lnTo>
                    <a:pt x="30" y="26"/>
                  </a:lnTo>
                  <a:lnTo>
                    <a:pt x="42" y="0"/>
                  </a:lnTo>
                  <a:lnTo>
                    <a:pt x="71" y="0"/>
                  </a:lnTo>
                  <a:lnTo>
                    <a:pt x="97" y="11"/>
                  </a:lnTo>
                  <a:lnTo>
                    <a:pt x="130" y="11"/>
                  </a:lnTo>
                  <a:lnTo>
                    <a:pt x="157" y="26"/>
                  </a:lnTo>
                  <a:lnTo>
                    <a:pt x="186" y="11"/>
                  </a:lnTo>
                  <a:lnTo>
                    <a:pt x="230" y="11"/>
                  </a:lnTo>
                  <a:lnTo>
                    <a:pt x="241" y="0"/>
                  </a:lnTo>
                  <a:lnTo>
                    <a:pt x="257" y="0"/>
                  </a:lnTo>
                  <a:lnTo>
                    <a:pt x="270" y="11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3224" y="2333"/>
              <a:ext cx="275" cy="201"/>
            </a:xfrm>
            <a:custGeom>
              <a:avLst/>
              <a:gdLst>
                <a:gd name="T0" fmla="*/ 0 w 314"/>
                <a:gd name="T1" fmla="*/ 87 h 215"/>
                <a:gd name="T2" fmla="*/ 9 w 314"/>
                <a:gd name="T3" fmla="*/ 110 h 215"/>
                <a:gd name="T4" fmla="*/ 11 w 314"/>
                <a:gd name="T5" fmla="*/ 103 h 215"/>
                <a:gd name="T6" fmla="*/ 15 w 314"/>
                <a:gd name="T7" fmla="*/ 103 h 215"/>
                <a:gd name="T8" fmla="*/ 19 w 314"/>
                <a:gd name="T9" fmla="*/ 103 h 215"/>
                <a:gd name="T10" fmla="*/ 27 w 314"/>
                <a:gd name="T11" fmla="*/ 103 h 215"/>
                <a:gd name="T12" fmla="*/ 31 w 314"/>
                <a:gd name="T13" fmla="*/ 78 h 215"/>
                <a:gd name="T14" fmla="*/ 35 w 314"/>
                <a:gd name="T15" fmla="*/ 78 h 215"/>
                <a:gd name="T16" fmla="*/ 38 w 314"/>
                <a:gd name="T17" fmla="*/ 87 h 215"/>
                <a:gd name="T18" fmla="*/ 49 w 314"/>
                <a:gd name="T19" fmla="*/ 93 h 215"/>
                <a:gd name="T20" fmla="*/ 53 w 314"/>
                <a:gd name="T21" fmla="*/ 87 h 215"/>
                <a:gd name="T22" fmla="*/ 83 w 314"/>
                <a:gd name="T23" fmla="*/ 78 h 215"/>
                <a:gd name="T24" fmla="*/ 64 w 314"/>
                <a:gd name="T25" fmla="*/ 36 h 215"/>
                <a:gd name="T26" fmla="*/ 57 w 314"/>
                <a:gd name="T27" fmla="*/ 30 h 215"/>
                <a:gd name="T28" fmla="*/ 57 w 314"/>
                <a:gd name="T29" fmla="*/ 16 h 215"/>
                <a:gd name="T30" fmla="*/ 49 w 314"/>
                <a:gd name="T31" fmla="*/ 0 h 215"/>
                <a:gd name="T32" fmla="*/ 46 w 314"/>
                <a:gd name="T33" fmla="*/ 7 h 215"/>
                <a:gd name="T34" fmla="*/ 38 w 314"/>
                <a:gd name="T35" fmla="*/ 21 h 215"/>
                <a:gd name="T36" fmla="*/ 27 w 314"/>
                <a:gd name="T37" fmla="*/ 30 h 215"/>
                <a:gd name="T38" fmla="*/ 27 w 314"/>
                <a:gd name="T39" fmla="*/ 36 h 215"/>
                <a:gd name="T40" fmla="*/ 22 w 314"/>
                <a:gd name="T41" fmla="*/ 44 h 215"/>
                <a:gd name="T42" fmla="*/ 4 w 314"/>
                <a:gd name="T43" fmla="*/ 50 h 215"/>
                <a:gd name="T44" fmla="*/ 0 w 314"/>
                <a:gd name="T45" fmla="*/ 72 h 215"/>
                <a:gd name="T46" fmla="*/ 0 w 314"/>
                <a:gd name="T47" fmla="*/ 87 h 21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14"/>
                <a:gd name="T73" fmla="*/ 0 h 215"/>
                <a:gd name="T74" fmla="*/ 314 w 314"/>
                <a:gd name="T75" fmla="*/ 215 h 21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14" h="215">
                  <a:moveTo>
                    <a:pt x="0" y="171"/>
                  </a:moveTo>
                  <a:lnTo>
                    <a:pt x="30" y="215"/>
                  </a:lnTo>
                  <a:lnTo>
                    <a:pt x="42" y="201"/>
                  </a:lnTo>
                  <a:lnTo>
                    <a:pt x="55" y="201"/>
                  </a:lnTo>
                  <a:lnTo>
                    <a:pt x="71" y="201"/>
                  </a:lnTo>
                  <a:lnTo>
                    <a:pt x="101" y="201"/>
                  </a:lnTo>
                  <a:lnTo>
                    <a:pt x="115" y="153"/>
                  </a:lnTo>
                  <a:lnTo>
                    <a:pt x="130" y="153"/>
                  </a:lnTo>
                  <a:lnTo>
                    <a:pt x="142" y="171"/>
                  </a:lnTo>
                  <a:lnTo>
                    <a:pt x="186" y="182"/>
                  </a:lnTo>
                  <a:lnTo>
                    <a:pt x="201" y="171"/>
                  </a:lnTo>
                  <a:lnTo>
                    <a:pt x="314" y="153"/>
                  </a:lnTo>
                  <a:lnTo>
                    <a:pt x="241" y="71"/>
                  </a:lnTo>
                  <a:lnTo>
                    <a:pt x="215" y="59"/>
                  </a:lnTo>
                  <a:lnTo>
                    <a:pt x="215" y="30"/>
                  </a:lnTo>
                  <a:lnTo>
                    <a:pt x="186" y="0"/>
                  </a:lnTo>
                  <a:lnTo>
                    <a:pt x="170" y="15"/>
                  </a:lnTo>
                  <a:lnTo>
                    <a:pt x="142" y="42"/>
                  </a:lnTo>
                  <a:lnTo>
                    <a:pt x="101" y="59"/>
                  </a:lnTo>
                  <a:lnTo>
                    <a:pt x="101" y="71"/>
                  </a:lnTo>
                  <a:lnTo>
                    <a:pt x="82" y="86"/>
                  </a:lnTo>
                  <a:lnTo>
                    <a:pt x="15" y="98"/>
                  </a:lnTo>
                  <a:lnTo>
                    <a:pt x="0" y="142"/>
                  </a:lnTo>
                  <a:lnTo>
                    <a:pt x="0" y="171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3098" y="2280"/>
              <a:ext cx="154" cy="292"/>
            </a:xfrm>
            <a:custGeom>
              <a:avLst/>
              <a:gdLst>
                <a:gd name="T0" fmla="*/ 37 w 174"/>
                <a:gd name="T1" fmla="*/ 0 h 311"/>
                <a:gd name="T2" fmla="*/ 42 w 174"/>
                <a:gd name="T3" fmla="*/ 8 h 311"/>
                <a:gd name="T4" fmla="*/ 42 w 174"/>
                <a:gd name="T5" fmla="*/ 30 h 311"/>
                <a:gd name="T6" fmla="*/ 45 w 174"/>
                <a:gd name="T7" fmla="*/ 46 h 311"/>
                <a:gd name="T8" fmla="*/ 37 w 174"/>
                <a:gd name="T9" fmla="*/ 46 h 311"/>
                <a:gd name="T10" fmla="*/ 37 w 174"/>
                <a:gd name="T11" fmla="*/ 52 h 311"/>
                <a:gd name="T12" fmla="*/ 42 w 174"/>
                <a:gd name="T13" fmla="*/ 61 h 311"/>
                <a:gd name="T14" fmla="*/ 45 w 174"/>
                <a:gd name="T15" fmla="*/ 83 h 311"/>
                <a:gd name="T16" fmla="*/ 42 w 174"/>
                <a:gd name="T17" fmla="*/ 106 h 311"/>
                <a:gd name="T18" fmla="*/ 42 w 174"/>
                <a:gd name="T19" fmla="*/ 121 h 311"/>
                <a:gd name="T20" fmla="*/ 51 w 174"/>
                <a:gd name="T21" fmla="*/ 143 h 311"/>
                <a:gd name="T22" fmla="*/ 51 w 174"/>
                <a:gd name="T23" fmla="*/ 165 h 311"/>
                <a:gd name="T24" fmla="*/ 34 w 174"/>
                <a:gd name="T25" fmla="*/ 159 h 311"/>
                <a:gd name="T26" fmla="*/ 17 w 174"/>
                <a:gd name="T27" fmla="*/ 159 h 311"/>
                <a:gd name="T28" fmla="*/ 8 w 174"/>
                <a:gd name="T29" fmla="*/ 159 h 311"/>
                <a:gd name="T30" fmla="*/ 8 w 174"/>
                <a:gd name="T31" fmla="*/ 143 h 311"/>
                <a:gd name="T32" fmla="*/ 4 w 174"/>
                <a:gd name="T33" fmla="*/ 126 h 311"/>
                <a:gd name="T34" fmla="*/ 0 w 174"/>
                <a:gd name="T35" fmla="*/ 126 h 311"/>
                <a:gd name="T36" fmla="*/ 0 w 174"/>
                <a:gd name="T37" fmla="*/ 121 h 311"/>
                <a:gd name="T38" fmla="*/ 8 w 174"/>
                <a:gd name="T39" fmla="*/ 91 h 311"/>
                <a:gd name="T40" fmla="*/ 12 w 174"/>
                <a:gd name="T41" fmla="*/ 91 h 311"/>
                <a:gd name="T42" fmla="*/ 17 w 174"/>
                <a:gd name="T43" fmla="*/ 100 h 311"/>
                <a:gd name="T44" fmla="*/ 21 w 174"/>
                <a:gd name="T45" fmla="*/ 91 h 311"/>
                <a:gd name="T46" fmla="*/ 25 w 174"/>
                <a:gd name="T47" fmla="*/ 68 h 311"/>
                <a:gd name="T48" fmla="*/ 28 w 174"/>
                <a:gd name="T49" fmla="*/ 61 h 311"/>
                <a:gd name="T50" fmla="*/ 34 w 174"/>
                <a:gd name="T51" fmla="*/ 30 h 311"/>
                <a:gd name="T52" fmla="*/ 37 w 174"/>
                <a:gd name="T53" fmla="*/ 22 h 311"/>
                <a:gd name="T54" fmla="*/ 37 w 174"/>
                <a:gd name="T55" fmla="*/ 8 h 311"/>
                <a:gd name="T56" fmla="*/ 37 w 174"/>
                <a:gd name="T57" fmla="*/ 0 h 31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74"/>
                <a:gd name="T88" fmla="*/ 0 h 311"/>
                <a:gd name="T89" fmla="*/ 174 w 174"/>
                <a:gd name="T90" fmla="*/ 311 h 31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74" h="311">
                  <a:moveTo>
                    <a:pt x="126" y="0"/>
                  </a:moveTo>
                  <a:lnTo>
                    <a:pt x="142" y="15"/>
                  </a:lnTo>
                  <a:lnTo>
                    <a:pt x="142" y="56"/>
                  </a:lnTo>
                  <a:lnTo>
                    <a:pt x="157" y="86"/>
                  </a:lnTo>
                  <a:lnTo>
                    <a:pt x="126" y="86"/>
                  </a:lnTo>
                  <a:lnTo>
                    <a:pt x="126" y="98"/>
                  </a:lnTo>
                  <a:lnTo>
                    <a:pt x="142" y="115"/>
                  </a:lnTo>
                  <a:lnTo>
                    <a:pt x="157" y="156"/>
                  </a:lnTo>
                  <a:lnTo>
                    <a:pt x="142" y="198"/>
                  </a:lnTo>
                  <a:lnTo>
                    <a:pt x="142" y="227"/>
                  </a:lnTo>
                  <a:lnTo>
                    <a:pt x="174" y="271"/>
                  </a:lnTo>
                  <a:lnTo>
                    <a:pt x="174" y="311"/>
                  </a:lnTo>
                  <a:lnTo>
                    <a:pt x="113" y="298"/>
                  </a:lnTo>
                  <a:lnTo>
                    <a:pt x="59" y="298"/>
                  </a:lnTo>
                  <a:lnTo>
                    <a:pt x="26" y="298"/>
                  </a:lnTo>
                  <a:lnTo>
                    <a:pt x="26" y="271"/>
                  </a:lnTo>
                  <a:lnTo>
                    <a:pt x="15" y="238"/>
                  </a:lnTo>
                  <a:lnTo>
                    <a:pt x="0" y="238"/>
                  </a:lnTo>
                  <a:lnTo>
                    <a:pt x="0" y="227"/>
                  </a:lnTo>
                  <a:lnTo>
                    <a:pt x="26" y="171"/>
                  </a:lnTo>
                  <a:lnTo>
                    <a:pt x="42" y="171"/>
                  </a:lnTo>
                  <a:lnTo>
                    <a:pt x="59" y="186"/>
                  </a:lnTo>
                  <a:lnTo>
                    <a:pt x="74" y="171"/>
                  </a:lnTo>
                  <a:lnTo>
                    <a:pt x="86" y="127"/>
                  </a:lnTo>
                  <a:lnTo>
                    <a:pt x="97" y="115"/>
                  </a:lnTo>
                  <a:lnTo>
                    <a:pt x="113" y="56"/>
                  </a:lnTo>
                  <a:lnTo>
                    <a:pt x="126" y="42"/>
                  </a:lnTo>
                  <a:lnTo>
                    <a:pt x="126" y="1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3199" y="2030"/>
              <a:ext cx="211" cy="394"/>
            </a:xfrm>
            <a:custGeom>
              <a:avLst/>
              <a:gdLst>
                <a:gd name="T0" fmla="*/ 7 w 242"/>
                <a:gd name="T1" fmla="*/ 19 h 423"/>
                <a:gd name="T2" fmla="*/ 7 w 242"/>
                <a:gd name="T3" fmla="*/ 0 h 423"/>
                <a:gd name="T4" fmla="*/ 18 w 242"/>
                <a:gd name="T5" fmla="*/ 0 h 423"/>
                <a:gd name="T6" fmla="*/ 61 w 242"/>
                <a:gd name="T7" fmla="*/ 46 h 423"/>
                <a:gd name="T8" fmla="*/ 61 w 242"/>
                <a:gd name="T9" fmla="*/ 89 h 423"/>
                <a:gd name="T10" fmla="*/ 61 w 242"/>
                <a:gd name="T11" fmla="*/ 95 h 423"/>
                <a:gd name="T12" fmla="*/ 58 w 242"/>
                <a:gd name="T13" fmla="*/ 95 h 423"/>
                <a:gd name="T14" fmla="*/ 51 w 242"/>
                <a:gd name="T15" fmla="*/ 131 h 423"/>
                <a:gd name="T16" fmla="*/ 58 w 242"/>
                <a:gd name="T17" fmla="*/ 152 h 423"/>
                <a:gd name="T18" fmla="*/ 54 w 242"/>
                <a:gd name="T19" fmla="*/ 158 h 423"/>
                <a:gd name="T20" fmla="*/ 51 w 242"/>
                <a:gd name="T21" fmla="*/ 167 h 423"/>
                <a:gd name="T22" fmla="*/ 44 w 242"/>
                <a:gd name="T23" fmla="*/ 180 h 423"/>
                <a:gd name="T24" fmla="*/ 33 w 242"/>
                <a:gd name="T25" fmla="*/ 188 h 423"/>
                <a:gd name="T26" fmla="*/ 33 w 242"/>
                <a:gd name="T27" fmla="*/ 195 h 423"/>
                <a:gd name="T28" fmla="*/ 28 w 242"/>
                <a:gd name="T29" fmla="*/ 201 h 423"/>
                <a:gd name="T30" fmla="*/ 10 w 242"/>
                <a:gd name="T31" fmla="*/ 209 h 423"/>
                <a:gd name="T32" fmla="*/ 7 w 242"/>
                <a:gd name="T33" fmla="*/ 188 h 423"/>
                <a:gd name="T34" fmla="*/ 3 w 242"/>
                <a:gd name="T35" fmla="*/ 180 h 423"/>
                <a:gd name="T36" fmla="*/ 3 w 242"/>
                <a:gd name="T37" fmla="*/ 172 h 423"/>
                <a:gd name="T38" fmla="*/ 10 w 242"/>
                <a:gd name="T39" fmla="*/ 172 h 423"/>
                <a:gd name="T40" fmla="*/ 7 w 242"/>
                <a:gd name="T41" fmla="*/ 158 h 423"/>
                <a:gd name="T42" fmla="*/ 7 w 242"/>
                <a:gd name="T43" fmla="*/ 137 h 423"/>
                <a:gd name="T44" fmla="*/ 3 w 242"/>
                <a:gd name="T45" fmla="*/ 131 h 423"/>
                <a:gd name="T46" fmla="*/ 0 w 242"/>
                <a:gd name="T47" fmla="*/ 126 h 423"/>
                <a:gd name="T48" fmla="*/ 0 w 242"/>
                <a:gd name="T49" fmla="*/ 117 h 423"/>
                <a:gd name="T50" fmla="*/ 10 w 242"/>
                <a:gd name="T51" fmla="*/ 75 h 423"/>
                <a:gd name="T52" fmla="*/ 15 w 242"/>
                <a:gd name="T53" fmla="*/ 34 h 423"/>
                <a:gd name="T54" fmla="*/ 10 w 242"/>
                <a:gd name="T55" fmla="*/ 34 h 423"/>
                <a:gd name="T56" fmla="*/ 7 w 242"/>
                <a:gd name="T57" fmla="*/ 19 h 42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42"/>
                <a:gd name="T88" fmla="*/ 0 h 423"/>
                <a:gd name="T89" fmla="*/ 242 w 242"/>
                <a:gd name="T90" fmla="*/ 423 h 42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42" h="423">
                  <a:moveTo>
                    <a:pt x="27" y="39"/>
                  </a:moveTo>
                  <a:lnTo>
                    <a:pt x="27" y="0"/>
                  </a:lnTo>
                  <a:lnTo>
                    <a:pt x="71" y="0"/>
                  </a:lnTo>
                  <a:lnTo>
                    <a:pt x="242" y="94"/>
                  </a:lnTo>
                  <a:lnTo>
                    <a:pt x="242" y="183"/>
                  </a:lnTo>
                  <a:lnTo>
                    <a:pt x="242" y="194"/>
                  </a:lnTo>
                  <a:lnTo>
                    <a:pt x="228" y="194"/>
                  </a:lnTo>
                  <a:lnTo>
                    <a:pt x="198" y="267"/>
                  </a:lnTo>
                  <a:lnTo>
                    <a:pt x="228" y="309"/>
                  </a:lnTo>
                  <a:lnTo>
                    <a:pt x="213" y="323"/>
                  </a:lnTo>
                  <a:lnTo>
                    <a:pt x="198" y="338"/>
                  </a:lnTo>
                  <a:lnTo>
                    <a:pt x="169" y="365"/>
                  </a:lnTo>
                  <a:lnTo>
                    <a:pt x="130" y="382"/>
                  </a:lnTo>
                  <a:lnTo>
                    <a:pt x="130" y="394"/>
                  </a:lnTo>
                  <a:lnTo>
                    <a:pt x="109" y="409"/>
                  </a:lnTo>
                  <a:lnTo>
                    <a:pt x="42" y="423"/>
                  </a:lnTo>
                  <a:lnTo>
                    <a:pt x="27" y="382"/>
                  </a:lnTo>
                  <a:lnTo>
                    <a:pt x="11" y="365"/>
                  </a:lnTo>
                  <a:lnTo>
                    <a:pt x="11" y="353"/>
                  </a:lnTo>
                  <a:lnTo>
                    <a:pt x="42" y="353"/>
                  </a:lnTo>
                  <a:lnTo>
                    <a:pt x="27" y="323"/>
                  </a:lnTo>
                  <a:lnTo>
                    <a:pt x="27" y="282"/>
                  </a:lnTo>
                  <a:lnTo>
                    <a:pt x="11" y="267"/>
                  </a:lnTo>
                  <a:lnTo>
                    <a:pt x="0" y="254"/>
                  </a:lnTo>
                  <a:lnTo>
                    <a:pt x="0" y="238"/>
                  </a:lnTo>
                  <a:lnTo>
                    <a:pt x="42" y="154"/>
                  </a:lnTo>
                  <a:lnTo>
                    <a:pt x="57" y="71"/>
                  </a:lnTo>
                  <a:lnTo>
                    <a:pt x="42" y="71"/>
                  </a:lnTo>
                  <a:lnTo>
                    <a:pt x="27" y="39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3412" y="750"/>
              <a:ext cx="2550" cy="828"/>
            </a:xfrm>
            <a:custGeom>
              <a:avLst/>
              <a:gdLst>
                <a:gd name="T0" fmla="*/ 224 w 2926"/>
                <a:gd name="T1" fmla="*/ 59 h 885"/>
                <a:gd name="T2" fmla="*/ 237 w 2926"/>
                <a:gd name="T3" fmla="*/ 23 h 885"/>
                <a:gd name="T4" fmla="*/ 303 w 2926"/>
                <a:gd name="T5" fmla="*/ 7 h 885"/>
                <a:gd name="T6" fmla="*/ 334 w 2926"/>
                <a:gd name="T7" fmla="*/ 36 h 885"/>
                <a:gd name="T8" fmla="*/ 372 w 2926"/>
                <a:gd name="T9" fmla="*/ 44 h 885"/>
                <a:gd name="T10" fmla="*/ 424 w 2926"/>
                <a:gd name="T11" fmla="*/ 59 h 885"/>
                <a:gd name="T12" fmla="*/ 474 w 2926"/>
                <a:gd name="T13" fmla="*/ 67 h 885"/>
                <a:gd name="T14" fmla="*/ 568 w 2926"/>
                <a:gd name="T15" fmla="*/ 82 h 885"/>
                <a:gd name="T16" fmla="*/ 612 w 2926"/>
                <a:gd name="T17" fmla="*/ 88 h 885"/>
                <a:gd name="T18" fmla="*/ 709 w 2926"/>
                <a:gd name="T19" fmla="*/ 118 h 885"/>
                <a:gd name="T20" fmla="*/ 717 w 2926"/>
                <a:gd name="T21" fmla="*/ 140 h 885"/>
                <a:gd name="T22" fmla="*/ 698 w 2926"/>
                <a:gd name="T23" fmla="*/ 148 h 885"/>
                <a:gd name="T24" fmla="*/ 692 w 2926"/>
                <a:gd name="T25" fmla="*/ 196 h 885"/>
                <a:gd name="T26" fmla="*/ 667 w 2926"/>
                <a:gd name="T27" fmla="*/ 204 h 885"/>
                <a:gd name="T28" fmla="*/ 677 w 2926"/>
                <a:gd name="T29" fmla="*/ 241 h 885"/>
                <a:gd name="T30" fmla="*/ 683 w 2926"/>
                <a:gd name="T31" fmla="*/ 292 h 885"/>
                <a:gd name="T32" fmla="*/ 643 w 2926"/>
                <a:gd name="T33" fmla="*/ 233 h 885"/>
                <a:gd name="T34" fmla="*/ 641 w 2926"/>
                <a:gd name="T35" fmla="*/ 170 h 885"/>
                <a:gd name="T36" fmla="*/ 615 w 2926"/>
                <a:gd name="T37" fmla="*/ 204 h 885"/>
                <a:gd name="T38" fmla="*/ 593 w 2926"/>
                <a:gd name="T39" fmla="*/ 211 h 885"/>
                <a:gd name="T40" fmla="*/ 565 w 2926"/>
                <a:gd name="T41" fmla="*/ 284 h 885"/>
                <a:gd name="T42" fmla="*/ 590 w 2926"/>
                <a:gd name="T43" fmla="*/ 292 h 885"/>
                <a:gd name="T44" fmla="*/ 593 w 2926"/>
                <a:gd name="T45" fmla="*/ 430 h 885"/>
                <a:gd name="T46" fmla="*/ 587 w 2926"/>
                <a:gd name="T47" fmla="*/ 403 h 885"/>
                <a:gd name="T48" fmla="*/ 558 w 2926"/>
                <a:gd name="T49" fmla="*/ 352 h 885"/>
                <a:gd name="T50" fmla="*/ 489 w 2926"/>
                <a:gd name="T51" fmla="*/ 292 h 885"/>
                <a:gd name="T52" fmla="*/ 478 w 2926"/>
                <a:gd name="T53" fmla="*/ 337 h 885"/>
                <a:gd name="T54" fmla="*/ 393 w 2926"/>
                <a:gd name="T55" fmla="*/ 315 h 885"/>
                <a:gd name="T56" fmla="*/ 358 w 2926"/>
                <a:gd name="T57" fmla="*/ 328 h 885"/>
                <a:gd name="T58" fmla="*/ 319 w 2926"/>
                <a:gd name="T59" fmla="*/ 341 h 885"/>
                <a:gd name="T60" fmla="*/ 268 w 2926"/>
                <a:gd name="T61" fmla="*/ 292 h 885"/>
                <a:gd name="T62" fmla="*/ 234 w 2926"/>
                <a:gd name="T63" fmla="*/ 278 h 885"/>
                <a:gd name="T64" fmla="*/ 202 w 2926"/>
                <a:gd name="T65" fmla="*/ 273 h 885"/>
                <a:gd name="T66" fmla="*/ 178 w 2926"/>
                <a:gd name="T67" fmla="*/ 298 h 885"/>
                <a:gd name="T68" fmla="*/ 169 w 2926"/>
                <a:gd name="T69" fmla="*/ 322 h 885"/>
                <a:gd name="T70" fmla="*/ 139 w 2926"/>
                <a:gd name="T71" fmla="*/ 308 h 885"/>
                <a:gd name="T72" fmla="*/ 119 w 2926"/>
                <a:gd name="T73" fmla="*/ 337 h 885"/>
                <a:gd name="T74" fmla="*/ 126 w 2926"/>
                <a:gd name="T75" fmla="*/ 380 h 885"/>
                <a:gd name="T76" fmla="*/ 132 w 2926"/>
                <a:gd name="T77" fmla="*/ 446 h 885"/>
                <a:gd name="T78" fmla="*/ 97 w 2926"/>
                <a:gd name="T79" fmla="*/ 424 h 885"/>
                <a:gd name="T80" fmla="*/ 69 w 2926"/>
                <a:gd name="T81" fmla="*/ 380 h 885"/>
                <a:gd name="T82" fmla="*/ 75 w 2926"/>
                <a:gd name="T83" fmla="*/ 365 h 885"/>
                <a:gd name="T84" fmla="*/ 50 w 2926"/>
                <a:gd name="T85" fmla="*/ 328 h 885"/>
                <a:gd name="T86" fmla="*/ 24 w 2926"/>
                <a:gd name="T87" fmla="*/ 292 h 885"/>
                <a:gd name="T88" fmla="*/ 10 w 2926"/>
                <a:gd name="T89" fmla="*/ 248 h 885"/>
                <a:gd name="T90" fmla="*/ 10 w 2926"/>
                <a:gd name="T91" fmla="*/ 204 h 885"/>
                <a:gd name="T92" fmla="*/ 10 w 2926"/>
                <a:gd name="T93" fmla="*/ 140 h 885"/>
                <a:gd name="T94" fmla="*/ 3 w 2926"/>
                <a:gd name="T95" fmla="*/ 95 h 885"/>
                <a:gd name="T96" fmla="*/ 47 w 2926"/>
                <a:gd name="T97" fmla="*/ 123 h 885"/>
                <a:gd name="T98" fmla="*/ 47 w 2926"/>
                <a:gd name="T99" fmla="*/ 148 h 885"/>
                <a:gd name="T100" fmla="*/ 72 w 2926"/>
                <a:gd name="T101" fmla="*/ 123 h 885"/>
                <a:gd name="T102" fmla="*/ 84 w 2926"/>
                <a:gd name="T103" fmla="*/ 108 h 885"/>
                <a:gd name="T104" fmla="*/ 119 w 2926"/>
                <a:gd name="T105" fmla="*/ 102 h 885"/>
                <a:gd name="T106" fmla="*/ 145 w 2926"/>
                <a:gd name="T107" fmla="*/ 95 h 885"/>
                <a:gd name="T108" fmla="*/ 166 w 2926"/>
                <a:gd name="T109" fmla="*/ 75 h 885"/>
                <a:gd name="T110" fmla="*/ 184 w 2926"/>
                <a:gd name="T111" fmla="*/ 67 h 885"/>
                <a:gd name="T112" fmla="*/ 200 w 2926"/>
                <a:gd name="T113" fmla="*/ 123 h 885"/>
                <a:gd name="T114" fmla="*/ 195 w 2926"/>
                <a:gd name="T115" fmla="*/ 75 h 88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926"/>
                <a:gd name="T175" fmla="*/ 0 h 885"/>
                <a:gd name="T176" fmla="*/ 2926 w 2926"/>
                <a:gd name="T177" fmla="*/ 885 h 88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926" h="885">
                  <a:moveTo>
                    <a:pt x="773" y="98"/>
                  </a:moveTo>
                  <a:lnTo>
                    <a:pt x="789" y="131"/>
                  </a:lnTo>
                  <a:lnTo>
                    <a:pt x="841" y="146"/>
                  </a:lnTo>
                  <a:lnTo>
                    <a:pt x="789" y="115"/>
                  </a:lnTo>
                  <a:lnTo>
                    <a:pt x="800" y="98"/>
                  </a:lnTo>
                  <a:lnTo>
                    <a:pt x="889" y="115"/>
                  </a:lnTo>
                  <a:lnTo>
                    <a:pt x="900" y="115"/>
                  </a:lnTo>
                  <a:lnTo>
                    <a:pt x="862" y="98"/>
                  </a:lnTo>
                  <a:lnTo>
                    <a:pt x="841" y="86"/>
                  </a:lnTo>
                  <a:lnTo>
                    <a:pt x="940" y="71"/>
                  </a:lnTo>
                  <a:lnTo>
                    <a:pt x="917" y="60"/>
                  </a:lnTo>
                  <a:lnTo>
                    <a:pt x="940" y="46"/>
                  </a:lnTo>
                  <a:lnTo>
                    <a:pt x="1000" y="31"/>
                  </a:lnTo>
                  <a:lnTo>
                    <a:pt x="1100" y="31"/>
                  </a:lnTo>
                  <a:lnTo>
                    <a:pt x="1100" y="15"/>
                  </a:lnTo>
                  <a:lnTo>
                    <a:pt x="1132" y="0"/>
                  </a:lnTo>
                  <a:lnTo>
                    <a:pt x="1173" y="0"/>
                  </a:lnTo>
                  <a:lnTo>
                    <a:pt x="1200" y="15"/>
                  </a:lnTo>
                  <a:lnTo>
                    <a:pt x="1273" y="15"/>
                  </a:lnTo>
                  <a:lnTo>
                    <a:pt x="1332" y="31"/>
                  </a:lnTo>
                  <a:lnTo>
                    <a:pt x="1344" y="46"/>
                  </a:lnTo>
                  <a:lnTo>
                    <a:pt x="1273" y="86"/>
                  </a:lnTo>
                  <a:lnTo>
                    <a:pt x="1332" y="86"/>
                  </a:lnTo>
                  <a:lnTo>
                    <a:pt x="1321" y="71"/>
                  </a:lnTo>
                  <a:lnTo>
                    <a:pt x="1372" y="71"/>
                  </a:lnTo>
                  <a:lnTo>
                    <a:pt x="1332" y="60"/>
                  </a:lnTo>
                  <a:lnTo>
                    <a:pt x="1359" y="60"/>
                  </a:lnTo>
                  <a:lnTo>
                    <a:pt x="1388" y="86"/>
                  </a:lnTo>
                  <a:lnTo>
                    <a:pt x="1459" y="86"/>
                  </a:lnTo>
                  <a:lnTo>
                    <a:pt x="1472" y="86"/>
                  </a:lnTo>
                  <a:lnTo>
                    <a:pt x="1503" y="86"/>
                  </a:lnTo>
                  <a:lnTo>
                    <a:pt x="1559" y="86"/>
                  </a:lnTo>
                  <a:lnTo>
                    <a:pt x="1532" y="71"/>
                  </a:lnTo>
                  <a:lnTo>
                    <a:pt x="1632" y="86"/>
                  </a:lnTo>
                  <a:lnTo>
                    <a:pt x="1676" y="98"/>
                  </a:lnTo>
                  <a:lnTo>
                    <a:pt x="1676" y="115"/>
                  </a:lnTo>
                  <a:lnTo>
                    <a:pt x="1747" y="146"/>
                  </a:lnTo>
                  <a:lnTo>
                    <a:pt x="1747" y="131"/>
                  </a:lnTo>
                  <a:lnTo>
                    <a:pt x="1731" y="115"/>
                  </a:lnTo>
                  <a:lnTo>
                    <a:pt x="1791" y="131"/>
                  </a:lnTo>
                  <a:lnTo>
                    <a:pt x="1803" y="115"/>
                  </a:lnTo>
                  <a:lnTo>
                    <a:pt x="1875" y="131"/>
                  </a:lnTo>
                  <a:lnTo>
                    <a:pt x="1851" y="115"/>
                  </a:lnTo>
                  <a:lnTo>
                    <a:pt x="1851" y="98"/>
                  </a:lnTo>
                  <a:lnTo>
                    <a:pt x="2023" y="115"/>
                  </a:lnTo>
                  <a:lnTo>
                    <a:pt x="2102" y="146"/>
                  </a:lnTo>
                  <a:lnTo>
                    <a:pt x="2206" y="146"/>
                  </a:lnTo>
                  <a:lnTo>
                    <a:pt x="2246" y="159"/>
                  </a:lnTo>
                  <a:lnTo>
                    <a:pt x="2294" y="171"/>
                  </a:lnTo>
                  <a:lnTo>
                    <a:pt x="2405" y="171"/>
                  </a:lnTo>
                  <a:lnTo>
                    <a:pt x="2405" y="159"/>
                  </a:lnTo>
                  <a:lnTo>
                    <a:pt x="2434" y="159"/>
                  </a:lnTo>
                  <a:lnTo>
                    <a:pt x="2434" y="171"/>
                  </a:lnTo>
                  <a:lnTo>
                    <a:pt x="2423" y="171"/>
                  </a:lnTo>
                  <a:lnTo>
                    <a:pt x="2461" y="186"/>
                  </a:lnTo>
                  <a:lnTo>
                    <a:pt x="2478" y="186"/>
                  </a:lnTo>
                  <a:lnTo>
                    <a:pt x="2434" y="159"/>
                  </a:lnTo>
                  <a:lnTo>
                    <a:pt x="2546" y="159"/>
                  </a:lnTo>
                  <a:lnTo>
                    <a:pt x="2634" y="186"/>
                  </a:lnTo>
                  <a:lnTo>
                    <a:pt x="2805" y="230"/>
                  </a:lnTo>
                  <a:lnTo>
                    <a:pt x="2849" y="230"/>
                  </a:lnTo>
                  <a:lnTo>
                    <a:pt x="2926" y="242"/>
                  </a:lnTo>
                  <a:lnTo>
                    <a:pt x="2926" y="257"/>
                  </a:lnTo>
                  <a:lnTo>
                    <a:pt x="2893" y="257"/>
                  </a:lnTo>
                  <a:lnTo>
                    <a:pt x="2926" y="286"/>
                  </a:lnTo>
                  <a:lnTo>
                    <a:pt x="2837" y="271"/>
                  </a:lnTo>
                  <a:lnTo>
                    <a:pt x="2778" y="257"/>
                  </a:lnTo>
                  <a:lnTo>
                    <a:pt x="2749" y="242"/>
                  </a:lnTo>
                  <a:lnTo>
                    <a:pt x="2738" y="257"/>
                  </a:lnTo>
                  <a:lnTo>
                    <a:pt x="2764" y="257"/>
                  </a:lnTo>
                  <a:lnTo>
                    <a:pt x="2764" y="271"/>
                  </a:lnTo>
                  <a:lnTo>
                    <a:pt x="2764" y="286"/>
                  </a:lnTo>
                  <a:lnTo>
                    <a:pt x="2738" y="286"/>
                  </a:lnTo>
                  <a:lnTo>
                    <a:pt x="2837" y="330"/>
                  </a:lnTo>
                  <a:lnTo>
                    <a:pt x="2837" y="342"/>
                  </a:lnTo>
                  <a:lnTo>
                    <a:pt x="2793" y="330"/>
                  </a:lnTo>
                  <a:lnTo>
                    <a:pt x="2778" y="342"/>
                  </a:lnTo>
                  <a:lnTo>
                    <a:pt x="2738" y="382"/>
                  </a:lnTo>
                  <a:lnTo>
                    <a:pt x="2749" y="397"/>
                  </a:lnTo>
                  <a:lnTo>
                    <a:pt x="2693" y="382"/>
                  </a:lnTo>
                  <a:lnTo>
                    <a:pt x="2678" y="382"/>
                  </a:lnTo>
                  <a:lnTo>
                    <a:pt x="2678" y="397"/>
                  </a:lnTo>
                  <a:lnTo>
                    <a:pt x="2649" y="382"/>
                  </a:lnTo>
                  <a:lnTo>
                    <a:pt x="2634" y="397"/>
                  </a:lnTo>
                  <a:lnTo>
                    <a:pt x="2620" y="397"/>
                  </a:lnTo>
                  <a:lnTo>
                    <a:pt x="2634" y="413"/>
                  </a:lnTo>
                  <a:lnTo>
                    <a:pt x="2634" y="442"/>
                  </a:lnTo>
                  <a:lnTo>
                    <a:pt x="2649" y="453"/>
                  </a:lnTo>
                  <a:lnTo>
                    <a:pt x="2665" y="453"/>
                  </a:lnTo>
                  <a:lnTo>
                    <a:pt x="2678" y="470"/>
                  </a:lnTo>
                  <a:lnTo>
                    <a:pt x="2705" y="482"/>
                  </a:lnTo>
                  <a:lnTo>
                    <a:pt x="2693" y="501"/>
                  </a:lnTo>
                  <a:lnTo>
                    <a:pt x="2720" y="530"/>
                  </a:lnTo>
                  <a:lnTo>
                    <a:pt x="2693" y="542"/>
                  </a:lnTo>
                  <a:lnTo>
                    <a:pt x="2720" y="568"/>
                  </a:lnTo>
                  <a:lnTo>
                    <a:pt x="2705" y="568"/>
                  </a:lnTo>
                  <a:lnTo>
                    <a:pt x="2705" y="613"/>
                  </a:lnTo>
                  <a:lnTo>
                    <a:pt x="2705" y="626"/>
                  </a:lnTo>
                  <a:lnTo>
                    <a:pt x="2578" y="513"/>
                  </a:lnTo>
                  <a:lnTo>
                    <a:pt x="2546" y="470"/>
                  </a:lnTo>
                  <a:lnTo>
                    <a:pt x="2565" y="470"/>
                  </a:lnTo>
                  <a:lnTo>
                    <a:pt x="2546" y="453"/>
                  </a:lnTo>
                  <a:lnTo>
                    <a:pt x="2565" y="442"/>
                  </a:lnTo>
                  <a:lnTo>
                    <a:pt x="2578" y="382"/>
                  </a:lnTo>
                  <a:lnTo>
                    <a:pt x="2594" y="371"/>
                  </a:lnTo>
                  <a:lnTo>
                    <a:pt x="2565" y="342"/>
                  </a:lnTo>
                  <a:lnTo>
                    <a:pt x="2565" y="330"/>
                  </a:lnTo>
                  <a:lnTo>
                    <a:pt x="2534" y="330"/>
                  </a:lnTo>
                  <a:lnTo>
                    <a:pt x="2546" y="357"/>
                  </a:lnTo>
                  <a:lnTo>
                    <a:pt x="2534" y="382"/>
                  </a:lnTo>
                  <a:lnTo>
                    <a:pt x="2505" y="371"/>
                  </a:lnTo>
                  <a:lnTo>
                    <a:pt x="2505" y="357"/>
                  </a:lnTo>
                  <a:lnTo>
                    <a:pt x="2446" y="357"/>
                  </a:lnTo>
                  <a:lnTo>
                    <a:pt x="2434" y="397"/>
                  </a:lnTo>
                  <a:lnTo>
                    <a:pt x="2446" y="413"/>
                  </a:lnTo>
                  <a:lnTo>
                    <a:pt x="2478" y="413"/>
                  </a:lnTo>
                  <a:lnTo>
                    <a:pt x="2405" y="430"/>
                  </a:lnTo>
                  <a:lnTo>
                    <a:pt x="2394" y="397"/>
                  </a:lnTo>
                  <a:lnTo>
                    <a:pt x="2346" y="397"/>
                  </a:lnTo>
                  <a:lnTo>
                    <a:pt x="2346" y="413"/>
                  </a:lnTo>
                  <a:lnTo>
                    <a:pt x="2246" y="413"/>
                  </a:lnTo>
                  <a:lnTo>
                    <a:pt x="2223" y="413"/>
                  </a:lnTo>
                  <a:lnTo>
                    <a:pt x="2206" y="501"/>
                  </a:lnTo>
                  <a:lnTo>
                    <a:pt x="2175" y="530"/>
                  </a:lnTo>
                  <a:lnTo>
                    <a:pt x="2223" y="530"/>
                  </a:lnTo>
                  <a:lnTo>
                    <a:pt x="2235" y="553"/>
                  </a:lnTo>
                  <a:lnTo>
                    <a:pt x="2235" y="542"/>
                  </a:lnTo>
                  <a:lnTo>
                    <a:pt x="2246" y="542"/>
                  </a:lnTo>
                  <a:lnTo>
                    <a:pt x="2246" y="553"/>
                  </a:lnTo>
                  <a:lnTo>
                    <a:pt x="2261" y="553"/>
                  </a:lnTo>
                  <a:lnTo>
                    <a:pt x="2275" y="542"/>
                  </a:lnTo>
                  <a:lnTo>
                    <a:pt x="2334" y="568"/>
                  </a:lnTo>
                  <a:lnTo>
                    <a:pt x="2361" y="626"/>
                  </a:lnTo>
                  <a:lnTo>
                    <a:pt x="2405" y="686"/>
                  </a:lnTo>
                  <a:lnTo>
                    <a:pt x="2405" y="764"/>
                  </a:lnTo>
                  <a:lnTo>
                    <a:pt x="2375" y="797"/>
                  </a:lnTo>
                  <a:lnTo>
                    <a:pt x="2375" y="824"/>
                  </a:lnTo>
                  <a:lnTo>
                    <a:pt x="2346" y="837"/>
                  </a:lnTo>
                  <a:lnTo>
                    <a:pt x="2323" y="824"/>
                  </a:lnTo>
                  <a:lnTo>
                    <a:pt x="2306" y="837"/>
                  </a:lnTo>
                  <a:lnTo>
                    <a:pt x="2306" y="824"/>
                  </a:lnTo>
                  <a:lnTo>
                    <a:pt x="2275" y="785"/>
                  </a:lnTo>
                  <a:lnTo>
                    <a:pt x="2294" y="764"/>
                  </a:lnTo>
                  <a:lnTo>
                    <a:pt x="2323" y="785"/>
                  </a:lnTo>
                  <a:lnTo>
                    <a:pt x="2306" y="724"/>
                  </a:lnTo>
                  <a:lnTo>
                    <a:pt x="2306" y="712"/>
                  </a:lnTo>
                  <a:lnTo>
                    <a:pt x="2294" y="686"/>
                  </a:lnTo>
                  <a:lnTo>
                    <a:pt x="2246" y="712"/>
                  </a:lnTo>
                  <a:lnTo>
                    <a:pt x="2235" y="712"/>
                  </a:lnTo>
                  <a:lnTo>
                    <a:pt x="2206" y="686"/>
                  </a:lnTo>
                  <a:lnTo>
                    <a:pt x="2162" y="664"/>
                  </a:lnTo>
                  <a:lnTo>
                    <a:pt x="2123" y="653"/>
                  </a:lnTo>
                  <a:lnTo>
                    <a:pt x="2091" y="626"/>
                  </a:lnTo>
                  <a:lnTo>
                    <a:pt x="2035" y="568"/>
                  </a:lnTo>
                  <a:lnTo>
                    <a:pt x="1975" y="553"/>
                  </a:lnTo>
                  <a:lnTo>
                    <a:pt x="1935" y="568"/>
                  </a:lnTo>
                  <a:lnTo>
                    <a:pt x="1920" y="582"/>
                  </a:lnTo>
                  <a:lnTo>
                    <a:pt x="1950" y="601"/>
                  </a:lnTo>
                  <a:lnTo>
                    <a:pt x="1935" y="613"/>
                  </a:lnTo>
                  <a:lnTo>
                    <a:pt x="1950" y="641"/>
                  </a:lnTo>
                  <a:lnTo>
                    <a:pt x="1920" y="653"/>
                  </a:lnTo>
                  <a:lnTo>
                    <a:pt x="1891" y="653"/>
                  </a:lnTo>
                  <a:lnTo>
                    <a:pt x="1851" y="641"/>
                  </a:lnTo>
                  <a:lnTo>
                    <a:pt x="1820" y="653"/>
                  </a:lnTo>
                  <a:lnTo>
                    <a:pt x="1762" y="664"/>
                  </a:lnTo>
                  <a:lnTo>
                    <a:pt x="1659" y="641"/>
                  </a:lnTo>
                  <a:lnTo>
                    <a:pt x="1603" y="641"/>
                  </a:lnTo>
                  <a:lnTo>
                    <a:pt x="1559" y="613"/>
                  </a:lnTo>
                  <a:lnTo>
                    <a:pt x="1503" y="601"/>
                  </a:lnTo>
                  <a:lnTo>
                    <a:pt x="1491" y="613"/>
                  </a:lnTo>
                  <a:lnTo>
                    <a:pt x="1503" y="626"/>
                  </a:lnTo>
                  <a:lnTo>
                    <a:pt x="1503" y="653"/>
                  </a:lnTo>
                  <a:lnTo>
                    <a:pt x="1443" y="653"/>
                  </a:lnTo>
                  <a:lnTo>
                    <a:pt x="1420" y="641"/>
                  </a:lnTo>
                  <a:lnTo>
                    <a:pt x="1372" y="626"/>
                  </a:lnTo>
                  <a:lnTo>
                    <a:pt x="1299" y="664"/>
                  </a:lnTo>
                  <a:lnTo>
                    <a:pt x="1288" y="686"/>
                  </a:lnTo>
                  <a:lnTo>
                    <a:pt x="1288" y="664"/>
                  </a:lnTo>
                  <a:lnTo>
                    <a:pt x="1273" y="653"/>
                  </a:lnTo>
                  <a:lnTo>
                    <a:pt x="1261" y="664"/>
                  </a:lnTo>
                  <a:lnTo>
                    <a:pt x="1244" y="653"/>
                  </a:lnTo>
                  <a:lnTo>
                    <a:pt x="1188" y="626"/>
                  </a:lnTo>
                  <a:lnTo>
                    <a:pt x="1144" y="626"/>
                  </a:lnTo>
                  <a:lnTo>
                    <a:pt x="1132" y="613"/>
                  </a:lnTo>
                  <a:lnTo>
                    <a:pt x="1117" y="626"/>
                  </a:lnTo>
                  <a:lnTo>
                    <a:pt x="1061" y="568"/>
                  </a:lnTo>
                  <a:lnTo>
                    <a:pt x="1017" y="542"/>
                  </a:lnTo>
                  <a:lnTo>
                    <a:pt x="1000" y="542"/>
                  </a:lnTo>
                  <a:lnTo>
                    <a:pt x="973" y="553"/>
                  </a:lnTo>
                  <a:lnTo>
                    <a:pt x="962" y="553"/>
                  </a:lnTo>
                  <a:lnTo>
                    <a:pt x="962" y="542"/>
                  </a:lnTo>
                  <a:lnTo>
                    <a:pt x="929" y="542"/>
                  </a:lnTo>
                  <a:lnTo>
                    <a:pt x="900" y="542"/>
                  </a:lnTo>
                  <a:lnTo>
                    <a:pt x="900" y="530"/>
                  </a:lnTo>
                  <a:lnTo>
                    <a:pt x="889" y="513"/>
                  </a:lnTo>
                  <a:lnTo>
                    <a:pt x="841" y="513"/>
                  </a:lnTo>
                  <a:lnTo>
                    <a:pt x="841" y="530"/>
                  </a:lnTo>
                  <a:lnTo>
                    <a:pt x="800" y="530"/>
                  </a:lnTo>
                  <a:lnTo>
                    <a:pt x="729" y="542"/>
                  </a:lnTo>
                  <a:lnTo>
                    <a:pt x="700" y="542"/>
                  </a:lnTo>
                  <a:lnTo>
                    <a:pt x="700" y="553"/>
                  </a:lnTo>
                  <a:lnTo>
                    <a:pt x="718" y="553"/>
                  </a:lnTo>
                  <a:lnTo>
                    <a:pt x="718" y="568"/>
                  </a:lnTo>
                  <a:lnTo>
                    <a:pt x="700" y="582"/>
                  </a:lnTo>
                  <a:lnTo>
                    <a:pt x="718" y="582"/>
                  </a:lnTo>
                  <a:lnTo>
                    <a:pt x="700" y="601"/>
                  </a:lnTo>
                  <a:lnTo>
                    <a:pt x="741" y="613"/>
                  </a:lnTo>
                  <a:lnTo>
                    <a:pt x="729" y="626"/>
                  </a:lnTo>
                  <a:lnTo>
                    <a:pt x="700" y="626"/>
                  </a:lnTo>
                  <a:lnTo>
                    <a:pt x="670" y="626"/>
                  </a:lnTo>
                  <a:lnTo>
                    <a:pt x="641" y="626"/>
                  </a:lnTo>
                  <a:lnTo>
                    <a:pt x="618" y="626"/>
                  </a:lnTo>
                  <a:lnTo>
                    <a:pt x="601" y="626"/>
                  </a:lnTo>
                  <a:lnTo>
                    <a:pt x="601" y="641"/>
                  </a:lnTo>
                  <a:lnTo>
                    <a:pt x="570" y="613"/>
                  </a:lnTo>
                  <a:lnTo>
                    <a:pt x="545" y="601"/>
                  </a:lnTo>
                  <a:lnTo>
                    <a:pt x="530" y="613"/>
                  </a:lnTo>
                  <a:lnTo>
                    <a:pt x="518" y="613"/>
                  </a:lnTo>
                  <a:lnTo>
                    <a:pt x="485" y="626"/>
                  </a:lnTo>
                  <a:lnTo>
                    <a:pt x="470" y="626"/>
                  </a:lnTo>
                  <a:lnTo>
                    <a:pt x="485" y="653"/>
                  </a:lnTo>
                  <a:lnTo>
                    <a:pt x="470" y="653"/>
                  </a:lnTo>
                  <a:lnTo>
                    <a:pt x="458" y="641"/>
                  </a:lnTo>
                  <a:lnTo>
                    <a:pt x="445" y="686"/>
                  </a:lnTo>
                  <a:lnTo>
                    <a:pt x="458" y="697"/>
                  </a:lnTo>
                  <a:lnTo>
                    <a:pt x="458" y="712"/>
                  </a:lnTo>
                  <a:lnTo>
                    <a:pt x="485" y="712"/>
                  </a:lnTo>
                  <a:lnTo>
                    <a:pt x="497" y="741"/>
                  </a:lnTo>
                  <a:lnTo>
                    <a:pt x="485" y="753"/>
                  </a:lnTo>
                  <a:lnTo>
                    <a:pt x="470" y="753"/>
                  </a:lnTo>
                  <a:lnTo>
                    <a:pt x="458" y="785"/>
                  </a:lnTo>
                  <a:lnTo>
                    <a:pt x="485" y="812"/>
                  </a:lnTo>
                  <a:lnTo>
                    <a:pt x="485" y="837"/>
                  </a:lnTo>
                  <a:lnTo>
                    <a:pt x="518" y="868"/>
                  </a:lnTo>
                  <a:lnTo>
                    <a:pt x="497" y="885"/>
                  </a:lnTo>
                  <a:lnTo>
                    <a:pt x="485" y="885"/>
                  </a:lnTo>
                  <a:lnTo>
                    <a:pt x="470" y="868"/>
                  </a:lnTo>
                  <a:lnTo>
                    <a:pt x="445" y="837"/>
                  </a:lnTo>
                  <a:lnTo>
                    <a:pt x="418" y="837"/>
                  </a:lnTo>
                  <a:lnTo>
                    <a:pt x="386" y="824"/>
                  </a:lnTo>
                  <a:lnTo>
                    <a:pt x="330" y="824"/>
                  </a:lnTo>
                  <a:lnTo>
                    <a:pt x="259" y="785"/>
                  </a:lnTo>
                  <a:lnTo>
                    <a:pt x="245" y="785"/>
                  </a:lnTo>
                  <a:lnTo>
                    <a:pt x="245" y="764"/>
                  </a:lnTo>
                  <a:lnTo>
                    <a:pt x="259" y="764"/>
                  </a:lnTo>
                  <a:lnTo>
                    <a:pt x="270" y="741"/>
                  </a:lnTo>
                  <a:lnTo>
                    <a:pt x="259" y="741"/>
                  </a:lnTo>
                  <a:lnTo>
                    <a:pt x="297" y="724"/>
                  </a:lnTo>
                  <a:lnTo>
                    <a:pt x="270" y="724"/>
                  </a:lnTo>
                  <a:lnTo>
                    <a:pt x="270" y="712"/>
                  </a:lnTo>
                  <a:lnTo>
                    <a:pt x="286" y="697"/>
                  </a:lnTo>
                  <a:lnTo>
                    <a:pt x="297" y="712"/>
                  </a:lnTo>
                  <a:lnTo>
                    <a:pt x="297" y="686"/>
                  </a:lnTo>
                  <a:lnTo>
                    <a:pt x="297" y="664"/>
                  </a:lnTo>
                  <a:lnTo>
                    <a:pt x="297" y="653"/>
                  </a:lnTo>
                  <a:lnTo>
                    <a:pt x="259" y="653"/>
                  </a:lnTo>
                  <a:lnTo>
                    <a:pt x="245" y="641"/>
                  </a:lnTo>
                  <a:lnTo>
                    <a:pt x="197" y="641"/>
                  </a:lnTo>
                  <a:lnTo>
                    <a:pt x="186" y="613"/>
                  </a:lnTo>
                  <a:lnTo>
                    <a:pt x="170" y="613"/>
                  </a:lnTo>
                  <a:lnTo>
                    <a:pt x="170" y="601"/>
                  </a:lnTo>
                  <a:lnTo>
                    <a:pt x="159" y="582"/>
                  </a:lnTo>
                  <a:lnTo>
                    <a:pt x="115" y="601"/>
                  </a:lnTo>
                  <a:lnTo>
                    <a:pt x="98" y="568"/>
                  </a:lnTo>
                  <a:lnTo>
                    <a:pt x="126" y="568"/>
                  </a:lnTo>
                  <a:lnTo>
                    <a:pt x="126" y="553"/>
                  </a:lnTo>
                  <a:lnTo>
                    <a:pt x="115" y="553"/>
                  </a:lnTo>
                  <a:lnTo>
                    <a:pt x="98" y="530"/>
                  </a:lnTo>
                  <a:lnTo>
                    <a:pt x="86" y="501"/>
                  </a:lnTo>
                  <a:lnTo>
                    <a:pt x="42" y="482"/>
                  </a:lnTo>
                  <a:lnTo>
                    <a:pt x="15" y="453"/>
                  </a:lnTo>
                  <a:lnTo>
                    <a:pt x="15" y="442"/>
                  </a:lnTo>
                  <a:lnTo>
                    <a:pt x="0" y="430"/>
                  </a:lnTo>
                  <a:lnTo>
                    <a:pt x="15" y="413"/>
                  </a:lnTo>
                  <a:lnTo>
                    <a:pt x="26" y="413"/>
                  </a:lnTo>
                  <a:lnTo>
                    <a:pt x="42" y="397"/>
                  </a:lnTo>
                  <a:lnTo>
                    <a:pt x="26" y="382"/>
                  </a:lnTo>
                  <a:lnTo>
                    <a:pt x="15" y="382"/>
                  </a:lnTo>
                  <a:lnTo>
                    <a:pt x="71" y="330"/>
                  </a:lnTo>
                  <a:lnTo>
                    <a:pt x="59" y="298"/>
                  </a:lnTo>
                  <a:lnTo>
                    <a:pt x="59" y="286"/>
                  </a:lnTo>
                  <a:lnTo>
                    <a:pt x="42" y="271"/>
                  </a:lnTo>
                  <a:lnTo>
                    <a:pt x="42" y="257"/>
                  </a:lnTo>
                  <a:lnTo>
                    <a:pt x="26" y="230"/>
                  </a:lnTo>
                  <a:lnTo>
                    <a:pt x="26" y="211"/>
                  </a:lnTo>
                  <a:lnTo>
                    <a:pt x="0" y="198"/>
                  </a:lnTo>
                  <a:lnTo>
                    <a:pt x="0" y="186"/>
                  </a:lnTo>
                  <a:lnTo>
                    <a:pt x="15" y="186"/>
                  </a:lnTo>
                  <a:lnTo>
                    <a:pt x="42" y="171"/>
                  </a:lnTo>
                  <a:lnTo>
                    <a:pt x="71" y="159"/>
                  </a:lnTo>
                  <a:lnTo>
                    <a:pt x="146" y="186"/>
                  </a:lnTo>
                  <a:lnTo>
                    <a:pt x="226" y="211"/>
                  </a:lnTo>
                  <a:lnTo>
                    <a:pt x="245" y="230"/>
                  </a:lnTo>
                  <a:lnTo>
                    <a:pt x="186" y="242"/>
                  </a:lnTo>
                  <a:lnTo>
                    <a:pt x="71" y="230"/>
                  </a:lnTo>
                  <a:lnTo>
                    <a:pt x="126" y="257"/>
                  </a:lnTo>
                  <a:lnTo>
                    <a:pt x="126" y="286"/>
                  </a:lnTo>
                  <a:lnTo>
                    <a:pt x="170" y="298"/>
                  </a:lnTo>
                  <a:lnTo>
                    <a:pt x="197" y="298"/>
                  </a:lnTo>
                  <a:lnTo>
                    <a:pt x="186" y="286"/>
                  </a:lnTo>
                  <a:lnTo>
                    <a:pt x="159" y="271"/>
                  </a:lnTo>
                  <a:lnTo>
                    <a:pt x="170" y="271"/>
                  </a:lnTo>
                  <a:lnTo>
                    <a:pt x="245" y="286"/>
                  </a:lnTo>
                  <a:lnTo>
                    <a:pt x="215" y="257"/>
                  </a:lnTo>
                  <a:lnTo>
                    <a:pt x="259" y="242"/>
                  </a:lnTo>
                  <a:lnTo>
                    <a:pt x="286" y="242"/>
                  </a:lnTo>
                  <a:lnTo>
                    <a:pt x="297" y="242"/>
                  </a:lnTo>
                  <a:lnTo>
                    <a:pt x="286" y="230"/>
                  </a:lnTo>
                  <a:lnTo>
                    <a:pt x="286" y="198"/>
                  </a:lnTo>
                  <a:lnTo>
                    <a:pt x="259" y="186"/>
                  </a:lnTo>
                  <a:lnTo>
                    <a:pt x="314" y="198"/>
                  </a:lnTo>
                  <a:lnTo>
                    <a:pt x="330" y="211"/>
                  </a:lnTo>
                  <a:lnTo>
                    <a:pt x="297" y="211"/>
                  </a:lnTo>
                  <a:lnTo>
                    <a:pt x="345" y="230"/>
                  </a:lnTo>
                  <a:lnTo>
                    <a:pt x="359" y="230"/>
                  </a:lnTo>
                  <a:lnTo>
                    <a:pt x="359" y="211"/>
                  </a:lnTo>
                  <a:lnTo>
                    <a:pt x="445" y="186"/>
                  </a:lnTo>
                  <a:lnTo>
                    <a:pt x="470" y="198"/>
                  </a:lnTo>
                  <a:lnTo>
                    <a:pt x="470" y="186"/>
                  </a:lnTo>
                  <a:lnTo>
                    <a:pt x="530" y="186"/>
                  </a:lnTo>
                  <a:lnTo>
                    <a:pt x="545" y="198"/>
                  </a:lnTo>
                  <a:lnTo>
                    <a:pt x="558" y="198"/>
                  </a:lnTo>
                  <a:lnTo>
                    <a:pt x="545" y="186"/>
                  </a:lnTo>
                  <a:lnTo>
                    <a:pt x="570" y="186"/>
                  </a:lnTo>
                  <a:lnTo>
                    <a:pt x="518" y="159"/>
                  </a:lnTo>
                  <a:lnTo>
                    <a:pt x="518" y="146"/>
                  </a:lnTo>
                  <a:lnTo>
                    <a:pt x="700" y="198"/>
                  </a:lnTo>
                  <a:lnTo>
                    <a:pt x="718" y="186"/>
                  </a:lnTo>
                  <a:lnTo>
                    <a:pt x="658" y="171"/>
                  </a:lnTo>
                  <a:lnTo>
                    <a:pt x="658" y="146"/>
                  </a:lnTo>
                  <a:lnTo>
                    <a:pt x="641" y="131"/>
                  </a:lnTo>
                  <a:lnTo>
                    <a:pt x="670" y="86"/>
                  </a:lnTo>
                  <a:lnTo>
                    <a:pt x="689" y="86"/>
                  </a:lnTo>
                  <a:lnTo>
                    <a:pt x="700" y="86"/>
                  </a:lnTo>
                  <a:lnTo>
                    <a:pt x="729" y="98"/>
                  </a:lnTo>
                  <a:lnTo>
                    <a:pt x="729" y="131"/>
                  </a:lnTo>
                  <a:lnTo>
                    <a:pt x="741" y="131"/>
                  </a:lnTo>
                  <a:lnTo>
                    <a:pt x="773" y="186"/>
                  </a:lnTo>
                  <a:lnTo>
                    <a:pt x="789" y="186"/>
                  </a:lnTo>
                  <a:lnTo>
                    <a:pt x="789" y="211"/>
                  </a:lnTo>
                  <a:lnTo>
                    <a:pt x="758" y="230"/>
                  </a:lnTo>
                  <a:lnTo>
                    <a:pt x="789" y="242"/>
                  </a:lnTo>
                  <a:lnTo>
                    <a:pt x="818" y="230"/>
                  </a:lnTo>
                  <a:lnTo>
                    <a:pt x="829" y="211"/>
                  </a:lnTo>
                  <a:lnTo>
                    <a:pt x="800" y="186"/>
                  </a:lnTo>
                  <a:lnTo>
                    <a:pt x="789" y="186"/>
                  </a:lnTo>
                  <a:lnTo>
                    <a:pt x="773" y="171"/>
                  </a:lnTo>
                  <a:lnTo>
                    <a:pt x="773" y="146"/>
                  </a:lnTo>
                  <a:lnTo>
                    <a:pt x="741" y="131"/>
                  </a:lnTo>
                  <a:lnTo>
                    <a:pt x="773" y="98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3185" y="2254"/>
              <a:ext cx="53" cy="43"/>
            </a:xfrm>
            <a:custGeom>
              <a:avLst/>
              <a:gdLst>
                <a:gd name="T0" fmla="*/ 0 w 60"/>
                <a:gd name="T1" fmla="*/ 0 h 46"/>
                <a:gd name="T2" fmla="*/ 8 w 60"/>
                <a:gd name="T3" fmla="*/ 0 h 46"/>
                <a:gd name="T4" fmla="*/ 8 w 60"/>
                <a:gd name="T5" fmla="*/ 7 h 46"/>
                <a:gd name="T6" fmla="*/ 18 w 60"/>
                <a:gd name="T7" fmla="*/ 7 h 46"/>
                <a:gd name="T8" fmla="*/ 18 w 60"/>
                <a:gd name="T9" fmla="*/ 16 h 46"/>
                <a:gd name="T10" fmla="*/ 8 w 60"/>
                <a:gd name="T11" fmla="*/ 23 h 46"/>
                <a:gd name="T12" fmla="*/ 0 w 60"/>
                <a:gd name="T13" fmla="*/ 0 h 4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0"/>
                <a:gd name="T22" fmla="*/ 0 h 46"/>
                <a:gd name="T23" fmla="*/ 60 w 60"/>
                <a:gd name="T24" fmla="*/ 46 h 4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0" h="46">
                  <a:moveTo>
                    <a:pt x="0" y="0"/>
                  </a:moveTo>
                  <a:lnTo>
                    <a:pt x="27" y="0"/>
                  </a:lnTo>
                  <a:lnTo>
                    <a:pt x="27" y="16"/>
                  </a:lnTo>
                  <a:lnTo>
                    <a:pt x="60" y="16"/>
                  </a:lnTo>
                  <a:lnTo>
                    <a:pt x="60" y="29"/>
                  </a:lnTo>
                  <a:lnTo>
                    <a:pt x="27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3576" y="2598"/>
              <a:ext cx="61" cy="82"/>
            </a:xfrm>
            <a:custGeom>
              <a:avLst/>
              <a:gdLst>
                <a:gd name="T0" fmla="*/ 0 w 71"/>
                <a:gd name="T1" fmla="*/ 43 h 86"/>
                <a:gd name="T2" fmla="*/ 3 w 71"/>
                <a:gd name="T3" fmla="*/ 10 h 86"/>
                <a:gd name="T4" fmla="*/ 8 w 71"/>
                <a:gd name="T5" fmla="*/ 0 h 86"/>
                <a:gd name="T6" fmla="*/ 13 w 71"/>
                <a:gd name="T7" fmla="*/ 10 h 86"/>
                <a:gd name="T8" fmla="*/ 15 w 71"/>
                <a:gd name="T9" fmla="*/ 21 h 86"/>
                <a:gd name="T10" fmla="*/ 8 w 71"/>
                <a:gd name="T11" fmla="*/ 43 h 86"/>
                <a:gd name="T12" fmla="*/ 13 w 71"/>
                <a:gd name="T13" fmla="*/ 43 h 86"/>
                <a:gd name="T14" fmla="*/ 8 w 71"/>
                <a:gd name="T15" fmla="*/ 53 h 86"/>
                <a:gd name="T16" fmla="*/ 3 w 71"/>
                <a:gd name="T17" fmla="*/ 43 h 86"/>
                <a:gd name="T18" fmla="*/ 3 w 71"/>
                <a:gd name="T19" fmla="*/ 53 h 86"/>
                <a:gd name="T20" fmla="*/ 0 w 71"/>
                <a:gd name="T21" fmla="*/ 43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1"/>
                <a:gd name="T34" fmla="*/ 0 h 86"/>
                <a:gd name="T35" fmla="*/ 71 w 71"/>
                <a:gd name="T36" fmla="*/ 86 h 8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1" h="86">
                  <a:moveTo>
                    <a:pt x="0" y="69"/>
                  </a:moveTo>
                  <a:lnTo>
                    <a:pt x="11" y="19"/>
                  </a:lnTo>
                  <a:lnTo>
                    <a:pt x="38" y="0"/>
                  </a:lnTo>
                  <a:lnTo>
                    <a:pt x="57" y="19"/>
                  </a:lnTo>
                  <a:lnTo>
                    <a:pt x="71" y="31"/>
                  </a:lnTo>
                  <a:lnTo>
                    <a:pt x="38" y="69"/>
                  </a:lnTo>
                  <a:lnTo>
                    <a:pt x="57" y="69"/>
                  </a:lnTo>
                  <a:lnTo>
                    <a:pt x="38" y="86"/>
                  </a:lnTo>
                  <a:lnTo>
                    <a:pt x="11" y="69"/>
                  </a:lnTo>
                  <a:lnTo>
                    <a:pt x="11" y="86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3523" y="2691"/>
              <a:ext cx="41" cy="133"/>
            </a:xfrm>
            <a:custGeom>
              <a:avLst/>
              <a:gdLst>
                <a:gd name="T0" fmla="*/ 0 w 46"/>
                <a:gd name="T1" fmla="*/ 37 h 142"/>
                <a:gd name="T2" fmla="*/ 0 w 46"/>
                <a:gd name="T3" fmla="*/ 7 h 142"/>
                <a:gd name="T4" fmla="*/ 0 w 46"/>
                <a:gd name="T5" fmla="*/ 0 h 142"/>
                <a:gd name="T6" fmla="*/ 11 w 46"/>
                <a:gd name="T7" fmla="*/ 37 h 142"/>
                <a:gd name="T8" fmla="*/ 6 w 46"/>
                <a:gd name="T9" fmla="*/ 43 h 142"/>
                <a:gd name="T10" fmla="*/ 15 w 46"/>
                <a:gd name="T11" fmla="*/ 53 h 142"/>
                <a:gd name="T12" fmla="*/ 15 w 46"/>
                <a:gd name="T13" fmla="*/ 74 h 142"/>
                <a:gd name="T14" fmla="*/ 11 w 46"/>
                <a:gd name="T15" fmla="*/ 74 h 142"/>
                <a:gd name="T16" fmla="*/ 11 w 46"/>
                <a:gd name="T17" fmla="*/ 59 h 142"/>
                <a:gd name="T18" fmla="*/ 0 w 46"/>
                <a:gd name="T19" fmla="*/ 37 h 14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6"/>
                <a:gd name="T31" fmla="*/ 0 h 142"/>
                <a:gd name="T32" fmla="*/ 46 w 46"/>
                <a:gd name="T33" fmla="*/ 142 h 14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6" h="142">
                  <a:moveTo>
                    <a:pt x="0" y="71"/>
                  </a:moveTo>
                  <a:lnTo>
                    <a:pt x="0" y="15"/>
                  </a:lnTo>
                  <a:lnTo>
                    <a:pt x="0" y="0"/>
                  </a:lnTo>
                  <a:lnTo>
                    <a:pt x="33" y="71"/>
                  </a:lnTo>
                  <a:lnTo>
                    <a:pt x="19" y="82"/>
                  </a:lnTo>
                  <a:lnTo>
                    <a:pt x="46" y="102"/>
                  </a:lnTo>
                  <a:lnTo>
                    <a:pt x="46" y="142"/>
                  </a:lnTo>
                  <a:lnTo>
                    <a:pt x="33" y="142"/>
                  </a:lnTo>
                  <a:lnTo>
                    <a:pt x="33" y="113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3628" y="2852"/>
              <a:ext cx="40" cy="122"/>
            </a:xfrm>
            <a:custGeom>
              <a:avLst/>
              <a:gdLst>
                <a:gd name="T0" fmla="*/ 0 w 46"/>
                <a:gd name="T1" fmla="*/ 38 h 130"/>
                <a:gd name="T2" fmla="*/ 6 w 46"/>
                <a:gd name="T3" fmla="*/ 28 h 130"/>
                <a:gd name="T4" fmla="*/ 0 w 46"/>
                <a:gd name="T5" fmla="*/ 0 h 130"/>
                <a:gd name="T6" fmla="*/ 6 w 46"/>
                <a:gd name="T7" fmla="*/ 8 h 130"/>
                <a:gd name="T8" fmla="*/ 11 w 46"/>
                <a:gd name="T9" fmla="*/ 28 h 130"/>
                <a:gd name="T10" fmla="*/ 6 w 46"/>
                <a:gd name="T11" fmla="*/ 44 h 130"/>
                <a:gd name="T12" fmla="*/ 11 w 46"/>
                <a:gd name="T13" fmla="*/ 69 h 130"/>
                <a:gd name="T14" fmla="*/ 6 w 46"/>
                <a:gd name="T15" fmla="*/ 52 h 130"/>
                <a:gd name="T16" fmla="*/ 0 w 46"/>
                <a:gd name="T17" fmla="*/ 38 h 1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6"/>
                <a:gd name="T28" fmla="*/ 0 h 130"/>
                <a:gd name="T29" fmla="*/ 46 w 46"/>
                <a:gd name="T30" fmla="*/ 130 h 1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6" h="130">
                  <a:moveTo>
                    <a:pt x="0" y="71"/>
                  </a:moveTo>
                  <a:lnTo>
                    <a:pt x="23" y="53"/>
                  </a:lnTo>
                  <a:lnTo>
                    <a:pt x="0" y="0"/>
                  </a:lnTo>
                  <a:lnTo>
                    <a:pt x="23" y="11"/>
                  </a:lnTo>
                  <a:lnTo>
                    <a:pt x="46" y="53"/>
                  </a:lnTo>
                  <a:lnTo>
                    <a:pt x="23" y="82"/>
                  </a:lnTo>
                  <a:lnTo>
                    <a:pt x="46" y="130"/>
                  </a:lnTo>
                  <a:lnTo>
                    <a:pt x="23" y="98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4039" y="1445"/>
              <a:ext cx="61" cy="67"/>
            </a:xfrm>
            <a:custGeom>
              <a:avLst/>
              <a:gdLst>
                <a:gd name="T0" fmla="*/ 0 w 71"/>
                <a:gd name="T1" fmla="*/ 30 h 71"/>
                <a:gd name="T2" fmla="*/ 0 w 71"/>
                <a:gd name="T3" fmla="*/ 8 h 71"/>
                <a:gd name="T4" fmla="*/ 3 w 71"/>
                <a:gd name="T5" fmla="*/ 8 h 71"/>
                <a:gd name="T6" fmla="*/ 5 w 71"/>
                <a:gd name="T7" fmla="*/ 0 h 71"/>
                <a:gd name="T8" fmla="*/ 11 w 71"/>
                <a:gd name="T9" fmla="*/ 0 h 71"/>
                <a:gd name="T10" fmla="*/ 8 w 71"/>
                <a:gd name="T11" fmla="*/ 8 h 71"/>
                <a:gd name="T12" fmla="*/ 15 w 71"/>
                <a:gd name="T13" fmla="*/ 24 h 71"/>
                <a:gd name="T14" fmla="*/ 11 w 71"/>
                <a:gd name="T15" fmla="*/ 24 h 71"/>
                <a:gd name="T16" fmla="*/ 11 w 71"/>
                <a:gd name="T17" fmla="*/ 30 h 71"/>
                <a:gd name="T18" fmla="*/ 8 w 71"/>
                <a:gd name="T19" fmla="*/ 40 h 71"/>
                <a:gd name="T20" fmla="*/ 3 w 71"/>
                <a:gd name="T21" fmla="*/ 40 h 71"/>
                <a:gd name="T22" fmla="*/ 0 w 71"/>
                <a:gd name="T23" fmla="*/ 30 h 7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1"/>
                <a:gd name="T37" fmla="*/ 0 h 71"/>
                <a:gd name="T38" fmla="*/ 71 w 71"/>
                <a:gd name="T39" fmla="*/ 71 h 7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1" h="71">
                  <a:moveTo>
                    <a:pt x="0" y="54"/>
                  </a:moveTo>
                  <a:lnTo>
                    <a:pt x="0" y="12"/>
                  </a:lnTo>
                  <a:lnTo>
                    <a:pt x="11" y="12"/>
                  </a:lnTo>
                  <a:lnTo>
                    <a:pt x="23" y="0"/>
                  </a:lnTo>
                  <a:lnTo>
                    <a:pt x="53" y="0"/>
                  </a:lnTo>
                  <a:lnTo>
                    <a:pt x="38" y="12"/>
                  </a:lnTo>
                  <a:lnTo>
                    <a:pt x="71" y="42"/>
                  </a:lnTo>
                  <a:lnTo>
                    <a:pt x="53" y="42"/>
                  </a:lnTo>
                  <a:lnTo>
                    <a:pt x="53" y="54"/>
                  </a:lnTo>
                  <a:lnTo>
                    <a:pt x="38" y="71"/>
                  </a:lnTo>
                  <a:lnTo>
                    <a:pt x="11" y="71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4309" y="1445"/>
              <a:ext cx="102" cy="43"/>
            </a:xfrm>
            <a:custGeom>
              <a:avLst/>
              <a:gdLst>
                <a:gd name="T0" fmla="*/ 0 w 115"/>
                <a:gd name="T1" fmla="*/ 14 h 46"/>
                <a:gd name="T2" fmla="*/ 0 w 115"/>
                <a:gd name="T3" fmla="*/ 7 h 46"/>
                <a:gd name="T4" fmla="*/ 4 w 115"/>
                <a:gd name="T5" fmla="*/ 0 h 46"/>
                <a:gd name="T6" fmla="*/ 35 w 115"/>
                <a:gd name="T7" fmla="*/ 0 h 46"/>
                <a:gd name="T8" fmla="*/ 31 w 115"/>
                <a:gd name="T9" fmla="*/ 7 h 46"/>
                <a:gd name="T10" fmla="*/ 10 w 115"/>
                <a:gd name="T11" fmla="*/ 7 h 46"/>
                <a:gd name="T12" fmla="*/ 4 w 115"/>
                <a:gd name="T13" fmla="*/ 14 h 46"/>
                <a:gd name="T14" fmla="*/ 4 w 115"/>
                <a:gd name="T15" fmla="*/ 23 h 46"/>
                <a:gd name="T16" fmla="*/ 0 w 115"/>
                <a:gd name="T17" fmla="*/ 14 h 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5"/>
                <a:gd name="T28" fmla="*/ 0 h 46"/>
                <a:gd name="T29" fmla="*/ 115 w 115"/>
                <a:gd name="T30" fmla="*/ 46 h 4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5" h="46">
                  <a:moveTo>
                    <a:pt x="0" y="25"/>
                  </a:moveTo>
                  <a:lnTo>
                    <a:pt x="0" y="12"/>
                  </a:lnTo>
                  <a:lnTo>
                    <a:pt x="15" y="0"/>
                  </a:lnTo>
                  <a:lnTo>
                    <a:pt x="115" y="0"/>
                  </a:lnTo>
                  <a:lnTo>
                    <a:pt x="101" y="12"/>
                  </a:lnTo>
                  <a:lnTo>
                    <a:pt x="30" y="12"/>
                  </a:lnTo>
                  <a:lnTo>
                    <a:pt x="15" y="25"/>
                  </a:lnTo>
                  <a:lnTo>
                    <a:pt x="15" y="46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4810" y="1221"/>
              <a:ext cx="62" cy="104"/>
            </a:xfrm>
            <a:custGeom>
              <a:avLst/>
              <a:gdLst>
                <a:gd name="T0" fmla="*/ 0 w 71"/>
                <a:gd name="T1" fmla="*/ 58 h 111"/>
                <a:gd name="T2" fmla="*/ 7 w 71"/>
                <a:gd name="T3" fmla="*/ 52 h 111"/>
                <a:gd name="T4" fmla="*/ 14 w 71"/>
                <a:gd name="T5" fmla="*/ 21 h 111"/>
                <a:gd name="T6" fmla="*/ 10 w 71"/>
                <a:gd name="T7" fmla="*/ 0 h 111"/>
                <a:gd name="T8" fmla="*/ 14 w 71"/>
                <a:gd name="T9" fmla="*/ 0 h 111"/>
                <a:gd name="T10" fmla="*/ 18 w 71"/>
                <a:gd name="T11" fmla="*/ 21 h 111"/>
                <a:gd name="T12" fmla="*/ 18 w 71"/>
                <a:gd name="T13" fmla="*/ 41 h 111"/>
                <a:gd name="T14" fmla="*/ 10 w 71"/>
                <a:gd name="T15" fmla="*/ 52 h 111"/>
                <a:gd name="T16" fmla="*/ 10 w 71"/>
                <a:gd name="T17" fmla="*/ 58 h 111"/>
                <a:gd name="T18" fmla="*/ 3 w 71"/>
                <a:gd name="T19" fmla="*/ 58 h 111"/>
                <a:gd name="T20" fmla="*/ 0 w 71"/>
                <a:gd name="T21" fmla="*/ 58 h 1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1"/>
                <a:gd name="T34" fmla="*/ 0 h 111"/>
                <a:gd name="T35" fmla="*/ 71 w 71"/>
                <a:gd name="T36" fmla="*/ 111 h 1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1" h="111">
                  <a:moveTo>
                    <a:pt x="0" y="111"/>
                  </a:moveTo>
                  <a:lnTo>
                    <a:pt x="27" y="98"/>
                  </a:lnTo>
                  <a:lnTo>
                    <a:pt x="54" y="39"/>
                  </a:lnTo>
                  <a:lnTo>
                    <a:pt x="42" y="0"/>
                  </a:lnTo>
                  <a:lnTo>
                    <a:pt x="54" y="0"/>
                  </a:lnTo>
                  <a:lnTo>
                    <a:pt x="71" y="39"/>
                  </a:lnTo>
                  <a:lnTo>
                    <a:pt x="71" y="79"/>
                  </a:lnTo>
                  <a:lnTo>
                    <a:pt x="42" y="98"/>
                  </a:lnTo>
                  <a:lnTo>
                    <a:pt x="42" y="111"/>
                  </a:lnTo>
                  <a:lnTo>
                    <a:pt x="15" y="111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>
              <a:off x="3252" y="1363"/>
              <a:ext cx="95" cy="56"/>
            </a:xfrm>
            <a:custGeom>
              <a:avLst/>
              <a:gdLst>
                <a:gd name="T0" fmla="*/ 0 w 112"/>
                <a:gd name="T1" fmla="*/ 20 h 59"/>
                <a:gd name="T2" fmla="*/ 7 w 112"/>
                <a:gd name="T3" fmla="*/ 0 h 59"/>
                <a:gd name="T4" fmla="*/ 14 w 112"/>
                <a:gd name="T5" fmla="*/ 9 h 59"/>
                <a:gd name="T6" fmla="*/ 19 w 112"/>
                <a:gd name="T7" fmla="*/ 9 h 59"/>
                <a:gd name="T8" fmla="*/ 22 w 112"/>
                <a:gd name="T9" fmla="*/ 9 h 59"/>
                <a:gd name="T10" fmla="*/ 22 w 112"/>
                <a:gd name="T11" fmla="*/ 20 h 59"/>
                <a:gd name="T12" fmla="*/ 16 w 112"/>
                <a:gd name="T13" fmla="*/ 20 h 59"/>
                <a:gd name="T14" fmla="*/ 7 w 112"/>
                <a:gd name="T15" fmla="*/ 35 h 59"/>
                <a:gd name="T16" fmla="*/ 3 w 112"/>
                <a:gd name="T17" fmla="*/ 25 h 59"/>
                <a:gd name="T18" fmla="*/ 0 w 112"/>
                <a:gd name="T19" fmla="*/ 20 h 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2"/>
                <a:gd name="T31" fmla="*/ 0 h 59"/>
                <a:gd name="T32" fmla="*/ 112 w 112"/>
                <a:gd name="T33" fmla="*/ 59 h 5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2" h="59">
                  <a:moveTo>
                    <a:pt x="0" y="31"/>
                  </a:moveTo>
                  <a:lnTo>
                    <a:pt x="39" y="0"/>
                  </a:lnTo>
                  <a:lnTo>
                    <a:pt x="71" y="11"/>
                  </a:lnTo>
                  <a:lnTo>
                    <a:pt x="98" y="11"/>
                  </a:lnTo>
                  <a:lnTo>
                    <a:pt x="112" y="11"/>
                  </a:lnTo>
                  <a:lnTo>
                    <a:pt x="112" y="31"/>
                  </a:lnTo>
                  <a:lnTo>
                    <a:pt x="83" y="31"/>
                  </a:lnTo>
                  <a:lnTo>
                    <a:pt x="39" y="59"/>
                  </a:lnTo>
                  <a:lnTo>
                    <a:pt x="12" y="42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3349" y="1294"/>
              <a:ext cx="324" cy="201"/>
            </a:xfrm>
            <a:custGeom>
              <a:avLst/>
              <a:gdLst>
                <a:gd name="T0" fmla="*/ 38 w 370"/>
                <a:gd name="T1" fmla="*/ 93 h 215"/>
                <a:gd name="T2" fmla="*/ 42 w 370"/>
                <a:gd name="T3" fmla="*/ 80 h 215"/>
                <a:gd name="T4" fmla="*/ 46 w 370"/>
                <a:gd name="T5" fmla="*/ 80 h 215"/>
                <a:gd name="T6" fmla="*/ 46 w 370"/>
                <a:gd name="T7" fmla="*/ 72 h 215"/>
                <a:gd name="T8" fmla="*/ 42 w 370"/>
                <a:gd name="T9" fmla="*/ 66 h 215"/>
                <a:gd name="T10" fmla="*/ 38 w 370"/>
                <a:gd name="T11" fmla="*/ 59 h 215"/>
                <a:gd name="T12" fmla="*/ 31 w 370"/>
                <a:gd name="T13" fmla="*/ 52 h 215"/>
                <a:gd name="T14" fmla="*/ 26 w 370"/>
                <a:gd name="T15" fmla="*/ 59 h 215"/>
                <a:gd name="T16" fmla="*/ 16 w 370"/>
                <a:gd name="T17" fmla="*/ 66 h 215"/>
                <a:gd name="T18" fmla="*/ 4 w 370"/>
                <a:gd name="T19" fmla="*/ 59 h 215"/>
                <a:gd name="T20" fmla="*/ 0 w 370"/>
                <a:gd name="T21" fmla="*/ 59 h 215"/>
                <a:gd name="T22" fmla="*/ 0 w 370"/>
                <a:gd name="T23" fmla="*/ 52 h 215"/>
                <a:gd name="T24" fmla="*/ 0 w 370"/>
                <a:gd name="T25" fmla="*/ 42 h 215"/>
                <a:gd name="T26" fmla="*/ 11 w 370"/>
                <a:gd name="T27" fmla="*/ 30 h 215"/>
                <a:gd name="T28" fmla="*/ 8 w 370"/>
                <a:gd name="T29" fmla="*/ 17 h 215"/>
                <a:gd name="T30" fmla="*/ 19 w 370"/>
                <a:gd name="T31" fmla="*/ 9 h 215"/>
                <a:gd name="T32" fmla="*/ 31 w 370"/>
                <a:gd name="T33" fmla="*/ 17 h 215"/>
                <a:gd name="T34" fmla="*/ 38 w 370"/>
                <a:gd name="T35" fmla="*/ 17 h 215"/>
                <a:gd name="T36" fmla="*/ 46 w 370"/>
                <a:gd name="T37" fmla="*/ 17 h 215"/>
                <a:gd name="T38" fmla="*/ 46 w 370"/>
                <a:gd name="T39" fmla="*/ 9 h 215"/>
                <a:gd name="T40" fmla="*/ 49 w 370"/>
                <a:gd name="T41" fmla="*/ 9 h 215"/>
                <a:gd name="T42" fmla="*/ 60 w 370"/>
                <a:gd name="T43" fmla="*/ 0 h 215"/>
                <a:gd name="T44" fmla="*/ 64 w 370"/>
                <a:gd name="T45" fmla="*/ 9 h 215"/>
                <a:gd name="T46" fmla="*/ 64 w 370"/>
                <a:gd name="T47" fmla="*/ 17 h 215"/>
                <a:gd name="T48" fmla="*/ 68 w 370"/>
                <a:gd name="T49" fmla="*/ 17 h 215"/>
                <a:gd name="T50" fmla="*/ 71 w 370"/>
                <a:gd name="T51" fmla="*/ 30 h 215"/>
                <a:gd name="T52" fmla="*/ 84 w 370"/>
                <a:gd name="T53" fmla="*/ 30 h 215"/>
                <a:gd name="T54" fmla="*/ 88 w 370"/>
                <a:gd name="T55" fmla="*/ 36 h 215"/>
                <a:gd name="T56" fmla="*/ 98 w 370"/>
                <a:gd name="T57" fmla="*/ 36 h 215"/>
                <a:gd name="T58" fmla="*/ 98 w 370"/>
                <a:gd name="T59" fmla="*/ 42 h 215"/>
                <a:gd name="T60" fmla="*/ 98 w 370"/>
                <a:gd name="T61" fmla="*/ 52 h 215"/>
                <a:gd name="T62" fmla="*/ 98 w 370"/>
                <a:gd name="T63" fmla="*/ 66 h 215"/>
                <a:gd name="T64" fmla="*/ 95 w 370"/>
                <a:gd name="T65" fmla="*/ 59 h 215"/>
                <a:gd name="T66" fmla="*/ 90 w 370"/>
                <a:gd name="T67" fmla="*/ 66 h 215"/>
                <a:gd name="T68" fmla="*/ 90 w 370"/>
                <a:gd name="T69" fmla="*/ 72 h 215"/>
                <a:gd name="T70" fmla="*/ 88 w 370"/>
                <a:gd name="T71" fmla="*/ 72 h 215"/>
                <a:gd name="T72" fmla="*/ 71 w 370"/>
                <a:gd name="T73" fmla="*/ 87 h 215"/>
                <a:gd name="T74" fmla="*/ 78 w 370"/>
                <a:gd name="T75" fmla="*/ 93 h 215"/>
                <a:gd name="T76" fmla="*/ 84 w 370"/>
                <a:gd name="T77" fmla="*/ 93 h 215"/>
                <a:gd name="T78" fmla="*/ 84 w 370"/>
                <a:gd name="T79" fmla="*/ 103 h 215"/>
                <a:gd name="T80" fmla="*/ 78 w 370"/>
                <a:gd name="T81" fmla="*/ 103 h 215"/>
                <a:gd name="T82" fmla="*/ 68 w 370"/>
                <a:gd name="T83" fmla="*/ 110 h 215"/>
                <a:gd name="T84" fmla="*/ 68 w 370"/>
                <a:gd name="T85" fmla="*/ 103 h 215"/>
                <a:gd name="T86" fmla="*/ 60 w 370"/>
                <a:gd name="T87" fmla="*/ 93 h 215"/>
                <a:gd name="T88" fmla="*/ 68 w 370"/>
                <a:gd name="T89" fmla="*/ 87 h 215"/>
                <a:gd name="T90" fmla="*/ 58 w 370"/>
                <a:gd name="T91" fmla="*/ 80 h 215"/>
                <a:gd name="T92" fmla="*/ 49 w 370"/>
                <a:gd name="T93" fmla="*/ 80 h 215"/>
                <a:gd name="T94" fmla="*/ 46 w 370"/>
                <a:gd name="T95" fmla="*/ 87 h 215"/>
                <a:gd name="T96" fmla="*/ 46 w 370"/>
                <a:gd name="T97" fmla="*/ 93 h 215"/>
                <a:gd name="T98" fmla="*/ 38 w 370"/>
                <a:gd name="T99" fmla="*/ 93 h 21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70"/>
                <a:gd name="T151" fmla="*/ 0 h 215"/>
                <a:gd name="T152" fmla="*/ 370 w 370"/>
                <a:gd name="T153" fmla="*/ 215 h 215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70" h="215">
                  <a:moveTo>
                    <a:pt x="142" y="182"/>
                  </a:moveTo>
                  <a:lnTo>
                    <a:pt x="159" y="157"/>
                  </a:lnTo>
                  <a:lnTo>
                    <a:pt x="170" y="157"/>
                  </a:lnTo>
                  <a:lnTo>
                    <a:pt x="170" y="142"/>
                  </a:lnTo>
                  <a:lnTo>
                    <a:pt x="159" y="130"/>
                  </a:lnTo>
                  <a:lnTo>
                    <a:pt x="142" y="115"/>
                  </a:lnTo>
                  <a:lnTo>
                    <a:pt x="115" y="102"/>
                  </a:lnTo>
                  <a:lnTo>
                    <a:pt x="97" y="115"/>
                  </a:lnTo>
                  <a:lnTo>
                    <a:pt x="59" y="130"/>
                  </a:lnTo>
                  <a:lnTo>
                    <a:pt x="15" y="115"/>
                  </a:lnTo>
                  <a:lnTo>
                    <a:pt x="0" y="115"/>
                  </a:lnTo>
                  <a:lnTo>
                    <a:pt x="0" y="102"/>
                  </a:lnTo>
                  <a:lnTo>
                    <a:pt x="0" y="82"/>
                  </a:lnTo>
                  <a:lnTo>
                    <a:pt x="42" y="59"/>
                  </a:lnTo>
                  <a:lnTo>
                    <a:pt x="26" y="31"/>
                  </a:lnTo>
                  <a:lnTo>
                    <a:pt x="71" y="19"/>
                  </a:lnTo>
                  <a:lnTo>
                    <a:pt x="115" y="31"/>
                  </a:lnTo>
                  <a:lnTo>
                    <a:pt x="142" y="31"/>
                  </a:lnTo>
                  <a:lnTo>
                    <a:pt x="170" y="31"/>
                  </a:lnTo>
                  <a:lnTo>
                    <a:pt x="170" y="19"/>
                  </a:lnTo>
                  <a:lnTo>
                    <a:pt x="186" y="19"/>
                  </a:lnTo>
                  <a:lnTo>
                    <a:pt x="230" y="0"/>
                  </a:lnTo>
                  <a:lnTo>
                    <a:pt x="241" y="19"/>
                  </a:lnTo>
                  <a:lnTo>
                    <a:pt x="241" y="31"/>
                  </a:lnTo>
                  <a:lnTo>
                    <a:pt x="257" y="31"/>
                  </a:lnTo>
                  <a:lnTo>
                    <a:pt x="270" y="59"/>
                  </a:lnTo>
                  <a:lnTo>
                    <a:pt x="318" y="59"/>
                  </a:lnTo>
                  <a:lnTo>
                    <a:pt x="330" y="71"/>
                  </a:lnTo>
                  <a:lnTo>
                    <a:pt x="370" y="71"/>
                  </a:lnTo>
                  <a:lnTo>
                    <a:pt x="370" y="82"/>
                  </a:lnTo>
                  <a:lnTo>
                    <a:pt x="370" y="102"/>
                  </a:lnTo>
                  <a:lnTo>
                    <a:pt x="370" y="130"/>
                  </a:lnTo>
                  <a:lnTo>
                    <a:pt x="357" y="115"/>
                  </a:lnTo>
                  <a:lnTo>
                    <a:pt x="341" y="130"/>
                  </a:lnTo>
                  <a:lnTo>
                    <a:pt x="341" y="142"/>
                  </a:lnTo>
                  <a:lnTo>
                    <a:pt x="330" y="142"/>
                  </a:lnTo>
                  <a:lnTo>
                    <a:pt x="270" y="171"/>
                  </a:lnTo>
                  <a:lnTo>
                    <a:pt x="297" y="182"/>
                  </a:lnTo>
                  <a:lnTo>
                    <a:pt x="318" y="182"/>
                  </a:lnTo>
                  <a:lnTo>
                    <a:pt x="318" y="201"/>
                  </a:lnTo>
                  <a:lnTo>
                    <a:pt x="297" y="201"/>
                  </a:lnTo>
                  <a:lnTo>
                    <a:pt x="257" y="215"/>
                  </a:lnTo>
                  <a:lnTo>
                    <a:pt x="257" y="201"/>
                  </a:lnTo>
                  <a:lnTo>
                    <a:pt x="230" y="182"/>
                  </a:lnTo>
                  <a:lnTo>
                    <a:pt x="257" y="171"/>
                  </a:lnTo>
                  <a:lnTo>
                    <a:pt x="218" y="157"/>
                  </a:lnTo>
                  <a:lnTo>
                    <a:pt x="186" y="157"/>
                  </a:lnTo>
                  <a:lnTo>
                    <a:pt x="170" y="171"/>
                  </a:lnTo>
                  <a:lnTo>
                    <a:pt x="170" y="182"/>
                  </a:lnTo>
                  <a:lnTo>
                    <a:pt x="142" y="182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auto">
            <a:xfrm>
              <a:off x="3363" y="1200"/>
              <a:ext cx="159" cy="123"/>
            </a:xfrm>
            <a:custGeom>
              <a:avLst/>
              <a:gdLst>
                <a:gd name="T0" fmla="*/ 3 w 182"/>
                <a:gd name="T1" fmla="*/ 46 h 131"/>
                <a:gd name="T2" fmla="*/ 0 w 182"/>
                <a:gd name="T3" fmla="*/ 31 h 131"/>
                <a:gd name="T4" fmla="*/ 14 w 182"/>
                <a:gd name="T5" fmla="*/ 31 h 131"/>
                <a:gd name="T6" fmla="*/ 10 w 182"/>
                <a:gd name="T7" fmla="*/ 24 h 131"/>
                <a:gd name="T8" fmla="*/ 18 w 182"/>
                <a:gd name="T9" fmla="*/ 17 h 131"/>
                <a:gd name="T10" fmla="*/ 18 w 182"/>
                <a:gd name="T11" fmla="*/ 9 h 131"/>
                <a:gd name="T12" fmla="*/ 26 w 182"/>
                <a:gd name="T13" fmla="*/ 0 h 131"/>
                <a:gd name="T14" fmla="*/ 37 w 182"/>
                <a:gd name="T15" fmla="*/ 9 h 131"/>
                <a:gd name="T16" fmla="*/ 39 w 182"/>
                <a:gd name="T17" fmla="*/ 24 h 131"/>
                <a:gd name="T18" fmla="*/ 45 w 182"/>
                <a:gd name="T19" fmla="*/ 38 h 131"/>
                <a:gd name="T20" fmla="*/ 47 w 182"/>
                <a:gd name="T21" fmla="*/ 38 h 131"/>
                <a:gd name="T22" fmla="*/ 47 w 182"/>
                <a:gd name="T23" fmla="*/ 46 h 131"/>
                <a:gd name="T24" fmla="*/ 39 w 182"/>
                <a:gd name="T25" fmla="*/ 46 h 131"/>
                <a:gd name="T26" fmla="*/ 45 w 182"/>
                <a:gd name="T27" fmla="*/ 62 h 131"/>
                <a:gd name="T28" fmla="*/ 39 w 182"/>
                <a:gd name="T29" fmla="*/ 62 h 131"/>
                <a:gd name="T30" fmla="*/ 39 w 182"/>
                <a:gd name="T31" fmla="*/ 69 h 131"/>
                <a:gd name="T32" fmla="*/ 33 w 182"/>
                <a:gd name="T33" fmla="*/ 69 h 131"/>
                <a:gd name="T34" fmla="*/ 26 w 182"/>
                <a:gd name="T35" fmla="*/ 69 h 131"/>
                <a:gd name="T36" fmla="*/ 14 w 182"/>
                <a:gd name="T37" fmla="*/ 62 h 131"/>
                <a:gd name="T38" fmla="*/ 3 w 182"/>
                <a:gd name="T39" fmla="*/ 69 h 131"/>
                <a:gd name="T40" fmla="*/ 0 w 182"/>
                <a:gd name="T41" fmla="*/ 62 h 131"/>
                <a:gd name="T42" fmla="*/ 3 w 182"/>
                <a:gd name="T43" fmla="*/ 46 h 13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82"/>
                <a:gd name="T67" fmla="*/ 0 h 131"/>
                <a:gd name="T68" fmla="*/ 182 w 182"/>
                <a:gd name="T69" fmla="*/ 131 h 13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82" h="131">
                  <a:moveTo>
                    <a:pt x="11" y="86"/>
                  </a:moveTo>
                  <a:lnTo>
                    <a:pt x="0" y="58"/>
                  </a:lnTo>
                  <a:lnTo>
                    <a:pt x="54" y="58"/>
                  </a:lnTo>
                  <a:lnTo>
                    <a:pt x="42" y="46"/>
                  </a:lnTo>
                  <a:lnTo>
                    <a:pt x="71" y="31"/>
                  </a:lnTo>
                  <a:lnTo>
                    <a:pt x="71" y="19"/>
                  </a:lnTo>
                  <a:lnTo>
                    <a:pt x="98" y="0"/>
                  </a:lnTo>
                  <a:lnTo>
                    <a:pt x="142" y="19"/>
                  </a:lnTo>
                  <a:lnTo>
                    <a:pt x="154" y="46"/>
                  </a:lnTo>
                  <a:lnTo>
                    <a:pt x="169" y="71"/>
                  </a:lnTo>
                  <a:lnTo>
                    <a:pt x="182" y="71"/>
                  </a:lnTo>
                  <a:lnTo>
                    <a:pt x="182" y="86"/>
                  </a:lnTo>
                  <a:lnTo>
                    <a:pt x="154" y="86"/>
                  </a:lnTo>
                  <a:lnTo>
                    <a:pt x="169" y="117"/>
                  </a:lnTo>
                  <a:lnTo>
                    <a:pt x="154" y="117"/>
                  </a:lnTo>
                  <a:lnTo>
                    <a:pt x="154" y="131"/>
                  </a:lnTo>
                  <a:lnTo>
                    <a:pt x="127" y="131"/>
                  </a:lnTo>
                  <a:lnTo>
                    <a:pt x="98" y="131"/>
                  </a:lnTo>
                  <a:lnTo>
                    <a:pt x="54" y="117"/>
                  </a:lnTo>
                  <a:lnTo>
                    <a:pt x="11" y="131"/>
                  </a:lnTo>
                  <a:lnTo>
                    <a:pt x="0" y="117"/>
                  </a:lnTo>
                  <a:lnTo>
                    <a:pt x="11" y="86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auto">
            <a:xfrm>
              <a:off x="3363" y="1124"/>
              <a:ext cx="72" cy="52"/>
            </a:xfrm>
            <a:custGeom>
              <a:avLst/>
              <a:gdLst>
                <a:gd name="T0" fmla="*/ 4 w 82"/>
                <a:gd name="T1" fmla="*/ 20 h 56"/>
                <a:gd name="T2" fmla="*/ 8 w 82"/>
                <a:gd name="T3" fmla="*/ 20 h 56"/>
                <a:gd name="T4" fmla="*/ 19 w 82"/>
                <a:gd name="T5" fmla="*/ 27 h 56"/>
                <a:gd name="T6" fmla="*/ 19 w 82"/>
                <a:gd name="T7" fmla="*/ 20 h 56"/>
                <a:gd name="T8" fmla="*/ 15 w 82"/>
                <a:gd name="T9" fmla="*/ 16 h 56"/>
                <a:gd name="T10" fmla="*/ 19 w 82"/>
                <a:gd name="T11" fmla="*/ 7 h 56"/>
                <a:gd name="T12" fmla="*/ 22 w 82"/>
                <a:gd name="T13" fmla="*/ 7 h 56"/>
                <a:gd name="T14" fmla="*/ 11 w 82"/>
                <a:gd name="T15" fmla="*/ 0 h 56"/>
                <a:gd name="T16" fmla="*/ 0 w 82"/>
                <a:gd name="T17" fmla="*/ 7 h 56"/>
                <a:gd name="T18" fmla="*/ 0 w 82"/>
                <a:gd name="T19" fmla="*/ 20 h 56"/>
                <a:gd name="T20" fmla="*/ 4 w 82"/>
                <a:gd name="T21" fmla="*/ 20 h 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2"/>
                <a:gd name="T34" fmla="*/ 0 h 56"/>
                <a:gd name="T35" fmla="*/ 82 w 82"/>
                <a:gd name="T36" fmla="*/ 56 h 5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2" h="56">
                  <a:moveTo>
                    <a:pt x="11" y="43"/>
                  </a:moveTo>
                  <a:lnTo>
                    <a:pt x="27" y="43"/>
                  </a:lnTo>
                  <a:lnTo>
                    <a:pt x="69" y="56"/>
                  </a:lnTo>
                  <a:lnTo>
                    <a:pt x="69" y="43"/>
                  </a:lnTo>
                  <a:lnTo>
                    <a:pt x="54" y="31"/>
                  </a:lnTo>
                  <a:lnTo>
                    <a:pt x="69" y="16"/>
                  </a:lnTo>
                  <a:lnTo>
                    <a:pt x="82" y="16"/>
                  </a:lnTo>
                  <a:lnTo>
                    <a:pt x="42" y="0"/>
                  </a:lnTo>
                  <a:lnTo>
                    <a:pt x="0" y="16"/>
                  </a:lnTo>
                  <a:lnTo>
                    <a:pt x="0" y="43"/>
                  </a:lnTo>
                  <a:lnTo>
                    <a:pt x="11" y="43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auto">
            <a:xfrm>
              <a:off x="3325" y="1165"/>
              <a:ext cx="124" cy="56"/>
            </a:xfrm>
            <a:custGeom>
              <a:avLst/>
              <a:gdLst>
                <a:gd name="T0" fmla="*/ 0 w 142"/>
                <a:gd name="T1" fmla="*/ 35 h 59"/>
                <a:gd name="T2" fmla="*/ 3 w 142"/>
                <a:gd name="T3" fmla="*/ 23 h 59"/>
                <a:gd name="T4" fmla="*/ 18 w 142"/>
                <a:gd name="T5" fmla="*/ 23 h 59"/>
                <a:gd name="T6" fmla="*/ 29 w 142"/>
                <a:gd name="T7" fmla="*/ 35 h 59"/>
                <a:gd name="T8" fmla="*/ 37 w 142"/>
                <a:gd name="T9" fmla="*/ 23 h 59"/>
                <a:gd name="T10" fmla="*/ 29 w 142"/>
                <a:gd name="T11" fmla="*/ 9 h 59"/>
                <a:gd name="T12" fmla="*/ 18 w 142"/>
                <a:gd name="T13" fmla="*/ 0 h 59"/>
                <a:gd name="T14" fmla="*/ 14 w 142"/>
                <a:gd name="T15" fmla="*/ 0 h 59"/>
                <a:gd name="T16" fmla="*/ 14 w 142"/>
                <a:gd name="T17" fmla="*/ 16 h 59"/>
                <a:gd name="T18" fmla="*/ 10 w 142"/>
                <a:gd name="T19" fmla="*/ 16 h 59"/>
                <a:gd name="T20" fmla="*/ 3 w 142"/>
                <a:gd name="T21" fmla="*/ 9 h 59"/>
                <a:gd name="T22" fmla="*/ 0 w 142"/>
                <a:gd name="T23" fmla="*/ 9 h 59"/>
                <a:gd name="T24" fmla="*/ 0 w 142"/>
                <a:gd name="T25" fmla="*/ 16 h 59"/>
                <a:gd name="T26" fmla="*/ 0 w 142"/>
                <a:gd name="T27" fmla="*/ 35 h 5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2"/>
                <a:gd name="T43" fmla="*/ 0 h 59"/>
                <a:gd name="T44" fmla="*/ 142 w 142"/>
                <a:gd name="T45" fmla="*/ 59 h 5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2" h="59">
                  <a:moveTo>
                    <a:pt x="0" y="59"/>
                  </a:moveTo>
                  <a:lnTo>
                    <a:pt x="15" y="38"/>
                  </a:lnTo>
                  <a:lnTo>
                    <a:pt x="71" y="38"/>
                  </a:lnTo>
                  <a:lnTo>
                    <a:pt x="113" y="59"/>
                  </a:lnTo>
                  <a:lnTo>
                    <a:pt x="142" y="38"/>
                  </a:lnTo>
                  <a:lnTo>
                    <a:pt x="113" y="11"/>
                  </a:lnTo>
                  <a:lnTo>
                    <a:pt x="71" y="0"/>
                  </a:lnTo>
                  <a:lnTo>
                    <a:pt x="54" y="0"/>
                  </a:lnTo>
                  <a:lnTo>
                    <a:pt x="54" y="26"/>
                  </a:lnTo>
                  <a:lnTo>
                    <a:pt x="42" y="26"/>
                  </a:lnTo>
                  <a:lnTo>
                    <a:pt x="15" y="11"/>
                  </a:lnTo>
                  <a:lnTo>
                    <a:pt x="0" y="11"/>
                  </a:lnTo>
                  <a:lnTo>
                    <a:pt x="0" y="26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3314" y="1200"/>
              <a:ext cx="110" cy="56"/>
            </a:xfrm>
            <a:custGeom>
              <a:avLst/>
              <a:gdLst>
                <a:gd name="T0" fmla="*/ 13 w 127"/>
                <a:gd name="T1" fmla="*/ 31 h 60"/>
                <a:gd name="T2" fmla="*/ 26 w 127"/>
                <a:gd name="T3" fmla="*/ 31 h 60"/>
                <a:gd name="T4" fmla="*/ 23 w 127"/>
                <a:gd name="T5" fmla="*/ 23 h 60"/>
                <a:gd name="T6" fmla="*/ 30 w 127"/>
                <a:gd name="T7" fmla="*/ 16 h 60"/>
                <a:gd name="T8" fmla="*/ 30 w 127"/>
                <a:gd name="T9" fmla="*/ 9 h 60"/>
                <a:gd name="T10" fmla="*/ 20 w 127"/>
                <a:gd name="T11" fmla="*/ 0 h 60"/>
                <a:gd name="T12" fmla="*/ 7 w 127"/>
                <a:gd name="T13" fmla="*/ 0 h 60"/>
                <a:gd name="T14" fmla="*/ 3 w 127"/>
                <a:gd name="T15" fmla="*/ 9 h 60"/>
                <a:gd name="T16" fmla="*/ 0 w 127"/>
                <a:gd name="T17" fmla="*/ 16 h 60"/>
                <a:gd name="T18" fmla="*/ 9 w 127"/>
                <a:gd name="T19" fmla="*/ 16 h 60"/>
                <a:gd name="T20" fmla="*/ 9 w 127"/>
                <a:gd name="T21" fmla="*/ 31 h 60"/>
                <a:gd name="T22" fmla="*/ 13 w 127"/>
                <a:gd name="T23" fmla="*/ 31 h 6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7"/>
                <a:gd name="T37" fmla="*/ 0 h 60"/>
                <a:gd name="T38" fmla="*/ 127 w 127"/>
                <a:gd name="T39" fmla="*/ 60 h 6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7" h="60">
                  <a:moveTo>
                    <a:pt x="54" y="60"/>
                  </a:moveTo>
                  <a:lnTo>
                    <a:pt x="110" y="60"/>
                  </a:lnTo>
                  <a:lnTo>
                    <a:pt x="98" y="46"/>
                  </a:lnTo>
                  <a:lnTo>
                    <a:pt x="127" y="31"/>
                  </a:lnTo>
                  <a:lnTo>
                    <a:pt x="127" y="19"/>
                  </a:lnTo>
                  <a:lnTo>
                    <a:pt x="83" y="0"/>
                  </a:lnTo>
                  <a:lnTo>
                    <a:pt x="27" y="0"/>
                  </a:lnTo>
                  <a:lnTo>
                    <a:pt x="12" y="19"/>
                  </a:lnTo>
                  <a:lnTo>
                    <a:pt x="0" y="31"/>
                  </a:lnTo>
                  <a:lnTo>
                    <a:pt x="39" y="31"/>
                  </a:lnTo>
                  <a:lnTo>
                    <a:pt x="39" y="60"/>
                  </a:lnTo>
                  <a:lnTo>
                    <a:pt x="54" y="60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auto">
            <a:xfrm>
              <a:off x="3297" y="1232"/>
              <a:ext cx="50" cy="43"/>
            </a:xfrm>
            <a:custGeom>
              <a:avLst/>
              <a:gdLst>
                <a:gd name="T0" fmla="*/ 0 w 60"/>
                <a:gd name="T1" fmla="*/ 14 h 46"/>
                <a:gd name="T2" fmla="*/ 3 w 60"/>
                <a:gd name="T3" fmla="*/ 0 h 46"/>
                <a:gd name="T4" fmla="*/ 10 w 60"/>
                <a:gd name="T5" fmla="*/ 0 h 46"/>
                <a:gd name="T6" fmla="*/ 10 w 60"/>
                <a:gd name="T7" fmla="*/ 23 h 46"/>
                <a:gd name="T8" fmla="*/ 0 w 60"/>
                <a:gd name="T9" fmla="*/ 14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"/>
                <a:gd name="T16" fmla="*/ 0 h 46"/>
                <a:gd name="T17" fmla="*/ 60 w 60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" h="46">
                  <a:moveTo>
                    <a:pt x="0" y="25"/>
                  </a:moveTo>
                  <a:lnTo>
                    <a:pt x="19" y="0"/>
                  </a:lnTo>
                  <a:lnTo>
                    <a:pt x="60" y="0"/>
                  </a:lnTo>
                  <a:lnTo>
                    <a:pt x="60" y="46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auto">
            <a:xfrm>
              <a:off x="3436" y="1393"/>
              <a:ext cx="63" cy="74"/>
            </a:xfrm>
            <a:custGeom>
              <a:avLst/>
              <a:gdLst>
                <a:gd name="T0" fmla="*/ 13 w 71"/>
                <a:gd name="T1" fmla="*/ 41 h 79"/>
                <a:gd name="T2" fmla="*/ 18 w 71"/>
                <a:gd name="T3" fmla="*/ 29 h 79"/>
                <a:gd name="T4" fmla="*/ 22 w 71"/>
                <a:gd name="T5" fmla="*/ 29 h 79"/>
                <a:gd name="T6" fmla="*/ 22 w 71"/>
                <a:gd name="T7" fmla="*/ 21 h 79"/>
                <a:gd name="T8" fmla="*/ 18 w 71"/>
                <a:gd name="T9" fmla="*/ 15 h 79"/>
                <a:gd name="T10" fmla="*/ 13 w 71"/>
                <a:gd name="T11" fmla="*/ 7 h 79"/>
                <a:gd name="T12" fmla="*/ 4 w 71"/>
                <a:gd name="T13" fmla="*/ 0 h 79"/>
                <a:gd name="T14" fmla="*/ 0 w 71"/>
                <a:gd name="T15" fmla="*/ 7 h 79"/>
                <a:gd name="T16" fmla="*/ 10 w 71"/>
                <a:gd name="T17" fmla="*/ 21 h 79"/>
                <a:gd name="T18" fmla="*/ 13 w 71"/>
                <a:gd name="T19" fmla="*/ 41 h 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1"/>
                <a:gd name="T31" fmla="*/ 0 h 79"/>
                <a:gd name="T32" fmla="*/ 71 w 71"/>
                <a:gd name="T33" fmla="*/ 79 h 7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1" h="79">
                  <a:moveTo>
                    <a:pt x="43" y="79"/>
                  </a:moveTo>
                  <a:lnTo>
                    <a:pt x="58" y="54"/>
                  </a:lnTo>
                  <a:lnTo>
                    <a:pt x="71" y="54"/>
                  </a:lnTo>
                  <a:lnTo>
                    <a:pt x="71" y="39"/>
                  </a:lnTo>
                  <a:lnTo>
                    <a:pt x="58" y="27"/>
                  </a:lnTo>
                  <a:lnTo>
                    <a:pt x="43" y="12"/>
                  </a:lnTo>
                  <a:lnTo>
                    <a:pt x="16" y="0"/>
                  </a:lnTo>
                  <a:lnTo>
                    <a:pt x="0" y="12"/>
                  </a:lnTo>
                  <a:lnTo>
                    <a:pt x="31" y="39"/>
                  </a:lnTo>
                  <a:lnTo>
                    <a:pt x="43" y="79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auto">
            <a:xfrm>
              <a:off x="3701" y="1522"/>
              <a:ext cx="120" cy="56"/>
            </a:xfrm>
            <a:custGeom>
              <a:avLst/>
              <a:gdLst>
                <a:gd name="T0" fmla="*/ 28 w 138"/>
                <a:gd name="T1" fmla="*/ 35 h 59"/>
                <a:gd name="T2" fmla="*/ 16 w 138"/>
                <a:gd name="T3" fmla="*/ 35 h 59"/>
                <a:gd name="T4" fmla="*/ 16 w 138"/>
                <a:gd name="T5" fmla="*/ 25 h 59"/>
                <a:gd name="T6" fmla="*/ 10 w 138"/>
                <a:gd name="T7" fmla="*/ 25 h 59"/>
                <a:gd name="T8" fmla="*/ 10 w 138"/>
                <a:gd name="T9" fmla="*/ 17 h 59"/>
                <a:gd name="T10" fmla="*/ 3 w 138"/>
                <a:gd name="T11" fmla="*/ 9 h 59"/>
                <a:gd name="T12" fmla="*/ 0 w 138"/>
                <a:gd name="T13" fmla="*/ 0 h 59"/>
                <a:gd name="T14" fmla="*/ 13 w 138"/>
                <a:gd name="T15" fmla="*/ 0 h 59"/>
                <a:gd name="T16" fmla="*/ 21 w 138"/>
                <a:gd name="T17" fmla="*/ 9 h 59"/>
                <a:gd name="T18" fmla="*/ 28 w 138"/>
                <a:gd name="T19" fmla="*/ 9 h 59"/>
                <a:gd name="T20" fmla="*/ 33 w 138"/>
                <a:gd name="T21" fmla="*/ 25 h 59"/>
                <a:gd name="T22" fmla="*/ 28 w 138"/>
                <a:gd name="T23" fmla="*/ 25 h 59"/>
                <a:gd name="T24" fmla="*/ 28 w 138"/>
                <a:gd name="T25" fmla="*/ 35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8"/>
                <a:gd name="T40" fmla="*/ 0 h 59"/>
                <a:gd name="T41" fmla="*/ 138 w 138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8" h="59">
                  <a:moveTo>
                    <a:pt x="113" y="59"/>
                  </a:moveTo>
                  <a:lnTo>
                    <a:pt x="65" y="59"/>
                  </a:lnTo>
                  <a:lnTo>
                    <a:pt x="65" y="42"/>
                  </a:lnTo>
                  <a:lnTo>
                    <a:pt x="38" y="42"/>
                  </a:lnTo>
                  <a:lnTo>
                    <a:pt x="38" y="27"/>
                  </a:lnTo>
                  <a:lnTo>
                    <a:pt x="15" y="11"/>
                  </a:lnTo>
                  <a:lnTo>
                    <a:pt x="0" y="0"/>
                  </a:lnTo>
                  <a:lnTo>
                    <a:pt x="54" y="0"/>
                  </a:lnTo>
                  <a:lnTo>
                    <a:pt x="86" y="11"/>
                  </a:lnTo>
                  <a:lnTo>
                    <a:pt x="113" y="11"/>
                  </a:lnTo>
                  <a:lnTo>
                    <a:pt x="138" y="42"/>
                  </a:lnTo>
                  <a:lnTo>
                    <a:pt x="113" y="42"/>
                  </a:lnTo>
                  <a:lnTo>
                    <a:pt x="113" y="59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auto">
            <a:xfrm>
              <a:off x="3759" y="1579"/>
              <a:ext cx="76" cy="49"/>
            </a:xfrm>
            <a:custGeom>
              <a:avLst/>
              <a:gdLst>
                <a:gd name="T0" fmla="*/ 13 w 86"/>
                <a:gd name="T1" fmla="*/ 16 h 52"/>
                <a:gd name="T2" fmla="*/ 17 w 86"/>
                <a:gd name="T3" fmla="*/ 22 h 52"/>
                <a:gd name="T4" fmla="*/ 20 w 86"/>
                <a:gd name="T5" fmla="*/ 29 h 52"/>
                <a:gd name="T6" fmla="*/ 25 w 86"/>
                <a:gd name="T7" fmla="*/ 29 h 52"/>
                <a:gd name="T8" fmla="*/ 20 w 86"/>
                <a:gd name="T9" fmla="*/ 16 h 52"/>
                <a:gd name="T10" fmla="*/ 17 w 86"/>
                <a:gd name="T11" fmla="*/ 16 h 52"/>
                <a:gd name="T12" fmla="*/ 17 w 86"/>
                <a:gd name="T13" fmla="*/ 8 h 52"/>
                <a:gd name="T14" fmla="*/ 13 w 86"/>
                <a:gd name="T15" fmla="*/ 0 h 52"/>
                <a:gd name="T16" fmla="*/ 0 w 86"/>
                <a:gd name="T17" fmla="*/ 0 h 52"/>
                <a:gd name="T18" fmla="*/ 5 w 86"/>
                <a:gd name="T19" fmla="*/ 16 h 52"/>
                <a:gd name="T20" fmla="*/ 13 w 86"/>
                <a:gd name="T21" fmla="*/ 16 h 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6"/>
                <a:gd name="T34" fmla="*/ 0 h 52"/>
                <a:gd name="T35" fmla="*/ 86 w 86"/>
                <a:gd name="T36" fmla="*/ 52 h 5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6" h="52">
                  <a:moveTo>
                    <a:pt x="46" y="27"/>
                  </a:moveTo>
                  <a:lnTo>
                    <a:pt x="58" y="39"/>
                  </a:lnTo>
                  <a:lnTo>
                    <a:pt x="69" y="52"/>
                  </a:lnTo>
                  <a:lnTo>
                    <a:pt x="86" y="52"/>
                  </a:lnTo>
                  <a:lnTo>
                    <a:pt x="69" y="27"/>
                  </a:lnTo>
                  <a:lnTo>
                    <a:pt x="58" y="27"/>
                  </a:lnTo>
                  <a:lnTo>
                    <a:pt x="58" y="12"/>
                  </a:lnTo>
                  <a:lnTo>
                    <a:pt x="46" y="0"/>
                  </a:lnTo>
                  <a:lnTo>
                    <a:pt x="0" y="0"/>
                  </a:lnTo>
                  <a:lnTo>
                    <a:pt x="19" y="27"/>
                  </a:lnTo>
                  <a:lnTo>
                    <a:pt x="46" y="27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auto">
            <a:xfrm>
              <a:off x="3801" y="1563"/>
              <a:ext cx="97" cy="78"/>
            </a:xfrm>
            <a:custGeom>
              <a:avLst/>
              <a:gdLst>
                <a:gd name="T0" fmla="*/ 18 w 111"/>
                <a:gd name="T1" fmla="*/ 0 h 82"/>
                <a:gd name="T2" fmla="*/ 13 w 111"/>
                <a:gd name="T3" fmla="*/ 10 h 82"/>
                <a:gd name="T4" fmla="*/ 10 w 111"/>
                <a:gd name="T5" fmla="*/ 10 h 82"/>
                <a:gd name="T6" fmla="*/ 6 w 111"/>
                <a:gd name="T7" fmla="*/ 0 h 82"/>
                <a:gd name="T8" fmla="*/ 0 w 111"/>
                <a:gd name="T9" fmla="*/ 0 h 82"/>
                <a:gd name="T10" fmla="*/ 0 w 111"/>
                <a:gd name="T11" fmla="*/ 10 h 82"/>
                <a:gd name="T12" fmla="*/ 3 w 111"/>
                <a:gd name="T13" fmla="*/ 17 h 82"/>
                <a:gd name="T14" fmla="*/ 3 w 111"/>
                <a:gd name="T15" fmla="*/ 26 h 82"/>
                <a:gd name="T16" fmla="*/ 6 w 111"/>
                <a:gd name="T17" fmla="*/ 26 h 82"/>
                <a:gd name="T18" fmla="*/ 10 w 111"/>
                <a:gd name="T19" fmla="*/ 40 h 82"/>
                <a:gd name="T20" fmla="*/ 18 w 111"/>
                <a:gd name="T21" fmla="*/ 33 h 82"/>
                <a:gd name="T22" fmla="*/ 18 w 111"/>
                <a:gd name="T23" fmla="*/ 40 h 82"/>
                <a:gd name="T24" fmla="*/ 26 w 111"/>
                <a:gd name="T25" fmla="*/ 49 h 82"/>
                <a:gd name="T26" fmla="*/ 22 w 111"/>
                <a:gd name="T27" fmla="*/ 40 h 82"/>
                <a:gd name="T28" fmla="*/ 26 w 111"/>
                <a:gd name="T29" fmla="*/ 40 h 82"/>
                <a:gd name="T30" fmla="*/ 26 w 111"/>
                <a:gd name="T31" fmla="*/ 26 h 82"/>
                <a:gd name="T32" fmla="*/ 29 w 111"/>
                <a:gd name="T33" fmla="*/ 17 h 82"/>
                <a:gd name="T34" fmla="*/ 22 w 111"/>
                <a:gd name="T35" fmla="*/ 10 h 82"/>
                <a:gd name="T36" fmla="*/ 18 w 111"/>
                <a:gd name="T37" fmla="*/ 0 h 8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1"/>
                <a:gd name="T58" fmla="*/ 0 h 82"/>
                <a:gd name="T59" fmla="*/ 111 w 111"/>
                <a:gd name="T60" fmla="*/ 82 h 8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1" h="82">
                  <a:moveTo>
                    <a:pt x="71" y="0"/>
                  </a:moveTo>
                  <a:lnTo>
                    <a:pt x="50" y="15"/>
                  </a:lnTo>
                  <a:lnTo>
                    <a:pt x="38" y="15"/>
                  </a:lnTo>
                  <a:lnTo>
                    <a:pt x="23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1" y="27"/>
                  </a:lnTo>
                  <a:lnTo>
                    <a:pt x="11" y="42"/>
                  </a:lnTo>
                  <a:lnTo>
                    <a:pt x="23" y="42"/>
                  </a:lnTo>
                  <a:lnTo>
                    <a:pt x="38" y="65"/>
                  </a:lnTo>
                  <a:lnTo>
                    <a:pt x="71" y="54"/>
                  </a:lnTo>
                  <a:lnTo>
                    <a:pt x="71" y="65"/>
                  </a:lnTo>
                  <a:lnTo>
                    <a:pt x="98" y="82"/>
                  </a:lnTo>
                  <a:lnTo>
                    <a:pt x="83" y="65"/>
                  </a:lnTo>
                  <a:lnTo>
                    <a:pt x="98" y="65"/>
                  </a:lnTo>
                  <a:lnTo>
                    <a:pt x="98" y="42"/>
                  </a:lnTo>
                  <a:lnTo>
                    <a:pt x="111" y="27"/>
                  </a:lnTo>
                  <a:lnTo>
                    <a:pt x="83" y="15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auto">
            <a:xfrm>
              <a:off x="3801" y="1232"/>
              <a:ext cx="733" cy="346"/>
            </a:xfrm>
            <a:custGeom>
              <a:avLst/>
              <a:gdLst>
                <a:gd name="T0" fmla="*/ 209 w 841"/>
                <a:gd name="T1" fmla="*/ 94 h 370"/>
                <a:gd name="T2" fmla="*/ 205 w 841"/>
                <a:gd name="T3" fmla="*/ 107 h 370"/>
                <a:gd name="T4" fmla="*/ 195 w 841"/>
                <a:gd name="T5" fmla="*/ 128 h 370"/>
                <a:gd name="T6" fmla="*/ 191 w 841"/>
                <a:gd name="T7" fmla="*/ 158 h 370"/>
                <a:gd name="T8" fmla="*/ 182 w 841"/>
                <a:gd name="T9" fmla="*/ 165 h 370"/>
                <a:gd name="T10" fmla="*/ 155 w 841"/>
                <a:gd name="T11" fmla="*/ 158 h 370"/>
                <a:gd name="T12" fmla="*/ 151 w 841"/>
                <a:gd name="T13" fmla="*/ 172 h 370"/>
                <a:gd name="T14" fmla="*/ 139 w 841"/>
                <a:gd name="T15" fmla="*/ 172 h 370"/>
                <a:gd name="T16" fmla="*/ 130 w 841"/>
                <a:gd name="T17" fmla="*/ 190 h 370"/>
                <a:gd name="T18" fmla="*/ 119 w 841"/>
                <a:gd name="T19" fmla="*/ 181 h 370"/>
                <a:gd name="T20" fmla="*/ 111 w 841"/>
                <a:gd name="T21" fmla="*/ 165 h 370"/>
                <a:gd name="T22" fmla="*/ 90 w 841"/>
                <a:gd name="T23" fmla="*/ 158 h 370"/>
                <a:gd name="T24" fmla="*/ 53 w 841"/>
                <a:gd name="T25" fmla="*/ 138 h 370"/>
                <a:gd name="T26" fmla="*/ 56 w 841"/>
                <a:gd name="T27" fmla="*/ 190 h 370"/>
                <a:gd name="T28" fmla="*/ 43 w 841"/>
                <a:gd name="T29" fmla="*/ 172 h 370"/>
                <a:gd name="T30" fmla="*/ 38 w 841"/>
                <a:gd name="T31" fmla="*/ 172 h 370"/>
                <a:gd name="T32" fmla="*/ 35 w 841"/>
                <a:gd name="T33" fmla="*/ 165 h 370"/>
                <a:gd name="T34" fmla="*/ 31 w 841"/>
                <a:gd name="T35" fmla="*/ 145 h 370"/>
                <a:gd name="T36" fmla="*/ 31 w 841"/>
                <a:gd name="T37" fmla="*/ 128 h 370"/>
                <a:gd name="T38" fmla="*/ 38 w 841"/>
                <a:gd name="T39" fmla="*/ 115 h 370"/>
                <a:gd name="T40" fmla="*/ 24 w 841"/>
                <a:gd name="T41" fmla="*/ 107 h 370"/>
                <a:gd name="T42" fmla="*/ 10 w 841"/>
                <a:gd name="T43" fmla="*/ 101 h 370"/>
                <a:gd name="T44" fmla="*/ 3 w 841"/>
                <a:gd name="T45" fmla="*/ 94 h 370"/>
                <a:gd name="T46" fmla="*/ 3 w 841"/>
                <a:gd name="T47" fmla="*/ 65 h 370"/>
                <a:gd name="T48" fmla="*/ 10 w 841"/>
                <a:gd name="T49" fmla="*/ 71 h 370"/>
                <a:gd name="T50" fmla="*/ 10 w 841"/>
                <a:gd name="T51" fmla="*/ 57 h 370"/>
                <a:gd name="T52" fmla="*/ 21 w 841"/>
                <a:gd name="T53" fmla="*/ 50 h 370"/>
                <a:gd name="T54" fmla="*/ 31 w 841"/>
                <a:gd name="T55" fmla="*/ 50 h 370"/>
                <a:gd name="T56" fmla="*/ 38 w 841"/>
                <a:gd name="T57" fmla="*/ 57 h 370"/>
                <a:gd name="T58" fmla="*/ 49 w 841"/>
                <a:gd name="T59" fmla="*/ 57 h 370"/>
                <a:gd name="T60" fmla="*/ 64 w 841"/>
                <a:gd name="T61" fmla="*/ 57 h 370"/>
                <a:gd name="T62" fmla="*/ 74 w 841"/>
                <a:gd name="T63" fmla="*/ 50 h 370"/>
                <a:gd name="T64" fmla="*/ 69 w 841"/>
                <a:gd name="T65" fmla="*/ 34 h 370"/>
                <a:gd name="T66" fmla="*/ 69 w 841"/>
                <a:gd name="T67" fmla="*/ 28 h 370"/>
                <a:gd name="T68" fmla="*/ 64 w 841"/>
                <a:gd name="T69" fmla="*/ 20 h 370"/>
                <a:gd name="T70" fmla="*/ 71 w 841"/>
                <a:gd name="T71" fmla="*/ 15 h 370"/>
                <a:gd name="T72" fmla="*/ 100 w 841"/>
                <a:gd name="T73" fmla="*/ 7 h 370"/>
                <a:gd name="T74" fmla="*/ 111 w 841"/>
                <a:gd name="T75" fmla="*/ 0 h 370"/>
                <a:gd name="T76" fmla="*/ 115 w 841"/>
                <a:gd name="T77" fmla="*/ 15 h 370"/>
                <a:gd name="T78" fmla="*/ 130 w 841"/>
                <a:gd name="T79" fmla="*/ 15 h 370"/>
                <a:gd name="T80" fmla="*/ 132 w 841"/>
                <a:gd name="T81" fmla="*/ 20 h 370"/>
                <a:gd name="T82" fmla="*/ 144 w 841"/>
                <a:gd name="T83" fmla="*/ 15 h 370"/>
                <a:gd name="T84" fmla="*/ 168 w 841"/>
                <a:gd name="T85" fmla="*/ 57 h 370"/>
                <a:gd name="T86" fmla="*/ 176 w 841"/>
                <a:gd name="T87" fmla="*/ 57 h 370"/>
                <a:gd name="T88" fmla="*/ 202 w 841"/>
                <a:gd name="T89" fmla="*/ 71 h 370"/>
                <a:gd name="T90" fmla="*/ 209 w 841"/>
                <a:gd name="T91" fmla="*/ 71 h 370"/>
                <a:gd name="T92" fmla="*/ 214 w 841"/>
                <a:gd name="T93" fmla="*/ 88 h 37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841"/>
                <a:gd name="T142" fmla="*/ 0 h 370"/>
                <a:gd name="T143" fmla="*/ 841 w 841"/>
                <a:gd name="T144" fmla="*/ 370 h 37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41" h="370">
                  <a:moveTo>
                    <a:pt x="841" y="171"/>
                  </a:moveTo>
                  <a:lnTo>
                    <a:pt x="824" y="182"/>
                  </a:lnTo>
                  <a:lnTo>
                    <a:pt x="824" y="209"/>
                  </a:lnTo>
                  <a:lnTo>
                    <a:pt x="812" y="209"/>
                  </a:lnTo>
                  <a:lnTo>
                    <a:pt x="772" y="209"/>
                  </a:lnTo>
                  <a:lnTo>
                    <a:pt x="772" y="249"/>
                  </a:lnTo>
                  <a:lnTo>
                    <a:pt x="741" y="270"/>
                  </a:lnTo>
                  <a:lnTo>
                    <a:pt x="753" y="309"/>
                  </a:lnTo>
                  <a:lnTo>
                    <a:pt x="753" y="338"/>
                  </a:lnTo>
                  <a:lnTo>
                    <a:pt x="724" y="322"/>
                  </a:lnTo>
                  <a:lnTo>
                    <a:pt x="641" y="322"/>
                  </a:lnTo>
                  <a:lnTo>
                    <a:pt x="612" y="309"/>
                  </a:lnTo>
                  <a:lnTo>
                    <a:pt x="612" y="322"/>
                  </a:lnTo>
                  <a:lnTo>
                    <a:pt x="597" y="338"/>
                  </a:lnTo>
                  <a:lnTo>
                    <a:pt x="553" y="322"/>
                  </a:lnTo>
                  <a:lnTo>
                    <a:pt x="553" y="338"/>
                  </a:lnTo>
                  <a:lnTo>
                    <a:pt x="541" y="353"/>
                  </a:lnTo>
                  <a:lnTo>
                    <a:pt x="513" y="370"/>
                  </a:lnTo>
                  <a:lnTo>
                    <a:pt x="468" y="370"/>
                  </a:lnTo>
                  <a:lnTo>
                    <a:pt x="468" y="353"/>
                  </a:lnTo>
                  <a:lnTo>
                    <a:pt x="453" y="353"/>
                  </a:lnTo>
                  <a:lnTo>
                    <a:pt x="442" y="322"/>
                  </a:lnTo>
                  <a:lnTo>
                    <a:pt x="413" y="297"/>
                  </a:lnTo>
                  <a:lnTo>
                    <a:pt x="353" y="309"/>
                  </a:lnTo>
                  <a:lnTo>
                    <a:pt x="271" y="249"/>
                  </a:lnTo>
                  <a:lnTo>
                    <a:pt x="211" y="270"/>
                  </a:lnTo>
                  <a:lnTo>
                    <a:pt x="242" y="370"/>
                  </a:lnTo>
                  <a:lnTo>
                    <a:pt x="223" y="370"/>
                  </a:lnTo>
                  <a:lnTo>
                    <a:pt x="182" y="338"/>
                  </a:lnTo>
                  <a:lnTo>
                    <a:pt x="171" y="338"/>
                  </a:lnTo>
                  <a:lnTo>
                    <a:pt x="154" y="353"/>
                  </a:lnTo>
                  <a:lnTo>
                    <a:pt x="154" y="338"/>
                  </a:lnTo>
                  <a:lnTo>
                    <a:pt x="154" y="322"/>
                  </a:lnTo>
                  <a:lnTo>
                    <a:pt x="138" y="322"/>
                  </a:lnTo>
                  <a:lnTo>
                    <a:pt x="111" y="282"/>
                  </a:lnTo>
                  <a:lnTo>
                    <a:pt x="123" y="282"/>
                  </a:lnTo>
                  <a:lnTo>
                    <a:pt x="111" y="270"/>
                  </a:lnTo>
                  <a:lnTo>
                    <a:pt x="123" y="249"/>
                  </a:lnTo>
                  <a:lnTo>
                    <a:pt x="182" y="249"/>
                  </a:lnTo>
                  <a:lnTo>
                    <a:pt x="154" y="226"/>
                  </a:lnTo>
                  <a:lnTo>
                    <a:pt x="123" y="209"/>
                  </a:lnTo>
                  <a:lnTo>
                    <a:pt x="98" y="209"/>
                  </a:lnTo>
                  <a:lnTo>
                    <a:pt x="50" y="226"/>
                  </a:lnTo>
                  <a:lnTo>
                    <a:pt x="38" y="197"/>
                  </a:lnTo>
                  <a:lnTo>
                    <a:pt x="11" y="197"/>
                  </a:lnTo>
                  <a:lnTo>
                    <a:pt x="11" y="182"/>
                  </a:lnTo>
                  <a:lnTo>
                    <a:pt x="0" y="171"/>
                  </a:lnTo>
                  <a:lnTo>
                    <a:pt x="11" y="126"/>
                  </a:lnTo>
                  <a:lnTo>
                    <a:pt x="23" y="138"/>
                  </a:lnTo>
                  <a:lnTo>
                    <a:pt x="38" y="138"/>
                  </a:lnTo>
                  <a:lnTo>
                    <a:pt x="23" y="111"/>
                  </a:lnTo>
                  <a:lnTo>
                    <a:pt x="38" y="111"/>
                  </a:lnTo>
                  <a:lnTo>
                    <a:pt x="71" y="98"/>
                  </a:lnTo>
                  <a:lnTo>
                    <a:pt x="83" y="98"/>
                  </a:lnTo>
                  <a:lnTo>
                    <a:pt x="98" y="86"/>
                  </a:lnTo>
                  <a:lnTo>
                    <a:pt x="123" y="98"/>
                  </a:lnTo>
                  <a:lnTo>
                    <a:pt x="154" y="126"/>
                  </a:lnTo>
                  <a:lnTo>
                    <a:pt x="154" y="111"/>
                  </a:lnTo>
                  <a:lnTo>
                    <a:pt x="171" y="111"/>
                  </a:lnTo>
                  <a:lnTo>
                    <a:pt x="194" y="111"/>
                  </a:lnTo>
                  <a:lnTo>
                    <a:pt x="223" y="111"/>
                  </a:lnTo>
                  <a:lnTo>
                    <a:pt x="253" y="111"/>
                  </a:lnTo>
                  <a:lnTo>
                    <a:pt x="282" y="111"/>
                  </a:lnTo>
                  <a:lnTo>
                    <a:pt x="294" y="98"/>
                  </a:lnTo>
                  <a:lnTo>
                    <a:pt x="253" y="86"/>
                  </a:lnTo>
                  <a:lnTo>
                    <a:pt x="271" y="67"/>
                  </a:lnTo>
                  <a:lnTo>
                    <a:pt x="253" y="67"/>
                  </a:lnTo>
                  <a:lnTo>
                    <a:pt x="271" y="55"/>
                  </a:lnTo>
                  <a:lnTo>
                    <a:pt x="271" y="38"/>
                  </a:lnTo>
                  <a:lnTo>
                    <a:pt x="253" y="38"/>
                  </a:lnTo>
                  <a:lnTo>
                    <a:pt x="253" y="27"/>
                  </a:lnTo>
                  <a:lnTo>
                    <a:pt x="282" y="27"/>
                  </a:lnTo>
                  <a:lnTo>
                    <a:pt x="353" y="15"/>
                  </a:lnTo>
                  <a:lnTo>
                    <a:pt x="394" y="15"/>
                  </a:lnTo>
                  <a:lnTo>
                    <a:pt x="394" y="0"/>
                  </a:lnTo>
                  <a:lnTo>
                    <a:pt x="442" y="0"/>
                  </a:lnTo>
                  <a:lnTo>
                    <a:pt x="453" y="15"/>
                  </a:lnTo>
                  <a:lnTo>
                    <a:pt x="453" y="27"/>
                  </a:lnTo>
                  <a:lnTo>
                    <a:pt x="482" y="27"/>
                  </a:lnTo>
                  <a:lnTo>
                    <a:pt x="513" y="27"/>
                  </a:lnTo>
                  <a:lnTo>
                    <a:pt x="513" y="38"/>
                  </a:lnTo>
                  <a:lnTo>
                    <a:pt x="526" y="38"/>
                  </a:lnTo>
                  <a:lnTo>
                    <a:pt x="553" y="27"/>
                  </a:lnTo>
                  <a:lnTo>
                    <a:pt x="568" y="27"/>
                  </a:lnTo>
                  <a:lnTo>
                    <a:pt x="612" y="55"/>
                  </a:lnTo>
                  <a:lnTo>
                    <a:pt x="668" y="111"/>
                  </a:lnTo>
                  <a:lnTo>
                    <a:pt x="685" y="98"/>
                  </a:lnTo>
                  <a:lnTo>
                    <a:pt x="697" y="111"/>
                  </a:lnTo>
                  <a:lnTo>
                    <a:pt x="741" y="111"/>
                  </a:lnTo>
                  <a:lnTo>
                    <a:pt x="797" y="138"/>
                  </a:lnTo>
                  <a:lnTo>
                    <a:pt x="812" y="149"/>
                  </a:lnTo>
                  <a:lnTo>
                    <a:pt x="824" y="138"/>
                  </a:lnTo>
                  <a:lnTo>
                    <a:pt x="841" y="149"/>
                  </a:lnTo>
                  <a:lnTo>
                    <a:pt x="841" y="171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auto">
            <a:xfrm>
              <a:off x="3985" y="1467"/>
              <a:ext cx="352" cy="215"/>
            </a:xfrm>
            <a:custGeom>
              <a:avLst/>
              <a:gdLst>
                <a:gd name="T0" fmla="*/ 71 w 403"/>
                <a:gd name="T1" fmla="*/ 106 h 231"/>
                <a:gd name="T2" fmla="*/ 71 w 403"/>
                <a:gd name="T3" fmla="*/ 99 h 231"/>
                <a:gd name="T4" fmla="*/ 62 w 403"/>
                <a:gd name="T5" fmla="*/ 91 h 231"/>
                <a:gd name="T6" fmla="*/ 45 w 403"/>
                <a:gd name="T7" fmla="*/ 71 h 231"/>
                <a:gd name="T8" fmla="*/ 41 w 403"/>
                <a:gd name="T9" fmla="*/ 58 h 231"/>
                <a:gd name="T10" fmla="*/ 30 w 403"/>
                <a:gd name="T11" fmla="*/ 58 h 231"/>
                <a:gd name="T12" fmla="*/ 26 w 403"/>
                <a:gd name="T13" fmla="*/ 42 h 231"/>
                <a:gd name="T14" fmla="*/ 18 w 403"/>
                <a:gd name="T15" fmla="*/ 34 h 231"/>
                <a:gd name="T16" fmla="*/ 15 w 403"/>
                <a:gd name="T17" fmla="*/ 34 h 231"/>
                <a:gd name="T18" fmla="*/ 10 w 403"/>
                <a:gd name="T19" fmla="*/ 49 h 231"/>
                <a:gd name="T20" fmla="*/ 10 w 403"/>
                <a:gd name="T21" fmla="*/ 58 h 231"/>
                <a:gd name="T22" fmla="*/ 8 w 403"/>
                <a:gd name="T23" fmla="*/ 58 h 231"/>
                <a:gd name="T24" fmla="*/ 0 w 403"/>
                <a:gd name="T25" fmla="*/ 9 h 231"/>
                <a:gd name="T26" fmla="*/ 15 w 403"/>
                <a:gd name="T27" fmla="*/ 0 h 231"/>
                <a:gd name="T28" fmla="*/ 37 w 403"/>
                <a:gd name="T29" fmla="*/ 30 h 231"/>
                <a:gd name="T30" fmla="*/ 52 w 403"/>
                <a:gd name="T31" fmla="*/ 22 h 231"/>
                <a:gd name="T32" fmla="*/ 60 w 403"/>
                <a:gd name="T33" fmla="*/ 34 h 231"/>
                <a:gd name="T34" fmla="*/ 62 w 403"/>
                <a:gd name="T35" fmla="*/ 49 h 231"/>
                <a:gd name="T36" fmla="*/ 66 w 403"/>
                <a:gd name="T37" fmla="*/ 49 h 231"/>
                <a:gd name="T38" fmla="*/ 66 w 403"/>
                <a:gd name="T39" fmla="*/ 58 h 231"/>
                <a:gd name="T40" fmla="*/ 79 w 403"/>
                <a:gd name="T41" fmla="*/ 58 h 231"/>
                <a:gd name="T42" fmla="*/ 86 w 403"/>
                <a:gd name="T43" fmla="*/ 49 h 231"/>
                <a:gd name="T44" fmla="*/ 93 w 403"/>
                <a:gd name="T45" fmla="*/ 58 h 231"/>
                <a:gd name="T46" fmla="*/ 93 w 403"/>
                <a:gd name="T47" fmla="*/ 49 h 231"/>
                <a:gd name="T48" fmla="*/ 103 w 403"/>
                <a:gd name="T49" fmla="*/ 64 h 231"/>
                <a:gd name="T50" fmla="*/ 96 w 403"/>
                <a:gd name="T51" fmla="*/ 71 h 231"/>
                <a:gd name="T52" fmla="*/ 88 w 403"/>
                <a:gd name="T53" fmla="*/ 71 h 231"/>
                <a:gd name="T54" fmla="*/ 88 w 403"/>
                <a:gd name="T55" fmla="*/ 58 h 231"/>
                <a:gd name="T56" fmla="*/ 81 w 403"/>
                <a:gd name="T57" fmla="*/ 64 h 231"/>
                <a:gd name="T58" fmla="*/ 81 w 403"/>
                <a:gd name="T59" fmla="*/ 77 h 231"/>
                <a:gd name="T60" fmla="*/ 72 w 403"/>
                <a:gd name="T61" fmla="*/ 77 h 231"/>
                <a:gd name="T62" fmla="*/ 79 w 403"/>
                <a:gd name="T63" fmla="*/ 82 h 231"/>
                <a:gd name="T64" fmla="*/ 81 w 403"/>
                <a:gd name="T65" fmla="*/ 99 h 231"/>
                <a:gd name="T66" fmla="*/ 79 w 403"/>
                <a:gd name="T67" fmla="*/ 113 h 231"/>
                <a:gd name="T68" fmla="*/ 71 w 403"/>
                <a:gd name="T69" fmla="*/ 106 h 23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03"/>
                <a:gd name="T106" fmla="*/ 0 h 231"/>
                <a:gd name="T107" fmla="*/ 403 w 403"/>
                <a:gd name="T108" fmla="*/ 231 h 23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03" h="231">
                  <a:moveTo>
                    <a:pt x="271" y="217"/>
                  </a:moveTo>
                  <a:lnTo>
                    <a:pt x="271" y="202"/>
                  </a:lnTo>
                  <a:lnTo>
                    <a:pt x="242" y="186"/>
                  </a:lnTo>
                  <a:lnTo>
                    <a:pt x="171" y="146"/>
                  </a:lnTo>
                  <a:lnTo>
                    <a:pt x="160" y="119"/>
                  </a:lnTo>
                  <a:lnTo>
                    <a:pt x="115" y="119"/>
                  </a:lnTo>
                  <a:lnTo>
                    <a:pt x="98" y="87"/>
                  </a:lnTo>
                  <a:lnTo>
                    <a:pt x="71" y="71"/>
                  </a:lnTo>
                  <a:lnTo>
                    <a:pt x="60" y="71"/>
                  </a:lnTo>
                  <a:lnTo>
                    <a:pt x="42" y="102"/>
                  </a:lnTo>
                  <a:lnTo>
                    <a:pt x="42" y="119"/>
                  </a:lnTo>
                  <a:lnTo>
                    <a:pt x="31" y="119"/>
                  </a:lnTo>
                  <a:lnTo>
                    <a:pt x="0" y="19"/>
                  </a:lnTo>
                  <a:lnTo>
                    <a:pt x="60" y="0"/>
                  </a:lnTo>
                  <a:lnTo>
                    <a:pt x="142" y="60"/>
                  </a:lnTo>
                  <a:lnTo>
                    <a:pt x="204" y="46"/>
                  </a:lnTo>
                  <a:lnTo>
                    <a:pt x="231" y="71"/>
                  </a:lnTo>
                  <a:lnTo>
                    <a:pt x="242" y="102"/>
                  </a:lnTo>
                  <a:lnTo>
                    <a:pt x="259" y="102"/>
                  </a:lnTo>
                  <a:lnTo>
                    <a:pt x="259" y="119"/>
                  </a:lnTo>
                  <a:lnTo>
                    <a:pt x="304" y="119"/>
                  </a:lnTo>
                  <a:lnTo>
                    <a:pt x="330" y="102"/>
                  </a:lnTo>
                  <a:lnTo>
                    <a:pt x="359" y="119"/>
                  </a:lnTo>
                  <a:lnTo>
                    <a:pt x="359" y="102"/>
                  </a:lnTo>
                  <a:lnTo>
                    <a:pt x="403" y="131"/>
                  </a:lnTo>
                  <a:lnTo>
                    <a:pt x="371" y="146"/>
                  </a:lnTo>
                  <a:lnTo>
                    <a:pt x="342" y="146"/>
                  </a:lnTo>
                  <a:lnTo>
                    <a:pt x="342" y="119"/>
                  </a:lnTo>
                  <a:lnTo>
                    <a:pt x="315" y="131"/>
                  </a:lnTo>
                  <a:lnTo>
                    <a:pt x="315" y="158"/>
                  </a:lnTo>
                  <a:lnTo>
                    <a:pt x="282" y="158"/>
                  </a:lnTo>
                  <a:lnTo>
                    <a:pt x="304" y="169"/>
                  </a:lnTo>
                  <a:lnTo>
                    <a:pt x="315" y="202"/>
                  </a:lnTo>
                  <a:lnTo>
                    <a:pt x="304" y="231"/>
                  </a:lnTo>
                  <a:lnTo>
                    <a:pt x="271" y="217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auto">
            <a:xfrm>
              <a:off x="4233" y="1579"/>
              <a:ext cx="153" cy="105"/>
            </a:xfrm>
            <a:custGeom>
              <a:avLst/>
              <a:gdLst>
                <a:gd name="T0" fmla="*/ 8 w 175"/>
                <a:gd name="T1" fmla="*/ 59 h 112"/>
                <a:gd name="T2" fmla="*/ 5 w 175"/>
                <a:gd name="T3" fmla="*/ 59 h 112"/>
                <a:gd name="T4" fmla="*/ 8 w 175"/>
                <a:gd name="T5" fmla="*/ 44 h 112"/>
                <a:gd name="T6" fmla="*/ 5 w 175"/>
                <a:gd name="T7" fmla="*/ 26 h 112"/>
                <a:gd name="T8" fmla="*/ 0 w 175"/>
                <a:gd name="T9" fmla="*/ 21 h 112"/>
                <a:gd name="T10" fmla="*/ 8 w 175"/>
                <a:gd name="T11" fmla="*/ 21 h 112"/>
                <a:gd name="T12" fmla="*/ 8 w 175"/>
                <a:gd name="T13" fmla="*/ 15 h 112"/>
                <a:gd name="T14" fmla="*/ 8 w 175"/>
                <a:gd name="T15" fmla="*/ 8 h 112"/>
                <a:gd name="T16" fmla="*/ 15 w 175"/>
                <a:gd name="T17" fmla="*/ 0 h 112"/>
                <a:gd name="T18" fmla="*/ 15 w 175"/>
                <a:gd name="T19" fmla="*/ 15 h 112"/>
                <a:gd name="T20" fmla="*/ 20 w 175"/>
                <a:gd name="T21" fmla="*/ 15 h 112"/>
                <a:gd name="T22" fmla="*/ 15 w 175"/>
                <a:gd name="T23" fmla="*/ 15 h 112"/>
                <a:gd name="T24" fmla="*/ 12 w 175"/>
                <a:gd name="T25" fmla="*/ 15 h 112"/>
                <a:gd name="T26" fmla="*/ 12 w 175"/>
                <a:gd name="T27" fmla="*/ 21 h 112"/>
                <a:gd name="T28" fmla="*/ 23 w 175"/>
                <a:gd name="T29" fmla="*/ 21 h 112"/>
                <a:gd name="T30" fmla="*/ 26 w 175"/>
                <a:gd name="T31" fmla="*/ 26 h 112"/>
                <a:gd name="T32" fmla="*/ 39 w 175"/>
                <a:gd name="T33" fmla="*/ 21 h 112"/>
                <a:gd name="T34" fmla="*/ 39 w 175"/>
                <a:gd name="T35" fmla="*/ 26 h 112"/>
                <a:gd name="T36" fmla="*/ 41 w 175"/>
                <a:gd name="T37" fmla="*/ 36 h 112"/>
                <a:gd name="T38" fmla="*/ 45 w 175"/>
                <a:gd name="T39" fmla="*/ 36 h 112"/>
                <a:gd name="T40" fmla="*/ 45 w 175"/>
                <a:gd name="T41" fmla="*/ 52 h 112"/>
                <a:gd name="T42" fmla="*/ 39 w 175"/>
                <a:gd name="T43" fmla="*/ 52 h 112"/>
                <a:gd name="T44" fmla="*/ 31 w 175"/>
                <a:gd name="T45" fmla="*/ 59 h 112"/>
                <a:gd name="T46" fmla="*/ 26 w 175"/>
                <a:gd name="T47" fmla="*/ 44 h 112"/>
                <a:gd name="T48" fmla="*/ 23 w 175"/>
                <a:gd name="T49" fmla="*/ 36 h 112"/>
                <a:gd name="T50" fmla="*/ 20 w 175"/>
                <a:gd name="T51" fmla="*/ 52 h 112"/>
                <a:gd name="T52" fmla="*/ 15 w 175"/>
                <a:gd name="T53" fmla="*/ 52 h 112"/>
                <a:gd name="T54" fmla="*/ 8 w 175"/>
                <a:gd name="T55" fmla="*/ 59 h 11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75"/>
                <a:gd name="T85" fmla="*/ 0 h 112"/>
                <a:gd name="T86" fmla="*/ 175 w 175"/>
                <a:gd name="T87" fmla="*/ 112 h 11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75" h="112">
                  <a:moveTo>
                    <a:pt x="31" y="112"/>
                  </a:moveTo>
                  <a:lnTo>
                    <a:pt x="20" y="112"/>
                  </a:lnTo>
                  <a:lnTo>
                    <a:pt x="31" y="83"/>
                  </a:lnTo>
                  <a:lnTo>
                    <a:pt x="20" y="50"/>
                  </a:lnTo>
                  <a:lnTo>
                    <a:pt x="0" y="39"/>
                  </a:lnTo>
                  <a:lnTo>
                    <a:pt x="31" y="39"/>
                  </a:lnTo>
                  <a:lnTo>
                    <a:pt x="31" y="27"/>
                  </a:lnTo>
                  <a:lnTo>
                    <a:pt x="31" y="12"/>
                  </a:lnTo>
                  <a:lnTo>
                    <a:pt x="60" y="0"/>
                  </a:lnTo>
                  <a:lnTo>
                    <a:pt x="60" y="27"/>
                  </a:lnTo>
                  <a:lnTo>
                    <a:pt x="75" y="27"/>
                  </a:lnTo>
                  <a:lnTo>
                    <a:pt x="60" y="27"/>
                  </a:lnTo>
                  <a:lnTo>
                    <a:pt x="46" y="27"/>
                  </a:lnTo>
                  <a:lnTo>
                    <a:pt x="46" y="39"/>
                  </a:lnTo>
                  <a:lnTo>
                    <a:pt x="87" y="39"/>
                  </a:lnTo>
                  <a:lnTo>
                    <a:pt x="102" y="50"/>
                  </a:lnTo>
                  <a:lnTo>
                    <a:pt x="146" y="39"/>
                  </a:lnTo>
                  <a:lnTo>
                    <a:pt x="146" y="50"/>
                  </a:lnTo>
                  <a:lnTo>
                    <a:pt x="158" y="67"/>
                  </a:lnTo>
                  <a:lnTo>
                    <a:pt x="175" y="67"/>
                  </a:lnTo>
                  <a:lnTo>
                    <a:pt x="175" y="98"/>
                  </a:lnTo>
                  <a:lnTo>
                    <a:pt x="146" y="98"/>
                  </a:lnTo>
                  <a:lnTo>
                    <a:pt x="119" y="112"/>
                  </a:lnTo>
                  <a:lnTo>
                    <a:pt x="102" y="83"/>
                  </a:lnTo>
                  <a:lnTo>
                    <a:pt x="87" y="67"/>
                  </a:lnTo>
                  <a:lnTo>
                    <a:pt x="75" y="98"/>
                  </a:lnTo>
                  <a:lnTo>
                    <a:pt x="60" y="98"/>
                  </a:lnTo>
                  <a:lnTo>
                    <a:pt x="31" y="112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auto">
            <a:xfrm>
              <a:off x="4275" y="1522"/>
              <a:ext cx="184" cy="104"/>
            </a:xfrm>
            <a:custGeom>
              <a:avLst/>
              <a:gdLst>
                <a:gd name="T0" fmla="*/ 3 w 212"/>
                <a:gd name="T1" fmla="*/ 46 h 111"/>
                <a:gd name="T2" fmla="*/ 10 w 212"/>
                <a:gd name="T3" fmla="*/ 46 h 111"/>
                <a:gd name="T4" fmla="*/ 17 w 212"/>
                <a:gd name="T5" fmla="*/ 37 h 111"/>
                <a:gd name="T6" fmla="*/ 7 w 212"/>
                <a:gd name="T7" fmla="*/ 22 h 111"/>
                <a:gd name="T8" fmla="*/ 7 w 212"/>
                <a:gd name="T9" fmla="*/ 31 h 111"/>
                <a:gd name="T10" fmla="*/ 0 w 212"/>
                <a:gd name="T11" fmla="*/ 22 h 111"/>
                <a:gd name="T12" fmla="*/ 3 w 212"/>
                <a:gd name="T13" fmla="*/ 15 h 111"/>
                <a:gd name="T14" fmla="*/ 3 w 212"/>
                <a:gd name="T15" fmla="*/ 7 h 111"/>
                <a:gd name="T16" fmla="*/ 7 w 212"/>
                <a:gd name="T17" fmla="*/ 7 h 111"/>
                <a:gd name="T18" fmla="*/ 14 w 212"/>
                <a:gd name="T19" fmla="*/ 15 h 111"/>
                <a:gd name="T20" fmla="*/ 17 w 212"/>
                <a:gd name="T21" fmla="*/ 7 h 111"/>
                <a:gd name="T22" fmla="*/ 17 w 212"/>
                <a:gd name="T23" fmla="*/ 0 h 111"/>
                <a:gd name="T24" fmla="*/ 24 w 212"/>
                <a:gd name="T25" fmla="*/ 7 h 111"/>
                <a:gd name="T26" fmla="*/ 44 w 212"/>
                <a:gd name="T27" fmla="*/ 7 h 111"/>
                <a:gd name="T28" fmla="*/ 52 w 212"/>
                <a:gd name="T29" fmla="*/ 15 h 111"/>
                <a:gd name="T30" fmla="*/ 52 w 212"/>
                <a:gd name="T31" fmla="*/ 22 h 111"/>
                <a:gd name="T32" fmla="*/ 44 w 212"/>
                <a:gd name="T33" fmla="*/ 31 h 111"/>
                <a:gd name="T34" fmla="*/ 37 w 212"/>
                <a:gd name="T35" fmla="*/ 31 h 111"/>
                <a:gd name="T36" fmla="*/ 37 w 212"/>
                <a:gd name="T37" fmla="*/ 37 h 111"/>
                <a:gd name="T38" fmla="*/ 27 w 212"/>
                <a:gd name="T39" fmla="*/ 37 h 111"/>
                <a:gd name="T40" fmla="*/ 24 w 212"/>
                <a:gd name="T41" fmla="*/ 46 h 111"/>
                <a:gd name="T42" fmla="*/ 24 w 212"/>
                <a:gd name="T43" fmla="*/ 52 h 111"/>
                <a:gd name="T44" fmla="*/ 14 w 212"/>
                <a:gd name="T45" fmla="*/ 58 h 111"/>
                <a:gd name="T46" fmla="*/ 10 w 212"/>
                <a:gd name="T47" fmla="*/ 52 h 111"/>
                <a:gd name="T48" fmla="*/ 0 w 212"/>
                <a:gd name="T49" fmla="*/ 52 h 111"/>
                <a:gd name="T50" fmla="*/ 0 w 212"/>
                <a:gd name="T51" fmla="*/ 46 h 111"/>
                <a:gd name="T52" fmla="*/ 3 w 212"/>
                <a:gd name="T53" fmla="*/ 46 h 11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12"/>
                <a:gd name="T82" fmla="*/ 0 h 111"/>
                <a:gd name="T83" fmla="*/ 212 w 212"/>
                <a:gd name="T84" fmla="*/ 111 h 11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12" h="111">
                  <a:moveTo>
                    <a:pt x="12" y="86"/>
                  </a:moveTo>
                  <a:lnTo>
                    <a:pt x="39" y="86"/>
                  </a:lnTo>
                  <a:lnTo>
                    <a:pt x="71" y="71"/>
                  </a:lnTo>
                  <a:lnTo>
                    <a:pt x="27" y="42"/>
                  </a:lnTo>
                  <a:lnTo>
                    <a:pt x="27" y="59"/>
                  </a:lnTo>
                  <a:lnTo>
                    <a:pt x="0" y="42"/>
                  </a:lnTo>
                  <a:lnTo>
                    <a:pt x="12" y="27"/>
                  </a:lnTo>
                  <a:lnTo>
                    <a:pt x="12" y="11"/>
                  </a:lnTo>
                  <a:lnTo>
                    <a:pt x="27" y="11"/>
                  </a:lnTo>
                  <a:lnTo>
                    <a:pt x="56" y="27"/>
                  </a:lnTo>
                  <a:lnTo>
                    <a:pt x="71" y="11"/>
                  </a:lnTo>
                  <a:lnTo>
                    <a:pt x="71" y="0"/>
                  </a:lnTo>
                  <a:lnTo>
                    <a:pt x="98" y="11"/>
                  </a:lnTo>
                  <a:lnTo>
                    <a:pt x="183" y="11"/>
                  </a:lnTo>
                  <a:lnTo>
                    <a:pt x="212" y="27"/>
                  </a:lnTo>
                  <a:lnTo>
                    <a:pt x="212" y="42"/>
                  </a:lnTo>
                  <a:lnTo>
                    <a:pt x="183" y="59"/>
                  </a:lnTo>
                  <a:lnTo>
                    <a:pt x="154" y="59"/>
                  </a:lnTo>
                  <a:lnTo>
                    <a:pt x="154" y="71"/>
                  </a:lnTo>
                  <a:lnTo>
                    <a:pt x="112" y="71"/>
                  </a:lnTo>
                  <a:lnTo>
                    <a:pt x="98" y="86"/>
                  </a:lnTo>
                  <a:lnTo>
                    <a:pt x="98" y="98"/>
                  </a:lnTo>
                  <a:lnTo>
                    <a:pt x="56" y="111"/>
                  </a:lnTo>
                  <a:lnTo>
                    <a:pt x="39" y="98"/>
                  </a:lnTo>
                  <a:lnTo>
                    <a:pt x="0" y="98"/>
                  </a:lnTo>
                  <a:lnTo>
                    <a:pt x="0" y="86"/>
                  </a:lnTo>
                  <a:lnTo>
                    <a:pt x="12" y="86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auto">
            <a:xfrm>
              <a:off x="3937" y="1535"/>
              <a:ext cx="284" cy="187"/>
            </a:xfrm>
            <a:custGeom>
              <a:avLst/>
              <a:gdLst>
                <a:gd name="T0" fmla="*/ 21 w 327"/>
                <a:gd name="T1" fmla="*/ 23 h 200"/>
                <a:gd name="T2" fmla="*/ 17 w 327"/>
                <a:gd name="T3" fmla="*/ 23 h 200"/>
                <a:gd name="T4" fmla="*/ 7 w 327"/>
                <a:gd name="T5" fmla="*/ 7 h 200"/>
                <a:gd name="T6" fmla="*/ 3 w 327"/>
                <a:gd name="T7" fmla="*/ 7 h 200"/>
                <a:gd name="T8" fmla="*/ 0 w 327"/>
                <a:gd name="T9" fmla="*/ 17 h 200"/>
                <a:gd name="T10" fmla="*/ 3 w 327"/>
                <a:gd name="T11" fmla="*/ 23 h 200"/>
                <a:gd name="T12" fmla="*/ 3 w 327"/>
                <a:gd name="T13" fmla="*/ 17 h 200"/>
                <a:gd name="T14" fmla="*/ 7 w 327"/>
                <a:gd name="T15" fmla="*/ 17 h 200"/>
                <a:gd name="T16" fmla="*/ 10 w 327"/>
                <a:gd name="T17" fmla="*/ 23 h 200"/>
                <a:gd name="T18" fmla="*/ 10 w 327"/>
                <a:gd name="T19" fmla="*/ 31 h 200"/>
                <a:gd name="T20" fmla="*/ 3 w 327"/>
                <a:gd name="T21" fmla="*/ 31 h 200"/>
                <a:gd name="T22" fmla="*/ 3 w 327"/>
                <a:gd name="T23" fmla="*/ 38 h 200"/>
                <a:gd name="T24" fmla="*/ 7 w 327"/>
                <a:gd name="T25" fmla="*/ 38 h 200"/>
                <a:gd name="T26" fmla="*/ 10 w 327"/>
                <a:gd name="T27" fmla="*/ 51 h 200"/>
                <a:gd name="T28" fmla="*/ 14 w 327"/>
                <a:gd name="T29" fmla="*/ 75 h 200"/>
                <a:gd name="T30" fmla="*/ 21 w 327"/>
                <a:gd name="T31" fmla="*/ 67 h 200"/>
                <a:gd name="T32" fmla="*/ 28 w 327"/>
                <a:gd name="T33" fmla="*/ 59 h 200"/>
                <a:gd name="T34" fmla="*/ 55 w 327"/>
                <a:gd name="T35" fmla="*/ 88 h 200"/>
                <a:gd name="T36" fmla="*/ 55 w 327"/>
                <a:gd name="T37" fmla="*/ 94 h 200"/>
                <a:gd name="T38" fmla="*/ 63 w 327"/>
                <a:gd name="T39" fmla="*/ 102 h 200"/>
                <a:gd name="T40" fmla="*/ 66 w 327"/>
                <a:gd name="T41" fmla="*/ 94 h 200"/>
                <a:gd name="T42" fmla="*/ 72 w 327"/>
                <a:gd name="T43" fmla="*/ 88 h 200"/>
                <a:gd name="T44" fmla="*/ 72 w 327"/>
                <a:gd name="T45" fmla="*/ 75 h 200"/>
                <a:gd name="T46" fmla="*/ 77 w 327"/>
                <a:gd name="T47" fmla="*/ 75 h 200"/>
                <a:gd name="T48" fmla="*/ 80 w 327"/>
                <a:gd name="T49" fmla="*/ 75 h 200"/>
                <a:gd name="T50" fmla="*/ 80 w 327"/>
                <a:gd name="T51" fmla="*/ 67 h 200"/>
                <a:gd name="T52" fmla="*/ 72 w 327"/>
                <a:gd name="T53" fmla="*/ 59 h 200"/>
                <a:gd name="T54" fmla="*/ 55 w 327"/>
                <a:gd name="T55" fmla="*/ 38 h 200"/>
                <a:gd name="T56" fmla="*/ 52 w 327"/>
                <a:gd name="T57" fmla="*/ 23 h 200"/>
                <a:gd name="T58" fmla="*/ 42 w 327"/>
                <a:gd name="T59" fmla="*/ 23 h 200"/>
                <a:gd name="T60" fmla="*/ 37 w 327"/>
                <a:gd name="T61" fmla="*/ 7 h 200"/>
                <a:gd name="T62" fmla="*/ 31 w 327"/>
                <a:gd name="T63" fmla="*/ 0 h 200"/>
                <a:gd name="T64" fmla="*/ 28 w 327"/>
                <a:gd name="T65" fmla="*/ 0 h 200"/>
                <a:gd name="T66" fmla="*/ 24 w 327"/>
                <a:gd name="T67" fmla="*/ 17 h 200"/>
                <a:gd name="T68" fmla="*/ 24 w 327"/>
                <a:gd name="T69" fmla="*/ 23 h 200"/>
                <a:gd name="T70" fmla="*/ 21 w 327"/>
                <a:gd name="T71" fmla="*/ 23 h 2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27"/>
                <a:gd name="T109" fmla="*/ 0 h 200"/>
                <a:gd name="T110" fmla="*/ 327 w 327"/>
                <a:gd name="T111" fmla="*/ 200 h 20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27" h="200">
                  <a:moveTo>
                    <a:pt x="87" y="46"/>
                  </a:moveTo>
                  <a:lnTo>
                    <a:pt x="68" y="46"/>
                  </a:lnTo>
                  <a:lnTo>
                    <a:pt x="27" y="16"/>
                  </a:lnTo>
                  <a:lnTo>
                    <a:pt x="16" y="16"/>
                  </a:lnTo>
                  <a:lnTo>
                    <a:pt x="0" y="31"/>
                  </a:lnTo>
                  <a:lnTo>
                    <a:pt x="16" y="46"/>
                  </a:lnTo>
                  <a:lnTo>
                    <a:pt x="16" y="31"/>
                  </a:lnTo>
                  <a:lnTo>
                    <a:pt x="27" y="31"/>
                  </a:lnTo>
                  <a:lnTo>
                    <a:pt x="39" y="46"/>
                  </a:lnTo>
                  <a:lnTo>
                    <a:pt x="39" y="60"/>
                  </a:lnTo>
                  <a:lnTo>
                    <a:pt x="16" y="60"/>
                  </a:lnTo>
                  <a:lnTo>
                    <a:pt x="16" y="75"/>
                  </a:lnTo>
                  <a:lnTo>
                    <a:pt x="27" y="75"/>
                  </a:lnTo>
                  <a:lnTo>
                    <a:pt x="39" y="100"/>
                  </a:lnTo>
                  <a:lnTo>
                    <a:pt x="56" y="146"/>
                  </a:lnTo>
                  <a:lnTo>
                    <a:pt x="87" y="131"/>
                  </a:lnTo>
                  <a:lnTo>
                    <a:pt x="116" y="115"/>
                  </a:lnTo>
                  <a:lnTo>
                    <a:pt x="227" y="171"/>
                  </a:lnTo>
                  <a:lnTo>
                    <a:pt x="227" y="186"/>
                  </a:lnTo>
                  <a:lnTo>
                    <a:pt x="258" y="200"/>
                  </a:lnTo>
                  <a:lnTo>
                    <a:pt x="269" y="186"/>
                  </a:lnTo>
                  <a:lnTo>
                    <a:pt x="298" y="171"/>
                  </a:lnTo>
                  <a:lnTo>
                    <a:pt x="298" y="146"/>
                  </a:lnTo>
                  <a:lnTo>
                    <a:pt x="313" y="146"/>
                  </a:lnTo>
                  <a:lnTo>
                    <a:pt x="327" y="146"/>
                  </a:lnTo>
                  <a:lnTo>
                    <a:pt x="327" y="131"/>
                  </a:lnTo>
                  <a:lnTo>
                    <a:pt x="298" y="115"/>
                  </a:lnTo>
                  <a:lnTo>
                    <a:pt x="227" y="75"/>
                  </a:lnTo>
                  <a:lnTo>
                    <a:pt x="214" y="46"/>
                  </a:lnTo>
                  <a:lnTo>
                    <a:pt x="171" y="46"/>
                  </a:lnTo>
                  <a:lnTo>
                    <a:pt x="154" y="16"/>
                  </a:lnTo>
                  <a:lnTo>
                    <a:pt x="127" y="0"/>
                  </a:lnTo>
                  <a:lnTo>
                    <a:pt x="116" y="0"/>
                  </a:lnTo>
                  <a:lnTo>
                    <a:pt x="98" y="31"/>
                  </a:lnTo>
                  <a:lnTo>
                    <a:pt x="98" y="46"/>
                  </a:lnTo>
                  <a:lnTo>
                    <a:pt x="87" y="46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auto">
            <a:xfrm>
              <a:off x="2615" y="2295"/>
              <a:ext cx="149" cy="129"/>
            </a:xfrm>
            <a:custGeom>
              <a:avLst/>
              <a:gdLst>
                <a:gd name="T0" fmla="*/ 34 w 171"/>
                <a:gd name="T1" fmla="*/ 66 h 139"/>
                <a:gd name="T2" fmla="*/ 32 w 171"/>
                <a:gd name="T3" fmla="*/ 66 h 139"/>
                <a:gd name="T4" fmla="*/ 28 w 171"/>
                <a:gd name="T5" fmla="*/ 53 h 139"/>
                <a:gd name="T6" fmla="*/ 24 w 171"/>
                <a:gd name="T7" fmla="*/ 53 h 139"/>
                <a:gd name="T8" fmla="*/ 24 w 171"/>
                <a:gd name="T9" fmla="*/ 46 h 139"/>
                <a:gd name="T10" fmla="*/ 21 w 171"/>
                <a:gd name="T11" fmla="*/ 33 h 139"/>
                <a:gd name="T12" fmla="*/ 13 w 171"/>
                <a:gd name="T13" fmla="*/ 33 h 139"/>
                <a:gd name="T14" fmla="*/ 7 w 171"/>
                <a:gd name="T15" fmla="*/ 39 h 139"/>
                <a:gd name="T16" fmla="*/ 0 w 171"/>
                <a:gd name="T17" fmla="*/ 18 h 139"/>
                <a:gd name="T18" fmla="*/ 0 w 171"/>
                <a:gd name="T19" fmla="*/ 13 h 139"/>
                <a:gd name="T20" fmla="*/ 7 w 171"/>
                <a:gd name="T21" fmla="*/ 13 h 139"/>
                <a:gd name="T22" fmla="*/ 7 w 171"/>
                <a:gd name="T23" fmla="*/ 0 h 139"/>
                <a:gd name="T24" fmla="*/ 21 w 171"/>
                <a:gd name="T25" fmla="*/ 0 h 139"/>
                <a:gd name="T26" fmla="*/ 24 w 171"/>
                <a:gd name="T27" fmla="*/ 6 h 139"/>
                <a:gd name="T28" fmla="*/ 32 w 171"/>
                <a:gd name="T29" fmla="*/ 0 h 139"/>
                <a:gd name="T30" fmla="*/ 37 w 171"/>
                <a:gd name="T31" fmla="*/ 26 h 139"/>
                <a:gd name="T32" fmla="*/ 37 w 171"/>
                <a:gd name="T33" fmla="*/ 39 h 139"/>
                <a:gd name="T34" fmla="*/ 43 w 171"/>
                <a:gd name="T35" fmla="*/ 53 h 139"/>
                <a:gd name="T36" fmla="*/ 37 w 171"/>
                <a:gd name="T37" fmla="*/ 53 h 139"/>
                <a:gd name="T38" fmla="*/ 37 w 171"/>
                <a:gd name="T39" fmla="*/ 59 h 139"/>
                <a:gd name="T40" fmla="*/ 34 w 171"/>
                <a:gd name="T41" fmla="*/ 66 h 13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71"/>
                <a:gd name="T64" fmla="*/ 0 h 139"/>
                <a:gd name="T65" fmla="*/ 171 w 171"/>
                <a:gd name="T66" fmla="*/ 139 h 13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71" h="139">
                  <a:moveTo>
                    <a:pt x="138" y="139"/>
                  </a:moveTo>
                  <a:lnTo>
                    <a:pt x="126" y="139"/>
                  </a:lnTo>
                  <a:lnTo>
                    <a:pt x="109" y="110"/>
                  </a:lnTo>
                  <a:lnTo>
                    <a:pt x="98" y="110"/>
                  </a:lnTo>
                  <a:lnTo>
                    <a:pt x="98" y="98"/>
                  </a:lnTo>
                  <a:lnTo>
                    <a:pt x="82" y="71"/>
                  </a:lnTo>
                  <a:lnTo>
                    <a:pt x="53" y="71"/>
                  </a:lnTo>
                  <a:lnTo>
                    <a:pt x="27" y="83"/>
                  </a:lnTo>
                  <a:lnTo>
                    <a:pt x="0" y="39"/>
                  </a:lnTo>
                  <a:lnTo>
                    <a:pt x="0" y="27"/>
                  </a:lnTo>
                  <a:lnTo>
                    <a:pt x="27" y="27"/>
                  </a:lnTo>
                  <a:lnTo>
                    <a:pt x="27" y="0"/>
                  </a:lnTo>
                  <a:lnTo>
                    <a:pt x="82" y="0"/>
                  </a:lnTo>
                  <a:lnTo>
                    <a:pt x="98" y="12"/>
                  </a:lnTo>
                  <a:lnTo>
                    <a:pt x="126" y="0"/>
                  </a:lnTo>
                  <a:lnTo>
                    <a:pt x="149" y="54"/>
                  </a:lnTo>
                  <a:lnTo>
                    <a:pt x="149" y="83"/>
                  </a:lnTo>
                  <a:lnTo>
                    <a:pt x="171" y="110"/>
                  </a:lnTo>
                  <a:lnTo>
                    <a:pt x="149" y="110"/>
                  </a:lnTo>
                  <a:lnTo>
                    <a:pt x="149" y="125"/>
                  </a:lnTo>
                  <a:lnTo>
                    <a:pt x="138" y="139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auto">
            <a:xfrm>
              <a:off x="2673" y="1974"/>
              <a:ext cx="336" cy="374"/>
            </a:xfrm>
            <a:custGeom>
              <a:avLst/>
              <a:gdLst>
                <a:gd name="T0" fmla="*/ 72 w 386"/>
                <a:gd name="T1" fmla="*/ 142 h 399"/>
                <a:gd name="T2" fmla="*/ 64 w 386"/>
                <a:gd name="T3" fmla="*/ 147 h 399"/>
                <a:gd name="T4" fmla="*/ 53 w 386"/>
                <a:gd name="T5" fmla="*/ 166 h 399"/>
                <a:gd name="T6" fmla="*/ 45 w 386"/>
                <a:gd name="T7" fmla="*/ 171 h 399"/>
                <a:gd name="T8" fmla="*/ 39 w 386"/>
                <a:gd name="T9" fmla="*/ 193 h 399"/>
                <a:gd name="T10" fmla="*/ 39 w 386"/>
                <a:gd name="T11" fmla="*/ 209 h 399"/>
                <a:gd name="T12" fmla="*/ 36 w 386"/>
                <a:gd name="T13" fmla="*/ 209 h 399"/>
                <a:gd name="T14" fmla="*/ 32 w 386"/>
                <a:gd name="T15" fmla="*/ 209 h 399"/>
                <a:gd name="T16" fmla="*/ 29 w 386"/>
                <a:gd name="T17" fmla="*/ 209 h 399"/>
                <a:gd name="T18" fmla="*/ 25 w 386"/>
                <a:gd name="T19" fmla="*/ 209 h 399"/>
                <a:gd name="T20" fmla="*/ 21 w 386"/>
                <a:gd name="T21" fmla="*/ 209 h 399"/>
                <a:gd name="T22" fmla="*/ 15 w 386"/>
                <a:gd name="T23" fmla="*/ 178 h 399"/>
                <a:gd name="T24" fmla="*/ 8 w 386"/>
                <a:gd name="T25" fmla="*/ 187 h 399"/>
                <a:gd name="T26" fmla="*/ 3 w 386"/>
                <a:gd name="T27" fmla="*/ 178 h 399"/>
                <a:gd name="T28" fmla="*/ 0 w 386"/>
                <a:gd name="T29" fmla="*/ 147 h 399"/>
                <a:gd name="T30" fmla="*/ 3 w 386"/>
                <a:gd name="T31" fmla="*/ 133 h 399"/>
                <a:gd name="T32" fmla="*/ 8 w 386"/>
                <a:gd name="T33" fmla="*/ 142 h 399"/>
                <a:gd name="T34" fmla="*/ 10 w 386"/>
                <a:gd name="T35" fmla="*/ 133 h 399"/>
                <a:gd name="T36" fmla="*/ 39 w 386"/>
                <a:gd name="T37" fmla="*/ 133 h 399"/>
                <a:gd name="T38" fmla="*/ 32 w 386"/>
                <a:gd name="T39" fmla="*/ 0 h 399"/>
                <a:gd name="T40" fmla="*/ 43 w 386"/>
                <a:gd name="T41" fmla="*/ 0 h 399"/>
                <a:gd name="T42" fmla="*/ 75 w 386"/>
                <a:gd name="T43" fmla="*/ 58 h 399"/>
                <a:gd name="T44" fmla="*/ 83 w 386"/>
                <a:gd name="T45" fmla="*/ 67 h 399"/>
                <a:gd name="T46" fmla="*/ 90 w 386"/>
                <a:gd name="T47" fmla="*/ 75 h 399"/>
                <a:gd name="T48" fmla="*/ 90 w 386"/>
                <a:gd name="T49" fmla="*/ 90 h 399"/>
                <a:gd name="T50" fmla="*/ 96 w 386"/>
                <a:gd name="T51" fmla="*/ 90 h 399"/>
                <a:gd name="T52" fmla="*/ 96 w 386"/>
                <a:gd name="T53" fmla="*/ 127 h 399"/>
                <a:gd name="T54" fmla="*/ 92 w 386"/>
                <a:gd name="T55" fmla="*/ 133 h 399"/>
                <a:gd name="T56" fmla="*/ 72 w 386"/>
                <a:gd name="T57" fmla="*/ 142 h 39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86"/>
                <a:gd name="T88" fmla="*/ 0 h 399"/>
                <a:gd name="T89" fmla="*/ 386 w 386"/>
                <a:gd name="T90" fmla="*/ 399 h 39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86" h="399">
                  <a:moveTo>
                    <a:pt x="286" y="270"/>
                  </a:moveTo>
                  <a:lnTo>
                    <a:pt x="257" y="282"/>
                  </a:lnTo>
                  <a:lnTo>
                    <a:pt x="213" y="315"/>
                  </a:lnTo>
                  <a:lnTo>
                    <a:pt x="182" y="326"/>
                  </a:lnTo>
                  <a:lnTo>
                    <a:pt x="157" y="370"/>
                  </a:lnTo>
                  <a:lnTo>
                    <a:pt x="157" y="399"/>
                  </a:lnTo>
                  <a:lnTo>
                    <a:pt x="142" y="399"/>
                  </a:lnTo>
                  <a:lnTo>
                    <a:pt x="130" y="399"/>
                  </a:lnTo>
                  <a:lnTo>
                    <a:pt x="115" y="399"/>
                  </a:lnTo>
                  <a:lnTo>
                    <a:pt x="102" y="399"/>
                  </a:lnTo>
                  <a:lnTo>
                    <a:pt x="82" y="399"/>
                  </a:lnTo>
                  <a:lnTo>
                    <a:pt x="59" y="341"/>
                  </a:lnTo>
                  <a:lnTo>
                    <a:pt x="31" y="355"/>
                  </a:lnTo>
                  <a:lnTo>
                    <a:pt x="15" y="341"/>
                  </a:lnTo>
                  <a:lnTo>
                    <a:pt x="0" y="282"/>
                  </a:lnTo>
                  <a:lnTo>
                    <a:pt x="15" y="255"/>
                  </a:lnTo>
                  <a:lnTo>
                    <a:pt x="31" y="270"/>
                  </a:lnTo>
                  <a:lnTo>
                    <a:pt x="42" y="255"/>
                  </a:lnTo>
                  <a:lnTo>
                    <a:pt x="157" y="255"/>
                  </a:lnTo>
                  <a:lnTo>
                    <a:pt x="130" y="0"/>
                  </a:lnTo>
                  <a:lnTo>
                    <a:pt x="171" y="0"/>
                  </a:lnTo>
                  <a:lnTo>
                    <a:pt x="301" y="111"/>
                  </a:lnTo>
                  <a:lnTo>
                    <a:pt x="328" y="130"/>
                  </a:lnTo>
                  <a:lnTo>
                    <a:pt x="357" y="142"/>
                  </a:lnTo>
                  <a:lnTo>
                    <a:pt x="357" y="171"/>
                  </a:lnTo>
                  <a:lnTo>
                    <a:pt x="386" y="171"/>
                  </a:lnTo>
                  <a:lnTo>
                    <a:pt x="386" y="242"/>
                  </a:lnTo>
                  <a:lnTo>
                    <a:pt x="372" y="255"/>
                  </a:lnTo>
                  <a:lnTo>
                    <a:pt x="286" y="270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auto">
            <a:xfrm>
              <a:off x="3112" y="1778"/>
              <a:ext cx="323" cy="342"/>
            </a:xfrm>
            <a:custGeom>
              <a:avLst/>
              <a:gdLst>
                <a:gd name="T0" fmla="*/ 95 w 370"/>
                <a:gd name="T1" fmla="*/ 146 h 367"/>
                <a:gd name="T2" fmla="*/ 95 w 370"/>
                <a:gd name="T3" fmla="*/ 174 h 367"/>
                <a:gd name="T4" fmla="*/ 88 w 370"/>
                <a:gd name="T5" fmla="*/ 174 h 367"/>
                <a:gd name="T6" fmla="*/ 88 w 370"/>
                <a:gd name="T7" fmla="*/ 182 h 367"/>
                <a:gd name="T8" fmla="*/ 44 w 370"/>
                <a:gd name="T9" fmla="*/ 134 h 367"/>
                <a:gd name="T10" fmla="*/ 33 w 370"/>
                <a:gd name="T11" fmla="*/ 134 h 367"/>
                <a:gd name="T12" fmla="*/ 29 w 370"/>
                <a:gd name="T13" fmla="*/ 126 h 367"/>
                <a:gd name="T14" fmla="*/ 15 w 370"/>
                <a:gd name="T15" fmla="*/ 126 h 367"/>
                <a:gd name="T16" fmla="*/ 10 w 370"/>
                <a:gd name="T17" fmla="*/ 110 h 367"/>
                <a:gd name="T18" fmla="*/ 7 w 370"/>
                <a:gd name="T19" fmla="*/ 110 h 367"/>
                <a:gd name="T20" fmla="*/ 0 w 370"/>
                <a:gd name="T21" fmla="*/ 90 h 367"/>
                <a:gd name="T22" fmla="*/ 3 w 370"/>
                <a:gd name="T23" fmla="*/ 84 h 367"/>
                <a:gd name="T24" fmla="*/ 3 w 370"/>
                <a:gd name="T25" fmla="*/ 69 h 367"/>
                <a:gd name="T26" fmla="*/ 3 w 370"/>
                <a:gd name="T27" fmla="*/ 48 h 367"/>
                <a:gd name="T28" fmla="*/ 0 w 370"/>
                <a:gd name="T29" fmla="*/ 41 h 367"/>
                <a:gd name="T30" fmla="*/ 0 w 370"/>
                <a:gd name="T31" fmla="*/ 35 h 367"/>
                <a:gd name="T32" fmla="*/ 3 w 370"/>
                <a:gd name="T33" fmla="*/ 35 h 367"/>
                <a:gd name="T34" fmla="*/ 3 w 370"/>
                <a:gd name="T35" fmla="*/ 20 h 367"/>
                <a:gd name="T36" fmla="*/ 10 w 370"/>
                <a:gd name="T37" fmla="*/ 14 h 367"/>
                <a:gd name="T38" fmla="*/ 10 w 370"/>
                <a:gd name="T39" fmla="*/ 0 h 367"/>
                <a:gd name="T40" fmla="*/ 18 w 370"/>
                <a:gd name="T41" fmla="*/ 7 h 367"/>
                <a:gd name="T42" fmla="*/ 29 w 370"/>
                <a:gd name="T43" fmla="*/ 7 h 367"/>
                <a:gd name="T44" fmla="*/ 37 w 370"/>
                <a:gd name="T45" fmla="*/ 14 h 367"/>
                <a:gd name="T46" fmla="*/ 37 w 370"/>
                <a:gd name="T47" fmla="*/ 20 h 367"/>
                <a:gd name="T48" fmla="*/ 47 w 370"/>
                <a:gd name="T49" fmla="*/ 30 h 367"/>
                <a:gd name="T50" fmla="*/ 54 w 370"/>
                <a:gd name="T51" fmla="*/ 35 h 367"/>
                <a:gd name="T52" fmla="*/ 59 w 370"/>
                <a:gd name="T53" fmla="*/ 41 h 367"/>
                <a:gd name="T54" fmla="*/ 62 w 370"/>
                <a:gd name="T55" fmla="*/ 35 h 367"/>
                <a:gd name="T56" fmla="*/ 62 w 370"/>
                <a:gd name="T57" fmla="*/ 14 h 367"/>
                <a:gd name="T58" fmla="*/ 74 w 370"/>
                <a:gd name="T59" fmla="*/ 7 h 367"/>
                <a:gd name="T60" fmla="*/ 81 w 370"/>
                <a:gd name="T61" fmla="*/ 7 h 367"/>
                <a:gd name="T62" fmla="*/ 81 w 370"/>
                <a:gd name="T63" fmla="*/ 14 h 367"/>
                <a:gd name="T64" fmla="*/ 92 w 370"/>
                <a:gd name="T65" fmla="*/ 20 h 367"/>
                <a:gd name="T66" fmla="*/ 92 w 370"/>
                <a:gd name="T67" fmla="*/ 41 h 367"/>
                <a:gd name="T68" fmla="*/ 92 w 370"/>
                <a:gd name="T69" fmla="*/ 61 h 367"/>
                <a:gd name="T70" fmla="*/ 95 w 370"/>
                <a:gd name="T71" fmla="*/ 146 h 36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70"/>
                <a:gd name="T109" fmla="*/ 0 h 367"/>
                <a:gd name="T110" fmla="*/ 370 w 370"/>
                <a:gd name="T111" fmla="*/ 367 h 36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70" h="367">
                  <a:moveTo>
                    <a:pt x="370" y="294"/>
                  </a:moveTo>
                  <a:lnTo>
                    <a:pt x="370" y="354"/>
                  </a:lnTo>
                  <a:lnTo>
                    <a:pt x="342" y="354"/>
                  </a:lnTo>
                  <a:lnTo>
                    <a:pt x="342" y="367"/>
                  </a:lnTo>
                  <a:lnTo>
                    <a:pt x="171" y="271"/>
                  </a:lnTo>
                  <a:lnTo>
                    <a:pt x="127" y="271"/>
                  </a:lnTo>
                  <a:lnTo>
                    <a:pt x="111" y="254"/>
                  </a:lnTo>
                  <a:lnTo>
                    <a:pt x="59" y="254"/>
                  </a:lnTo>
                  <a:lnTo>
                    <a:pt x="42" y="223"/>
                  </a:lnTo>
                  <a:lnTo>
                    <a:pt x="27" y="223"/>
                  </a:lnTo>
                  <a:lnTo>
                    <a:pt x="0" y="183"/>
                  </a:lnTo>
                  <a:lnTo>
                    <a:pt x="11" y="171"/>
                  </a:lnTo>
                  <a:lnTo>
                    <a:pt x="11" y="139"/>
                  </a:lnTo>
                  <a:lnTo>
                    <a:pt x="11" y="98"/>
                  </a:lnTo>
                  <a:lnTo>
                    <a:pt x="0" y="83"/>
                  </a:lnTo>
                  <a:lnTo>
                    <a:pt x="0" y="71"/>
                  </a:lnTo>
                  <a:lnTo>
                    <a:pt x="11" y="71"/>
                  </a:lnTo>
                  <a:lnTo>
                    <a:pt x="11" y="39"/>
                  </a:lnTo>
                  <a:lnTo>
                    <a:pt x="42" y="27"/>
                  </a:lnTo>
                  <a:lnTo>
                    <a:pt x="42" y="0"/>
                  </a:lnTo>
                  <a:lnTo>
                    <a:pt x="71" y="12"/>
                  </a:lnTo>
                  <a:lnTo>
                    <a:pt x="111" y="12"/>
                  </a:lnTo>
                  <a:lnTo>
                    <a:pt x="142" y="27"/>
                  </a:lnTo>
                  <a:lnTo>
                    <a:pt x="142" y="39"/>
                  </a:lnTo>
                  <a:lnTo>
                    <a:pt x="182" y="60"/>
                  </a:lnTo>
                  <a:lnTo>
                    <a:pt x="209" y="71"/>
                  </a:lnTo>
                  <a:lnTo>
                    <a:pt x="230" y="83"/>
                  </a:lnTo>
                  <a:lnTo>
                    <a:pt x="242" y="71"/>
                  </a:lnTo>
                  <a:lnTo>
                    <a:pt x="242" y="27"/>
                  </a:lnTo>
                  <a:lnTo>
                    <a:pt x="286" y="12"/>
                  </a:lnTo>
                  <a:lnTo>
                    <a:pt x="313" y="12"/>
                  </a:lnTo>
                  <a:lnTo>
                    <a:pt x="313" y="27"/>
                  </a:lnTo>
                  <a:lnTo>
                    <a:pt x="357" y="39"/>
                  </a:lnTo>
                  <a:lnTo>
                    <a:pt x="357" y="83"/>
                  </a:lnTo>
                  <a:lnTo>
                    <a:pt x="357" y="123"/>
                  </a:lnTo>
                  <a:lnTo>
                    <a:pt x="370" y="294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748" y="1684"/>
              <a:ext cx="416" cy="450"/>
            </a:xfrm>
            <a:custGeom>
              <a:avLst/>
              <a:gdLst>
                <a:gd name="T0" fmla="*/ 97 w 478"/>
                <a:gd name="T1" fmla="*/ 0 h 482"/>
                <a:gd name="T2" fmla="*/ 100 w 478"/>
                <a:gd name="T3" fmla="*/ 0 h 482"/>
                <a:gd name="T4" fmla="*/ 100 w 478"/>
                <a:gd name="T5" fmla="*/ 7 h 482"/>
                <a:gd name="T6" fmla="*/ 100 w 478"/>
                <a:gd name="T7" fmla="*/ 30 h 482"/>
                <a:gd name="T8" fmla="*/ 95 w 478"/>
                <a:gd name="T9" fmla="*/ 42 h 482"/>
                <a:gd name="T10" fmla="*/ 97 w 478"/>
                <a:gd name="T11" fmla="*/ 56 h 482"/>
                <a:gd name="T12" fmla="*/ 104 w 478"/>
                <a:gd name="T13" fmla="*/ 63 h 482"/>
                <a:gd name="T14" fmla="*/ 104 w 478"/>
                <a:gd name="T15" fmla="*/ 85 h 482"/>
                <a:gd name="T16" fmla="*/ 104 w 478"/>
                <a:gd name="T17" fmla="*/ 91 h 482"/>
                <a:gd name="T18" fmla="*/ 107 w 478"/>
                <a:gd name="T19" fmla="*/ 99 h 482"/>
                <a:gd name="T20" fmla="*/ 107 w 478"/>
                <a:gd name="T21" fmla="*/ 120 h 482"/>
                <a:gd name="T22" fmla="*/ 107 w 478"/>
                <a:gd name="T23" fmla="*/ 134 h 482"/>
                <a:gd name="T24" fmla="*/ 104 w 478"/>
                <a:gd name="T25" fmla="*/ 143 h 482"/>
                <a:gd name="T26" fmla="*/ 111 w 478"/>
                <a:gd name="T27" fmla="*/ 163 h 482"/>
                <a:gd name="T28" fmla="*/ 115 w 478"/>
                <a:gd name="T29" fmla="*/ 163 h 482"/>
                <a:gd name="T30" fmla="*/ 119 w 478"/>
                <a:gd name="T31" fmla="*/ 177 h 482"/>
                <a:gd name="T32" fmla="*/ 83 w 478"/>
                <a:gd name="T33" fmla="*/ 233 h 482"/>
                <a:gd name="T34" fmla="*/ 75 w 478"/>
                <a:gd name="T35" fmla="*/ 243 h 482"/>
                <a:gd name="T36" fmla="*/ 69 w 478"/>
                <a:gd name="T37" fmla="*/ 243 h 482"/>
                <a:gd name="T38" fmla="*/ 69 w 478"/>
                <a:gd name="T39" fmla="*/ 229 h 482"/>
                <a:gd name="T40" fmla="*/ 61 w 478"/>
                <a:gd name="T41" fmla="*/ 222 h 482"/>
                <a:gd name="T42" fmla="*/ 55 w 478"/>
                <a:gd name="T43" fmla="*/ 212 h 482"/>
                <a:gd name="T44" fmla="*/ 22 w 478"/>
                <a:gd name="T45" fmla="*/ 154 h 482"/>
                <a:gd name="T46" fmla="*/ 0 w 478"/>
                <a:gd name="T47" fmla="*/ 126 h 482"/>
                <a:gd name="T48" fmla="*/ 0 w 478"/>
                <a:gd name="T49" fmla="*/ 120 h 482"/>
                <a:gd name="T50" fmla="*/ 0 w 478"/>
                <a:gd name="T51" fmla="*/ 105 h 482"/>
                <a:gd name="T52" fmla="*/ 5 w 478"/>
                <a:gd name="T53" fmla="*/ 99 h 482"/>
                <a:gd name="T54" fmla="*/ 22 w 478"/>
                <a:gd name="T55" fmla="*/ 91 h 482"/>
                <a:gd name="T56" fmla="*/ 30 w 478"/>
                <a:gd name="T57" fmla="*/ 79 h 482"/>
                <a:gd name="T58" fmla="*/ 30 w 478"/>
                <a:gd name="T59" fmla="*/ 69 h 482"/>
                <a:gd name="T60" fmla="*/ 44 w 478"/>
                <a:gd name="T61" fmla="*/ 63 h 482"/>
                <a:gd name="T62" fmla="*/ 44 w 478"/>
                <a:gd name="T63" fmla="*/ 30 h 482"/>
                <a:gd name="T64" fmla="*/ 39 w 478"/>
                <a:gd name="T65" fmla="*/ 19 h 482"/>
                <a:gd name="T66" fmla="*/ 57 w 478"/>
                <a:gd name="T67" fmla="*/ 7 h 482"/>
                <a:gd name="T68" fmla="*/ 75 w 478"/>
                <a:gd name="T69" fmla="*/ 0 h 482"/>
                <a:gd name="T70" fmla="*/ 83 w 478"/>
                <a:gd name="T71" fmla="*/ 0 h 482"/>
                <a:gd name="T72" fmla="*/ 86 w 478"/>
                <a:gd name="T73" fmla="*/ 0 h 482"/>
                <a:gd name="T74" fmla="*/ 97 w 478"/>
                <a:gd name="T75" fmla="*/ 0 h 48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478"/>
                <a:gd name="T115" fmla="*/ 0 h 482"/>
                <a:gd name="T116" fmla="*/ 478 w 478"/>
                <a:gd name="T117" fmla="*/ 482 h 48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478" h="482">
                  <a:moveTo>
                    <a:pt x="390" y="0"/>
                  </a:moveTo>
                  <a:lnTo>
                    <a:pt x="402" y="0"/>
                  </a:lnTo>
                  <a:lnTo>
                    <a:pt x="402" y="11"/>
                  </a:lnTo>
                  <a:lnTo>
                    <a:pt x="402" y="59"/>
                  </a:lnTo>
                  <a:lnTo>
                    <a:pt x="379" y="82"/>
                  </a:lnTo>
                  <a:lnTo>
                    <a:pt x="390" y="111"/>
                  </a:lnTo>
                  <a:lnTo>
                    <a:pt x="417" y="126"/>
                  </a:lnTo>
                  <a:lnTo>
                    <a:pt x="417" y="170"/>
                  </a:lnTo>
                  <a:lnTo>
                    <a:pt x="417" y="182"/>
                  </a:lnTo>
                  <a:lnTo>
                    <a:pt x="430" y="197"/>
                  </a:lnTo>
                  <a:lnTo>
                    <a:pt x="430" y="238"/>
                  </a:lnTo>
                  <a:lnTo>
                    <a:pt x="430" y="270"/>
                  </a:lnTo>
                  <a:lnTo>
                    <a:pt x="417" y="282"/>
                  </a:lnTo>
                  <a:lnTo>
                    <a:pt x="446" y="322"/>
                  </a:lnTo>
                  <a:lnTo>
                    <a:pt x="461" y="322"/>
                  </a:lnTo>
                  <a:lnTo>
                    <a:pt x="478" y="353"/>
                  </a:lnTo>
                  <a:lnTo>
                    <a:pt x="331" y="464"/>
                  </a:lnTo>
                  <a:lnTo>
                    <a:pt x="302" y="482"/>
                  </a:lnTo>
                  <a:lnTo>
                    <a:pt x="275" y="482"/>
                  </a:lnTo>
                  <a:lnTo>
                    <a:pt x="275" y="453"/>
                  </a:lnTo>
                  <a:lnTo>
                    <a:pt x="246" y="441"/>
                  </a:lnTo>
                  <a:lnTo>
                    <a:pt x="219" y="420"/>
                  </a:lnTo>
                  <a:lnTo>
                    <a:pt x="87" y="309"/>
                  </a:lnTo>
                  <a:lnTo>
                    <a:pt x="0" y="253"/>
                  </a:lnTo>
                  <a:lnTo>
                    <a:pt x="0" y="238"/>
                  </a:lnTo>
                  <a:lnTo>
                    <a:pt x="0" y="209"/>
                  </a:lnTo>
                  <a:lnTo>
                    <a:pt x="20" y="197"/>
                  </a:lnTo>
                  <a:lnTo>
                    <a:pt x="87" y="182"/>
                  </a:lnTo>
                  <a:lnTo>
                    <a:pt x="119" y="157"/>
                  </a:lnTo>
                  <a:lnTo>
                    <a:pt x="119" y="138"/>
                  </a:lnTo>
                  <a:lnTo>
                    <a:pt x="175" y="126"/>
                  </a:lnTo>
                  <a:lnTo>
                    <a:pt x="175" y="59"/>
                  </a:lnTo>
                  <a:lnTo>
                    <a:pt x="160" y="38"/>
                  </a:lnTo>
                  <a:lnTo>
                    <a:pt x="231" y="11"/>
                  </a:lnTo>
                  <a:lnTo>
                    <a:pt x="302" y="0"/>
                  </a:lnTo>
                  <a:lnTo>
                    <a:pt x="331" y="0"/>
                  </a:lnTo>
                  <a:lnTo>
                    <a:pt x="346" y="0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auto">
            <a:xfrm>
              <a:off x="3998" y="1985"/>
              <a:ext cx="148" cy="202"/>
            </a:xfrm>
            <a:custGeom>
              <a:avLst/>
              <a:gdLst>
                <a:gd name="T0" fmla="*/ 11 w 171"/>
                <a:gd name="T1" fmla="*/ 116 h 215"/>
                <a:gd name="T2" fmla="*/ 4 w 171"/>
                <a:gd name="T3" fmla="*/ 116 h 215"/>
                <a:gd name="T4" fmla="*/ 0 w 171"/>
                <a:gd name="T5" fmla="*/ 100 h 215"/>
                <a:gd name="T6" fmla="*/ 14 w 171"/>
                <a:gd name="T7" fmla="*/ 75 h 215"/>
                <a:gd name="T8" fmla="*/ 20 w 171"/>
                <a:gd name="T9" fmla="*/ 47 h 215"/>
                <a:gd name="T10" fmla="*/ 20 w 171"/>
                <a:gd name="T11" fmla="*/ 33 h 215"/>
                <a:gd name="T12" fmla="*/ 17 w 171"/>
                <a:gd name="T13" fmla="*/ 24 h 215"/>
                <a:gd name="T14" fmla="*/ 14 w 171"/>
                <a:gd name="T15" fmla="*/ 17 h 215"/>
                <a:gd name="T16" fmla="*/ 17 w 171"/>
                <a:gd name="T17" fmla="*/ 17 h 215"/>
                <a:gd name="T18" fmla="*/ 17 w 171"/>
                <a:gd name="T19" fmla="*/ 9 h 215"/>
                <a:gd name="T20" fmla="*/ 20 w 171"/>
                <a:gd name="T21" fmla="*/ 0 h 215"/>
                <a:gd name="T22" fmla="*/ 23 w 171"/>
                <a:gd name="T23" fmla="*/ 9 h 215"/>
                <a:gd name="T24" fmla="*/ 35 w 171"/>
                <a:gd name="T25" fmla="*/ 17 h 215"/>
                <a:gd name="T26" fmla="*/ 41 w 171"/>
                <a:gd name="T27" fmla="*/ 33 h 215"/>
                <a:gd name="T28" fmla="*/ 36 w 171"/>
                <a:gd name="T29" fmla="*/ 47 h 215"/>
                <a:gd name="T30" fmla="*/ 31 w 171"/>
                <a:gd name="T31" fmla="*/ 70 h 215"/>
                <a:gd name="T32" fmla="*/ 31 w 171"/>
                <a:gd name="T33" fmla="*/ 85 h 215"/>
                <a:gd name="T34" fmla="*/ 28 w 171"/>
                <a:gd name="T35" fmla="*/ 85 h 215"/>
                <a:gd name="T36" fmla="*/ 23 w 171"/>
                <a:gd name="T37" fmla="*/ 100 h 215"/>
                <a:gd name="T38" fmla="*/ 17 w 171"/>
                <a:gd name="T39" fmla="*/ 100 h 215"/>
                <a:gd name="T40" fmla="*/ 14 w 171"/>
                <a:gd name="T41" fmla="*/ 116 h 215"/>
                <a:gd name="T42" fmla="*/ 11 w 171"/>
                <a:gd name="T43" fmla="*/ 116 h 21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71"/>
                <a:gd name="T67" fmla="*/ 0 h 215"/>
                <a:gd name="T68" fmla="*/ 171 w 171"/>
                <a:gd name="T69" fmla="*/ 215 h 21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71" h="215">
                  <a:moveTo>
                    <a:pt x="46" y="215"/>
                  </a:moveTo>
                  <a:lnTo>
                    <a:pt x="19" y="215"/>
                  </a:lnTo>
                  <a:lnTo>
                    <a:pt x="0" y="186"/>
                  </a:lnTo>
                  <a:lnTo>
                    <a:pt x="59" y="142"/>
                  </a:lnTo>
                  <a:lnTo>
                    <a:pt x="86" y="87"/>
                  </a:lnTo>
                  <a:lnTo>
                    <a:pt x="86" y="60"/>
                  </a:lnTo>
                  <a:lnTo>
                    <a:pt x="71" y="46"/>
                  </a:lnTo>
                  <a:lnTo>
                    <a:pt x="59" y="31"/>
                  </a:lnTo>
                  <a:lnTo>
                    <a:pt x="71" y="31"/>
                  </a:lnTo>
                  <a:lnTo>
                    <a:pt x="71" y="19"/>
                  </a:lnTo>
                  <a:lnTo>
                    <a:pt x="86" y="0"/>
                  </a:lnTo>
                  <a:lnTo>
                    <a:pt x="101" y="19"/>
                  </a:lnTo>
                  <a:lnTo>
                    <a:pt x="146" y="31"/>
                  </a:lnTo>
                  <a:lnTo>
                    <a:pt x="171" y="60"/>
                  </a:lnTo>
                  <a:lnTo>
                    <a:pt x="157" y="87"/>
                  </a:lnTo>
                  <a:lnTo>
                    <a:pt x="130" y="131"/>
                  </a:lnTo>
                  <a:lnTo>
                    <a:pt x="130" y="158"/>
                  </a:lnTo>
                  <a:lnTo>
                    <a:pt x="119" y="158"/>
                  </a:lnTo>
                  <a:lnTo>
                    <a:pt x="101" y="186"/>
                  </a:lnTo>
                  <a:lnTo>
                    <a:pt x="71" y="186"/>
                  </a:lnTo>
                  <a:lnTo>
                    <a:pt x="59" y="215"/>
                  </a:lnTo>
                  <a:lnTo>
                    <a:pt x="46" y="215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auto">
            <a:xfrm>
              <a:off x="3952" y="1961"/>
              <a:ext cx="40" cy="43"/>
            </a:xfrm>
            <a:custGeom>
              <a:avLst/>
              <a:gdLst>
                <a:gd name="T0" fmla="*/ 0 w 46"/>
                <a:gd name="T1" fmla="*/ 7 h 46"/>
                <a:gd name="T2" fmla="*/ 6 w 46"/>
                <a:gd name="T3" fmla="*/ 23 h 46"/>
                <a:gd name="T4" fmla="*/ 11 w 46"/>
                <a:gd name="T5" fmla="*/ 15 h 46"/>
                <a:gd name="T6" fmla="*/ 11 w 46"/>
                <a:gd name="T7" fmla="*/ 0 h 46"/>
                <a:gd name="T8" fmla="*/ 6 w 46"/>
                <a:gd name="T9" fmla="*/ 0 h 46"/>
                <a:gd name="T10" fmla="*/ 0 w 46"/>
                <a:gd name="T11" fmla="*/ 7 h 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6"/>
                <a:gd name="T19" fmla="*/ 0 h 46"/>
                <a:gd name="T20" fmla="*/ 46 w 46"/>
                <a:gd name="T21" fmla="*/ 46 h 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6" h="46">
                  <a:moveTo>
                    <a:pt x="0" y="16"/>
                  </a:moveTo>
                  <a:lnTo>
                    <a:pt x="23" y="46"/>
                  </a:lnTo>
                  <a:lnTo>
                    <a:pt x="46" y="27"/>
                  </a:lnTo>
                  <a:lnTo>
                    <a:pt x="46" y="0"/>
                  </a:lnTo>
                  <a:lnTo>
                    <a:pt x="23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auto">
            <a:xfrm>
              <a:off x="3963" y="1961"/>
              <a:ext cx="109" cy="69"/>
            </a:xfrm>
            <a:custGeom>
              <a:avLst/>
              <a:gdLst>
                <a:gd name="T0" fmla="*/ 28 w 127"/>
                <a:gd name="T1" fmla="*/ 6 h 75"/>
                <a:gd name="T2" fmla="*/ 24 w 127"/>
                <a:gd name="T3" fmla="*/ 0 h 75"/>
                <a:gd name="T4" fmla="*/ 15 w 127"/>
                <a:gd name="T5" fmla="*/ 20 h 75"/>
                <a:gd name="T6" fmla="*/ 8 w 127"/>
                <a:gd name="T7" fmla="*/ 20 h 75"/>
                <a:gd name="T8" fmla="*/ 6 w 127"/>
                <a:gd name="T9" fmla="*/ 25 h 75"/>
                <a:gd name="T10" fmla="*/ 0 w 127"/>
                <a:gd name="T11" fmla="*/ 20 h 75"/>
                <a:gd name="T12" fmla="*/ 0 w 127"/>
                <a:gd name="T13" fmla="*/ 25 h 75"/>
                <a:gd name="T14" fmla="*/ 0 w 127"/>
                <a:gd name="T15" fmla="*/ 32 h 75"/>
                <a:gd name="T16" fmla="*/ 3 w 127"/>
                <a:gd name="T17" fmla="*/ 32 h 75"/>
                <a:gd name="T18" fmla="*/ 6 w 127"/>
                <a:gd name="T19" fmla="*/ 32 h 75"/>
                <a:gd name="T20" fmla="*/ 8 w 127"/>
                <a:gd name="T21" fmla="*/ 32 h 75"/>
                <a:gd name="T22" fmla="*/ 13 w 127"/>
                <a:gd name="T23" fmla="*/ 32 h 75"/>
                <a:gd name="T24" fmla="*/ 15 w 127"/>
                <a:gd name="T25" fmla="*/ 32 h 75"/>
                <a:gd name="T26" fmla="*/ 18 w 127"/>
                <a:gd name="T27" fmla="*/ 32 h 75"/>
                <a:gd name="T28" fmla="*/ 18 w 127"/>
                <a:gd name="T29" fmla="*/ 25 h 75"/>
                <a:gd name="T30" fmla="*/ 21 w 127"/>
                <a:gd name="T31" fmla="*/ 25 h 75"/>
                <a:gd name="T32" fmla="*/ 24 w 127"/>
                <a:gd name="T33" fmla="*/ 25 h 75"/>
                <a:gd name="T34" fmla="*/ 24 w 127"/>
                <a:gd name="T35" fmla="*/ 20 h 75"/>
                <a:gd name="T36" fmla="*/ 28 w 127"/>
                <a:gd name="T37" fmla="*/ 12 h 75"/>
                <a:gd name="T38" fmla="*/ 28 w 127"/>
                <a:gd name="T39" fmla="*/ 6 h 7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27"/>
                <a:gd name="T61" fmla="*/ 0 h 75"/>
                <a:gd name="T62" fmla="*/ 127 w 127"/>
                <a:gd name="T63" fmla="*/ 75 h 7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27" h="75">
                  <a:moveTo>
                    <a:pt x="127" y="16"/>
                  </a:moveTo>
                  <a:lnTo>
                    <a:pt x="110" y="0"/>
                  </a:lnTo>
                  <a:lnTo>
                    <a:pt x="71" y="46"/>
                  </a:lnTo>
                  <a:lnTo>
                    <a:pt x="39" y="46"/>
                  </a:lnTo>
                  <a:lnTo>
                    <a:pt x="27" y="58"/>
                  </a:lnTo>
                  <a:lnTo>
                    <a:pt x="0" y="46"/>
                  </a:lnTo>
                  <a:lnTo>
                    <a:pt x="0" y="58"/>
                  </a:lnTo>
                  <a:lnTo>
                    <a:pt x="0" y="75"/>
                  </a:lnTo>
                  <a:lnTo>
                    <a:pt x="12" y="75"/>
                  </a:lnTo>
                  <a:lnTo>
                    <a:pt x="27" y="75"/>
                  </a:lnTo>
                  <a:lnTo>
                    <a:pt x="39" y="75"/>
                  </a:lnTo>
                  <a:lnTo>
                    <a:pt x="58" y="75"/>
                  </a:lnTo>
                  <a:lnTo>
                    <a:pt x="71" y="75"/>
                  </a:lnTo>
                  <a:lnTo>
                    <a:pt x="87" y="75"/>
                  </a:lnTo>
                  <a:lnTo>
                    <a:pt x="87" y="58"/>
                  </a:lnTo>
                  <a:lnTo>
                    <a:pt x="98" y="58"/>
                  </a:lnTo>
                  <a:lnTo>
                    <a:pt x="110" y="58"/>
                  </a:lnTo>
                  <a:lnTo>
                    <a:pt x="110" y="46"/>
                  </a:lnTo>
                  <a:lnTo>
                    <a:pt x="127" y="27"/>
                  </a:lnTo>
                  <a:lnTo>
                    <a:pt x="127" y="16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41" name="Freeform 39"/>
            <p:cNvSpPr>
              <a:spLocks/>
            </p:cNvSpPr>
            <p:nvPr/>
          </p:nvSpPr>
          <p:spPr bwMode="auto">
            <a:xfrm>
              <a:off x="5650" y="2617"/>
              <a:ext cx="207" cy="222"/>
            </a:xfrm>
            <a:custGeom>
              <a:avLst/>
              <a:gdLst>
                <a:gd name="T0" fmla="*/ 59 w 238"/>
                <a:gd name="T1" fmla="*/ 118 h 238"/>
                <a:gd name="T2" fmla="*/ 59 w 238"/>
                <a:gd name="T3" fmla="*/ 33 h 238"/>
                <a:gd name="T4" fmla="*/ 42 w 238"/>
                <a:gd name="T5" fmla="*/ 19 h 238"/>
                <a:gd name="T6" fmla="*/ 33 w 238"/>
                <a:gd name="T7" fmla="*/ 25 h 238"/>
                <a:gd name="T8" fmla="*/ 28 w 238"/>
                <a:gd name="T9" fmla="*/ 40 h 238"/>
                <a:gd name="T10" fmla="*/ 24 w 238"/>
                <a:gd name="T11" fmla="*/ 40 h 238"/>
                <a:gd name="T12" fmla="*/ 20 w 238"/>
                <a:gd name="T13" fmla="*/ 25 h 238"/>
                <a:gd name="T14" fmla="*/ 16 w 238"/>
                <a:gd name="T15" fmla="*/ 7 h 238"/>
                <a:gd name="T16" fmla="*/ 13 w 238"/>
                <a:gd name="T17" fmla="*/ 7 h 238"/>
                <a:gd name="T18" fmla="*/ 13 w 238"/>
                <a:gd name="T19" fmla="*/ 0 h 238"/>
                <a:gd name="T20" fmla="*/ 7 w 238"/>
                <a:gd name="T21" fmla="*/ 0 h 238"/>
                <a:gd name="T22" fmla="*/ 0 w 238"/>
                <a:gd name="T23" fmla="*/ 12 h 238"/>
                <a:gd name="T24" fmla="*/ 7 w 238"/>
                <a:gd name="T25" fmla="*/ 19 h 238"/>
                <a:gd name="T26" fmla="*/ 7 w 238"/>
                <a:gd name="T27" fmla="*/ 25 h 238"/>
                <a:gd name="T28" fmla="*/ 16 w 238"/>
                <a:gd name="T29" fmla="*/ 25 h 238"/>
                <a:gd name="T30" fmla="*/ 16 w 238"/>
                <a:gd name="T31" fmla="*/ 33 h 238"/>
                <a:gd name="T32" fmla="*/ 7 w 238"/>
                <a:gd name="T33" fmla="*/ 33 h 238"/>
                <a:gd name="T34" fmla="*/ 10 w 238"/>
                <a:gd name="T35" fmla="*/ 40 h 238"/>
                <a:gd name="T36" fmla="*/ 10 w 238"/>
                <a:gd name="T37" fmla="*/ 47 h 238"/>
                <a:gd name="T38" fmla="*/ 13 w 238"/>
                <a:gd name="T39" fmla="*/ 47 h 238"/>
                <a:gd name="T40" fmla="*/ 16 w 238"/>
                <a:gd name="T41" fmla="*/ 40 h 238"/>
                <a:gd name="T42" fmla="*/ 24 w 238"/>
                <a:gd name="T43" fmla="*/ 55 h 238"/>
                <a:gd name="T44" fmla="*/ 37 w 238"/>
                <a:gd name="T45" fmla="*/ 62 h 238"/>
                <a:gd name="T46" fmla="*/ 42 w 238"/>
                <a:gd name="T47" fmla="*/ 68 h 238"/>
                <a:gd name="T48" fmla="*/ 44 w 238"/>
                <a:gd name="T49" fmla="*/ 97 h 238"/>
                <a:gd name="T50" fmla="*/ 42 w 238"/>
                <a:gd name="T51" fmla="*/ 97 h 238"/>
                <a:gd name="T52" fmla="*/ 37 w 238"/>
                <a:gd name="T53" fmla="*/ 110 h 238"/>
                <a:gd name="T54" fmla="*/ 51 w 238"/>
                <a:gd name="T55" fmla="*/ 104 h 238"/>
                <a:gd name="T56" fmla="*/ 59 w 238"/>
                <a:gd name="T57" fmla="*/ 118 h 23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38"/>
                <a:gd name="T88" fmla="*/ 0 h 238"/>
                <a:gd name="T89" fmla="*/ 238 w 238"/>
                <a:gd name="T90" fmla="*/ 238 h 23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38" h="238">
                  <a:moveTo>
                    <a:pt x="238" y="238"/>
                  </a:moveTo>
                  <a:lnTo>
                    <a:pt x="238" y="67"/>
                  </a:lnTo>
                  <a:lnTo>
                    <a:pt x="169" y="38"/>
                  </a:lnTo>
                  <a:lnTo>
                    <a:pt x="138" y="50"/>
                  </a:lnTo>
                  <a:lnTo>
                    <a:pt x="109" y="79"/>
                  </a:lnTo>
                  <a:lnTo>
                    <a:pt x="98" y="79"/>
                  </a:lnTo>
                  <a:lnTo>
                    <a:pt x="82" y="50"/>
                  </a:lnTo>
                  <a:lnTo>
                    <a:pt x="67" y="12"/>
                  </a:lnTo>
                  <a:lnTo>
                    <a:pt x="53" y="12"/>
                  </a:lnTo>
                  <a:lnTo>
                    <a:pt x="53" y="0"/>
                  </a:lnTo>
                  <a:lnTo>
                    <a:pt x="27" y="0"/>
                  </a:lnTo>
                  <a:lnTo>
                    <a:pt x="0" y="23"/>
                  </a:lnTo>
                  <a:lnTo>
                    <a:pt x="27" y="38"/>
                  </a:lnTo>
                  <a:lnTo>
                    <a:pt x="27" y="50"/>
                  </a:lnTo>
                  <a:lnTo>
                    <a:pt x="67" y="50"/>
                  </a:lnTo>
                  <a:lnTo>
                    <a:pt x="67" y="67"/>
                  </a:lnTo>
                  <a:lnTo>
                    <a:pt x="27" y="67"/>
                  </a:lnTo>
                  <a:lnTo>
                    <a:pt x="38" y="79"/>
                  </a:lnTo>
                  <a:lnTo>
                    <a:pt x="38" y="94"/>
                  </a:lnTo>
                  <a:lnTo>
                    <a:pt x="53" y="94"/>
                  </a:lnTo>
                  <a:lnTo>
                    <a:pt x="67" y="79"/>
                  </a:lnTo>
                  <a:lnTo>
                    <a:pt x="98" y="110"/>
                  </a:lnTo>
                  <a:lnTo>
                    <a:pt x="153" y="123"/>
                  </a:lnTo>
                  <a:lnTo>
                    <a:pt x="169" y="138"/>
                  </a:lnTo>
                  <a:lnTo>
                    <a:pt x="182" y="194"/>
                  </a:lnTo>
                  <a:lnTo>
                    <a:pt x="169" y="194"/>
                  </a:lnTo>
                  <a:lnTo>
                    <a:pt x="153" y="221"/>
                  </a:lnTo>
                  <a:lnTo>
                    <a:pt x="209" y="209"/>
                  </a:lnTo>
                  <a:lnTo>
                    <a:pt x="238" y="238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42" name="Freeform 40"/>
            <p:cNvSpPr>
              <a:spLocks/>
            </p:cNvSpPr>
            <p:nvPr/>
          </p:nvSpPr>
          <p:spPr bwMode="auto">
            <a:xfrm>
              <a:off x="5859" y="2680"/>
              <a:ext cx="192" cy="200"/>
            </a:xfrm>
            <a:custGeom>
              <a:avLst/>
              <a:gdLst>
                <a:gd name="T0" fmla="*/ 0 w 219"/>
                <a:gd name="T1" fmla="*/ 0 h 215"/>
                <a:gd name="T2" fmla="*/ 0 w 219"/>
                <a:gd name="T3" fmla="*/ 83 h 215"/>
                <a:gd name="T4" fmla="*/ 9 w 219"/>
                <a:gd name="T5" fmla="*/ 83 h 215"/>
                <a:gd name="T6" fmla="*/ 11 w 219"/>
                <a:gd name="T7" fmla="*/ 75 h 215"/>
                <a:gd name="T8" fmla="*/ 19 w 219"/>
                <a:gd name="T9" fmla="*/ 61 h 215"/>
                <a:gd name="T10" fmla="*/ 23 w 219"/>
                <a:gd name="T11" fmla="*/ 61 h 215"/>
                <a:gd name="T12" fmla="*/ 31 w 219"/>
                <a:gd name="T13" fmla="*/ 69 h 215"/>
                <a:gd name="T14" fmla="*/ 39 w 219"/>
                <a:gd name="T15" fmla="*/ 93 h 215"/>
                <a:gd name="T16" fmla="*/ 50 w 219"/>
                <a:gd name="T17" fmla="*/ 93 h 215"/>
                <a:gd name="T18" fmla="*/ 53 w 219"/>
                <a:gd name="T19" fmla="*/ 105 h 215"/>
                <a:gd name="T20" fmla="*/ 59 w 219"/>
                <a:gd name="T21" fmla="*/ 105 h 215"/>
                <a:gd name="T22" fmla="*/ 59 w 219"/>
                <a:gd name="T23" fmla="*/ 93 h 215"/>
                <a:gd name="T24" fmla="*/ 53 w 219"/>
                <a:gd name="T25" fmla="*/ 88 h 215"/>
                <a:gd name="T26" fmla="*/ 50 w 219"/>
                <a:gd name="T27" fmla="*/ 88 h 215"/>
                <a:gd name="T28" fmla="*/ 50 w 219"/>
                <a:gd name="T29" fmla="*/ 83 h 215"/>
                <a:gd name="T30" fmla="*/ 46 w 219"/>
                <a:gd name="T31" fmla="*/ 83 h 215"/>
                <a:gd name="T32" fmla="*/ 42 w 219"/>
                <a:gd name="T33" fmla="*/ 69 h 215"/>
                <a:gd name="T34" fmla="*/ 39 w 219"/>
                <a:gd name="T35" fmla="*/ 61 h 215"/>
                <a:gd name="T36" fmla="*/ 39 w 219"/>
                <a:gd name="T37" fmla="*/ 56 h 215"/>
                <a:gd name="T38" fmla="*/ 42 w 219"/>
                <a:gd name="T39" fmla="*/ 45 h 215"/>
                <a:gd name="T40" fmla="*/ 42 w 219"/>
                <a:gd name="T41" fmla="*/ 41 h 215"/>
                <a:gd name="T42" fmla="*/ 39 w 219"/>
                <a:gd name="T43" fmla="*/ 41 h 215"/>
                <a:gd name="T44" fmla="*/ 31 w 219"/>
                <a:gd name="T45" fmla="*/ 34 h 215"/>
                <a:gd name="T46" fmla="*/ 26 w 219"/>
                <a:gd name="T47" fmla="*/ 20 h 215"/>
                <a:gd name="T48" fmla="*/ 16 w 219"/>
                <a:gd name="T49" fmla="*/ 7 h 215"/>
                <a:gd name="T50" fmla="*/ 0 w 219"/>
                <a:gd name="T51" fmla="*/ 0 h 21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19"/>
                <a:gd name="T79" fmla="*/ 0 h 215"/>
                <a:gd name="T80" fmla="*/ 219 w 219"/>
                <a:gd name="T81" fmla="*/ 215 h 21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19" h="215">
                  <a:moveTo>
                    <a:pt x="0" y="0"/>
                  </a:moveTo>
                  <a:lnTo>
                    <a:pt x="0" y="171"/>
                  </a:lnTo>
                  <a:lnTo>
                    <a:pt x="30" y="171"/>
                  </a:lnTo>
                  <a:lnTo>
                    <a:pt x="42" y="154"/>
                  </a:lnTo>
                  <a:lnTo>
                    <a:pt x="71" y="127"/>
                  </a:lnTo>
                  <a:lnTo>
                    <a:pt x="86" y="127"/>
                  </a:lnTo>
                  <a:lnTo>
                    <a:pt x="119" y="142"/>
                  </a:lnTo>
                  <a:lnTo>
                    <a:pt x="142" y="194"/>
                  </a:lnTo>
                  <a:lnTo>
                    <a:pt x="186" y="194"/>
                  </a:lnTo>
                  <a:lnTo>
                    <a:pt x="201" y="215"/>
                  </a:lnTo>
                  <a:lnTo>
                    <a:pt x="219" y="215"/>
                  </a:lnTo>
                  <a:lnTo>
                    <a:pt x="219" y="194"/>
                  </a:lnTo>
                  <a:lnTo>
                    <a:pt x="201" y="183"/>
                  </a:lnTo>
                  <a:lnTo>
                    <a:pt x="186" y="183"/>
                  </a:lnTo>
                  <a:lnTo>
                    <a:pt x="186" y="171"/>
                  </a:lnTo>
                  <a:lnTo>
                    <a:pt x="171" y="171"/>
                  </a:lnTo>
                  <a:lnTo>
                    <a:pt x="157" y="142"/>
                  </a:lnTo>
                  <a:lnTo>
                    <a:pt x="142" y="127"/>
                  </a:lnTo>
                  <a:lnTo>
                    <a:pt x="142" y="116"/>
                  </a:lnTo>
                  <a:lnTo>
                    <a:pt x="157" y="94"/>
                  </a:lnTo>
                  <a:lnTo>
                    <a:pt x="157" y="83"/>
                  </a:lnTo>
                  <a:lnTo>
                    <a:pt x="142" y="83"/>
                  </a:lnTo>
                  <a:lnTo>
                    <a:pt x="119" y="71"/>
                  </a:lnTo>
                  <a:lnTo>
                    <a:pt x="98" y="43"/>
                  </a:lnTo>
                  <a:lnTo>
                    <a:pt x="59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43" name="Freeform 41"/>
            <p:cNvSpPr>
              <a:spLocks/>
            </p:cNvSpPr>
            <p:nvPr/>
          </p:nvSpPr>
          <p:spPr bwMode="auto">
            <a:xfrm>
              <a:off x="4810" y="1908"/>
              <a:ext cx="188" cy="466"/>
            </a:xfrm>
            <a:custGeom>
              <a:avLst/>
              <a:gdLst>
                <a:gd name="T0" fmla="*/ 52 w 215"/>
                <a:gd name="T1" fmla="*/ 216 h 499"/>
                <a:gd name="T2" fmla="*/ 45 w 215"/>
                <a:gd name="T3" fmla="*/ 252 h 499"/>
                <a:gd name="T4" fmla="*/ 49 w 215"/>
                <a:gd name="T5" fmla="*/ 230 h 499"/>
                <a:gd name="T6" fmla="*/ 45 w 215"/>
                <a:gd name="T7" fmla="*/ 216 h 499"/>
                <a:gd name="T8" fmla="*/ 49 w 215"/>
                <a:gd name="T9" fmla="*/ 209 h 499"/>
                <a:gd name="T10" fmla="*/ 37 w 215"/>
                <a:gd name="T11" fmla="*/ 158 h 499"/>
                <a:gd name="T12" fmla="*/ 33 w 215"/>
                <a:gd name="T13" fmla="*/ 151 h 499"/>
                <a:gd name="T14" fmla="*/ 26 w 215"/>
                <a:gd name="T15" fmla="*/ 165 h 499"/>
                <a:gd name="T16" fmla="*/ 14 w 215"/>
                <a:gd name="T17" fmla="*/ 158 h 499"/>
                <a:gd name="T18" fmla="*/ 18 w 215"/>
                <a:gd name="T19" fmla="*/ 145 h 499"/>
                <a:gd name="T20" fmla="*/ 14 w 215"/>
                <a:gd name="T21" fmla="*/ 122 h 499"/>
                <a:gd name="T22" fmla="*/ 10 w 215"/>
                <a:gd name="T23" fmla="*/ 122 h 499"/>
                <a:gd name="T24" fmla="*/ 7 w 215"/>
                <a:gd name="T25" fmla="*/ 109 h 499"/>
                <a:gd name="T26" fmla="*/ 0 w 215"/>
                <a:gd name="T27" fmla="*/ 92 h 499"/>
                <a:gd name="T28" fmla="*/ 0 w 215"/>
                <a:gd name="T29" fmla="*/ 78 h 499"/>
                <a:gd name="T30" fmla="*/ 3 w 215"/>
                <a:gd name="T31" fmla="*/ 78 h 499"/>
                <a:gd name="T32" fmla="*/ 3 w 215"/>
                <a:gd name="T33" fmla="*/ 58 h 499"/>
                <a:gd name="T34" fmla="*/ 7 w 215"/>
                <a:gd name="T35" fmla="*/ 58 h 499"/>
                <a:gd name="T36" fmla="*/ 10 w 215"/>
                <a:gd name="T37" fmla="*/ 21 h 499"/>
                <a:gd name="T38" fmla="*/ 18 w 215"/>
                <a:gd name="T39" fmla="*/ 7 h 499"/>
                <a:gd name="T40" fmla="*/ 23 w 215"/>
                <a:gd name="T41" fmla="*/ 7 h 499"/>
                <a:gd name="T42" fmla="*/ 23 w 215"/>
                <a:gd name="T43" fmla="*/ 0 h 499"/>
                <a:gd name="T44" fmla="*/ 30 w 215"/>
                <a:gd name="T45" fmla="*/ 0 h 499"/>
                <a:gd name="T46" fmla="*/ 33 w 215"/>
                <a:gd name="T47" fmla="*/ 16 h 499"/>
                <a:gd name="T48" fmla="*/ 30 w 215"/>
                <a:gd name="T49" fmla="*/ 58 h 499"/>
                <a:gd name="T50" fmla="*/ 37 w 215"/>
                <a:gd name="T51" fmla="*/ 52 h 499"/>
                <a:gd name="T52" fmla="*/ 37 w 215"/>
                <a:gd name="T53" fmla="*/ 65 h 499"/>
                <a:gd name="T54" fmla="*/ 40 w 215"/>
                <a:gd name="T55" fmla="*/ 65 h 499"/>
                <a:gd name="T56" fmla="*/ 40 w 215"/>
                <a:gd name="T57" fmla="*/ 78 h 499"/>
                <a:gd name="T58" fmla="*/ 49 w 215"/>
                <a:gd name="T59" fmla="*/ 86 h 499"/>
                <a:gd name="T60" fmla="*/ 56 w 215"/>
                <a:gd name="T61" fmla="*/ 86 h 499"/>
                <a:gd name="T62" fmla="*/ 49 w 215"/>
                <a:gd name="T63" fmla="*/ 102 h 499"/>
                <a:gd name="T64" fmla="*/ 37 w 215"/>
                <a:gd name="T65" fmla="*/ 114 h 499"/>
                <a:gd name="T66" fmla="*/ 37 w 215"/>
                <a:gd name="T67" fmla="*/ 128 h 499"/>
                <a:gd name="T68" fmla="*/ 45 w 215"/>
                <a:gd name="T69" fmla="*/ 158 h 499"/>
                <a:gd name="T70" fmla="*/ 40 w 215"/>
                <a:gd name="T71" fmla="*/ 178 h 499"/>
                <a:gd name="T72" fmla="*/ 49 w 215"/>
                <a:gd name="T73" fmla="*/ 188 h 499"/>
                <a:gd name="T74" fmla="*/ 52 w 215"/>
                <a:gd name="T75" fmla="*/ 216 h 49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15"/>
                <a:gd name="T115" fmla="*/ 0 h 499"/>
                <a:gd name="T116" fmla="*/ 215 w 215"/>
                <a:gd name="T117" fmla="*/ 499 h 499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15" h="499">
                  <a:moveTo>
                    <a:pt x="198" y="426"/>
                  </a:moveTo>
                  <a:lnTo>
                    <a:pt x="171" y="499"/>
                  </a:lnTo>
                  <a:lnTo>
                    <a:pt x="186" y="455"/>
                  </a:lnTo>
                  <a:lnTo>
                    <a:pt x="171" y="426"/>
                  </a:lnTo>
                  <a:lnTo>
                    <a:pt x="186" y="414"/>
                  </a:lnTo>
                  <a:lnTo>
                    <a:pt x="142" y="314"/>
                  </a:lnTo>
                  <a:lnTo>
                    <a:pt x="126" y="299"/>
                  </a:lnTo>
                  <a:lnTo>
                    <a:pt x="98" y="326"/>
                  </a:lnTo>
                  <a:lnTo>
                    <a:pt x="55" y="314"/>
                  </a:lnTo>
                  <a:lnTo>
                    <a:pt x="71" y="286"/>
                  </a:lnTo>
                  <a:lnTo>
                    <a:pt x="55" y="242"/>
                  </a:lnTo>
                  <a:lnTo>
                    <a:pt x="42" y="242"/>
                  </a:lnTo>
                  <a:lnTo>
                    <a:pt x="27" y="215"/>
                  </a:lnTo>
                  <a:lnTo>
                    <a:pt x="0" y="182"/>
                  </a:lnTo>
                  <a:lnTo>
                    <a:pt x="0" y="155"/>
                  </a:lnTo>
                  <a:lnTo>
                    <a:pt x="15" y="155"/>
                  </a:lnTo>
                  <a:lnTo>
                    <a:pt x="15" y="115"/>
                  </a:lnTo>
                  <a:lnTo>
                    <a:pt x="27" y="115"/>
                  </a:lnTo>
                  <a:lnTo>
                    <a:pt x="42" y="42"/>
                  </a:lnTo>
                  <a:lnTo>
                    <a:pt x="71" y="15"/>
                  </a:lnTo>
                  <a:lnTo>
                    <a:pt x="86" y="15"/>
                  </a:lnTo>
                  <a:lnTo>
                    <a:pt x="86" y="0"/>
                  </a:lnTo>
                  <a:lnTo>
                    <a:pt x="115" y="0"/>
                  </a:lnTo>
                  <a:lnTo>
                    <a:pt x="126" y="30"/>
                  </a:lnTo>
                  <a:lnTo>
                    <a:pt x="115" y="115"/>
                  </a:lnTo>
                  <a:lnTo>
                    <a:pt x="142" y="103"/>
                  </a:lnTo>
                  <a:lnTo>
                    <a:pt x="142" y="130"/>
                  </a:lnTo>
                  <a:lnTo>
                    <a:pt x="157" y="130"/>
                  </a:lnTo>
                  <a:lnTo>
                    <a:pt x="157" y="155"/>
                  </a:lnTo>
                  <a:lnTo>
                    <a:pt x="186" y="170"/>
                  </a:lnTo>
                  <a:lnTo>
                    <a:pt x="215" y="170"/>
                  </a:lnTo>
                  <a:lnTo>
                    <a:pt x="186" y="203"/>
                  </a:lnTo>
                  <a:lnTo>
                    <a:pt x="142" y="226"/>
                  </a:lnTo>
                  <a:lnTo>
                    <a:pt x="142" y="255"/>
                  </a:lnTo>
                  <a:lnTo>
                    <a:pt x="171" y="314"/>
                  </a:lnTo>
                  <a:lnTo>
                    <a:pt x="157" y="355"/>
                  </a:lnTo>
                  <a:lnTo>
                    <a:pt x="186" y="370"/>
                  </a:lnTo>
                  <a:lnTo>
                    <a:pt x="198" y="426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44" name="Freeform 42"/>
            <p:cNvSpPr>
              <a:spLocks/>
            </p:cNvSpPr>
            <p:nvPr/>
          </p:nvSpPr>
          <p:spPr bwMode="auto">
            <a:xfrm>
              <a:off x="4935" y="2099"/>
              <a:ext cx="164" cy="364"/>
            </a:xfrm>
            <a:custGeom>
              <a:avLst/>
              <a:gdLst>
                <a:gd name="T0" fmla="*/ 23 w 186"/>
                <a:gd name="T1" fmla="*/ 175 h 392"/>
                <a:gd name="T2" fmla="*/ 23 w 186"/>
                <a:gd name="T3" fmla="*/ 182 h 392"/>
                <a:gd name="T4" fmla="*/ 12 w 186"/>
                <a:gd name="T5" fmla="*/ 152 h 392"/>
                <a:gd name="T6" fmla="*/ 12 w 186"/>
                <a:gd name="T7" fmla="*/ 163 h 392"/>
                <a:gd name="T8" fmla="*/ 8 w 186"/>
                <a:gd name="T9" fmla="*/ 149 h 392"/>
                <a:gd name="T10" fmla="*/ 8 w 186"/>
                <a:gd name="T11" fmla="*/ 140 h 392"/>
                <a:gd name="T12" fmla="*/ 16 w 186"/>
                <a:gd name="T13" fmla="*/ 104 h 392"/>
                <a:gd name="T14" fmla="*/ 12 w 186"/>
                <a:gd name="T15" fmla="*/ 79 h 392"/>
                <a:gd name="T16" fmla="*/ 4 w 186"/>
                <a:gd name="T17" fmla="*/ 72 h 392"/>
                <a:gd name="T18" fmla="*/ 8 w 186"/>
                <a:gd name="T19" fmla="*/ 53 h 392"/>
                <a:gd name="T20" fmla="*/ 0 w 186"/>
                <a:gd name="T21" fmla="*/ 24 h 392"/>
                <a:gd name="T22" fmla="*/ 0 w 186"/>
                <a:gd name="T23" fmla="*/ 12 h 392"/>
                <a:gd name="T24" fmla="*/ 12 w 186"/>
                <a:gd name="T25" fmla="*/ 0 h 392"/>
                <a:gd name="T26" fmla="*/ 16 w 186"/>
                <a:gd name="T27" fmla="*/ 7 h 392"/>
                <a:gd name="T28" fmla="*/ 20 w 186"/>
                <a:gd name="T29" fmla="*/ 12 h 392"/>
                <a:gd name="T30" fmla="*/ 20 w 186"/>
                <a:gd name="T31" fmla="*/ 32 h 392"/>
                <a:gd name="T32" fmla="*/ 29 w 186"/>
                <a:gd name="T33" fmla="*/ 24 h 392"/>
                <a:gd name="T34" fmla="*/ 33 w 186"/>
                <a:gd name="T35" fmla="*/ 32 h 392"/>
                <a:gd name="T36" fmla="*/ 36 w 186"/>
                <a:gd name="T37" fmla="*/ 24 h 392"/>
                <a:gd name="T38" fmla="*/ 43 w 186"/>
                <a:gd name="T39" fmla="*/ 40 h 392"/>
                <a:gd name="T40" fmla="*/ 48 w 186"/>
                <a:gd name="T41" fmla="*/ 53 h 392"/>
                <a:gd name="T42" fmla="*/ 54 w 186"/>
                <a:gd name="T43" fmla="*/ 67 h 392"/>
                <a:gd name="T44" fmla="*/ 54 w 186"/>
                <a:gd name="T45" fmla="*/ 79 h 392"/>
                <a:gd name="T46" fmla="*/ 36 w 186"/>
                <a:gd name="T47" fmla="*/ 79 h 392"/>
                <a:gd name="T48" fmla="*/ 33 w 186"/>
                <a:gd name="T49" fmla="*/ 92 h 392"/>
                <a:gd name="T50" fmla="*/ 36 w 186"/>
                <a:gd name="T51" fmla="*/ 104 h 392"/>
                <a:gd name="T52" fmla="*/ 33 w 186"/>
                <a:gd name="T53" fmla="*/ 99 h 392"/>
                <a:gd name="T54" fmla="*/ 23 w 186"/>
                <a:gd name="T55" fmla="*/ 99 h 392"/>
                <a:gd name="T56" fmla="*/ 23 w 186"/>
                <a:gd name="T57" fmla="*/ 92 h 392"/>
                <a:gd name="T58" fmla="*/ 16 w 186"/>
                <a:gd name="T59" fmla="*/ 92 h 392"/>
                <a:gd name="T60" fmla="*/ 20 w 186"/>
                <a:gd name="T61" fmla="*/ 104 h 392"/>
                <a:gd name="T62" fmla="*/ 16 w 186"/>
                <a:gd name="T63" fmla="*/ 127 h 392"/>
                <a:gd name="T64" fmla="*/ 16 w 186"/>
                <a:gd name="T65" fmla="*/ 140 h 392"/>
                <a:gd name="T66" fmla="*/ 20 w 186"/>
                <a:gd name="T67" fmla="*/ 140 h 392"/>
                <a:gd name="T68" fmla="*/ 23 w 186"/>
                <a:gd name="T69" fmla="*/ 166 h 392"/>
                <a:gd name="T70" fmla="*/ 33 w 186"/>
                <a:gd name="T71" fmla="*/ 175 h 392"/>
                <a:gd name="T72" fmla="*/ 36 w 186"/>
                <a:gd name="T73" fmla="*/ 182 h 392"/>
                <a:gd name="T74" fmla="*/ 33 w 186"/>
                <a:gd name="T75" fmla="*/ 188 h 392"/>
                <a:gd name="T76" fmla="*/ 29 w 186"/>
                <a:gd name="T77" fmla="*/ 188 h 392"/>
                <a:gd name="T78" fmla="*/ 29 w 186"/>
                <a:gd name="T79" fmla="*/ 182 h 392"/>
                <a:gd name="T80" fmla="*/ 23 w 186"/>
                <a:gd name="T81" fmla="*/ 175 h 39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86"/>
                <a:gd name="T124" fmla="*/ 0 h 392"/>
                <a:gd name="T125" fmla="*/ 186 w 186"/>
                <a:gd name="T126" fmla="*/ 392 h 39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86" h="392">
                  <a:moveTo>
                    <a:pt x="82" y="365"/>
                  </a:moveTo>
                  <a:lnTo>
                    <a:pt x="82" y="380"/>
                  </a:lnTo>
                  <a:lnTo>
                    <a:pt x="42" y="321"/>
                  </a:lnTo>
                  <a:lnTo>
                    <a:pt x="42" y="338"/>
                  </a:lnTo>
                  <a:lnTo>
                    <a:pt x="27" y="309"/>
                  </a:lnTo>
                  <a:lnTo>
                    <a:pt x="27" y="294"/>
                  </a:lnTo>
                  <a:lnTo>
                    <a:pt x="54" y="221"/>
                  </a:lnTo>
                  <a:lnTo>
                    <a:pt x="42" y="165"/>
                  </a:lnTo>
                  <a:lnTo>
                    <a:pt x="15" y="150"/>
                  </a:lnTo>
                  <a:lnTo>
                    <a:pt x="27" y="110"/>
                  </a:lnTo>
                  <a:lnTo>
                    <a:pt x="0" y="50"/>
                  </a:lnTo>
                  <a:lnTo>
                    <a:pt x="0" y="23"/>
                  </a:lnTo>
                  <a:lnTo>
                    <a:pt x="42" y="0"/>
                  </a:lnTo>
                  <a:lnTo>
                    <a:pt x="54" y="12"/>
                  </a:lnTo>
                  <a:lnTo>
                    <a:pt x="71" y="23"/>
                  </a:lnTo>
                  <a:lnTo>
                    <a:pt x="71" y="67"/>
                  </a:lnTo>
                  <a:lnTo>
                    <a:pt x="102" y="50"/>
                  </a:lnTo>
                  <a:lnTo>
                    <a:pt x="113" y="67"/>
                  </a:lnTo>
                  <a:lnTo>
                    <a:pt x="126" y="50"/>
                  </a:lnTo>
                  <a:lnTo>
                    <a:pt x="153" y="83"/>
                  </a:lnTo>
                  <a:lnTo>
                    <a:pt x="169" y="110"/>
                  </a:lnTo>
                  <a:lnTo>
                    <a:pt x="186" y="138"/>
                  </a:lnTo>
                  <a:lnTo>
                    <a:pt x="186" y="165"/>
                  </a:lnTo>
                  <a:lnTo>
                    <a:pt x="126" y="165"/>
                  </a:lnTo>
                  <a:lnTo>
                    <a:pt x="113" y="194"/>
                  </a:lnTo>
                  <a:lnTo>
                    <a:pt x="126" y="221"/>
                  </a:lnTo>
                  <a:lnTo>
                    <a:pt x="113" y="209"/>
                  </a:lnTo>
                  <a:lnTo>
                    <a:pt x="82" y="209"/>
                  </a:lnTo>
                  <a:lnTo>
                    <a:pt x="82" y="194"/>
                  </a:lnTo>
                  <a:lnTo>
                    <a:pt x="54" y="194"/>
                  </a:lnTo>
                  <a:lnTo>
                    <a:pt x="71" y="221"/>
                  </a:lnTo>
                  <a:lnTo>
                    <a:pt x="54" y="265"/>
                  </a:lnTo>
                  <a:lnTo>
                    <a:pt x="54" y="294"/>
                  </a:lnTo>
                  <a:lnTo>
                    <a:pt x="71" y="294"/>
                  </a:lnTo>
                  <a:lnTo>
                    <a:pt x="82" y="350"/>
                  </a:lnTo>
                  <a:lnTo>
                    <a:pt x="113" y="365"/>
                  </a:lnTo>
                  <a:lnTo>
                    <a:pt x="126" y="380"/>
                  </a:lnTo>
                  <a:lnTo>
                    <a:pt x="113" y="392"/>
                  </a:lnTo>
                  <a:lnTo>
                    <a:pt x="102" y="392"/>
                  </a:lnTo>
                  <a:lnTo>
                    <a:pt x="102" y="380"/>
                  </a:lnTo>
                  <a:lnTo>
                    <a:pt x="82" y="365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45" name="Freeform 43"/>
            <p:cNvSpPr>
              <a:spLocks/>
            </p:cNvSpPr>
            <p:nvPr/>
          </p:nvSpPr>
          <p:spPr bwMode="auto">
            <a:xfrm>
              <a:off x="5010" y="2441"/>
              <a:ext cx="89" cy="129"/>
            </a:xfrm>
            <a:custGeom>
              <a:avLst/>
              <a:gdLst>
                <a:gd name="T0" fmla="*/ 0 w 104"/>
                <a:gd name="T1" fmla="*/ 7 h 138"/>
                <a:gd name="T2" fmla="*/ 0 w 104"/>
                <a:gd name="T3" fmla="*/ 34 h 138"/>
                <a:gd name="T4" fmla="*/ 7 w 104"/>
                <a:gd name="T5" fmla="*/ 50 h 138"/>
                <a:gd name="T6" fmla="*/ 15 w 104"/>
                <a:gd name="T7" fmla="*/ 71 h 138"/>
                <a:gd name="T8" fmla="*/ 22 w 104"/>
                <a:gd name="T9" fmla="*/ 71 h 138"/>
                <a:gd name="T10" fmla="*/ 15 w 104"/>
                <a:gd name="T11" fmla="*/ 50 h 138"/>
                <a:gd name="T12" fmla="*/ 15 w 104"/>
                <a:gd name="T13" fmla="*/ 28 h 138"/>
                <a:gd name="T14" fmla="*/ 9 w 104"/>
                <a:gd name="T15" fmla="*/ 7 h 138"/>
                <a:gd name="T16" fmla="*/ 7 w 104"/>
                <a:gd name="T17" fmla="*/ 15 h 138"/>
                <a:gd name="T18" fmla="*/ 4 w 104"/>
                <a:gd name="T19" fmla="*/ 15 h 138"/>
                <a:gd name="T20" fmla="*/ 4 w 104"/>
                <a:gd name="T21" fmla="*/ 7 h 138"/>
                <a:gd name="T22" fmla="*/ 0 w 104"/>
                <a:gd name="T23" fmla="*/ 0 h 138"/>
                <a:gd name="T24" fmla="*/ 0 w 104"/>
                <a:gd name="T25" fmla="*/ 7 h 13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4"/>
                <a:gd name="T40" fmla="*/ 0 h 138"/>
                <a:gd name="T41" fmla="*/ 104 w 104"/>
                <a:gd name="T42" fmla="*/ 138 h 13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4" h="138">
                  <a:moveTo>
                    <a:pt x="0" y="15"/>
                  </a:moveTo>
                  <a:lnTo>
                    <a:pt x="0" y="65"/>
                  </a:lnTo>
                  <a:lnTo>
                    <a:pt x="31" y="98"/>
                  </a:lnTo>
                  <a:lnTo>
                    <a:pt x="71" y="138"/>
                  </a:lnTo>
                  <a:lnTo>
                    <a:pt x="104" y="138"/>
                  </a:lnTo>
                  <a:lnTo>
                    <a:pt x="71" y="98"/>
                  </a:lnTo>
                  <a:lnTo>
                    <a:pt x="71" y="54"/>
                  </a:lnTo>
                  <a:lnTo>
                    <a:pt x="42" y="15"/>
                  </a:lnTo>
                  <a:lnTo>
                    <a:pt x="31" y="27"/>
                  </a:lnTo>
                  <a:lnTo>
                    <a:pt x="19" y="27"/>
                  </a:lnTo>
                  <a:lnTo>
                    <a:pt x="19" y="15"/>
                  </a:lnTo>
                  <a:lnTo>
                    <a:pt x="0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46" name="Freeform 44"/>
            <p:cNvSpPr>
              <a:spLocks/>
            </p:cNvSpPr>
            <p:nvPr/>
          </p:nvSpPr>
          <p:spPr bwMode="auto">
            <a:xfrm>
              <a:off x="5010" y="2030"/>
              <a:ext cx="176" cy="357"/>
            </a:xfrm>
            <a:custGeom>
              <a:avLst/>
              <a:gdLst>
                <a:gd name="T0" fmla="*/ 0 w 204"/>
                <a:gd name="T1" fmla="*/ 7 h 382"/>
                <a:gd name="T2" fmla="*/ 4 w 204"/>
                <a:gd name="T3" fmla="*/ 7 h 382"/>
                <a:gd name="T4" fmla="*/ 16 w 204"/>
                <a:gd name="T5" fmla="*/ 0 h 382"/>
                <a:gd name="T6" fmla="*/ 24 w 204"/>
                <a:gd name="T7" fmla="*/ 7 h 382"/>
                <a:gd name="T8" fmla="*/ 27 w 204"/>
                <a:gd name="T9" fmla="*/ 12 h 382"/>
                <a:gd name="T10" fmla="*/ 33 w 204"/>
                <a:gd name="T11" fmla="*/ 20 h 382"/>
                <a:gd name="T12" fmla="*/ 27 w 204"/>
                <a:gd name="T13" fmla="*/ 26 h 382"/>
                <a:gd name="T14" fmla="*/ 24 w 204"/>
                <a:gd name="T15" fmla="*/ 43 h 382"/>
                <a:gd name="T16" fmla="*/ 19 w 204"/>
                <a:gd name="T17" fmla="*/ 57 h 382"/>
                <a:gd name="T18" fmla="*/ 24 w 204"/>
                <a:gd name="T19" fmla="*/ 62 h 382"/>
                <a:gd name="T20" fmla="*/ 44 w 204"/>
                <a:gd name="T21" fmla="*/ 106 h 382"/>
                <a:gd name="T22" fmla="*/ 46 w 204"/>
                <a:gd name="T23" fmla="*/ 128 h 382"/>
                <a:gd name="T24" fmla="*/ 46 w 204"/>
                <a:gd name="T25" fmla="*/ 157 h 382"/>
                <a:gd name="T26" fmla="*/ 36 w 204"/>
                <a:gd name="T27" fmla="*/ 171 h 382"/>
                <a:gd name="T28" fmla="*/ 33 w 204"/>
                <a:gd name="T29" fmla="*/ 171 h 382"/>
                <a:gd name="T30" fmla="*/ 33 w 204"/>
                <a:gd name="T31" fmla="*/ 185 h 382"/>
                <a:gd name="T32" fmla="*/ 24 w 204"/>
                <a:gd name="T33" fmla="*/ 193 h 382"/>
                <a:gd name="T34" fmla="*/ 24 w 204"/>
                <a:gd name="T35" fmla="*/ 180 h 382"/>
                <a:gd name="T36" fmla="*/ 19 w 204"/>
                <a:gd name="T37" fmla="*/ 171 h 382"/>
                <a:gd name="T38" fmla="*/ 27 w 204"/>
                <a:gd name="T39" fmla="*/ 164 h 382"/>
                <a:gd name="T40" fmla="*/ 30 w 204"/>
                <a:gd name="T41" fmla="*/ 157 h 382"/>
                <a:gd name="T42" fmla="*/ 36 w 204"/>
                <a:gd name="T43" fmla="*/ 144 h 382"/>
                <a:gd name="T44" fmla="*/ 36 w 204"/>
                <a:gd name="T45" fmla="*/ 113 h 382"/>
                <a:gd name="T46" fmla="*/ 33 w 204"/>
                <a:gd name="T47" fmla="*/ 99 h 382"/>
                <a:gd name="T48" fmla="*/ 27 w 204"/>
                <a:gd name="T49" fmla="*/ 85 h 382"/>
                <a:gd name="T50" fmla="*/ 27 w 204"/>
                <a:gd name="T51" fmla="*/ 79 h 382"/>
                <a:gd name="T52" fmla="*/ 14 w 204"/>
                <a:gd name="T53" fmla="*/ 48 h 382"/>
                <a:gd name="T54" fmla="*/ 16 w 204"/>
                <a:gd name="T55" fmla="*/ 43 h 382"/>
                <a:gd name="T56" fmla="*/ 14 w 204"/>
                <a:gd name="T57" fmla="*/ 36 h 382"/>
                <a:gd name="T58" fmla="*/ 7 w 204"/>
                <a:gd name="T59" fmla="*/ 26 h 382"/>
                <a:gd name="T60" fmla="*/ 0 w 204"/>
                <a:gd name="T61" fmla="*/ 7 h 38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04"/>
                <a:gd name="T94" fmla="*/ 0 h 382"/>
                <a:gd name="T95" fmla="*/ 204 w 204"/>
                <a:gd name="T96" fmla="*/ 382 h 38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04" h="382">
                  <a:moveTo>
                    <a:pt x="0" y="12"/>
                  </a:moveTo>
                  <a:lnTo>
                    <a:pt x="19" y="12"/>
                  </a:lnTo>
                  <a:lnTo>
                    <a:pt x="71" y="0"/>
                  </a:lnTo>
                  <a:lnTo>
                    <a:pt x="104" y="12"/>
                  </a:lnTo>
                  <a:lnTo>
                    <a:pt x="119" y="23"/>
                  </a:lnTo>
                  <a:lnTo>
                    <a:pt x="142" y="39"/>
                  </a:lnTo>
                  <a:lnTo>
                    <a:pt x="119" y="50"/>
                  </a:lnTo>
                  <a:lnTo>
                    <a:pt x="104" y="83"/>
                  </a:lnTo>
                  <a:lnTo>
                    <a:pt x="87" y="112"/>
                  </a:lnTo>
                  <a:lnTo>
                    <a:pt x="104" y="123"/>
                  </a:lnTo>
                  <a:lnTo>
                    <a:pt x="190" y="209"/>
                  </a:lnTo>
                  <a:lnTo>
                    <a:pt x="204" y="254"/>
                  </a:lnTo>
                  <a:lnTo>
                    <a:pt x="204" y="309"/>
                  </a:lnTo>
                  <a:lnTo>
                    <a:pt x="160" y="338"/>
                  </a:lnTo>
                  <a:lnTo>
                    <a:pt x="142" y="338"/>
                  </a:lnTo>
                  <a:lnTo>
                    <a:pt x="142" y="365"/>
                  </a:lnTo>
                  <a:lnTo>
                    <a:pt x="104" y="382"/>
                  </a:lnTo>
                  <a:lnTo>
                    <a:pt x="104" y="353"/>
                  </a:lnTo>
                  <a:lnTo>
                    <a:pt x="87" y="338"/>
                  </a:lnTo>
                  <a:lnTo>
                    <a:pt x="119" y="321"/>
                  </a:lnTo>
                  <a:lnTo>
                    <a:pt x="131" y="309"/>
                  </a:lnTo>
                  <a:lnTo>
                    <a:pt x="160" y="282"/>
                  </a:lnTo>
                  <a:lnTo>
                    <a:pt x="160" y="223"/>
                  </a:lnTo>
                  <a:lnTo>
                    <a:pt x="142" y="194"/>
                  </a:lnTo>
                  <a:lnTo>
                    <a:pt x="119" y="167"/>
                  </a:lnTo>
                  <a:lnTo>
                    <a:pt x="119" y="154"/>
                  </a:lnTo>
                  <a:lnTo>
                    <a:pt x="60" y="94"/>
                  </a:lnTo>
                  <a:lnTo>
                    <a:pt x="71" y="83"/>
                  </a:lnTo>
                  <a:lnTo>
                    <a:pt x="60" y="71"/>
                  </a:lnTo>
                  <a:lnTo>
                    <a:pt x="31" y="5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47" name="Freeform 45"/>
            <p:cNvSpPr>
              <a:spLocks/>
            </p:cNvSpPr>
            <p:nvPr/>
          </p:nvSpPr>
          <p:spPr bwMode="auto">
            <a:xfrm>
              <a:off x="5038" y="2239"/>
              <a:ext cx="110" cy="109"/>
            </a:xfrm>
            <a:custGeom>
              <a:avLst/>
              <a:gdLst>
                <a:gd name="T0" fmla="*/ 0 w 127"/>
                <a:gd name="T1" fmla="*/ 25 h 115"/>
                <a:gd name="T2" fmla="*/ 3 w 127"/>
                <a:gd name="T3" fmla="*/ 42 h 115"/>
                <a:gd name="T4" fmla="*/ 7 w 127"/>
                <a:gd name="T5" fmla="*/ 58 h 115"/>
                <a:gd name="T6" fmla="*/ 13 w 127"/>
                <a:gd name="T7" fmla="*/ 67 h 115"/>
                <a:gd name="T8" fmla="*/ 20 w 127"/>
                <a:gd name="T9" fmla="*/ 58 h 115"/>
                <a:gd name="T10" fmla="*/ 23 w 127"/>
                <a:gd name="T11" fmla="*/ 51 h 115"/>
                <a:gd name="T12" fmla="*/ 30 w 127"/>
                <a:gd name="T13" fmla="*/ 35 h 115"/>
                <a:gd name="T14" fmla="*/ 30 w 127"/>
                <a:gd name="T15" fmla="*/ 0 h 115"/>
                <a:gd name="T16" fmla="*/ 23 w 127"/>
                <a:gd name="T17" fmla="*/ 9 h 115"/>
                <a:gd name="T18" fmla="*/ 20 w 127"/>
                <a:gd name="T19" fmla="*/ 9 h 115"/>
                <a:gd name="T20" fmla="*/ 17 w 127"/>
                <a:gd name="T21" fmla="*/ 9 h 115"/>
                <a:gd name="T22" fmla="*/ 3 w 127"/>
                <a:gd name="T23" fmla="*/ 9 h 115"/>
                <a:gd name="T24" fmla="*/ 0 w 127"/>
                <a:gd name="T25" fmla="*/ 25 h 11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7"/>
                <a:gd name="T40" fmla="*/ 0 h 115"/>
                <a:gd name="T41" fmla="*/ 127 w 127"/>
                <a:gd name="T42" fmla="*/ 115 h 11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7" h="115">
                  <a:moveTo>
                    <a:pt x="0" y="42"/>
                  </a:moveTo>
                  <a:lnTo>
                    <a:pt x="11" y="71"/>
                  </a:lnTo>
                  <a:lnTo>
                    <a:pt x="27" y="98"/>
                  </a:lnTo>
                  <a:lnTo>
                    <a:pt x="54" y="115"/>
                  </a:lnTo>
                  <a:lnTo>
                    <a:pt x="86" y="98"/>
                  </a:lnTo>
                  <a:lnTo>
                    <a:pt x="98" y="86"/>
                  </a:lnTo>
                  <a:lnTo>
                    <a:pt x="127" y="59"/>
                  </a:lnTo>
                  <a:lnTo>
                    <a:pt x="127" y="0"/>
                  </a:lnTo>
                  <a:lnTo>
                    <a:pt x="98" y="15"/>
                  </a:lnTo>
                  <a:lnTo>
                    <a:pt x="86" y="15"/>
                  </a:lnTo>
                  <a:lnTo>
                    <a:pt x="71" y="15"/>
                  </a:lnTo>
                  <a:lnTo>
                    <a:pt x="11" y="15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48" name="Freeform 46"/>
            <p:cNvSpPr>
              <a:spLocks/>
            </p:cNvSpPr>
            <p:nvPr/>
          </p:nvSpPr>
          <p:spPr bwMode="auto">
            <a:xfrm>
              <a:off x="4973" y="2043"/>
              <a:ext cx="175" cy="211"/>
            </a:xfrm>
            <a:custGeom>
              <a:avLst/>
              <a:gdLst>
                <a:gd name="T0" fmla="*/ 53 w 200"/>
                <a:gd name="T1" fmla="*/ 105 h 226"/>
                <a:gd name="T2" fmla="*/ 46 w 200"/>
                <a:gd name="T3" fmla="*/ 114 h 226"/>
                <a:gd name="T4" fmla="*/ 42 w 200"/>
                <a:gd name="T5" fmla="*/ 114 h 226"/>
                <a:gd name="T6" fmla="*/ 38 w 200"/>
                <a:gd name="T7" fmla="*/ 114 h 226"/>
                <a:gd name="T8" fmla="*/ 38 w 200"/>
                <a:gd name="T9" fmla="*/ 99 h 226"/>
                <a:gd name="T10" fmla="*/ 34 w 200"/>
                <a:gd name="T11" fmla="*/ 85 h 226"/>
                <a:gd name="T12" fmla="*/ 30 w 200"/>
                <a:gd name="T13" fmla="*/ 72 h 226"/>
                <a:gd name="T14" fmla="*/ 22 w 200"/>
                <a:gd name="T15" fmla="*/ 55 h 226"/>
                <a:gd name="T16" fmla="*/ 19 w 200"/>
                <a:gd name="T17" fmla="*/ 63 h 226"/>
                <a:gd name="T18" fmla="*/ 16 w 200"/>
                <a:gd name="T19" fmla="*/ 55 h 226"/>
                <a:gd name="T20" fmla="*/ 8 w 200"/>
                <a:gd name="T21" fmla="*/ 63 h 226"/>
                <a:gd name="T22" fmla="*/ 8 w 200"/>
                <a:gd name="T23" fmla="*/ 42 h 226"/>
                <a:gd name="T24" fmla="*/ 4 w 200"/>
                <a:gd name="T25" fmla="*/ 35 h 226"/>
                <a:gd name="T26" fmla="*/ 0 w 200"/>
                <a:gd name="T27" fmla="*/ 30 h 226"/>
                <a:gd name="T28" fmla="*/ 8 w 200"/>
                <a:gd name="T29" fmla="*/ 14 h 226"/>
                <a:gd name="T30" fmla="*/ 8 w 200"/>
                <a:gd name="T31" fmla="*/ 0 h 226"/>
                <a:gd name="T32" fmla="*/ 10 w 200"/>
                <a:gd name="T33" fmla="*/ 0 h 226"/>
                <a:gd name="T34" fmla="*/ 19 w 200"/>
                <a:gd name="T35" fmla="*/ 19 h 226"/>
                <a:gd name="T36" fmla="*/ 27 w 200"/>
                <a:gd name="T37" fmla="*/ 30 h 226"/>
                <a:gd name="T38" fmla="*/ 30 w 200"/>
                <a:gd name="T39" fmla="*/ 35 h 226"/>
                <a:gd name="T40" fmla="*/ 27 w 200"/>
                <a:gd name="T41" fmla="*/ 42 h 226"/>
                <a:gd name="T42" fmla="*/ 42 w 200"/>
                <a:gd name="T43" fmla="*/ 72 h 226"/>
                <a:gd name="T44" fmla="*/ 42 w 200"/>
                <a:gd name="T45" fmla="*/ 77 h 226"/>
                <a:gd name="T46" fmla="*/ 48 w 200"/>
                <a:gd name="T47" fmla="*/ 91 h 226"/>
                <a:gd name="T48" fmla="*/ 53 w 200"/>
                <a:gd name="T49" fmla="*/ 105 h 2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00"/>
                <a:gd name="T76" fmla="*/ 0 h 226"/>
                <a:gd name="T77" fmla="*/ 200 w 200"/>
                <a:gd name="T78" fmla="*/ 226 h 22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00" h="226">
                  <a:moveTo>
                    <a:pt x="200" y="209"/>
                  </a:moveTo>
                  <a:lnTo>
                    <a:pt x="171" y="226"/>
                  </a:lnTo>
                  <a:lnTo>
                    <a:pt x="159" y="226"/>
                  </a:lnTo>
                  <a:lnTo>
                    <a:pt x="142" y="226"/>
                  </a:lnTo>
                  <a:lnTo>
                    <a:pt x="142" y="197"/>
                  </a:lnTo>
                  <a:lnTo>
                    <a:pt x="127" y="170"/>
                  </a:lnTo>
                  <a:lnTo>
                    <a:pt x="111" y="142"/>
                  </a:lnTo>
                  <a:lnTo>
                    <a:pt x="82" y="109"/>
                  </a:lnTo>
                  <a:lnTo>
                    <a:pt x="71" y="126"/>
                  </a:lnTo>
                  <a:lnTo>
                    <a:pt x="59" y="109"/>
                  </a:lnTo>
                  <a:lnTo>
                    <a:pt x="27" y="126"/>
                  </a:lnTo>
                  <a:lnTo>
                    <a:pt x="27" y="82"/>
                  </a:lnTo>
                  <a:lnTo>
                    <a:pt x="11" y="71"/>
                  </a:lnTo>
                  <a:lnTo>
                    <a:pt x="0" y="59"/>
                  </a:lnTo>
                  <a:lnTo>
                    <a:pt x="27" y="26"/>
                  </a:lnTo>
                  <a:lnTo>
                    <a:pt x="27" y="0"/>
                  </a:lnTo>
                  <a:lnTo>
                    <a:pt x="38" y="0"/>
                  </a:lnTo>
                  <a:lnTo>
                    <a:pt x="71" y="38"/>
                  </a:lnTo>
                  <a:lnTo>
                    <a:pt x="100" y="59"/>
                  </a:lnTo>
                  <a:lnTo>
                    <a:pt x="111" y="71"/>
                  </a:lnTo>
                  <a:lnTo>
                    <a:pt x="100" y="82"/>
                  </a:lnTo>
                  <a:lnTo>
                    <a:pt x="159" y="142"/>
                  </a:lnTo>
                  <a:lnTo>
                    <a:pt x="159" y="153"/>
                  </a:lnTo>
                  <a:lnTo>
                    <a:pt x="182" y="182"/>
                  </a:lnTo>
                  <a:lnTo>
                    <a:pt x="200" y="209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49" name="Freeform 47"/>
            <p:cNvSpPr>
              <a:spLocks/>
            </p:cNvSpPr>
            <p:nvPr/>
          </p:nvSpPr>
          <p:spPr bwMode="auto">
            <a:xfrm>
              <a:off x="4362" y="1269"/>
              <a:ext cx="1073" cy="828"/>
            </a:xfrm>
            <a:custGeom>
              <a:avLst/>
              <a:gdLst>
                <a:gd name="T0" fmla="*/ 45 w 1233"/>
                <a:gd name="T1" fmla="*/ 88 h 885"/>
                <a:gd name="T2" fmla="*/ 33 w 1233"/>
                <a:gd name="T3" fmla="*/ 108 h 885"/>
                <a:gd name="T4" fmla="*/ 28 w 1233"/>
                <a:gd name="T5" fmla="*/ 153 h 885"/>
                <a:gd name="T6" fmla="*/ 14 w 1233"/>
                <a:gd name="T7" fmla="*/ 170 h 885"/>
                <a:gd name="T8" fmla="*/ 0 w 1233"/>
                <a:gd name="T9" fmla="*/ 183 h 885"/>
                <a:gd name="T10" fmla="*/ 3 w 1233"/>
                <a:gd name="T11" fmla="*/ 204 h 885"/>
                <a:gd name="T12" fmla="*/ 7 w 1233"/>
                <a:gd name="T13" fmla="*/ 227 h 885"/>
                <a:gd name="T14" fmla="*/ 28 w 1233"/>
                <a:gd name="T15" fmla="*/ 248 h 885"/>
                <a:gd name="T16" fmla="*/ 43 w 1233"/>
                <a:gd name="T17" fmla="*/ 258 h 885"/>
                <a:gd name="T18" fmla="*/ 36 w 1233"/>
                <a:gd name="T19" fmla="*/ 284 h 885"/>
                <a:gd name="T20" fmla="*/ 52 w 1233"/>
                <a:gd name="T21" fmla="*/ 322 h 885"/>
                <a:gd name="T22" fmla="*/ 70 w 1233"/>
                <a:gd name="T23" fmla="*/ 328 h 885"/>
                <a:gd name="T24" fmla="*/ 100 w 1233"/>
                <a:gd name="T25" fmla="*/ 351 h 885"/>
                <a:gd name="T26" fmla="*/ 117 w 1233"/>
                <a:gd name="T27" fmla="*/ 351 h 885"/>
                <a:gd name="T28" fmla="*/ 139 w 1233"/>
                <a:gd name="T29" fmla="*/ 328 h 885"/>
                <a:gd name="T30" fmla="*/ 160 w 1233"/>
                <a:gd name="T31" fmla="*/ 365 h 885"/>
                <a:gd name="T32" fmla="*/ 164 w 1233"/>
                <a:gd name="T33" fmla="*/ 417 h 885"/>
                <a:gd name="T34" fmla="*/ 175 w 1233"/>
                <a:gd name="T35" fmla="*/ 439 h 885"/>
                <a:gd name="T36" fmla="*/ 184 w 1233"/>
                <a:gd name="T37" fmla="*/ 424 h 885"/>
                <a:gd name="T38" fmla="*/ 211 w 1233"/>
                <a:gd name="T39" fmla="*/ 424 h 885"/>
                <a:gd name="T40" fmla="*/ 232 w 1233"/>
                <a:gd name="T41" fmla="*/ 439 h 885"/>
                <a:gd name="T42" fmla="*/ 236 w 1233"/>
                <a:gd name="T43" fmla="*/ 443 h 885"/>
                <a:gd name="T44" fmla="*/ 251 w 1233"/>
                <a:gd name="T45" fmla="*/ 430 h 885"/>
                <a:gd name="T46" fmla="*/ 258 w 1233"/>
                <a:gd name="T47" fmla="*/ 424 h 885"/>
                <a:gd name="T48" fmla="*/ 274 w 1233"/>
                <a:gd name="T49" fmla="*/ 393 h 885"/>
                <a:gd name="T50" fmla="*/ 283 w 1233"/>
                <a:gd name="T51" fmla="*/ 365 h 885"/>
                <a:gd name="T52" fmla="*/ 287 w 1233"/>
                <a:gd name="T53" fmla="*/ 322 h 885"/>
                <a:gd name="T54" fmla="*/ 283 w 1233"/>
                <a:gd name="T55" fmla="*/ 298 h 885"/>
                <a:gd name="T56" fmla="*/ 271 w 1233"/>
                <a:gd name="T57" fmla="*/ 264 h 885"/>
                <a:gd name="T58" fmla="*/ 271 w 1233"/>
                <a:gd name="T59" fmla="*/ 227 h 885"/>
                <a:gd name="T60" fmla="*/ 263 w 1233"/>
                <a:gd name="T61" fmla="*/ 211 h 885"/>
                <a:gd name="T62" fmla="*/ 242 w 1233"/>
                <a:gd name="T63" fmla="*/ 204 h 885"/>
                <a:gd name="T64" fmla="*/ 250 w 1233"/>
                <a:gd name="T65" fmla="*/ 191 h 885"/>
                <a:gd name="T66" fmla="*/ 259 w 1233"/>
                <a:gd name="T67" fmla="*/ 175 h 885"/>
                <a:gd name="T68" fmla="*/ 263 w 1233"/>
                <a:gd name="T69" fmla="*/ 196 h 885"/>
                <a:gd name="T70" fmla="*/ 274 w 1233"/>
                <a:gd name="T71" fmla="*/ 191 h 885"/>
                <a:gd name="T72" fmla="*/ 292 w 1233"/>
                <a:gd name="T73" fmla="*/ 161 h 885"/>
                <a:gd name="T74" fmla="*/ 302 w 1233"/>
                <a:gd name="T75" fmla="*/ 145 h 885"/>
                <a:gd name="T76" fmla="*/ 300 w 1233"/>
                <a:gd name="T77" fmla="*/ 108 h 885"/>
                <a:gd name="T78" fmla="*/ 302 w 1233"/>
                <a:gd name="T79" fmla="*/ 82 h 885"/>
                <a:gd name="T80" fmla="*/ 285 w 1233"/>
                <a:gd name="T81" fmla="*/ 82 h 885"/>
                <a:gd name="T82" fmla="*/ 258 w 1233"/>
                <a:gd name="T83" fmla="*/ 50 h 885"/>
                <a:gd name="T84" fmla="*/ 220 w 1233"/>
                <a:gd name="T85" fmla="*/ 0 h 885"/>
                <a:gd name="T86" fmla="*/ 214 w 1233"/>
                <a:gd name="T87" fmla="*/ 23 h 885"/>
                <a:gd name="T88" fmla="*/ 206 w 1233"/>
                <a:gd name="T89" fmla="*/ 50 h 885"/>
                <a:gd name="T90" fmla="*/ 202 w 1233"/>
                <a:gd name="T91" fmla="*/ 82 h 885"/>
                <a:gd name="T92" fmla="*/ 220 w 1233"/>
                <a:gd name="T93" fmla="*/ 82 h 885"/>
                <a:gd name="T94" fmla="*/ 211 w 1233"/>
                <a:gd name="T95" fmla="*/ 102 h 885"/>
                <a:gd name="T96" fmla="*/ 196 w 1233"/>
                <a:gd name="T97" fmla="*/ 118 h 885"/>
                <a:gd name="T98" fmla="*/ 190 w 1233"/>
                <a:gd name="T99" fmla="*/ 145 h 885"/>
                <a:gd name="T100" fmla="*/ 139 w 1233"/>
                <a:gd name="T101" fmla="*/ 145 h 885"/>
                <a:gd name="T102" fmla="*/ 79 w 1233"/>
                <a:gd name="T103" fmla="*/ 108 h 885"/>
                <a:gd name="T104" fmla="*/ 60 w 1233"/>
                <a:gd name="T105" fmla="*/ 73 h 88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233"/>
                <a:gd name="T160" fmla="*/ 0 h 885"/>
                <a:gd name="T161" fmla="*/ 1233 w 1233"/>
                <a:gd name="T162" fmla="*/ 885 h 88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233" h="885">
                  <a:moveTo>
                    <a:pt x="198" y="131"/>
                  </a:moveTo>
                  <a:lnTo>
                    <a:pt x="183" y="142"/>
                  </a:lnTo>
                  <a:lnTo>
                    <a:pt x="183" y="171"/>
                  </a:lnTo>
                  <a:lnTo>
                    <a:pt x="171" y="171"/>
                  </a:lnTo>
                  <a:lnTo>
                    <a:pt x="131" y="171"/>
                  </a:lnTo>
                  <a:lnTo>
                    <a:pt x="131" y="211"/>
                  </a:lnTo>
                  <a:lnTo>
                    <a:pt x="98" y="230"/>
                  </a:lnTo>
                  <a:lnTo>
                    <a:pt x="112" y="271"/>
                  </a:lnTo>
                  <a:lnTo>
                    <a:pt x="112" y="298"/>
                  </a:lnTo>
                  <a:lnTo>
                    <a:pt x="112" y="315"/>
                  </a:lnTo>
                  <a:lnTo>
                    <a:pt x="83" y="330"/>
                  </a:lnTo>
                  <a:lnTo>
                    <a:pt x="56" y="330"/>
                  </a:lnTo>
                  <a:lnTo>
                    <a:pt x="56" y="342"/>
                  </a:lnTo>
                  <a:lnTo>
                    <a:pt x="12" y="342"/>
                  </a:lnTo>
                  <a:lnTo>
                    <a:pt x="0" y="357"/>
                  </a:lnTo>
                  <a:lnTo>
                    <a:pt x="0" y="371"/>
                  </a:lnTo>
                  <a:lnTo>
                    <a:pt x="0" y="382"/>
                  </a:lnTo>
                  <a:lnTo>
                    <a:pt x="12" y="397"/>
                  </a:lnTo>
                  <a:lnTo>
                    <a:pt x="27" y="397"/>
                  </a:lnTo>
                  <a:lnTo>
                    <a:pt x="27" y="430"/>
                  </a:lnTo>
                  <a:lnTo>
                    <a:pt x="27" y="442"/>
                  </a:lnTo>
                  <a:lnTo>
                    <a:pt x="56" y="442"/>
                  </a:lnTo>
                  <a:lnTo>
                    <a:pt x="71" y="470"/>
                  </a:lnTo>
                  <a:lnTo>
                    <a:pt x="112" y="482"/>
                  </a:lnTo>
                  <a:lnTo>
                    <a:pt x="142" y="470"/>
                  </a:lnTo>
                  <a:lnTo>
                    <a:pt x="171" y="482"/>
                  </a:lnTo>
                  <a:lnTo>
                    <a:pt x="171" y="501"/>
                  </a:lnTo>
                  <a:lnTo>
                    <a:pt x="156" y="526"/>
                  </a:lnTo>
                  <a:lnTo>
                    <a:pt x="171" y="553"/>
                  </a:lnTo>
                  <a:lnTo>
                    <a:pt x="142" y="553"/>
                  </a:lnTo>
                  <a:lnTo>
                    <a:pt x="142" y="568"/>
                  </a:lnTo>
                  <a:lnTo>
                    <a:pt x="171" y="601"/>
                  </a:lnTo>
                  <a:lnTo>
                    <a:pt x="211" y="626"/>
                  </a:lnTo>
                  <a:lnTo>
                    <a:pt x="242" y="626"/>
                  </a:lnTo>
                  <a:lnTo>
                    <a:pt x="271" y="653"/>
                  </a:lnTo>
                  <a:lnTo>
                    <a:pt x="282" y="641"/>
                  </a:lnTo>
                  <a:lnTo>
                    <a:pt x="342" y="682"/>
                  </a:lnTo>
                  <a:lnTo>
                    <a:pt x="382" y="682"/>
                  </a:lnTo>
                  <a:lnTo>
                    <a:pt x="401" y="682"/>
                  </a:lnTo>
                  <a:lnTo>
                    <a:pt x="415" y="697"/>
                  </a:lnTo>
                  <a:lnTo>
                    <a:pt x="430" y="664"/>
                  </a:lnTo>
                  <a:lnTo>
                    <a:pt x="471" y="682"/>
                  </a:lnTo>
                  <a:lnTo>
                    <a:pt x="501" y="664"/>
                  </a:lnTo>
                  <a:lnTo>
                    <a:pt x="530" y="641"/>
                  </a:lnTo>
                  <a:lnTo>
                    <a:pt x="557" y="641"/>
                  </a:lnTo>
                  <a:lnTo>
                    <a:pt x="601" y="682"/>
                  </a:lnTo>
                  <a:lnTo>
                    <a:pt x="630" y="682"/>
                  </a:lnTo>
                  <a:lnTo>
                    <a:pt x="641" y="712"/>
                  </a:lnTo>
                  <a:lnTo>
                    <a:pt x="630" y="797"/>
                  </a:lnTo>
                  <a:lnTo>
                    <a:pt x="657" y="785"/>
                  </a:lnTo>
                  <a:lnTo>
                    <a:pt x="657" y="812"/>
                  </a:lnTo>
                  <a:lnTo>
                    <a:pt x="674" y="812"/>
                  </a:lnTo>
                  <a:lnTo>
                    <a:pt x="674" y="837"/>
                  </a:lnTo>
                  <a:lnTo>
                    <a:pt x="701" y="853"/>
                  </a:lnTo>
                  <a:lnTo>
                    <a:pt x="730" y="853"/>
                  </a:lnTo>
                  <a:lnTo>
                    <a:pt x="730" y="824"/>
                  </a:lnTo>
                  <a:lnTo>
                    <a:pt x="741" y="824"/>
                  </a:lnTo>
                  <a:lnTo>
                    <a:pt x="761" y="824"/>
                  </a:lnTo>
                  <a:lnTo>
                    <a:pt x="812" y="812"/>
                  </a:lnTo>
                  <a:lnTo>
                    <a:pt x="845" y="824"/>
                  </a:lnTo>
                  <a:lnTo>
                    <a:pt x="860" y="837"/>
                  </a:lnTo>
                  <a:lnTo>
                    <a:pt x="885" y="853"/>
                  </a:lnTo>
                  <a:lnTo>
                    <a:pt x="933" y="853"/>
                  </a:lnTo>
                  <a:lnTo>
                    <a:pt x="933" y="885"/>
                  </a:lnTo>
                  <a:lnTo>
                    <a:pt x="945" y="885"/>
                  </a:lnTo>
                  <a:lnTo>
                    <a:pt x="945" y="864"/>
                  </a:lnTo>
                  <a:lnTo>
                    <a:pt x="1001" y="837"/>
                  </a:lnTo>
                  <a:lnTo>
                    <a:pt x="1001" y="824"/>
                  </a:lnTo>
                  <a:lnTo>
                    <a:pt x="1012" y="837"/>
                  </a:lnTo>
                  <a:lnTo>
                    <a:pt x="1012" y="824"/>
                  </a:lnTo>
                  <a:lnTo>
                    <a:pt x="1033" y="837"/>
                  </a:lnTo>
                  <a:lnTo>
                    <a:pt x="1033" y="824"/>
                  </a:lnTo>
                  <a:lnTo>
                    <a:pt x="1072" y="812"/>
                  </a:lnTo>
                  <a:lnTo>
                    <a:pt x="1100" y="785"/>
                  </a:lnTo>
                  <a:lnTo>
                    <a:pt x="1100" y="764"/>
                  </a:lnTo>
                  <a:lnTo>
                    <a:pt x="1116" y="764"/>
                  </a:lnTo>
                  <a:lnTo>
                    <a:pt x="1133" y="737"/>
                  </a:lnTo>
                  <a:lnTo>
                    <a:pt x="1133" y="712"/>
                  </a:lnTo>
                  <a:lnTo>
                    <a:pt x="1145" y="682"/>
                  </a:lnTo>
                  <a:lnTo>
                    <a:pt x="1156" y="664"/>
                  </a:lnTo>
                  <a:lnTo>
                    <a:pt x="1156" y="626"/>
                  </a:lnTo>
                  <a:lnTo>
                    <a:pt x="1116" y="613"/>
                  </a:lnTo>
                  <a:lnTo>
                    <a:pt x="1145" y="601"/>
                  </a:lnTo>
                  <a:lnTo>
                    <a:pt x="1133" y="582"/>
                  </a:lnTo>
                  <a:lnTo>
                    <a:pt x="1145" y="582"/>
                  </a:lnTo>
                  <a:lnTo>
                    <a:pt x="1116" y="553"/>
                  </a:lnTo>
                  <a:lnTo>
                    <a:pt x="1085" y="513"/>
                  </a:lnTo>
                  <a:lnTo>
                    <a:pt x="1045" y="501"/>
                  </a:lnTo>
                  <a:lnTo>
                    <a:pt x="1072" y="453"/>
                  </a:lnTo>
                  <a:lnTo>
                    <a:pt x="1085" y="442"/>
                  </a:lnTo>
                  <a:lnTo>
                    <a:pt x="1100" y="442"/>
                  </a:lnTo>
                  <a:lnTo>
                    <a:pt x="1100" y="430"/>
                  </a:lnTo>
                  <a:lnTo>
                    <a:pt x="1056" y="413"/>
                  </a:lnTo>
                  <a:lnTo>
                    <a:pt x="1045" y="442"/>
                  </a:lnTo>
                  <a:lnTo>
                    <a:pt x="1033" y="442"/>
                  </a:lnTo>
                  <a:lnTo>
                    <a:pt x="972" y="397"/>
                  </a:lnTo>
                  <a:lnTo>
                    <a:pt x="972" y="382"/>
                  </a:lnTo>
                  <a:lnTo>
                    <a:pt x="1001" y="382"/>
                  </a:lnTo>
                  <a:lnTo>
                    <a:pt x="1001" y="371"/>
                  </a:lnTo>
                  <a:lnTo>
                    <a:pt x="1012" y="357"/>
                  </a:lnTo>
                  <a:lnTo>
                    <a:pt x="1033" y="330"/>
                  </a:lnTo>
                  <a:lnTo>
                    <a:pt x="1045" y="342"/>
                  </a:lnTo>
                  <a:lnTo>
                    <a:pt x="1056" y="342"/>
                  </a:lnTo>
                  <a:lnTo>
                    <a:pt x="1045" y="371"/>
                  </a:lnTo>
                  <a:lnTo>
                    <a:pt x="1056" y="382"/>
                  </a:lnTo>
                  <a:lnTo>
                    <a:pt x="1056" y="397"/>
                  </a:lnTo>
                  <a:lnTo>
                    <a:pt x="1085" y="371"/>
                  </a:lnTo>
                  <a:lnTo>
                    <a:pt x="1100" y="371"/>
                  </a:lnTo>
                  <a:lnTo>
                    <a:pt x="1145" y="315"/>
                  </a:lnTo>
                  <a:lnTo>
                    <a:pt x="1171" y="330"/>
                  </a:lnTo>
                  <a:lnTo>
                    <a:pt x="1171" y="315"/>
                  </a:lnTo>
                  <a:lnTo>
                    <a:pt x="1185" y="298"/>
                  </a:lnTo>
                  <a:lnTo>
                    <a:pt x="1185" y="282"/>
                  </a:lnTo>
                  <a:lnTo>
                    <a:pt x="1216" y="282"/>
                  </a:lnTo>
                  <a:lnTo>
                    <a:pt x="1216" y="271"/>
                  </a:lnTo>
                  <a:lnTo>
                    <a:pt x="1185" y="230"/>
                  </a:lnTo>
                  <a:lnTo>
                    <a:pt x="1204" y="211"/>
                  </a:lnTo>
                  <a:lnTo>
                    <a:pt x="1233" y="230"/>
                  </a:lnTo>
                  <a:lnTo>
                    <a:pt x="1216" y="171"/>
                  </a:lnTo>
                  <a:lnTo>
                    <a:pt x="1216" y="159"/>
                  </a:lnTo>
                  <a:lnTo>
                    <a:pt x="1204" y="131"/>
                  </a:lnTo>
                  <a:lnTo>
                    <a:pt x="1156" y="159"/>
                  </a:lnTo>
                  <a:lnTo>
                    <a:pt x="1145" y="159"/>
                  </a:lnTo>
                  <a:lnTo>
                    <a:pt x="1116" y="131"/>
                  </a:lnTo>
                  <a:lnTo>
                    <a:pt x="1072" y="111"/>
                  </a:lnTo>
                  <a:lnTo>
                    <a:pt x="1033" y="98"/>
                  </a:lnTo>
                  <a:lnTo>
                    <a:pt x="1001" y="71"/>
                  </a:lnTo>
                  <a:lnTo>
                    <a:pt x="945" y="15"/>
                  </a:lnTo>
                  <a:lnTo>
                    <a:pt x="885" y="0"/>
                  </a:lnTo>
                  <a:lnTo>
                    <a:pt x="845" y="15"/>
                  </a:lnTo>
                  <a:lnTo>
                    <a:pt x="830" y="27"/>
                  </a:lnTo>
                  <a:lnTo>
                    <a:pt x="860" y="46"/>
                  </a:lnTo>
                  <a:lnTo>
                    <a:pt x="845" y="59"/>
                  </a:lnTo>
                  <a:lnTo>
                    <a:pt x="860" y="86"/>
                  </a:lnTo>
                  <a:lnTo>
                    <a:pt x="830" y="98"/>
                  </a:lnTo>
                  <a:lnTo>
                    <a:pt x="801" y="98"/>
                  </a:lnTo>
                  <a:lnTo>
                    <a:pt x="785" y="111"/>
                  </a:lnTo>
                  <a:lnTo>
                    <a:pt x="812" y="159"/>
                  </a:lnTo>
                  <a:lnTo>
                    <a:pt x="845" y="159"/>
                  </a:lnTo>
                  <a:lnTo>
                    <a:pt x="874" y="142"/>
                  </a:lnTo>
                  <a:lnTo>
                    <a:pt x="885" y="159"/>
                  </a:lnTo>
                  <a:lnTo>
                    <a:pt x="901" y="186"/>
                  </a:lnTo>
                  <a:lnTo>
                    <a:pt x="860" y="186"/>
                  </a:lnTo>
                  <a:lnTo>
                    <a:pt x="845" y="198"/>
                  </a:lnTo>
                  <a:lnTo>
                    <a:pt x="830" y="211"/>
                  </a:lnTo>
                  <a:lnTo>
                    <a:pt x="812" y="230"/>
                  </a:lnTo>
                  <a:lnTo>
                    <a:pt x="785" y="230"/>
                  </a:lnTo>
                  <a:lnTo>
                    <a:pt x="774" y="242"/>
                  </a:lnTo>
                  <a:lnTo>
                    <a:pt x="785" y="257"/>
                  </a:lnTo>
                  <a:lnTo>
                    <a:pt x="761" y="282"/>
                  </a:lnTo>
                  <a:lnTo>
                    <a:pt x="713" y="298"/>
                  </a:lnTo>
                  <a:lnTo>
                    <a:pt x="657" y="315"/>
                  </a:lnTo>
                  <a:lnTo>
                    <a:pt x="557" y="282"/>
                  </a:lnTo>
                  <a:lnTo>
                    <a:pt x="471" y="282"/>
                  </a:lnTo>
                  <a:lnTo>
                    <a:pt x="415" y="242"/>
                  </a:lnTo>
                  <a:lnTo>
                    <a:pt x="315" y="211"/>
                  </a:lnTo>
                  <a:lnTo>
                    <a:pt x="298" y="171"/>
                  </a:lnTo>
                  <a:lnTo>
                    <a:pt x="271" y="159"/>
                  </a:lnTo>
                  <a:lnTo>
                    <a:pt x="242" y="142"/>
                  </a:lnTo>
                  <a:lnTo>
                    <a:pt x="211" y="111"/>
                  </a:lnTo>
                  <a:lnTo>
                    <a:pt x="198" y="131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50" name="Freeform 48"/>
            <p:cNvSpPr>
              <a:spLocks/>
            </p:cNvSpPr>
            <p:nvPr/>
          </p:nvSpPr>
          <p:spPr bwMode="auto">
            <a:xfrm>
              <a:off x="4723" y="1892"/>
              <a:ext cx="59" cy="43"/>
            </a:xfrm>
            <a:custGeom>
              <a:avLst/>
              <a:gdLst>
                <a:gd name="T0" fmla="*/ 16 w 67"/>
                <a:gd name="T1" fmla="*/ 7 h 46"/>
                <a:gd name="T2" fmla="*/ 19 w 67"/>
                <a:gd name="T3" fmla="*/ 17 h 46"/>
                <a:gd name="T4" fmla="*/ 19 w 67"/>
                <a:gd name="T5" fmla="*/ 23 h 46"/>
                <a:gd name="T6" fmla="*/ 4 w 67"/>
                <a:gd name="T7" fmla="*/ 23 h 46"/>
                <a:gd name="T8" fmla="*/ 0 w 67"/>
                <a:gd name="T9" fmla="*/ 23 h 46"/>
                <a:gd name="T10" fmla="*/ 0 w 67"/>
                <a:gd name="T11" fmla="*/ 17 h 46"/>
                <a:gd name="T12" fmla="*/ 4 w 67"/>
                <a:gd name="T13" fmla="*/ 0 h 46"/>
                <a:gd name="T14" fmla="*/ 16 w 67"/>
                <a:gd name="T15" fmla="*/ 7 h 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"/>
                <a:gd name="T25" fmla="*/ 0 h 46"/>
                <a:gd name="T26" fmla="*/ 67 w 67"/>
                <a:gd name="T27" fmla="*/ 46 h 4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" h="46">
                  <a:moveTo>
                    <a:pt x="54" y="16"/>
                  </a:moveTo>
                  <a:lnTo>
                    <a:pt x="67" y="31"/>
                  </a:lnTo>
                  <a:lnTo>
                    <a:pt x="67" y="46"/>
                  </a:lnTo>
                  <a:lnTo>
                    <a:pt x="15" y="46"/>
                  </a:lnTo>
                  <a:lnTo>
                    <a:pt x="0" y="46"/>
                  </a:lnTo>
                  <a:lnTo>
                    <a:pt x="0" y="31"/>
                  </a:lnTo>
                  <a:lnTo>
                    <a:pt x="15" y="0"/>
                  </a:lnTo>
                  <a:lnTo>
                    <a:pt x="54" y="16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51" name="Freeform 49"/>
            <p:cNvSpPr>
              <a:spLocks/>
            </p:cNvSpPr>
            <p:nvPr/>
          </p:nvSpPr>
          <p:spPr bwMode="auto">
            <a:xfrm>
              <a:off x="4536" y="1856"/>
              <a:ext cx="178" cy="93"/>
            </a:xfrm>
            <a:custGeom>
              <a:avLst/>
              <a:gdLst>
                <a:gd name="T0" fmla="*/ 49 w 203"/>
                <a:gd name="T1" fmla="*/ 42 h 100"/>
                <a:gd name="T2" fmla="*/ 54 w 203"/>
                <a:gd name="T3" fmla="*/ 48 h 100"/>
                <a:gd name="T4" fmla="*/ 46 w 203"/>
                <a:gd name="T5" fmla="*/ 48 h 100"/>
                <a:gd name="T6" fmla="*/ 35 w 203"/>
                <a:gd name="T7" fmla="*/ 42 h 100"/>
                <a:gd name="T8" fmla="*/ 26 w 203"/>
                <a:gd name="T9" fmla="*/ 34 h 100"/>
                <a:gd name="T10" fmla="*/ 19 w 203"/>
                <a:gd name="T11" fmla="*/ 34 h 100"/>
                <a:gd name="T12" fmla="*/ 0 w 203"/>
                <a:gd name="T13" fmla="*/ 14 h 100"/>
                <a:gd name="T14" fmla="*/ 4 w 203"/>
                <a:gd name="T15" fmla="*/ 0 h 100"/>
                <a:gd name="T16" fmla="*/ 11 w 203"/>
                <a:gd name="T17" fmla="*/ 0 h 100"/>
                <a:gd name="T18" fmla="*/ 19 w 203"/>
                <a:gd name="T19" fmla="*/ 14 h 100"/>
                <a:gd name="T20" fmla="*/ 22 w 203"/>
                <a:gd name="T21" fmla="*/ 7 h 100"/>
                <a:gd name="T22" fmla="*/ 39 w 203"/>
                <a:gd name="T23" fmla="*/ 27 h 100"/>
                <a:gd name="T24" fmla="*/ 49 w 203"/>
                <a:gd name="T25" fmla="*/ 27 h 100"/>
                <a:gd name="T26" fmla="*/ 49 w 203"/>
                <a:gd name="T27" fmla="*/ 42 h 1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03"/>
                <a:gd name="T43" fmla="*/ 0 h 100"/>
                <a:gd name="T44" fmla="*/ 203 w 203"/>
                <a:gd name="T45" fmla="*/ 100 h 10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03" h="100">
                  <a:moveTo>
                    <a:pt x="182" y="86"/>
                  </a:moveTo>
                  <a:lnTo>
                    <a:pt x="203" y="100"/>
                  </a:lnTo>
                  <a:lnTo>
                    <a:pt x="171" y="100"/>
                  </a:lnTo>
                  <a:lnTo>
                    <a:pt x="130" y="86"/>
                  </a:lnTo>
                  <a:lnTo>
                    <a:pt x="98" y="71"/>
                  </a:lnTo>
                  <a:lnTo>
                    <a:pt x="71" y="71"/>
                  </a:lnTo>
                  <a:lnTo>
                    <a:pt x="0" y="27"/>
                  </a:lnTo>
                  <a:lnTo>
                    <a:pt x="11" y="0"/>
                  </a:lnTo>
                  <a:lnTo>
                    <a:pt x="42" y="0"/>
                  </a:lnTo>
                  <a:lnTo>
                    <a:pt x="71" y="27"/>
                  </a:lnTo>
                  <a:lnTo>
                    <a:pt x="82" y="15"/>
                  </a:lnTo>
                  <a:lnTo>
                    <a:pt x="142" y="56"/>
                  </a:lnTo>
                  <a:lnTo>
                    <a:pt x="182" y="56"/>
                  </a:lnTo>
                  <a:lnTo>
                    <a:pt x="182" y="86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52" name="Freeform 50"/>
            <p:cNvSpPr>
              <a:spLocks/>
            </p:cNvSpPr>
            <p:nvPr/>
          </p:nvSpPr>
          <p:spPr bwMode="auto">
            <a:xfrm>
              <a:off x="3788" y="1606"/>
              <a:ext cx="408" cy="364"/>
            </a:xfrm>
            <a:custGeom>
              <a:avLst/>
              <a:gdLst>
                <a:gd name="T0" fmla="*/ 86 w 468"/>
                <a:gd name="T1" fmla="*/ 179 h 392"/>
                <a:gd name="T2" fmla="*/ 112 w 468"/>
                <a:gd name="T3" fmla="*/ 188 h 392"/>
                <a:gd name="T4" fmla="*/ 112 w 468"/>
                <a:gd name="T5" fmla="*/ 175 h 392"/>
                <a:gd name="T6" fmla="*/ 119 w 468"/>
                <a:gd name="T7" fmla="*/ 169 h 392"/>
                <a:gd name="T8" fmla="*/ 119 w 468"/>
                <a:gd name="T9" fmla="*/ 163 h 392"/>
                <a:gd name="T10" fmla="*/ 116 w 468"/>
                <a:gd name="T11" fmla="*/ 146 h 392"/>
                <a:gd name="T12" fmla="*/ 112 w 468"/>
                <a:gd name="T13" fmla="*/ 146 h 392"/>
                <a:gd name="T14" fmla="*/ 104 w 468"/>
                <a:gd name="T15" fmla="*/ 127 h 392"/>
                <a:gd name="T16" fmla="*/ 109 w 468"/>
                <a:gd name="T17" fmla="*/ 115 h 392"/>
                <a:gd name="T18" fmla="*/ 109 w 468"/>
                <a:gd name="T19" fmla="*/ 104 h 392"/>
                <a:gd name="T20" fmla="*/ 101 w 468"/>
                <a:gd name="T21" fmla="*/ 104 h 392"/>
                <a:gd name="T22" fmla="*/ 98 w 468"/>
                <a:gd name="T23" fmla="*/ 79 h 392"/>
                <a:gd name="T24" fmla="*/ 98 w 468"/>
                <a:gd name="T25" fmla="*/ 73 h 392"/>
                <a:gd name="T26" fmla="*/ 101 w 468"/>
                <a:gd name="T27" fmla="*/ 68 h 392"/>
                <a:gd name="T28" fmla="*/ 101 w 468"/>
                <a:gd name="T29" fmla="*/ 52 h 392"/>
                <a:gd name="T30" fmla="*/ 101 w 468"/>
                <a:gd name="T31" fmla="*/ 45 h 392"/>
                <a:gd name="T32" fmla="*/ 73 w 468"/>
                <a:gd name="T33" fmla="*/ 19 h 392"/>
                <a:gd name="T34" fmla="*/ 65 w 468"/>
                <a:gd name="T35" fmla="*/ 26 h 392"/>
                <a:gd name="T36" fmla="*/ 57 w 468"/>
                <a:gd name="T37" fmla="*/ 34 h 392"/>
                <a:gd name="T38" fmla="*/ 57 w 468"/>
                <a:gd name="T39" fmla="*/ 40 h 392"/>
                <a:gd name="T40" fmla="*/ 44 w 468"/>
                <a:gd name="T41" fmla="*/ 45 h 392"/>
                <a:gd name="T42" fmla="*/ 29 w 468"/>
                <a:gd name="T43" fmla="*/ 34 h 392"/>
                <a:gd name="T44" fmla="*/ 29 w 468"/>
                <a:gd name="T45" fmla="*/ 19 h 392"/>
                <a:gd name="T46" fmla="*/ 22 w 468"/>
                <a:gd name="T47" fmla="*/ 12 h 392"/>
                <a:gd name="T48" fmla="*/ 22 w 468"/>
                <a:gd name="T49" fmla="*/ 7 h 392"/>
                <a:gd name="T50" fmla="*/ 14 w 468"/>
                <a:gd name="T51" fmla="*/ 12 h 392"/>
                <a:gd name="T52" fmla="*/ 10 w 468"/>
                <a:gd name="T53" fmla="*/ 12 h 392"/>
                <a:gd name="T54" fmla="*/ 7 w 468"/>
                <a:gd name="T55" fmla="*/ 12 h 392"/>
                <a:gd name="T56" fmla="*/ 3 w 468"/>
                <a:gd name="T57" fmla="*/ 0 h 392"/>
                <a:gd name="T58" fmla="*/ 0 w 468"/>
                <a:gd name="T59" fmla="*/ 7 h 392"/>
                <a:gd name="T60" fmla="*/ 7 w 468"/>
                <a:gd name="T61" fmla="*/ 34 h 392"/>
                <a:gd name="T62" fmla="*/ 14 w 468"/>
                <a:gd name="T63" fmla="*/ 59 h 392"/>
                <a:gd name="T64" fmla="*/ 10 w 468"/>
                <a:gd name="T65" fmla="*/ 73 h 392"/>
                <a:gd name="T66" fmla="*/ 14 w 468"/>
                <a:gd name="T67" fmla="*/ 87 h 392"/>
                <a:gd name="T68" fmla="*/ 25 w 468"/>
                <a:gd name="T69" fmla="*/ 92 h 392"/>
                <a:gd name="T70" fmla="*/ 25 w 468"/>
                <a:gd name="T71" fmla="*/ 115 h 392"/>
                <a:gd name="T72" fmla="*/ 32 w 468"/>
                <a:gd name="T73" fmla="*/ 127 h 392"/>
                <a:gd name="T74" fmla="*/ 35 w 468"/>
                <a:gd name="T75" fmla="*/ 121 h 392"/>
                <a:gd name="T76" fmla="*/ 44 w 468"/>
                <a:gd name="T77" fmla="*/ 127 h 392"/>
                <a:gd name="T78" fmla="*/ 50 w 468"/>
                <a:gd name="T79" fmla="*/ 152 h 392"/>
                <a:gd name="T80" fmla="*/ 65 w 468"/>
                <a:gd name="T81" fmla="*/ 175 h 392"/>
                <a:gd name="T82" fmla="*/ 73 w 468"/>
                <a:gd name="T83" fmla="*/ 175 h 392"/>
                <a:gd name="T84" fmla="*/ 83 w 468"/>
                <a:gd name="T85" fmla="*/ 169 h 392"/>
                <a:gd name="T86" fmla="*/ 86 w 468"/>
                <a:gd name="T87" fmla="*/ 179 h 39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68"/>
                <a:gd name="T133" fmla="*/ 0 h 392"/>
                <a:gd name="T134" fmla="*/ 468 w 468"/>
                <a:gd name="T135" fmla="*/ 392 h 39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68" h="392">
                  <a:moveTo>
                    <a:pt x="341" y="376"/>
                  </a:moveTo>
                  <a:lnTo>
                    <a:pt x="441" y="392"/>
                  </a:lnTo>
                  <a:lnTo>
                    <a:pt x="441" y="365"/>
                  </a:lnTo>
                  <a:lnTo>
                    <a:pt x="468" y="353"/>
                  </a:lnTo>
                  <a:lnTo>
                    <a:pt x="468" y="338"/>
                  </a:lnTo>
                  <a:lnTo>
                    <a:pt x="457" y="305"/>
                  </a:lnTo>
                  <a:lnTo>
                    <a:pt x="441" y="305"/>
                  </a:lnTo>
                  <a:lnTo>
                    <a:pt x="409" y="265"/>
                  </a:lnTo>
                  <a:lnTo>
                    <a:pt x="430" y="242"/>
                  </a:lnTo>
                  <a:lnTo>
                    <a:pt x="430" y="221"/>
                  </a:lnTo>
                  <a:lnTo>
                    <a:pt x="397" y="221"/>
                  </a:lnTo>
                  <a:lnTo>
                    <a:pt x="386" y="165"/>
                  </a:lnTo>
                  <a:lnTo>
                    <a:pt x="386" y="154"/>
                  </a:lnTo>
                  <a:lnTo>
                    <a:pt x="397" y="142"/>
                  </a:lnTo>
                  <a:lnTo>
                    <a:pt x="397" y="109"/>
                  </a:lnTo>
                  <a:lnTo>
                    <a:pt x="397" y="94"/>
                  </a:lnTo>
                  <a:lnTo>
                    <a:pt x="286" y="38"/>
                  </a:lnTo>
                  <a:lnTo>
                    <a:pt x="257" y="54"/>
                  </a:lnTo>
                  <a:lnTo>
                    <a:pt x="226" y="71"/>
                  </a:lnTo>
                  <a:lnTo>
                    <a:pt x="226" y="83"/>
                  </a:lnTo>
                  <a:lnTo>
                    <a:pt x="170" y="94"/>
                  </a:lnTo>
                  <a:lnTo>
                    <a:pt x="115" y="71"/>
                  </a:lnTo>
                  <a:lnTo>
                    <a:pt x="115" y="38"/>
                  </a:lnTo>
                  <a:lnTo>
                    <a:pt x="86" y="23"/>
                  </a:lnTo>
                  <a:lnTo>
                    <a:pt x="86" y="12"/>
                  </a:lnTo>
                  <a:lnTo>
                    <a:pt x="55" y="23"/>
                  </a:lnTo>
                  <a:lnTo>
                    <a:pt x="38" y="23"/>
                  </a:lnTo>
                  <a:lnTo>
                    <a:pt x="26" y="23"/>
                  </a:lnTo>
                  <a:lnTo>
                    <a:pt x="15" y="0"/>
                  </a:lnTo>
                  <a:lnTo>
                    <a:pt x="0" y="12"/>
                  </a:lnTo>
                  <a:lnTo>
                    <a:pt x="26" y="71"/>
                  </a:lnTo>
                  <a:lnTo>
                    <a:pt x="55" y="123"/>
                  </a:lnTo>
                  <a:lnTo>
                    <a:pt x="38" y="154"/>
                  </a:lnTo>
                  <a:lnTo>
                    <a:pt x="55" y="182"/>
                  </a:lnTo>
                  <a:lnTo>
                    <a:pt x="98" y="194"/>
                  </a:lnTo>
                  <a:lnTo>
                    <a:pt x="98" y="242"/>
                  </a:lnTo>
                  <a:lnTo>
                    <a:pt x="126" y="265"/>
                  </a:lnTo>
                  <a:lnTo>
                    <a:pt x="138" y="254"/>
                  </a:lnTo>
                  <a:lnTo>
                    <a:pt x="170" y="265"/>
                  </a:lnTo>
                  <a:lnTo>
                    <a:pt x="197" y="321"/>
                  </a:lnTo>
                  <a:lnTo>
                    <a:pt x="257" y="365"/>
                  </a:lnTo>
                  <a:lnTo>
                    <a:pt x="286" y="365"/>
                  </a:lnTo>
                  <a:lnTo>
                    <a:pt x="326" y="353"/>
                  </a:lnTo>
                  <a:lnTo>
                    <a:pt x="341" y="376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53" name="Freeform 51"/>
            <p:cNvSpPr>
              <a:spLocks/>
            </p:cNvSpPr>
            <p:nvPr/>
          </p:nvSpPr>
          <p:spPr bwMode="auto">
            <a:xfrm>
              <a:off x="5322" y="1535"/>
              <a:ext cx="101" cy="121"/>
            </a:xfrm>
            <a:custGeom>
              <a:avLst/>
              <a:gdLst>
                <a:gd name="T0" fmla="*/ 22 w 115"/>
                <a:gd name="T1" fmla="*/ 0 h 131"/>
                <a:gd name="T2" fmla="*/ 32 w 115"/>
                <a:gd name="T3" fmla="*/ 0 h 131"/>
                <a:gd name="T4" fmla="*/ 28 w 115"/>
                <a:gd name="T5" fmla="*/ 15 h 131"/>
                <a:gd name="T6" fmla="*/ 32 w 115"/>
                <a:gd name="T7" fmla="*/ 26 h 131"/>
                <a:gd name="T8" fmla="*/ 19 w 115"/>
                <a:gd name="T9" fmla="*/ 33 h 131"/>
                <a:gd name="T10" fmla="*/ 22 w 115"/>
                <a:gd name="T11" fmla="*/ 45 h 131"/>
                <a:gd name="T12" fmla="*/ 32 w 115"/>
                <a:gd name="T13" fmla="*/ 51 h 131"/>
                <a:gd name="T14" fmla="*/ 28 w 115"/>
                <a:gd name="T15" fmla="*/ 59 h 131"/>
                <a:gd name="T16" fmla="*/ 22 w 115"/>
                <a:gd name="T17" fmla="*/ 59 h 131"/>
                <a:gd name="T18" fmla="*/ 11 w 115"/>
                <a:gd name="T19" fmla="*/ 59 h 131"/>
                <a:gd name="T20" fmla="*/ 11 w 115"/>
                <a:gd name="T21" fmla="*/ 39 h 131"/>
                <a:gd name="T22" fmla="*/ 0 w 115"/>
                <a:gd name="T23" fmla="*/ 39 h 131"/>
                <a:gd name="T24" fmla="*/ 11 w 115"/>
                <a:gd name="T25" fmla="*/ 15 h 131"/>
                <a:gd name="T26" fmla="*/ 19 w 115"/>
                <a:gd name="T27" fmla="*/ 20 h 131"/>
                <a:gd name="T28" fmla="*/ 19 w 115"/>
                <a:gd name="T29" fmla="*/ 15 h 131"/>
                <a:gd name="T30" fmla="*/ 22 w 115"/>
                <a:gd name="T31" fmla="*/ 6 h 131"/>
                <a:gd name="T32" fmla="*/ 22 w 115"/>
                <a:gd name="T33" fmla="*/ 0 h 1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5"/>
                <a:gd name="T52" fmla="*/ 0 h 131"/>
                <a:gd name="T53" fmla="*/ 115 w 115"/>
                <a:gd name="T54" fmla="*/ 131 h 1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5" h="131">
                  <a:moveTo>
                    <a:pt x="83" y="0"/>
                  </a:moveTo>
                  <a:lnTo>
                    <a:pt x="115" y="0"/>
                  </a:lnTo>
                  <a:lnTo>
                    <a:pt x="102" y="31"/>
                  </a:lnTo>
                  <a:lnTo>
                    <a:pt x="115" y="58"/>
                  </a:lnTo>
                  <a:lnTo>
                    <a:pt x="71" y="75"/>
                  </a:lnTo>
                  <a:lnTo>
                    <a:pt x="83" y="98"/>
                  </a:lnTo>
                  <a:lnTo>
                    <a:pt x="115" y="113"/>
                  </a:lnTo>
                  <a:lnTo>
                    <a:pt x="102" y="131"/>
                  </a:lnTo>
                  <a:lnTo>
                    <a:pt x="83" y="131"/>
                  </a:lnTo>
                  <a:lnTo>
                    <a:pt x="43" y="131"/>
                  </a:lnTo>
                  <a:lnTo>
                    <a:pt x="43" y="87"/>
                  </a:lnTo>
                  <a:lnTo>
                    <a:pt x="0" y="87"/>
                  </a:lnTo>
                  <a:lnTo>
                    <a:pt x="43" y="31"/>
                  </a:lnTo>
                  <a:lnTo>
                    <a:pt x="71" y="46"/>
                  </a:lnTo>
                  <a:lnTo>
                    <a:pt x="71" y="31"/>
                  </a:lnTo>
                  <a:lnTo>
                    <a:pt x="83" y="16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54" name="Freeform 52"/>
            <p:cNvSpPr>
              <a:spLocks/>
            </p:cNvSpPr>
            <p:nvPr/>
          </p:nvSpPr>
          <p:spPr bwMode="auto">
            <a:xfrm>
              <a:off x="5395" y="1643"/>
              <a:ext cx="77" cy="107"/>
            </a:xfrm>
            <a:custGeom>
              <a:avLst/>
              <a:gdLst>
                <a:gd name="T0" fmla="*/ 0 w 86"/>
                <a:gd name="T1" fmla="*/ 6 h 116"/>
                <a:gd name="T2" fmla="*/ 0 w 86"/>
                <a:gd name="T3" fmla="*/ 15 h 116"/>
                <a:gd name="T4" fmla="*/ 6 w 86"/>
                <a:gd name="T5" fmla="*/ 19 h 116"/>
                <a:gd name="T6" fmla="*/ 0 w 86"/>
                <a:gd name="T7" fmla="*/ 19 h 116"/>
                <a:gd name="T8" fmla="*/ 10 w 86"/>
                <a:gd name="T9" fmla="*/ 31 h 116"/>
                <a:gd name="T10" fmla="*/ 6 w 86"/>
                <a:gd name="T11" fmla="*/ 37 h 116"/>
                <a:gd name="T12" fmla="*/ 15 w 86"/>
                <a:gd name="T13" fmla="*/ 51 h 116"/>
                <a:gd name="T14" fmla="*/ 29 w 86"/>
                <a:gd name="T15" fmla="*/ 37 h 116"/>
                <a:gd name="T16" fmla="*/ 29 w 86"/>
                <a:gd name="T17" fmla="*/ 31 h 116"/>
                <a:gd name="T18" fmla="*/ 19 w 86"/>
                <a:gd name="T19" fmla="*/ 15 h 116"/>
                <a:gd name="T20" fmla="*/ 10 w 86"/>
                <a:gd name="T21" fmla="*/ 0 h 116"/>
                <a:gd name="T22" fmla="*/ 6 w 86"/>
                <a:gd name="T23" fmla="*/ 6 h 116"/>
                <a:gd name="T24" fmla="*/ 0 w 86"/>
                <a:gd name="T25" fmla="*/ 6 h 1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6"/>
                <a:gd name="T40" fmla="*/ 0 h 116"/>
                <a:gd name="T41" fmla="*/ 86 w 86"/>
                <a:gd name="T42" fmla="*/ 116 h 1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6" h="116">
                  <a:moveTo>
                    <a:pt x="0" y="16"/>
                  </a:moveTo>
                  <a:lnTo>
                    <a:pt x="0" y="31"/>
                  </a:lnTo>
                  <a:lnTo>
                    <a:pt x="19" y="43"/>
                  </a:lnTo>
                  <a:lnTo>
                    <a:pt x="0" y="43"/>
                  </a:lnTo>
                  <a:lnTo>
                    <a:pt x="30" y="71"/>
                  </a:lnTo>
                  <a:lnTo>
                    <a:pt x="19" y="83"/>
                  </a:lnTo>
                  <a:lnTo>
                    <a:pt x="46" y="116"/>
                  </a:lnTo>
                  <a:lnTo>
                    <a:pt x="86" y="83"/>
                  </a:lnTo>
                  <a:lnTo>
                    <a:pt x="86" y="71"/>
                  </a:lnTo>
                  <a:lnTo>
                    <a:pt x="57" y="31"/>
                  </a:lnTo>
                  <a:lnTo>
                    <a:pt x="30" y="0"/>
                  </a:lnTo>
                  <a:lnTo>
                    <a:pt x="19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55" name="Freeform 53"/>
            <p:cNvSpPr>
              <a:spLocks/>
            </p:cNvSpPr>
            <p:nvPr/>
          </p:nvSpPr>
          <p:spPr bwMode="auto">
            <a:xfrm>
              <a:off x="3436" y="1550"/>
              <a:ext cx="375" cy="158"/>
            </a:xfrm>
            <a:custGeom>
              <a:avLst/>
              <a:gdLst>
                <a:gd name="T0" fmla="*/ 94 w 430"/>
                <a:gd name="T1" fmla="*/ 15 h 170"/>
                <a:gd name="T2" fmla="*/ 99 w 430"/>
                <a:gd name="T3" fmla="*/ 29 h 170"/>
                <a:gd name="T4" fmla="*/ 106 w 430"/>
                <a:gd name="T5" fmla="*/ 29 h 170"/>
                <a:gd name="T6" fmla="*/ 102 w 430"/>
                <a:gd name="T7" fmla="*/ 34 h 170"/>
                <a:gd name="T8" fmla="*/ 110 w 430"/>
                <a:gd name="T9" fmla="*/ 62 h 170"/>
                <a:gd name="T10" fmla="*/ 99 w 430"/>
                <a:gd name="T11" fmla="*/ 62 h 170"/>
                <a:gd name="T12" fmla="*/ 94 w 430"/>
                <a:gd name="T13" fmla="*/ 62 h 170"/>
                <a:gd name="T14" fmla="*/ 85 w 430"/>
                <a:gd name="T15" fmla="*/ 69 h 170"/>
                <a:gd name="T16" fmla="*/ 77 w 430"/>
                <a:gd name="T17" fmla="*/ 69 h 170"/>
                <a:gd name="T18" fmla="*/ 73 w 430"/>
                <a:gd name="T19" fmla="*/ 69 h 170"/>
                <a:gd name="T20" fmla="*/ 61 w 430"/>
                <a:gd name="T21" fmla="*/ 69 h 170"/>
                <a:gd name="T22" fmla="*/ 61 w 430"/>
                <a:gd name="T23" fmla="*/ 74 h 170"/>
                <a:gd name="T24" fmla="*/ 58 w 430"/>
                <a:gd name="T25" fmla="*/ 82 h 170"/>
                <a:gd name="T26" fmla="*/ 58 w 430"/>
                <a:gd name="T27" fmla="*/ 69 h 170"/>
                <a:gd name="T28" fmla="*/ 57 w 430"/>
                <a:gd name="T29" fmla="*/ 74 h 170"/>
                <a:gd name="T30" fmla="*/ 51 w 430"/>
                <a:gd name="T31" fmla="*/ 69 h 170"/>
                <a:gd name="T32" fmla="*/ 44 w 430"/>
                <a:gd name="T33" fmla="*/ 74 h 170"/>
                <a:gd name="T34" fmla="*/ 40 w 430"/>
                <a:gd name="T35" fmla="*/ 82 h 170"/>
                <a:gd name="T36" fmla="*/ 33 w 430"/>
                <a:gd name="T37" fmla="*/ 69 h 170"/>
                <a:gd name="T38" fmla="*/ 30 w 430"/>
                <a:gd name="T39" fmla="*/ 69 h 170"/>
                <a:gd name="T40" fmla="*/ 25 w 430"/>
                <a:gd name="T41" fmla="*/ 74 h 170"/>
                <a:gd name="T42" fmla="*/ 22 w 430"/>
                <a:gd name="T43" fmla="*/ 74 h 170"/>
                <a:gd name="T44" fmla="*/ 11 w 430"/>
                <a:gd name="T45" fmla="*/ 69 h 170"/>
                <a:gd name="T46" fmla="*/ 15 w 430"/>
                <a:gd name="T47" fmla="*/ 69 h 170"/>
                <a:gd name="T48" fmla="*/ 8 w 430"/>
                <a:gd name="T49" fmla="*/ 69 h 170"/>
                <a:gd name="T50" fmla="*/ 11 w 430"/>
                <a:gd name="T51" fmla="*/ 62 h 170"/>
                <a:gd name="T52" fmla="*/ 8 w 430"/>
                <a:gd name="T53" fmla="*/ 62 h 170"/>
                <a:gd name="T54" fmla="*/ 8 w 430"/>
                <a:gd name="T55" fmla="*/ 55 h 170"/>
                <a:gd name="T56" fmla="*/ 3 w 430"/>
                <a:gd name="T57" fmla="*/ 46 h 170"/>
                <a:gd name="T58" fmla="*/ 8 w 430"/>
                <a:gd name="T59" fmla="*/ 46 h 170"/>
                <a:gd name="T60" fmla="*/ 3 w 430"/>
                <a:gd name="T61" fmla="*/ 34 h 170"/>
                <a:gd name="T62" fmla="*/ 0 w 430"/>
                <a:gd name="T63" fmla="*/ 34 h 170"/>
                <a:gd name="T64" fmla="*/ 0 w 430"/>
                <a:gd name="T65" fmla="*/ 29 h 170"/>
                <a:gd name="T66" fmla="*/ 3 w 430"/>
                <a:gd name="T67" fmla="*/ 29 h 170"/>
                <a:gd name="T68" fmla="*/ 18 w 430"/>
                <a:gd name="T69" fmla="*/ 29 h 170"/>
                <a:gd name="T70" fmla="*/ 15 w 430"/>
                <a:gd name="T71" fmla="*/ 20 h 170"/>
                <a:gd name="T72" fmla="*/ 18 w 430"/>
                <a:gd name="T73" fmla="*/ 20 h 170"/>
                <a:gd name="T74" fmla="*/ 15 w 430"/>
                <a:gd name="T75" fmla="*/ 15 h 170"/>
                <a:gd name="T76" fmla="*/ 8 w 430"/>
                <a:gd name="T77" fmla="*/ 15 h 170"/>
                <a:gd name="T78" fmla="*/ 0 w 430"/>
                <a:gd name="T79" fmla="*/ 29 h 170"/>
                <a:gd name="T80" fmla="*/ 3 w 430"/>
                <a:gd name="T81" fmla="*/ 20 h 170"/>
                <a:gd name="T82" fmla="*/ 0 w 430"/>
                <a:gd name="T83" fmla="*/ 20 h 170"/>
                <a:gd name="T84" fmla="*/ 0 w 430"/>
                <a:gd name="T85" fmla="*/ 7 h 170"/>
                <a:gd name="T86" fmla="*/ 11 w 430"/>
                <a:gd name="T87" fmla="*/ 7 h 170"/>
                <a:gd name="T88" fmla="*/ 15 w 430"/>
                <a:gd name="T89" fmla="*/ 15 h 170"/>
                <a:gd name="T90" fmla="*/ 22 w 430"/>
                <a:gd name="T91" fmla="*/ 15 h 170"/>
                <a:gd name="T92" fmla="*/ 30 w 430"/>
                <a:gd name="T93" fmla="*/ 15 h 170"/>
                <a:gd name="T94" fmla="*/ 40 w 430"/>
                <a:gd name="T95" fmla="*/ 0 h 170"/>
                <a:gd name="T96" fmla="*/ 48 w 430"/>
                <a:gd name="T97" fmla="*/ 0 h 170"/>
                <a:gd name="T98" fmla="*/ 61 w 430"/>
                <a:gd name="T99" fmla="*/ 15 h 170"/>
                <a:gd name="T100" fmla="*/ 77 w 430"/>
                <a:gd name="T101" fmla="*/ 15 h 170"/>
                <a:gd name="T102" fmla="*/ 87 w 430"/>
                <a:gd name="T103" fmla="*/ 7 h 170"/>
                <a:gd name="T104" fmla="*/ 94 w 430"/>
                <a:gd name="T105" fmla="*/ 7 h 170"/>
                <a:gd name="T106" fmla="*/ 94 w 430"/>
                <a:gd name="T107" fmla="*/ 15 h 17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30"/>
                <a:gd name="T163" fmla="*/ 0 h 170"/>
                <a:gd name="T164" fmla="*/ 430 w 430"/>
                <a:gd name="T165" fmla="*/ 170 h 17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30" h="170">
                  <a:moveTo>
                    <a:pt x="369" y="30"/>
                  </a:moveTo>
                  <a:lnTo>
                    <a:pt x="390" y="59"/>
                  </a:lnTo>
                  <a:lnTo>
                    <a:pt x="417" y="59"/>
                  </a:lnTo>
                  <a:lnTo>
                    <a:pt x="402" y="71"/>
                  </a:lnTo>
                  <a:lnTo>
                    <a:pt x="430" y="130"/>
                  </a:lnTo>
                  <a:lnTo>
                    <a:pt x="390" y="130"/>
                  </a:lnTo>
                  <a:lnTo>
                    <a:pt x="369" y="130"/>
                  </a:lnTo>
                  <a:lnTo>
                    <a:pt x="331" y="142"/>
                  </a:lnTo>
                  <a:lnTo>
                    <a:pt x="302" y="142"/>
                  </a:lnTo>
                  <a:lnTo>
                    <a:pt x="286" y="142"/>
                  </a:lnTo>
                  <a:lnTo>
                    <a:pt x="242" y="142"/>
                  </a:lnTo>
                  <a:lnTo>
                    <a:pt x="242" y="153"/>
                  </a:lnTo>
                  <a:lnTo>
                    <a:pt x="231" y="170"/>
                  </a:lnTo>
                  <a:lnTo>
                    <a:pt x="231" y="142"/>
                  </a:lnTo>
                  <a:lnTo>
                    <a:pt x="219" y="153"/>
                  </a:lnTo>
                  <a:lnTo>
                    <a:pt x="198" y="142"/>
                  </a:lnTo>
                  <a:lnTo>
                    <a:pt x="171" y="153"/>
                  </a:lnTo>
                  <a:lnTo>
                    <a:pt x="158" y="170"/>
                  </a:lnTo>
                  <a:lnTo>
                    <a:pt x="131" y="142"/>
                  </a:lnTo>
                  <a:lnTo>
                    <a:pt x="119" y="142"/>
                  </a:lnTo>
                  <a:lnTo>
                    <a:pt x="98" y="153"/>
                  </a:lnTo>
                  <a:lnTo>
                    <a:pt x="87" y="153"/>
                  </a:lnTo>
                  <a:lnTo>
                    <a:pt x="43" y="142"/>
                  </a:lnTo>
                  <a:lnTo>
                    <a:pt x="60" y="142"/>
                  </a:lnTo>
                  <a:lnTo>
                    <a:pt x="31" y="142"/>
                  </a:lnTo>
                  <a:lnTo>
                    <a:pt x="43" y="130"/>
                  </a:lnTo>
                  <a:lnTo>
                    <a:pt x="31" y="130"/>
                  </a:lnTo>
                  <a:lnTo>
                    <a:pt x="31" y="115"/>
                  </a:lnTo>
                  <a:lnTo>
                    <a:pt x="16" y="97"/>
                  </a:lnTo>
                  <a:lnTo>
                    <a:pt x="31" y="97"/>
                  </a:lnTo>
                  <a:lnTo>
                    <a:pt x="16" y="71"/>
                  </a:lnTo>
                  <a:lnTo>
                    <a:pt x="0" y="71"/>
                  </a:lnTo>
                  <a:lnTo>
                    <a:pt x="0" y="59"/>
                  </a:lnTo>
                  <a:lnTo>
                    <a:pt x="16" y="59"/>
                  </a:lnTo>
                  <a:lnTo>
                    <a:pt x="71" y="59"/>
                  </a:lnTo>
                  <a:lnTo>
                    <a:pt x="60" y="42"/>
                  </a:lnTo>
                  <a:lnTo>
                    <a:pt x="71" y="42"/>
                  </a:lnTo>
                  <a:lnTo>
                    <a:pt x="60" y="30"/>
                  </a:lnTo>
                  <a:lnTo>
                    <a:pt x="31" y="30"/>
                  </a:lnTo>
                  <a:lnTo>
                    <a:pt x="0" y="59"/>
                  </a:lnTo>
                  <a:lnTo>
                    <a:pt x="16" y="42"/>
                  </a:lnTo>
                  <a:lnTo>
                    <a:pt x="0" y="42"/>
                  </a:lnTo>
                  <a:lnTo>
                    <a:pt x="0" y="15"/>
                  </a:lnTo>
                  <a:lnTo>
                    <a:pt x="43" y="15"/>
                  </a:lnTo>
                  <a:lnTo>
                    <a:pt x="60" y="30"/>
                  </a:lnTo>
                  <a:lnTo>
                    <a:pt x="87" y="30"/>
                  </a:lnTo>
                  <a:lnTo>
                    <a:pt x="119" y="30"/>
                  </a:lnTo>
                  <a:lnTo>
                    <a:pt x="158" y="0"/>
                  </a:lnTo>
                  <a:lnTo>
                    <a:pt x="187" y="0"/>
                  </a:lnTo>
                  <a:lnTo>
                    <a:pt x="242" y="30"/>
                  </a:lnTo>
                  <a:lnTo>
                    <a:pt x="302" y="30"/>
                  </a:lnTo>
                  <a:lnTo>
                    <a:pt x="342" y="15"/>
                  </a:lnTo>
                  <a:lnTo>
                    <a:pt x="369" y="15"/>
                  </a:lnTo>
                  <a:lnTo>
                    <a:pt x="369" y="30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56" name="Freeform 54"/>
            <p:cNvSpPr>
              <a:spLocks/>
            </p:cNvSpPr>
            <p:nvPr/>
          </p:nvSpPr>
          <p:spPr bwMode="auto">
            <a:xfrm>
              <a:off x="3637" y="1673"/>
              <a:ext cx="122" cy="129"/>
            </a:xfrm>
            <a:custGeom>
              <a:avLst/>
              <a:gdLst>
                <a:gd name="T0" fmla="*/ 39 w 138"/>
                <a:gd name="T1" fmla="*/ 0 h 138"/>
                <a:gd name="T2" fmla="*/ 31 w 138"/>
                <a:gd name="T3" fmla="*/ 13 h 138"/>
                <a:gd name="T4" fmla="*/ 31 w 138"/>
                <a:gd name="T5" fmla="*/ 43 h 138"/>
                <a:gd name="T6" fmla="*/ 21 w 138"/>
                <a:gd name="T7" fmla="*/ 56 h 138"/>
                <a:gd name="T8" fmla="*/ 4 w 138"/>
                <a:gd name="T9" fmla="*/ 71 h 138"/>
                <a:gd name="T10" fmla="*/ 0 w 138"/>
                <a:gd name="T11" fmla="*/ 62 h 138"/>
                <a:gd name="T12" fmla="*/ 0 w 138"/>
                <a:gd name="T13" fmla="*/ 56 h 138"/>
                <a:gd name="T14" fmla="*/ 4 w 138"/>
                <a:gd name="T15" fmla="*/ 43 h 138"/>
                <a:gd name="T16" fmla="*/ 0 w 138"/>
                <a:gd name="T17" fmla="*/ 43 h 138"/>
                <a:gd name="T18" fmla="*/ 0 w 138"/>
                <a:gd name="T19" fmla="*/ 20 h 138"/>
                <a:gd name="T20" fmla="*/ 4 w 138"/>
                <a:gd name="T21" fmla="*/ 13 h 138"/>
                <a:gd name="T22" fmla="*/ 4 w 138"/>
                <a:gd name="T23" fmla="*/ 7 h 138"/>
                <a:gd name="T24" fmla="*/ 16 w 138"/>
                <a:gd name="T25" fmla="*/ 7 h 138"/>
                <a:gd name="T26" fmla="*/ 21 w 138"/>
                <a:gd name="T27" fmla="*/ 7 h 138"/>
                <a:gd name="T28" fmla="*/ 29 w 138"/>
                <a:gd name="T29" fmla="*/ 7 h 138"/>
                <a:gd name="T30" fmla="*/ 39 w 138"/>
                <a:gd name="T31" fmla="*/ 0 h 13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8"/>
                <a:gd name="T49" fmla="*/ 0 h 138"/>
                <a:gd name="T50" fmla="*/ 138 w 138"/>
                <a:gd name="T51" fmla="*/ 138 h 13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8" h="138">
                  <a:moveTo>
                    <a:pt x="138" y="0"/>
                  </a:moveTo>
                  <a:lnTo>
                    <a:pt x="109" y="23"/>
                  </a:lnTo>
                  <a:lnTo>
                    <a:pt x="109" y="83"/>
                  </a:lnTo>
                  <a:lnTo>
                    <a:pt x="71" y="109"/>
                  </a:lnTo>
                  <a:lnTo>
                    <a:pt x="11" y="138"/>
                  </a:lnTo>
                  <a:lnTo>
                    <a:pt x="0" y="121"/>
                  </a:lnTo>
                  <a:lnTo>
                    <a:pt x="0" y="109"/>
                  </a:lnTo>
                  <a:lnTo>
                    <a:pt x="11" y="83"/>
                  </a:lnTo>
                  <a:lnTo>
                    <a:pt x="0" y="83"/>
                  </a:lnTo>
                  <a:lnTo>
                    <a:pt x="0" y="38"/>
                  </a:lnTo>
                  <a:lnTo>
                    <a:pt x="11" y="23"/>
                  </a:lnTo>
                  <a:lnTo>
                    <a:pt x="11" y="12"/>
                  </a:lnTo>
                  <a:lnTo>
                    <a:pt x="54" y="12"/>
                  </a:lnTo>
                  <a:lnTo>
                    <a:pt x="71" y="12"/>
                  </a:lnTo>
                  <a:lnTo>
                    <a:pt x="98" y="12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57" name="Freeform 55"/>
            <p:cNvSpPr>
              <a:spLocks/>
            </p:cNvSpPr>
            <p:nvPr/>
          </p:nvSpPr>
          <p:spPr bwMode="auto">
            <a:xfrm>
              <a:off x="3628" y="1778"/>
              <a:ext cx="87" cy="93"/>
            </a:xfrm>
            <a:custGeom>
              <a:avLst/>
              <a:gdLst>
                <a:gd name="T0" fmla="*/ 3 w 100"/>
                <a:gd name="T1" fmla="*/ 7 h 100"/>
                <a:gd name="T2" fmla="*/ 0 w 100"/>
                <a:gd name="T3" fmla="*/ 14 h 100"/>
                <a:gd name="T4" fmla="*/ 3 w 100"/>
                <a:gd name="T5" fmla="*/ 29 h 100"/>
                <a:gd name="T6" fmla="*/ 0 w 100"/>
                <a:gd name="T7" fmla="*/ 48 h 100"/>
                <a:gd name="T8" fmla="*/ 6 w 100"/>
                <a:gd name="T9" fmla="*/ 48 h 100"/>
                <a:gd name="T10" fmla="*/ 10 w 100"/>
                <a:gd name="T11" fmla="*/ 41 h 100"/>
                <a:gd name="T12" fmla="*/ 13 w 100"/>
                <a:gd name="T13" fmla="*/ 41 h 100"/>
                <a:gd name="T14" fmla="*/ 17 w 100"/>
                <a:gd name="T15" fmla="*/ 34 h 100"/>
                <a:gd name="T16" fmla="*/ 10 w 100"/>
                <a:gd name="T17" fmla="*/ 19 h 100"/>
                <a:gd name="T18" fmla="*/ 25 w 100"/>
                <a:gd name="T19" fmla="*/ 14 h 100"/>
                <a:gd name="T20" fmla="*/ 21 w 100"/>
                <a:gd name="T21" fmla="*/ 0 h 100"/>
                <a:gd name="T22" fmla="*/ 6 w 100"/>
                <a:gd name="T23" fmla="*/ 14 h 100"/>
                <a:gd name="T24" fmla="*/ 3 w 100"/>
                <a:gd name="T25" fmla="*/ 7 h 1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0"/>
                <a:gd name="T40" fmla="*/ 0 h 100"/>
                <a:gd name="T41" fmla="*/ 100 w 100"/>
                <a:gd name="T42" fmla="*/ 100 h 10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0" h="100">
                  <a:moveTo>
                    <a:pt x="12" y="12"/>
                  </a:moveTo>
                  <a:lnTo>
                    <a:pt x="0" y="27"/>
                  </a:lnTo>
                  <a:lnTo>
                    <a:pt x="12" y="60"/>
                  </a:lnTo>
                  <a:lnTo>
                    <a:pt x="0" y="100"/>
                  </a:lnTo>
                  <a:lnTo>
                    <a:pt x="23" y="100"/>
                  </a:lnTo>
                  <a:lnTo>
                    <a:pt x="39" y="83"/>
                  </a:lnTo>
                  <a:lnTo>
                    <a:pt x="52" y="83"/>
                  </a:lnTo>
                  <a:lnTo>
                    <a:pt x="67" y="71"/>
                  </a:lnTo>
                  <a:lnTo>
                    <a:pt x="39" y="39"/>
                  </a:lnTo>
                  <a:lnTo>
                    <a:pt x="100" y="27"/>
                  </a:lnTo>
                  <a:lnTo>
                    <a:pt x="83" y="0"/>
                  </a:lnTo>
                  <a:lnTo>
                    <a:pt x="23" y="27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FF0000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58" name="Freeform 56"/>
            <p:cNvSpPr>
              <a:spLocks/>
            </p:cNvSpPr>
            <p:nvPr/>
          </p:nvSpPr>
          <p:spPr bwMode="auto">
            <a:xfrm>
              <a:off x="3701" y="1673"/>
              <a:ext cx="197" cy="207"/>
            </a:xfrm>
            <a:custGeom>
              <a:avLst/>
              <a:gdLst>
                <a:gd name="T0" fmla="*/ 32 w 226"/>
                <a:gd name="T1" fmla="*/ 0 h 223"/>
                <a:gd name="T2" fmla="*/ 22 w 226"/>
                <a:gd name="T3" fmla="*/ 0 h 223"/>
                <a:gd name="T4" fmla="*/ 17 w 226"/>
                <a:gd name="T5" fmla="*/ 0 h 223"/>
                <a:gd name="T6" fmla="*/ 10 w 226"/>
                <a:gd name="T7" fmla="*/ 11 h 223"/>
                <a:gd name="T8" fmla="*/ 10 w 226"/>
                <a:gd name="T9" fmla="*/ 39 h 223"/>
                <a:gd name="T10" fmla="*/ 0 w 226"/>
                <a:gd name="T11" fmla="*/ 53 h 223"/>
                <a:gd name="T12" fmla="*/ 3 w 226"/>
                <a:gd name="T13" fmla="*/ 66 h 223"/>
                <a:gd name="T14" fmla="*/ 10 w 226"/>
                <a:gd name="T15" fmla="*/ 71 h 223"/>
                <a:gd name="T16" fmla="*/ 25 w 226"/>
                <a:gd name="T17" fmla="*/ 87 h 223"/>
                <a:gd name="T18" fmla="*/ 29 w 226"/>
                <a:gd name="T19" fmla="*/ 87 h 223"/>
                <a:gd name="T20" fmla="*/ 29 w 226"/>
                <a:gd name="T21" fmla="*/ 99 h 223"/>
                <a:gd name="T22" fmla="*/ 35 w 226"/>
                <a:gd name="T23" fmla="*/ 106 h 223"/>
                <a:gd name="T24" fmla="*/ 38 w 226"/>
                <a:gd name="T25" fmla="*/ 99 h 223"/>
                <a:gd name="T26" fmla="*/ 47 w 226"/>
                <a:gd name="T27" fmla="*/ 106 h 223"/>
                <a:gd name="T28" fmla="*/ 51 w 226"/>
                <a:gd name="T29" fmla="*/ 92 h 223"/>
                <a:gd name="T30" fmla="*/ 57 w 226"/>
                <a:gd name="T31" fmla="*/ 92 h 223"/>
                <a:gd name="T32" fmla="*/ 51 w 226"/>
                <a:gd name="T33" fmla="*/ 82 h 223"/>
                <a:gd name="T34" fmla="*/ 51 w 226"/>
                <a:gd name="T35" fmla="*/ 58 h 223"/>
                <a:gd name="T36" fmla="*/ 38 w 226"/>
                <a:gd name="T37" fmla="*/ 53 h 223"/>
                <a:gd name="T38" fmla="*/ 35 w 226"/>
                <a:gd name="T39" fmla="*/ 39 h 223"/>
                <a:gd name="T40" fmla="*/ 38 w 226"/>
                <a:gd name="T41" fmla="*/ 24 h 223"/>
                <a:gd name="T42" fmla="*/ 32 w 226"/>
                <a:gd name="T43" fmla="*/ 0 h 22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26"/>
                <a:gd name="T67" fmla="*/ 0 h 223"/>
                <a:gd name="T68" fmla="*/ 226 w 226"/>
                <a:gd name="T69" fmla="*/ 223 h 22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26" h="223">
                  <a:moveTo>
                    <a:pt x="126" y="0"/>
                  </a:moveTo>
                  <a:lnTo>
                    <a:pt x="86" y="0"/>
                  </a:lnTo>
                  <a:lnTo>
                    <a:pt x="67" y="0"/>
                  </a:lnTo>
                  <a:lnTo>
                    <a:pt x="38" y="23"/>
                  </a:lnTo>
                  <a:lnTo>
                    <a:pt x="38" y="83"/>
                  </a:lnTo>
                  <a:lnTo>
                    <a:pt x="0" y="111"/>
                  </a:lnTo>
                  <a:lnTo>
                    <a:pt x="15" y="138"/>
                  </a:lnTo>
                  <a:lnTo>
                    <a:pt x="38" y="150"/>
                  </a:lnTo>
                  <a:lnTo>
                    <a:pt x="98" y="182"/>
                  </a:lnTo>
                  <a:lnTo>
                    <a:pt x="115" y="182"/>
                  </a:lnTo>
                  <a:lnTo>
                    <a:pt x="115" y="209"/>
                  </a:lnTo>
                  <a:lnTo>
                    <a:pt x="138" y="223"/>
                  </a:lnTo>
                  <a:lnTo>
                    <a:pt x="153" y="209"/>
                  </a:lnTo>
                  <a:lnTo>
                    <a:pt x="186" y="223"/>
                  </a:lnTo>
                  <a:lnTo>
                    <a:pt x="198" y="194"/>
                  </a:lnTo>
                  <a:lnTo>
                    <a:pt x="226" y="194"/>
                  </a:lnTo>
                  <a:lnTo>
                    <a:pt x="198" y="171"/>
                  </a:lnTo>
                  <a:lnTo>
                    <a:pt x="198" y="123"/>
                  </a:lnTo>
                  <a:lnTo>
                    <a:pt x="153" y="111"/>
                  </a:lnTo>
                  <a:lnTo>
                    <a:pt x="138" y="83"/>
                  </a:lnTo>
                  <a:lnTo>
                    <a:pt x="153" y="5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59" name="Freeform 57"/>
            <p:cNvSpPr>
              <a:spLocks/>
            </p:cNvSpPr>
            <p:nvPr/>
          </p:nvSpPr>
          <p:spPr bwMode="auto">
            <a:xfrm>
              <a:off x="3611" y="1778"/>
              <a:ext cx="40" cy="93"/>
            </a:xfrm>
            <a:custGeom>
              <a:avLst/>
              <a:gdLst>
                <a:gd name="T0" fmla="*/ 11 w 46"/>
                <a:gd name="T1" fmla="*/ 7 h 100"/>
                <a:gd name="T2" fmla="*/ 11 w 46"/>
                <a:gd name="T3" fmla="*/ 0 h 100"/>
                <a:gd name="T4" fmla="*/ 8 w 46"/>
                <a:gd name="T5" fmla="*/ 0 h 100"/>
                <a:gd name="T6" fmla="*/ 0 w 46"/>
                <a:gd name="T7" fmla="*/ 19 h 100"/>
                <a:gd name="T8" fmla="*/ 0 w 46"/>
                <a:gd name="T9" fmla="*/ 29 h 100"/>
                <a:gd name="T10" fmla="*/ 8 w 46"/>
                <a:gd name="T11" fmla="*/ 48 h 100"/>
                <a:gd name="T12" fmla="*/ 11 w 46"/>
                <a:gd name="T13" fmla="*/ 29 h 100"/>
                <a:gd name="T14" fmla="*/ 8 w 46"/>
                <a:gd name="T15" fmla="*/ 14 h 100"/>
                <a:gd name="T16" fmla="*/ 11 w 46"/>
                <a:gd name="T17" fmla="*/ 7 h 1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6"/>
                <a:gd name="T28" fmla="*/ 0 h 100"/>
                <a:gd name="T29" fmla="*/ 46 w 46"/>
                <a:gd name="T30" fmla="*/ 100 h 1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6" h="100">
                  <a:moveTo>
                    <a:pt x="46" y="12"/>
                  </a:moveTo>
                  <a:lnTo>
                    <a:pt x="46" y="0"/>
                  </a:lnTo>
                  <a:lnTo>
                    <a:pt x="29" y="0"/>
                  </a:lnTo>
                  <a:lnTo>
                    <a:pt x="0" y="39"/>
                  </a:lnTo>
                  <a:lnTo>
                    <a:pt x="0" y="60"/>
                  </a:lnTo>
                  <a:lnTo>
                    <a:pt x="29" y="100"/>
                  </a:lnTo>
                  <a:lnTo>
                    <a:pt x="46" y="60"/>
                  </a:lnTo>
                  <a:lnTo>
                    <a:pt x="29" y="27"/>
                  </a:lnTo>
                  <a:lnTo>
                    <a:pt x="46" y="12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60" name="Freeform 58"/>
            <p:cNvSpPr>
              <a:spLocks/>
            </p:cNvSpPr>
            <p:nvPr/>
          </p:nvSpPr>
          <p:spPr bwMode="auto">
            <a:xfrm>
              <a:off x="3628" y="2493"/>
              <a:ext cx="159" cy="238"/>
            </a:xfrm>
            <a:custGeom>
              <a:avLst/>
              <a:gdLst>
                <a:gd name="T0" fmla="*/ 24 w 183"/>
                <a:gd name="T1" fmla="*/ 114 h 255"/>
                <a:gd name="T2" fmla="*/ 30 w 183"/>
                <a:gd name="T3" fmla="*/ 128 h 255"/>
                <a:gd name="T4" fmla="*/ 37 w 183"/>
                <a:gd name="T5" fmla="*/ 106 h 255"/>
                <a:gd name="T6" fmla="*/ 37 w 183"/>
                <a:gd name="T7" fmla="*/ 91 h 255"/>
                <a:gd name="T8" fmla="*/ 37 w 183"/>
                <a:gd name="T9" fmla="*/ 99 h 255"/>
                <a:gd name="T10" fmla="*/ 44 w 183"/>
                <a:gd name="T11" fmla="*/ 85 h 255"/>
                <a:gd name="T12" fmla="*/ 42 w 183"/>
                <a:gd name="T13" fmla="*/ 72 h 255"/>
                <a:gd name="T14" fmla="*/ 42 w 183"/>
                <a:gd name="T15" fmla="*/ 28 h 255"/>
                <a:gd name="T16" fmla="*/ 44 w 183"/>
                <a:gd name="T17" fmla="*/ 7 h 255"/>
                <a:gd name="T18" fmla="*/ 42 w 183"/>
                <a:gd name="T19" fmla="*/ 7 h 255"/>
                <a:gd name="T20" fmla="*/ 30 w 183"/>
                <a:gd name="T21" fmla="*/ 16 h 255"/>
                <a:gd name="T22" fmla="*/ 24 w 183"/>
                <a:gd name="T23" fmla="*/ 16 h 255"/>
                <a:gd name="T24" fmla="*/ 16 w 183"/>
                <a:gd name="T25" fmla="*/ 0 h 255"/>
                <a:gd name="T26" fmla="*/ 10 w 183"/>
                <a:gd name="T27" fmla="*/ 0 h 255"/>
                <a:gd name="T28" fmla="*/ 3 w 183"/>
                <a:gd name="T29" fmla="*/ 0 h 255"/>
                <a:gd name="T30" fmla="*/ 0 w 183"/>
                <a:gd name="T31" fmla="*/ 7 h 255"/>
                <a:gd name="T32" fmla="*/ 3 w 183"/>
                <a:gd name="T33" fmla="*/ 7 h 255"/>
                <a:gd name="T34" fmla="*/ 6 w 183"/>
                <a:gd name="T35" fmla="*/ 35 h 255"/>
                <a:gd name="T36" fmla="*/ 0 w 183"/>
                <a:gd name="T37" fmla="*/ 56 h 255"/>
                <a:gd name="T38" fmla="*/ 0 w 183"/>
                <a:gd name="T39" fmla="*/ 78 h 255"/>
                <a:gd name="T40" fmla="*/ 3 w 183"/>
                <a:gd name="T41" fmla="*/ 78 h 255"/>
                <a:gd name="T42" fmla="*/ 20 w 183"/>
                <a:gd name="T43" fmla="*/ 99 h 255"/>
                <a:gd name="T44" fmla="*/ 24 w 183"/>
                <a:gd name="T45" fmla="*/ 114 h 25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83"/>
                <a:gd name="T70" fmla="*/ 0 h 255"/>
                <a:gd name="T71" fmla="*/ 183 w 183"/>
                <a:gd name="T72" fmla="*/ 255 h 25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83" h="255">
                  <a:moveTo>
                    <a:pt x="98" y="226"/>
                  </a:moveTo>
                  <a:lnTo>
                    <a:pt x="123" y="255"/>
                  </a:lnTo>
                  <a:lnTo>
                    <a:pt x="150" y="211"/>
                  </a:lnTo>
                  <a:lnTo>
                    <a:pt x="150" y="182"/>
                  </a:lnTo>
                  <a:lnTo>
                    <a:pt x="150" y="197"/>
                  </a:lnTo>
                  <a:lnTo>
                    <a:pt x="183" y="170"/>
                  </a:lnTo>
                  <a:lnTo>
                    <a:pt x="169" y="142"/>
                  </a:lnTo>
                  <a:lnTo>
                    <a:pt x="169" y="55"/>
                  </a:lnTo>
                  <a:lnTo>
                    <a:pt x="183" y="11"/>
                  </a:lnTo>
                  <a:lnTo>
                    <a:pt x="169" y="11"/>
                  </a:lnTo>
                  <a:lnTo>
                    <a:pt x="123" y="30"/>
                  </a:lnTo>
                  <a:lnTo>
                    <a:pt x="98" y="30"/>
                  </a:lnTo>
                  <a:lnTo>
                    <a:pt x="67" y="0"/>
                  </a:lnTo>
                  <a:lnTo>
                    <a:pt x="39" y="0"/>
                  </a:lnTo>
                  <a:lnTo>
                    <a:pt x="12" y="0"/>
                  </a:lnTo>
                  <a:lnTo>
                    <a:pt x="0" y="11"/>
                  </a:lnTo>
                  <a:lnTo>
                    <a:pt x="12" y="11"/>
                  </a:lnTo>
                  <a:lnTo>
                    <a:pt x="23" y="71"/>
                  </a:lnTo>
                  <a:lnTo>
                    <a:pt x="0" y="111"/>
                  </a:lnTo>
                  <a:lnTo>
                    <a:pt x="0" y="155"/>
                  </a:lnTo>
                  <a:lnTo>
                    <a:pt x="12" y="155"/>
                  </a:lnTo>
                  <a:lnTo>
                    <a:pt x="83" y="197"/>
                  </a:lnTo>
                  <a:lnTo>
                    <a:pt x="98" y="226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61" name="Freeform 59"/>
            <p:cNvSpPr>
              <a:spLocks/>
            </p:cNvSpPr>
            <p:nvPr/>
          </p:nvSpPr>
          <p:spPr bwMode="auto">
            <a:xfrm>
              <a:off x="3374" y="2815"/>
              <a:ext cx="252" cy="248"/>
            </a:xfrm>
            <a:custGeom>
              <a:avLst/>
              <a:gdLst>
                <a:gd name="T0" fmla="*/ 42 w 290"/>
                <a:gd name="T1" fmla="*/ 100 h 267"/>
                <a:gd name="T2" fmla="*/ 50 w 290"/>
                <a:gd name="T3" fmla="*/ 95 h 267"/>
                <a:gd name="T4" fmla="*/ 50 w 290"/>
                <a:gd name="T5" fmla="*/ 88 h 267"/>
                <a:gd name="T6" fmla="*/ 66 w 290"/>
                <a:gd name="T7" fmla="*/ 73 h 267"/>
                <a:gd name="T8" fmla="*/ 63 w 290"/>
                <a:gd name="T9" fmla="*/ 73 h 267"/>
                <a:gd name="T10" fmla="*/ 66 w 290"/>
                <a:gd name="T11" fmla="*/ 54 h 267"/>
                <a:gd name="T12" fmla="*/ 66 w 290"/>
                <a:gd name="T13" fmla="*/ 45 h 267"/>
                <a:gd name="T14" fmla="*/ 71 w 290"/>
                <a:gd name="T15" fmla="*/ 34 h 267"/>
                <a:gd name="T16" fmla="*/ 66 w 290"/>
                <a:gd name="T17" fmla="*/ 19 h 267"/>
                <a:gd name="T18" fmla="*/ 56 w 290"/>
                <a:gd name="T19" fmla="*/ 7 h 267"/>
                <a:gd name="T20" fmla="*/ 53 w 290"/>
                <a:gd name="T21" fmla="*/ 7 h 267"/>
                <a:gd name="T22" fmla="*/ 53 w 290"/>
                <a:gd name="T23" fmla="*/ 0 h 267"/>
                <a:gd name="T24" fmla="*/ 50 w 290"/>
                <a:gd name="T25" fmla="*/ 0 h 267"/>
                <a:gd name="T26" fmla="*/ 42 w 290"/>
                <a:gd name="T27" fmla="*/ 7 h 267"/>
                <a:gd name="T28" fmla="*/ 42 w 290"/>
                <a:gd name="T29" fmla="*/ 14 h 267"/>
                <a:gd name="T30" fmla="*/ 38 w 290"/>
                <a:gd name="T31" fmla="*/ 45 h 267"/>
                <a:gd name="T32" fmla="*/ 42 w 290"/>
                <a:gd name="T33" fmla="*/ 54 h 267"/>
                <a:gd name="T34" fmla="*/ 48 w 290"/>
                <a:gd name="T35" fmla="*/ 54 h 267"/>
                <a:gd name="T36" fmla="*/ 48 w 290"/>
                <a:gd name="T37" fmla="*/ 67 h 267"/>
                <a:gd name="T38" fmla="*/ 38 w 290"/>
                <a:gd name="T39" fmla="*/ 59 h 267"/>
                <a:gd name="T40" fmla="*/ 28 w 290"/>
                <a:gd name="T41" fmla="*/ 45 h 267"/>
                <a:gd name="T42" fmla="*/ 24 w 290"/>
                <a:gd name="T43" fmla="*/ 45 h 267"/>
                <a:gd name="T44" fmla="*/ 15 w 290"/>
                <a:gd name="T45" fmla="*/ 34 h 267"/>
                <a:gd name="T46" fmla="*/ 10 w 290"/>
                <a:gd name="T47" fmla="*/ 59 h 267"/>
                <a:gd name="T48" fmla="*/ 15 w 290"/>
                <a:gd name="T49" fmla="*/ 59 h 267"/>
                <a:gd name="T50" fmla="*/ 0 w 290"/>
                <a:gd name="T51" fmla="*/ 67 h 267"/>
                <a:gd name="T52" fmla="*/ 0 w 290"/>
                <a:gd name="T53" fmla="*/ 106 h 267"/>
                <a:gd name="T54" fmla="*/ 8 w 290"/>
                <a:gd name="T55" fmla="*/ 121 h 267"/>
                <a:gd name="T56" fmla="*/ 10 w 290"/>
                <a:gd name="T57" fmla="*/ 121 h 267"/>
                <a:gd name="T58" fmla="*/ 17 w 290"/>
                <a:gd name="T59" fmla="*/ 128 h 267"/>
                <a:gd name="T60" fmla="*/ 28 w 290"/>
                <a:gd name="T61" fmla="*/ 128 h 267"/>
                <a:gd name="T62" fmla="*/ 38 w 290"/>
                <a:gd name="T63" fmla="*/ 106 h 267"/>
                <a:gd name="T64" fmla="*/ 42 w 290"/>
                <a:gd name="T65" fmla="*/ 100 h 26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90"/>
                <a:gd name="T100" fmla="*/ 0 h 267"/>
                <a:gd name="T101" fmla="*/ 290 w 290"/>
                <a:gd name="T102" fmla="*/ 267 h 26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90" h="267">
                  <a:moveTo>
                    <a:pt x="169" y="210"/>
                  </a:moveTo>
                  <a:lnTo>
                    <a:pt x="202" y="198"/>
                  </a:lnTo>
                  <a:lnTo>
                    <a:pt x="202" y="183"/>
                  </a:lnTo>
                  <a:lnTo>
                    <a:pt x="269" y="154"/>
                  </a:lnTo>
                  <a:lnTo>
                    <a:pt x="258" y="154"/>
                  </a:lnTo>
                  <a:lnTo>
                    <a:pt x="269" y="112"/>
                  </a:lnTo>
                  <a:lnTo>
                    <a:pt x="269" y="94"/>
                  </a:lnTo>
                  <a:lnTo>
                    <a:pt x="290" y="71"/>
                  </a:lnTo>
                  <a:lnTo>
                    <a:pt x="269" y="39"/>
                  </a:lnTo>
                  <a:lnTo>
                    <a:pt x="229" y="12"/>
                  </a:lnTo>
                  <a:lnTo>
                    <a:pt x="214" y="12"/>
                  </a:lnTo>
                  <a:lnTo>
                    <a:pt x="214" y="0"/>
                  </a:lnTo>
                  <a:lnTo>
                    <a:pt x="202" y="0"/>
                  </a:lnTo>
                  <a:lnTo>
                    <a:pt x="169" y="12"/>
                  </a:lnTo>
                  <a:lnTo>
                    <a:pt x="169" y="27"/>
                  </a:lnTo>
                  <a:lnTo>
                    <a:pt x="158" y="94"/>
                  </a:lnTo>
                  <a:lnTo>
                    <a:pt x="169" y="112"/>
                  </a:lnTo>
                  <a:lnTo>
                    <a:pt x="191" y="112"/>
                  </a:lnTo>
                  <a:lnTo>
                    <a:pt x="191" y="139"/>
                  </a:lnTo>
                  <a:lnTo>
                    <a:pt x="158" y="123"/>
                  </a:lnTo>
                  <a:lnTo>
                    <a:pt x="114" y="94"/>
                  </a:lnTo>
                  <a:lnTo>
                    <a:pt x="102" y="94"/>
                  </a:lnTo>
                  <a:lnTo>
                    <a:pt x="60" y="71"/>
                  </a:lnTo>
                  <a:lnTo>
                    <a:pt x="43" y="123"/>
                  </a:lnTo>
                  <a:lnTo>
                    <a:pt x="60" y="123"/>
                  </a:lnTo>
                  <a:lnTo>
                    <a:pt x="0" y="139"/>
                  </a:lnTo>
                  <a:lnTo>
                    <a:pt x="0" y="223"/>
                  </a:lnTo>
                  <a:lnTo>
                    <a:pt x="31" y="254"/>
                  </a:lnTo>
                  <a:lnTo>
                    <a:pt x="43" y="254"/>
                  </a:lnTo>
                  <a:lnTo>
                    <a:pt x="71" y="267"/>
                  </a:lnTo>
                  <a:lnTo>
                    <a:pt x="114" y="267"/>
                  </a:lnTo>
                  <a:lnTo>
                    <a:pt x="158" y="223"/>
                  </a:lnTo>
                  <a:lnTo>
                    <a:pt x="169" y="210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62" name="Freeform 60"/>
            <p:cNvSpPr>
              <a:spLocks/>
            </p:cNvSpPr>
            <p:nvPr/>
          </p:nvSpPr>
          <p:spPr bwMode="auto">
            <a:xfrm>
              <a:off x="3598" y="2852"/>
              <a:ext cx="63" cy="187"/>
            </a:xfrm>
            <a:custGeom>
              <a:avLst/>
              <a:gdLst>
                <a:gd name="T0" fmla="*/ 4 w 71"/>
                <a:gd name="T1" fmla="*/ 0 h 199"/>
                <a:gd name="T2" fmla="*/ 10 w 71"/>
                <a:gd name="T3" fmla="*/ 0 h 199"/>
                <a:gd name="T4" fmla="*/ 12 w 71"/>
                <a:gd name="T5" fmla="*/ 8 h 199"/>
                <a:gd name="T6" fmla="*/ 16 w 71"/>
                <a:gd name="T7" fmla="*/ 30 h 199"/>
                <a:gd name="T8" fmla="*/ 12 w 71"/>
                <a:gd name="T9" fmla="*/ 38 h 199"/>
                <a:gd name="T10" fmla="*/ 12 w 71"/>
                <a:gd name="T11" fmla="*/ 53 h 199"/>
                <a:gd name="T12" fmla="*/ 22 w 71"/>
                <a:gd name="T13" fmla="*/ 76 h 199"/>
                <a:gd name="T14" fmla="*/ 22 w 71"/>
                <a:gd name="T15" fmla="*/ 91 h 199"/>
                <a:gd name="T16" fmla="*/ 16 w 71"/>
                <a:gd name="T17" fmla="*/ 107 h 199"/>
                <a:gd name="T18" fmla="*/ 10 w 71"/>
                <a:gd name="T19" fmla="*/ 91 h 199"/>
                <a:gd name="T20" fmla="*/ 12 w 71"/>
                <a:gd name="T21" fmla="*/ 70 h 199"/>
                <a:gd name="T22" fmla="*/ 4 w 71"/>
                <a:gd name="T23" fmla="*/ 70 h 199"/>
                <a:gd name="T24" fmla="*/ 4 w 71"/>
                <a:gd name="T25" fmla="*/ 62 h 199"/>
                <a:gd name="T26" fmla="*/ 0 w 71"/>
                <a:gd name="T27" fmla="*/ 62 h 199"/>
                <a:gd name="T28" fmla="*/ 4 w 71"/>
                <a:gd name="T29" fmla="*/ 38 h 199"/>
                <a:gd name="T30" fmla="*/ 4 w 71"/>
                <a:gd name="T31" fmla="*/ 30 h 199"/>
                <a:gd name="T32" fmla="*/ 10 w 71"/>
                <a:gd name="T33" fmla="*/ 17 h 199"/>
                <a:gd name="T34" fmla="*/ 4 w 71"/>
                <a:gd name="T35" fmla="*/ 0 h 19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199"/>
                <a:gd name="T56" fmla="*/ 71 w 71"/>
                <a:gd name="T57" fmla="*/ 199 h 19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199">
                  <a:moveTo>
                    <a:pt x="11" y="0"/>
                  </a:moveTo>
                  <a:lnTo>
                    <a:pt x="30" y="0"/>
                  </a:lnTo>
                  <a:lnTo>
                    <a:pt x="42" y="11"/>
                  </a:lnTo>
                  <a:lnTo>
                    <a:pt x="53" y="55"/>
                  </a:lnTo>
                  <a:lnTo>
                    <a:pt x="42" y="71"/>
                  </a:lnTo>
                  <a:lnTo>
                    <a:pt x="42" y="99"/>
                  </a:lnTo>
                  <a:lnTo>
                    <a:pt x="71" y="142"/>
                  </a:lnTo>
                  <a:lnTo>
                    <a:pt x="71" y="171"/>
                  </a:lnTo>
                  <a:lnTo>
                    <a:pt x="53" y="199"/>
                  </a:lnTo>
                  <a:lnTo>
                    <a:pt x="30" y="171"/>
                  </a:lnTo>
                  <a:lnTo>
                    <a:pt x="42" y="130"/>
                  </a:lnTo>
                  <a:lnTo>
                    <a:pt x="11" y="130"/>
                  </a:lnTo>
                  <a:lnTo>
                    <a:pt x="11" y="115"/>
                  </a:lnTo>
                  <a:lnTo>
                    <a:pt x="0" y="115"/>
                  </a:lnTo>
                  <a:lnTo>
                    <a:pt x="11" y="71"/>
                  </a:lnTo>
                  <a:lnTo>
                    <a:pt x="11" y="55"/>
                  </a:lnTo>
                  <a:lnTo>
                    <a:pt x="30" y="3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63" name="Freeform 61"/>
            <p:cNvSpPr>
              <a:spLocks/>
            </p:cNvSpPr>
            <p:nvPr/>
          </p:nvSpPr>
          <p:spPr bwMode="auto">
            <a:xfrm>
              <a:off x="3436" y="3002"/>
              <a:ext cx="162" cy="179"/>
            </a:xfrm>
            <a:custGeom>
              <a:avLst/>
              <a:gdLst>
                <a:gd name="T0" fmla="*/ 23 w 187"/>
                <a:gd name="T1" fmla="*/ 90 h 192"/>
                <a:gd name="T2" fmla="*/ 31 w 187"/>
                <a:gd name="T3" fmla="*/ 90 h 192"/>
                <a:gd name="T4" fmla="*/ 35 w 187"/>
                <a:gd name="T5" fmla="*/ 95 h 192"/>
                <a:gd name="T6" fmla="*/ 44 w 187"/>
                <a:gd name="T7" fmla="*/ 60 h 192"/>
                <a:gd name="T8" fmla="*/ 44 w 187"/>
                <a:gd name="T9" fmla="*/ 27 h 192"/>
                <a:gd name="T10" fmla="*/ 44 w 187"/>
                <a:gd name="T11" fmla="*/ 12 h 192"/>
                <a:gd name="T12" fmla="*/ 35 w 187"/>
                <a:gd name="T13" fmla="*/ 7 h 192"/>
                <a:gd name="T14" fmla="*/ 31 w 187"/>
                <a:gd name="T15" fmla="*/ 7 h 192"/>
                <a:gd name="T16" fmla="*/ 31 w 187"/>
                <a:gd name="T17" fmla="*/ 0 h 192"/>
                <a:gd name="T18" fmla="*/ 23 w 187"/>
                <a:gd name="T19" fmla="*/ 7 h 192"/>
                <a:gd name="T20" fmla="*/ 20 w 187"/>
                <a:gd name="T21" fmla="*/ 12 h 192"/>
                <a:gd name="T22" fmla="*/ 10 w 187"/>
                <a:gd name="T23" fmla="*/ 33 h 192"/>
                <a:gd name="T24" fmla="*/ 0 w 187"/>
                <a:gd name="T25" fmla="*/ 33 h 192"/>
                <a:gd name="T26" fmla="*/ 8 w 187"/>
                <a:gd name="T27" fmla="*/ 54 h 192"/>
                <a:gd name="T28" fmla="*/ 14 w 187"/>
                <a:gd name="T29" fmla="*/ 67 h 192"/>
                <a:gd name="T30" fmla="*/ 17 w 187"/>
                <a:gd name="T31" fmla="*/ 83 h 192"/>
                <a:gd name="T32" fmla="*/ 23 w 187"/>
                <a:gd name="T33" fmla="*/ 90 h 19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7"/>
                <a:gd name="T52" fmla="*/ 0 h 192"/>
                <a:gd name="T53" fmla="*/ 187 w 187"/>
                <a:gd name="T54" fmla="*/ 192 h 19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7" h="192">
                  <a:moveTo>
                    <a:pt x="98" y="181"/>
                  </a:moveTo>
                  <a:lnTo>
                    <a:pt x="131" y="181"/>
                  </a:lnTo>
                  <a:lnTo>
                    <a:pt x="142" y="192"/>
                  </a:lnTo>
                  <a:lnTo>
                    <a:pt x="187" y="121"/>
                  </a:lnTo>
                  <a:lnTo>
                    <a:pt x="187" y="54"/>
                  </a:lnTo>
                  <a:lnTo>
                    <a:pt x="187" y="23"/>
                  </a:lnTo>
                  <a:lnTo>
                    <a:pt x="142" y="12"/>
                  </a:lnTo>
                  <a:lnTo>
                    <a:pt x="131" y="12"/>
                  </a:lnTo>
                  <a:lnTo>
                    <a:pt x="131" y="0"/>
                  </a:lnTo>
                  <a:lnTo>
                    <a:pt x="98" y="12"/>
                  </a:lnTo>
                  <a:lnTo>
                    <a:pt x="87" y="23"/>
                  </a:lnTo>
                  <a:lnTo>
                    <a:pt x="43" y="67"/>
                  </a:lnTo>
                  <a:lnTo>
                    <a:pt x="0" y="67"/>
                  </a:lnTo>
                  <a:lnTo>
                    <a:pt x="31" y="109"/>
                  </a:lnTo>
                  <a:lnTo>
                    <a:pt x="58" y="134"/>
                  </a:lnTo>
                  <a:lnTo>
                    <a:pt x="71" y="165"/>
                  </a:lnTo>
                  <a:lnTo>
                    <a:pt x="98" y="181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64" name="Freeform 62"/>
            <p:cNvSpPr>
              <a:spLocks/>
            </p:cNvSpPr>
            <p:nvPr/>
          </p:nvSpPr>
          <p:spPr bwMode="auto">
            <a:xfrm>
              <a:off x="3164" y="3039"/>
              <a:ext cx="271" cy="305"/>
            </a:xfrm>
            <a:custGeom>
              <a:avLst/>
              <a:gdLst>
                <a:gd name="T0" fmla="*/ 45 w 311"/>
                <a:gd name="T1" fmla="*/ 106 h 327"/>
                <a:gd name="T2" fmla="*/ 45 w 311"/>
                <a:gd name="T3" fmla="*/ 156 h 327"/>
                <a:gd name="T4" fmla="*/ 43 w 311"/>
                <a:gd name="T5" fmla="*/ 162 h 327"/>
                <a:gd name="T6" fmla="*/ 34 w 311"/>
                <a:gd name="T7" fmla="*/ 162 h 327"/>
                <a:gd name="T8" fmla="*/ 31 w 311"/>
                <a:gd name="T9" fmla="*/ 156 h 327"/>
                <a:gd name="T10" fmla="*/ 28 w 311"/>
                <a:gd name="T11" fmla="*/ 149 h 327"/>
                <a:gd name="T12" fmla="*/ 28 w 311"/>
                <a:gd name="T13" fmla="*/ 156 h 327"/>
                <a:gd name="T14" fmla="*/ 21 w 311"/>
                <a:gd name="T15" fmla="*/ 141 h 327"/>
                <a:gd name="T16" fmla="*/ 17 w 311"/>
                <a:gd name="T17" fmla="*/ 90 h 327"/>
                <a:gd name="T18" fmla="*/ 17 w 311"/>
                <a:gd name="T19" fmla="*/ 71 h 327"/>
                <a:gd name="T20" fmla="*/ 0 w 311"/>
                <a:gd name="T21" fmla="*/ 14 h 327"/>
                <a:gd name="T22" fmla="*/ 0 w 311"/>
                <a:gd name="T23" fmla="*/ 7 h 327"/>
                <a:gd name="T24" fmla="*/ 10 w 311"/>
                <a:gd name="T25" fmla="*/ 0 h 327"/>
                <a:gd name="T26" fmla="*/ 13 w 311"/>
                <a:gd name="T27" fmla="*/ 7 h 327"/>
                <a:gd name="T28" fmla="*/ 38 w 311"/>
                <a:gd name="T29" fmla="*/ 7 h 327"/>
                <a:gd name="T30" fmla="*/ 43 w 311"/>
                <a:gd name="T31" fmla="*/ 14 h 327"/>
                <a:gd name="T32" fmla="*/ 58 w 311"/>
                <a:gd name="T33" fmla="*/ 14 h 327"/>
                <a:gd name="T34" fmla="*/ 69 w 311"/>
                <a:gd name="T35" fmla="*/ 7 h 327"/>
                <a:gd name="T36" fmla="*/ 71 w 311"/>
                <a:gd name="T37" fmla="*/ 7 h 327"/>
                <a:gd name="T38" fmla="*/ 79 w 311"/>
                <a:gd name="T39" fmla="*/ 14 h 327"/>
                <a:gd name="T40" fmla="*/ 71 w 311"/>
                <a:gd name="T41" fmla="*/ 14 h 327"/>
                <a:gd name="T42" fmla="*/ 69 w 311"/>
                <a:gd name="T43" fmla="*/ 21 h 327"/>
                <a:gd name="T44" fmla="*/ 69 w 311"/>
                <a:gd name="T45" fmla="*/ 14 h 327"/>
                <a:gd name="T46" fmla="*/ 53 w 311"/>
                <a:gd name="T47" fmla="*/ 21 h 327"/>
                <a:gd name="T48" fmla="*/ 53 w 311"/>
                <a:gd name="T49" fmla="*/ 63 h 327"/>
                <a:gd name="T50" fmla="*/ 45 w 311"/>
                <a:gd name="T51" fmla="*/ 71 h 327"/>
                <a:gd name="T52" fmla="*/ 45 w 311"/>
                <a:gd name="T53" fmla="*/ 106 h 32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11"/>
                <a:gd name="T82" fmla="*/ 0 h 327"/>
                <a:gd name="T83" fmla="*/ 311 w 311"/>
                <a:gd name="T84" fmla="*/ 327 h 32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11" h="327">
                  <a:moveTo>
                    <a:pt x="183" y="213"/>
                  </a:moveTo>
                  <a:lnTo>
                    <a:pt x="183" y="313"/>
                  </a:lnTo>
                  <a:lnTo>
                    <a:pt x="171" y="327"/>
                  </a:lnTo>
                  <a:lnTo>
                    <a:pt x="139" y="327"/>
                  </a:lnTo>
                  <a:lnTo>
                    <a:pt x="123" y="313"/>
                  </a:lnTo>
                  <a:lnTo>
                    <a:pt x="112" y="298"/>
                  </a:lnTo>
                  <a:lnTo>
                    <a:pt x="112" y="313"/>
                  </a:lnTo>
                  <a:lnTo>
                    <a:pt x="83" y="286"/>
                  </a:lnTo>
                  <a:lnTo>
                    <a:pt x="68" y="183"/>
                  </a:lnTo>
                  <a:lnTo>
                    <a:pt x="68" y="142"/>
                  </a:lnTo>
                  <a:lnTo>
                    <a:pt x="0" y="27"/>
                  </a:lnTo>
                  <a:lnTo>
                    <a:pt x="0" y="16"/>
                  </a:lnTo>
                  <a:lnTo>
                    <a:pt x="39" y="0"/>
                  </a:lnTo>
                  <a:lnTo>
                    <a:pt x="52" y="16"/>
                  </a:lnTo>
                  <a:lnTo>
                    <a:pt x="150" y="16"/>
                  </a:lnTo>
                  <a:lnTo>
                    <a:pt x="171" y="27"/>
                  </a:lnTo>
                  <a:lnTo>
                    <a:pt x="227" y="27"/>
                  </a:lnTo>
                  <a:lnTo>
                    <a:pt x="271" y="16"/>
                  </a:lnTo>
                  <a:lnTo>
                    <a:pt x="283" y="16"/>
                  </a:lnTo>
                  <a:lnTo>
                    <a:pt x="311" y="27"/>
                  </a:lnTo>
                  <a:lnTo>
                    <a:pt x="283" y="27"/>
                  </a:lnTo>
                  <a:lnTo>
                    <a:pt x="271" y="43"/>
                  </a:lnTo>
                  <a:lnTo>
                    <a:pt x="271" y="27"/>
                  </a:lnTo>
                  <a:lnTo>
                    <a:pt x="212" y="43"/>
                  </a:lnTo>
                  <a:lnTo>
                    <a:pt x="212" y="127"/>
                  </a:lnTo>
                  <a:lnTo>
                    <a:pt x="183" y="142"/>
                  </a:lnTo>
                  <a:lnTo>
                    <a:pt x="183" y="213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65" name="Freeform 63"/>
            <p:cNvSpPr>
              <a:spLocks/>
            </p:cNvSpPr>
            <p:nvPr/>
          </p:nvSpPr>
          <p:spPr bwMode="auto">
            <a:xfrm>
              <a:off x="3164" y="2759"/>
              <a:ext cx="260" cy="304"/>
            </a:xfrm>
            <a:custGeom>
              <a:avLst/>
              <a:gdLst>
                <a:gd name="T0" fmla="*/ 9 w 300"/>
                <a:gd name="T1" fmla="*/ 0 h 326"/>
                <a:gd name="T2" fmla="*/ 3 w 300"/>
                <a:gd name="T3" fmla="*/ 7 h 326"/>
                <a:gd name="T4" fmla="*/ 9 w 300"/>
                <a:gd name="T5" fmla="*/ 35 h 326"/>
                <a:gd name="T6" fmla="*/ 6 w 300"/>
                <a:gd name="T7" fmla="*/ 43 h 326"/>
                <a:gd name="T8" fmla="*/ 12 w 300"/>
                <a:gd name="T9" fmla="*/ 71 h 326"/>
                <a:gd name="T10" fmla="*/ 9 w 300"/>
                <a:gd name="T11" fmla="*/ 84 h 326"/>
                <a:gd name="T12" fmla="*/ 6 w 300"/>
                <a:gd name="T13" fmla="*/ 99 h 326"/>
                <a:gd name="T14" fmla="*/ 0 w 300"/>
                <a:gd name="T15" fmla="*/ 133 h 326"/>
                <a:gd name="T16" fmla="*/ 0 w 300"/>
                <a:gd name="T17" fmla="*/ 156 h 326"/>
                <a:gd name="T18" fmla="*/ 9 w 300"/>
                <a:gd name="T19" fmla="*/ 148 h 326"/>
                <a:gd name="T20" fmla="*/ 12 w 300"/>
                <a:gd name="T21" fmla="*/ 156 h 326"/>
                <a:gd name="T22" fmla="*/ 36 w 300"/>
                <a:gd name="T23" fmla="*/ 156 h 326"/>
                <a:gd name="T24" fmla="*/ 41 w 300"/>
                <a:gd name="T25" fmla="*/ 162 h 326"/>
                <a:gd name="T26" fmla="*/ 54 w 300"/>
                <a:gd name="T27" fmla="*/ 162 h 326"/>
                <a:gd name="T28" fmla="*/ 65 w 300"/>
                <a:gd name="T29" fmla="*/ 156 h 326"/>
                <a:gd name="T30" fmla="*/ 57 w 300"/>
                <a:gd name="T31" fmla="*/ 140 h 326"/>
                <a:gd name="T32" fmla="*/ 57 w 300"/>
                <a:gd name="T33" fmla="*/ 99 h 326"/>
                <a:gd name="T34" fmla="*/ 71 w 300"/>
                <a:gd name="T35" fmla="*/ 90 h 326"/>
                <a:gd name="T36" fmla="*/ 68 w 300"/>
                <a:gd name="T37" fmla="*/ 90 h 326"/>
                <a:gd name="T38" fmla="*/ 71 w 300"/>
                <a:gd name="T39" fmla="*/ 64 h 326"/>
                <a:gd name="T40" fmla="*/ 57 w 300"/>
                <a:gd name="T41" fmla="*/ 71 h 326"/>
                <a:gd name="T42" fmla="*/ 61 w 300"/>
                <a:gd name="T43" fmla="*/ 64 h 326"/>
                <a:gd name="T44" fmla="*/ 57 w 300"/>
                <a:gd name="T45" fmla="*/ 48 h 326"/>
                <a:gd name="T46" fmla="*/ 57 w 300"/>
                <a:gd name="T47" fmla="*/ 21 h 326"/>
                <a:gd name="T48" fmla="*/ 51 w 300"/>
                <a:gd name="T49" fmla="*/ 16 h 326"/>
                <a:gd name="T50" fmla="*/ 44 w 300"/>
                <a:gd name="T51" fmla="*/ 16 h 326"/>
                <a:gd name="T52" fmla="*/ 44 w 300"/>
                <a:gd name="T53" fmla="*/ 30 h 326"/>
                <a:gd name="T54" fmla="*/ 33 w 300"/>
                <a:gd name="T55" fmla="*/ 30 h 326"/>
                <a:gd name="T56" fmla="*/ 30 w 300"/>
                <a:gd name="T57" fmla="*/ 21 h 326"/>
                <a:gd name="T58" fmla="*/ 27 w 300"/>
                <a:gd name="T59" fmla="*/ 0 h 326"/>
                <a:gd name="T60" fmla="*/ 23 w 300"/>
                <a:gd name="T61" fmla="*/ 0 h 326"/>
                <a:gd name="T62" fmla="*/ 9 w 300"/>
                <a:gd name="T63" fmla="*/ 0 h 32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00"/>
                <a:gd name="T97" fmla="*/ 0 h 326"/>
                <a:gd name="T98" fmla="*/ 300 w 300"/>
                <a:gd name="T99" fmla="*/ 326 h 32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00" h="326">
                  <a:moveTo>
                    <a:pt x="39" y="0"/>
                  </a:moveTo>
                  <a:lnTo>
                    <a:pt x="12" y="11"/>
                  </a:lnTo>
                  <a:lnTo>
                    <a:pt x="39" y="71"/>
                  </a:lnTo>
                  <a:lnTo>
                    <a:pt x="23" y="86"/>
                  </a:lnTo>
                  <a:lnTo>
                    <a:pt x="52" y="142"/>
                  </a:lnTo>
                  <a:lnTo>
                    <a:pt x="39" y="171"/>
                  </a:lnTo>
                  <a:lnTo>
                    <a:pt x="23" y="198"/>
                  </a:lnTo>
                  <a:lnTo>
                    <a:pt x="0" y="269"/>
                  </a:lnTo>
                  <a:lnTo>
                    <a:pt x="0" y="313"/>
                  </a:lnTo>
                  <a:lnTo>
                    <a:pt x="39" y="297"/>
                  </a:lnTo>
                  <a:lnTo>
                    <a:pt x="52" y="313"/>
                  </a:lnTo>
                  <a:lnTo>
                    <a:pt x="152" y="313"/>
                  </a:lnTo>
                  <a:lnTo>
                    <a:pt x="171" y="326"/>
                  </a:lnTo>
                  <a:lnTo>
                    <a:pt x="227" y="326"/>
                  </a:lnTo>
                  <a:lnTo>
                    <a:pt x="271" y="313"/>
                  </a:lnTo>
                  <a:lnTo>
                    <a:pt x="239" y="282"/>
                  </a:lnTo>
                  <a:lnTo>
                    <a:pt x="239" y="198"/>
                  </a:lnTo>
                  <a:lnTo>
                    <a:pt x="300" y="182"/>
                  </a:lnTo>
                  <a:lnTo>
                    <a:pt x="283" y="182"/>
                  </a:lnTo>
                  <a:lnTo>
                    <a:pt x="300" y="130"/>
                  </a:lnTo>
                  <a:lnTo>
                    <a:pt x="239" y="142"/>
                  </a:lnTo>
                  <a:lnTo>
                    <a:pt x="256" y="130"/>
                  </a:lnTo>
                  <a:lnTo>
                    <a:pt x="239" y="98"/>
                  </a:lnTo>
                  <a:lnTo>
                    <a:pt x="239" y="42"/>
                  </a:lnTo>
                  <a:lnTo>
                    <a:pt x="212" y="31"/>
                  </a:lnTo>
                  <a:lnTo>
                    <a:pt x="183" y="31"/>
                  </a:lnTo>
                  <a:lnTo>
                    <a:pt x="183" y="59"/>
                  </a:lnTo>
                  <a:lnTo>
                    <a:pt x="139" y="59"/>
                  </a:lnTo>
                  <a:lnTo>
                    <a:pt x="123" y="42"/>
                  </a:lnTo>
                  <a:lnTo>
                    <a:pt x="112" y="0"/>
                  </a:lnTo>
                  <a:lnTo>
                    <a:pt x="100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66" name="Freeform 64"/>
            <p:cNvSpPr>
              <a:spLocks/>
            </p:cNvSpPr>
            <p:nvPr/>
          </p:nvSpPr>
          <p:spPr bwMode="auto">
            <a:xfrm>
              <a:off x="2851" y="2333"/>
              <a:ext cx="97" cy="160"/>
            </a:xfrm>
            <a:custGeom>
              <a:avLst/>
              <a:gdLst>
                <a:gd name="T0" fmla="*/ 23 w 112"/>
                <a:gd name="T1" fmla="*/ 60 h 171"/>
                <a:gd name="T2" fmla="*/ 27 w 112"/>
                <a:gd name="T3" fmla="*/ 67 h 171"/>
                <a:gd name="T4" fmla="*/ 23 w 112"/>
                <a:gd name="T5" fmla="*/ 73 h 171"/>
                <a:gd name="T6" fmla="*/ 20 w 112"/>
                <a:gd name="T7" fmla="*/ 73 h 171"/>
                <a:gd name="T8" fmla="*/ 7 w 112"/>
                <a:gd name="T9" fmla="*/ 89 h 171"/>
                <a:gd name="T10" fmla="*/ 0 w 112"/>
                <a:gd name="T11" fmla="*/ 78 h 171"/>
                <a:gd name="T12" fmla="*/ 3 w 112"/>
                <a:gd name="T13" fmla="*/ 78 h 171"/>
                <a:gd name="T14" fmla="*/ 0 w 112"/>
                <a:gd name="T15" fmla="*/ 60 h 171"/>
                <a:gd name="T16" fmla="*/ 7 w 112"/>
                <a:gd name="T17" fmla="*/ 36 h 171"/>
                <a:gd name="T18" fmla="*/ 3 w 112"/>
                <a:gd name="T19" fmla="*/ 21 h 171"/>
                <a:gd name="T20" fmla="*/ 3 w 112"/>
                <a:gd name="T21" fmla="*/ 0 h 171"/>
                <a:gd name="T22" fmla="*/ 16 w 112"/>
                <a:gd name="T23" fmla="*/ 0 h 171"/>
                <a:gd name="T24" fmla="*/ 20 w 112"/>
                <a:gd name="T25" fmla="*/ 30 h 171"/>
                <a:gd name="T26" fmla="*/ 23 w 112"/>
                <a:gd name="T27" fmla="*/ 60 h 17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2"/>
                <a:gd name="T43" fmla="*/ 0 h 171"/>
                <a:gd name="T44" fmla="*/ 112 w 112"/>
                <a:gd name="T45" fmla="*/ 171 h 17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2" h="171">
                  <a:moveTo>
                    <a:pt x="98" y="115"/>
                  </a:moveTo>
                  <a:lnTo>
                    <a:pt x="112" y="130"/>
                  </a:lnTo>
                  <a:lnTo>
                    <a:pt x="98" y="142"/>
                  </a:lnTo>
                  <a:lnTo>
                    <a:pt x="83" y="142"/>
                  </a:lnTo>
                  <a:lnTo>
                    <a:pt x="27" y="171"/>
                  </a:lnTo>
                  <a:lnTo>
                    <a:pt x="0" y="153"/>
                  </a:lnTo>
                  <a:lnTo>
                    <a:pt x="12" y="153"/>
                  </a:lnTo>
                  <a:lnTo>
                    <a:pt x="0" y="115"/>
                  </a:lnTo>
                  <a:lnTo>
                    <a:pt x="27" y="71"/>
                  </a:lnTo>
                  <a:lnTo>
                    <a:pt x="12" y="42"/>
                  </a:lnTo>
                  <a:lnTo>
                    <a:pt x="12" y="0"/>
                  </a:lnTo>
                  <a:lnTo>
                    <a:pt x="68" y="0"/>
                  </a:lnTo>
                  <a:lnTo>
                    <a:pt x="83" y="59"/>
                  </a:lnTo>
                  <a:lnTo>
                    <a:pt x="98" y="115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67" name="Freeform 65"/>
            <p:cNvSpPr>
              <a:spLocks/>
            </p:cNvSpPr>
            <p:nvPr/>
          </p:nvSpPr>
          <p:spPr bwMode="auto">
            <a:xfrm>
              <a:off x="2910" y="2333"/>
              <a:ext cx="52" cy="123"/>
            </a:xfrm>
            <a:custGeom>
              <a:avLst/>
              <a:gdLst>
                <a:gd name="T0" fmla="*/ 9 w 59"/>
                <a:gd name="T1" fmla="*/ 65 h 130"/>
                <a:gd name="T2" fmla="*/ 12 w 59"/>
                <a:gd name="T3" fmla="*/ 75 h 130"/>
                <a:gd name="T4" fmla="*/ 17 w 59"/>
                <a:gd name="T5" fmla="*/ 75 h 130"/>
                <a:gd name="T6" fmla="*/ 12 w 59"/>
                <a:gd name="T7" fmla="*/ 41 h 130"/>
                <a:gd name="T8" fmla="*/ 12 w 59"/>
                <a:gd name="T9" fmla="*/ 18 h 130"/>
                <a:gd name="T10" fmla="*/ 9 w 59"/>
                <a:gd name="T11" fmla="*/ 9 h 130"/>
                <a:gd name="T12" fmla="*/ 9 w 59"/>
                <a:gd name="T13" fmla="*/ 0 h 130"/>
                <a:gd name="T14" fmla="*/ 0 w 59"/>
                <a:gd name="T15" fmla="*/ 0 h 130"/>
                <a:gd name="T16" fmla="*/ 4 w 59"/>
                <a:gd name="T17" fmla="*/ 33 h 130"/>
                <a:gd name="T18" fmla="*/ 9 w 59"/>
                <a:gd name="T19" fmla="*/ 65 h 1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9"/>
                <a:gd name="T31" fmla="*/ 0 h 130"/>
                <a:gd name="T32" fmla="*/ 59 w 59"/>
                <a:gd name="T33" fmla="*/ 130 h 1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9" h="130">
                  <a:moveTo>
                    <a:pt x="30" y="113"/>
                  </a:moveTo>
                  <a:lnTo>
                    <a:pt x="42" y="130"/>
                  </a:lnTo>
                  <a:lnTo>
                    <a:pt x="59" y="130"/>
                  </a:lnTo>
                  <a:lnTo>
                    <a:pt x="42" y="71"/>
                  </a:lnTo>
                  <a:lnTo>
                    <a:pt x="42" y="30"/>
                  </a:lnTo>
                  <a:lnTo>
                    <a:pt x="30" y="15"/>
                  </a:lnTo>
                  <a:lnTo>
                    <a:pt x="30" y="0"/>
                  </a:lnTo>
                  <a:lnTo>
                    <a:pt x="0" y="0"/>
                  </a:lnTo>
                  <a:lnTo>
                    <a:pt x="15" y="57"/>
                  </a:lnTo>
                  <a:lnTo>
                    <a:pt x="30" y="113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68" name="Freeform 66"/>
            <p:cNvSpPr>
              <a:spLocks/>
            </p:cNvSpPr>
            <p:nvPr/>
          </p:nvSpPr>
          <p:spPr bwMode="auto">
            <a:xfrm>
              <a:off x="2938" y="2295"/>
              <a:ext cx="63" cy="161"/>
            </a:xfrm>
            <a:custGeom>
              <a:avLst/>
              <a:gdLst>
                <a:gd name="T0" fmla="*/ 4 w 71"/>
                <a:gd name="T1" fmla="*/ 60 h 171"/>
                <a:gd name="T2" fmla="*/ 9 w 71"/>
                <a:gd name="T3" fmla="*/ 94 h 171"/>
                <a:gd name="T4" fmla="*/ 12 w 71"/>
                <a:gd name="T5" fmla="*/ 94 h 171"/>
                <a:gd name="T6" fmla="*/ 12 w 71"/>
                <a:gd name="T7" fmla="*/ 60 h 171"/>
                <a:gd name="T8" fmla="*/ 22 w 71"/>
                <a:gd name="T9" fmla="*/ 30 h 171"/>
                <a:gd name="T10" fmla="*/ 22 w 71"/>
                <a:gd name="T11" fmla="*/ 16 h 171"/>
                <a:gd name="T12" fmla="*/ 17 w 71"/>
                <a:gd name="T13" fmla="*/ 0 h 171"/>
                <a:gd name="T14" fmla="*/ 12 w 71"/>
                <a:gd name="T15" fmla="*/ 8 h 171"/>
                <a:gd name="T16" fmla="*/ 9 w 71"/>
                <a:gd name="T17" fmla="*/ 16 h 171"/>
                <a:gd name="T18" fmla="*/ 4 w 71"/>
                <a:gd name="T19" fmla="*/ 16 h 171"/>
                <a:gd name="T20" fmla="*/ 0 w 71"/>
                <a:gd name="T21" fmla="*/ 22 h 171"/>
                <a:gd name="T22" fmla="*/ 0 w 71"/>
                <a:gd name="T23" fmla="*/ 30 h 171"/>
                <a:gd name="T24" fmla="*/ 4 w 71"/>
                <a:gd name="T25" fmla="*/ 39 h 171"/>
                <a:gd name="T26" fmla="*/ 4 w 71"/>
                <a:gd name="T27" fmla="*/ 60 h 17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1"/>
                <a:gd name="T43" fmla="*/ 0 h 171"/>
                <a:gd name="T44" fmla="*/ 71 w 71"/>
                <a:gd name="T45" fmla="*/ 171 h 17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1" h="171">
                  <a:moveTo>
                    <a:pt x="12" y="110"/>
                  </a:moveTo>
                  <a:lnTo>
                    <a:pt x="27" y="171"/>
                  </a:lnTo>
                  <a:lnTo>
                    <a:pt x="39" y="171"/>
                  </a:lnTo>
                  <a:lnTo>
                    <a:pt x="39" y="110"/>
                  </a:lnTo>
                  <a:lnTo>
                    <a:pt x="71" y="54"/>
                  </a:lnTo>
                  <a:lnTo>
                    <a:pt x="71" y="27"/>
                  </a:lnTo>
                  <a:lnTo>
                    <a:pt x="54" y="0"/>
                  </a:lnTo>
                  <a:lnTo>
                    <a:pt x="39" y="12"/>
                  </a:lnTo>
                  <a:lnTo>
                    <a:pt x="27" y="27"/>
                  </a:lnTo>
                  <a:lnTo>
                    <a:pt x="12" y="27"/>
                  </a:lnTo>
                  <a:lnTo>
                    <a:pt x="0" y="39"/>
                  </a:lnTo>
                  <a:lnTo>
                    <a:pt x="0" y="54"/>
                  </a:lnTo>
                  <a:lnTo>
                    <a:pt x="12" y="71"/>
                  </a:lnTo>
                  <a:lnTo>
                    <a:pt x="12" y="110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69" name="Freeform 67"/>
            <p:cNvSpPr>
              <a:spLocks/>
            </p:cNvSpPr>
            <p:nvPr/>
          </p:nvSpPr>
          <p:spPr bwMode="auto">
            <a:xfrm>
              <a:off x="2673" y="2400"/>
              <a:ext cx="91" cy="105"/>
            </a:xfrm>
            <a:custGeom>
              <a:avLst/>
              <a:gdLst>
                <a:gd name="T0" fmla="*/ 19 w 104"/>
                <a:gd name="T1" fmla="*/ 17 h 111"/>
                <a:gd name="T2" fmla="*/ 16 w 104"/>
                <a:gd name="T3" fmla="*/ 17 h 111"/>
                <a:gd name="T4" fmla="*/ 11 w 104"/>
                <a:gd name="T5" fmla="*/ 0 h 111"/>
                <a:gd name="T6" fmla="*/ 9 w 104"/>
                <a:gd name="T7" fmla="*/ 0 h 111"/>
                <a:gd name="T8" fmla="*/ 0 w 104"/>
                <a:gd name="T9" fmla="*/ 24 h 111"/>
                <a:gd name="T10" fmla="*/ 22 w 104"/>
                <a:gd name="T11" fmla="*/ 57 h 111"/>
                <a:gd name="T12" fmla="*/ 27 w 104"/>
                <a:gd name="T13" fmla="*/ 63 h 111"/>
                <a:gd name="T14" fmla="*/ 27 w 104"/>
                <a:gd name="T15" fmla="*/ 41 h 111"/>
                <a:gd name="T16" fmla="*/ 22 w 104"/>
                <a:gd name="T17" fmla="*/ 34 h 111"/>
                <a:gd name="T18" fmla="*/ 19 w 104"/>
                <a:gd name="T19" fmla="*/ 17 h 1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4"/>
                <a:gd name="T31" fmla="*/ 0 h 111"/>
                <a:gd name="T32" fmla="*/ 104 w 104"/>
                <a:gd name="T33" fmla="*/ 111 h 1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4" h="111">
                  <a:moveTo>
                    <a:pt x="71" y="27"/>
                  </a:moveTo>
                  <a:lnTo>
                    <a:pt x="59" y="27"/>
                  </a:lnTo>
                  <a:lnTo>
                    <a:pt x="42" y="0"/>
                  </a:lnTo>
                  <a:lnTo>
                    <a:pt x="31" y="0"/>
                  </a:lnTo>
                  <a:lnTo>
                    <a:pt x="0" y="42"/>
                  </a:lnTo>
                  <a:lnTo>
                    <a:pt x="82" y="98"/>
                  </a:lnTo>
                  <a:lnTo>
                    <a:pt x="104" y="111"/>
                  </a:lnTo>
                  <a:lnTo>
                    <a:pt x="104" y="71"/>
                  </a:lnTo>
                  <a:lnTo>
                    <a:pt x="82" y="59"/>
                  </a:lnTo>
                  <a:lnTo>
                    <a:pt x="71" y="27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70" name="Freeform 68"/>
            <p:cNvSpPr>
              <a:spLocks/>
            </p:cNvSpPr>
            <p:nvPr/>
          </p:nvSpPr>
          <p:spPr bwMode="auto">
            <a:xfrm>
              <a:off x="2577" y="1921"/>
              <a:ext cx="246" cy="316"/>
            </a:xfrm>
            <a:custGeom>
              <a:avLst/>
              <a:gdLst>
                <a:gd name="T0" fmla="*/ 28 w 282"/>
                <a:gd name="T1" fmla="*/ 171 h 338"/>
                <a:gd name="T2" fmla="*/ 33 w 282"/>
                <a:gd name="T3" fmla="*/ 158 h 338"/>
                <a:gd name="T4" fmla="*/ 37 w 282"/>
                <a:gd name="T5" fmla="*/ 166 h 338"/>
                <a:gd name="T6" fmla="*/ 38 w 282"/>
                <a:gd name="T7" fmla="*/ 158 h 338"/>
                <a:gd name="T8" fmla="*/ 69 w 282"/>
                <a:gd name="T9" fmla="*/ 158 h 338"/>
                <a:gd name="T10" fmla="*/ 61 w 282"/>
                <a:gd name="T11" fmla="*/ 28 h 338"/>
                <a:gd name="T12" fmla="*/ 72 w 282"/>
                <a:gd name="T13" fmla="*/ 28 h 338"/>
                <a:gd name="T14" fmla="*/ 50 w 282"/>
                <a:gd name="T15" fmla="*/ 0 h 338"/>
                <a:gd name="T16" fmla="*/ 50 w 282"/>
                <a:gd name="T17" fmla="*/ 15 h 338"/>
                <a:gd name="T18" fmla="*/ 33 w 282"/>
                <a:gd name="T19" fmla="*/ 15 h 338"/>
                <a:gd name="T20" fmla="*/ 33 w 282"/>
                <a:gd name="T21" fmla="*/ 50 h 338"/>
                <a:gd name="T22" fmla="*/ 25 w 282"/>
                <a:gd name="T23" fmla="*/ 59 h 338"/>
                <a:gd name="T24" fmla="*/ 25 w 282"/>
                <a:gd name="T25" fmla="*/ 79 h 338"/>
                <a:gd name="T26" fmla="*/ 3 w 282"/>
                <a:gd name="T27" fmla="*/ 79 h 338"/>
                <a:gd name="T28" fmla="*/ 0 w 282"/>
                <a:gd name="T29" fmla="*/ 84 h 338"/>
                <a:gd name="T30" fmla="*/ 3 w 282"/>
                <a:gd name="T31" fmla="*/ 94 h 338"/>
                <a:gd name="T32" fmla="*/ 3 w 282"/>
                <a:gd name="T33" fmla="*/ 107 h 338"/>
                <a:gd name="T34" fmla="*/ 3 w 282"/>
                <a:gd name="T35" fmla="*/ 129 h 338"/>
                <a:gd name="T36" fmla="*/ 3 w 282"/>
                <a:gd name="T37" fmla="*/ 158 h 338"/>
                <a:gd name="T38" fmla="*/ 6 w 282"/>
                <a:gd name="T39" fmla="*/ 152 h 338"/>
                <a:gd name="T40" fmla="*/ 14 w 282"/>
                <a:gd name="T41" fmla="*/ 144 h 338"/>
                <a:gd name="T42" fmla="*/ 21 w 282"/>
                <a:gd name="T43" fmla="*/ 158 h 338"/>
                <a:gd name="T44" fmla="*/ 28 w 282"/>
                <a:gd name="T45" fmla="*/ 171 h 33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82"/>
                <a:gd name="T70" fmla="*/ 0 h 338"/>
                <a:gd name="T71" fmla="*/ 282 w 282"/>
                <a:gd name="T72" fmla="*/ 338 h 33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82" h="338">
                  <a:moveTo>
                    <a:pt x="109" y="338"/>
                  </a:moveTo>
                  <a:lnTo>
                    <a:pt x="126" y="309"/>
                  </a:lnTo>
                  <a:lnTo>
                    <a:pt x="142" y="324"/>
                  </a:lnTo>
                  <a:lnTo>
                    <a:pt x="153" y="309"/>
                  </a:lnTo>
                  <a:lnTo>
                    <a:pt x="268" y="309"/>
                  </a:lnTo>
                  <a:lnTo>
                    <a:pt x="241" y="54"/>
                  </a:lnTo>
                  <a:lnTo>
                    <a:pt x="282" y="54"/>
                  </a:lnTo>
                  <a:lnTo>
                    <a:pt x="193" y="0"/>
                  </a:lnTo>
                  <a:lnTo>
                    <a:pt x="193" y="27"/>
                  </a:lnTo>
                  <a:lnTo>
                    <a:pt x="126" y="27"/>
                  </a:lnTo>
                  <a:lnTo>
                    <a:pt x="126" y="98"/>
                  </a:lnTo>
                  <a:lnTo>
                    <a:pt x="97" y="115"/>
                  </a:lnTo>
                  <a:lnTo>
                    <a:pt x="97" y="154"/>
                  </a:lnTo>
                  <a:lnTo>
                    <a:pt x="11" y="154"/>
                  </a:lnTo>
                  <a:lnTo>
                    <a:pt x="0" y="165"/>
                  </a:lnTo>
                  <a:lnTo>
                    <a:pt x="11" y="186"/>
                  </a:lnTo>
                  <a:lnTo>
                    <a:pt x="11" y="209"/>
                  </a:lnTo>
                  <a:lnTo>
                    <a:pt x="11" y="253"/>
                  </a:lnTo>
                  <a:lnTo>
                    <a:pt x="11" y="309"/>
                  </a:lnTo>
                  <a:lnTo>
                    <a:pt x="23" y="298"/>
                  </a:lnTo>
                  <a:lnTo>
                    <a:pt x="53" y="282"/>
                  </a:lnTo>
                  <a:lnTo>
                    <a:pt x="82" y="309"/>
                  </a:lnTo>
                  <a:lnTo>
                    <a:pt x="109" y="338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71" name="Freeform 69"/>
            <p:cNvSpPr>
              <a:spLocks/>
            </p:cNvSpPr>
            <p:nvPr/>
          </p:nvSpPr>
          <p:spPr bwMode="auto">
            <a:xfrm>
              <a:off x="2577" y="1908"/>
              <a:ext cx="167" cy="170"/>
            </a:xfrm>
            <a:custGeom>
              <a:avLst/>
              <a:gdLst>
                <a:gd name="T0" fmla="*/ 48 w 192"/>
                <a:gd name="T1" fmla="*/ 0 h 182"/>
                <a:gd name="T2" fmla="*/ 24 w 192"/>
                <a:gd name="T3" fmla="*/ 0 h 182"/>
                <a:gd name="T4" fmla="*/ 20 w 192"/>
                <a:gd name="T5" fmla="*/ 16 h 182"/>
                <a:gd name="T6" fmla="*/ 17 w 192"/>
                <a:gd name="T7" fmla="*/ 21 h 182"/>
                <a:gd name="T8" fmla="*/ 13 w 192"/>
                <a:gd name="T9" fmla="*/ 42 h 182"/>
                <a:gd name="T10" fmla="*/ 0 w 192"/>
                <a:gd name="T11" fmla="*/ 78 h 182"/>
                <a:gd name="T12" fmla="*/ 0 w 192"/>
                <a:gd name="T13" fmla="*/ 92 h 182"/>
                <a:gd name="T14" fmla="*/ 3 w 192"/>
                <a:gd name="T15" fmla="*/ 86 h 182"/>
                <a:gd name="T16" fmla="*/ 24 w 192"/>
                <a:gd name="T17" fmla="*/ 86 h 182"/>
                <a:gd name="T18" fmla="*/ 24 w 192"/>
                <a:gd name="T19" fmla="*/ 65 h 182"/>
                <a:gd name="T20" fmla="*/ 31 w 192"/>
                <a:gd name="T21" fmla="*/ 57 h 182"/>
                <a:gd name="T22" fmla="*/ 31 w 192"/>
                <a:gd name="T23" fmla="*/ 21 h 182"/>
                <a:gd name="T24" fmla="*/ 48 w 192"/>
                <a:gd name="T25" fmla="*/ 21 h 182"/>
                <a:gd name="T26" fmla="*/ 48 w 192"/>
                <a:gd name="T27" fmla="*/ 7 h 182"/>
                <a:gd name="T28" fmla="*/ 48 w 192"/>
                <a:gd name="T29" fmla="*/ 0 h 18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92"/>
                <a:gd name="T46" fmla="*/ 0 h 182"/>
                <a:gd name="T47" fmla="*/ 192 w 192"/>
                <a:gd name="T48" fmla="*/ 182 h 18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92" h="182">
                  <a:moveTo>
                    <a:pt x="192" y="0"/>
                  </a:moveTo>
                  <a:lnTo>
                    <a:pt x="97" y="0"/>
                  </a:lnTo>
                  <a:lnTo>
                    <a:pt x="82" y="30"/>
                  </a:lnTo>
                  <a:lnTo>
                    <a:pt x="71" y="42"/>
                  </a:lnTo>
                  <a:lnTo>
                    <a:pt x="53" y="82"/>
                  </a:lnTo>
                  <a:lnTo>
                    <a:pt x="0" y="153"/>
                  </a:lnTo>
                  <a:lnTo>
                    <a:pt x="0" y="182"/>
                  </a:lnTo>
                  <a:lnTo>
                    <a:pt x="11" y="169"/>
                  </a:lnTo>
                  <a:lnTo>
                    <a:pt x="97" y="169"/>
                  </a:lnTo>
                  <a:lnTo>
                    <a:pt x="97" y="130"/>
                  </a:lnTo>
                  <a:lnTo>
                    <a:pt x="124" y="113"/>
                  </a:lnTo>
                  <a:lnTo>
                    <a:pt x="124" y="42"/>
                  </a:lnTo>
                  <a:lnTo>
                    <a:pt x="192" y="42"/>
                  </a:lnTo>
                  <a:lnTo>
                    <a:pt x="192" y="15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72" name="Freeform 70"/>
            <p:cNvSpPr>
              <a:spLocks/>
            </p:cNvSpPr>
            <p:nvPr/>
          </p:nvSpPr>
          <p:spPr bwMode="auto">
            <a:xfrm>
              <a:off x="3077" y="1673"/>
              <a:ext cx="72" cy="170"/>
            </a:xfrm>
            <a:custGeom>
              <a:avLst/>
              <a:gdLst>
                <a:gd name="T0" fmla="*/ 22 w 82"/>
                <a:gd name="T1" fmla="*/ 56 h 182"/>
                <a:gd name="T2" fmla="*/ 22 w 82"/>
                <a:gd name="T3" fmla="*/ 48 h 182"/>
                <a:gd name="T4" fmla="*/ 14 w 82"/>
                <a:gd name="T5" fmla="*/ 48 h 182"/>
                <a:gd name="T6" fmla="*/ 14 w 82"/>
                <a:gd name="T7" fmla="*/ 43 h 182"/>
                <a:gd name="T8" fmla="*/ 22 w 82"/>
                <a:gd name="T9" fmla="*/ 25 h 182"/>
                <a:gd name="T10" fmla="*/ 18 w 82"/>
                <a:gd name="T11" fmla="*/ 12 h 182"/>
                <a:gd name="T12" fmla="*/ 22 w 82"/>
                <a:gd name="T13" fmla="*/ 7 h 182"/>
                <a:gd name="T14" fmla="*/ 18 w 82"/>
                <a:gd name="T15" fmla="*/ 7 h 182"/>
                <a:gd name="T16" fmla="*/ 14 w 82"/>
                <a:gd name="T17" fmla="*/ 7 h 182"/>
                <a:gd name="T18" fmla="*/ 14 w 82"/>
                <a:gd name="T19" fmla="*/ 0 h 182"/>
                <a:gd name="T20" fmla="*/ 7 w 82"/>
                <a:gd name="T21" fmla="*/ 7 h 182"/>
                <a:gd name="T22" fmla="*/ 7 w 82"/>
                <a:gd name="T23" fmla="*/ 12 h 182"/>
                <a:gd name="T24" fmla="*/ 7 w 82"/>
                <a:gd name="T25" fmla="*/ 35 h 182"/>
                <a:gd name="T26" fmla="*/ 0 w 82"/>
                <a:gd name="T27" fmla="*/ 48 h 182"/>
                <a:gd name="T28" fmla="*/ 4 w 82"/>
                <a:gd name="T29" fmla="*/ 62 h 182"/>
                <a:gd name="T30" fmla="*/ 10 w 82"/>
                <a:gd name="T31" fmla="*/ 70 h 182"/>
                <a:gd name="T32" fmla="*/ 10 w 82"/>
                <a:gd name="T33" fmla="*/ 92 h 182"/>
                <a:gd name="T34" fmla="*/ 14 w 82"/>
                <a:gd name="T35" fmla="*/ 92 h 182"/>
                <a:gd name="T36" fmla="*/ 14 w 82"/>
                <a:gd name="T37" fmla="*/ 75 h 182"/>
                <a:gd name="T38" fmla="*/ 22 w 82"/>
                <a:gd name="T39" fmla="*/ 70 h 182"/>
                <a:gd name="T40" fmla="*/ 22 w 82"/>
                <a:gd name="T41" fmla="*/ 56 h 18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2"/>
                <a:gd name="T64" fmla="*/ 0 h 182"/>
                <a:gd name="T65" fmla="*/ 82 w 82"/>
                <a:gd name="T66" fmla="*/ 182 h 18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2" h="182">
                  <a:moveTo>
                    <a:pt x="82" y="109"/>
                  </a:moveTo>
                  <a:lnTo>
                    <a:pt x="82" y="94"/>
                  </a:lnTo>
                  <a:lnTo>
                    <a:pt x="50" y="94"/>
                  </a:lnTo>
                  <a:lnTo>
                    <a:pt x="50" y="83"/>
                  </a:lnTo>
                  <a:lnTo>
                    <a:pt x="82" y="50"/>
                  </a:lnTo>
                  <a:lnTo>
                    <a:pt x="65" y="23"/>
                  </a:lnTo>
                  <a:lnTo>
                    <a:pt x="82" y="12"/>
                  </a:lnTo>
                  <a:lnTo>
                    <a:pt x="65" y="12"/>
                  </a:lnTo>
                  <a:lnTo>
                    <a:pt x="50" y="12"/>
                  </a:lnTo>
                  <a:lnTo>
                    <a:pt x="50" y="0"/>
                  </a:lnTo>
                  <a:lnTo>
                    <a:pt x="23" y="12"/>
                  </a:lnTo>
                  <a:lnTo>
                    <a:pt x="23" y="23"/>
                  </a:lnTo>
                  <a:lnTo>
                    <a:pt x="23" y="71"/>
                  </a:lnTo>
                  <a:lnTo>
                    <a:pt x="0" y="94"/>
                  </a:lnTo>
                  <a:lnTo>
                    <a:pt x="11" y="123"/>
                  </a:lnTo>
                  <a:lnTo>
                    <a:pt x="38" y="138"/>
                  </a:lnTo>
                  <a:lnTo>
                    <a:pt x="38" y="182"/>
                  </a:lnTo>
                  <a:lnTo>
                    <a:pt x="50" y="182"/>
                  </a:lnTo>
                  <a:lnTo>
                    <a:pt x="50" y="150"/>
                  </a:lnTo>
                  <a:lnTo>
                    <a:pt x="82" y="138"/>
                  </a:lnTo>
                  <a:lnTo>
                    <a:pt x="82" y="109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73" name="Freeform 71"/>
            <p:cNvSpPr>
              <a:spLocks/>
            </p:cNvSpPr>
            <p:nvPr/>
          </p:nvSpPr>
          <p:spPr bwMode="auto">
            <a:xfrm>
              <a:off x="2764" y="1512"/>
              <a:ext cx="237" cy="196"/>
            </a:xfrm>
            <a:custGeom>
              <a:avLst/>
              <a:gdLst>
                <a:gd name="T0" fmla="*/ 54 w 270"/>
                <a:gd name="T1" fmla="*/ 12 h 211"/>
                <a:gd name="T2" fmla="*/ 46 w 270"/>
                <a:gd name="T3" fmla="*/ 7 h 211"/>
                <a:gd name="T4" fmla="*/ 41 w 270"/>
                <a:gd name="T5" fmla="*/ 7 h 211"/>
                <a:gd name="T6" fmla="*/ 31 w 270"/>
                <a:gd name="T7" fmla="*/ 7 h 211"/>
                <a:gd name="T8" fmla="*/ 8 w 270"/>
                <a:gd name="T9" fmla="*/ 0 h 211"/>
                <a:gd name="T10" fmla="*/ 4 w 270"/>
                <a:gd name="T11" fmla="*/ 7 h 211"/>
                <a:gd name="T12" fmla="*/ 0 w 270"/>
                <a:gd name="T13" fmla="*/ 12 h 211"/>
                <a:gd name="T14" fmla="*/ 4 w 270"/>
                <a:gd name="T15" fmla="*/ 27 h 211"/>
                <a:gd name="T16" fmla="*/ 15 w 270"/>
                <a:gd name="T17" fmla="*/ 27 h 211"/>
                <a:gd name="T18" fmla="*/ 18 w 270"/>
                <a:gd name="T19" fmla="*/ 27 h 211"/>
                <a:gd name="T20" fmla="*/ 15 w 270"/>
                <a:gd name="T21" fmla="*/ 40 h 211"/>
                <a:gd name="T22" fmla="*/ 15 w 270"/>
                <a:gd name="T23" fmla="*/ 47 h 211"/>
                <a:gd name="T24" fmla="*/ 10 w 270"/>
                <a:gd name="T25" fmla="*/ 54 h 211"/>
                <a:gd name="T26" fmla="*/ 10 w 270"/>
                <a:gd name="T27" fmla="*/ 67 h 211"/>
                <a:gd name="T28" fmla="*/ 10 w 270"/>
                <a:gd name="T29" fmla="*/ 82 h 211"/>
                <a:gd name="T30" fmla="*/ 18 w 270"/>
                <a:gd name="T31" fmla="*/ 101 h 211"/>
                <a:gd name="T32" fmla="*/ 27 w 270"/>
                <a:gd name="T33" fmla="*/ 88 h 211"/>
                <a:gd name="T34" fmla="*/ 37 w 270"/>
                <a:gd name="T35" fmla="*/ 88 h 211"/>
                <a:gd name="T36" fmla="*/ 54 w 270"/>
                <a:gd name="T37" fmla="*/ 67 h 211"/>
                <a:gd name="T38" fmla="*/ 49 w 270"/>
                <a:gd name="T39" fmla="*/ 54 h 211"/>
                <a:gd name="T40" fmla="*/ 61 w 270"/>
                <a:gd name="T41" fmla="*/ 34 h 211"/>
                <a:gd name="T42" fmla="*/ 74 w 270"/>
                <a:gd name="T43" fmla="*/ 27 h 211"/>
                <a:gd name="T44" fmla="*/ 74 w 270"/>
                <a:gd name="T45" fmla="*/ 12 h 211"/>
                <a:gd name="T46" fmla="*/ 54 w 270"/>
                <a:gd name="T47" fmla="*/ 12 h 21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70"/>
                <a:gd name="T73" fmla="*/ 0 h 211"/>
                <a:gd name="T74" fmla="*/ 270 w 270"/>
                <a:gd name="T75" fmla="*/ 211 h 21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70" h="211">
                  <a:moveTo>
                    <a:pt x="197" y="23"/>
                  </a:moveTo>
                  <a:lnTo>
                    <a:pt x="167" y="12"/>
                  </a:lnTo>
                  <a:lnTo>
                    <a:pt x="153" y="12"/>
                  </a:lnTo>
                  <a:lnTo>
                    <a:pt x="111" y="12"/>
                  </a:lnTo>
                  <a:lnTo>
                    <a:pt x="26" y="0"/>
                  </a:lnTo>
                  <a:lnTo>
                    <a:pt x="11" y="12"/>
                  </a:lnTo>
                  <a:lnTo>
                    <a:pt x="0" y="23"/>
                  </a:lnTo>
                  <a:lnTo>
                    <a:pt x="11" y="56"/>
                  </a:lnTo>
                  <a:lnTo>
                    <a:pt x="55" y="56"/>
                  </a:lnTo>
                  <a:lnTo>
                    <a:pt x="67" y="56"/>
                  </a:lnTo>
                  <a:lnTo>
                    <a:pt x="55" y="83"/>
                  </a:lnTo>
                  <a:lnTo>
                    <a:pt x="55" y="98"/>
                  </a:lnTo>
                  <a:lnTo>
                    <a:pt x="38" y="112"/>
                  </a:lnTo>
                  <a:lnTo>
                    <a:pt x="38" y="138"/>
                  </a:lnTo>
                  <a:lnTo>
                    <a:pt x="38" y="171"/>
                  </a:lnTo>
                  <a:lnTo>
                    <a:pt x="67" y="211"/>
                  </a:lnTo>
                  <a:lnTo>
                    <a:pt x="97" y="183"/>
                  </a:lnTo>
                  <a:lnTo>
                    <a:pt x="138" y="183"/>
                  </a:lnTo>
                  <a:lnTo>
                    <a:pt x="197" y="138"/>
                  </a:lnTo>
                  <a:lnTo>
                    <a:pt x="182" y="112"/>
                  </a:lnTo>
                  <a:lnTo>
                    <a:pt x="226" y="71"/>
                  </a:lnTo>
                  <a:lnTo>
                    <a:pt x="270" y="56"/>
                  </a:lnTo>
                  <a:lnTo>
                    <a:pt x="270" y="23"/>
                  </a:lnTo>
                  <a:lnTo>
                    <a:pt x="197" y="23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74" name="Freeform 72"/>
            <p:cNvSpPr>
              <a:spLocks/>
            </p:cNvSpPr>
            <p:nvPr/>
          </p:nvSpPr>
          <p:spPr bwMode="auto">
            <a:xfrm>
              <a:off x="2748" y="1563"/>
              <a:ext cx="75" cy="119"/>
            </a:xfrm>
            <a:custGeom>
              <a:avLst/>
              <a:gdLst>
                <a:gd name="T0" fmla="*/ 14 w 87"/>
                <a:gd name="T1" fmla="*/ 43 h 127"/>
                <a:gd name="T2" fmla="*/ 14 w 87"/>
                <a:gd name="T3" fmla="*/ 59 h 127"/>
                <a:gd name="T4" fmla="*/ 4 w 87"/>
                <a:gd name="T5" fmla="*/ 67 h 127"/>
                <a:gd name="T6" fmla="*/ 4 w 87"/>
                <a:gd name="T7" fmla="*/ 43 h 127"/>
                <a:gd name="T8" fmla="*/ 0 w 87"/>
                <a:gd name="T9" fmla="*/ 35 h 127"/>
                <a:gd name="T10" fmla="*/ 7 w 87"/>
                <a:gd name="T11" fmla="*/ 7 h 127"/>
                <a:gd name="T12" fmla="*/ 7 w 87"/>
                <a:gd name="T13" fmla="*/ 0 h 127"/>
                <a:gd name="T14" fmla="*/ 16 w 87"/>
                <a:gd name="T15" fmla="*/ 0 h 127"/>
                <a:gd name="T16" fmla="*/ 19 w 87"/>
                <a:gd name="T17" fmla="*/ 0 h 127"/>
                <a:gd name="T18" fmla="*/ 16 w 87"/>
                <a:gd name="T19" fmla="*/ 15 h 127"/>
                <a:gd name="T20" fmla="*/ 16 w 87"/>
                <a:gd name="T21" fmla="*/ 22 h 127"/>
                <a:gd name="T22" fmla="*/ 14 w 87"/>
                <a:gd name="T23" fmla="*/ 29 h 127"/>
                <a:gd name="T24" fmla="*/ 14 w 87"/>
                <a:gd name="T25" fmla="*/ 43 h 12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7"/>
                <a:gd name="T40" fmla="*/ 0 h 127"/>
                <a:gd name="T41" fmla="*/ 87 w 87"/>
                <a:gd name="T42" fmla="*/ 127 h 12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7" h="127">
                  <a:moveTo>
                    <a:pt x="58" y="82"/>
                  </a:moveTo>
                  <a:lnTo>
                    <a:pt x="58" y="113"/>
                  </a:lnTo>
                  <a:lnTo>
                    <a:pt x="20" y="127"/>
                  </a:lnTo>
                  <a:lnTo>
                    <a:pt x="20" y="82"/>
                  </a:lnTo>
                  <a:lnTo>
                    <a:pt x="0" y="67"/>
                  </a:lnTo>
                  <a:lnTo>
                    <a:pt x="31" y="15"/>
                  </a:lnTo>
                  <a:lnTo>
                    <a:pt x="31" y="0"/>
                  </a:lnTo>
                  <a:lnTo>
                    <a:pt x="73" y="0"/>
                  </a:lnTo>
                  <a:lnTo>
                    <a:pt x="87" y="0"/>
                  </a:lnTo>
                  <a:lnTo>
                    <a:pt x="73" y="27"/>
                  </a:lnTo>
                  <a:lnTo>
                    <a:pt x="73" y="42"/>
                  </a:lnTo>
                  <a:lnTo>
                    <a:pt x="58" y="54"/>
                  </a:lnTo>
                  <a:lnTo>
                    <a:pt x="58" y="82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75" name="Freeform 73"/>
            <p:cNvSpPr>
              <a:spLocks/>
            </p:cNvSpPr>
            <p:nvPr/>
          </p:nvSpPr>
          <p:spPr bwMode="auto">
            <a:xfrm>
              <a:off x="2861" y="1325"/>
              <a:ext cx="227" cy="208"/>
            </a:xfrm>
            <a:custGeom>
              <a:avLst/>
              <a:gdLst>
                <a:gd name="T0" fmla="*/ 69 w 259"/>
                <a:gd name="T1" fmla="*/ 49 h 223"/>
                <a:gd name="T2" fmla="*/ 65 w 259"/>
                <a:gd name="T3" fmla="*/ 49 h 223"/>
                <a:gd name="T4" fmla="*/ 57 w 259"/>
                <a:gd name="T5" fmla="*/ 63 h 223"/>
                <a:gd name="T6" fmla="*/ 60 w 259"/>
                <a:gd name="T7" fmla="*/ 69 h 223"/>
                <a:gd name="T8" fmla="*/ 60 w 259"/>
                <a:gd name="T9" fmla="*/ 63 h 223"/>
                <a:gd name="T10" fmla="*/ 65 w 259"/>
                <a:gd name="T11" fmla="*/ 69 h 223"/>
                <a:gd name="T12" fmla="*/ 60 w 259"/>
                <a:gd name="T13" fmla="*/ 84 h 223"/>
                <a:gd name="T14" fmla="*/ 69 w 259"/>
                <a:gd name="T15" fmla="*/ 99 h 223"/>
                <a:gd name="T16" fmla="*/ 60 w 259"/>
                <a:gd name="T17" fmla="*/ 104 h 223"/>
                <a:gd name="T18" fmla="*/ 46 w 259"/>
                <a:gd name="T19" fmla="*/ 104 h 223"/>
                <a:gd name="T20" fmla="*/ 42 w 259"/>
                <a:gd name="T21" fmla="*/ 111 h 223"/>
                <a:gd name="T22" fmla="*/ 23 w 259"/>
                <a:gd name="T23" fmla="*/ 111 h 223"/>
                <a:gd name="T24" fmla="*/ 15 w 259"/>
                <a:gd name="T25" fmla="*/ 104 h 223"/>
                <a:gd name="T26" fmla="*/ 15 w 259"/>
                <a:gd name="T27" fmla="*/ 99 h 223"/>
                <a:gd name="T28" fmla="*/ 19 w 259"/>
                <a:gd name="T29" fmla="*/ 69 h 223"/>
                <a:gd name="T30" fmla="*/ 19 w 259"/>
                <a:gd name="T31" fmla="*/ 63 h 223"/>
                <a:gd name="T32" fmla="*/ 11 w 259"/>
                <a:gd name="T33" fmla="*/ 49 h 223"/>
                <a:gd name="T34" fmla="*/ 0 w 259"/>
                <a:gd name="T35" fmla="*/ 41 h 223"/>
                <a:gd name="T36" fmla="*/ 0 w 259"/>
                <a:gd name="T37" fmla="*/ 35 h 223"/>
                <a:gd name="T38" fmla="*/ 8 w 259"/>
                <a:gd name="T39" fmla="*/ 35 h 223"/>
                <a:gd name="T40" fmla="*/ 11 w 259"/>
                <a:gd name="T41" fmla="*/ 35 h 223"/>
                <a:gd name="T42" fmla="*/ 19 w 259"/>
                <a:gd name="T43" fmla="*/ 35 h 223"/>
                <a:gd name="T44" fmla="*/ 15 w 259"/>
                <a:gd name="T45" fmla="*/ 20 h 223"/>
                <a:gd name="T46" fmla="*/ 19 w 259"/>
                <a:gd name="T47" fmla="*/ 20 h 223"/>
                <a:gd name="T48" fmla="*/ 19 w 259"/>
                <a:gd name="T49" fmla="*/ 25 h 223"/>
                <a:gd name="T50" fmla="*/ 26 w 259"/>
                <a:gd name="T51" fmla="*/ 25 h 223"/>
                <a:gd name="T52" fmla="*/ 26 w 259"/>
                <a:gd name="T53" fmla="*/ 20 h 223"/>
                <a:gd name="T54" fmla="*/ 34 w 259"/>
                <a:gd name="T55" fmla="*/ 14 h 223"/>
                <a:gd name="T56" fmla="*/ 39 w 259"/>
                <a:gd name="T57" fmla="*/ 7 h 223"/>
                <a:gd name="T58" fmla="*/ 42 w 259"/>
                <a:gd name="T59" fmla="*/ 0 h 223"/>
                <a:gd name="T60" fmla="*/ 42 w 259"/>
                <a:gd name="T61" fmla="*/ 7 h 223"/>
                <a:gd name="T62" fmla="*/ 50 w 259"/>
                <a:gd name="T63" fmla="*/ 20 h 223"/>
                <a:gd name="T64" fmla="*/ 53 w 259"/>
                <a:gd name="T65" fmla="*/ 14 h 223"/>
                <a:gd name="T66" fmla="*/ 53 w 259"/>
                <a:gd name="T67" fmla="*/ 20 h 223"/>
                <a:gd name="T68" fmla="*/ 57 w 259"/>
                <a:gd name="T69" fmla="*/ 20 h 223"/>
                <a:gd name="T70" fmla="*/ 60 w 259"/>
                <a:gd name="T71" fmla="*/ 20 h 223"/>
                <a:gd name="T72" fmla="*/ 69 w 259"/>
                <a:gd name="T73" fmla="*/ 35 h 223"/>
                <a:gd name="T74" fmla="*/ 69 w 259"/>
                <a:gd name="T75" fmla="*/ 49 h 22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59"/>
                <a:gd name="T115" fmla="*/ 0 h 223"/>
                <a:gd name="T116" fmla="*/ 259 w 259"/>
                <a:gd name="T117" fmla="*/ 223 h 22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59" h="223">
                  <a:moveTo>
                    <a:pt x="259" y="98"/>
                  </a:moveTo>
                  <a:lnTo>
                    <a:pt x="246" y="98"/>
                  </a:lnTo>
                  <a:lnTo>
                    <a:pt x="215" y="127"/>
                  </a:lnTo>
                  <a:lnTo>
                    <a:pt x="226" y="139"/>
                  </a:lnTo>
                  <a:lnTo>
                    <a:pt x="226" y="127"/>
                  </a:lnTo>
                  <a:lnTo>
                    <a:pt x="246" y="139"/>
                  </a:lnTo>
                  <a:lnTo>
                    <a:pt x="226" y="171"/>
                  </a:lnTo>
                  <a:lnTo>
                    <a:pt x="259" y="198"/>
                  </a:lnTo>
                  <a:lnTo>
                    <a:pt x="226" y="210"/>
                  </a:lnTo>
                  <a:lnTo>
                    <a:pt x="171" y="210"/>
                  </a:lnTo>
                  <a:lnTo>
                    <a:pt x="159" y="223"/>
                  </a:lnTo>
                  <a:lnTo>
                    <a:pt x="86" y="223"/>
                  </a:lnTo>
                  <a:lnTo>
                    <a:pt x="56" y="210"/>
                  </a:lnTo>
                  <a:lnTo>
                    <a:pt x="56" y="198"/>
                  </a:lnTo>
                  <a:lnTo>
                    <a:pt x="71" y="139"/>
                  </a:lnTo>
                  <a:lnTo>
                    <a:pt x="71" y="127"/>
                  </a:lnTo>
                  <a:lnTo>
                    <a:pt x="42" y="98"/>
                  </a:lnTo>
                  <a:lnTo>
                    <a:pt x="0" y="83"/>
                  </a:lnTo>
                  <a:lnTo>
                    <a:pt x="0" y="72"/>
                  </a:lnTo>
                  <a:lnTo>
                    <a:pt x="27" y="72"/>
                  </a:lnTo>
                  <a:lnTo>
                    <a:pt x="42" y="72"/>
                  </a:lnTo>
                  <a:lnTo>
                    <a:pt x="71" y="72"/>
                  </a:lnTo>
                  <a:lnTo>
                    <a:pt x="56" y="39"/>
                  </a:lnTo>
                  <a:lnTo>
                    <a:pt x="71" y="39"/>
                  </a:lnTo>
                  <a:lnTo>
                    <a:pt x="71" y="50"/>
                  </a:lnTo>
                  <a:lnTo>
                    <a:pt x="98" y="50"/>
                  </a:lnTo>
                  <a:lnTo>
                    <a:pt x="98" y="39"/>
                  </a:lnTo>
                  <a:lnTo>
                    <a:pt x="127" y="27"/>
                  </a:lnTo>
                  <a:lnTo>
                    <a:pt x="142" y="12"/>
                  </a:lnTo>
                  <a:lnTo>
                    <a:pt x="159" y="0"/>
                  </a:lnTo>
                  <a:lnTo>
                    <a:pt x="159" y="12"/>
                  </a:lnTo>
                  <a:lnTo>
                    <a:pt x="186" y="39"/>
                  </a:lnTo>
                  <a:lnTo>
                    <a:pt x="198" y="27"/>
                  </a:lnTo>
                  <a:lnTo>
                    <a:pt x="198" y="39"/>
                  </a:lnTo>
                  <a:lnTo>
                    <a:pt x="215" y="39"/>
                  </a:lnTo>
                  <a:lnTo>
                    <a:pt x="226" y="39"/>
                  </a:lnTo>
                  <a:lnTo>
                    <a:pt x="259" y="72"/>
                  </a:lnTo>
                  <a:lnTo>
                    <a:pt x="259" y="98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76" name="Freeform 74"/>
            <p:cNvSpPr>
              <a:spLocks/>
            </p:cNvSpPr>
            <p:nvPr/>
          </p:nvSpPr>
          <p:spPr bwMode="auto">
            <a:xfrm>
              <a:off x="3060" y="1428"/>
              <a:ext cx="226" cy="226"/>
            </a:xfrm>
            <a:custGeom>
              <a:avLst/>
              <a:gdLst>
                <a:gd name="T0" fmla="*/ 0 w 260"/>
                <a:gd name="T1" fmla="*/ 29 h 242"/>
                <a:gd name="T2" fmla="*/ 8 w 260"/>
                <a:gd name="T3" fmla="*/ 43 h 242"/>
                <a:gd name="T4" fmla="*/ 10 w 260"/>
                <a:gd name="T5" fmla="*/ 35 h 242"/>
                <a:gd name="T6" fmla="*/ 17 w 260"/>
                <a:gd name="T7" fmla="*/ 43 h 242"/>
                <a:gd name="T8" fmla="*/ 25 w 260"/>
                <a:gd name="T9" fmla="*/ 64 h 242"/>
                <a:gd name="T10" fmla="*/ 29 w 260"/>
                <a:gd name="T11" fmla="*/ 64 h 242"/>
                <a:gd name="T12" fmla="*/ 32 w 260"/>
                <a:gd name="T13" fmla="*/ 72 h 242"/>
                <a:gd name="T14" fmla="*/ 39 w 260"/>
                <a:gd name="T15" fmla="*/ 80 h 242"/>
                <a:gd name="T16" fmla="*/ 50 w 260"/>
                <a:gd name="T17" fmla="*/ 93 h 242"/>
                <a:gd name="T18" fmla="*/ 54 w 260"/>
                <a:gd name="T19" fmla="*/ 105 h 242"/>
                <a:gd name="T20" fmla="*/ 50 w 260"/>
                <a:gd name="T21" fmla="*/ 122 h 242"/>
                <a:gd name="T22" fmla="*/ 54 w 260"/>
                <a:gd name="T23" fmla="*/ 122 h 242"/>
                <a:gd name="T24" fmla="*/ 54 w 260"/>
                <a:gd name="T25" fmla="*/ 105 h 242"/>
                <a:gd name="T26" fmla="*/ 57 w 260"/>
                <a:gd name="T27" fmla="*/ 105 h 242"/>
                <a:gd name="T28" fmla="*/ 57 w 260"/>
                <a:gd name="T29" fmla="*/ 100 h 242"/>
                <a:gd name="T30" fmla="*/ 54 w 260"/>
                <a:gd name="T31" fmla="*/ 100 h 242"/>
                <a:gd name="T32" fmla="*/ 57 w 260"/>
                <a:gd name="T33" fmla="*/ 86 h 242"/>
                <a:gd name="T34" fmla="*/ 63 w 260"/>
                <a:gd name="T35" fmla="*/ 93 h 242"/>
                <a:gd name="T36" fmla="*/ 50 w 260"/>
                <a:gd name="T37" fmla="*/ 72 h 242"/>
                <a:gd name="T38" fmla="*/ 54 w 260"/>
                <a:gd name="T39" fmla="*/ 72 h 242"/>
                <a:gd name="T40" fmla="*/ 46 w 260"/>
                <a:gd name="T41" fmla="*/ 72 h 242"/>
                <a:gd name="T42" fmla="*/ 43 w 260"/>
                <a:gd name="T43" fmla="*/ 64 h 242"/>
                <a:gd name="T44" fmla="*/ 39 w 260"/>
                <a:gd name="T45" fmla="*/ 49 h 242"/>
                <a:gd name="T46" fmla="*/ 32 w 260"/>
                <a:gd name="T47" fmla="*/ 35 h 242"/>
                <a:gd name="T48" fmla="*/ 32 w 260"/>
                <a:gd name="T49" fmla="*/ 19 h 242"/>
                <a:gd name="T50" fmla="*/ 35 w 260"/>
                <a:gd name="T51" fmla="*/ 14 h 242"/>
                <a:gd name="T52" fmla="*/ 39 w 260"/>
                <a:gd name="T53" fmla="*/ 19 h 242"/>
                <a:gd name="T54" fmla="*/ 39 w 260"/>
                <a:gd name="T55" fmla="*/ 14 h 242"/>
                <a:gd name="T56" fmla="*/ 39 w 260"/>
                <a:gd name="T57" fmla="*/ 7 h 242"/>
                <a:gd name="T58" fmla="*/ 32 w 260"/>
                <a:gd name="T59" fmla="*/ 0 h 242"/>
                <a:gd name="T60" fmla="*/ 29 w 260"/>
                <a:gd name="T61" fmla="*/ 0 h 242"/>
                <a:gd name="T62" fmla="*/ 21 w 260"/>
                <a:gd name="T63" fmla="*/ 0 h 242"/>
                <a:gd name="T64" fmla="*/ 17 w 260"/>
                <a:gd name="T65" fmla="*/ 7 h 242"/>
                <a:gd name="T66" fmla="*/ 15 w 260"/>
                <a:gd name="T67" fmla="*/ 7 h 242"/>
                <a:gd name="T68" fmla="*/ 15 w 260"/>
                <a:gd name="T69" fmla="*/ 14 h 242"/>
                <a:gd name="T70" fmla="*/ 10 w 260"/>
                <a:gd name="T71" fmla="*/ 7 h 242"/>
                <a:gd name="T72" fmla="*/ 5 w 260"/>
                <a:gd name="T73" fmla="*/ 14 h 242"/>
                <a:gd name="T74" fmla="*/ 0 w 260"/>
                <a:gd name="T75" fmla="*/ 29 h 24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60"/>
                <a:gd name="T115" fmla="*/ 0 h 242"/>
                <a:gd name="T116" fmla="*/ 260 w 260"/>
                <a:gd name="T117" fmla="*/ 242 h 24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60" h="242">
                  <a:moveTo>
                    <a:pt x="0" y="57"/>
                  </a:moveTo>
                  <a:lnTo>
                    <a:pt x="31" y="86"/>
                  </a:lnTo>
                  <a:lnTo>
                    <a:pt x="43" y="71"/>
                  </a:lnTo>
                  <a:lnTo>
                    <a:pt x="71" y="86"/>
                  </a:lnTo>
                  <a:lnTo>
                    <a:pt x="104" y="127"/>
                  </a:lnTo>
                  <a:lnTo>
                    <a:pt x="119" y="127"/>
                  </a:lnTo>
                  <a:lnTo>
                    <a:pt x="131" y="142"/>
                  </a:lnTo>
                  <a:lnTo>
                    <a:pt x="160" y="157"/>
                  </a:lnTo>
                  <a:lnTo>
                    <a:pt x="202" y="186"/>
                  </a:lnTo>
                  <a:lnTo>
                    <a:pt x="219" y="209"/>
                  </a:lnTo>
                  <a:lnTo>
                    <a:pt x="202" y="242"/>
                  </a:lnTo>
                  <a:lnTo>
                    <a:pt x="219" y="242"/>
                  </a:lnTo>
                  <a:lnTo>
                    <a:pt x="219" y="209"/>
                  </a:lnTo>
                  <a:lnTo>
                    <a:pt x="231" y="209"/>
                  </a:lnTo>
                  <a:lnTo>
                    <a:pt x="231" y="198"/>
                  </a:lnTo>
                  <a:lnTo>
                    <a:pt x="219" y="198"/>
                  </a:lnTo>
                  <a:lnTo>
                    <a:pt x="231" y="169"/>
                  </a:lnTo>
                  <a:lnTo>
                    <a:pt x="260" y="186"/>
                  </a:lnTo>
                  <a:lnTo>
                    <a:pt x="202" y="142"/>
                  </a:lnTo>
                  <a:lnTo>
                    <a:pt x="219" y="142"/>
                  </a:lnTo>
                  <a:lnTo>
                    <a:pt x="187" y="142"/>
                  </a:lnTo>
                  <a:lnTo>
                    <a:pt x="171" y="127"/>
                  </a:lnTo>
                  <a:lnTo>
                    <a:pt x="160" y="98"/>
                  </a:lnTo>
                  <a:lnTo>
                    <a:pt x="131" y="71"/>
                  </a:lnTo>
                  <a:lnTo>
                    <a:pt x="131" y="38"/>
                  </a:lnTo>
                  <a:lnTo>
                    <a:pt x="142" y="27"/>
                  </a:lnTo>
                  <a:lnTo>
                    <a:pt x="160" y="38"/>
                  </a:lnTo>
                  <a:lnTo>
                    <a:pt x="160" y="27"/>
                  </a:lnTo>
                  <a:lnTo>
                    <a:pt x="160" y="15"/>
                  </a:lnTo>
                  <a:lnTo>
                    <a:pt x="131" y="0"/>
                  </a:lnTo>
                  <a:lnTo>
                    <a:pt x="119" y="0"/>
                  </a:lnTo>
                  <a:lnTo>
                    <a:pt x="87" y="0"/>
                  </a:lnTo>
                  <a:lnTo>
                    <a:pt x="71" y="15"/>
                  </a:lnTo>
                  <a:lnTo>
                    <a:pt x="60" y="15"/>
                  </a:lnTo>
                  <a:lnTo>
                    <a:pt x="60" y="27"/>
                  </a:lnTo>
                  <a:lnTo>
                    <a:pt x="43" y="15"/>
                  </a:lnTo>
                  <a:lnTo>
                    <a:pt x="20" y="27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77" name="Freeform 75"/>
            <p:cNvSpPr>
              <a:spLocks/>
            </p:cNvSpPr>
            <p:nvPr/>
          </p:nvSpPr>
          <p:spPr bwMode="auto">
            <a:xfrm>
              <a:off x="3363" y="1497"/>
              <a:ext cx="124" cy="81"/>
            </a:xfrm>
            <a:custGeom>
              <a:avLst/>
              <a:gdLst>
                <a:gd name="T0" fmla="*/ 25 w 142"/>
                <a:gd name="T1" fmla="*/ 0 h 86"/>
                <a:gd name="T2" fmla="*/ 37 w 142"/>
                <a:gd name="T3" fmla="*/ 8 h 86"/>
                <a:gd name="T4" fmla="*/ 32 w 142"/>
                <a:gd name="T5" fmla="*/ 16 h 86"/>
                <a:gd name="T6" fmla="*/ 29 w 142"/>
                <a:gd name="T7" fmla="*/ 21 h 86"/>
                <a:gd name="T8" fmla="*/ 32 w 142"/>
                <a:gd name="T9" fmla="*/ 38 h 86"/>
                <a:gd name="T10" fmla="*/ 21 w 142"/>
                <a:gd name="T11" fmla="*/ 38 h 86"/>
                <a:gd name="T12" fmla="*/ 18 w 142"/>
                <a:gd name="T13" fmla="*/ 48 h 86"/>
                <a:gd name="T14" fmla="*/ 10 w 142"/>
                <a:gd name="T15" fmla="*/ 38 h 86"/>
                <a:gd name="T16" fmla="*/ 3 w 142"/>
                <a:gd name="T17" fmla="*/ 48 h 86"/>
                <a:gd name="T18" fmla="*/ 0 w 142"/>
                <a:gd name="T19" fmla="*/ 30 h 86"/>
                <a:gd name="T20" fmla="*/ 0 w 142"/>
                <a:gd name="T21" fmla="*/ 21 h 86"/>
                <a:gd name="T22" fmla="*/ 0 w 142"/>
                <a:gd name="T23" fmla="*/ 8 h 86"/>
                <a:gd name="T24" fmla="*/ 3 w 142"/>
                <a:gd name="T25" fmla="*/ 0 h 86"/>
                <a:gd name="T26" fmla="*/ 7 w 142"/>
                <a:gd name="T27" fmla="*/ 8 h 86"/>
                <a:gd name="T28" fmla="*/ 18 w 142"/>
                <a:gd name="T29" fmla="*/ 8 h 86"/>
                <a:gd name="T30" fmla="*/ 25 w 142"/>
                <a:gd name="T31" fmla="*/ 0 h 8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42"/>
                <a:gd name="T49" fmla="*/ 0 h 86"/>
                <a:gd name="T50" fmla="*/ 142 w 142"/>
                <a:gd name="T51" fmla="*/ 86 h 8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42" h="86">
                  <a:moveTo>
                    <a:pt x="98" y="0"/>
                  </a:moveTo>
                  <a:lnTo>
                    <a:pt x="142" y="15"/>
                  </a:lnTo>
                  <a:lnTo>
                    <a:pt x="125" y="27"/>
                  </a:lnTo>
                  <a:lnTo>
                    <a:pt x="113" y="38"/>
                  </a:lnTo>
                  <a:lnTo>
                    <a:pt x="125" y="69"/>
                  </a:lnTo>
                  <a:lnTo>
                    <a:pt x="82" y="69"/>
                  </a:lnTo>
                  <a:lnTo>
                    <a:pt x="71" y="86"/>
                  </a:lnTo>
                  <a:lnTo>
                    <a:pt x="42" y="69"/>
                  </a:lnTo>
                  <a:lnTo>
                    <a:pt x="11" y="86"/>
                  </a:lnTo>
                  <a:lnTo>
                    <a:pt x="0" y="54"/>
                  </a:lnTo>
                  <a:lnTo>
                    <a:pt x="0" y="38"/>
                  </a:lnTo>
                  <a:lnTo>
                    <a:pt x="0" y="15"/>
                  </a:lnTo>
                  <a:lnTo>
                    <a:pt x="11" y="0"/>
                  </a:lnTo>
                  <a:lnTo>
                    <a:pt x="27" y="15"/>
                  </a:lnTo>
                  <a:lnTo>
                    <a:pt x="71" y="15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78" name="Freeform 76"/>
            <p:cNvSpPr>
              <a:spLocks/>
            </p:cNvSpPr>
            <p:nvPr/>
          </p:nvSpPr>
          <p:spPr bwMode="auto">
            <a:xfrm>
              <a:off x="3325" y="1563"/>
              <a:ext cx="110" cy="108"/>
            </a:xfrm>
            <a:custGeom>
              <a:avLst/>
              <a:gdLst>
                <a:gd name="T0" fmla="*/ 33 w 126"/>
                <a:gd name="T1" fmla="*/ 0 h 115"/>
                <a:gd name="T2" fmla="*/ 33 w 126"/>
                <a:gd name="T3" fmla="*/ 15 h 115"/>
                <a:gd name="T4" fmla="*/ 29 w 126"/>
                <a:gd name="T5" fmla="*/ 15 h 115"/>
                <a:gd name="T6" fmla="*/ 22 w 126"/>
                <a:gd name="T7" fmla="*/ 8 h 115"/>
                <a:gd name="T8" fmla="*/ 18 w 126"/>
                <a:gd name="T9" fmla="*/ 15 h 115"/>
                <a:gd name="T10" fmla="*/ 18 w 126"/>
                <a:gd name="T11" fmla="*/ 22 h 115"/>
                <a:gd name="T12" fmla="*/ 14 w 126"/>
                <a:gd name="T13" fmla="*/ 15 h 115"/>
                <a:gd name="T14" fmla="*/ 14 w 126"/>
                <a:gd name="T15" fmla="*/ 22 h 115"/>
                <a:gd name="T16" fmla="*/ 18 w 126"/>
                <a:gd name="T17" fmla="*/ 36 h 115"/>
                <a:gd name="T18" fmla="*/ 25 w 126"/>
                <a:gd name="T19" fmla="*/ 52 h 115"/>
                <a:gd name="T20" fmla="*/ 22 w 126"/>
                <a:gd name="T21" fmla="*/ 52 h 115"/>
                <a:gd name="T22" fmla="*/ 22 w 126"/>
                <a:gd name="T23" fmla="*/ 61 h 115"/>
                <a:gd name="T24" fmla="*/ 14 w 126"/>
                <a:gd name="T25" fmla="*/ 44 h 115"/>
                <a:gd name="T26" fmla="*/ 7 w 126"/>
                <a:gd name="T27" fmla="*/ 44 h 115"/>
                <a:gd name="T28" fmla="*/ 0 w 126"/>
                <a:gd name="T29" fmla="*/ 29 h 115"/>
                <a:gd name="T30" fmla="*/ 3 w 126"/>
                <a:gd name="T31" fmla="*/ 15 h 115"/>
                <a:gd name="T32" fmla="*/ 14 w 126"/>
                <a:gd name="T33" fmla="*/ 8 h 115"/>
                <a:gd name="T34" fmla="*/ 22 w 126"/>
                <a:gd name="T35" fmla="*/ 0 h 115"/>
                <a:gd name="T36" fmla="*/ 29 w 126"/>
                <a:gd name="T37" fmla="*/ 8 h 115"/>
                <a:gd name="T38" fmla="*/ 33 w 126"/>
                <a:gd name="T39" fmla="*/ 0 h 11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26"/>
                <a:gd name="T61" fmla="*/ 0 h 115"/>
                <a:gd name="T62" fmla="*/ 126 w 126"/>
                <a:gd name="T63" fmla="*/ 115 h 11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26" h="115">
                  <a:moveTo>
                    <a:pt x="126" y="0"/>
                  </a:moveTo>
                  <a:lnTo>
                    <a:pt x="126" y="27"/>
                  </a:lnTo>
                  <a:lnTo>
                    <a:pt x="113" y="27"/>
                  </a:lnTo>
                  <a:lnTo>
                    <a:pt x="86" y="15"/>
                  </a:lnTo>
                  <a:lnTo>
                    <a:pt x="71" y="27"/>
                  </a:lnTo>
                  <a:lnTo>
                    <a:pt x="71" y="42"/>
                  </a:lnTo>
                  <a:lnTo>
                    <a:pt x="54" y="27"/>
                  </a:lnTo>
                  <a:lnTo>
                    <a:pt x="54" y="42"/>
                  </a:lnTo>
                  <a:lnTo>
                    <a:pt x="71" y="67"/>
                  </a:lnTo>
                  <a:lnTo>
                    <a:pt x="98" y="98"/>
                  </a:lnTo>
                  <a:lnTo>
                    <a:pt x="86" y="98"/>
                  </a:lnTo>
                  <a:lnTo>
                    <a:pt x="86" y="115"/>
                  </a:lnTo>
                  <a:lnTo>
                    <a:pt x="54" y="82"/>
                  </a:lnTo>
                  <a:lnTo>
                    <a:pt x="27" y="82"/>
                  </a:lnTo>
                  <a:lnTo>
                    <a:pt x="0" y="54"/>
                  </a:lnTo>
                  <a:lnTo>
                    <a:pt x="15" y="27"/>
                  </a:lnTo>
                  <a:lnTo>
                    <a:pt x="54" y="15"/>
                  </a:lnTo>
                  <a:lnTo>
                    <a:pt x="86" y="0"/>
                  </a:lnTo>
                  <a:lnTo>
                    <a:pt x="113" y="1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79" name="Freeform 77"/>
            <p:cNvSpPr>
              <a:spLocks/>
            </p:cNvSpPr>
            <p:nvPr/>
          </p:nvSpPr>
          <p:spPr bwMode="auto">
            <a:xfrm>
              <a:off x="3314" y="1404"/>
              <a:ext cx="185" cy="108"/>
            </a:xfrm>
            <a:custGeom>
              <a:avLst/>
              <a:gdLst>
                <a:gd name="T0" fmla="*/ 49 w 211"/>
                <a:gd name="T1" fmla="*/ 36 h 115"/>
                <a:gd name="T2" fmla="*/ 46 w 211"/>
                <a:gd name="T3" fmla="*/ 15 h 115"/>
                <a:gd name="T4" fmla="*/ 37 w 211"/>
                <a:gd name="T5" fmla="*/ 0 h 115"/>
                <a:gd name="T6" fmla="*/ 26 w 211"/>
                <a:gd name="T7" fmla="*/ 8 h 115"/>
                <a:gd name="T8" fmla="*/ 15 w 211"/>
                <a:gd name="T9" fmla="*/ 0 h 115"/>
                <a:gd name="T10" fmla="*/ 11 w 211"/>
                <a:gd name="T11" fmla="*/ 8 h 115"/>
                <a:gd name="T12" fmla="*/ 8 w 211"/>
                <a:gd name="T13" fmla="*/ 22 h 115"/>
                <a:gd name="T14" fmla="*/ 4 w 211"/>
                <a:gd name="T15" fmla="*/ 29 h 115"/>
                <a:gd name="T16" fmla="*/ 0 w 211"/>
                <a:gd name="T17" fmla="*/ 29 h 115"/>
                <a:gd name="T18" fmla="*/ 11 w 211"/>
                <a:gd name="T19" fmla="*/ 46 h 115"/>
                <a:gd name="T20" fmla="*/ 15 w 211"/>
                <a:gd name="T21" fmla="*/ 46 h 115"/>
                <a:gd name="T22" fmla="*/ 18 w 211"/>
                <a:gd name="T23" fmla="*/ 52 h 115"/>
                <a:gd name="T24" fmla="*/ 22 w 211"/>
                <a:gd name="T25" fmla="*/ 61 h 115"/>
                <a:gd name="T26" fmla="*/ 34 w 211"/>
                <a:gd name="T27" fmla="*/ 61 h 115"/>
                <a:gd name="T28" fmla="*/ 40 w 211"/>
                <a:gd name="T29" fmla="*/ 52 h 115"/>
                <a:gd name="T30" fmla="*/ 53 w 211"/>
                <a:gd name="T31" fmla="*/ 61 h 115"/>
                <a:gd name="T32" fmla="*/ 49 w 211"/>
                <a:gd name="T33" fmla="*/ 52 h 115"/>
                <a:gd name="T34" fmla="*/ 57 w 211"/>
                <a:gd name="T35" fmla="*/ 46 h 115"/>
                <a:gd name="T36" fmla="*/ 57 w 211"/>
                <a:gd name="T37" fmla="*/ 36 h 115"/>
                <a:gd name="T38" fmla="*/ 49 w 211"/>
                <a:gd name="T39" fmla="*/ 36 h 11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11"/>
                <a:gd name="T61" fmla="*/ 0 h 115"/>
                <a:gd name="T62" fmla="*/ 211 w 211"/>
                <a:gd name="T63" fmla="*/ 115 h 11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11" h="115">
                  <a:moveTo>
                    <a:pt x="183" y="67"/>
                  </a:moveTo>
                  <a:lnTo>
                    <a:pt x="171" y="27"/>
                  </a:lnTo>
                  <a:lnTo>
                    <a:pt x="138" y="0"/>
                  </a:lnTo>
                  <a:lnTo>
                    <a:pt x="98" y="15"/>
                  </a:lnTo>
                  <a:lnTo>
                    <a:pt x="56" y="0"/>
                  </a:lnTo>
                  <a:lnTo>
                    <a:pt x="39" y="15"/>
                  </a:lnTo>
                  <a:lnTo>
                    <a:pt x="27" y="42"/>
                  </a:lnTo>
                  <a:lnTo>
                    <a:pt x="12" y="54"/>
                  </a:lnTo>
                  <a:lnTo>
                    <a:pt x="0" y="54"/>
                  </a:lnTo>
                  <a:lnTo>
                    <a:pt x="39" y="86"/>
                  </a:lnTo>
                  <a:lnTo>
                    <a:pt x="56" y="86"/>
                  </a:lnTo>
                  <a:lnTo>
                    <a:pt x="67" y="98"/>
                  </a:lnTo>
                  <a:lnTo>
                    <a:pt x="83" y="115"/>
                  </a:lnTo>
                  <a:lnTo>
                    <a:pt x="127" y="115"/>
                  </a:lnTo>
                  <a:lnTo>
                    <a:pt x="154" y="98"/>
                  </a:lnTo>
                  <a:lnTo>
                    <a:pt x="198" y="115"/>
                  </a:lnTo>
                  <a:lnTo>
                    <a:pt x="183" y="98"/>
                  </a:lnTo>
                  <a:lnTo>
                    <a:pt x="211" y="86"/>
                  </a:lnTo>
                  <a:lnTo>
                    <a:pt x="211" y="67"/>
                  </a:lnTo>
                  <a:lnTo>
                    <a:pt x="183" y="67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80" name="Freeform 78"/>
            <p:cNvSpPr>
              <a:spLocks/>
            </p:cNvSpPr>
            <p:nvPr/>
          </p:nvSpPr>
          <p:spPr bwMode="auto">
            <a:xfrm>
              <a:off x="3199" y="1428"/>
              <a:ext cx="53" cy="43"/>
            </a:xfrm>
            <a:custGeom>
              <a:avLst/>
              <a:gdLst>
                <a:gd name="T0" fmla="*/ 0 w 59"/>
                <a:gd name="T1" fmla="*/ 23 h 46"/>
                <a:gd name="T2" fmla="*/ 4 w 59"/>
                <a:gd name="T3" fmla="*/ 17 h 46"/>
                <a:gd name="T4" fmla="*/ 10 w 59"/>
                <a:gd name="T5" fmla="*/ 23 h 46"/>
                <a:gd name="T6" fmla="*/ 10 w 59"/>
                <a:gd name="T7" fmla="*/ 17 h 46"/>
                <a:gd name="T8" fmla="*/ 20 w 59"/>
                <a:gd name="T9" fmla="*/ 7 h 46"/>
                <a:gd name="T10" fmla="*/ 14 w 59"/>
                <a:gd name="T11" fmla="*/ 0 h 46"/>
                <a:gd name="T12" fmla="*/ 0 w 59"/>
                <a:gd name="T13" fmla="*/ 7 h 46"/>
                <a:gd name="T14" fmla="*/ 0 w 59"/>
                <a:gd name="T15" fmla="*/ 17 h 46"/>
                <a:gd name="T16" fmla="*/ 0 w 59"/>
                <a:gd name="T17" fmla="*/ 23 h 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9"/>
                <a:gd name="T28" fmla="*/ 0 h 46"/>
                <a:gd name="T29" fmla="*/ 59 w 59"/>
                <a:gd name="T30" fmla="*/ 46 h 4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9" h="46">
                  <a:moveTo>
                    <a:pt x="0" y="46"/>
                  </a:moveTo>
                  <a:lnTo>
                    <a:pt x="11" y="31"/>
                  </a:lnTo>
                  <a:lnTo>
                    <a:pt x="27" y="46"/>
                  </a:lnTo>
                  <a:lnTo>
                    <a:pt x="27" y="31"/>
                  </a:lnTo>
                  <a:lnTo>
                    <a:pt x="59" y="17"/>
                  </a:lnTo>
                  <a:lnTo>
                    <a:pt x="42" y="0"/>
                  </a:lnTo>
                  <a:lnTo>
                    <a:pt x="0" y="17"/>
                  </a:lnTo>
                  <a:lnTo>
                    <a:pt x="0" y="31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81" name="Freeform 79"/>
            <p:cNvSpPr>
              <a:spLocks/>
            </p:cNvSpPr>
            <p:nvPr/>
          </p:nvSpPr>
          <p:spPr bwMode="auto">
            <a:xfrm>
              <a:off x="3199" y="1445"/>
              <a:ext cx="98" cy="88"/>
            </a:xfrm>
            <a:custGeom>
              <a:avLst/>
              <a:gdLst>
                <a:gd name="T0" fmla="*/ 28 w 111"/>
                <a:gd name="T1" fmla="*/ 7 h 94"/>
                <a:gd name="T2" fmla="*/ 32 w 111"/>
                <a:gd name="T3" fmla="*/ 13 h 94"/>
                <a:gd name="T4" fmla="*/ 32 w 111"/>
                <a:gd name="T5" fmla="*/ 22 h 94"/>
                <a:gd name="T6" fmla="*/ 28 w 111"/>
                <a:gd name="T7" fmla="*/ 22 h 94"/>
                <a:gd name="T8" fmla="*/ 17 w 111"/>
                <a:gd name="T9" fmla="*/ 13 h 94"/>
                <a:gd name="T10" fmla="*/ 12 w 111"/>
                <a:gd name="T11" fmla="*/ 22 h 94"/>
                <a:gd name="T12" fmla="*/ 17 w 111"/>
                <a:gd name="T13" fmla="*/ 29 h 94"/>
                <a:gd name="T14" fmla="*/ 28 w 111"/>
                <a:gd name="T15" fmla="*/ 48 h 94"/>
                <a:gd name="T16" fmla="*/ 8 w 111"/>
                <a:gd name="T17" fmla="*/ 36 h 94"/>
                <a:gd name="T18" fmla="*/ 8 w 111"/>
                <a:gd name="T19" fmla="*/ 22 h 94"/>
                <a:gd name="T20" fmla="*/ 4 w 111"/>
                <a:gd name="T21" fmla="*/ 13 h 94"/>
                <a:gd name="T22" fmla="*/ 0 w 111"/>
                <a:gd name="T23" fmla="*/ 22 h 94"/>
                <a:gd name="T24" fmla="*/ 0 w 111"/>
                <a:gd name="T25" fmla="*/ 13 h 94"/>
                <a:gd name="T26" fmla="*/ 4 w 111"/>
                <a:gd name="T27" fmla="*/ 7 h 94"/>
                <a:gd name="T28" fmla="*/ 8 w 111"/>
                <a:gd name="T29" fmla="*/ 13 h 94"/>
                <a:gd name="T30" fmla="*/ 8 w 111"/>
                <a:gd name="T31" fmla="*/ 7 h 94"/>
                <a:gd name="T32" fmla="*/ 17 w 111"/>
                <a:gd name="T33" fmla="*/ 0 h 94"/>
                <a:gd name="T34" fmla="*/ 23 w 111"/>
                <a:gd name="T35" fmla="*/ 7 h 94"/>
                <a:gd name="T36" fmla="*/ 28 w 111"/>
                <a:gd name="T37" fmla="*/ 7 h 9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1"/>
                <a:gd name="T58" fmla="*/ 0 h 94"/>
                <a:gd name="T59" fmla="*/ 111 w 111"/>
                <a:gd name="T60" fmla="*/ 94 h 9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1" h="94">
                  <a:moveTo>
                    <a:pt x="98" y="12"/>
                  </a:moveTo>
                  <a:lnTo>
                    <a:pt x="111" y="23"/>
                  </a:lnTo>
                  <a:lnTo>
                    <a:pt x="111" y="42"/>
                  </a:lnTo>
                  <a:lnTo>
                    <a:pt x="98" y="42"/>
                  </a:lnTo>
                  <a:lnTo>
                    <a:pt x="59" y="23"/>
                  </a:lnTo>
                  <a:lnTo>
                    <a:pt x="42" y="42"/>
                  </a:lnTo>
                  <a:lnTo>
                    <a:pt x="59" y="54"/>
                  </a:lnTo>
                  <a:lnTo>
                    <a:pt x="98" y="94"/>
                  </a:lnTo>
                  <a:lnTo>
                    <a:pt x="27" y="69"/>
                  </a:lnTo>
                  <a:lnTo>
                    <a:pt x="27" y="42"/>
                  </a:lnTo>
                  <a:lnTo>
                    <a:pt x="11" y="23"/>
                  </a:lnTo>
                  <a:lnTo>
                    <a:pt x="0" y="42"/>
                  </a:lnTo>
                  <a:lnTo>
                    <a:pt x="0" y="23"/>
                  </a:lnTo>
                  <a:lnTo>
                    <a:pt x="11" y="12"/>
                  </a:lnTo>
                  <a:lnTo>
                    <a:pt x="27" y="23"/>
                  </a:lnTo>
                  <a:lnTo>
                    <a:pt x="27" y="12"/>
                  </a:lnTo>
                  <a:lnTo>
                    <a:pt x="59" y="0"/>
                  </a:lnTo>
                  <a:lnTo>
                    <a:pt x="82" y="12"/>
                  </a:lnTo>
                  <a:lnTo>
                    <a:pt x="98" y="12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82" name="Freeform 80"/>
            <p:cNvSpPr>
              <a:spLocks/>
            </p:cNvSpPr>
            <p:nvPr/>
          </p:nvSpPr>
          <p:spPr bwMode="auto">
            <a:xfrm>
              <a:off x="3286" y="1512"/>
              <a:ext cx="41" cy="51"/>
            </a:xfrm>
            <a:custGeom>
              <a:avLst/>
              <a:gdLst>
                <a:gd name="T0" fmla="*/ 0 w 46"/>
                <a:gd name="T1" fmla="*/ 9 h 56"/>
                <a:gd name="T2" fmla="*/ 0 w 46"/>
                <a:gd name="T3" fmla="*/ 5 h 56"/>
                <a:gd name="T4" fmla="*/ 4 w 46"/>
                <a:gd name="T5" fmla="*/ 0 h 56"/>
                <a:gd name="T6" fmla="*/ 15 w 46"/>
                <a:gd name="T7" fmla="*/ 9 h 56"/>
                <a:gd name="T8" fmla="*/ 11 w 46"/>
                <a:gd name="T9" fmla="*/ 9 h 56"/>
                <a:gd name="T10" fmla="*/ 11 w 46"/>
                <a:gd name="T11" fmla="*/ 22 h 56"/>
                <a:gd name="T12" fmla="*/ 0 w 46"/>
                <a:gd name="T13" fmla="*/ 9 h 5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6"/>
                <a:gd name="T22" fmla="*/ 0 h 56"/>
                <a:gd name="T23" fmla="*/ 46 w 46"/>
                <a:gd name="T24" fmla="*/ 56 h 5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6" h="56">
                  <a:moveTo>
                    <a:pt x="0" y="23"/>
                  </a:moveTo>
                  <a:lnTo>
                    <a:pt x="0" y="12"/>
                  </a:lnTo>
                  <a:lnTo>
                    <a:pt x="11" y="0"/>
                  </a:lnTo>
                  <a:lnTo>
                    <a:pt x="46" y="23"/>
                  </a:lnTo>
                  <a:lnTo>
                    <a:pt x="32" y="23"/>
                  </a:lnTo>
                  <a:lnTo>
                    <a:pt x="32" y="56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83" name="Freeform 81"/>
            <p:cNvSpPr>
              <a:spLocks/>
            </p:cNvSpPr>
            <p:nvPr/>
          </p:nvSpPr>
          <p:spPr bwMode="auto">
            <a:xfrm>
              <a:off x="3325" y="1550"/>
              <a:ext cx="49" cy="43"/>
            </a:xfrm>
            <a:custGeom>
              <a:avLst/>
              <a:gdLst>
                <a:gd name="T0" fmla="*/ 18 w 55"/>
                <a:gd name="T1" fmla="*/ 17 h 46"/>
                <a:gd name="T2" fmla="*/ 4 w 55"/>
                <a:gd name="T3" fmla="*/ 23 h 46"/>
                <a:gd name="T4" fmla="*/ 0 w 55"/>
                <a:gd name="T5" fmla="*/ 7 h 46"/>
                <a:gd name="T6" fmla="*/ 9 w 55"/>
                <a:gd name="T7" fmla="*/ 0 h 46"/>
                <a:gd name="T8" fmla="*/ 12 w 55"/>
                <a:gd name="T9" fmla="*/ 0 h 46"/>
                <a:gd name="T10" fmla="*/ 18 w 55"/>
                <a:gd name="T11" fmla="*/ 17 h 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5"/>
                <a:gd name="T19" fmla="*/ 0 h 46"/>
                <a:gd name="T20" fmla="*/ 55 w 55"/>
                <a:gd name="T21" fmla="*/ 46 h 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5" h="46">
                  <a:moveTo>
                    <a:pt x="55" y="32"/>
                  </a:moveTo>
                  <a:lnTo>
                    <a:pt x="15" y="46"/>
                  </a:lnTo>
                  <a:lnTo>
                    <a:pt x="0" y="15"/>
                  </a:lnTo>
                  <a:lnTo>
                    <a:pt x="27" y="0"/>
                  </a:lnTo>
                  <a:lnTo>
                    <a:pt x="42" y="0"/>
                  </a:lnTo>
                  <a:lnTo>
                    <a:pt x="55" y="32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84" name="Freeform 82"/>
            <p:cNvSpPr>
              <a:spLocks/>
            </p:cNvSpPr>
            <p:nvPr/>
          </p:nvSpPr>
          <p:spPr bwMode="auto">
            <a:xfrm>
              <a:off x="3199" y="1245"/>
              <a:ext cx="187" cy="127"/>
            </a:xfrm>
            <a:custGeom>
              <a:avLst/>
              <a:gdLst>
                <a:gd name="T0" fmla="*/ 49 w 215"/>
                <a:gd name="T1" fmla="*/ 49 h 134"/>
                <a:gd name="T2" fmla="*/ 54 w 215"/>
                <a:gd name="T3" fmla="*/ 64 h 134"/>
                <a:gd name="T4" fmla="*/ 43 w 215"/>
                <a:gd name="T5" fmla="*/ 78 h 134"/>
                <a:gd name="T6" fmla="*/ 38 w 215"/>
                <a:gd name="T7" fmla="*/ 78 h 134"/>
                <a:gd name="T8" fmla="*/ 32 w 215"/>
                <a:gd name="T9" fmla="*/ 78 h 134"/>
                <a:gd name="T10" fmla="*/ 17 w 215"/>
                <a:gd name="T11" fmla="*/ 64 h 134"/>
                <a:gd name="T12" fmla="*/ 15 w 215"/>
                <a:gd name="T13" fmla="*/ 64 h 134"/>
                <a:gd name="T14" fmla="*/ 10 w 215"/>
                <a:gd name="T15" fmla="*/ 55 h 134"/>
                <a:gd name="T16" fmla="*/ 3 w 215"/>
                <a:gd name="T17" fmla="*/ 55 h 134"/>
                <a:gd name="T18" fmla="*/ 0 w 215"/>
                <a:gd name="T19" fmla="*/ 13 h 134"/>
                <a:gd name="T20" fmla="*/ 20 w 215"/>
                <a:gd name="T21" fmla="*/ 0 h 134"/>
                <a:gd name="T22" fmla="*/ 24 w 215"/>
                <a:gd name="T23" fmla="*/ 9 h 134"/>
                <a:gd name="T24" fmla="*/ 28 w 215"/>
                <a:gd name="T25" fmla="*/ 0 h 134"/>
                <a:gd name="T26" fmla="*/ 43 w 215"/>
                <a:gd name="T27" fmla="*/ 9 h 134"/>
                <a:gd name="T28" fmla="*/ 46 w 215"/>
                <a:gd name="T29" fmla="*/ 9 h 134"/>
                <a:gd name="T30" fmla="*/ 49 w 215"/>
                <a:gd name="T31" fmla="*/ 23 h 134"/>
                <a:gd name="T32" fmla="*/ 46 w 215"/>
                <a:gd name="T33" fmla="*/ 42 h 134"/>
                <a:gd name="T34" fmla="*/ 49 w 215"/>
                <a:gd name="T35" fmla="*/ 49 h 13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15"/>
                <a:gd name="T55" fmla="*/ 0 h 134"/>
                <a:gd name="T56" fmla="*/ 215 w 215"/>
                <a:gd name="T57" fmla="*/ 134 h 13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15" h="134">
                  <a:moveTo>
                    <a:pt x="198" y="83"/>
                  </a:moveTo>
                  <a:lnTo>
                    <a:pt x="215" y="109"/>
                  </a:lnTo>
                  <a:lnTo>
                    <a:pt x="171" y="134"/>
                  </a:lnTo>
                  <a:lnTo>
                    <a:pt x="157" y="134"/>
                  </a:lnTo>
                  <a:lnTo>
                    <a:pt x="130" y="134"/>
                  </a:lnTo>
                  <a:lnTo>
                    <a:pt x="71" y="109"/>
                  </a:lnTo>
                  <a:lnTo>
                    <a:pt x="59" y="109"/>
                  </a:lnTo>
                  <a:lnTo>
                    <a:pt x="42" y="94"/>
                  </a:lnTo>
                  <a:lnTo>
                    <a:pt x="11" y="94"/>
                  </a:lnTo>
                  <a:lnTo>
                    <a:pt x="0" y="23"/>
                  </a:lnTo>
                  <a:lnTo>
                    <a:pt x="82" y="0"/>
                  </a:lnTo>
                  <a:lnTo>
                    <a:pt x="98" y="12"/>
                  </a:lnTo>
                  <a:lnTo>
                    <a:pt x="111" y="0"/>
                  </a:lnTo>
                  <a:lnTo>
                    <a:pt x="171" y="12"/>
                  </a:lnTo>
                  <a:lnTo>
                    <a:pt x="186" y="12"/>
                  </a:lnTo>
                  <a:lnTo>
                    <a:pt x="198" y="38"/>
                  </a:lnTo>
                  <a:lnTo>
                    <a:pt x="186" y="71"/>
                  </a:lnTo>
                  <a:lnTo>
                    <a:pt x="198" y="83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85" name="Freeform 83"/>
            <p:cNvSpPr>
              <a:spLocks/>
            </p:cNvSpPr>
            <p:nvPr/>
          </p:nvSpPr>
          <p:spPr bwMode="auto">
            <a:xfrm>
              <a:off x="3060" y="1245"/>
              <a:ext cx="150" cy="172"/>
            </a:xfrm>
            <a:custGeom>
              <a:avLst/>
              <a:gdLst>
                <a:gd name="T0" fmla="*/ 27 w 171"/>
                <a:gd name="T1" fmla="*/ 9 h 182"/>
                <a:gd name="T2" fmla="*/ 27 w 171"/>
                <a:gd name="T3" fmla="*/ 13 h 182"/>
                <a:gd name="T4" fmla="*/ 39 w 171"/>
                <a:gd name="T5" fmla="*/ 0 h 182"/>
                <a:gd name="T6" fmla="*/ 42 w 171"/>
                <a:gd name="T7" fmla="*/ 9 h 182"/>
                <a:gd name="T8" fmla="*/ 39 w 171"/>
                <a:gd name="T9" fmla="*/ 9 h 182"/>
                <a:gd name="T10" fmla="*/ 42 w 171"/>
                <a:gd name="T11" fmla="*/ 13 h 182"/>
                <a:gd name="T12" fmla="*/ 46 w 171"/>
                <a:gd name="T13" fmla="*/ 54 h 182"/>
                <a:gd name="T14" fmla="*/ 46 w 171"/>
                <a:gd name="T15" fmla="*/ 47 h 182"/>
                <a:gd name="T16" fmla="*/ 32 w 171"/>
                <a:gd name="T17" fmla="*/ 61 h 182"/>
                <a:gd name="T18" fmla="*/ 35 w 171"/>
                <a:gd name="T19" fmla="*/ 70 h 182"/>
                <a:gd name="T20" fmla="*/ 42 w 171"/>
                <a:gd name="T21" fmla="*/ 88 h 182"/>
                <a:gd name="T22" fmla="*/ 35 w 171"/>
                <a:gd name="T23" fmla="*/ 94 h 182"/>
                <a:gd name="T24" fmla="*/ 39 w 171"/>
                <a:gd name="T25" fmla="*/ 104 h 182"/>
                <a:gd name="T26" fmla="*/ 19 w 171"/>
                <a:gd name="T27" fmla="*/ 104 h 182"/>
                <a:gd name="T28" fmla="*/ 9 w 171"/>
                <a:gd name="T29" fmla="*/ 104 h 182"/>
                <a:gd name="T30" fmla="*/ 9 w 171"/>
                <a:gd name="T31" fmla="*/ 88 h 182"/>
                <a:gd name="T32" fmla="*/ 0 w 171"/>
                <a:gd name="T33" fmla="*/ 70 h 182"/>
                <a:gd name="T34" fmla="*/ 0 w 171"/>
                <a:gd name="T35" fmla="*/ 61 h 182"/>
                <a:gd name="T36" fmla="*/ 0 w 171"/>
                <a:gd name="T37" fmla="*/ 54 h 182"/>
                <a:gd name="T38" fmla="*/ 0 w 171"/>
                <a:gd name="T39" fmla="*/ 41 h 182"/>
                <a:gd name="T40" fmla="*/ 6 w 171"/>
                <a:gd name="T41" fmla="*/ 28 h 182"/>
                <a:gd name="T42" fmla="*/ 9 w 171"/>
                <a:gd name="T43" fmla="*/ 13 h 182"/>
                <a:gd name="T44" fmla="*/ 11 w 171"/>
                <a:gd name="T45" fmla="*/ 13 h 182"/>
                <a:gd name="T46" fmla="*/ 16 w 171"/>
                <a:gd name="T47" fmla="*/ 0 h 182"/>
                <a:gd name="T48" fmla="*/ 19 w 171"/>
                <a:gd name="T49" fmla="*/ 0 h 182"/>
                <a:gd name="T50" fmla="*/ 27 w 171"/>
                <a:gd name="T51" fmla="*/ 9 h 1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1"/>
                <a:gd name="T79" fmla="*/ 0 h 182"/>
                <a:gd name="T80" fmla="*/ 171 w 171"/>
                <a:gd name="T81" fmla="*/ 182 h 18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1" h="182">
                  <a:moveTo>
                    <a:pt x="102" y="12"/>
                  </a:moveTo>
                  <a:lnTo>
                    <a:pt x="102" y="23"/>
                  </a:lnTo>
                  <a:lnTo>
                    <a:pt x="142" y="0"/>
                  </a:lnTo>
                  <a:lnTo>
                    <a:pt x="158" y="12"/>
                  </a:lnTo>
                  <a:lnTo>
                    <a:pt x="142" y="12"/>
                  </a:lnTo>
                  <a:lnTo>
                    <a:pt x="158" y="23"/>
                  </a:lnTo>
                  <a:lnTo>
                    <a:pt x="171" y="94"/>
                  </a:lnTo>
                  <a:lnTo>
                    <a:pt x="171" y="83"/>
                  </a:lnTo>
                  <a:lnTo>
                    <a:pt x="119" y="109"/>
                  </a:lnTo>
                  <a:lnTo>
                    <a:pt x="131" y="123"/>
                  </a:lnTo>
                  <a:lnTo>
                    <a:pt x="158" y="154"/>
                  </a:lnTo>
                  <a:lnTo>
                    <a:pt x="131" y="165"/>
                  </a:lnTo>
                  <a:lnTo>
                    <a:pt x="142" y="182"/>
                  </a:lnTo>
                  <a:lnTo>
                    <a:pt x="71" y="182"/>
                  </a:lnTo>
                  <a:lnTo>
                    <a:pt x="31" y="182"/>
                  </a:lnTo>
                  <a:lnTo>
                    <a:pt x="31" y="154"/>
                  </a:lnTo>
                  <a:lnTo>
                    <a:pt x="0" y="123"/>
                  </a:lnTo>
                  <a:lnTo>
                    <a:pt x="0" y="109"/>
                  </a:lnTo>
                  <a:lnTo>
                    <a:pt x="0" y="94"/>
                  </a:lnTo>
                  <a:lnTo>
                    <a:pt x="0" y="71"/>
                  </a:lnTo>
                  <a:lnTo>
                    <a:pt x="20" y="50"/>
                  </a:lnTo>
                  <a:lnTo>
                    <a:pt x="31" y="23"/>
                  </a:lnTo>
                  <a:lnTo>
                    <a:pt x="43" y="23"/>
                  </a:lnTo>
                  <a:lnTo>
                    <a:pt x="60" y="0"/>
                  </a:lnTo>
                  <a:lnTo>
                    <a:pt x="71" y="0"/>
                  </a:lnTo>
                  <a:lnTo>
                    <a:pt x="102" y="12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86" name="Freeform 84"/>
            <p:cNvSpPr>
              <a:spLocks/>
            </p:cNvSpPr>
            <p:nvPr/>
          </p:nvSpPr>
          <p:spPr bwMode="auto">
            <a:xfrm>
              <a:off x="3002" y="1325"/>
              <a:ext cx="58" cy="43"/>
            </a:xfrm>
            <a:custGeom>
              <a:avLst/>
              <a:gdLst>
                <a:gd name="T0" fmla="*/ 3 w 67"/>
                <a:gd name="T1" fmla="*/ 0 h 47"/>
                <a:gd name="T2" fmla="*/ 0 w 67"/>
                <a:gd name="T3" fmla="*/ 5 h 47"/>
                <a:gd name="T4" fmla="*/ 7 w 67"/>
                <a:gd name="T5" fmla="*/ 19 h 47"/>
                <a:gd name="T6" fmla="*/ 9 w 67"/>
                <a:gd name="T7" fmla="*/ 13 h 47"/>
                <a:gd name="T8" fmla="*/ 9 w 67"/>
                <a:gd name="T9" fmla="*/ 19 h 47"/>
                <a:gd name="T10" fmla="*/ 13 w 67"/>
                <a:gd name="T11" fmla="*/ 19 h 47"/>
                <a:gd name="T12" fmla="*/ 16 w 67"/>
                <a:gd name="T13" fmla="*/ 13 h 47"/>
                <a:gd name="T14" fmla="*/ 16 w 67"/>
                <a:gd name="T15" fmla="*/ 5 h 47"/>
                <a:gd name="T16" fmla="*/ 9 w 67"/>
                <a:gd name="T17" fmla="*/ 0 h 47"/>
                <a:gd name="T18" fmla="*/ 3 w 67"/>
                <a:gd name="T19" fmla="*/ 0 h 4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7"/>
                <a:gd name="T31" fmla="*/ 0 h 47"/>
                <a:gd name="T32" fmla="*/ 67 w 67"/>
                <a:gd name="T33" fmla="*/ 47 h 4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7" h="47">
                  <a:moveTo>
                    <a:pt x="12" y="0"/>
                  </a:moveTo>
                  <a:lnTo>
                    <a:pt x="0" y="14"/>
                  </a:lnTo>
                  <a:lnTo>
                    <a:pt x="27" y="47"/>
                  </a:lnTo>
                  <a:lnTo>
                    <a:pt x="39" y="31"/>
                  </a:lnTo>
                  <a:lnTo>
                    <a:pt x="39" y="47"/>
                  </a:lnTo>
                  <a:lnTo>
                    <a:pt x="54" y="47"/>
                  </a:lnTo>
                  <a:lnTo>
                    <a:pt x="67" y="31"/>
                  </a:lnTo>
                  <a:lnTo>
                    <a:pt x="67" y="14"/>
                  </a:lnTo>
                  <a:lnTo>
                    <a:pt x="39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87" name="Freeform 85"/>
            <p:cNvSpPr>
              <a:spLocks/>
            </p:cNvSpPr>
            <p:nvPr/>
          </p:nvSpPr>
          <p:spPr bwMode="auto">
            <a:xfrm>
              <a:off x="3049" y="873"/>
              <a:ext cx="401" cy="290"/>
            </a:xfrm>
            <a:custGeom>
              <a:avLst/>
              <a:gdLst>
                <a:gd name="T0" fmla="*/ 71 w 459"/>
                <a:gd name="T1" fmla="*/ 28 h 311"/>
                <a:gd name="T2" fmla="*/ 73 w 459"/>
                <a:gd name="T3" fmla="*/ 19 h 311"/>
                <a:gd name="T4" fmla="*/ 81 w 459"/>
                <a:gd name="T5" fmla="*/ 28 h 311"/>
                <a:gd name="T6" fmla="*/ 93 w 459"/>
                <a:gd name="T7" fmla="*/ 28 h 311"/>
                <a:gd name="T8" fmla="*/ 95 w 459"/>
                <a:gd name="T9" fmla="*/ 28 h 311"/>
                <a:gd name="T10" fmla="*/ 95 w 459"/>
                <a:gd name="T11" fmla="*/ 14 h 311"/>
                <a:gd name="T12" fmla="*/ 104 w 459"/>
                <a:gd name="T13" fmla="*/ 14 h 311"/>
                <a:gd name="T14" fmla="*/ 112 w 459"/>
                <a:gd name="T15" fmla="*/ 19 h 311"/>
                <a:gd name="T16" fmla="*/ 112 w 459"/>
                <a:gd name="T17" fmla="*/ 28 h 311"/>
                <a:gd name="T18" fmla="*/ 119 w 459"/>
                <a:gd name="T19" fmla="*/ 19 h 311"/>
                <a:gd name="T20" fmla="*/ 107 w 459"/>
                <a:gd name="T21" fmla="*/ 14 h 311"/>
                <a:gd name="T22" fmla="*/ 119 w 459"/>
                <a:gd name="T23" fmla="*/ 7 h 311"/>
                <a:gd name="T24" fmla="*/ 107 w 459"/>
                <a:gd name="T25" fmla="*/ 7 h 311"/>
                <a:gd name="T26" fmla="*/ 104 w 459"/>
                <a:gd name="T27" fmla="*/ 0 h 311"/>
                <a:gd name="T28" fmla="*/ 100 w 459"/>
                <a:gd name="T29" fmla="*/ 7 h 311"/>
                <a:gd name="T30" fmla="*/ 95 w 459"/>
                <a:gd name="T31" fmla="*/ 7 h 311"/>
                <a:gd name="T32" fmla="*/ 93 w 459"/>
                <a:gd name="T33" fmla="*/ 7 h 311"/>
                <a:gd name="T34" fmla="*/ 93 w 459"/>
                <a:gd name="T35" fmla="*/ 0 h 311"/>
                <a:gd name="T36" fmla="*/ 88 w 459"/>
                <a:gd name="T37" fmla="*/ 7 h 311"/>
                <a:gd name="T38" fmla="*/ 81 w 459"/>
                <a:gd name="T39" fmla="*/ 7 h 311"/>
                <a:gd name="T40" fmla="*/ 73 w 459"/>
                <a:gd name="T41" fmla="*/ 14 h 311"/>
                <a:gd name="T42" fmla="*/ 62 w 459"/>
                <a:gd name="T43" fmla="*/ 14 h 311"/>
                <a:gd name="T44" fmla="*/ 56 w 459"/>
                <a:gd name="T45" fmla="*/ 19 h 311"/>
                <a:gd name="T46" fmla="*/ 56 w 459"/>
                <a:gd name="T47" fmla="*/ 28 h 311"/>
                <a:gd name="T48" fmla="*/ 60 w 459"/>
                <a:gd name="T49" fmla="*/ 28 h 311"/>
                <a:gd name="T50" fmla="*/ 56 w 459"/>
                <a:gd name="T51" fmla="*/ 28 h 311"/>
                <a:gd name="T52" fmla="*/ 51 w 459"/>
                <a:gd name="T53" fmla="*/ 28 h 311"/>
                <a:gd name="T54" fmla="*/ 51 w 459"/>
                <a:gd name="T55" fmla="*/ 19 h 311"/>
                <a:gd name="T56" fmla="*/ 45 w 459"/>
                <a:gd name="T57" fmla="*/ 28 h 311"/>
                <a:gd name="T58" fmla="*/ 47 w 459"/>
                <a:gd name="T59" fmla="*/ 33 h 311"/>
                <a:gd name="T60" fmla="*/ 51 w 459"/>
                <a:gd name="T61" fmla="*/ 33 h 311"/>
                <a:gd name="T62" fmla="*/ 39 w 459"/>
                <a:gd name="T63" fmla="*/ 48 h 311"/>
                <a:gd name="T64" fmla="*/ 34 w 459"/>
                <a:gd name="T65" fmla="*/ 68 h 311"/>
                <a:gd name="T66" fmla="*/ 21 w 459"/>
                <a:gd name="T67" fmla="*/ 90 h 311"/>
                <a:gd name="T68" fmla="*/ 18 w 459"/>
                <a:gd name="T69" fmla="*/ 83 h 311"/>
                <a:gd name="T70" fmla="*/ 15 w 459"/>
                <a:gd name="T71" fmla="*/ 98 h 311"/>
                <a:gd name="T72" fmla="*/ 10 w 459"/>
                <a:gd name="T73" fmla="*/ 98 h 311"/>
                <a:gd name="T74" fmla="*/ 0 w 459"/>
                <a:gd name="T75" fmla="*/ 113 h 311"/>
                <a:gd name="T76" fmla="*/ 0 w 459"/>
                <a:gd name="T77" fmla="*/ 118 h 311"/>
                <a:gd name="T78" fmla="*/ 0 w 459"/>
                <a:gd name="T79" fmla="*/ 122 h 311"/>
                <a:gd name="T80" fmla="*/ 3 w 459"/>
                <a:gd name="T81" fmla="*/ 131 h 311"/>
                <a:gd name="T82" fmla="*/ 0 w 459"/>
                <a:gd name="T83" fmla="*/ 140 h 311"/>
                <a:gd name="T84" fmla="*/ 3 w 459"/>
                <a:gd name="T85" fmla="*/ 140 h 311"/>
                <a:gd name="T86" fmla="*/ 3 w 459"/>
                <a:gd name="T87" fmla="*/ 154 h 311"/>
                <a:gd name="T88" fmla="*/ 10 w 459"/>
                <a:gd name="T89" fmla="*/ 154 h 311"/>
                <a:gd name="T90" fmla="*/ 26 w 459"/>
                <a:gd name="T91" fmla="*/ 140 h 311"/>
                <a:gd name="T92" fmla="*/ 30 w 459"/>
                <a:gd name="T93" fmla="*/ 140 h 311"/>
                <a:gd name="T94" fmla="*/ 34 w 459"/>
                <a:gd name="T95" fmla="*/ 131 h 311"/>
                <a:gd name="T96" fmla="*/ 37 w 459"/>
                <a:gd name="T97" fmla="*/ 131 h 311"/>
                <a:gd name="T98" fmla="*/ 34 w 459"/>
                <a:gd name="T99" fmla="*/ 118 h 311"/>
                <a:gd name="T100" fmla="*/ 37 w 459"/>
                <a:gd name="T101" fmla="*/ 118 h 311"/>
                <a:gd name="T102" fmla="*/ 34 w 459"/>
                <a:gd name="T103" fmla="*/ 98 h 311"/>
                <a:gd name="T104" fmla="*/ 34 w 459"/>
                <a:gd name="T105" fmla="*/ 83 h 311"/>
                <a:gd name="T106" fmla="*/ 45 w 459"/>
                <a:gd name="T107" fmla="*/ 83 h 311"/>
                <a:gd name="T108" fmla="*/ 39 w 459"/>
                <a:gd name="T109" fmla="*/ 77 h 311"/>
                <a:gd name="T110" fmla="*/ 45 w 459"/>
                <a:gd name="T111" fmla="*/ 55 h 311"/>
                <a:gd name="T112" fmla="*/ 51 w 459"/>
                <a:gd name="T113" fmla="*/ 48 h 311"/>
                <a:gd name="T114" fmla="*/ 56 w 459"/>
                <a:gd name="T115" fmla="*/ 33 h 311"/>
                <a:gd name="T116" fmla="*/ 60 w 459"/>
                <a:gd name="T117" fmla="*/ 33 h 311"/>
                <a:gd name="T118" fmla="*/ 62 w 459"/>
                <a:gd name="T119" fmla="*/ 28 h 311"/>
                <a:gd name="T120" fmla="*/ 71 w 459"/>
                <a:gd name="T121" fmla="*/ 33 h 311"/>
                <a:gd name="T122" fmla="*/ 71 w 459"/>
                <a:gd name="T123" fmla="*/ 28 h 31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59"/>
                <a:gd name="T187" fmla="*/ 0 h 311"/>
                <a:gd name="T188" fmla="*/ 459 w 459"/>
                <a:gd name="T189" fmla="*/ 311 h 31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59" h="311">
                  <a:moveTo>
                    <a:pt x="271" y="55"/>
                  </a:moveTo>
                  <a:lnTo>
                    <a:pt x="282" y="38"/>
                  </a:lnTo>
                  <a:lnTo>
                    <a:pt x="315" y="55"/>
                  </a:lnTo>
                  <a:lnTo>
                    <a:pt x="359" y="55"/>
                  </a:lnTo>
                  <a:lnTo>
                    <a:pt x="370" y="55"/>
                  </a:lnTo>
                  <a:lnTo>
                    <a:pt x="370" y="26"/>
                  </a:lnTo>
                  <a:lnTo>
                    <a:pt x="401" y="26"/>
                  </a:lnTo>
                  <a:lnTo>
                    <a:pt x="430" y="38"/>
                  </a:lnTo>
                  <a:lnTo>
                    <a:pt x="430" y="55"/>
                  </a:lnTo>
                  <a:lnTo>
                    <a:pt x="459" y="38"/>
                  </a:lnTo>
                  <a:lnTo>
                    <a:pt x="415" y="26"/>
                  </a:lnTo>
                  <a:lnTo>
                    <a:pt x="459" y="15"/>
                  </a:lnTo>
                  <a:lnTo>
                    <a:pt x="415" y="15"/>
                  </a:lnTo>
                  <a:lnTo>
                    <a:pt x="401" y="0"/>
                  </a:lnTo>
                  <a:lnTo>
                    <a:pt x="386" y="15"/>
                  </a:lnTo>
                  <a:lnTo>
                    <a:pt x="370" y="15"/>
                  </a:lnTo>
                  <a:lnTo>
                    <a:pt x="359" y="15"/>
                  </a:lnTo>
                  <a:lnTo>
                    <a:pt x="359" y="0"/>
                  </a:lnTo>
                  <a:lnTo>
                    <a:pt x="342" y="15"/>
                  </a:lnTo>
                  <a:lnTo>
                    <a:pt x="315" y="15"/>
                  </a:lnTo>
                  <a:lnTo>
                    <a:pt x="282" y="26"/>
                  </a:lnTo>
                  <a:lnTo>
                    <a:pt x="242" y="26"/>
                  </a:lnTo>
                  <a:lnTo>
                    <a:pt x="215" y="38"/>
                  </a:lnTo>
                  <a:lnTo>
                    <a:pt x="215" y="55"/>
                  </a:lnTo>
                  <a:lnTo>
                    <a:pt x="230" y="55"/>
                  </a:lnTo>
                  <a:lnTo>
                    <a:pt x="215" y="55"/>
                  </a:lnTo>
                  <a:lnTo>
                    <a:pt x="198" y="55"/>
                  </a:lnTo>
                  <a:lnTo>
                    <a:pt x="198" y="38"/>
                  </a:lnTo>
                  <a:lnTo>
                    <a:pt x="171" y="55"/>
                  </a:lnTo>
                  <a:lnTo>
                    <a:pt x="182" y="67"/>
                  </a:lnTo>
                  <a:lnTo>
                    <a:pt x="198" y="67"/>
                  </a:lnTo>
                  <a:lnTo>
                    <a:pt x="155" y="97"/>
                  </a:lnTo>
                  <a:lnTo>
                    <a:pt x="130" y="138"/>
                  </a:lnTo>
                  <a:lnTo>
                    <a:pt x="82" y="182"/>
                  </a:lnTo>
                  <a:lnTo>
                    <a:pt x="71" y="167"/>
                  </a:lnTo>
                  <a:lnTo>
                    <a:pt x="56" y="197"/>
                  </a:lnTo>
                  <a:lnTo>
                    <a:pt x="42" y="197"/>
                  </a:lnTo>
                  <a:lnTo>
                    <a:pt x="0" y="226"/>
                  </a:lnTo>
                  <a:lnTo>
                    <a:pt x="0" y="238"/>
                  </a:lnTo>
                  <a:lnTo>
                    <a:pt x="0" y="249"/>
                  </a:lnTo>
                  <a:lnTo>
                    <a:pt x="11" y="266"/>
                  </a:lnTo>
                  <a:lnTo>
                    <a:pt x="0" y="282"/>
                  </a:lnTo>
                  <a:lnTo>
                    <a:pt x="11" y="282"/>
                  </a:lnTo>
                  <a:lnTo>
                    <a:pt x="11" y="311"/>
                  </a:lnTo>
                  <a:lnTo>
                    <a:pt x="42" y="311"/>
                  </a:lnTo>
                  <a:lnTo>
                    <a:pt x="98" y="282"/>
                  </a:lnTo>
                  <a:lnTo>
                    <a:pt x="115" y="282"/>
                  </a:lnTo>
                  <a:lnTo>
                    <a:pt x="130" y="266"/>
                  </a:lnTo>
                  <a:lnTo>
                    <a:pt x="142" y="266"/>
                  </a:lnTo>
                  <a:lnTo>
                    <a:pt x="130" y="238"/>
                  </a:lnTo>
                  <a:lnTo>
                    <a:pt x="142" y="238"/>
                  </a:lnTo>
                  <a:lnTo>
                    <a:pt x="130" y="197"/>
                  </a:lnTo>
                  <a:lnTo>
                    <a:pt x="130" y="167"/>
                  </a:lnTo>
                  <a:lnTo>
                    <a:pt x="171" y="167"/>
                  </a:lnTo>
                  <a:lnTo>
                    <a:pt x="155" y="155"/>
                  </a:lnTo>
                  <a:lnTo>
                    <a:pt x="171" y="111"/>
                  </a:lnTo>
                  <a:lnTo>
                    <a:pt x="198" y="97"/>
                  </a:lnTo>
                  <a:lnTo>
                    <a:pt x="215" y="67"/>
                  </a:lnTo>
                  <a:lnTo>
                    <a:pt x="230" y="67"/>
                  </a:lnTo>
                  <a:lnTo>
                    <a:pt x="242" y="55"/>
                  </a:lnTo>
                  <a:lnTo>
                    <a:pt x="271" y="67"/>
                  </a:lnTo>
                  <a:lnTo>
                    <a:pt x="271" y="55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88" name="Freeform 86"/>
            <p:cNvSpPr>
              <a:spLocks/>
            </p:cNvSpPr>
            <p:nvPr/>
          </p:nvSpPr>
          <p:spPr bwMode="auto">
            <a:xfrm>
              <a:off x="3151" y="927"/>
              <a:ext cx="196" cy="305"/>
            </a:xfrm>
            <a:custGeom>
              <a:avLst/>
              <a:gdLst>
                <a:gd name="T0" fmla="*/ 3 w 227"/>
                <a:gd name="T1" fmla="*/ 104 h 327"/>
                <a:gd name="T2" fmla="*/ 0 w 227"/>
                <a:gd name="T3" fmla="*/ 114 h 327"/>
                <a:gd name="T4" fmla="*/ 6 w 227"/>
                <a:gd name="T5" fmla="*/ 147 h 327"/>
                <a:gd name="T6" fmla="*/ 9 w 227"/>
                <a:gd name="T7" fmla="*/ 162 h 327"/>
                <a:gd name="T8" fmla="*/ 12 w 227"/>
                <a:gd name="T9" fmla="*/ 162 h 327"/>
                <a:gd name="T10" fmla="*/ 16 w 227"/>
                <a:gd name="T11" fmla="*/ 147 h 327"/>
                <a:gd name="T12" fmla="*/ 22 w 227"/>
                <a:gd name="T13" fmla="*/ 147 h 327"/>
                <a:gd name="T14" fmla="*/ 26 w 227"/>
                <a:gd name="T15" fmla="*/ 121 h 327"/>
                <a:gd name="T16" fmla="*/ 31 w 227"/>
                <a:gd name="T17" fmla="*/ 114 h 327"/>
                <a:gd name="T18" fmla="*/ 30 w 227"/>
                <a:gd name="T19" fmla="*/ 114 h 327"/>
                <a:gd name="T20" fmla="*/ 31 w 227"/>
                <a:gd name="T21" fmla="*/ 104 h 327"/>
                <a:gd name="T22" fmla="*/ 26 w 227"/>
                <a:gd name="T23" fmla="*/ 90 h 327"/>
                <a:gd name="T24" fmla="*/ 26 w 227"/>
                <a:gd name="T25" fmla="*/ 77 h 327"/>
                <a:gd name="T26" fmla="*/ 43 w 227"/>
                <a:gd name="T27" fmla="*/ 49 h 327"/>
                <a:gd name="T28" fmla="*/ 47 w 227"/>
                <a:gd name="T29" fmla="*/ 35 h 327"/>
                <a:gd name="T30" fmla="*/ 52 w 227"/>
                <a:gd name="T31" fmla="*/ 35 h 327"/>
                <a:gd name="T32" fmla="*/ 49 w 227"/>
                <a:gd name="T33" fmla="*/ 7 h 327"/>
                <a:gd name="T34" fmla="*/ 35 w 227"/>
                <a:gd name="T35" fmla="*/ 0 h 327"/>
                <a:gd name="T36" fmla="*/ 35 w 227"/>
                <a:gd name="T37" fmla="*/ 7 h 327"/>
                <a:gd name="T38" fmla="*/ 30 w 227"/>
                <a:gd name="T39" fmla="*/ 0 h 327"/>
                <a:gd name="T40" fmla="*/ 26 w 227"/>
                <a:gd name="T41" fmla="*/ 7 h 327"/>
                <a:gd name="T42" fmla="*/ 22 w 227"/>
                <a:gd name="T43" fmla="*/ 7 h 327"/>
                <a:gd name="T44" fmla="*/ 19 w 227"/>
                <a:gd name="T45" fmla="*/ 21 h 327"/>
                <a:gd name="T46" fmla="*/ 12 w 227"/>
                <a:gd name="T47" fmla="*/ 29 h 327"/>
                <a:gd name="T48" fmla="*/ 9 w 227"/>
                <a:gd name="T49" fmla="*/ 49 h 327"/>
                <a:gd name="T50" fmla="*/ 12 w 227"/>
                <a:gd name="T51" fmla="*/ 55 h 327"/>
                <a:gd name="T52" fmla="*/ 3 w 227"/>
                <a:gd name="T53" fmla="*/ 55 h 327"/>
                <a:gd name="T54" fmla="*/ 3 w 227"/>
                <a:gd name="T55" fmla="*/ 71 h 327"/>
                <a:gd name="T56" fmla="*/ 6 w 227"/>
                <a:gd name="T57" fmla="*/ 90 h 327"/>
                <a:gd name="T58" fmla="*/ 3 w 227"/>
                <a:gd name="T59" fmla="*/ 90 h 327"/>
                <a:gd name="T60" fmla="*/ 6 w 227"/>
                <a:gd name="T61" fmla="*/ 104 h 327"/>
                <a:gd name="T62" fmla="*/ 3 w 227"/>
                <a:gd name="T63" fmla="*/ 104 h 32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27"/>
                <a:gd name="T97" fmla="*/ 0 h 327"/>
                <a:gd name="T98" fmla="*/ 227 w 227"/>
                <a:gd name="T99" fmla="*/ 327 h 32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27" h="327">
                  <a:moveTo>
                    <a:pt x="15" y="209"/>
                  </a:moveTo>
                  <a:lnTo>
                    <a:pt x="0" y="227"/>
                  </a:lnTo>
                  <a:lnTo>
                    <a:pt x="27" y="294"/>
                  </a:lnTo>
                  <a:lnTo>
                    <a:pt x="38" y="327"/>
                  </a:lnTo>
                  <a:lnTo>
                    <a:pt x="54" y="327"/>
                  </a:lnTo>
                  <a:lnTo>
                    <a:pt x="67" y="294"/>
                  </a:lnTo>
                  <a:lnTo>
                    <a:pt x="98" y="294"/>
                  </a:lnTo>
                  <a:lnTo>
                    <a:pt x="115" y="242"/>
                  </a:lnTo>
                  <a:lnTo>
                    <a:pt x="138" y="227"/>
                  </a:lnTo>
                  <a:lnTo>
                    <a:pt x="127" y="227"/>
                  </a:lnTo>
                  <a:lnTo>
                    <a:pt x="138" y="209"/>
                  </a:lnTo>
                  <a:lnTo>
                    <a:pt x="115" y="183"/>
                  </a:lnTo>
                  <a:lnTo>
                    <a:pt x="115" y="154"/>
                  </a:lnTo>
                  <a:lnTo>
                    <a:pt x="186" y="98"/>
                  </a:lnTo>
                  <a:lnTo>
                    <a:pt x="198" y="71"/>
                  </a:lnTo>
                  <a:lnTo>
                    <a:pt x="227" y="71"/>
                  </a:lnTo>
                  <a:lnTo>
                    <a:pt x="213" y="12"/>
                  </a:lnTo>
                  <a:lnTo>
                    <a:pt x="154" y="0"/>
                  </a:lnTo>
                  <a:lnTo>
                    <a:pt x="154" y="12"/>
                  </a:lnTo>
                  <a:lnTo>
                    <a:pt x="127" y="0"/>
                  </a:lnTo>
                  <a:lnTo>
                    <a:pt x="115" y="12"/>
                  </a:lnTo>
                  <a:lnTo>
                    <a:pt x="98" y="12"/>
                  </a:lnTo>
                  <a:lnTo>
                    <a:pt x="83" y="42"/>
                  </a:lnTo>
                  <a:lnTo>
                    <a:pt x="54" y="56"/>
                  </a:lnTo>
                  <a:lnTo>
                    <a:pt x="38" y="98"/>
                  </a:lnTo>
                  <a:lnTo>
                    <a:pt x="54" y="112"/>
                  </a:lnTo>
                  <a:lnTo>
                    <a:pt x="15" y="112"/>
                  </a:lnTo>
                  <a:lnTo>
                    <a:pt x="15" y="142"/>
                  </a:lnTo>
                  <a:lnTo>
                    <a:pt x="27" y="183"/>
                  </a:lnTo>
                  <a:lnTo>
                    <a:pt x="15" y="183"/>
                  </a:lnTo>
                  <a:lnTo>
                    <a:pt x="27" y="209"/>
                  </a:lnTo>
                  <a:lnTo>
                    <a:pt x="15" y="209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89" name="Freeform 87"/>
            <p:cNvSpPr>
              <a:spLocks/>
            </p:cNvSpPr>
            <p:nvPr/>
          </p:nvSpPr>
          <p:spPr bwMode="auto">
            <a:xfrm>
              <a:off x="3286" y="899"/>
              <a:ext cx="187" cy="223"/>
            </a:xfrm>
            <a:custGeom>
              <a:avLst/>
              <a:gdLst>
                <a:gd name="T0" fmla="*/ 38 w 215"/>
                <a:gd name="T1" fmla="*/ 15 h 238"/>
                <a:gd name="T2" fmla="*/ 38 w 215"/>
                <a:gd name="T3" fmla="*/ 7 h 238"/>
                <a:gd name="T4" fmla="*/ 32 w 215"/>
                <a:gd name="T5" fmla="*/ 0 h 238"/>
                <a:gd name="T6" fmla="*/ 24 w 215"/>
                <a:gd name="T7" fmla="*/ 0 h 238"/>
                <a:gd name="T8" fmla="*/ 24 w 215"/>
                <a:gd name="T9" fmla="*/ 15 h 238"/>
                <a:gd name="T10" fmla="*/ 21 w 215"/>
                <a:gd name="T11" fmla="*/ 15 h 238"/>
                <a:gd name="T12" fmla="*/ 10 w 215"/>
                <a:gd name="T13" fmla="*/ 15 h 238"/>
                <a:gd name="T14" fmla="*/ 3 w 215"/>
                <a:gd name="T15" fmla="*/ 7 h 238"/>
                <a:gd name="T16" fmla="*/ 0 w 215"/>
                <a:gd name="T17" fmla="*/ 15 h 238"/>
                <a:gd name="T18" fmla="*/ 15 w 215"/>
                <a:gd name="T19" fmla="*/ 21 h 238"/>
                <a:gd name="T20" fmla="*/ 17 w 215"/>
                <a:gd name="T21" fmla="*/ 52 h 238"/>
                <a:gd name="T22" fmla="*/ 21 w 215"/>
                <a:gd name="T23" fmla="*/ 52 h 238"/>
                <a:gd name="T24" fmla="*/ 24 w 215"/>
                <a:gd name="T25" fmla="*/ 52 h 238"/>
                <a:gd name="T26" fmla="*/ 24 w 215"/>
                <a:gd name="T27" fmla="*/ 58 h 238"/>
                <a:gd name="T28" fmla="*/ 10 w 215"/>
                <a:gd name="T29" fmla="*/ 88 h 238"/>
                <a:gd name="T30" fmla="*/ 8 w 215"/>
                <a:gd name="T31" fmla="*/ 88 h 238"/>
                <a:gd name="T32" fmla="*/ 10 w 215"/>
                <a:gd name="T33" fmla="*/ 104 h 238"/>
                <a:gd name="T34" fmla="*/ 10 w 215"/>
                <a:gd name="T35" fmla="*/ 116 h 238"/>
                <a:gd name="T36" fmla="*/ 21 w 215"/>
                <a:gd name="T37" fmla="*/ 124 h 238"/>
                <a:gd name="T38" fmla="*/ 38 w 215"/>
                <a:gd name="T39" fmla="*/ 116 h 238"/>
                <a:gd name="T40" fmla="*/ 54 w 215"/>
                <a:gd name="T41" fmla="*/ 88 h 238"/>
                <a:gd name="T42" fmla="*/ 50 w 215"/>
                <a:gd name="T43" fmla="*/ 72 h 238"/>
                <a:gd name="T44" fmla="*/ 50 w 215"/>
                <a:gd name="T45" fmla="*/ 67 h 238"/>
                <a:gd name="T46" fmla="*/ 46 w 215"/>
                <a:gd name="T47" fmla="*/ 58 h 238"/>
                <a:gd name="T48" fmla="*/ 46 w 215"/>
                <a:gd name="T49" fmla="*/ 52 h 238"/>
                <a:gd name="T50" fmla="*/ 42 w 215"/>
                <a:gd name="T51" fmla="*/ 37 h 238"/>
                <a:gd name="T52" fmla="*/ 42 w 215"/>
                <a:gd name="T53" fmla="*/ 26 h 238"/>
                <a:gd name="T54" fmla="*/ 36 w 215"/>
                <a:gd name="T55" fmla="*/ 21 h 238"/>
                <a:gd name="T56" fmla="*/ 36 w 215"/>
                <a:gd name="T57" fmla="*/ 15 h 238"/>
                <a:gd name="T58" fmla="*/ 38 w 215"/>
                <a:gd name="T59" fmla="*/ 15 h 23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15"/>
                <a:gd name="T91" fmla="*/ 0 h 238"/>
                <a:gd name="T92" fmla="*/ 215 w 215"/>
                <a:gd name="T93" fmla="*/ 238 h 23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15" h="238">
                  <a:moveTo>
                    <a:pt x="157" y="27"/>
                  </a:moveTo>
                  <a:lnTo>
                    <a:pt x="157" y="12"/>
                  </a:lnTo>
                  <a:lnTo>
                    <a:pt x="130" y="0"/>
                  </a:lnTo>
                  <a:lnTo>
                    <a:pt x="98" y="0"/>
                  </a:lnTo>
                  <a:lnTo>
                    <a:pt x="98" y="27"/>
                  </a:lnTo>
                  <a:lnTo>
                    <a:pt x="86" y="27"/>
                  </a:lnTo>
                  <a:lnTo>
                    <a:pt x="42" y="27"/>
                  </a:lnTo>
                  <a:lnTo>
                    <a:pt x="11" y="12"/>
                  </a:lnTo>
                  <a:lnTo>
                    <a:pt x="0" y="27"/>
                  </a:lnTo>
                  <a:lnTo>
                    <a:pt x="59" y="39"/>
                  </a:lnTo>
                  <a:lnTo>
                    <a:pt x="71" y="98"/>
                  </a:lnTo>
                  <a:lnTo>
                    <a:pt x="86" y="98"/>
                  </a:lnTo>
                  <a:lnTo>
                    <a:pt x="98" y="98"/>
                  </a:lnTo>
                  <a:lnTo>
                    <a:pt x="98" y="110"/>
                  </a:lnTo>
                  <a:lnTo>
                    <a:pt x="42" y="169"/>
                  </a:lnTo>
                  <a:lnTo>
                    <a:pt x="30" y="169"/>
                  </a:lnTo>
                  <a:lnTo>
                    <a:pt x="42" y="198"/>
                  </a:lnTo>
                  <a:lnTo>
                    <a:pt x="42" y="221"/>
                  </a:lnTo>
                  <a:lnTo>
                    <a:pt x="86" y="238"/>
                  </a:lnTo>
                  <a:lnTo>
                    <a:pt x="157" y="221"/>
                  </a:lnTo>
                  <a:lnTo>
                    <a:pt x="215" y="169"/>
                  </a:lnTo>
                  <a:lnTo>
                    <a:pt x="201" y="139"/>
                  </a:lnTo>
                  <a:lnTo>
                    <a:pt x="201" y="127"/>
                  </a:lnTo>
                  <a:lnTo>
                    <a:pt x="186" y="110"/>
                  </a:lnTo>
                  <a:lnTo>
                    <a:pt x="186" y="98"/>
                  </a:lnTo>
                  <a:lnTo>
                    <a:pt x="170" y="71"/>
                  </a:lnTo>
                  <a:lnTo>
                    <a:pt x="170" y="50"/>
                  </a:lnTo>
                  <a:lnTo>
                    <a:pt x="142" y="39"/>
                  </a:lnTo>
                  <a:lnTo>
                    <a:pt x="142" y="27"/>
                  </a:lnTo>
                  <a:lnTo>
                    <a:pt x="157" y="27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90" name="Freeform 88"/>
            <p:cNvSpPr>
              <a:spLocks/>
            </p:cNvSpPr>
            <p:nvPr/>
          </p:nvSpPr>
          <p:spPr bwMode="auto">
            <a:xfrm>
              <a:off x="3098" y="1176"/>
              <a:ext cx="53" cy="69"/>
            </a:xfrm>
            <a:custGeom>
              <a:avLst/>
              <a:gdLst>
                <a:gd name="T0" fmla="*/ 4 w 59"/>
                <a:gd name="T1" fmla="*/ 32 h 75"/>
                <a:gd name="T2" fmla="*/ 4 w 59"/>
                <a:gd name="T3" fmla="*/ 25 h 75"/>
                <a:gd name="T4" fmla="*/ 0 w 59"/>
                <a:gd name="T5" fmla="*/ 20 h 75"/>
                <a:gd name="T6" fmla="*/ 0 w 59"/>
                <a:gd name="T7" fmla="*/ 12 h 75"/>
                <a:gd name="T8" fmla="*/ 4 w 59"/>
                <a:gd name="T9" fmla="*/ 6 h 75"/>
                <a:gd name="T10" fmla="*/ 14 w 59"/>
                <a:gd name="T11" fmla="*/ 0 h 75"/>
                <a:gd name="T12" fmla="*/ 14 w 59"/>
                <a:gd name="T13" fmla="*/ 12 h 75"/>
                <a:gd name="T14" fmla="*/ 20 w 59"/>
                <a:gd name="T15" fmla="*/ 12 h 75"/>
                <a:gd name="T16" fmla="*/ 14 w 59"/>
                <a:gd name="T17" fmla="*/ 20 h 75"/>
                <a:gd name="T18" fmla="*/ 9 w 59"/>
                <a:gd name="T19" fmla="*/ 32 h 75"/>
                <a:gd name="T20" fmla="*/ 4 w 59"/>
                <a:gd name="T21" fmla="*/ 32 h 7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9"/>
                <a:gd name="T34" fmla="*/ 0 h 75"/>
                <a:gd name="T35" fmla="*/ 59 w 59"/>
                <a:gd name="T36" fmla="*/ 75 h 7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9" h="75">
                  <a:moveTo>
                    <a:pt x="15" y="75"/>
                  </a:moveTo>
                  <a:lnTo>
                    <a:pt x="15" y="58"/>
                  </a:lnTo>
                  <a:lnTo>
                    <a:pt x="0" y="46"/>
                  </a:lnTo>
                  <a:lnTo>
                    <a:pt x="0" y="27"/>
                  </a:lnTo>
                  <a:lnTo>
                    <a:pt x="15" y="15"/>
                  </a:lnTo>
                  <a:lnTo>
                    <a:pt x="42" y="0"/>
                  </a:lnTo>
                  <a:lnTo>
                    <a:pt x="42" y="27"/>
                  </a:lnTo>
                  <a:lnTo>
                    <a:pt x="59" y="27"/>
                  </a:lnTo>
                  <a:lnTo>
                    <a:pt x="42" y="46"/>
                  </a:lnTo>
                  <a:lnTo>
                    <a:pt x="26" y="75"/>
                  </a:lnTo>
                  <a:lnTo>
                    <a:pt x="15" y="75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91" name="Freeform 89"/>
            <p:cNvSpPr>
              <a:spLocks/>
            </p:cNvSpPr>
            <p:nvPr/>
          </p:nvSpPr>
          <p:spPr bwMode="auto">
            <a:xfrm>
              <a:off x="3123" y="1374"/>
              <a:ext cx="137" cy="69"/>
            </a:xfrm>
            <a:custGeom>
              <a:avLst/>
              <a:gdLst>
                <a:gd name="T0" fmla="*/ 0 w 160"/>
                <a:gd name="T1" fmla="*/ 20 h 75"/>
                <a:gd name="T2" fmla="*/ 15 w 160"/>
                <a:gd name="T3" fmla="*/ 20 h 75"/>
                <a:gd name="T4" fmla="*/ 13 w 160"/>
                <a:gd name="T5" fmla="*/ 14 h 75"/>
                <a:gd name="T6" fmla="*/ 18 w 160"/>
                <a:gd name="T7" fmla="*/ 9 h 75"/>
                <a:gd name="T8" fmla="*/ 21 w 160"/>
                <a:gd name="T9" fmla="*/ 9 h 75"/>
                <a:gd name="T10" fmla="*/ 24 w 160"/>
                <a:gd name="T11" fmla="*/ 0 h 75"/>
                <a:gd name="T12" fmla="*/ 32 w 160"/>
                <a:gd name="T13" fmla="*/ 9 h 75"/>
                <a:gd name="T14" fmla="*/ 33 w 160"/>
                <a:gd name="T15" fmla="*/ 14 h 75"/>
                <a:gd name="T16" fmla="*/ 28 w 160"/>
                <a:gd name="T17" fmla="*/ 25 h 75"/>
                <a:gd name="T18" fmla="*/ 18 w 160"/>
                <a:gd name="T19" fmla="*/ 32 h 75"/>
                <a:gd name="T20" fmla="*/ 13 w 160"/>
                <a:gd name="T21" fmla="*/ 25 h 75"/>
                <a:gd name="T22" fmla="*/ 9 w 160"/>
                <a:gd name="T23" fmla="*/ 25 h 75"/>
                <a:gd name="T24" fmla="*/ 3 w 160"/>
                <a:gd name="T25" fmla="*/ 25 h 75"/>
                <a:gd name="T26" fmla="*/ 0 w 160"/>
                <a:gd name="T27" fmla="*/ 25 h 75"/>
                <a:gd name="T28" fmla="*/ 0 w 160"/>
                <a:gd name="T29" fmla="*/ 20 h 7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0"/>
                <a:gd name="T46" fmla="*/ 0 h 75"/>
                <a:gd name="T47" fmla="*/ 160 w 160"/>
                <a:gd name="T48" fmla="*/ 75 h 7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0" h="75">
                  <a:moveTo>
                    <a:pt x="0" y="46"/>
                  </a:moveTo>
                  <a:lnTo>
                    <a:pt x="71" y="46"/>
                  </a:lnTo>
                  <a:lnTo>
                    <a:pt x="60" y="31"/>
                  </a:lnTo>
                  <a:lnTo>
                    <a:pt x="87" y="20"/>
                  </a:lnTo>
                  <a:lnTo>
                    <a:pt x="98" y="20"/>
                  </a:lnTo>
                  <a:lnTo>
                    <a:pt x="116" y="0"/>
                  </a:lnTo>
                  <a:lnTo>
                    <a:pt x="146" y="20"/>
                  </a:lnTo>
                  <a:lnTo>
                    <a:pt x="160" y="31"/>
                  </a:lnTo>
                  <a:lnTo>
                    <a:pt x="131" y="58"/>
                  </a:lnTo>
                  <a:lnTo>
                    <a:pt x="87" y="75"/>
                  </a:lnTo>
                  <a:lnTo>
                    <a:pt x="60" y="58"/>
                  </a:lnTo>
                  <a:lnTo>
                    <a:pt x="47" y="58"/>
                  </a:lnTo>
                  <a:lnTo>
                    <a:pt x="16" y="58"/>
                  </a:lnTo>
                  <a:lnTo>
                    <a:pt x="0" y="58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92" name="Freeform 90"/>
            <p:cNvSpPr>
              <a:spLocks/>
            </p:cNvSpPr>
            <p:nvPr/>
          </p:nvSpPr>
          <p:spPr bwMode="auto">
            <a:xfrm>
              <a:off x="3049" y="1419"/>
              <a:ext cx="88" cy="43"/>
            </a:xfrm>
            <a:custGeom>
              <a:avLst/>
              <a:gdLst>
                <a:gd name="T0" fmla="*/ 9 w 100"/>
                <a:gd name="T1" fmla="*/ 23 h 46"/>
                <a:gd name="T2" fmla="*/ 16 w 100"/>
                <a:gd name="T3" fmla="*/ 17 h 46"/>
                <a:gd name="T4" fmla="*/ 20 w 100"/>
                <a:gd name="T5" fmla="*/ 23 h 46"/>
                <a:gd name="T6" fmla="*/ 20 w 100"/>
                <a:gd name="T7" fmla="*/ 17 h 46"/>
                <a:gd name="T8" fmla="*/ 23 w 100"/>
                <a:gd name="T9" fmla="*/ 17 h 46"/>
                <a:gd name="T10" fmla="*/ 28 w 100"/>
                <a:gd name="T11" fmla="*/ 7 h 46"/>
                <a:gd name="T12" fmla="*/ 23 w 100"/>
                <a:gd name="T13" fmla="*/ 7 h 46"/>
                <a:gd name="T14" fmla="*/ 23 w 100"/>
                <a:gd name="T15" fmla="*/ 0 h 46"/>
                <a:gd name="T16" fmla="*/ 12 w 100"/>
                <a:gd name="T17" fmla="*/ 0 h 46"/>
                <a:gd name="T18" fmla="*/ 9 w 100"/>
                <a:gd name="T19" fmla="*/ 0 h 46"/>
                <a:gd name="T20" fmla="*/ 0 w 100"/>
                <a:gd name="T21" fmla="*/ 17 h 46"/>
                <a:gd name="T22" fmla="*/ 4 w 100"/>
                <a:gd name="T23" fmla="*/ 23 h 46"/>
                <a:gd name="T24" fmla="*/ 4 w 100"/>
                <a:gd name="T25" fmla="*/ 17 h 46"/>
                <a:gd name="T26" fmla="*/ 9 w 100"/>
                <a:gd name="T27" fmla="*/ 23 h 4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00"/>
                <a:gd name="T43" fmla="*/ 0 h 46"/>
                <a:gd name="T44" fmla="*/ 100 w 100"/>
                <a:gd name="T45" fmla="*/ 46 h 4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00" h="46">
                  <a:moveTo>
                    <a:pt x="31" y="46"/>
                  </a:moveTo>
                  <a:lnTo>
                    <a:pt x="56" y="31"/>
                  </a:lnTo>
                  <a:lnTo>
                    <a:pt x="71" y="46"/>
                  </a:lnTo>
                  <a:lnTo>
                    <a:pt x="71" y="31"/>
                  </a:lnTo>
                  <a:lnTo>
                    <a:pt x="82" y="31"/>
                  </a:lnTo>
                  <a:lnTo>
                    <a:pt x="100" y="14"/>
                  </a:lnTo>
                  <a:lnTo>
                    <a:pt x="82" y="14"/>
                  </a:lnTo>
                  <a:lnTo>
                    <a:pt x="82" y="0"/>
                  </a:lnTo>
                  <a:lnTo>
                    <a:pt x="42" y="0"/>
                  </a:lnTo>
                  <a:lnTo>
                    <a:pt x="31" y="0"/>
                  </a:lnTo>
                  <a:lnTo>
                    <a:pt x="0" y="31"/>
                  </a:lnTo>
                  <a:lnTo>
                    <a:pt x="11" y="46"/>
                  </a:lnTo>
                  <a:lnTo>
                    <a:pt x="11" y="31"/>
                  </a:lnTo>
                  <a:lnTo>
                    <a:pt x="31" y="46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93" name="Freeform 91"/>
            <p:cNvSpPr>
              <a:spLocks/>
            </p:cNvSpPr>
            <p:nvPr/>
          </p:nvSpPr>
          <p:spPr bwMode="auto">
            <a:xfrm>
              <a:off x="3314" y="1535"/>
              <a:ext cx="40" cy="80"/>
            </a:xfrm>
            <a:custGeom>
              <a:avLst/>
              <a:gdLst>
                <a:gd name="T0" fmla="*/ 5 w 46"/>
                <a:gd name="T1" fmla="*/ 14 h 87"/>
                <a:gd name="T2" fmla="*/ 5 w 46"/>
                <a:gd name="T3" fmla="*/ 0 h 87"/>
                <a:gd name="T4" fmla="*/ 0 w 46"/>
                <a:gd name="T5" fmla="*/ 0 h 87"/>
                <a:gd name="T6" fmla="*/ 0 w 46"/>
                <a:gd name="T7" fmla="*/ 14 h 87"/>
                <a:gd name="T8" fmla="*/ 0 w 46"/>
                <a:gd name="T9" fmla="*/ 31 h 87"/>
                <a:gd name="T10" fmla="*/ 5 w 46"/>
                <a:gd name="T11" fmla="*/ 38 h 87"/>
                <a:gd name="T12" fmla="*/ 11 w 46"/>
                <a:gd name="T13" fmla="*/ 25 h 87"/>
                <a:gd name="T14" fmla="*/ 5 w 46"/>
                <a:gd name="T15" fmla="*/ 14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6"/>
                <a:gd name="T25" fmla="*/ 0 h 87"/>
                <a:gd name="T26" fmla="*/ 46 w 46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6" h="87">
                  <a:moveTo>
                    <a:pt x="19" y="31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0" y="31"/>
                  </a:lnTo>
                  <a:lnTo>
                    <a:pt x="0" y="73"/>
                  </a:lnTo>
                  <a:lnTo>
                    <a:pt x="19" y="87"/>
                  </a:lnTo>
                  <a:lnTo>
                    <a:pt x="46" y="58"/>
                  </a:lnTo>
                  <a:lnTo>
                    <a:pt x="19" y="31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94" name="Freeform 92"/>
            <p:cNvSpPr>
              <a:spLocks/>
            </p:cNvSpPr>
            <p:nvPr/>
          </p:nvSpPr>
          <p:spPr bwMode="auto">
            <a:xfrm>
              <a:off x="3238" y="1393"/>
              <a:ext cx="123" cy="63"/>
            </a:xfrm>
            <a:custGeom>
              <a:avLst/>
              <a:gdLst>
                <a:gd name="T0" fmla="*/ 3 w 142"/>
                <a:gd name="T1" fmla="*/ 26 h 68"/>
                <a:gd name="T2" fmla="*/ 0 w 142"/>
                <a:gd name="T3" fmla="*/ 18 h 68"/>
                <a:gd name="T4" fmla="*/ 7 w 142"/>
                <a:gd name="T5" fmla="*/ 6 h 68"/>
                <a:gd name="T6" fmla="*/ 13 w 142"/>
                <a:gd name="T7" fmla="*/ 13 h 68"/>
                <a:gd name="T8" fmla="*/ 23 w 142"/>
                <a:gd name="T9" fmla="*/ 0 h 68"/>
                <a:gd name="T10" fmla="*/ 30 w 142"/>
                <a:gd name="T11" fmla="*/ 0 h 68"/>
                <a:gd name="T12" fmla="*/ 30 w 142"/>
                <a:gd name="T13" fmla="*/ 6 h 68"/>
                <a:gd name="T14" fmla="*/ 35 w 142"/>
                <a:gd name="T15" fmla="*/ 6 h 68"/>
                <a:gd name="T16" fmla="*/ 30 w 142"/>
                <a:gd name="T17" fmla="*/ 13 h 68"/>
                <a:gd name="T18" fmla="*/ 27 w 142"/>
                <a:gd name="T19" fmla="*/ 26 h 68"/>
                <a:gd name="T20" fmla="*/ 23 w 142"/>
                <a:gd name="T21" fmla="*/ 32 h 68"/>
                <a:gd name="T22" fmla="*/ 9 w 142"/>
                <a:gd name="T23" fmla="*/ 32 h 68"/>
                <a:gd name="T24" fmla="*/ 3 w 142"/>
                <a:gd name="T25" fmla="*/ 26 h 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42"/>
                <a:gd name="T40" fmla="*/ 0 h 68"/>
                <a:gd name="T41" fmla="*/ 142 w 142"/>
                <a:gd name="T42" fmla="*/ 68 h 6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42" h="68">
                  <a:moveTo>
                    <a:pt x="15" y="54"/>
                  </a:moveTo>
                  <a:lnTo>
                    <a:pt x="0" y="39"/>
                  </a:lnTo>
                  <a:lnTo>
                    <a:pt x="27" y="12"/>
                  </a:lnTo>
                  <a:lnTo>
                    <a:pt x="54" y="27"/>
                  </a:lnTo>
                  <a:lnTo>
                    <a:pt x="98" y="0"/>
                  </a:lnTo>
                  <a:lnTo>
                    <a:pt x="125" y="0"/>
                  </a:lnTo>
                  <a:lnTo>
                    <a:pt x="125" y="12"/>
                  </a:lnTo>
                  <a:lnTo>
                    <a:pt x="142" y="12"/>
                  </a:lnTo>
                  <a:lnTo>
                    <a:pt x="125" y="27"/>
                  </a:lnTo>
                  <a:lnTo>
                    <a:pt x="113" y="54"/>
                  </a:lnTo>
                  <a:lnTo>
                    <a:pt x="98" y="68"/>
                  </a:lnTo>
                  <a:lnTo>
                    <a:pt x="38" y="68"/>
                  </a:lnTo>
                  <a:lnTo>
                    <a:pt x="15" y="54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95" name="Freeform 93"/>
            <p:cNvSpPr>
              <a:spLocks/>
            </p:cNvSpPr>
            <p:nvPr/>
          </p:nvSpPr>
          <p:spPr bwMode="auto">
            <a:xfrm>
              <a:off x="3823" y="1871"/>
              <a:ext cx="40" cy="43"/>
            </a:xfrm>
            <a:custGeom>
              <a:avLst/>
              <a:gdLst>
                <a:gd name="T0" fmla="*/ 0 w 46"/>
                <a:gd name="T1" fmla="*/ 23 h 46"/>
                <a:gd name="T2" fmla="*/ 3 w 46"/>
                <a:gd name="T3" fmla="*/ 23 h 46"/>
                <a:gd name="T4" fmla="*/ 11 w 46"/>
                <a:gd name="T5" fmla="*/ 23 h 46"/>
                <a:gd name="T6" fmla="*/ 3 w 46"/>
                <a:gd name="T7" fmla="*/ 0 h 46"/>
                <a:gd name="T8" fmla="*/ 0 w 46"/>
                <a:gd name="T9" fmla="*/ 23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6"/>
                <a:gd name="T16" fmla="*/ 0 h 46"/>
                <a:gd name="T17" fmla="*/ 46 w 46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6" h="46">
                  <a:moveTo>
                    <a:pt x="0" y="46"/>
                  </a:moveTo>
                  <a:lnTo>
                    <a:pt x="15" y="46"/>
                  </a:lnTo>
                  <a:lnTo>
                    <a:pt x="46" y="46"/>
                  </a:lnTo>
                  <a:lnTo>
                    <a:pt x="15" y="0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96" name="Freeform 94"/>
            <p:cNvSpPr>
              <a:spLocks/>
            </p:cNvSpPr>
            <p:nvPr/>
          </p:nvSpPr>
          <p:spPr bwMode="auto">
            <a:xfrm>
              <a:off x="2664" y="1708"/>
              <a:ext cx="236" cy="199"/>
            </a:xfrm>
            <a:custGeom>
              <a:avLst/>
              <a:gdLst>
                <a:gd name="T0" fmla="*/ 68 w 271"/>
                <a:gd name="T1" fmla="*/ 17 h 212"/>
                <a:gd name="T2" fmla="*/ 64 w 271"/>
                <a:gd name="T3" fmla="*/ 8 h 212"/>
                <a:gd name="T4" fmla="*/ 60 w 271"/>
                <a:gd name="T5" fmla="*/ 8 h 212"/>
                <a:gd name="T6" fmla="*/ 49 w 271"/>
                <a:gd name="T7" fmla="*/ 8 h 212"/>
                <a:gd name="T8" fmla="*/ 45 w 271"/>
                <a:gd name="T9" fmla="*/ 0 h 212"/>
                <a:gd name="T10" fmla="*/ 43 w 271"/>
                <a:gd name="T11" fmla="*/ 0 h 212"/>
                <a:gd name="T12" fmla="*/ 38 w 271"/>
                <a:gd name="T13" fmla="*/ 23 h 212"/>
                <a:gd name="T14" fmla="*/ 29 w 271"/>
                <a:gd name="T15" fmla="*/ 38 h 212"/>
                <a:gd name="T16" fmla="*/ 24 w 271"/>
                <a:gd name="T17" fmla="*/ 45 h 212"/>
                <a:gd name="T18" fmla="*/ 21 w 271"/>
                <a:gd name="T19" fmla="*/ 60 h 212"/>
                <a:gd name="T20" fmla="*/ 21 w 271"/>
                <a:gd name="T21" fmla="*/ 76 h 212"/>
                <a:gd name="T22" fmla="*/ 18 w 271"/>
                <a:gd name="T23" fmla="*/ 91 h 212"/>
                <a:gd name="T24" fmla="*/ 10 w 271"/>
                <a:gd name="T25" fmla="*/ 103 h 212"/>
                <a:gd name="T26" fmla="*/ 0 w 271"/>
                <a:gd name="T27" fmla="*/ 113 h 212"/>
                <a:gd name="T28" fmla="*/ 24 w 271"/>
                <a:gd name="T29" fmla="*/ 113 h 212"/>
                <a:gd name="T30" fmla="*/ 24 w 271"/>
                <a:gd name="T31" fmla="*/ 97 h 212"/>
                <a:gd name="T32" fmla="*/ 29 w 271"/>
                <a:gd name="T33" fmla="*/ 91 h 212"/>
                <a:gd name="T34" fmla="*/ 45 w 271"/>
                <a:gd name="T35" fmla="*/ 83 h 212"/>
                <a:gd name="T36" fmla="*/ 53 w 271"/>
                <a:gd name="T37" fmla="*/ 69 h 212"/>
                <a:gd name="T38" fmla="*/ 53 w 271"/>
                <a:gd name="T39" fmla="*/ 60 h 212"/>
                <a:gd name="T40" fmla="*/ 68 w 271"/>
                <a:gd name="T41" fmla="*/ 52 h 212"/>
                <a:gd name="T42" fmla="*/ 68 w 271"/>
                <a:gd name="T43" fmla="*/ 17 h 21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71"/>
                <a:gd name="T67" fmla="*/ 0 h 212"/>
                <a:gd name="T68" fmla="*/ 271 w 271"/>
                <a:gd name="T69" fmla="*/ 212 h 21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71" h="212">
                  <a:moveTo>
                    <a:pt x="271" y="31"/>
                  </a:moveTo>
                  <a:lnTo>
                    <a:pt x="254" y="12"/>
                  </a:lnTo>
                  <a:lnTo>
                    <a:pt x="242" y="12"/>
                  </a:lnTo>
                  <a:lnTo>
                    <a:pt x="194" y="12"/>
                  </a:lnTo>
                  <a:lnTo>
                    <a:pt x="183" y="0"/>
                  </a:lnTo>
                  <a:lnTo>
                    <a:pt x="171" y="0"/>
                  </a:lnTo>
                  <a:lnTo>
                    <a:pt x="154" y="43"/>
                  </a:lnTo>
                  <a:lnTo>
                    <a:pt x="116" y="71"/>
                  </a:lnTo>
                  <a:lnTo>
                    <a:pt x="94" y="83"/>
                  </a:lnTo>
                  <a:lnTo>
                    <a:pt x="83" y="112"/>
                  </a:lnTo>
                  <a:lnTo>
                    <a:pt x="83" y="143"/>
                  </a:lnTo>
                  <a:lnTo>
                    <a:pt x="71" y="171"/>
                  </a:lnTo>
                  <a:lnTo>
                    <a:pt x="43" y="194"/>
                  </a:lnTo>
                  <a:lnTo>
                    <a:pt x="0" y="212"/>
                  </a:lnTo>
                  <a:lnTo>
                    <a:pt x="94" y="212"/>
                  </a:lnTo>
                  <a:lnTo>
                    <a:pt x="94" y="183"/>
                  </a:lnTo>
                  <a:lnTo>
                    <a:pt x="116" y="171"/>
                  </a:lnTo>
                  <a:lnTo>
                    <a:pt x="183" y="154"/>
                  </a:lnTo>
                  <a:lnTo>
                    <a:pt x="213" y="131"/>
                  </a:lnTo>
                  <a:lnTo>
                    <a:pt x="213" y="112"/>
                  </a:lnTo>
                  <a:lnTo>
                    <a:pt x="271" y="98"/>
                  </a:lnTo>
                  <a:lnTo>
                    <a:pt x="271" y="31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97" name="Freeform 95"/>
            <p:cNvSpPr>
              <a:spLocks/>
            </p:cNvSpPr>
            <p:nvPr/>
          </p:nvSpPr>
          <p:spPr bwMode="auto">
            <a:xfrm>
              <a:off x="2577" y="2254"/>
              <a:ext cx="61" cy="43"/>
            </a:xfrm>
            <a:custGeom>
              <a:avLst/>
              <a:gdLst>
                <a:gd name="T0" fmla="*/ 0 w 71"/>
                <a:gd name="T1" fmla="*/ 23 h 46"/>
                <a:gd name="T2" fmla="*/ 0 w 71"/>
                <a:gd name="T3" fmla="*/ 14 h 46"/>
                <a:gd name="T4" fmla="*/ 5 w 71"/>
                <a:gd name="T5" fmla="*/ 0 h 46"/>
                <a:gd name="T6" fmla="*/ 15 w 71"/>
                <a:gd name="T7" fmla="*/ 14 h 46"/>
                <a:gd name="T8" fmla="*/ 11 w 71"/>
                <a:gd name="T9" fmla="*/ 23 h 46"/>
                <a:gd name="T10" fmla="*/ 5 w 71"/>
                <a:gd name="T11" fmla="*/ 14 h 46"/>
                <a:gd name="T12" fmla="*/ 0 w 71"/>
                <a:gd name="T13" fmla="*/ 23 h 4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1"/>
                <a:gd name="T22" fmla="*/ 0 h 46"/>
                <a:gd name="T23" fmla="*/ 71 w 71"/>
                <a:gd name="T24" fmla="*/ 46 h 4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1" h="46">
                  <a:moveTo>
                    <a:pt x="0" y="46"/>
                  </a:moveTo>
                  <a:lnTo>
                    <a:pt x="0" y="25"/>
                  </a:lnTo>
                  <a:lnTo>
                    <a:pt x="23" y="0"/>
                  </a:lnTo>
                  <a:lnTo>
                    <a:pt x="71" y="25"/>
                  </a:lnTo>
                  <a:lnTo>
                    <a:pt x="53" y="46"/>
                  </a:lnTo>
                  <a:lnTo>
                    <a:pt x="23" y="25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98" name="Freeform 96"/>
            <p:cNvSpPr>
              <a:spLocks/>
            </p:cNvSpPr>
            <p:nvPr/>
          </p:nvSpPr>
          <p:spPr bwMode="auto">
            <a:xfrm>
              <a:off x="2577" y="2295"/>
              <a:ext cx="61" cy="43"/>
            </a:xfrm>
            <a:custGeom>
              <a:avLst/>
              <a:gdLst>
                <a:gd name="T0" fmla="*/ 15 w 71"/>
                <a:gd name="T1" fmla="*/ 0 h 46"/>
                <a:gd name="T2" fmla="*/ 0 w 71"/>
                <a:gd name="T3" fmla="*/ 0 h 46"/>
                <a:gd name="T4" fmla="*/ 3 w 71"/>
                <a:gd name="T5" fmla="*/ 7 h 46"/>
                <a:gd name="T6" fmla="*/ 5 w 71"/>
                <a:gd name="T7" fmla="*/ 7 h 46"/>
                <a:gd name="T8" fmla="*/ 5 w 71"/>
                <a:gd name="T9" fmla="*/ 23 h 46"/>
                <a:gd name="T10" fmla="*/ 9 w 71"/>
                <a:gd name="T11" fmla="*/ 23 h 46"/>
                <a:gd name="T12" fmla="*/ 9 w 71"/>
                <a:gd name="T13" fmla="*/ 17 h 46"/>
                <a:gd name="T14" fmla="*/ 15 w 71"/>
                <a:gd name="T15" fmla="*/ 17 h 46"/>
                <a:gd name="T16" fmla="*/ 15 w 71"/>
                <a:gd name="T17" fmla="*/ 0 h 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1"/>
                <a:gd name="T28" fmla="*/ 0 h 46"/>
                <a:gd name="T29" fmla="*/ 71 w 71"/>
                <a:gd name="T30" fmla="*/ 46 h 4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1" h="46">
                  <a:moveTo>
                    <a:pt x="71" y="0"/>
                  </a:moveTo>
                  <a:lnTo>
                    <a:pt x="0" y="0"/>
                  </a:lnTo>
                  <a:lnTo>
                    <a:pt x="11" y="14"/>
                  </a:lnTo>
                  <a:lnTo>
                    <a:pt x="23" y="14"/>
                  </a:lnTo>
                  <a:lnTo>
                    <a:pt x="23" y="46"/>
                  </a:lnTo>
                  <a:lnTo>
                    <a:pt x="42" y="46"/>
                  </a:lnTo>
                  <a:lnTo>
                    <a:pt x="42" y="31"/>
                  </a:lnTo>
                  <a:lnTo>
                    <a:pt x="71" y="31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99" name="Freeform 97"/>
            <p:cNvSpPr>
              <a:spLocks/>
            </p:cNvSpPr>
            <p:nvPr/>
          </p:nvSpPr>
          <p:spPr bwMode="auto">
            <a:xfrm>
              <a:off x="2638" y="2364"/>
              <a:ext cx="63" cy="77"/>
            </a:xfrm>
            <a:custGeom>
              <a:avLst/>
              <a:gdLst>
                <a:gd name="T0" fmla="*/ 0 w 71"/>
                <a:gd name="T1" fmla="*/ 6 h 83"/>
                <a:gd name="T2" fmla="*/ 8 w 71"/>
                <a:gd name="T3" fmla="*/ 0 h 83"/>
                <a:gd name="T4" fmla="*/ 16 w 71"/>
                <a:gd name="T5" fmla="*/ 0 h 83"/>
                <a:gd name="T6" fmla="*/ 22 w 71"/>
                <a:gd name="T7" fmla="*/ 13 h 83"/>
                <a:gd name="T8" fmla="*/ 22 w 71"/>
                <a:gd name="T9" fmla="*/ 18 h 83"/>
                <a:gd name="T10" fmla="*/ 12 w 71"/>
                <a:gd name="T11" fmla="*/ 39 h 83"/>
                <a:gd name="T12" fmla="*/ 4 w 71"/>
                <a:gd name="T13" fmla="*/ 26 h 83"/>
                <a:gd name="T14" fmla="*/ 0 w 71"/>
                <a:gd name="T15" fmla="*/ 6 h 8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1"/>
                <a:gd name="T25" fmla="*/ 0 h 83"/>
                <a:gd name="T26" fmla="*/ 71 w 71"/>
                <a:gd name="T27" fmla="*/ 83 h 8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1" h="83">
                  <a:moveTo>
                    <a:pt x="0" y="12"/>
                  </a:moveTo>
                  <a:lnTo>
                    <a:pt x="26" y="0"/>
                  </a:lnTo>
                  <a:lnTo>
                    <a:pt x="53" y="0"/>
                  </a:lnTo>
                  <a:lnTo>
                    <a:pt x="71" y="27"/>
                  </a:lnTo>
                  <a:lnTo>
                    <a:pt x="71" y="39"/>
                  </a:lnTo>
                  <a:lnTo>
                    <a:pt x="38" y="83"/>
                  </a:lnTo>
                  <a:lnTo>
                    <a:pt x="11" y="5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00" name="Freeform 98"/>
            <p:cNvSpPr>
              <a:spLocks/>
            </p:cNvSpPr>
            <p:nvPr/>
          </p:nvSpPr>
          <p:spPr bwMode="auto">
            <a:xfrm>
              <a:off x="3523" y="2665"/>
              <a:ext cx="41" cy="56"/>
            </a:xfrm>
            <a:custGeom>
              <a:avLst/>
              <a:gdLst>
                <a:gd name="T0" fmla="*/ 0 w 46"/>
                <a:gd name="T1" fmla="*/ 9 h 59"/>
                <a:gd name="T2" fmla="*/ 6 w 46"/>
                <a:gd name="T3" fmla="*/ 17 h 59"/>
                <a:gd name="T4" fmla="*/ 6 w 46"/>
                <a:gd name="T5" fmla="*/ 35 h 59"/>
                <a:gd name="T6" fmla="*/ 15 w 46"/>
                <a:gd name="T7" fmla="*/ 17 h 59"/>
                <a:gd name="T8" fmla="*/ 15 w 46"/>
                <a:gd name="T9" fmla="*/ 0 h 59"/>
                <a:gd name="T10" fmla="*/ 0 w 46"/>
                <a:gd name="T11" fmla="*/ 9 h 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6"/>
                <a:gd name="T19" fmla="*/ 0 h 59"/>
                <a:gd name="T20" fmla="*/ 46 w 46"/>
                <a:gd name="T21" fmla="*/ 59 h 5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6" h="59">
                  <a:moveTo>
                    <a:pt x="0" y="15"/>
                  </a:moveTo>
                  <a:lnTo>
                    <a:pt x="19" y="27"/>
                  </a:lnTo>
                  <a:lnTo>
                    <a:pt x="19" y="59"/>
                  </a:lnTo>
                  <a:lnTo>
                    <a:pt x="46" y="27"/>
                  </a:lnTo>
                  <a:lnTo>
                    <a:pt x="46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01" name="Freeform 99"/>
            <p:cNvSpPr>
              <a:spLocks/>
            </p:cNvSpPr>
            <p:nvPr/>
          </p:nvSpPr>
          <p:spPr bwMode="auto">
            <a:xfrm>
              <a:off x="3325" y="3065"/>
              <a:ext cx="197" cy="222"/>
            </a:xfrm>
            <a:custGeom>
              <a:avLst/>
              <a:gdLst>
                <a:gd name="T0" fmla="*/ 32 w 226"/>
                <a:gd name="T1" fmla="*/ 0 h 238"/>
                <a:gd name="T2" fmla="*/ 25 w 226"/>
                <a:gd name="T3" fmla="*/ 0 h 238"/>
                <a:gd name="T4" fmla="*/ 22 w 226"/>
                <a:gd name="T5" fmla="*/ 7 h 238"/>
                <a:gd name="T6" fmla="*/ 22 w 226"/>
                <a:gd name="T7" fmla="*/ 0 h 238"/>
                <a:gd name="T8" fmla="*/ 7 w 226"/>
                <a:gd name="T9" fmla="*/ 7 h 238"/>
                <a:gd name="T10" fmla="*/ 7 w 226"/>
                <a:gd name="T11" fmla="*/ 49 h 238"/>
                <a:gd name="T12" fmla="*/ 0 w 226"/>
                <a:gd name="T13" fmla="*/ 56 h 238"/>
                <a:gd name="T14" fmla="*/ 0 w 226"/>
                <a:gd name="T15" fmla="*/ 92 h 238"/>
                <a:gd name="T16" fmla="*/ 7 w 226"/>
                <a:gd name="T17" fmla="*/ 99 h 238"/>
                <a:gd name="T18" fmla="*/ 3 w 226"/>
                <a:gd name="T19" fmla="*/ 113 h 238"/>
                <a:gd name="T20" fmla="*/ 7 w 226"/>
                <a:gd name="T21" fmla="*/ 118 h 238"/>
                <a:gd name="T22" fmla="*/ 14 w 226"/>
                <a:gd name="T23" fmla="*/ 113 h 238"/>
                <a:gd name="T24" fmla="*/ 22 w 226"/>
                <a:gd name="T25" fmla="*/ 99 h 238"/>
                <a:gd name="T26" fmla="*/ 29 w 226"/>
                <a:gd name="T27" fmla="*/ 99 h 238"/>
                <a:gd name="T28" fmla="*/ 32 w 226"/>
                <a:gd name="T29" fmla="*/ 99 h 238"/>
                <a:gd name="T30" fmla="*/ 47 w 226"/>
                <a:gd name="T31" fmla="*/ 71 h 238"/>
                <a:gd name="T32" fmla="*/ 57 w 226"/>
                <a:gd name="T33" fmla="*/ 56 h 238"/>
                <a:gd name="T34" fmla="*/ 51 w 226"/>
                <a:gd name="T35" fmla="*/ 49 h 238"/>
                <a:gd name="T36" fmla="*/ 47 w 226"/>
                <a:gd name="T37" fmla="*/ 33 h 238"/>
                <a:gd name="T38" fmla="*/ 39 w 226"/>
                <a:gd name="T39" fmla="*/ 21 h 238"/>
                <a:gd name="T40" fmla="*/ 32 w 226"/>
                <a:gd name="T41" fmla="*/ 0 h 2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26"/>
                <a:gd name="T64" fmla="*/ 0 h 238"/>
                <a:gd name="T65" fmla="*/ 226 w 226"/>
                <a:gd name="T66" fmla="*/ 238 h 23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26" h="238">
                  <a:moveTo>
                    <a:pt x="126" y="0"/>
                  </a:moveTo>
                  <a:lnTo>
                    <a:pt x="98" y="0"/>
                  </a:lnTo>
                  <a:lnTo>
                    <a:pt x="86" y="16"/>
                  </a:lnTo>
                  <a:lnTo>
                    <a:pt x="86" y="0"/>
                  </a:lnTo>
                  <a:lnTo>
                    <a:pt x="27" y="16"/>
                  </a:lnTo>
                  <a:lnTo>
                    <a:pt x="27" y="98"/>
                  </a:lnTo>
                  <a:lnTo>
                    <a:pt x="0" y="113"/>
                  </a:lnTo>
                  <a:lnTo>
                    <a:pt x="0" y="186"/>
                  </a:lnTo>
                  <a:lnTo>
                    <a:pt x="27" y="198"/>
                  </a:lnTo>
                  <a:lnTo>
                    <a:pt x="15" y="225"/>
                  </a:lnTo>
                  <a:lnTo>
                    <a:pt x="27" y="238"/>
                  </a:lnTo>
                  <a:lnTo>
                    <a:pt x="54" y="225"/>
                  </a:lnTo>
                  <a:lnTo>
                    <a:pt x="86" y="198"/>
                  </a:lnTo>
                  <a:lnTo>
                    <a:pt x="115" y="198"/>
                  </a:lnTo>
                  <a:lnTo>
                    <a:pt x="126" y="198"/>
                  </a:lnTo>
                  <a:lnTo>
                    <a:pt x="186" y="142"/>
                  </a:lnTo>
                  <a:lnTo>
                    <a:pt x="226" y="113"/>
                  </a:lnTo>
                  <a:lnTo>
                    <a:pt x="198" y="98"/>
                  </a:lnTo>
                  <a:lnTo>
                    <a:pt x="186" y="67"/>
                  </a:lnTo>
                  <a:lnTo>
                    <a:pt x="157" y="4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02" name="Freeform 100"/>
            <p:cNvSpPr>
              <a:spLocks/>
            </p:cNvSpPr>
            <p:nvPr/>
          </p:nvSpPr>
          <p:spPr bwMode="auto">
            <a:xfrm>
              <a:off x="5998" y="1030"/>
              <a:ext cx="63" cy="43"/>
            </a:xfrm>
            <a:custGeom>
              <a:avLst/>
              <a:gdLst>
                <a:gd name="T0" fmla="*/ 0 w 71"/>
                <a:gd name="T1" fmla="*/ 0 h 46"/>
                <a:gd name="T2" fmla="*/ 22 w 71"/>
                <a:gd name="T3" fmla="*/ 23 h 46"/>
                <a:gd name="T4" fmla="*/ 18 w 71"/>
                <a:gd name="T5" fmla="*/ 23 h 46"/>
                <a:gd name="T6" fmla="*/ 4 w 71"/>
                <a:gd name="T7" fmla="*/ 23 h 46"/>
                <a:gd name="T8" fmla="*/ 0 w 71"/>
                <a:gd name="T9" fmla="*/ 0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"/>
                <a:gd name="T16" fmla="*/ 0 h 46"/>
                <a:gd name="T17" fmla="*/ 71 w 71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" h="46">
                  <a:moveTo>
                    <a:pt x="0" y="0"/>
                  </a:moveTo>
                  <a:lnTo>
                    <a:pt x="71" y="46"/>
                  </a:lnTo>
                  <a:lnTo>
                    <a:pt x="58" y="46"/>
                  </a:lnTo>
                  <a:lnTo>
                    <a:pt x="12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03" name="Freeform 101"/>
            <p:cNvSpPr>
              <a:spLocks/>
            </p:cNvSpPr>
            <p:nvPr/>
          </p:nvSpPr>
          <p:spPr bwMode="auto">
            <a:xfrm>
              <a:off x="4574" y="2364"/>
              <a:ext cx="49" cy="94"/>
            </a:xfrm>
            <a:custGeom>
              <a:avLst/>
              <a:gdLst>
                <a:gd name="T0" fmla="*/ 0 w 56"/>
                <a:gd name="T1" fmla="*/ 31 h 100"/>
                <a:gd name="T2" fmla="*/ 4 w 56"/>
                <a:gd name="T3" fmla="*/ 8 h 100"/>
                <a:gd name="T4" fmla="*/ 4 w 56"/>
                <a:gd name="T5" fmla="*/ 0 h 100"/>
                <a:gd name="T6" fmla="*/ 8 w 56"/>
                <a:gd name="T7" fmla="*/ 8 h 100"/>
                <a:gd name="T8" fmla="*/ 15 w 56"/>
                <a:gd name="T9" fmla="*/ 31 h 100"/>
                <a:gd name="T10" fmla="*/ 15 w 56"/>
                <a:gd name="T11" fmla="*/ 54 h 100"/>
                <a:gd name="T12" fmla="*/ 10 w 56"/>
                <a:gd name="T13" fmla="*/ 54 h 100"/>
                <a:gd name="T14" fmla="*/ 4 w 56"/>
                <a:gd name="T15" fmla="*/ 54 h 100"/>
                <a:gd name="T16" fmla="*/ 0 w 56"/>
                <a:gd name="T17" fmla="*/ 31 h 1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6"/>
                <a:gd name="T28" fmla="*/ 0 h 100"/>
                <a:gd name="T29" fmla="*/ 56 w 56"/>
                <a:gd name="T30" fmla="*/ 100 h 1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6" h="100">
                  <a:moveTo>
                    <a:pt x="0" y="56"/>
                  </a:moveTo>
                  <a:lnTo>
                    <a:pt x="12" y="12"/>
                  </a:lnTo>
                  <a:lnTo>
                    <a:pt x="12" y="0"/>
                  </a:lnTo>
                  <a:lnTo>
                    <a:pt x="27" y="12"/>
                  </a:lnTo>
                  <a:lnTo>
                    <a:pt x="56" y="56"/>
                  </a:lnTo>
                  <a:lnTo>
                    <a:pt x="56" y="100"/>
                  </a:lnTo>
                  <a:lnTo>
                    <a:pt x="38" y="100"/>
                  </a:lnTo>
                  <a:lnTo>
                    <a:pt x="12" y="100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04" name="Freeform 102"/>
            <p:cNvSpPr>
              <a:spLocks/>
            </p:cNvSpPr>
            <p:nvPr/>
          </p:nvSpPr>
          <p:spPr bwMode="auto">
            <a:xfrm>
              <a:off x="5148" y="2108"/>
              <a:ext cx="49" cy="43"/>
            </a:xfrm>
            <a:custGeom>
              <a:avLst/>
              <a:gdLst>
                <a:gd name="T0" fmla="*/ 0 w 55"/>
                <a:gd name="T1" fmla="*/ 7 h 46"/>
                <a:gd name="T2" fmla="*/ 10 w 55"/>
                <a:gd name="T3" fmla="*/ 0 h 46"/>
                <a:gd name="T4" fmla="*/ 18 w 55"/>
                <a:gd name="T5" fmla="*/ 0 h 46"/>
                <a:gd name="T6" fmla="*/ 18 w 55"/>
                <a:gd name="T7" fmla="*/ 16 h 46"/>
                <a:gd name="T8" fmla="*/ 10 w 55"/>
                <a:gd name="T9" fmla="*/ 23 h 46"/>
                <a:gd name="T10" fmla="*/ 4 w 55"/>
                <a:gd name="T11" fmla="*/ 23 h 46"/>
                <a:gd name="T12" fmla="*/ 0 w 55"/>
                <a:gd name="T13" fmla="*/ 7 h 4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5"/>
                <a:gd name="T22" fmla="*/ 0 h 46"/>
                <a:gd name="T23" fmla="*/ 55 w 55"/>
                <a:gd name="T24" fmla="*/ 46 h 4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5" h="46">
                  <a:moveTo>
                    <a:pt x="0" y="13"/>
                  </a:moveTo>
                  <a:lnTo>
                    <a:pt x="30" y="0"/>
                  </a:lnTo>
                  <a:lnTo>
                    <a:pt x="55" y="0"/>
                  </a:lnTo>
                  <a:lnTo>
                    <a:pt x="55" y="30"/>
                  </a:lnTo>
                  <a:lnTo>
                    <a:pt x="30" y="46"/>
                  </a:lnTo>
                  <a:lnTo>
                    <a:pt x="11" y="46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05" name="Freeform 103"/>
            <p:cNvSpPr>
              <a:spLocks/>
            </p:cNvSpPr>
            <p:nvPr/>
          </p:nvSpPr>
          <p:spPr bwMode="auto">
            <a:xfrm>
              <a:off x="5500" y="1763"/>
              <a:ext cx="45" cy="69"/>
            </a:xfrm>
            <a:custGeom>
              <a:avLst/>
              <a:gdLst>
                <a:gd name="T0" fmla="*/ 0 w 52"/>
                <a:gd name="T1" fmla="*/ 6 h 75"/>
                <a:gd name="T2" fmla="*/ 3 w 52"/>
                <a:gd name="T3" fmla="*/ 0 h 75"/>
                <a:gd name="T4" fmla="*/ 9 w 52"/>
                <a:gd name="T5" fmla="*/ 0 h 75"/>
                <a:gd name="T6" fmla="*/ 12 w 52"/>
                <a:gd name="T7" fmla="*/ 12 h 75"/>
                <a:gd name="T8" fmla="*/ 12 w 52"/>
                <a:gd name="T9" fmla="*/ 24 h 75"/>
                <a:gd name="T10" fmla="*/ 9 w 52"/>
                <a:gd name="T11" fmla="*/ 32 h 75"/>
                <a:gd name="T12" fmla="*/ 7 w 52"/>
                <a:gd name="T13" fmla="*/ 32 h 75"/>
                <a:gd name="T14" fmla="*/ 7 w 52"/>
                <a:gd name="T15" fmla="*/ 12 h 75"/>
                <a:gd name="T16" fmla="*/ 3 w 52"/>
                <a:gd name="T17" fmla="*/ 6 h 75"/>
                <a:gd name="T18" fmla="*/ 3 w 52"/>
                <a:gd name="T19" fmla="*/ 12 h 75"/>
                <a:gd name="T20" fmla="*/ 0 w 52"/>
                <a:gd name="T21" fmla="*/ 6 h 7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2"/>
                <a:gd name="T34" fmla="*/ 0 h 75"/>
                <a:gd name="T35" fmla="*/ 52 w 52"/>
                <a:gd name="T36" fmla="*/ 75 h 7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2" h="75">
                  <a:moveTo>
                    <a:pt x="0" y="15"/>
                  </a:moveTo>
                  <a:lnTo>
                    <a:pt x="11" y="0"/>
                  </a:lnTo>
                  <a:lnTo>
                    <a:pt x="38" y="0"/>
                  </a:lnTo>
                  <a:lnTo>
                    <a:pt x="52" y="27"/>
                  </a:lnTo>
                  <a:lnTo>
                    <a:pt x="52" y="54"/>
                  </a:lnTo>
                  <a:lnTo>
                    <a:pt x="38" y="75"/>
                  </a:lnTo>
                  <a:lnTo>
                    <a:pt x="27" y="75"/>
                  </a:lnTo>
                  <a:lnTo>
                    <a:pt x="27" y="27"/>
                  </a:lnTo>
                  <a:lnTo>
                    <a:pt x="11" y="15"/>
                  </a:lnTo>
                  <a:lnTo>
                    <a:pt x="11" y="27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06" name="Freeform 104"/>
            <p:cNvSpPr>
              <a:spLocks/>
            </p:cNvSpPr>
            <p:nvPr/>
          </p:nvSpPr>
          <p:spPr bwMode="auto">
            <a:xfrm>
              <a:off x="5547" y="1750"/>
              <a:ext cx="52" cy="43"/>
            </a:xfrm>
            <a:custGeom>
              <a:avLst/>
              <a:gdLst>
                <a:gd name="T0" fmla="*/ 0 w 59"/>
                <a:gd name="T1" fmla="*/ 16 h 46"/>
                <a:gd name="T2" fmla="*/ 4 w 59"/>
                <a:gd name="T3" fmla="*/ 0 h 46"/>
                <a:gd name="T4" fmla="*/ 9 w 59"/>
                <a:gd name="T5" fmla="*/ 7 h 46"/>
                <a:gd name="T6" fmla="*/ 9 w 59"/>
                <a:gd name="T7" fmla="*/ 0 h 46"/>
                <a:gd name="T8" fmla="*/ 13 w 59"/>
                <a:gd name="T9" fmla="*/ 0 h 46"/>
                <a:gd name="T10" fmla="*/ 17 w 59"/>
                <a:gd name="T11" fmla="*/ 7 h 46"/>
                <a:gd name="T12" fmla="*/ 13 w 59"/>
                <a:gd name="T13" fmla="*/ 16 h 46"/>
                <a:gd name="T14" fmla="*/ 9 w 59"/>
                <a:gd name="T15" fmla="*/ 7 h 46"/>
                <a:gd name="T16" fmla="*/ 9 w 59"/>
                <a:gd name="T17" fmla="*/ 16 h 46"/>
                <a:gd name="T18" fmla="*/ 9 w 59"/>
                <a:gd name="T19" fmla="*/ 23 h 46"/>
                <a:gd name="T20" fmla="*/ 0 w 59"/>
                <a:gd name="T21" fmla="*/ 16 h 4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9"/>
                <a:gd name="T34" fmla="*/ 0 h 46"/>
                <a:gd name="T35" fmla="*/ 59 w 59"/>
                <a:gd name="T36" fmla="*/ 46 h 4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9" h="46">
                  <a:moveTo>
                    <a:pt x="0" y="30"/>
                  </a:moveTo>
                  <a:lnTo>
                    <a:pt x="15" y="0"/>
                  </a:lnTo>
                  <a:lnTo>
                    <a:pt x="30" y="13"/>
                  </a:lnTo>
                  <a:lnTo>
                    <a:pt x="30" y="0"/>
                  </a:lnTo>
                  <a:lnTo>
                    <a:pt x="46" y="0"/>
                  </a:lnTo>
                  <a:lnTo>
                    <a:pt x="59" y="13"/>
                  </a:lnTo>
                  <a:lnTo>
                    <a:pt x="46" y="30"/>
                  </a:lnTo>
                  <a:lnTo>
                    <a:pt x="30" y="13"/>
                  </a:lnTo>
                  <a:lnTo>
                    <a:pt x="30" y="30"/>
                  </a:lnTo>
                  <a:lnTo>
                    <a:pt x="30" y="46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07" name="Freeform 105"/>
            <p:cNvSpPr>
              <a:spLocks/>
            </p:cNvSpPr>
            <p:nvPr/>
          </p:nvSpPr>
          <p:spPr bwMode="auto">
            <a:xfrm>
              <a:off x="5512" y="1563"/>
              <a:ext cx="186" cy="213"/>
            </a:xfrm>
            <a:custGeom>
              <a:avLst/>
              <a:gdLst>
                <a:gd name="T0" fmla="*/ 0 w 215"/>
                <a:gd name="T1" fmla="*/ 109 h 226"/>
                <a:gd name="T2" fmla="*/ 7 w 215"/>
                <a:gd name="T3" fmla="*/ 91 h 226"/>
                <a:gd name="T4" fmla="*/ 20 w 215"/>
                <a:gd name="T5" fmla="*/ 85 h 226"/>
                <a:gd name="T6" fmla="*/ 23 w 215"/>
                <a:gd name="T7" fmla="*/ 91 h 226"/>
                <a:gd name="T8" fmla="*/ 23 w 215"/>
                <a:gd name="T9" fmla="*/ 85 h 226"/>
                <a:gd name="T10" fmla="*/ 23 w 215"/>
                <a:gd name="T11" fmla="*/ 63 h 226"/>
                <a:gd name="T12" fmla="*/ 27 w 215"/>
                <a:gd name="T13" fmla="*/ 63 h 226"/>
                <a:gd name="T14" fmla="*/ 27 w 215"/>
                <a:gd name="T15" fmla="*/ 71 h 226"/>
                <a:gd name="T16" fmla="*/ 32 w 215"/>
                <a:gd name="T17" fmla="*/ 63 h 226"/>
                <a:gd name="T18" fmla="*/ 32 w 215"/>
                <a:gd name="T19" fmla="*/ 37 h 226"/>
                <a:gd name="T20" fmla="*/ 30 w 215"/>
                <a:gd name="T21" fmla="*/ 8 h 226"/>
                <a:gd name="T22" fmla="*/ 32 w 215"/>
                <a:gd name="T23" fmla="*/ 8 h 226"/>
                <a:gd name="T24" fmla="*/ 30 w 215"/>
                <a:gd name="T25" fmla="*/ 0 h 226"/>
                <a:gd name="T26" fmla="*/ 32 w 215"/>
                <a:gd name="T27" fmla="*/ 8 h 226"/>
                <a:gd name="T28" fmla="*/ 44 w 215"/>
                <a:gd name="T29" fmla="*/ 37 h 226"/>
                <a:gd name="T30" fmla="*/ 47 w 215"/>
                <a:gd name="T31" fmla="*/ 45 h 226"/>
                <a:gd name="T32" fmla="*/ 44 w 215"/>
                <a:gd name="T33" fmla="*/ 45 h 226"/>
                <a:gd name="T34" fmla="*/ 44 w 215"/>
                <a:gd name="T35" fmla="*/ 54 h 226"/>
                <a:gd name="T36" fmla="*/ 50 w 215"/>
                <a:gd name="T37" fmla="*/ 85 h 226"/>
                <a:gd name="T38" fmla="*/ 50 w 215"/>
                <a:gd name="T39" fmla="*/ 91 h 226"/>
                <a:gd name="T40" fmla="*/ 47 w 215"/>
                <a:gd name="T41" fmla="*/ 103 h 226"/>
                <a:gd name="T42" fmla="*/ 44 w 215"/>
                <a:gd name="T43" fmla="*/ 91 h 226"/>
                <a:gd name="T44" fmla="*/ 44 w 215"/>
                <a:gd name="T45" fmla="*/ 103 h 226"/>
                <a:gd name="T46" fmla="*/ 41 w 215"/>
                <a:gd name="T47" fmla="*/ 91 h 226"/>
                <a:gd name="T48" fmla="*/ 37 w 215"/>
                <a:gd name="T49" fmla="*/ 103 h 226"/>
                <a:gd name="T50" fmla="*/ 32 w 215"/>
                <a:gd name="T51" fmla="*/ 103 h 226"/>
                <a:gd name="T52" fmla="*/ 30 w 215"/>
                <a:gd name="T53" fmla="*/ 103 h 226"/>
                <a:gd name="T54" fmla="*/ 32 w 215"/>
                <a:gd name="T55" fmla="*/ 109 h 226"/>
                <a:gd name="T56" fmla="*/ 30 w 215"/>
                <a:gd name="T57" fmla="*/ 124 h 226"/>
                <a:gd name="T58" fmla="*/ 23 w 215"/>
                <a:gd name="T59" fmla="*/ 116 h 226"/>
                <a:gd name="T60" fmla="*/ 23 w 215"/>
                <a:gd name="T61" fmla="*/ 103 h 226"/>
                <a:gd name="T62" fmla="*/ 20 w 215"/>
                <a:gd name="T63" fmla="*/ 103 h 226"/>
                <a:gd name="T64" fmla="*/ 9 w 215"/>
                <a:gd name="T65" fmla="*/ 109 h 226"/>
                <a:gd name="T66" fmla="*/ 7 w 215"/>
                <a:gd name="T67" fmla="*/ 116 h 226"/>
                <a:gd name="T68" fmla="*/ 3 w 215"/>
                <a:gd name="T69" fmla="*/ 116 h 226"/>
                <a:gd name="T70" fmla="*/ 0 w 215"/>
                <a:gd name="T71" fmla="*/ 109 h 22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15"/>
                <a:gd name="T109" fmla="*/ 0 h 226"/>
                <a:gd name="T110" fmla="*/ 215 w 215"/>
                <a:gd name="T111" fmla="*/ 226 h 22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15" h="226">
                  <a:moveTo>
                    <a:pt x="0" y="198"/>
                  </a:moveTo>
                  <a:lnTo>
                    <a:pt x="27" y="165"/>
                  </a:lnTo>
                  <a:lnTo>
                    <a:pt x="87" y="153"/>
                  </a:lnTo>
                  <a:lnTo>
                    <a:pt x="98" y="165"/>
                  </a:lnTo>
                  <a:lnTo>
                    <a:pt x="98" y="153"/>
                  </a:lnTo>
                  <a:lnTo>
                    <a:pt x="98" y="115"/>
                  </a:lnTo>
                  <a:lnTo>
                    <a:pt x="115" y="115"/>
                  </a:lnTo>
                  <a:lnTo>
                    <a:pt x="115" y="127"/>
                  </a:lnTo>
                  <a:lnTo>
                    <a:pt x="138" y="115"/>
                  </a:lnTo>
                  <a:lnTo>
                    <a:pt x="138" y="67"/>
                  </a:lnTo>
                  <a:lnTo>
                    <a:pt x="127" y="15"/>
                  </a:lnTo>
                  <a:lnTo>
                    <a:pt x="138" y="15"/>
                  </a:lnTo>
                  <a:lnTo>
                    <a:pt x="127" y="0"/>
                  </a:lnTo>
                  <a:lnTo>
                    <a:pt x="138" y="15"/>
                  </a:lnTo>
                  <a:lnTo>
                    <a:pt x="187" y="67"/>
                  </a:lnTo>
                  <a:lnTo>
                    <a:pt x="198" y="82"/>
                  </a:lnTo>
                  <a:lnTo>
                    <a:pt x="187" y="82"/>
                  </a:lnTo>
                  <a:lnTo>
                    <a:pt x="187" y="98"/>
                  </a:lnTo>
                  <a:lnTo>
                    <a:pt x="215" y="153"/>
                  </a:lnTo>
                  <a:lnTo>
                    <a:pt x="215" y="165"/>
                  </a:lnTo>
                  <a:lnTo>
                    <a:pt x="198" y="186"/>
                  </a:lnTo>
                  <a:lnTo>
                    <a:pt x="187" y="165"/>
                  </a:lnTo>
                  <a:lnTo>
                    <a:pt x="187" y="186"/>
                  </a:lnTo>
                  <a:lnTo>
                    <a:pt x="171" y="165"/>
                  </a:lnTo>
                  <a:lnTo>
                    <a:pt x="158" y="186"/>
                  </a:lnTo>
                  <a:lnTo>
                    <a:pt x="138" y="186"/>
                  </a:lnTo>
                  <a:lnTo>
                    <a:pt x="127" y="186"/>
                  </a:lnTo>
                  <a:lnTo>
                    <a:pt x="138" y="198"/>
                  </a:lnTo>
                  <a:lnTo>
                    <a:pt x="127" y="226"/>
                  </a:lnTo>
                  <a:lnTo>
                    <a:pt x="98" y="209"/>
                  </a:lnTo>
                  <a:lnTo>
                    <a:pt x="98" y="186"/>
                  </a:lnTo>
                  <a:lnTo>
                    <a:pt x="87" y="186"/>
                  </a:lnTo>
                  <a:lnTo>
                    <a:pt x="39" y="198"/>
                  </a:lnTo>
                  <a:lnTo>
                    <a:pt x="27" y="209"/>
                  </a:lnTo>
                  <a:lnTo>
                    <a:pt x="16" y="209"/>
                  </a:lnTo>
                  <a:lnTo>
                    <a:pt x="0" y="198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08" name="Freeform 106"/>
            <p:cNvSpPr>
              <a:spLocks/>
            </p:cNvSpPr>
            <p:nvPr/>
          </p:nvSpPr>
          <p:spPr bwMode="auto">
            <a:xfrm>
              <a:off x="5587" y="1467"/>
              <a:ext cx="110" cy="111"/>
            </a:xfrm>
            <a:custGeom>
              <a:avLst/>
              <a:gdLst>
                <a:gd name="T0" fmla="*/ 3 w 126"/>
                <a:gd name="T1" fmla="*/ 35 h 119"/>
                <a:gd name="T2" fmla="*/ 3 w 126"/>
                <a:gd name="T3" fmla="*/ 31 h 119"/>
                <a:gd name="T4" fmla="*/ 7 w 126"/>
                <a:gd name="T5" fmla="*/ 31 h 119"/>
                <a:gd name="T6" fmla="*/ 3 w 126"/>
                <a:gd name="T7" fmla="*/ 9 h 119"/>
                <a:gd name="T8" fmla="*/ 0 w 126"/>
                <a:gd name="T9" fmla="*/ 0 h 119"/>
                <a:gd name="T10" fmla="*/ 18 w 126"/>
                <a:gd name="T11" fmla="*/ 16 h 119"/>
                <a:gd name="T12" fmla="*/ 21 w 126"/>
                <a:gd name="T13" fmla="*/ 23 h 119"/>
                <a:gd name="T14" fmla="*/ 25 w 126"/>
                <a:gd name="T15" fmla="*/ 16 h 119"/>
                <a:gd name="T16" fmla="*/ 25 w 126"/>
                <a:gd name="T17" fmla="*/ 23 h 119"/>
                <a:gd name="T18" fmla="*/ 28 w 126"/>
                <a:gd name="T19" fmla="*/ 31 h 119"/>
                <a:gd name="T20" fmla="*/ 33 w 126"/>
                <a:gd name="T21" fmla="*/ 31 h 119"/>
                <a:gd name="T22" fmla="*/ 28 w 126"/>
                <a:gd name="T23" fmla="*/ 35 h 119"/>
                <a:gd name="T24" fmla="*/ 25 w 126"/>
                <a:gd name="T25" fmla="*/ 35 h 119"/>
                <a:gd name="T26" fmla="*/ 21 w 126"/>
                <a:gd name="T27" fmla="*/ 44 h 119"/>
                <a:gd name="T28" fmla="*/ 13 w 126"/>
                <a:gd name="T29" fmla="*/ 35 h 119"/>
                <a:gd name="T30" fmla="*/ 10 w 126"/>
                <a:gd name="T31" fmla="*/ 44 h 119"/>
                <a:gd name="T32" fmla="*/ 7 w 126"/>
                <a:gd name="T33" fmla="*/ 35 h 119"/>
                <a:gd name="T34" fmla="*/ 10 w 126"/>
                <a:gd name="T35" fmla="*/ 50 h 119"/>
                <a:gd name="T36" fmla="*/ 7 w 126"/>
                <a:gd name="T37" fmla="*/ 59 h 119"/>
                <a:gd name="T38" fmla="*/ 3 w 126"/>
                <a:gd name="T39" fmla="*/ 35 h 11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26"/>
                <a:gd name="T61" fmla="*/ 0 h 119"/>
                <a:gd name="T62" fmla="*/ 126 w 126"/>
                <a:gd name="T63" fmla="*/ 119 h 11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26" h="119">
                  <a:moveTo>
                    <a:pt x="11" y="71"/>
                  </a:moveTo>
                  <a:lnTo>
                    <a:pt x="11" y="60"/>
                  </a:lnTo>
                  <a:lnTo>
                    <a:pt x="27" y="60"/>
                  </a:lnTo>
                  <a:lnTo>
                    <a:pt x="11" y="19"/>
                  </a:lnTo>
                  <a:lnTo>
                    <a:pt x="0" y="0"/>
                  </a:lnTo>
                  <a:lnTo>
                    <a:pt x="71" y="31"/>
                  </a:lnTo>
                  <a:lnTo>
                    <a:pt x="82" y="46"/>
                  </a:lnTo>
                  <a:lnTo>
                    <a:pt x="98" y="31"/>
                  </a:lnTo>
                  <a:lnTo>
                    <a:pt x="98" y="46"/>
                  </a:lnTo>
                  <a:lnTo>
                    <a:pt x="109" y="60"/>
                  </a:lnTo>
                  <a:lnTo>
                    <a:pt x="126" y="60"/>
                  </a:lnTo>
                  <a:lnTo>
                    <a:pt x="109" y="71"/>
                  </a:lnTo>
                  <a:lnTo>
                    <a:pt x="98" y="71"/>
                  </a:lnTo>
                  <a:lnTo>
                    <a:pt x="82" y="87"/>
                  </a:lnTo>
                  <a:lnTo>
                    <a:pt x="50" y="71"/>
                  </a:lnTo>
                  <a:lnTo>
                    <a:pt x="38" y="87"/>
                  </a:lnTo>
                  <a:lnTo>
                    <a:pt x="27" y="71"/>
                  </a:lnTo>
                  <a:lnTo>
                    <a:pt x="38" y="102"/>
                  </a:lnTo>
                  <a:lnTo>
                    <a:pt x="27" y="119"/>
                  </a:lnTo>
                  <a:lnTo>
                    <a:pt x="11" y="71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09" name="Freeform 107"/>
            <p:cNvSpPr>
              <a:spLocks/>
            </p:cNvSpPr>
            <p:nvPr/>
          </p:nvSpPr>
          <p:spPr bwMode="auto">
            <a:xfrm>
              <a:off x="5634" y="873"/>
              <a:ext cx="51" cy="43"/>
            </a:xfrm>
            <a:custGeom>
              <a:avLst/>
              <a:gdLst>
                <a:gd name="T0" fmla="*/ 4 w 60"/>
                <a:gd name="T1" fmla="*/ 23 h 46"/>
                <a:gd name="T2" fmla="*/ 0 w 60"/>
                <a:gd name="T3" fmla="*/ 0 h 46"/>
                <a:gd name="T4" fmla="*/ 12 w 60"/>
                <a:gd name="T5" fmla="*/ 0 h 46"/>
                <a:gd name="T6" fmla="*/ 4 w 60"/>
                <a:gd name="T7" fmla="*/ 23 h 4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0"/>
                <a:gd name="T13" fmla="*/ 0 h 46"/>
                <a:gd name="T14" fmla="*/ 60 w 60"/>
                <a:gd name="T15" fmla="*/ 46 h 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0" h="46">
                  <a:moveTo>
                    <a:pt x="20" y="46"/>
                  </a:moveTo>
                  <a:lnTo>
                    <a:pt x="0" y="0"/>
                  </a:lnTo>
                  <a:lnTo>
                    <a:pt x="60" y="0"/>
                  </a:lnTo>
                  <a:lnTo>
                    <a:pt x="20" y="46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10" name="Freeform 108"/>
            <p:cNvSpPr>
              <a:spLocks/>
            </p:cNvSpPr>
            <p:nvPr/>
          </p:nvSpPr>
          <p:spPr bwMode="auto">
            <a:xfrm>
              <a:off x="5010" y="817"/>
              <a:ext cx="51" cy="43"/>
            </a:xfrm>
            <a:custGeom>
              <a:avLst/>
              <a:gdLst>
                <a:gd name="T0" fmla="*/ 0 w 60"/>
                <a:gd name="T1" fmla="*/ 23 h 46"/>
                <a:gd name="T2" fmla="*/ 0 w 60"/>
                <a:gd name="T3" fmla="*/ 0 h 46"/>
                <a:gd name="T4" fmla="*/ 4 w 60"/>
                <a:gd name="T5" fmla="*/ 0 h 46"/>
                <a:gd name="T6" fmla="*/ 12 w 60"/>
                <a:gd name="T7" fmla="*/ 23 h 46"/>
                <a:gd name="T8" fmla="*/ 0 w 60"/>
                <a:gd name="T9" fmla="*/ 23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"/>
                <a:gd name="T16" fmla="*/ 0 h 46"/>
                <a:gd name="T17" fmla="*/ 60 w 60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" h="46">
                  <a:moveTo>
                    <a:pt x="0" y="46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60" y="46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11" name="Freeform 109"/>
            <p:cNvSpPr>
              <a:spLocks/>
            </p:cNvSpPr>
            <p:nvPr/>
          </p:nvSpPr>
          <p:spPr bwMode="auto">
            <a:xfrm>
              <a:off x="5038" y="795"/>
              <a:ext cx="75" cy="44"/>
            </a:xfrm>
            <a:custGeom>
              <a:avLst/>
              <a:gdLst>
                <a:gd name="T0" fmla="*/ 0 w 86"/>
                <a:gd name="T1" fmla="*/ 0 h 46"/>
                <a:gd name="T2" fmla="*/ 22 w 86"/>
                <a:gd name="T3" fmla="*/ 0 h 46"/>
                <a:gd name="T4" fmla="*/ 22 w 86"/>
                <a:gd name="T5" fmla="*/ 30 h 46"/>
                <a:gd name="T6" fmla="*/ 0 w 86"/>
                <a:gd name="T7" fmla="*/ 0 h 4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6"/>
                <a:gd name="T13" fmla="*/ 0 h 46"/>
                <a:gd name="T14" fmla="*/ 86 w 86"/>
                <a:gd name="T15" fmla="*/ 46 h 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6" h="46">
                  <a:moveTo>
                    <a:pt x="0" y="0"/>
                  </a:moveTo>
                  <a:lnTo>
                    <a:pt x="86" y="0"/>
                  </a:lnTo>
                  <a:lnTo>
                    <a:pt x="86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12" name="Freeform 110"/>
            <p:cNvSpPr>
              <a:spLocks/>
            </p:cNvSpPr>
            <p:nvPr/>
          </p:nvSpPr>
          <p:spPr bwMode="auto">
            <a:xfrm>
              <a:off x="4898" y="780"/>
              <a:ext cx="128" cy="43"/>
            </a:xfrm>
            <a:custGeom>
              <a:avLst/>
              <a:gdLst>
                <a:gd name="T0" fmla="*/ 4 w 145"/>
                <a:gd name="T1" fmla="*/ 14 h 46"/>
                <a:gd name="T2" fmla="*/ 0 w 145"/>
                <a:gd name="T3" fmla="*/ 0 h 46"/>
                <a:gd name="T4" fmla="*/ 4 w 145"/>
                <a:gd name="T5" fmla="*/ 0 h 46"/>
                <a:gd name="T6" fmla="*/ 20 w 145"/>
                <a:gd name="T7" fmla="*/ 0 h 46"/>
                <a:gd name="T8" fmla="*/ 42 w 145"/>
                <a:gd name="T9" fmla="*/ 14 h 46"/>
                <a:gd name="T10" fmla="*/ 35 w 145"/>
                <a:gd name="T11" fmla="*/ 23 h 46"/>
                <a:gd name="T12" fmla="*/ 20 w 145"/>
                <a:gd name="T13" fmla="*/ 23 h 46"/>
                <a:gd name="T14" fmla="*/ 4 w 145"/>
                <a:gd name="T15" fmla="*/ 14 h 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5"/>
                <a:gd name="T25" fmla="*/ 0 h 46"/>
                <a:gd name="T26" fmla="*/ 145 w 145"/>
                <a:gd name="T27" fmla="*/ 46 h 4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5" h="46">
                  <a:moveTo>
                    <a:pt x="15" y="25"/>
                  </a:moveTo>
                  <a:lnTo>
                    <a:pt x="0" y="0"/>
                  </a:lnTo>
                  <a:lnTo>
                    <a:pt x="15" y="0"/>
                  </a:lnTo>
                  <a:lnTo>
                    <a:pt x="69" y="0"/>
                  </a:lnTo>
                  <a:lnTo>
                    <a:pt x="145" y="25"/>
                  </a:lnTo>
                  <a:lnTo>
                    <a:pt x="124" y="46"/>
                  </a:lnTo>
                  <a:lnTo>
                    <a:pt x="69" y="46"/>
                  </a:lnTo>
                  <a:lnTo>
                    <a:pt x="15" y="25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13" name="Freeform 111"/>
            <p:cNvSpPr>
              <a:spLocks/>
            </p:cNvSpPr>
            <p:nvPr/>
          </p:nvSpPr>
          <p:spPr bwMode="auto">
            <a:xfrm>
              <a:off x="4338" y="712"/>
              <a:ext cx="62" cy="43"/>
            </a:xfrm>
            <a:custGeom>
              <a:avLst/>
              <a:gdLst>
                <a:gd name="T0" fmla="*/ 0 w 71"/>
                <a:gd name="T1" fmla="*/ 23 h 46"/>
                <a:gd name="T2" fmla="*/ 0 w 71"/>
                <a:gd name="T3" fmla="*/ 0 h 46"/>
                <a:gd name="T4" fmla="*/ 3 w 71"/>
                <a:gd name="T5" fmla="*/ 0 h 46"/>
                <a:gd name="T6" fmla="*/ 14 w 71"/>
                <a:gd name="T7" fmla="*/ 14 h 46"/>
                <a:gd name="T8" fmla="*/ 18 w 71"/>
                <a:gd name="T9" fmla="*/ 23 h 46"/>
                <a:gd name="T10" fmla="*/ 0 w 71"/>
                <a:gd name="T11" fmla="*/ 23 h 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1"/>
                <a:gd name="T19" fmla="*/ 0 h 46"/>
                <a:gd name="T20" fmla="*/ 71 w 71"/>
                <a:gd name="T21" fmla="*/ 46 h 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1" h="46">
                  <a:moveTo>
                    <a:pt x="0" y="46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54" y="25"/>
                  </a:lnTo>
                  <a:lnTo>
                    <a:pt x="71" y="46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14" name="Freeform 112"/>
            <p:cNvSpPr>
              <a:spLocks/>
            </p:cNvSpPr>
            <p:nvPr/>
          </p:nvSpPr>
          <p:spPr bwMode="auto">
            <a:xfrm>
              <a:off x="4186" y="683"/>
              <a:ext cx="137" cy="42"/>
            </a:xfrm>
            <a:custGeom>
              <a:avLst/>
              <a:gdLst>
                <a:gd name="T0" fmla="*/ 0 w 155"/>
                <a:gd name="T1" fmla="*/ 8 h 46"/>
                <a:gd name="T2" fmla="*/ 4 w 155"/>
                <a:gd name="T3" fmla="*/ 8 h 46"/>
                <a:gd name="T4" fmla="*/ 4 w 155"/>
                <a:gd name="T5" fmla="*/ 0 h 46"/>
                <a:gd name="T6" fmla="*/ 11 w 155"/>
                <a:gd name="T7" fmla="*/ 0 h 46"/>
                <a:gd name="T8" fmla="*/ 39 w 155"/>
                <a:gd name="T9" fmla="*/ 13 h 46"/>
                <a:gd name="T10" fmla="*/ 44 w 155"/>
                <a:gd name="T11" fmla="*/ 18 h 46"/>
                <a:gd name="T12" fmla="*/ 21 w 155"/>
                <a:gd name="T13" fmla="*/ 18 h 46"/>
                <a:gd name="T14" fmla="*/ 0 w 155"/>
                <a:gd name="T15" fmla="*/ 8 h 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5"/>
                <a:gd name="T25" fmla="*/ 0 h 46"/>
                <a:gd name="T26" fmla="*/ 155 w 155"/>
                <a:gd name="T27" fmla="*/ 46 h 4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5" h="46">
                  <a:moveTo>
                    <a:pt x="0" y="19"/>
                  </a:moveTo>
                  <a:lnTo>
                    <a:pt x="11" y="19"/>
                  </a:lnTo>
                  <a:lnTo>
                    <a:pt x="11" y="0"/>
                  </a:lnTo>
                  <a:lnTo>
                    <a:pt x="38" y="0"/>
                  </a:lnTo>
                  <a:lnTo>
                    <a:pt x="138" y="31"/>
                  </a:lnTo>
                  <a:lnTo>
                    <a:pt x="155" y="46"/>
                  </a:lnTo>
                  <a:lnTo>
                    <a:pt x="71" y="46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15" name="Freeform 113"/>
            <p:cNvSpPr>
              <a:spLocks/>
            </p:cNvSpPr>
            <p:nvPr/>
          </p:nvSpPr>
          <p:spPr bwMode="auto">
            <a:xfrm>
              <a:off x="3736" y="765"/>
              <a:ext cx="213" cy="121"/>
            </a:xfrm>
            <a:custGeom>
              <a:avLst/>
              <a:gdLst>
                <a:gd name="T0" fmla="*/ 3 w 246"/>
                <a:gd name="T1" fmla="*/ 52 h 131"/>
                <a:gd name="T2" fmla="*/ 0 w 246"/>
                <a:gd name="T3" fmla="*/ 45 h 131"/>
                <a:gd name="T4" fmla="*/ 7 w 246"/>
                <a:gd name="T5" fmla="*/ 38 h 131"/>
                <a:gd name="T6" fmla="*/ 3 w 246"/>
                <a:gd name="T7" fmla="*/ 38 h 131"/>
                <a:gd name="T8" fmla="*/ 11 w 246"/>
                <a:gd name="T9" fmla="*/ 32 h 131"/>
                <a:gd name="T10" fmla="*/ 7 w 246"/>
                <a:gd name="T11" fmla="*/ 24 h 131"/>
                <a:gd name="T12" fmla="*/ 11 w 246"/>
                <a:gd name="T13" fmla="*/ 24 h 131"/>
                <a:gd name="T14" fmla="*/ 11 w 246"/>
                <a:gd name="T15" fmla="*/ 15 h 131"/>
                <a:gd name="T16" fmla="*/ 27 w 246"/>
                <a:gd name="T17" fmla="*/ 6 h 131"/>
                <a:gd name="T18" fmla="*/ 44 w 246"/>
                <a:gd name="T19" fmla="*/ 0 h 131"/>
                <a:gd name="T20" fmla="*/ 50 w 246"/>
                <a:gd name="T21" fmla="*/ 0 h 131"/>
                <a:gd name="T22" fmla="*/ 54 w 246"/>
                <a:gd name="T23" fmla="*/ 0 h 131"/>
                <a:gd name="T24" fmla="*/ 58 w 246"/>
                <a:gd name="T25" fmla="*/ 6 h 131"/>
                <a:gd name="T26" fmla="*/ 30 w 246"/>
                <a:gd name="T27" fmla="*/ 15 h 131"/>
                <a:gd name="T28" fmla="*/ 17 w 246"/>
                <a:gd name="T29" fmla="*/ 38 h 131"/>
                <a:gd name="T30" fmla="*/ 20 w 246"/>
                <a:gd name="T31" fmla="*/ 52 h 131"/>
                <a:gd name="T32" fmla="*/ 27 w 246"/>
                <a:gd name="T33" fmla="*/ 59 h 131"/>
                <a:gd name="T34" fmla="*/ 14 w 246"/>
                <a:gd name="T35" fmla="*/ 59 h 131"/>
                <a:gd name="T36" fmla="*/ 3 w 246"/>
                <a:gd name="T37" fmla="*/ 52 h 13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6"/>
                <a:gd name="T58" fmla="*/ 0 h 131"/>
                <a:gd name="T59" fmla="*/ 246 w 246"/>
                <a:gd name="T60" fmla="*/ 131 h 13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6" h="131">
                  <a:moveTo>
                    <a:pt x="15" y="114"/>
                  </a:moveTo>
                  <a:lnTo>
                    <a:pt x="0" y="98"/>
                  </a:lnTo>
                  <a:lnTo>
                    <a:pt x="27" y="83"/>
                  </a:lnTo>
                  <a:lnTo>
                    <a:pt x="15" y="83"/>
                  </a:lnTo>
                  <a:lnTo>
                    <a:pt x="46" y="71"/>
                  </a:lnTo>
                  <a:lnTo>
                    <a:pt x="27" y="54"/>
                  </a:lnTo>
                  <a:lnTo>
                    <a:pt x="46" y="54"/>
                  </a:lnTo>
                  <a:lnTo>
                    <a:pt x="46" y="31"/>
                  </a:lnTo>
                  <a:lnTo>
                    <a:pt x="113" y="16"/>
                  </a:lnTo>
                  <a:lnTo>
                    <a:pt x="186" y="0"/>
                  </a:lnTo>
                  <a:lnTo>
                    <a:pt x="213" y="0"/>
                  </a:lnTo>
                  <a:lnTo>
                    <a:pt x="229" y="0"/>
                  </a:lnTo>
                  <a:lnTo>
                    <a:pt x="246" y="16"/>
                  </a:lnTo>
                  <a:lnTo>
                    <a:pt x="127" y="31"/>
                  </a:lnTo>
                  <a:lnTo>
                    <a:pt x="75" y="83"/>
                  </a:lnTo>
                  <a:lnTo>
                    <a:pt x="86" y="114"/>
                  </a:lnTo>
                  <a:lnTo>
                    <a:pt x="113" y="131"/>
                  </a:lnTo>
                  <a:lnTo>
                    <a:pt x="58" y="131"/>
                  </a:lnTo>
                  <a:lnTo>
                    <a:pt x="15" y="114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16" name="Freeform 114"/>
            <p:cNvSpPr>
              <a:spLocks/>
            </p:cNvSpPr>
            <p:nvPr/>
          </p:nvSpPr>
          <p:spPr bwMode="auto">
            <a:xfrm>
              <a:off x="3736" y="683"/>
              <a:ext cx="100" cy="42"/>
            </a:xfrm>
            <a:custGeom>
              <a:avLst/>
              <a:gdLst>
                <a:gd name="T0" fmla="*/ 0 w 115"/>
                <a:gd name="T1" fmla="*/ 18 h 46"/>
                <a:gd name="T2" fmla="*/ 24 w 115"/>
                <a:gd name="T3" fmla="*/ 0 h 46"/>
                <a:gd name="T4" fmla="*/ 28 w 115"/>
                <a:gd name="T5" fmla="*/ 0 h 46"/>
                <a:gd name="T6" fmla="*/ 18 w 115"/>
                <a:gd name="T7" fmla="*/ 0 h 46"/>
                <a:gd name="T8" fmla="*/ 21 w 115"/>
                <a:gd name="T9" fmla="*/ 18 h 46"/>
                <a:gd name="T10" fmla="*/ 18 w 115"/>
                <a:gd name="T11" fmla="*/ 18 h 46"/>
                <a:gd name="T12" fmla="*/ 0 w 115"/>
                <a:gd name="T13" fmla="*/ 18 h 4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5"/>
                <a:gd name="T22" fmla="*/ 0 h 46"/>
                <a:gd name="T23" fmla="*/ 115 w 115"/>
                <a:gd name="T24" fmla="*/ 46 h 4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5" h="46">
                  <a:moveTo>
                    <a:pt x="0" y="46"/>
                  </a:moveTo>
                  <a:lnTo>
                    <a:pt x="98" y="0"/>
                  </a:lnTo>
                  <a:lnTo>
                    <a:pt x="115" y="0"/>
                  </a:lnTo>
                  <a:lnTo>
                    <a:pt x="75" y="0"/>
                  </a:lnTo>
                  <a:lnTo>
                    <a:pt x="86" y="46"/>
                  </a:lnTo>
                  <a:lnTo>
                    <a:pt x="75" y="46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17" name="Freeform 115"/>
            <p:cNvSpPr>
              <a:spLocks/>
            </p:cNvSpPr>
            <p:nvPr/>
          </p:nvSpPr>
          <p:spPr bwMode="auto">
            <a:xfrm>
              <a:off x="3702" y="671"/>
              <a:ext cx="57" cy="43"/>
            </a:xfrm>
            <a:custGeom>
              <a:avLst/>
              <a:gdLst>
                <a:gd name="T0" fmla="*/ 0 w 67"/>
                <a:gd name="T1" fmla="*/ 19 h 47"/>
                <a:gd name="T2" fmla="*/ 6 w 67"/>
                <a:gd name="T3" fmla="*/ 19 h 47"/>
                <a:gd name="T4" fmla="*/ 10 w 67"/>
                <a:gd name="T5" fmla="*/ 0 h 47"/>
                <a:gd name="T6" fmla="*/ 10 w 67"/>
                <a:gd name="T7" fmla="*/ 19 h 47"/>
                <a:gd name="T8" fmla="*/ 14 w 67"/>
                <a:gd name="T9" fmla="*/ 19 h 47"/>
                <a:gd name="T10" fmla="*/ 0 w 67"/>
                <a:gd name="T11" fmla="*/ 19 h 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7"/>
                <a:gd name="T19" fmla="*/ 0 h 47"/>
                <a:gd name="T20" fmla="*/ 67 w 67"/>
                <a:gd name="T21" fmla="*/ 47 h 4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7" h="47">
                  <a:moveTo>
                    <a:pt x="0" y="47"/>
                  </a:moveTo>
                  <a:lnTo>
                    <a:pt x="27" y="47"/>
                  </a:lnTo>
                  <a:lnTo>
                    <a:pt x="54" y="0"/>
                  </a:lnTo>
                  <a:lnTo>
                    <a:pt x="54" y="47"/>
                  </a:lnTo>
                  <a:lnTo>
                    <a:pt x="67" y="47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18" name="Freeform 116"/>
            <p:cNvSpPr>
              <a:spLocks/>
            </p:cNvSpPr>
            <p:nvPr/>
          </p:nvSpPr>
          <p:spPr bwMode="auto">
            <a:xfrm>
              <a:off x="3576" y="683"/>
              <a:ext cx="87" cy="42"/>
            </a:xfrm>
            <a:custGeom>
              <a:avLst/>
              <a:gdLst>
                <a:gd name="T0" fmla="*/ 0 w 100"/>
                <a:gd name="T1" fmla="*/ 18 h 46"/>
                <a:gd name="T2" fmla="*/ 10 w 100"/>
                <a:gd name="T3" fmla="*/ 0 h 46"/>
                <a:gd name="T4" fmla="*/ 25 w 100"/>
                <a:gd name="T5" fmla="*/ 18 h 46"/>
                <a:gd name="T6" fmla="*/ 20 w 100"/>
                <a:gd name="T7" fmla="*/ 18 h 46"/>
                <a:gd name="T8" fmla="*/ 17 w 100"/>
                <a:gd name="T9" fmla="*/ 18 h 46"/>
                <a:gd name="T10" fmla="*/ 0 w 100"/>
                <a:gd name="T11" fmla="*/ 18 h 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0"/>
                <a:gd name="T19" fmla="*/ 0 h 46"/>
                <a:gd name="T20" fmla="*/ 100 w 100"/>
                <a:gd name="T21" fmla="*/ 46 h 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0" h="46">
                  <a:moveTo>
                    <a:pt x="0" y="46"/>
                  </a:moveTo>
                  <a:lnTo>
                    <a:pt x="38" y="0"/>
                  </a:lnTo>
                  <a:lnTo>
                    <a:pt x="100" y="46"/>
                  </a:lnTo>
                  <a:lnTo>
                    <a:pt x="82" y="46"/>
                  </a:lnTo>
                  <a:lnTo>
                    <a:pt x="71" y="46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19" name="Freeform 117"/>
            <p:cNvSpPr>
              <a:spLocks/>
            </p:cNvSpPr>
            <p:nvPr/>
          </p:nvSpPr>
          <p:spPr bwMode="auto">
            <a:xfrm>
              <a:off x="3150" y="703"/>
              <a:ext cx="211" cy="62"/>
            </a:xfrm>
            <a:custGeom>
              <a:avLst/>
              <a:gdLst>
                <a:gd name="T0" fmla="*/ 0 w 242"/>
                <a:gd name="T1" fmla="*/ 6 h 67"/>
                <a:gd name="T2" fmla="*/ 17 w 242"/>
                <a:gd name="T3" fmla="*/ 6 h 67"/>
                <a:gd name="T4" fmla="*/ 33 w 242"/>
                <a:gd name="T5" fmla="*/ 0 h 67"/>
                <a:gd name="T6" fmla="*/ 57 w 242"/>
                <a:gd name="T7" fmla="*/ 0 h 67"/>
                <a:gd name="T8" fmla="*/ 61 w 242"/>
                <a:gd name="T9" fmla="*/ 6 h 67"/>
                <a:gd name="T10" fmla="*/ 47 w 242"/>
                <a:gd name="T11" fmla="*/ 13 h 67"/>
                <a:gd name="T12" fmla="*/ 29 w 242"/>
                <a:gd name="T13" fmla="*/ 6 h 67"/>
                <a:gd name="T14" fmla="*/ 29 w 242"/>
                <a:gd name="T15" fmla="*/ 13 h 67"/>
                <a:gd name="T16" fmla="*/ 54 w 242"/>
                <a:gd name="T17" fmla="*/ 23 h 67"/>
                <a:gd name="T18" fmla="*/ 35 w 242"/>
                <a:gd name="T19" fmla="*/ 23 h 67"/>
                <a:gd name="T20" fmla="*/ 35 w 242"/>
                <a:gd name="T21" fmla="*/ 18 h 67"/>
                <a:gd name="T22" fmla="*/ 29 w 242"/>
                <a:gd name="T23" fmla="*/ 18 h 67"/>
                <a:gd name="T24" fmla="*/ 21 w 242"/>
                <a:gd name="T25" fmla="*/ 31 h 67"/>
                <a:gd name="T26" fmla="*/ 10 w 242"/>
                <a:gd name="T27" fmla="*/ 23 h 67"/>
                <a:gd name="T28" fmla="*/ 10 w 242"/>
                <a:gd name="T29" fmla="*/ 18 h 67"/>
                <a:gd name="T30" fmla="*/ 7 w 242"/>
                <a:gd name="T31" fmla="*/ 18 h 67"/>
                <a:gd name="T32" fmla="*/ 3 w 242"/>
                <a:gd name="T33" fmla="*/ 13 h 67"/>
                <a:gd name="T34" fmla="*/ 0 w 242"/>
                <a:gd name="T35" fmla="*/ 6 h 6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42"/>
                <a:gd name="T55" fmla="*/ 0 h 67"/>
                <a:gd name="T56" fmla="*/ 242 w 242"/>
                <a:gd name="T57" fmla="*/ 67 h 6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42" h="67">
                  <a:moveTo>
                    <a:pt x="0" y="12"/>
                  </a:moveTo>
                  <a:lnTo>
                    <a:pt x="67" y="12"/>
                  </a:lnTo>
                  <a:lnTo>
                    <a:pt x="127" y="0"/>
                  </a:lnTo>
                  <a:lnTo>
                    <a:pt x="225" y="0"/>
                  </a:lnTo>
                  <a:lnTo>
                    <a:pt x="242" y="12"/>
                  </a:lnTo>
                  <a:lnTo>
                    <a:pt x="186" y="27"/>
                  </a:lnTo>
                  <a:lnTo>
                    <a:pt x="113" y="12"/>
                  </a:lnTo>
                  <a:lnTo>
                    <a:pt x="113" y="27"/>
                  </a:lnTo>
                  <a:lnTo>
                    <a:pt x="213" y="50"/>
                  </a:lnTo>
                  <a:lnTo>
                    <a:pt x="138" y="50"/>
                  </a:lnTo>
                  <a:lnTo>
                    <a:pt x="138" y="39"/>
                  </a:lnTo>
                  <a:lnTo>
                    <a:pt x="113" y="39"/>
                  </a:lnTo>
                  <a:lnTo>
                    <a:pt x="83" y="67"/>
                  </a:lnTo>
                  <a:lnTo>
                    <a:pt x="38" y="50"/>
                  </a:lnTo>
                  <a:lnTo>
                    <a:pt x="38" y="39"/>
                  </a:lnTo>
                  <a:lnTo>
                    <a:pt x="27" y="39"/>
                  </a:lnTo>
                  <a:lnTo>
                    <a:pt x="15" y="2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20" name="Freeform 118"/>
            <p:cNvSpPr>
              <a:spLocks/>
            </p:cNvSpPr>
            <p:nvPr/>
          </p:nvSpPr>
          <p:spPr bwMode="auto">
            <a:xfrm>
              <a:off x="2851" y="1153"/>
              <a:ext cx="135" cy="197"/>
            </a:xfrm>
            <a:custGeom>
              <a:avLst/>
              <a:gdLst>
                <a:gd name="T0" fmla="*/ 0 w 156"/>
                <a:gd name="T1" fmla="*/ 106 h 211"/>
                <a:gd name="T2" fmla="*/ 7 w 156"/>
                <a:gd name="T3" fmla="*/ 92 h 211"/>
                <a:gd name="T4" fmla="*/ 13 w 156"/>
                <a:gd name="T5" fmla="*/ 92 h 211"/>
                <a:gd name="T6" fmla="*/ 9 w 156"/>
                <a:gd name="T7" fmla="*/ 92 h 211"/>
                <a:gd name="T8" fmla="*/ 3 w 156"/>
                <a:gd name="T9" fmla="*/ 92 h 211"/>
                <a:gd name="T10" fmla="*/ 3 w 156"/>
                <a:gd name="T11" fmla="*/ 86 h 211"/>
                <a:gd name="T12" fmla="*/ 7 w 156"/>
                <a:gd name="T13" fmla="*/ 75 h 211"/>
                <a:gd name="T14" fmla="*/ 7 w 156"/>
                <a:gd name="T15" fmla="*/ 69 h 211"/>
                <a:gd name="T16" fmla="*/ 13 w 156"/>
                <a:gd name="T17" fmla="*/ 69 h 211"/>
                <a:gd name="T18" fmla="*/ 16 w 156"/>
                <a:gd name="T19" fmla="*/ 56 h 211"/>
                <a:gd name="T20" fmla="*/ 9 w 156"/>
                <a:gd name="T21" fmla="*/ 49 h 211"/>
                <a:gd name="T22" fmla="*/ 13 w 156"/>
                <a:gd name="T23" fmla="*/ 49 h 211"/>
                <a:gd name="T24" fmla="*/ 7 w 156"/>
                <a:gd name="T25" fmla="*/ 49 h 211"/>
                <a:gd name="T26" fmla="*/ 3 w 156"/>
                <a:gd name="T27" fmla="*/ 49 h 211"/>
                <a:gd name="T28" fmla="*/ 7 w 156"/>
                <a:gd name="T29" fmla="*/ 42 h 211"/>
                <a:gd name="T30" fmla="*/ 7 w 156"/>
                <a:gd name="T31" fmla="*/ 35 h 211"/>
                <a:gd name="T32" fmla="*/ 3 w 156"/>
                <a:gd name="T33" fmla="*/ 42 h 211"/>
                <a:gd name="T34" fmla="*/ 3 w 156"/>
                <a:gd name="T35" fmla="*/ 35 h 211"/>
                <a:gd name="T36" fmla="*/ 0 w 156"/>
                <a:gd name="T37" fmla="*/ 35 h 211"/>
                <a:gd name="T38" fmla="*/ 3 w 156"/>
                <a:gd name="T39" fmla="*/ 35 h 211"/>
                <a:gd name="T40" fmla="*/ 3 w 156"/>
                <a:gd name="T41" fmla="*/ 25 h 211"/>
                <a:gd name="T42" fmla="*/ 0 w 156"/>
                <a:gd name="T43" fmla="*/ 25 h 211"/>
                <a:gd name="T44" fmla="*/ 3 w 156"/>
                <a:gd name="T45" fmla="*/ 20 h 211"/>
                <a:gd name="T46" fmla="*/ 3 w 156"/>
                <a:gd name="T47" fmla="*/ 12 h 211"/>
                <a:gd name="T48" fmla="*/ 7 w 156"/>
                <a:gd name="T49" fmla="*/ 0 h 211"/>
                <a:gd name="T50" fmla="*/ 16 w 156"/>
                <a:gd name="T51" fmla="*/ 0 h 211"/>
                <a:gd name="T52" fmla="*/ 16 w 156"/>
                <a:gd name="T53" fmla="*/ 7 h 211"/>
                <a:gd name="T54" fmla="*/ 9 w 156"/>
                <a:gd name="T55" fmla="*/ 12 h 211"/>
                <a:gd name="T56" fmla="*/ 20 w 156"/>
                <a:gd name="T57" fmla="*/ 12 h 211"/>
                <a:gd name="T58" fmla="*/ 13 w 156"/>
                <a:gd name="T59" fmla="*/ 35 h 211"/>
                <a:gd name="T60" fmla="*/ 20 w 156"/>
                <a:gd name="T61" fmla="*/ 35 h 211"/>
                <a:gd name="T62" fmla="*/ 23 w 156"/>
                <a:gd name="T63" fmla="*/ 49 h 211"/>
                <a:gd name="T64" fmla="*/ 27 w 156"/>
                <a:gd name="T65" fmla="*/ 56 h 211"/>
                <a:gd name="T66" fmla="*/ 30 w 156"/>
                <a:gd name="T67" fmla="*/ 69 h 211"/>
                <a:gd name="T68" fmla="*/ 27 w 156"/>
                <a:gd name="T69" fmla="*/ 69 h 211"/>
                <a:gd name="T70" fmla="*/ 33 w 156"/>
                <a:gd name="T71" fmla="*/ 69 h 211"/>
                <a:gd name="T72" fmla="*/ 36 w 156"/>
                <a:gd name="T73" fmla="*/ 75 h 211"/>
                <a:gd name="T74" fmla="*/ 30 w 156"/>
                <a:gd name="T75" fmla="*/ 92 h 211"/>
                <a:gd name="T76" fmla="*/ 33 w 156"/>
                <a:gd name="T77" fmla="*/ 92 h 211"/>
                <a:gd name="T78" fmla="*/ 30 w 156"/>
                <a:gd name="T79" fmla="*/ 98 h 211"/>
                <a:gd name="T80" fmla="*/ 16 w 156"/>
                <a:gd name="T81" fmla="*/ 106 h 211"/>
                <a:gd name="T82" fmla="*/ 13 w 156"/>
                <a:gd name="T83" fmla="*/ 98 h 211"/>
                <a:gd name="T84" fmla="*/ 9 w 156"/>
                <a:gd name="T85" fmla="*/ 106 h 211"/>
                <a:gd name="T86" fmla="*/ 3 w 156"/>
                <a:gd name="T87" fmla="*/ 106 h 211"/>
                <a:gd name="T88" fmla="*/ 0 w 156"/>
                <a:gd name="T89" fmla="*/ 106 h 21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56"/>
                <a:gd name="T136" fmla="*/ 0 h 211"/>
                <a:gd name="T137" fmla="*/ 156 w 156"/>
                <a:gd name="T138" fmla="*/ 211 h 21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56" h="211">
                  <a:moveTo>
                    <a:pt x="0" y="211"/>
                  </a:moveTo>
                  <a:lnTo>
                    <a:pt x="27" y="183"/>
                  </a:lnTo>
                  <a:lnTo>
                    <a:pt x="56" y="183"/>
                  </a:lnTo>
                  <a:lnTo>
                    <a:pt x="39" y="183"/>
                  </a:lnTo>
                  <a:lnTo>
                    <a:pt x="12" y="183"/>
                  </a:lnTo>
                  <a:lnTo>
                    <a:pt x="12" y="171"/>
                  </a:lnTo>
                  <a:lnTo>
                    <a:pt x="27" y="150"/>
                  </a:lnTo>
                  <a:lnTo>
                    <a:pt x="27" y="138"/>
                  </a:lnTo>
                  <a:lnTo>
                    <a:pt x="56" y="138"/>
                  </a:lnTo>
                  <a:lnTo>
                    <a:pt x="68" y="112"/>
                  </a:lnTo>
                  <a:lnTo>
                    <a:pt x="39" y="98"/>
                  </a:lnTo>
                  <a:lnTo>
                    <a:pt x="56" y="98"/>
                  </a:lnTo>
                  <a:lnTo>
                    <a:pt x="27" y="98"/>
                  </a:lnTo>
                  <a:lnTo>
                    <a:pt x="12" y="98"/>
                  </a:lnTo>
                  <a:lnTo>
                    <a:pt x="27" y="83"/>
                  </a:lnTo>
                  <a:lnTo>
                    <a:pt x="27" y="71"/>
                  </a:lnTo>
                  <a:lnTo>
                    <a:pt x="12" y="83"/>
                  </a:lnTo>
                  <a:lnTo>
                    <a:pt x="12" y="71"/>
                  </a:lnTo>
                  <a:lnTo>
                    <a:pt x="0" y="71"/>
                  </a:lnTo>
                  <a:lnTo>
                    <a:pt x="12" y="71"/>
                  </a:lnTo>
                  <a:lnTo>
                    <a:pt x="12" y="50"/>
                  </a:lnTo>
                  <a:lnTo>
                    <a:pt x="0" y="50"/>
                  </a:lnTo>
                  <a:lnTo>
                    <a:pt x="12" y="39"/>
                  </a:lnTo>
                  <a:lnTo>
                    <a:pt x="12" y="23"/>
                  </a:lnTo>
                  <a:lnTo>
                    <a:pt x="27" y="0"/>
                  </a:lnTo>
                  <a:lnTo>
                    <a:pt x="68" y="0"/>
                  </a:lnTo>
                  <a:lnTo>
                    <a:pt x="68" y="12"/>
                  </a:lnTo>
                  <a:lnTo>
                    <a:pt x="39" y="23"/>
                  </a:lnTo>
                  <a:lnTo>
                    <a:pt x="83" y="23"/>
                  </a:lnTo>
                  <a:lnTo>
                    <a:pt x="56" y="71"/>
                  </a:lnTo>
                  <a:lnTo>
                    <a:pt x="83" y="71"/>
                  </a:lnTo>
                  <a:lnTo>
                    <a:pt x="98" y="98"/>
                  </a:lnTo>
                  <a:lnTo>
                    <a:pt x="112" y="112"/>
                  </a:lnTo>
                  <a:lnTo>
                    <a:pt x="127" y="138"/>
                  </a:lnTo>
                  <a:lnTo>
                    <a:pt x="112" y="138"/>
                  </a:lnTo>
                  <a:lnTo>
                    <a:pt x="139" y="138"/>
                  </a:lnTo>
                  <a:lnTo>
                    <a:pt x="156" y="150"/>
                  </a:lnTo>
                  <a:lnTo>
                    <a:pt x="127" y="183"/>
                  </a:lnTo>
                  <a:lnTo>
                    <a:pt x="139" y="183"/>
                  </a:lnTo>
                  <a:lnTo>
                    <a:pt x="127" y="194"/>
                  </a:lnTo>
                  <a:lnTo>
                    <a:pt x="68" y="211"/>
                  </a:lnTo>
                  <a:lnTo>
                    <a:pt x="56" y="194"/>
                  </a:lnTo>
                  <a:lnTo>
                    <a:pt x="39" y="211"/>
                  </a:lnTo>
                  <a:lnTo>
                    <a:pt x="12" y="211"/>
                  </a:lnTo>
                  <a:lnTo>
                    <a:pt x="0" y="211"/>
                  </a:lnTo>
                  <a:close/>
                </a:path>
              </a:pathLst>
            </a:custGeom>
            <a:solidFill>
              <a:srgbClr val="FF0000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21" name="Freeform 119"/>
            <p:cNvSpPr>
              <a:spLocks/>
            </p:cNvSpPr>
            <p:nvPr/>
          </p:nvSpPr>
          <p:spPr bwMode="auto">
            <a:xfrm>
              <a:off x="3097" y="1535"/>
              <a:ext cx="41" cy="43"/>
            </a:xfrm>
            <a:custGeom>
              <a:avLst/>
              <a:gdLst>
                <a:gd name="T0" fmla="*/ 0 w 46"/>
                <a:gd name="T1" fmla="*/ 0 h 46"/>
                <a:gd name="T2" fmla="*/ 15 w 46"/>
                <a:gd name="T3" fmla="*/ 0 h 46"/>
                <a:gd name="T4" fmla="*/ 15 w 46"/>
                <a:gd name="T5" fmla="*/ 23 h 46"/>
                <a:gd name="T6" fmla="*/ 0 w 46"/>
                <a:gd name="T7" fmla="*/ 17 h 46"/>
                <a:gd name="T8" fmla="*/ 0 w 46"/>
                <a:gd name="T9" fmla="*/ 0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6"/>
                <a:gd name="T16" fmla="*/ 0 h 46"/>
                <a:gd name="T17" fmla="*/ 46 w 46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6" h="46">
                  <a:moveTo>
                    <a:pt x="0" y="0"/>
                  </a:moveTo>
                  <a:lnTo>
                    <a:pt x="46" y="0"/>
                  </a:lnTo>
                  <a:lnTo>
                    <a:pt x="46" y="46"/>
                  </a:lnTo>
                  <a:lnTo>
                    <a:pt x="0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22" name="Freeform 120"/>
            <p:cNvSpPr>
              <a:spLocks/>
            </p:cNvSpPr>
            <p:nvPr/>
          </p:nvSpPr>
          <p:spPr bwMode="auto">
            <a:xfrm>
              <a:off x="3090" y="1579"/>
              <a:ext cx="40" cy="49"/>
            </a:xfrm>
            <a:custGeom>
              <a:avLst/>
              <a:gdLst>
                <a:gd name="T0" fmla="*/ 0 w 46"/>
                <a:gd name="T1" fmla="*/ 0 h 52"/>
                <a:gd name="T2" fmla="*/ 8 w 46"/>
                <a:gd name="T3" fmla="*/ 0 h 52"/>
                <a:gd name="T4" fmla="*/ 11 w 46"/>
                <a:gd name="T5" fmla="*/ 8 h 52"/>
                <a:gd name="T6" fmla="*/ 11 w 46"/>
                <a:gd name="T7" fmla="*/ 29 h 52"/>
                <a:gd name="T8" fmla="*/ 3 w 46"/>
                <a:gd name="T9" fmla="*/ 29 h 52"/>
                <a:gd name="T10" fmla="*/ 0 w 46"/>
                <a:gd name="T11" fmla="*/ 0 h 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6"/>
                <a:gd name="T19" fmla="*/ 0 h 52"/>
                <a:gd name="T20" fmla="*/ 46 w 46"/>
                <a:gd name="T21" fmla="*/ 52 h 5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6" h="52">
                  <a:moveTo>
                    <a:pt x="0" y="0"/>
                  </a:moveTo>
                  <a:lnTo>
                    <a:pt x="31" y="0"/>
                  </a:lnTo>
                  <a:lnTo>
                    <a:pt x="46" y="12"/>
                  </a:lnTo>
                  <a:lnTo>
                    <a:pt x="46" y="52"/>
                  </a:lnTo>
                  <a:lnTo>
                    <a:pt x="13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23" name="Freeform 121"/>
            <p:cNvSpPr>
              <a:spLocks/>
            </p:cNvSpPr>
            <p:nvPr/>
          </p:nvSpPr>
          <p:spPr bwMode="auto">
            <a:xfrm>
              <a:off x="3175" y="1643"/>
              <a:ext cx="62" cy="43"/>
            </a:xfrm>
            <a:custGeom>
              <a:avLst/>
              <a:gdLst>
                <a:gd name="T0" fmla="*/ 0 w 71"/>
                <a:gd name="T1" fmla="*/ 7 h 46"/>
                <a:gd name="T2" fmla="*/ 3 w 71"/>
                <a:gd name="T3" fmla="*/ 7 h 46"/>
                <a:gd name="T4" fmla="*/ 10 w 71"/>
                <a:gd name="T5" fmla="*/ 7 h 46"/>
                <a:gd name="T6" fmla="*/ 18 w 71"/>
                <a:gd name="T7" fmla="*/ 0 h 46"/>
                <a:gd name="T8" fmla="*/ 14 w 71"/>
                <a:gd name="T9" fmla="*/ 23 h 46"/>
                <a:gd name="T10" fmla="*/ 0 w 71"/>
                <a:gd name="T11" fmla="*/ 18 h 46"/>
                <a:gd name="T12" fmla="*/ 0 w 71"/>
                <a:gd name="T13" fmla="*/ 7 h 4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1"/>
                <a:gd name="T22" fmla="*/ 0 h 46"/>
                <a:gd name="T23" fmla="*/ 71 w 71"/>
                <a:gd name="T24" fmla="*/ 46 h 4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1" h="46">
                  <a:moveTo>
                    <a:pt x="0" y="16"/>
                  </a:moveTo>
                  <a:lnTo>
                    <a:pt x="11" y="16"/>
                  </a:lnTo>
                  <a:lnTo>
                    <a:pt x="38" y="16"/>
                  </a:lnTo>
                  <a:lnTo>
                    <a:pt x="71" y="0"/>
                  </a:lnTo>
                  <a:lnTo>
                    <a:pt x="54" y="46"/>
                  </a:lnTo>
                  <a:lnTo>
                    <a:pt x="0" y="3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24" name="Freeform 122"/>
            <p:cNvSpPr>
              <a:spLocks/>
            </p:cNvSpPr>
            <p:nvPr/>
          </p:nvSpPr>
          <p:spPr bwMode="auto">
            <a:xfrm>
              <a:off x="3348" y="1643"/>
              <a:ext cx="41" cy="52"/>
            </a:xfrm>
            <a:custGeom>
              <a:avLst/>
              <a:gdLst>
                <a:gd name="T0" fmla="*/ 0 w 46"/>
                <a:gd name="T1" fmla="*/ 7 h 56"/>
                <a:gd name="T2" fmla="*/ 4 w 46"/>
                <a:gd name="T3" fmla="*/ 0 h 56"/>
                <a:gd name="T4" fmla="*/ 9 w 46"/>
                <a:gd name="T5" fmla="*/ 7 h 56"/>
                <a:gd name="T6" fmla="*/ 15 w 46"/>
                <a:gd name="T7" fmla="*/ 16 h 56"/>
                <a:gd name="T8" fmla="*/ 9 w 46"/>
                <a:gd name="T9" fmla="*/ 16 h 56"/>
                <a:gd name="T10" fmla="*/ 15 w 46"/>
                <a:gd name="T11" fmla="*/ 27 h 56"/>
                <a:gd name="T12" fmla="*/ 9 w 46"/>
                <a:gd name="T13" fmla="*/ 20 h 56"/>
                <a:gd name="T14" fmla="*/ 9 w 46"/>
                <a:gd name="T15" fmla="*/ 27 h 56"/>
                <a:gd name="T16" fmla="*/ 4 w 46"/>
                <a:gd name="T17" fmla="*/ 20 h 56"/>
                <a:gd name="T18" fmla="*/ 0 w 46"/>
                <a:gd name="T19" fmla="*/ 16 h 56"/>
                <a:gd name="T20" fmla="*/ 0 w 46"/>
                <a:gd name="T21" fmla="*/ 7 h 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6"/>
                <a:gd name="T34" fmla="*/ 0 h 56"/>
                <a:gd name="T35" fmla="*/ 46 w 46"/>
                <a:gd name="T36" fmla="*/ 56 h 5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6" h="56">
                  <a:moveTo>
                    <a:pt x="0" y="16"/>
                  </a:moveTo>
                  <a:lnTo>
                    <a:pt x="15" y="0"/>
                  </a:lnTo>
                  <a:lnTo>
                    <a:pt x="28" y="16"/>
                  </a:lnTo>
                  <a:lnTo>
                    <a:pt x="46" y="31"/>
                  </a:lnTo>
                  <a:lnTo>
                    <a:pt x="28" y="31"/>
                  </a:lnTo>
                  <a:lnTo>
                    <a:pt x="46" y="56"/>
                  </a:lnTo>
                  <a:lnTo>
                    <a:pt x="28" y="43"/>
                  </a:lnTo>
                  <a:lnTo>
                    <a:pt x="28" y="56"/>
                  </a:lnTo>
                  <a:lnTo>
                    <a:pt x="15" y="43"/>
                  </a:lnTo>
                  <a:lnTo>
                    <a:pt x="0" y="31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25" name="Freeform 123"/>
            <p:cNvSpPr>
              <a:spLocks/>
            </p:cNvSpPr>
            <p:nvPr/>
          </p:nvSpPr>
          <p:spPr bwMode="auto">
            <a:xfrm>
              <a:off x="3401" y="1708"/>
              <a:ext cx="50" cy="43"/>
            </a:xfrm>
            <a:custGeom>
              <a:avLst/>
              <a:gdLst>
                <a:gd name="T0" fmla="*/ 0 w 56"/>
                <a:gd name="T1" fmla="*/ 7 h 47"/>
                <a:gd name="T2" fmla="*/ 0 w 56"/>
                <a:gd name="T3" fmla="*/ 0 h 47"/>
                <a:gd name="T4" fmla="*/ 12 w 56"/>
                <a:gd name="T5" fmla="*/ 7 h 47"/>
                <a:gd name="T6" fmla="*/ 19 w 56"/>
                <a:gd name="T7" fmla="*/ 7 h 47"/>
                <a:gd name="T8" fmla="*/ 19 w 56"/>
                <a:gd name="T9" fmla="*/ 19 h 47"/>
                <a:gd name="T10" fmla="*/ 9 w 56"/>
                <a:gd name="T11" fmla="*/ 19 h 47"/>
                <a:gd name="T12" fmla="*/ 0 w 56"/>
                <a:gd name="T13" fmla="*/ 7 h 4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6"/>
                <a:gd name="T22" fmla="*/ 0 h 47"/>
                <a:gd name="T23" fmla="*/ 56 w 56"/>
                <a:gd name="T24" fmla="*/ 47 h 4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6" h="47">
                  <a:moveTo>
                    <a:pt x="0" y="18"/>
                  </a:moveTo>
                  <a:lnTo>
                    <a:pt x="0" y="0"/>
                  </a:lnTo>
                  <a:lnTo>
                    <a:pt x="38" y="18"/>
                  </a:lnTo>
                  <a:lnTo>
                    <a:pt x="56" y="18"/>
                  </a:lnTo>
                  <a:lnTo>
                    <a:pt x="56" y="47"/>
                  </a:lnTo>
                  <a:lnTo>
                    <a:pt x="27" y="47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26" name="Freeform 124"/>
            <p:cNvSpPr>
              <a:spLocks/>
            </p:cNvSpPr>
            <p:nvPr/>
          </p:nvSpPr>
          <p:spPr bwMode="auto">
            <a:xfrm>
              <a:off x="3562" y="1708"/>
              <a:ext cx="48" cy="43"/>
            </a:xfrm>
            <a:custGeom>
              <a:avLst/>
              <a:gdLst>
                <a:gd name="T0" fmla="*/ 0 w 56"/>
                <a:gd name="T1" fmla="*/ 19 h 47"/>
                <a:gd name="T2" fmla="*/ 12 w 56"/>
                <a:gd name="T3" fmla="*/ 0 h 47"/>
                <a:gd name="T4" fmla="*/ 9 w 56"/>
                <a:gd name="T5" fmla="*/ 7 h 47"/>
                <a:gd name="T6" fmla="*/ 9 w 56"/>
                <a:gd name="T7" fmla="*/ 19 h 47"/>
                <a:gd name="T8" fmla="*/ 6 w 56"/>
                <a:gd name="T9" fmla="*/ 19 h 47"/>
                <a:gd name="T10" fmla="*/ 3 w 56"/>
                <a:gd name="T11" fmla="*/ 19 h 47"/>
                <a:gd name="T12" fmla="*/ 0 w 56"/>
                <a:gd name="T13" fmla="*/ 19 h 4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6"/>
                <a:gd name="T22" fmla="*/ 0 h 47"/>
                <a:gd name="T23" fmla="*/ 56 w 56"/>
                <a:gd name="T24" fmla="*/ 47 h 4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6" h="47">
                  <a:moveTo>
                    <a:pt x="0" y="47"/>
                  </a:moveTo>
                  <a:lnTo>
                    <a:pt x="56" y="0"/>
                  </a:lnTo>
                  <a:lnTo>
                    <a:pt x="43" y="18"/>
                  </a:lnTo>
                  <a:lnTo>
                    <a:pt x="43" y="47"/>
                  </a:lnTo>
                  <a:lnTo>
                    <a:pt x="27" y="47"/>
                  </a:lnTo>
                  <a:lnTo>
                    <a:pt x="16" y="47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27" name="Freeform 125"/>
            <p:cNvSpPr>
              <a:spLocks/>
            </p:cNvSpPr>
            <p:nvPr/>
          </p:nvSpPr>
          <p:spPr bwMode="auto">
            <a:xfrm>
              <a:off x="5212" y="2882"/>
              <a:ext cx="807" cy="716"/>
            </a:xfrm>
            <a:custGeom>
              <a:avLst/>
              <a:gdLst>
                <a:gd name="T0" fmla="*/ 0 w 927"/>
                <a:gd name="T1" fmla="*/ 308 h 766"/>
                <a:gd name="T2" fmla="*/ 7 w 927"/>
                <a:gd name="T3" fmla="*/ 289 h 766"/>
                <a:gd name="T4" fmla="*/ 3 w 927"/>
                <a:gd name="T5" fmla="*/ 215 h 766"/>
                <a:gd name="T6" fmla="*/ 7 w 927"/>
                <a:gd name="T7" fmla="*/ 215 h 766"/>
                <a:gd name="T8" fmla="*/ 10 w 927"/>
                <a:gd name="T9" fmla="*/ 171 h 766"/>
                <a:gd name="T10" fmla="*/ 15 w 927"/>
                <a:gd name="T11" fmla="*/ 149 h 766"/>
                <a:gd name="T12" fmla="*/ 24 w 927"/>
                <a:gd name="T13" fmla="*/ 135 h 766"/>
                <a:gd name="T14" fmla="*/ 64 w 927"/>
                <a:gd name="T15" fmla="*/ 99 h 766"/>
                <a:gd name="T16" fmla="*/ 70 w 927"/>
                <a:gd name="T17" fmla="*/ 76 h 766"/>
                <a:gd name="T18" fmla="*/ 74 w 927"/>
                <a:gd name="T19" fmla="*/ 85 h 766"/>
                <a:gd name="T20" fmla="*/ 78 w 927"/>
                <a:gd name="T21" fmla="*/ 76 h 766"/>
                <a:gd name="T22" fmla="*/ 90 w 927"/>
                <a:gd name="T23" fmla="*/ 57 h 766"/>
                <a:gd name="T24" fmla="*/ 99 w 927"/>
                <a:gd name="T25" fmla="*/ 43 h 766"/>
                <a:gd name="T26" fmla="*/ 103 w 927"/>
                <a:gd name="T27" fmla="*/ 64 h 766"/>
                <a:gd name="T28" fmla="*/ 110 w 927"/>
                <a:gd name="T29" fmla="*/ 64 h 766"/>
                <a:gd name="T30" fmla="*/ 110 w 927"/>
                <a:gd name="T31" fmla="*/ 50 h 766"/>
                <a:gd name="T32" fmla="*/ 118 w 927"/>
                <a:gd name="T33" fmla="*/ 43 h 766"/>
                <a:gd name="T34" fmla="*/ 120 w 927"/>
                <a:gd name="T35" fmla="*/ 20 h 766"/>
                <a:gd name="T36" fmla="*/ 132 w 927"/>
                <a:gd name="T37" fmla="*/ 12 h 766"/>
                <a:gd name="T38" fmla="*/ 146 w 927"/>
                <a:gd name="T39" fmla="*/ 20 h 766"/>
                <a:gd name="T40" fmla="*/ 150 w 927"/>
                <a:gd name="T41" fmla="*/ 27 h 766"/>
                <a:gd name="T42" fmla="*/ 157 w 927"/>
                <a:gd name="T43" fmla="*/ 20 h 766"/>
                <a:gd name="T44" fmla="*/ 150 w 927"/>
                <a:gd name="T45" fmla="*/ 34 h 766"/>
                <a:gd name="T46" fmla="*/ 146 w 927"/>
                <a:gd name="T47" fmla="*/ 57 h 766"/>
                <a:gd name="T48" fmla="*/ 150 w 927"/>
                <a:gd name="T49" fmla="*/ 71 h 766"/>
                <a:gd name="T50" fmla="*/ 165 w 927"/>
                <a:gd name="T51" fmla="*/ 85 h 766"/>
                <a:gd name="T52" fmla="*/ 171 w 927"/>
                <a:gd name="T53" fmla="*/ 93 h 766"/>
                <a:gd name="T54" fmla="*/ 183 w 927"/>
                <a:gd name="T55" fmla="*/ 71 h 766"/>
                <a:gd name="T56" fmla="*/ 189 w 927"/>
                <a:gd name="T57" fmla="*/ 0 h 766"/>
                <a:gd name="T58" fmla="*/ 196 w 927"/>
                <a:gd name="T59" fmla="*/ 50 h 766"/>
                <a:gd name="T60" fmla="*/ 202 w 927"/>
                <a:gd name="T61" fmla="*/ 57 h 766"/>
                <a:gd name="T62" fmla="*/ 207 w 927"/>
                <a:gd name="T63" fmla="*/ 93 h 766"/>
                <a:gd name="T64" fmla="*/ 211 w 927"/>
                <a:gd name="T65" fmla="*/ 121 h 766"/>
                <a:gd name="T66" fmla="*/ 221 w 927"/>
                <a:gd name="T67" fmla="*/ 158 h 766"/>
                <a:gd name="T68" fmla="*/ 225 w 927"/>
                <a:gd name="T69" fmla="*/ 171 h 766"/>
                <a:gd name="T70" fmla="*/ 232 w 927"/>
                <a:gd name="T71" fmla="*/ 209 h 766"/>
                <a:gd name="T72" fmla="*/ 221 w 927"/>
                <a:gd name="T73" fmla="*/ 281 h 766"/>
                <a:gd name="T74" fmla="*/ 183 w 927"/>
                <a:gd name="T75" fmla="*/ 366 h 766"/>
                <a:gd name="T76" fmla="*/ 157 w 927"/>
                <a:gd name="T77" fmla="*/ 381 h 766"/>
                <a:gd name="T78" fmla="*/ 153 w 927"/>
                <a:gd name="T79" fmla="*/ 381 h 766"/>
                <a:gd name="T80" fmla="*/ 143 w 927"/>
                <a:gd name="T81" fmla="*/ 381 h 766"/>
                <a:gd name="T82" fmla="*/ 128 w 927"/>
                <a:gd name="T83" fmla="*/ 358 h 766"/>
                <a:gd name="T84" fmla="*/ 128 w 927"/>
                <a:gd name="T85" fmla="*/ 344 h 766"/>
                <a:gd name="T86" fmla="*/ 126 w 927"/>
                <a:gd name="T87" fmla="*/ 339 h 766"/>
                <a:gd name="T88" fmla="*/ 128 w 927"/>
                <a:gd name="T89" fmla="*/ 322 h 766"/>
                <a:gd name="T90" fmla="*/ 128 w 927"/>
                <a:gd name="T91" fmla="*/ 308 h 766"/>
                <a:gd name="T92" fmla="*/ 110 w 927"/>
                <a:gd name="T93" fmla="*/ 331 h 766"/>
                <a:gd name="T94" fmla="*/ 96 w 927"/>
                <a:gd name="T95" fmla="*/ 289 h 766"/>
                <a:gd name="T96" fmla="*/ 49 w 927"/>
                <a:gd name="T97" fmla="*/ 301 h 766"/>
                <a:gd name="T98" fmla="*/ 28 w 927"/>
                <a:gd name="T99" fmla="*/ 317 h 766"/>
                <a:gd name="T100" fmla="*/ 3 w 927"/>
                <a:gd name="T101" fmla="*/ 331 h 76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927"/>
                <a:gd name="T154" fmla="*/ 0 h 766"/>
                <a:gd name="T155" fmla="*/ 927 w 927"/>
                <a:gd name="T156" fmla="*/ 766 h 76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927" h="766">
                  <a:moveTo>
                    <a:pt x="0" y="634"/>
                  </a:moveTo>
                  <a:lnTo>
                    <a:pt x="0" y="605"/>
                  </a:lnTo>
                  <a:lnTo>
                    <a:pt x="11" y="605"/>
                  </a:lnTo>
                  <a:lnTo>
                    <a:pt x="26" y="567"/>
                  </a:lnTo>
                  <a:lnTo>
                    <a:pt x="26" y="494"/>
                  </a:lnTo>
                  <a:lnTo>
                    <a:pt x="11" y="423"/>
                  </a:lnTo>
                  <a:lnTo>
                    <a:pt x="11" y="394"/>
                  </a:lnTo>
                  <a:lnTo>
                    <a:pt x="26" y="423"/>
                  </a:lnTo>
                  <a:lnTo>
                    <a:pt x="26" y="350"/>
                  </a:lnTo>
                  <a:lnTo>
                    <a:pt x="38" y="338"/>
                  </a:lnTo>
                  <a:lnTo>
                    <a:pt x="38" y="323"/>
                  </a:lnTo>
                  <a:lnTo>
                    <a:pt x="59" y="294"/>
                  </a:lnTo>
                  <a:lnTo>
                    <a:pt x="59" y="311"/>
                  </a:lnTo>
                  <a:lnTo>
                    <a:pt x="97" y="263"/>
                  </a:lnTo>
                  <a:lnTo>
                    <a:pt x="211" y="238"/>
                  </a:lnTo>
                  <a:lnTo>
                    <a:pt x="259" y="194"/>
                  </a:lnTo>
                  <a:lnTo>
                    <a:pt x="259" y="183"/>
                  </a:lnTo>
                  <a:lnTo>
                    <a:pt x="282" y="150"/>
                  </a:lnTo>
                  <a:lnTo>
                    <a:pt x="282" y="183"/>
                  </a:lnTo>
                  <a:lnTo>
                    <a:pt x="297" y="167"/>
                  </a:lnTo>
                  <a:lnTo>
                    <a:pt x="297" y="139"/>
                  </a:lnTo>
                  <a:lnTo>
                    <a:pt x="311" y="150"/>
                  </a:lnTo>
                  <a:lnTo>
                    <a:pt x="341" y="112"/>
                  </a:lnTo>
                  <a:lnTo>
                    <a:pt x="357" y="112"/>
                  </a:lnTo>
                  <a:lnTo>
                    <a:pt x="382" y="83"/>
                  </a:lnTo>
                  <a:lnTo>
                    <a:pt x="397" y="83"/>
                  </a:lnTo>
                  <a:lnTo>
                    <a:pt x="397" y="98"/>
                  </a:lnTo>
                  <a:lnTo>
                    <a:pt x="414" y="127"/>
                  </a:lnTo>
                  <a:lnTo>
                    <a:pt x="430" y="112"/>
                  </a:lnTo>
                  <a:lnTo>
                    <a:pt x="441" y="127"/>
                  </a:lnTo>
                  <a:lnTo>
                    <a:pt x="457" y="112"/>
                  </a:lnTo>
                  <a:lnTo>
                    <a:pt x="441" y="98"/>
                  </a:lnTo>
                  <a:lnTo>
                    <a:pt x="457" y="83"/>
                  </a:lnTo>
                  <a:lnTo>
                    <a:pt x="470" y="83"/>
                  </a:lnTo>
                  <a:lnTo>
                    <a:pt x="470" y="52"/>
                  </a:lnTo>
                  <a:lnTo>
                    <a:pt x="481" y="39"/>
                  </a:lnTo>
                  <a:lnTo>
                    <a:pt x="512" y="39"/>
                  </a:lnTo>
                  <a:lnTo>
                    <a:pt x="530" y="23"/>
                  </a:lnTo>
                  <a:lnTo>
                    <a:pt x="530" y="12"/>
                  </a:lnTo>
                  <a:lnTo>
                    <a:pt x="585" y="39"/>
                  </a:lnTo>
                  <a:lnTo>
                    <a:pt x="601" y="39"/>
                  </a:lnTo>
                  <a:lnTo>
                    <a:pt x="601" y="52"/>
                  </a:lnTo>
                  <a:lnTo>
                    <a:pt x="612" y="39"/>
                  </a:lnTo>
                  <a:lnTo>
                    <a:pt x="629" y="39"/>
                  </a:lnTo>
                  <a:lnTo>
                    <a:pt x="612" y="67"/>
                  </a:lnTo>
                  <a:lnTo>
                    <a:pt x="601" y="67"/>
                  </a:lnTo>
                  <a:lnTo>
                    <a:pt x="601" y="98"/>
                  </a:lnTo>
                  <a:lnTo>
                    <a:pt x="585" y="112"/>
                  </a:lnTo>
                  <a:lnTo>
                    <a:pt x="601" y="127"/>
                  </a:lnTo>
                  <a:lnTo>
                    <a:pt x="601" y="139"/>
                  </a:lnTo>
                  <a:lnTo>
                    <a:pt x="629" y="139"/>
                  </a:lnTo>
                  <a:lnTo>
                    <a:pt x="656" y="167"/>
                  </a:lnTo>
                  <a:lnTo>
                    <a:pt x="674" y="194"/>
                  </a:lnTo>
                  <a:lnTo>
                    <a:pt x="685" y="183"/>
                  </a:lnTo>
                  <a:lnTo>
                    <a:pt x="700" y="183"/>
                  </a:lnTo>
                  <a:lnTo>
                    <a:pt x="729" y="139"/>
                  </a:lnTo>
                  <a:lnTo>
                    <a:pt x="756" y="12"/>
                  </a:lnTo>
                  <a:lnTo>
                    <a:pt x="756" y="0"/>
                  </a:lnTo>
                  <a:lnTo>
                    <a:pt x="771" y="12"/>
                  </a:lnTo>
                  <a:lnTo>
                    <a:pt x="785" y="98"/>
                  </a:lnTo>
                  <a:lnTo>
                    <a:pt x="800" y="98"/>
                  </a:lnTo>
                  <a:lnTo>
                    <a:pt x="812" y="112"/>
                  </a:lnTo>
                  <a:lnTo>
                    <a:pt x="812" y="150"/>
                  </a:lnTo>
                  <a:lnTo>
                    <a:pt x="829" y="183"/>
                  </a:lnTo>
                  <a:lnTo>
                    <a:pt x="829" y="223"/>
                  </a:lnTo>
                  <a:lnTo>
                    <a:pt x="841" y="238"/>
                  </a:lnTo>
                  <a:lnTo>
                    <a:pt x="871" y="250"/>
                  </a:lnTo>
                  <a:lnTo>
                    <a:pt x="885" y="311"/>
                  </a:lnTo>
                  <a:lnTo>
                    <a:pt x="900" y="323"/>
                  </a:lnTo>
                  <a:lnTo>
                    <a:pt x="900" y="338"/>
                  </a:lnTo>
                  <a:lnTo>
                    <a:pt x="912" y="350"/>
                  </a:lnTo>
                  <a:lnTo>
                    <a:pt x="927" y="411"/>
                  </a:lnTo>
                  <a:lnTo>
                    <a:pt x="927" y="482"/>
                  </a:lnTo>
                  <a:lnTo>
                    <a:pt x="885" y="553"/>
                  </a:lnTo>
                  <a:lnTo>
                    <a:pt x="771" y="678"/>
                  </a:lnTo>
                  <a:lnTo>
                    <a:pt x="729" y="718"/>
                  </a:lnTo>
                  <a:lnTo>
                    <a:pt x="629" y="766"/>
                  </a:lnTo>
                  <a:lnTo>
                    <a:pt x="629" y="749"/>
                  </a:lnTo>
                  <a:lnTo>
                    <a:pt x="629" y="738"/>
                  </a:lnTo>
                  <a:lnTo>
                    <a:pt x="612" y="749"/>
                  </a:lnTo>
                  <a:lnTo>
                    <a:pt x="612" y="718"/>
                  </a:lnTo>
                  <a:lnTo>
                    <a:pt x="570" y="749"/>
                  </a:lnTo>
                  <a:lnTo>
                    <a:pt x="530" y="749"/>
                  </a:lnTo>
                  <a:lnTo>
                    <a:pt x="512" y="705"/>
                  </a:lnTo>
                  <a:lnTo>
                    <a:pt x="530" y="693"/>
                  </a:lnTo>
                  <a:lnTo>
                    <a:pt x="512" y="678"/>
                  </a:lnTo>
                  <a:lnTo>
                    <a:pt x="512" y="667"/>
                  </a:lnTo>
                  <a:lnTo>
                    <a:pt x="501" y="667"/>
                  </a:lnTo>
                  <a:lnTo>
                    <a:pt x="512" y="649"/>
                  </a:lnTo>
                  <a:lnTo>
                    <a:pt x="512" y="634"/>
                  </a:lnTo>
                  <a:lnTo>
                    <a:pt x="470" y="667"/>
                  </a:lnTo>
                  <a:lnTo>
                    <a:pt x="512" y="605"/>
                  </a:lnTo>
                  <a:lnTo>
                    <a:pt x="512" y="594"/>
                  </a:lnTo>
                  <a:lnTo>
                    <a:pt x="441" y="649"/>
                  </a:lnTo>
                  <a:lnTo>
                    <a:pt x="441" y="594"/>
                  </a:lnTo>
                  <a:lnTo>
                    <a:pt x="382" y="567"/>
                  </a:lnTo>
                  <a:lnTo>
                    <a:pt x="259" y="582"/>
                  </a:lnTo>
                  <a:lnTo>
                    <a:pt x="197" y="594"/>
                  </a:lnTo>
                  <a:lnTo>
                    <a:pt x="182" y="622"/>
                  </a:lnTo>
                  <a:lnTo>
                    <a:pt x="111" y="622"/>
                  </a:lnTo>
                  <a:lnTo>
                    <a:pt x="59" y="649"/>
                  </a:lnTo>
                  <a:lnTo>
                    <a:pt x="11" y="649"/>
                  </a:lnTo>
                  <a:lnTo>
                    <a:pt x="0" y="634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28" name="Freeform 126"/>
            <p:cNvSpPr>
              <a:spLocks/>
            </p:cNvSpPr>
            <p:nvPr/>
          </p:nvSpPr>
          <p:spPr bwMode="auto">
            <a:xfrm>
              <a:off x="5698" y="3635"/>
              <a:ext cx="72" cy="67"/>
            </a:xfrm>
            <a:custGeom>
              <a:avLst/>
              <a:gdLst>
                <a:gd name="T0" fmla="*/ 3 w 83"/>
                <a:gd name="T1" fmla="*/ 0 h 71"/>
                <a:gd name="T2" fmla="*/ 10 w 83"/>
                <a:gd name="T3" fmla="*/ 8 h 71"/>
                <a:gd name="T4" fmla="*/ 20 w 83"/>
                <a:gd name="T5" fmla="*/ 0 h 71"/>
                <a:gd name="T6" fmla="*/ 10 w 83"/>
                <a:gd name="T7" fmla="*/ 32 h 71"/>
                <a:gd name="T8" fmla="*/ 3 w 83"/>
                <a:gd name="T9" fmla="*/ 40 h 71"/>
                <a:gd name="T10" fmla="*/ 0 w 83"/>
                <a:gd name="T11" fmla="*/ 40 h 71"/>
                <a:gd name="T12" fmla="*/ 0 w 83"/>
                <a:gd name="T13" fmla="*/ 32 h 71"/>
                <a:gd name="T14" fmla="*/ 3 w 83"/>
                <a:gd name="T15" fmla="*/ 0 h 7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3"/>
                <a:gd name="T25" fmla="*/ 0 h 71"/>
                <a:gd name="T26" fmla="*/ 83 w 83"/>
                <a:gd name="T27" fmla="*/ 71 h 7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3" h="71">
                  <a:moveTo>
                    <a:pt x="12" y="0"/>
                  </a:moveTo>
                  <a:lnTo>
                    <a:pt x="43" y="11"/>
                  </a:lnTo>
                  <a:lnTo>
                    <a:pt x="83" y="0"/>
                  </a:lnTo>
                  <a:lnTo>
                    <a:pt x="43" y="57"/>
                  </a:lnTo>
                  <a:lnTo>
                    <a:pt x="12" y="71"/>
                  </a:lnTo>
                  <a:lnTo>
                    <a:pt x="0" y="71"/>
                  </a:lnTo>
                  <a:lnTo>
                    <a:pt x="0" y="5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29" name="Freeform 127"/>
            <p:cNvSpPr>
              <a:spLocks/>
            </p:cNvSpPr>
            <p:nvPr/>
          </p:nvSpPr>
          <p:spPr bwMode="auto">
            <a:xfrm>
              <a:off x="6287" y="3474"/>
              <a:ext cx="121" cy="170"/>
            </a:xfrm>
            <a:custGeom>
              <a:avLst/>
              <a:gdLst>
                <a:gd name="T0" fmla="*/ 0 w 138"/>
                <a:gd name="T1" fmla="*/ 65 h 182"/>
                <a:gd name="T2" fmla="*/ 7 w 138"/>
                <a:gd name="T3" fmla="*/ 57 h 182"/>
                <a:gd name="T4" fmla="*/ 19 w 138"/>
                <a:gd name="T5" fmla="*/ 35 h 182"/>
                <a:gd name="T6" fmla="*/ 15 w 138"/>
                <a:gd name="T7" fmla="*/ 35 h 182"/>
                <a:gd name="T8" fmla="*/ 15 w 138"/>
                <a:gd name="T9" fmla="*/ 0 h 182"/>
                <a:gd name="T10" fmla="*/ 19 w 138"/>
                <a:gd name="T11" fmla="*/ 7 h 182"/>
                <a:gd name="T12" fmla="*/ 22 w 138"/>
                <a:gd name="T13" fmla="*/ 7 h 182"/>
                <a:gd name="T14" fmla="*/ 22 w 138"/>
                <a:gd name="T15" fmla="*/ 16 h 182"/>
                <a:gd name="T16" fmla="*/ 19 w 138"/>
                <a:gd name="T17" fmla="*/ 35 h 182"/>
                <a:gd name="T18" fmla="*/ 22 w 138"/>
                <a:gd name="T19" fmla="*/ 35 h 182"/>
                <a:gd name="T20" fmla="*/ 22 w 138"/>
                <a:gd name="T21" fmla="*/ 29 h 182"/>
                <a:gd name="T22" fmla="*/ 26 w 138"/>
                <a:gd name="T23" fmla="*/ 29 h 182"/>
                <a:gd name="T24" fmla="*/ 22 w 138"/>
                <a:gd name="T25" fmla="*/ 43 h 182"/>
                <a:gd name="T26" fmla="*/ 26 w 138"/>
                <a:gd name="T27" fmla="*/ 52 h 182"/>
                <a:gd name="T28" fmla="*/ 34 w 138"/>
                <a:gd name="T29" fmla="*/ 43 h 182"/>
                <a:gd name="T30" fmla="*/ 37 w 138"/>
                <a:gd name="T31" fmla="*/ 43 h 182"/>
                <a:gd name="T32" fmla="*/ 30 w 138"/>
                <a:gd name="T33" fmla="*/ 57 h 182"/>
                <a:gd name="T34" fmla="*/ 22 w 138"/>
                <a:gd name="T35" fmla="*/ 65 h 182"/>
                <a:gd name="T36" fmla="*/ 4 w 138"/>
                <a:gd name="T37" fmla="*/ 92 h 182"/>
                <a:gd name="T38" fmla="*/ 0 w 138"/>
                <a:gd name="T39" fmla="*/ 92 h 182"/>
                <a:gd name="T40" fmla="*/ 7 w 138"/>
                <a:gd name="T41" fmla="*/ 80 h 182"/>
                <a:gd name="T42" fmla="*/ 0 w 138"/>
                <a:gd name="T43" fmla="*/ 65 h 18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38"/>
                <a:gd name="T67" fmla="*/ 0 h 182"/>
                <a:gd name="T68" fmla="*/ 138 w 138"/>
                <a:gd name="T69" fmla="*/ 182 h 18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38" h="182">
                  <a:moveTo>
                    <a:pt x="0" y="131"/>
                  </a:moveTo>
                  <a:lnTo>
                    <a:pt x="23" y="113"/>
                  </a:lnTo>
                  <a:lnTo>
                    <a:pt x="71" y="71"/>
                  </a:lnTo>
                  <a:lnTo>
                    <a:pt x="54" y="71"/>
                  </a:lnTo>
                  <a:lnTo>
                    <a:pt x="54" y="0"/>
                  </a:lnTo>
                  <a:lnTo>
                    <a:pt x="71" y="15"/>
                  </a:lnTo>
                  <a:lnTo>
                    <a:pt x="83" y="15"/>
                  </a:lnTo>
                  <a:lnTo>
                    <a:pt x="83" y="31"/>
                  </a:lnTo>
                  <a:lnTo>
                    <a:pt x="71" y="71"/>
                  </a:lnTo>
                  <a:lnTo>
                    <a:pt x="83" y="71"/>
                  </a:lnTo>
                  <a:lnTo>
                    <a:pt x="83" y="58"/>
                  </a:lnTo>
                  <a:lnTo>
                    <a:pt x="98" y="58"/>
                  </a:lnTo>
                  <a:lnTo>
                    <a:pt x="83" y="83"/>
                  </a:lnTo>
                  <a:lnTo>
                    <a:pt x="98" y="102"/>
                  </a:lnTo>
                  <a:lnTo>
                    <a:pt x="125" y="83"/>
                  </a:lnTo>
                  <a:lnTo>
                    <a:pt x="138" y="83"/>
                  </a:lnTo>
                  <a:lnTo>
                    <a:pt x="110" y="113"/>
                  </a:lnTo>
                  <a:lnTo>
                    <a:pt x="83" y="131"/>
                  </a:lnTo>
                  <a:lnTo>
                    <a:pt x="12" y="182"/>
                  </a:lnTo>
                  <a:lnTo>
                    <a:pt x="0" y="182"/>
                  </a:lnTo>
                  <a:lnTo>
                    <a:pt x="23" y="157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FF0000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30" name="Freeform 128"/>
            <p:cNvSpPr>
              <a:spLocks/>
            </p:cNvSpPr>
            <p:nvPr/>
          </p:nvSpPr>
          <p:spPr bwMode="auto">
            <a:xfrm>
              <a:off x="6050" y="3635"/>
              <a:ext cx="222" cy="150"/>
            </a:xfrm>
            <a:custGeom>
              <a:avLst/>
              <a:gdLst>
                <a:gd name="T0" fmla="*/ 0 w 255"/>
                <a:gd name="T1" fmla="*/ 79 h 159"/>
                <a:gd name="T2" fmla="*/ 18 w 255"/>
                <a:gd name="T3" fmla="*/ 46 h 159"/>
                <a:gd name="T4" fmla="*/ 37 w 255"/>
                <a:gd name="T5" fmla="*/ 34 h 159"/>
                <a:gd name="T6" fmla="*/ 52 w 255"/>
                <a:gd name="T7" fmla="*/ 0 h 159"/>
                <a:gd name="T8" fmla="*/ 57 w 255"/>
                <a:gd name="T9" fmla="*/ 0 h 159"/>
                <a:gd name="T10" fmla="*/ 57 w 255"/>
                <a:gd name="T11" fmla="*/ 8 h 159"/>
                <a:gd name="T12" fmla="*/ 64 w 255"/>
                <a:gd name="T13" fmla="*/ 0 h 159"/>
                <a:gd name="T14" fmla="*/ 60 w 255"/>
                <a:gd name="T15" fmla="*/ 8 h 159"/>
                <a:gd name="T16" fmla="*/ 64 w 255"/>
                <a:gd name="T17" fmla="*/ 8 h 159"/>
                <a:gd name="T18" fmla="*/ 60 w 255"/>
                <a:gd name="T19" fmla="*/ 18 h 159"/>
                <a:gd name="T20" fmla="*/ 45 w 255"/>
                <a:gd name="T21" fmla="*/ 34 h 159"/>
                <a:gd name="T22" fmla="*/ 45 w 255"/>
                <a:gd name="T23" fmla="*/ 46 h 159"/>
                <a:gd name="T24" fmla="*/ 32 w 255"/>
                <a:gd name="T25" fmla="*/ 55 h 159"/>
                <a:gd name="T26" fmla="*/ 18 w 255"/>
                <a:gd name="T27" fmla="*/ 79 h 159"/>
                <a:gd name="T28" fmla="*/ 6 w 255"/>
                <a:gd name="T29" fmla="*/ 89 h 159"/>
                <a:gd name="T30" fmla="*/ 3 w 255"/>
                <a:gd name="T31" fmla="*/ 89 h 159"/>
                <a:gd name="T32" fmla="*/ 3 w 255"/>
                <a:gd name="T33" fmla="*/ 79 h 159"/>
                <a:gd name="T34" fmla="*/ 0 w 255"/>
                <a:gd name="T35" fmla="*/ 79 h 15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55"/>
                <a:gd name="T55" fmla="*/ 0 h 159"/>
                <a:gd name="T56" fmla="*/ 255 w 255"/>
                <a:gd name="T57" fmla="*/ 159 h 15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55" h="159">
                  <a:moveTo>
                    <a:pt x="0" y="142"/>
                  </a:moveTo>
                  <a:lnTo>
                    <a:pt x="71" y="82"/>
                  </a:lnTo>
                  <a:lnTo>
                    <a:pt x="149" y="59"/>
                  </a:lnTo>
                  <a:lnTo>
                    <a:pt x="211" y="0"/>
                  </a:lnTo>
                  <a:lnTo>
                    <a:pt x="226" y="0"/>
                  </a:lnTo>
                  <a:lnTo>
                    <a:pt x="226" y="11"/>
                  </a:lnTo>
                  <a:lnTo>
                    <a:pt x="255" y="0"/>
                  </a:lnTo>
                  <a:lnTo>
                    <a:pt x="238" y="11"/>
                  </a:lnTo>
                  <a:lnTo>
                    <a:pt x="255" y="11"/>
                  </a:lnTo>
                  <a:lnTo>
                    <a:pt x="238" y="31"/>
                  </a:lnTo>
                  <a:lnTo>
                    <a:pt x="182" y="59"/>
                  </a:lnTo>
                  <a:lnTo>
                    <a:pt x="182" y="82"/>
                  </a:lnTo>
                  <a:lnTo>
                    <a:pt x="126" y="98"/>
                  </a:lnTo>
                  <a:lnTo>
                    <a:pt x="71" y="142"/>
                  </a:lnTo>
                  <a:lnTo>
                    <a:pt x="23" y="159"/>
                  </a:lnTo>
                  <a:lnTo>
                    <a:pt x="11" y="159"/>
                  </a:lnTo>
                  <a:lnTo>
                    <a:pt x="11" y="142"/>
                  </a:lnTo>
                  <a:lnTo>
                    <a:pt x="0" y="142"/>
                  </a:lnTo>
                  <a:close/>
                </a:path>
              </a:pathLst>
            </a:custGeom>
            <a:solidFill>
              <a:srgbClr val="FF0000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31" name="Freeform 129"/>
            <p:cNvSpPr>
              <a:spLocks/>
            </p:cNvSpPr>
            <p:nvPr/>
          </p:nvSpPr>
          <p:spPr bwMode="auto">
            <a:xfrm>
              <a:off x="4911" y="2467"/>
              <a:ext cx="224" cy="292"/>
            </a:xfrm>
            <a:custGeom>
              <a:avLst/>
              <a:gdLst>
                <a:gd name="T0" fmla="*/ 0 w 255"/>
                <a:gd name="T1" fmla="*/ 0 h 311"/>
                <a:gd name="T2" fmla="*/ 11 w 255"/>
                <a:gd name="T3" fmla="*/ 8 h 311"/>
                <a:gd name="T4" fmla="*/ 36 w 255"/>
                <a:gd name="T5" fmla="*/ 52 h 311"/>
                <a:gd name="T6" fmla="*/ 40 w 255"/>
                <a:gd name="T7" fmla="*/ 52 h 311"/>
                <a:gd name="T8" fmla="*/ 50 w 255"/>
                <a:gd name="T9" fmla="*/ 67 h 311"/>
                <a:gd name="T10" fmla="*/ 50 w 255"/>
                <a:gd name="T11" fmla="*/ 74 h 311"/>
                <a:gd name="T12" fmla="*/ 54 w 255"/>
                <a:gd name="T13" fmla="*/ 84 h 311"/>
                <a:gd name="T14" fmla="*/ 50 w 255"/>
                <a:gd name="T15" fmla="*/ 91 h 311"/>
                <a:gd name="T16" fmla="*/ 54 w 255"/>
                <a:gd name="T17" fmla="*/ 97 h 311"/>
                <a:gd name="T18" fmla="*/ 59 w 255"/>
                <a:gd name="T19" fmla="*/ 97 h 311"/>
                <a:gd name="T20" fmla="*/ 62 w 255"/>
                <a:gd name="T21" fmla="*/ 113 h 311"/>
                <a:gd name="T22" fmla="*/ 67 w 255"/>
                <a:gd name="T23" fmla="*/ 113 h 311"/>
                <a:gd name="T24" fmla="*/ 70 w 255"/>
                <a:gd name="T25" fmla="*/ 126 h 311"/>
                <a:gd name="T26" fmla="*/ 67 w 255"/>
                <a:gd name="T27" fmla="*/ 165 h 311"/>
                <a:gd name="T28" fmla="*/ 62 w 255"/>
                <a:gd name="T29" fmla="*/ 159 h 311"/>
                <a:gd name="T30" fmla="*/ 59 w 255"/>
                <a:gd name="T31" fmla="*/ 165 h 311"/>
                <a:gd name="T32" fmla="*/ 59 w 255"/>
                <a:gd name="T33" fmla="*/ 159 h 311"/>
                <a:gd name="T34" fmla="*/ 40 w 255"/>
                <a:gd name="T35" fmla="*/ 126 h 311"/>
                <a:gd name="T36" fmla="*/ 36 w 255"/>
                <a:gd name="T37" fmla="*/ 113 h 311"/>
                <a:gd name="T38" fmla="*/ 31 w 255"/>
                <a:gd name="T39" fmla="*/ 91 h 311"/>
                <a:gd name="T40" fmla="*/ 22 w 255"/>
                <a:gd name="T41" fmla="*/ 74 h 311"/>
                <a:gd name="T42" fmla="*/ 22 w 255"/>
                <a:gd name="T43" fmla="*/ 52 h 311"/>
                <a:gd name="T44" fmla="*/ 15 w 255"/>
                <a:gd name="T45" fmla="*/ 44 h 311"/>
                <a:gd name="T46" fmla="*/ 8 w 255"/>
                <a:gd name="T47" fmla="*/ 32 h 311"/>
                <a:gd name="T48" fmla="*/ 0 w 255"/>
                <a:gd name="T49" fmla="*/ 15 h 311"/>
                <a:gd name="T50" fmla="*/ 0 w 255"/>
                <a:gd name="T51" fmla="*/ 0 h 31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55"/>
                <a:gd name="T79" fmla="*/ 0 h 311"/>
                <a:gd name="T80" fmla="*/ 255 w 255"/>
                <a:gd name="T81" fmla="*/ 311 h 31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55" h="311">
                  <a:moveTo>
                    <a:pt x="0" y="0"/>
                  </a:moveTo>
                  <a:lnTo>
                    <a:pt x="42" y="11"/>
                  </a:lnTo>
                  <a:lnTo>
                    <a:pt x="130" y="98"/>
                  </a:lnTo>
                  <a:lnTo>
                    <a:pt x="142" y="98"/>
                  </a:lnTo>
                  <a:lnTo>
                    <a:pt x="182" y="126"/>
                  </a:lnTo>
                  <a:lnTo>
                    <a:pt x="182" y="138"/>
                  </a:lnTo>
                  <a:lnTo>
                    <a:pt x="198" y="159"/>
                  </a:lnTo>
                  <a:lnTo>
                    <a:pt x="182" y="171"/>
                  </a:lnTo>
                  <a:lnTo>
                    <a:pt x="198" y="182"/>
                  </a:lnTo>
                  <a:lnTo>
                    <a:pt x="215" y="182"/>
                  </a:lnTo>
                  <a:lnTo>
                    <a:pt x="230" y="211"/>
                  </a:lnTo>
                  <a:lnTo>
                    <a:pt x="242" y="211"/>
                  </a:lnTo>
                  <a:lnTo>
                    <a:pt x="255" y="238"/>
                  </a:lnTo>
                  <a:lnTo>
                    <a:pt x="242" y="311"/>
                  </a:lnTo>
                  <a:lnTo>
                    <a:pt x="230" y="297"/>
                  </a:lnTo>
                  <a:lnTo>
                    <a:pt x="215" y="311"/>
                  </a:lnTo>
                  <a:lnTo>
                    <a:pt x="215" y="297"/>
                  </a:lnTo>
                  <a:lnTo>
                    <a:pt x="142" y="238"/>
                  </a:lnTo>
                  <a:lnTo>
                    <a:pt x="130" y="211"/>
                  </a:lnTo>
                  <a:lnTo>
                    <a:pt x="111" y="171"/>
                  </a:lnTo>
                  <a:lnTo>
                    <a:pt x="82" y="138"/>
                  </a:lnTo>
                  <a:lnTo>
                    <a:pt x="82" y="98"/>
                  </a:lnTo>
                  <a:lnTo>
                    <a:pt x="56" y="82"/>
                  </a:lnTo>
                  <a:lnTo>
                    <a:pt x="27" y="59"/>
                  </a:lnTo>
                  <a:lnTo>
                    <a:pt x="0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32" name="Freeform 130"/>
            <p:cNvSpPr>
              <a:spLocks/>
            </p:cNvSpPr>
            <p:nvPr/>
          </p:nvSpPr>
          <p:spPr bwMode="auto">
            <a:xfrm>
              <a:off x="5114" y="2759"/>
              <a:ext cx="185" cy="65"/>
            </a:xfrm>
            <a:custGeom>
              <a:avLst/>
              <a:gdLst>
                <a:gd name="T0" fmla="*/ 0 w 211"/>
                <a:gd name="T1" fmla="*/ 5 h 71"/>
                <a:gd name="T2" fmla="*/ 7 w 211"/>
                <a:gd name="T3" fmla="*/ 0 h 71"/>
                <a:gd name="T4" fmla="*/ 14 w 211"/>
                <a:gd name="T5" fmla="*/ 0 h 71"/>
                <a:gd name="T6" fmla="*/ 22 w 211"/>
                <a:gd name="T7" fmla="*/ 13 h 71"/>
                <a:gd name="T8" fmla="*/ 33 w 211"/>
                <a:gd name="T9" fmla="*/ 13 h 71"/>
                <a:gd name="T10" fmla="*/ 33 w 211"/>
                <a:gd name="T11" fmla="*/ 5 h 71"/>
                <a:gd name="T12" fmla="*/ 46 w 211"/>
                <a:gd name="T13" fmla="*/ 13 h 71"/>
                <a:gd name="T14" fmla="*/ 49 w 211"/>
                <a:gd name="T15" fmla="*/ 17 h 71"/>
                <a:gd name="T16" fmla="*/ 57 w 211"/>
                <a:gd name="T17" fmla="*/ 17 h 71"/>
                <a:gd name="T18" fmla="*/ 57 w 211"/>
                <a:gd name="T19" fmla="*/ 29 h 71"/>
                <a:gd name="T20" fmla="*/ 49 w 211"/>
                <a:gd name="T21" fmla="*/ 24 h 71"/>
                <a:gd name="T22" fmla="*/ 46 w 211"/>
                <a:gd name="T23" fmla="*/ 29 h 71"/>
                <a:gd name="T24" fmla="*/ 25 w 211"/>
                <a:gd name="T25" fmla="*/ 17 h 71"/>
                <a:gd name="T26" fmla="*/ 19 w 211"/>
                <a:gd name="T27" fmla="*/ 17 h 71"/>
                <a:gd name="T28" fmla="*/ 0 w 211"/>
                <a:gd name="T29" fmla="*/ 5 h 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11"/>
                <a:gd name="T46" fmla="*/ 0 h 71"/>
                <a:gd name="T47" fmla="*/ 211 w 211"/>
                <a:gd name="T48" fmla="*/ 71 h 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11" h="71">
                  <a:moveTo>
                    <a:pt x="0" y="11"/>
                  </a:moveTo>
                  <a:lnTo>
                    <a:pt x="23" y="0"/>
                  </a:lnTo>
                  <a:lnTo>
                    <a:pt x="50" y="0"/>
                  </a:lnTo>
                  <a:lnTo>
                    <a:pt x="83" y="31"/>
                  </a:lnTo>
                  <a:lnTo>
                    <a:pt x="123" y="31"/>
                  </a:lnTo>
                  <a:lnTo>
                    <a:pt x="123" y="11"/>
                  </a:lnTo>
                  <a:lnTo>
                    <a:pt x="171" y="31"/>
                  </a:lnTo>
                  <a:lnTo>
                    <a:pt x="183" y="42"/>
                  </a:lnTo>
                  <a:lnTo>
                    <a:pt x="211" y="42"/>
                  </a:lnTo>
                  <a:lnTo>
                    <a:pt x="211" y="71"/>
                  </a:lnTo>
                  <a:lnTo>
                    <a:pt x="183" y="57"/>
                  </a:lnTo>
                  <a:lnTo>
                    <a:pt x="171" y="71"/>
                  </a:lnTo>
                  <a:lnTo>
                    <a:pt x="94" y="42"/>
                  </a:lnTo>
                  <a:lnTo>
                    <a:pt x="71" y="42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33" name="Freeform 131"/>
            <p:cNvSpPr>
              <a:spLocks/>
            </p:cNvSpPr>
            <p:nvPr/>
          </p:nvSpPr>
          <p:spPr bwMode="auto">
            <a:xfrm>
              <a:off x="5337" y="2815"/>
              <a:ext cx="163" cy="43"/>
            </a:xfrm>
            <a:custGeom>
              <a:avLst/>
              <a:gdLst>
                <a:gd name="T0" fmla="*/ 0 w 186"/>
                <a:gd name="T1" fmla="*/ 23 h 46"/>
                <a:gd name="T2" fmla="*/ 0 w 186"/>
                <a:gd name="T3" fmla="*/ 10 h 46"/>
                <a:gd name="T4" fmla="*/ 4 w 186"/>
                <a:gd name="T5" fmla="*/ 0 h 46"/>
                <a:gd name="T6" fmla="*/ 10 w 186"/>
                <a:gd name="T7" fmla="*/ 10 h 46"/>
                <a:gd name="T8" fmla="*/ 10 w 186"/>
                <a:gd name="T9" fmla="*/ 0 h 46"/>
                <a:gd name="T10" fmla="*/ 23 w 186"/>
                <a:gd name="T11" fmla="*/ 10 h 46"/>
                <a:gd name="T12" fmla="*/ 26 w 186"/>
                <a:gd name="T13" fmla="*/ 0 h 46"/>
                <a:gd name="T14" fmla="*/ 37 w 186"/>
                <a:gd name="T15" fmla="*/ 10 h 46"/>
                <a:gd name="T16" fmla="*/ 40 w 186"/>
                <a:gd name="T17" fmla="*/ 0 h 46"/>
                <a:gd name="T18" fmla="*/ 50 w 186"/>
                <a:gd name="T19" fmla="*/ 10 h 46"/>
                <a:gd name="T20" fmla="*/ 37 w 186"/>
                <a:gd name="T21" fmla="*/ 23 h 46"/>
                <a:gd name="T22" fmla="*/ 23 w 186"/>
                <a:gd name="T23" fmla="*/ 10 h 46"/>
                <a:gd name="T24" fmla="*/ 8 w 186"/>
                <a:gd name="T25" fmla="*/ 23 h 46"/>
                <a:gd name="T26" fmla="*/ 0 w 186"/>
                <a:gd name="T27" fmla="*/ 23 h 4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86"/>
                <a:gd name="T43" fmla="*/ 0 h 46"/>
                <a:gd name="T44" fmla="*/ 186 w 186"/>
                <a:gd name="T45" fmla="*/ 46 h 4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86" h="46">
                  <a:moveTo>
                    <a:pt x="0" y="46"/>
                  </a:moveTo>
                  <a:lnTo>
                    <a:pt x="0" y="20"/>
                  </a:lnTo>
                  <a:lnTo>
                    <a:pt x="15" y="0"/>
                  </a:lnTo>
                  <a:lnTo>
                    <a:pt x="38" y="20"/>
                  </a:lnTo>
                  <a:lnTo>
                    <a:pt x="38" y="0"/>
                  </a:lnTo>
                  <a:lnTo>
                    <a:pt x="86" y="20"/>
                  </a:lnTo>
                  <a:lnTo>
                    <a:pt x="97" y="0"/>
                  </a:lnTo>
                  <a:lnTo>
                    <a:pt x="138" y="20"/>
                  </a:lnTo>
                  <a:lnTo>
                    <a:pt x="153" y="0"/>
                  </a:lnTo>
                  <a:lnTo>
                    <a:pt x="186" y="20"/>
                  </a:lnTo>
                  <a:lnTo>
                    <a:pt x="138" y="46"/>
                  </a:lnTo>
                  <a:lnTo>
                    <a:pt x="86" y="20"/>
                  </a:lnTo>
                  <a:lnTo>
                    <a:pt x="26" y="46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34" name="Freeform 132"/>
            <p:cNvSpPr>
              <a:spLocks/>
            </p:cNvSpPr>
            <p:nvPr/>
          </p:nvSpPr>
          <p:spPr bwMode="auto">
            <a:xfrm>
              <a:off x="5395" y="2852"/>
              <a:ext cx="40" cy="43"/>
            </a:xfrm>
            <a:custGeom>
              <a:avLst/>
              <a:gdLst>
                <a:gd name="T0" fmla="*/ 0 w 46"/>
                <a:gd name="T1" fmla="*/ 0 h 46"/>
                <a:gd name="T2" fmla="*/ 5 w 46"/>
                <a:gd name="T3" fmla="*/ 0 h 46"/>
                <a:gd name="T4" fmla="*/ 11 w 46"/>
                <a:gd name="T5" fmla="*/ 23 h 46"/>
                <a:gd name="T6" fmla="*/ 8 w 46"/>
                <a:gd name="T7" fmla="*/ 23 h 46"/>
                <a:gd name="T8" fmla="*/ 0 w 46"/>
                <a:gd name="T9" fmla="*/ 0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6"/>
                <a:gd name="T16" fmla="*/ 0 h 46"/>
                <a:gd name="T17" fmla="*/ 46 w 46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6" h="46">
                  <a:moveTo>
                    <a:pt x="0" y="0"/>
                  </a:moveTo>
                  <a:lnTo>
                    <a:pt x="19" y="0"/>
                  </a:lnTo>
                  <a:lnTo>
                    <a:pt x="46" y="46"/>
                  </a:lnTo>
                  <a:lnTo>
                    <a:pt x="30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35" name="Freeform 133"/>
            <p:cNvSpPr>
              <a:spLocks/>
            </p:cNvSpPr>
            <p:nvPr/>
          </p:nvSpPr>
          <p:spPr bwMode="auto">
            <a:xfrm>
              <a:off x="5395" y="2572"/>
              <a:ext cx="139" cy="187"/>
            </a:xfrm>
            <a:custGeom>
              <a:avLst/>
              <a:gdLst>
                <a:gd name="T0" fmla="*/ 0 w 159"/>
                <a:gd name="T1" fmla="*/ 59 h 200"/>
                <a:gd name="T2" fmla="*/ 8 w 159"/>
                <a:gd name="T3" fmla="*/ 31 h 200"/>
                <a:gd name="T4" fmla="*/ 8 w 159"/>
                <a:gd name="T5" fmla="*/ 7 h 200"/>
                <a:gd name="T6" fmla="*/ 12 w 159"/>
                <a:gd name="T7" fmla="*/ 7 h 200"/>
                <a:gd name="T8" fmla="*/ 15 w 159"/>
                <a:gd name="T9" fmla="*/ 0 h 200"/>
                <a:gd name="T10" fmla="*/ 26 w 159"/>
                <a:gd name="T11" fmla="*/ 7 h 200"/>
                <a:gd name="T12" fmla="*/ 34 w 159"/>
                <a:gd name="T13" fmla="*/ 7 h 200"/>
                <a:gd name="T14" fmla="*/ 39 w 159"/>
                <a:gd name="T15" fmla="*/ 0 h 200"/>
                <a:gd name="T16" fmla="*/ 42 w 159"/>
                <a:gd name="T17" fmla="*/ 0 h 200"/>
                <a:gd name="T18" fmla="*/ 39 w 159"/>
                <a:gd name="T19" fmla="*/ 15 h 200"/>
                <a:gd name="T20" fmla="*/ 31 w 159"/>
                <a:gd name="T21" fmla="*/ 15 h 200"/>
                <a:gd name="T22" fmla="*/ 12 w 159"/>
                <a:gd name="T23" fmla="*/ 15 h 200"/>
                <a:gd name="T24" fmla="*/ 8 w 159"/>
                <a:gd name="T25" fmla="*/ 23 h 200"/>
                <a:gd name="T26" fmla="*/ 8 w 159"/>
                <a:gd name="T27" fmla="*/ 31 h 200"/>
                <a:gd name="T28" fmla="*/ 12 w 159"/>
                <a:gd name="T29" fmla="*/ 36 h 200"/>
                <a:gd name="T30" fmla="*/ 26 w 159"/>
                <a:gd name="T31" fmla="*/ 31 h 200"/>
                <a:gd name="T32" fmla="*/ 31 w 159"/>
                <a:gd name="T33" fmla="*/ 36 h 200"/>
                <a:gd name="T34" fmla="*/ 26 w 159"/>
                <a:gd name="T35" fmla="*/ 36 h 200"/>
                <a:gd name="T36" fmla="*/ 18 w 159"/>
                <a:gd name="T37" fmla="*/ 44 h 200"/>
                <a:gd name="T38" fmla="*/ 23 w 159"/>
                <a:gd name="T39" fmla="*/ 65 h 200"/>
                <a:gd name="T40" fmla="*/ 18 w 159"/>
                <a:gd name="T41" fmla="*/ 65 h 200"/>
                <a:gd name="T42" fmla="*/ 26 w 159"/>
                <a:gd name="T43" fmla="*/ 88 h 200"/>
                <a:gd name="T44" fmla="*/ 26 w 159"/>
                <a:gd name="T45" fmla="*/ 94 h 200"/>
                <a:gd name="T46" fmla="*/ 23 w 159"/>
                <a:gd name="T47" fmla="*/ 102 h 200"/>
                <a:gd name="T48" fmla="*/ 23 w 159"/>
                <a:gd name="T49" fmla="*/ 94 h 200"/>
                <a:gd name="T50" fmla="*/ 23 w 159"/>
                <a:gd name="T51" fmla="*/ 88 h 200"/>
                <a:gd name="T52" fmla="*/ 18 w 159"/>
                <a:gd name="T53" fmla="*/ 88 h 200"/>
                <a:gd name="T54" fmla="*/ 18 w 159"/>
                <a:gd name="T55" fmla="*/ 82 h 200"/>
                <a:gd name="T56" fmla="*/ 12 w 159"/>
                <a:gd name="T57" fmla="*/ 65 h 200"/>
                <a:gd name="T58" fmla="*/ 15 w 159"/>
                <a:gd name="T59" fmla="*/ 59 h 200"/>
                <a:gd name="T60" fmla="*/ 12 w 159"/>
                <a:gd name="T61" fmla="*/ 59 h 200"/>
                <a:gd name="T62" fmla="*/ 8 w 159"/>
                <a:gd name="T63" fmla="*/ 65 h 200"/>
                <a:gd name="T64" fmla="*/ 8 w 159"/>
                <a:gd name="T65" fmla="*/ 94 h 200"/>
                <a:gd name="T66" fmla="*/ 5 w 159"/>
                <a:gd name="T67" fmla="*/ 94 h 200"/>
                <a:gd name="T68" fmla="*/ 5 w 159"/>
                <a:gd name="T69" fmla="*/ 72 h 200"/>
                <a:gd name="T70" fmla="*/ 5 w 159"/>
                <a:gd name="T71" fmla="*/ 65 h 200"/>
                <a:gd name="T72" fmla="*/ 0 w 159"/>
                <a:gd name="T73" fmla="*/ 65 h 200"/>
                <a:gd name="T74" fmla="*/ 0 w 159"/>
                <a:gd name="T75" fmla="*/ 59 h 20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59"/>
                <a:gd name="T115" fmla="*/ 0 h 200"/>
                <a:gd name="T116" fmla="*/ 159 w 159"/>
                <a:gd name="T117" fmla="*/ 200 h 20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59" h="200">
                  <a:moveTo>
                    <a:pt x="0" y="115"/>
                  </a:moveTo>
                  <a:lnTo>
                    <a:pt x="30" y="60"/>
                  </a:lnTo>
                  <a:lnTo>
                    <a:pt x="30" y="15"/>
                  </a:lnTo>
                  <a:lnTo>
                    <a:pt x="46" y="15"/>
                  </a:lnTo>
                  <a:lnTo>
                    <a:pt x="59" y="0"/>
                  </a:lnTo>
                  <a:lnTo>
                    <a:pt x="98" y="15"/>
                  </a:lnTo>
                  <a:lnTo>
                    <a:pt x="130" y="15"/>
                  </a:lnTo>
                  <a:lnTo>
                    <a:pt x="146" y="0"/>
                  </a:lnTo>
                  <a:lnTo>
                    <a:pt x="159" y="0"/>
                  </a:lnTo>
                  <a:lnTo>
                    <a:pt x="146" y="27"/>
                  </a:lnTo>
                  <a:lnTo>
                    <a:pt x="119" y="27"/>
                  </a:lnTo>
                  <a:lnTo>
                    <a:pt x="46" y="27"/>
                  </a:lnTo>
                  <a:lnTo>
                    <a:pt x="30" y="46"/>
                  </a:lnTo>
                  <a:lnTo>
                    <a:pt x="30" y="60"/>
                  </a:lnTo>
                  <a:lnTo>
                    <a:pt x="46" y="71"/>
                  </a:lnTo>
                  <a:lnTo>
                    <a:pt x="98" y="60"/>
                  </a:lnTo>
                  <a:lnTo>
                    <a:pt x="119" y="71"/>
                  </a:lnTo>
                  <a:lnTo>
                    <a:pt x="98" y="71"/>
                  </a:lnTo>
                  <a:lnTo>
                    <a:pt x="71" y="86"/>
                  </a:lnTo>
                  <a:lnTo>
                    <a:pt x="86" y="127"/>
                  </a:lnTo>
                  <a:lnTo>
                    <a:pt x="71" y="127"/>
                  </a:lnTo>
                  <a:lnTo>
                    <a:pt x="98" y="171"/>
                  </a:lnTo>
                  <a:lnTo>
                    <a:pt x="98" y="186"/>
                  </a:lnTo>
                  <a:lnTo>
                    <a:pt x="86" y="200"/>
                  </a:lnTo>
                  <a:lnTo>
                    <a:pt x="86" y="186"/>
                  </a:lnTo>
                  <a:lnTo>
                    <a:pt x="86" y="171"/>
                  </a:lnTo>
                  <a:lnTo>
                    <a:pt x="71" y="171"/>
                  </a:lnTo>
                  <a:lnTo>
                    <a:pt x="71" y="159"/>
                  </a:lnTo>
                  <a:lnTo>
                    <a:pt x="46" y="127"/>
                  </a:lnTo>
                  <a:lnTo>
                    <a:pt x="59" y="115"/>
                  </a:lnTo>
                  <a:lnTo>
                    <a:pt x="46" y="115"/>
                  </a:lnTo>
                  <a:lnTo>
                    <a:pt x="30" y="127"/>
                  </a:lnTo>
                  <a:lnTo>
                    <a:pt x="30" y="186"/>
                  </a:lnTo>
                  <a:lnTo>
                    <a:pt x="19" y="186"/>
                  </a:lnTo>
                  <a:lnTo>
                    <a:pt x="19" y="142"/>
                  </a:lnTo>
                  <a:lnTo>
                    <a:pt x="19" y="127"/>
                  </a:lnTo>
                  <a:lnTo>
                    <a:pt x="0" y="127"/>
                  </a:lnTo>
                  <a:lnTo>
                    <a:pt x="0" y="115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36" name="Freeform 134"/>
            <p:cNvSpPr>
              <a:spLocks/>
            </p:cNvSpPr>
            <p:nvPr/>
          </p:nvSpPr>
          <p:spPr bwMode="auto">
            <a:xfrm>
              <a:off x="5573" y="2561"/>
              <a:ext cx="40" cy="78"/>
            </a:xfrm>
            <a:custGeom>
              <a:avLst/>
              <a:gdLst>
                <a:gd name="T0" fmla="*/ 0 w 46"/>
                <a:gd name="T1" fmla="*/ 16 h 82"/>
                <a:gd name="T2" fmla="*/ 3 w 46"/>
                <a:gd name="T3" fmla="*/ 0 h 82"/>
                <a:gd name="T4" fmla="*/ 8 w 46"/>
                <a:gd name="T5" fmla="*/ 10 h 82"/>
                <a:gd name="T6" fmla="*/ 11 w 46"/>
                <a:gd name="T7" fmla="*/ 10 h 82"/>
                <a:gd name="T8" fmla="*/ 11 w 46"/>
                <a:gd name="T9" fmla="*/ 16 h 82"/>
                <a:gd name="T10" fmla="*/ 8 w 46"/>
                <a:gd name="T11" fmla="*/ 16 h 82"/>
                <a:gd name="T12" fmla="*/ 8 w 46"/>
                <a:gd name="T13" fmla="*/ 24 h 82"/>
                <a:gd name="T14" fmla="*/ 3 w 46"/>
                <a:gd name="T15" fmla="*/ 24 h 82"/>
                <a:gd name="T16" fmla="*/ 3 w 46"/>
                <a:gd name="T17" fmla="*/ 35 h 82"/>
                <a:gd name="T18" fmla="*/ 8 w 46"/>
                <a:gd name="T19" fmla="*/ 49 h 82"/>
                <a:gd name="T20" fmla="*/ 3 w 46"/>
                <a:gd name="T21" fmla="*/ 35 h 82"/>
                <a:gd name="T22" fmla="*/ 0 w 46"/>
                <a:gd name="T23" fmla="*/ 16 h 8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6"/>
                <a:gd name="T37" fmla="*/ 0 h 82"/>
                <a:gd name="T38" fmla="*/ 46 w 46"/>
                <a:gd name="T39" fmla="*/ 82 h 8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6" h="82">
                  <a:moveTo>
                    <a:pt x="0" y="26"/>
                  </a:moveTo>
                  <a:lnTo>
                    <a:pt x="16" y="0"/>
                  </a:lnTo>
                  <a:lnTo>
                    <a:pt x="29" y="11"/>
                  </a:lnTo>
                  <a:lnTo>
                    <a:pt x="46" y="11"/>
                  </a:lnTo>
                  <a:lnTo>
                    <a:pt x="46" y="26"/>
                  </a:lnTo>
                  <a:lnTo>
                    <a:pt x="29" y="26"/>
                  </a:lnTo>
                  <a:lnTo>
                    <a:pt x="29" y="38"/>
                  </a:lnTo>
                  <a:lnTo>
                    <a:pt x="16" y="38"/>
                  </a:lnTo>
                  <a:lnTo>
                    <a:pt x="16" y="57"/>
                  </a:lnTo>
                  <a:lnTo>
                    <a:pt x="29" y="82"/>
                  </a:lnTo>
                  <a:lnTo>
                    <a:pt x="16" y="5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37" name="Freeform 135"/>
            <p:cNvSpPr>
              <a:spLocks/>
            </p:cNvSpPr>
            <p:nvPr/>
          </p:nvSpPr>
          <p:spPr bwMode="auto">
            <a:xfrm>
              <a:off x="5587" y="2680"/>
              <a:ext cx="60" cy="43"/>
            </a:xfrm>
            <a:custGeom>
              <a:avLst/>
              <a:gdLst>
                <a:gd name="T0" fmla="*/ 0 w 71"/>
                <a:gd name="T1" fmla="*/ 9 h 46"/>
                <a:gd name="T2" fmla="*/ 3 w 71"/>
                <a:gd name="T3" fmla="*/ 0 h 46"/>
                <a:gd name="T4" fmla="*/ 7 w 71"/>
                <a:gd name="T5" fmla="*/ 0 h 46"/>
                <a:gd name="T6" fmla="*/ 9 w 71"/>
                <a:gd name="T7" fmla="*/ 9 h 46"/>
                <a:gd name="T8" fmla="*/ 13 w 71"/>
                <a:gd name="T9" fmla="*/ 23 h 46"/>
                <a:gd name="T10" fmla="*/ 0 w 71"/>
                <a:gd name="T11" fmla="*/ 9 h 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1"/>
                <a:gd name="T19" fmla="*/ 0 h 46"/>
                <a:gd name="T20" fmla="*/ 71 w 71"/>
                <a:gd name="T21" fmla="*/ 46 h 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1" h="46">
                  <a:moveTo>
                    <a:pt x="0" y="19"/>
                  </a:moveTo>
                  <a:lnTo>
                    <a:pt x="11" y="0"/>
                  </a:lnTo>
                  <a:lnTo>
                    <a:pt x="38" y="0"/>
                  </a:lnTo>
                  <a:lnTo>
                    <a:pt x="50" y="19"/>
                  </a:lnTo>
                  <a:lnTo>
                    <a:pt x="71" y="46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38" name="Freeform 136"/>
            <p:cNvSpPr>
              <a:spLocks/>
            </p:cNvSpPr>
            <p:nvPr/>
          </p:nvSpPr>
          <p:spPr bwMode="auto">
            <a:xfrm>
              <a:off x="5395" y="2146"/>
              <a:ext cx="105" cy="134"/>
            </a:xfrm>
            <a:custGeom>
              <a:avLst/>
              <a:gdLst>
                <a:gd name="T0" fmla="*/ 0 w 119"/>
                <a:gd name="T1" fmla="*/ 33 h 142"/>
                <a:gd name="T2" fmla="*/ 5 w 119"/>
                <a:gd name="T3" fmla="*/ 33 h 142"/>
                <a:gd name="T4" fmla="*/ 0 w 119"/>
                <a:gd name="T5" fmla="*/ 0 h 142"/>
                <a:gd name="T6" fmla="*/ 13 w 119"/>
                <a:gd name="T7" fmla="*/ 0 h 142"/>
                <a:gd name="T8" fmla="*/ 13 w 119"/>
                <a:gd name="T9" fmla="*/ 18 h 142"/>
                <a:gd name="T10" fmla="*/ 17 w 119"/>
                <a:gd name="T11" fmla="*/ 24 h 142"/>
                <a:gd name="T12" fmla="*/ 13 w 119"/>
                <a:gd name="T13" fmla="*/ 48 h 142"/>
                <a:gd name="T14" fmla="*/ 17 w 119"/>
                <a:gd name="T15" fmla="*/ 63 h 142"/>
                <a:gd name="T16" fmla="*/ 17 w 119"/>
                <a:gd name="T17" fmla="*/ 73 h 142"/>
                <a:gd name="T18" fmla="*/ 20 w 119"/>
                <a:gd name="T19" fmla="*/ 63 h 142"/>
                <a:gd name="T20" fmla="*/ 28 w 119"/>
                <a:gd name="T21" fmla="*/ 73 h 142"/>
                <a:gd name="T22" fmla="*/ 34 w 119"/>
                <a:gd name="T23" fmla="*/ 79 h 142"/>
                <a:gd name="T24" fmla="*/ 25 w 119"/>
                <a:gd name="T25" fmla="*/ 79 h 142"/>
                <a:gd name="T26" fmla="*/ 20 w 119"/>
                <a:gd name="T27" fmla="*/ 73 h 142"/>
                <a:gd name="T28" fmla="*/ 20 w 119"/>
                <a:gd name="T29" fmla="*/ 79 h 142"/>
                <a:gd name="T30" fmla="*/ 13 w 119"/>
                <a:gd name="T31" fmla="*/ 73 h 142"/>
                <a:gd name="T32" fmla="*/ 9 w 119"/>
                <a:gd name="T33" fmla="*/ 73 h 142"/>
                <a:gd name="T34" fmla="*/ 9 w 119"/>
                <a:gd name="T35" fmla="*/ 55 h 142"/>
                <a:gd name="T36" fmla="*/ 0 w 119"/>
                <a:gd name="T37" fmla="*/ 55 h 142"/>
                <a:gd name="T38" fmla="*/ 0 w 119"/>
                <a:gd name="T39" fmla="*/ 33 h 14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19"/>
                <a:gd name="T61" fmla="*/ 0 h 142"/>
                <a:gd name="T62" fmla="*/ 119 w 119"/>
                <a:gd name="T63" fmla="*/ 142 h 14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19" h="142">
                  <a:moveTo>
                    <a:pt x="0" y="58"/>
                  </a:moveTo>
                  <a:lnTo>
                    <a:pt x="19" y="58"/>
                  </a:lnTo>
                  <a:lnTo>
                    <a:pt x="0" y="0"/>
                  </a:lnTo>
                  <a:lnTo>
                    <a:pt x="46" y="0"/>
                  </a:lnTo>
                  <a:lnTo>
                    <a:pt x="46" y="31"/>
                  </a:lnTo>
                  <a:lnTo>
                    <a:pt x="59" y="42"/>
                  </a:lnTo>
                  <a:lnTo>
                    <a:pt x="46" y="86"/>
                  </a:lnTo>
                  <a:lnTo>
                    <a:pt x="59" y="113"/>
                  </a:lnTo>
                  <a:lnTo>
                    <a:pt x="59" y="129"/>
                  </a:lnTo>
                  <a:lnTo>
                    <a:pt x="71" y="113"/>
                  </a:lnTo>
                  <a:lnTo>
                    <a:pt x="98" y="129"/>
                  </a:lnTo>
                  <a:lnTo>
                    <a:pt x="119" y="142"/>
                  </a:lnTo>
                  <a:lnTo>
                    <a:pt x="86" y="142"/>
                  </a:lnTo>
                  <a:lnTo>
                    <a:pt x="71" y="129"/>
                  </a:lnTo>
                  <a:lnTo>
                    <a:pt x="71" y="142"/>
                  </a:lnTo>
                  <a:lnTo>
                    <a:pt x="46" y="129"/>
                  </a:lnTo>
                  <a:lnTo>
                    <a:pt x="30" y="129"/>
                  </a:lnTo>
                  <a:lnTo>
                    <a:pt x="30" y="98"/>
                  </a:lnTo>
                  <a:lnTo>
                    <a:pt x="0" y="98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FF0000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39" name="Freeform 137"/>
            <p:cNvSpPr>
              <a:spLocks/>
            </p:cNvSpPr>
            <p:nvPr/>
          </p:nvSpPr>
          <p:spPr bwMode="auto">
            <a:xfrm>
              <a:off x="5361" y="2333"/>
              <a:ext cx="51" cy="67"/>
            </a:xfrm>
            <a:custGeom>
              <a:avLst/>
              <a:gdLst>
                <a:gd name="T0" fmla="*/ 0 w 60"/>
                <a:gd name="T1" fmla="*/ 40 h 71"/>
                <a:gd name="T2" fmla="*/ 8 w 60"/>
                <a:gd name="T3" fmla="*/ 8 h 71"/>
                <a:gd name="T4" fmla="*/ 8 w 60"/>
                <a:gd name="T5" fmla="*/ 0 h 71"/>
                <a:gd name="T6" fmla="*/ 12 w 60"/>
                <a:gd name="T7" fmla="*/ 8 h 71"/>
                <a:gd name="T8" fmla="*/ 0 w 60"/>
                <a:gd name="T9" fmla="*/ 40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"/>
                <a:gd name="T16" fmla="*/ 0 h 71"/>
                <a:gd name="T17" fmla="*/ 60 w 60"/>
                <a:gd name="T18" fmla="*/ 71 h 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" h="71">
                  <a:moveTo>
                    <a:pt x="0" y="71"/>
                  </a:moveTo>
                  <a:lnTo>
                    <a:pt x="39" y="15"/>
                  </a:lnTo>
                  <a:lnTo>
                    <a:pt x="39" y="0"/>
                  </a:lnTo>
                  <a:lnTo>
                    <a:pt x="60" y="15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FF0000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40" name="Freeform 138"/>
            <p:cNvSpPr>
              <a:spLocks/>
            </p:cNvSpPr>
            <p:nvPr/>
          </p:nvSpPr>
          <p:spPr bwMode="auto">
            <a:xfrm>
              <a:off x="5500" y="2295"/>
              <a:ext cx="39" cy="67"/>
            </a:xfrm>
            <a:custGeom>
              <a:avLst/>
              <a:gdLst>
                <a:gd name="T0" fmla="*/ 0 w 46"/>
                <a:gd name="T1" fmla="*/ 0 h 71"/>
                <a:gd name="T2" fmla="*/ 8 w 46"/>
                <a:gd name="T3" fmla="*/ 0 h 71"/>
                <a:gd name="T4" fmla="*/ 8 w 46"/>
                <a:gd name="T5" fmla="*/ 8 h 71"/>
                <a:gd name="T6" fmla="*/ 8 w 46"/>
                <a:gd name="T7" fmla="*/ 22 h 71"/>
                <a:gd name="T8" fmla="*/ 3 w 46"/>
                <a:gd name="T9" fmla="*/ 22 h 71"/>
                <a:gd name="T10" fmla="*/ 8 w 46"/>
                <a:gd name="T11" fmla="*/ 30 h 71"/>
                <a:gd name="T12" fmla="*/ 3 w 46"/>
                <a:gd name="T13" fmla="*/ 40 h 71"/>
                <a:gd name="T14" fmla="*/ 3 w 46"/>
                <a:gd name="T15" fmla="*/ 22 h 71"/>
                <a:gd name="T16" fmla="*/ 0 w 46"/>
                <a:gd name="T17" fmla="*/ 22 h 71"/>
                <a:gd name="T18" fmla="*/ 0 w 46"/>
                <a:gd name="T19" fmla="*/ 16 h 71"/>
                <a:gd name="T20" fmla="*/ 3 w 46"/>
                <a:gd name="T21" fmla="*/ 16 h 71"/>
                <a:gd name="T22" fmla="*/ 0 w 46"/>
                <a:gd name="T23" fmla="*/ 0 h 7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6"/>
                <a:gd name="T37" fmla="*/ 0 h 71"/>
                <a:gd name="T38" fmla="*/ 46 w 46"/>
                <a:gd name="T39" fmla="*/ 71 h 7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6" h="71">
                  <a:moveTo>
                    <a:pt x="0" y="0"/>
                  </a:moveTo>
                  <a:lnTo>
                    <a:pt x="46" y="0"/>
                  </a:lnTo>
                  <a:lnTo>
                    <a:pt x="46" y="12"/>
                  </a:lnTo>
                  <a:lnTo>
                    <a:pt x="46" y="39"/>
                  </a:lnTo>
                  <a:lnTo>
                    <a:pt x="19" y="39"/>
                  </a:lnTo>
                  <a:lnTo>
                    <a:pt x="46" y="54"/>
                  </a:lnTo>
                  <a:lnTo>
                    <a:pt x="19" y="71"/>
                  </a:lnTo>
                  <a:lnTo>
                    <a:pt x="19" y="39"/>
                  </a:lnTo>
                  <a:lnTo>
                    <a:pt x="0" y="39"/>
                  </a:lnTo>
                  <a:lnTo>
                    <a:pt x="0" y="27"/>
                  </a:lnTo>
                  <a:lnTo>
                    <a:pt x="19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41" name="Freeform 139"/>
            <p:cNvSpPr>
              <a:spLocks/>
            </p:cNvSpPr>
            <p:nvPr/>
          </p:nvSpPr>
          <p:spPr bwMode="auto">
            <a:xfrm>
              <a:off x="5447" y="2306"/>
              <a:ext cx="62" cy="81"/>
            </a:xfrm>
            <a:custGeom>
              <a:avLst/>
              <a:gdLst>
                <a:gd name="T0" fmla="*/ 0 w 71"/>
                <a:gd name="T1" fmla="*/ 23 h 86"/>
                <a:gd name="T2" fmla="*/ 0 w 71"/>
                <a:gd name="T3" fmla="*/ 0 h 86"/>
                <a:gd name="T4" fmla="*/ 3 w 71"/>
                <a:gd name="T5" fmla="*/ 8 h 86"/>
                <a:gd name="T6" fmla="*/ 7 w 71"/>
                <a:gd name="T7" fmla="*/ 8 h 86"/>
                <a:gd name="T8" fmla="*/ 10 w 71"/>
                <a:gd name="T9" fmla="*/ 23 h 86"/>
                <a:gd name="T10" fmla="*/ 15 w 71"/>
                <a:gd name="T11" fmla="*/ 16 h 86"/>
                <a:gd name="T12" fmla="*/ 15 w 71"/>
                <a:gd name="T13" fmla="*/ 32 h 86"/>
                <a:gd name="T14" fmla="*/ 18 w 71"/>
                <a:gd name="T15" fmla="*/ 32 h 86"/>
                <a:gd name="T16" fmla="*/ 18 w 71"/>
                <a:gd name="T17" fmla="*/ 38 h 86"/>
                <a:gd name="T18" fmla="*/ 15 w 71"/>
                <a:gd name="T19" fmla="*/ 38 h 86"/>
                <a:gd name="T20" fmla="*/ 15 w 71"/>
                <a:gd name="T21" fmla="*/ 32 h 86"/>
                <a:gd name="T22" fmla="*/ 10 w 71"/>
                <a:gd name="T23" fmla="*/ 38 h 86"/>
                <a:gd name="T24" fmla="*/ 10 w 71"/>
                <a:gd name="T25" fmla="*/ 32 h 86"/>
                <a:gd name="T26" fmla="*/ 10 w 71"/>
                <a:gd name="T27" fmla="*/ 38 h 86"/>
                <a:gd name="T28" fmla="*/ 7 w 71"/>
                <a:gd name="T29" fmla="*/ 48 h 86"/>
                <a:gd name="T30" fmla="*/ 3 w 71"/>
                <a:gd name="T31" fmla="*/ 32 h 86"/>
                <a:gd name="T32" fmla="*/ 7 w 71"/>
                <a:gd name="T33" fmla="*/ 32 h 86"/>
                <a:gd name="T34" fmla="*/ 7 w 71"/>
                <a:gd name="T35" fmla="*/ 23 h 86"/>
                <a:gd name="T36" fmla="*/ 0 w 71"/>
                <a:gd name="T37" fmla="*/ 23 h 8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1"/>
                <a:gd name="T58" fmla="*/ 0 h 86"/>
                <a:gd name="T59" fmla="*/ 71 w 71"/>
                <a:gd name="T60" fmla="*/ 86 h 8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1" h="86">
                  <a:moveTo>
                    <a:pt x="0" y="42"/>
                  </a:moveTo>
                  <a:lnTo>
                    <a:pt x="0" y="0"/>
                  </a:lnTo>
                  <a:lnTo>
                    <a:pt x="12" y="15"/>
                  </a:lnTo>
                  <a:lnTo>
                    <a:pt x="27" y="15"/>
                  </a:lnTo>
                  <a:lnTo>
                    <a:pt x="39" y="42"/>
                  </a:lnTo>
                  <a:lnTo>
                    <a:pt x="58" y="27"/>
                  </a:lnTo>
                  <a:lnTo>
                    <a:pt x="58" y="57"/>
                  </a:lnTo>
                  <a:lnTo>
                    <a:pt x="71" y="57"/>
                  </a:lnTo>
                  <a:lnTo>
                    <a:pt x="71" y="69"/>
                  </a:lnTo>
                  <a:lnTo>
                    <a:pt x="58" y="69"/>
                  </a:lnTo>
                  <a:lnTo>
                    <a:pt x="58" y="57"/>
                  </a:lnTo>
                  <a:lnTo>
                    <a:pt x="39" y="69"/>
                  </a:lnTo>
                  <a:lnTo>
                    <a:pt x="39" y="57"/>
                  </a:lnTo>
                  <a:lnTo>
                    <a:pt x="39" y="69"/>
                  </a:lnTo>
                  <a:lnTo>
                    <a:pt x="27" y="86"/>
                  </a:lnTo>
                  <a:lnTo>
                    <a:pt x="12" y="57"/>
                  </a:lnTo>
                  <a:lnTo>
                    <a:pt x="27" y="57"/>
                  </a:lnTo>
                  <a:lnTo>
                    <a:pt x="27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FF0000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42" name="Freeform 140"/>
            <p:cNvSpPr>
              <a:spLocks/>
            </p:cNvSpPr>
            <p:nvPr/>
          </p:nvSpPr>
          <p:spPr bwMode="auto">
            <a:xfrm>
              <a:off x="5458" y="2364"/>
              <a:ext cx="101" cy="103"/>
            </a:xfrm>
            <a:custGeom>
              <a:avLst/>
              <a:gdLst>
                <a:gd name="T0" fmla="*/ 0 w 115"/>
                <a:gd name="T1" fmla="*/ 29 h 112"/>
                <a:gd name="T2" fmla="*/ 0 w 115"/>
                <a:gd name="T3" fmla="*/ 25 h 112"/>
                <a:gd name="T4" fmla="*/ 8 w 115"/>
                <a:gd name="T5" fmla="*/ 17 h 112"/>
                <a:gd name="T6" fmla="*/ 12 w 115"/>
                <a:gd name="T7" fmla="*/ 17 h 112"/>
                <a:gd name="T8" fmla="*/ 12 w 115"/>
                <a:gd name="T9" fmla="*/ 25 h 112"/>
                <a:gd name="T10" fmla="*/ 16 w 115"/>
                <a:gd name="T11" fmla="*/ 17 h 112"/>
                <a:gd name="T12" fmla="*/ 16 w 115"/>
                <a:gd name="T13" fmla="*/ 12 h 112"/>
                <a:gd name="T14" fmla="*/ 21 w 115"/>
                <a:gd name="T15" fmla="*/ 12 h 112"/>
                <a:gd name="T16" fmla="*/ 24 w 115"/>
                <a:gd name="T17" fmla="*/ 12 h 112"/>
                <a:gd name="T18" fmla="*/ 21 w 115"/>
                <a:gd name="T19" fmla="*/ 0 h 112"/>
                <a:gd name="T20" fmla="*/ 27 w 115"/>
                <a:gd name="T21" fmla="*/ 12 h 112"/>
                <a:gd name="T22" fmla="*/ 32 w 115"/>
                <a:gd name="T23" fmla="*/ 29 h 112"/>
                <a:gd name="T24" fmla="*/ 27 w 115"/>
                <a:gd name="T25" fmla="*/ 42 h 112"/>
                <a:gd name="T26" fmla="*/ 24 w 115"/>
                <a:gd name="T27" fmla="*/ 29 h 112"/>
                <a:gd name="T28" fmla="*/ 24 w 115"/>
                <a:gd name="T29" fmla="*/ 36 h 112"/>
                <a:gd name="T30" fmla="*/ 24 w 115"/>
                <a:gd name="T31" fmla="*/ 42 h 112"/>
                <a:gd name="T32" fmla="*/ 24 w 115"/>
                <a:gd name="T33" fmla="*/ 49 h 112"/>
                <a:gd name="T34" fmla="*/ 12 w 115"/>
                <a:gd name="T35" fmla="*/ 42 h 112"/>
                <a:gd name="T36" fmla="*/ 16 w 115"/>
                <a:gd name="T37" fmla="*/ 29 h 112"/>
                <a:gd name="T38" fmla="*/ 12 w 115"/>
                <a:gd name="T39" fmla="*/ 25 h 112"/>
                <a:gd name="T40" fmla="*/ 4 w 115"/>
                <a:gd name="T41" fmla="*/ 29 h 112"/>
                <a:gd name="T42" fmla="*/ 4 w 115"/>
                <a:gd name="T43" fmla="*/ 25 h 112"/>
                <a:gd name="T44" fmla="*/ 0 w 115"/>
                <a:gd name="T45" fmla="*/ 36 h 112"/>
                <a:gd name="T46" fmla="*/ 0 w 115"/>
                <a:gd name="T47" fmla="*/ 29 h 11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15"/>
                <a:gd name="T73" fmla="*/ 0 h 112"/>
                <a:gd name="T74" fmla="*/ 115 w 115"/>
                <a:gd name="T75" fmla="*/ 112 h 11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15" h="112">
                  <a:moveTo>
                    <a:pt x="0" y="68"/>
                  </a:moveTo>
                  <a:lnTo>
                    <a:pt x="0" y="56"/>
                  </a:lnTo>
                  <a:lnTo>
                    <a:pt x="27" y="39"/>
                  </a:lnTo>
                  <a:lnTo>
                    <a:pt x="46" y="39"/>
                  </a:lnTo>
                  <a:lnTo>
                    <a:pt x="46" y="56"/>
                  </a:lnTo>
                  <a:lnTo>
                    <a:pt x="59" y="39"/>
                  </a:lnTo>
                  <a:lnTo>
                    <a:pt x="59" y="27"/>
                  </a:lnTo>
                  <a:lnTo>
                    <a:pt x="75" y="27"/>
                  </a:lnTo>
                  <a:lnTo>
                    <a:pt x="86" y="27"/>
                  </a:lnTo>
                  <a:lnTo>
                    <a:pt x="75" y="0"/>
                  </a:lnTo>
                  <a:lnTo>
                    <a:pt x="98" y="27"/>
                  </a:lnTo>
                  <a:lnTo>
                    <a:pt x="115" y="68"/>
                  </a:lnTo>
                  <a:lnTo>
                    <a:pt x="98" y="98"/>
                  </a:lnTo>
                  <a:lnTo>
                    <a:pt x="86" y="68"/>
                  </a:lnTo>
                  <a:lnTo>
                    <a:pt x="86" y="83"/>
                  </a:lnTo>
                  <a:lnTo>
                    <a:pt x="86" y="98"/>
                  </a:lnTo>
                  <a:lnTo>
                    <a:pt x="86" y="112"/>
                  </a:lnTo>
                  <a:lnTo>
                    <a:pt x="46" y="98"/>
                  </a:lnTo>
                  <a:lnTo>
                    <a:pt x="59" y="68"/>
                  </a:lnTo>
                  <a:lnTo>
                    <a:pt x="46" y="56"/>
                  </a:lnTo>
                  <a:lnTo>
                    <a:pt x="15" y="68"/>
                  </a:lnTo>
                  <a:lnTo>
                    <a:pt x="15" y="56"/>
                  </a:lnTo>
                  <a:lnTo>
                    <a:pt x="0" y="83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FF0000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43" name="Freeform 141"/>
            <p:cNvSpPr>
              <a:spLocks/>
            </p:cNvSpPr>
            <p:nvPr/>
          </p:nvSpPr>
          <p:spPr bwMode="auto">
            <a:xfrm>
              <a:off x="6008" y="2721"/>
              <a:ext cx="87" cy="49"/>
            </a:xfrm>
            <a:custGeom>
              <a:avLst/>
              <a:gdLst>
                <a:gd name="T0" fmla="*/ 0 w 99"/>
                <a:gd name="T1" fmla="*/ 16 h 52"/>
                <a:gd name="T2" fmla="*/ 16 w 99"/>
                <a:gd name="T3" fmla="*/ 16 h 52"/>
                <a:gd name="T4" fmla="*/ 19 w 99"/>
                <a:gd name="T5" fmla="*/ 8 h 52"/>
                <a:gd name="T6" fmla="*/ 24 w 99"/>
                <a:gd name="T7" fmla="*/ 8 h 52"/>
                <a:gd name="T8" fmla="*/ 24 w 99"/>
                <a:gd name="T9" fmla="*/ 0 h 52"/>
                <a:gd name="T10" fmla="*/ 27 w 99"/>
                <a:gd name="T11" fmla="*/ 0 h 52"/>
                <a:gd name="T12" fmla="*/ 27 w 99"/>
                <a:gd name="T13" fmla="*/ 8 h 52"/>
                <a:gd name="T14" fmla="*/ 24 w 99"/>
                <a:gd name="T15" fmla="*/ 16 h 52"/>
                <a:gd name="T16" fmla="*/ 16 w 99"/>
                <a:gd name="T17" fmla="*/ 29 h 52"/>
                <a:gd name="T18" fmla="*/ 4 w 99"/>
                <a:gd name="T19" fmla="*/ 29 h 52"/>
                <a:gd name="T20" fmla="*/ 0 w 99"/>
                <a:gd name="T21" fmla="*/ 16 h 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9"/>
                <a:gd name="T34" fmla="*/ 0 h 52"/>
                <a:gd name="T35" fmla="*/ 99 w 99"/>
                <a:gd name="T36" fmla="*/ 52 h 5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9" h="52">
                  <a:moveTo>
                    <a:pt x="0" y="27"/>
                  </a:moveTo>
                  <a:lnTo>
                    <a:pt x="59" y="27"/>
                  </a:lnTo>
                  <a:lnTo>
                    <a:pt x="71" y="12"/>
                  </a:lnTo>
                  <a:lnTo>
                    <a:pt x="86" y="12"/>
                  </a:lnTo>
                  <a:lnTo>
                    <a:pt x="86" y="0"/>
                  </a:lnTo>
                  <a:lnTo>
                    <a:pt x="99" y="0"/>
                  </a:lnTo>
                  <a:lnTo>
                    <a:pt x="99" y="12"/>
                  </a:lnTo>
                  <a:lnTo>
                    <a:pt x="86" y="27"/>
                  </a:lnTo>
                  <a:lnTo>
                    <a:pt x="59" y="52"/>
                  </a:lnTo>
                  <a:lnTo>
                    <a:pt x="15" y="52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44" name="Freeform 142"/>
            <p:cNvSpPr>
              <a:spLocks/>
            </p:cNvSpPr>
            <p:nvPr/>
          </p:nvSpPr>
          <p:spPr bwMode="auto">
            <a:xfrm>
              <a:off x="6072" y="2680"/>
              <a:ext cx="39" cy="51"/>
            </a:xfrm>
            <a:custGeom>
              <a:avLst/>
              <a:gdLst>
                <a:gd name="T0" fmla="*/ 0 w 47"/>
                <a:gd name="T1" fmla="*/ 0 h 56"/>
                <a:gd name="T2" fmla="*/ 2 w 47"/>
                <a:gd name="T3" fmla="*/ 0 h 56"/>
                <a:gd name="T4" fmla="*/ 7 w 47"/>
                <a:gd name="T5" fmla="*/ 11 h 56"/>
                <a:gd name="T6" fmla="*/ 7 w 47"/>
                <a:gd name="T7" fmla="*/ 22 h 56"/>
                <a:gd name="T8" fmla="*/ 4 w 47"/>
                <a:gd name="T9" fmla="*/ 11 h 56"/>
                <a:gd name="T10" fmla="*/ 0 w 47"/>
                <a:gd name="T11" fmla="*/ 0 h 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"/>
                <a:gd name="T19" fmla="*/ 0 h 56"/>
                <a:gd name="T20" fmla="*/ 47 w 47"/>
                <a:gd name="T21" fmla="*/ 56 h 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" h="56">
                  <a:moveTo>
                    <a:pt x="0" y="0"/>
                  </a:moveTo>
                  <a:lnTo>
                    <a:pt x="16" y="0"/>
                  </a:lnTo>
                  <a:lnTo>
                    <a:pt x="47" y="27"/>
                  </a:lnTo>
                  <a:lnTo>
                    <a:pt x="47" y="56"/>
                  </a:lnTo>
                  <a:lnTo>
                    <a:pt x="2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45" name="Freeform 143"/>
            <p:cNvSpPr>
              <a:spLocks/>
            </p:cNvSpPr>
            <p:nvPr/>
          </p:nvSpPr>
          <p:spPr bwMode="auto">
            <a:xfrm>
              <a:off x="6287" y="3117"/>
              <a:ext cx="50" cy="57"/>
            </a:xfrm>
            <a:custGeom>
              <a:avLst/>
              <a:gdLst>
                <a:gd name="T0" fmla="*/ 0 w 56"/>
                <a:gd name="T1" fmla="*/ 0 h 59"/>
                <a:gd name="T2" fmla="*/ 8 w 56"/>
                <a:gd name="T3" fmla="*/ 11 h 59"/>
                <a:gd name="T4" fmla="*/ 19 w 56"/>
                <a:gd name="T5" fmla="*/ 41 h 59"/>
                <a:gd name="T6" fmla="*/ 13 w 56"/>
                <a:gd name="T7" fmla="*/ 41 h 59"/>
                <a:gd name="T8" fmla="*/ 4 w 56"/>
                <a:gd name="T9" fmla="*/ 21 h 59"/>
                <a:gd name="T10" fmla="*/ 0 w 56"/>
                <a:gd name="T11" fmla="*/ 0 h 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6"/>
                <a:gd name="T19" fmla="*/ 0 h 59"/>
                <a:gd name="T20" fmla="*/ 56 w 56"/>
                <a:gd name="T21" fmla="*/ 59 h 5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6" h="59">
                  <a:moveTo>
                    <a:pt x="0" y="0"/>
                  </a:moveTo>
                  <a:lnTo>
                    <a:pt x="23" y="11"/>
                  </a:lnTo>
                  <a:lnTo>
                    <a:pt x="56" y="59"/>
                  </a:lnTo>
                  <a:lnTo>
                    <a:pt x="39" y="59"/>
                  </a:lnTo>
                  <a:lnTo>
                    <a:pt x="12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46" name="Freeform 144"/>
            <p:cNvSpPr>
              <a:spLocks/>
            </p:cNvSpPr>
            <p:nvPr/>
          </p:nvSpPr>
          <p:spPr bwMode="auto">
            <a:xfrm>
              <a:off x="5447" y="1258"/>
              <a:ext cx="162" cy="198"/>
            </a:xfrm>
            <a:custGeom>
              <a:avLst/>
              <a:gdLst>
                <a:gd name="T0" fmla="*/ 3 w 187"/>
                <a:gd name="T1" fmla="*/ 14 h 212"/>
                <a:gd name="T2" fmla="*/ 3 w 187"/>
                <a:gd name="T3" fmla="*/ 7 h 212"/>
                <a:gd name="T4" fmla="*/ 0 w 187"/>
                <a:gd name="T5" fmla="*/ 0 h 212"/>
                <a:gd name="T6" fmla="*/ 7 w 187"/>
                <a:gd name="T7" fmla="*/ 0 h 212"/>
                <a:gd name="T8" fmla="*/ 37 w 187"/>
                <a:gd name="T9" fmla="*/ 62 h 212"/>
                <a:gd name="T10" fmla="*/ 31 w 187"/>
                <a:gd name="T11" fmla="*/ 62 h 212"/>
                <a:gd name="T12" fmla="*/ 31 w 187"/>
                <a:gd name="T13" fmla="*/ 78 h 212"/>
                <a:gd name="T14" fmla="*/ 44 w 187"/>
                <a:gd name="T15" fmla="*/ 100 h 212"/>
                <a:gd name="T16" fmla="*/ 37 w 187"/>
                <a:gd name="T17" fmla="*/ 100 h 212"/>
                <a:gd name="T18" fmla="*/ 37 w 187"/>
                <a:gd name="T19" fmla="*/ 107 h 212"/>
                <a:gd name="T20" fmla="*/ 35 w 187"/>
                <a:gd name="T21" fmla="*/ 100 h 212"/>
                <a:gd name="T22" fmla="*/ 31 w 187"/>
                <a:gd name="T23" fmla="*/ 78 h 212"/>
                <a:gd name="T24" fmla="*/ 3 w 187"/>
                <a:gd name="T25" fmla="*/ 14 h 2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7"/>
                <a:gd name="T40" fmla="*/ 0 h 212"/>
                <a:gd name="T41" fmla="*/ 187 w 187"/>
                <a:gd name="T42" fmla="*/ 212 h 2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7" h="212">
                  <a:moveTo>
                    <a:pt x="12" y="27"/>
                  </a:moveTo>
                  <a:lnTo>
                    <a:pt x="12" y="12"/>
                  </a:lnTo>
                  <a:lnTo>
                    <a:pt x="0" y="0"/>
                  </a:lnTo>
                  <a:lnTo>
                    <a:pt x="27" y="0"/>
                  </a:lnTo>
                  <a:lnTo>
                    <a:pt x="158" y="123"/>
                  </a:lnTo>
                  <a:lnTo>
                    <a:pt x="127" y="123"/>
                  </a:lnTo>
                  <a:lnTo>
                    <a:pt x="127" y="154"/>
                  </a:lnTo>
                  <a:lnTo>
                    <a:pt x="187" y="198"/>
                  </a:lnTo>
                  <a:lnTo>
                    <a:pt x="158" y="198"/>
                  </a:lnTo>
                  <a:lnTo>
                    <a:pt x="158" y="212"/>
                  </a:lnTo>
                  <a:lnTo>
                    <a:pt x="142" y="198"/>
                  </a:lnTo>
                  <a:lnTo>
                    <a:pt x="127" y="154"/>
                  </a:lnTo>
                  <a:lnTo>
                    <a:pt x="12" y="27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47" name="Freeform 145"/>
            <p:cNvSpPr>
              <a:spLocks/>
            </p:cNvSpPr>
            <p:nvPr/>
          </p:nvSpPr>
          <p:spPr bwMode="auto">
            <a:xfrm>
              <a:off x="5482" y="2824"/>
              <a:ext cx="91" cy="43"/>
            </a:xfrm>
            <a:custGeom>
              <a:avLst/>
              <a:gdLst>
                <a:gd name="T0" fmla="*/ 0 w 103"/>
                <a:gd name="T1" fmla="*/ 23 h 46"/>
                <a:gd name="T2" fmla="*/ 5 w 103"/>
                <a:gd name="T3" fmla="*/ 17 h 46"/>
                <a:gd name="T4" fmla="*/ 13 w 103"/>
                <a:gd name="T5" fmla="*/ 0 h 46"/>
                <a:gd name="T6" fmla="*/ 30 w 103"/>
                <a:gd name="T7" fmla="*/ 0 h 46"/>
                <a:gd name="T8" fmla="*/ 13 w 103"/>
                <a:gd name="T9" fmla="*/ 7 h 46"/>
                <a:gd name="T10" fmla="*/ 9 w 103"/>
                <a:gd name="T11" fmla="*/ 23 h 46"/>
                <a:gd name="T12" fmla="*/ 0 w 103"/>
                <a:gd name="T13" fmla="*/ 23 h 4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3"/>
                <a:gd name="T22" fmla="*/ 0 h 46"/>
                <a:gd name="T23" fmla="*/ 103 w 103"/>
                <a:gd name="T24" fmla="*/ 46 h 4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3" h="46">
                  <a:moveTo>
                    <a:pt x="0" y="46"/>
                  </a:moveTo>
                  <a:lnTo>
                    <a:pt x="19" y="31"/>
                  </a:lnTo>
                  <a:lnTo>
                    <a:pt x="46" y="0"/>
                  </a:lnTo>
                  <a:lnTo>
                    <a:pt x="103" y="0"/>
                  </a:lnTo>
                  <a:lnTo>
                    <a:pt x="46" y="17"/>
                  </a:lnTo>
                  <a:lnTo>
                    <a:pt x="30" y="46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48" name="Freeform 146"/>
            <p:cNvSpPr>
              <a:spLocks/>
            </p:cNvSpPr>
            <p:nvPr/>
          </p:nvSpPr>
          <p:spPr bwMode="auto">
            <a:xfrm>
              <a:off x="3474" y="3332"/>
              <a:ext cx="40" cy="49"/>
            </a:xfrm>
            <a:custGeom>
              <a:avLst/>
              <a:gdLst>
                <a:gd name="T0" fmla="*/ 11 w 46"/>
                <a:gd name="T1" fmla="*/ 8 h 52"/>
                <a:gd name="T2" fmla="*/ 11 w 46"/>
                <a:gd name="T3" fmla="*/ 0 h 52"/>
                <a:gd name="T4" fmla="*/ 7 w 46"/>
                <a:gd name="T5" fmla="*/ 0 h 52"/>
                <a:gd name="T6" fmla="*/ 0 w 46"/>
                <a:gd name="T7" fmla="*/ 13 h 52"/>
                <a:gd name="T8" fmla="*/ 3 w 46"/>
                <a:gd name="T9" fmla="*/ 29 h 52"/>
                <a:gd name="T10" fmla="*/ 11 w 46"/>
                <a:gd name="T11" fmla="*/ 13 h 52"/>
                <a:gd name="T12" fmla="*/ 11 w 46"/>
                <a:gd name="T13" fmla="*/ 8 h 5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6"/>
                <a:gd name="T22" fmla="*/ 0 h 52"/>
                <a:gd name="T23" fmla="*/ 46 w 46"/>
                <a:gd name="T24" fmla="*/ 52 h 5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6" h="52">
                  <a:moveTo>
                    <a:pt x="46" y="12"/>
                  </a:moveTo>
                  <a:lnTo>
                    <a:pt x="46" y="0"/>
                  </a:lnTo>
                  <a:lnTo>
                    <a:pt x="28" y="0"/>
                  </a:lnTo>
                  <a:lnTo>
                    <a:pt x="0" y="23"/>
                  </a:lnTo>
                  <a:lnTo>
                    <a:pt x="15" y="52"/>
                  </a:lnTo>
                  <a:lnTo>
                    <a:pt x="46" y="23"/>
                  </a:lnTo>
                  <a:lnTo>
                    <a:pt x="46" y="12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49" name="Freeform 147"/>
            <p:cNvSpPr>
              <a:spLocks/>
            </p:cNvSpPr>
            <p:nvPr/>
          </p:nvSpPr>
          <p:spPr bwMode="auto">
            <a:xfrm>
              <a:off x="2763" y="1232"/>
              <a:ext cx="88" cy="93"/>
            </a:xfrm>
            <a:custGeom>
              <a:avLst/>
              <a:gdLst>
                <a:gd name="T0" fmla="*/ 18 w 99"/>
                <a:gd name="T1" fmla="*/ 8 h 99"/>
                <a:gd name="T2" fmla="*/ 20 w 99"/>
                <a:gd name="T3" fmla="*/ 0 h 99"/>
                <a:gd name="T4" fmla="*/ 18 w 99"/>
                <a:gd name="T5" fmla="*/ 0 h 99"/>
                <a:gd name="T6" fmla="*/ 12 w 99"/>
                <a:gd name="T7" fmla="*/ 8 h 99"/>
                <a:gd name="T8" fmla="*/ 18 w 99"/>
                <a:gd name="T9" fmla="*/ 8 h 99"/>
                <a:gd name="T10" fmla="*/ 12 w 99"/>
                <a:gd name="T11" fmla="*/ 15 h 99"/>
                <a:gd name="T12" fmla="*/ 8 w 99"/>
                <a:gd name="T13" fmla="*/ 15 h 99"/>
                <a:gd name="T14" fmla="*/ 4 w 99"/>
                <a:gd name="T15" fmla="*/ 15 h 99"/>
                <a:gd name="T16" fmla="*/ 8 w 99"/>
                <a:gd name="T17" fmla="*/ 21 h 99"/>
                <a:gd name="T18" fmla="*/ 4 w 99"/>
                <a:gd name="T19" fmla="*/ 21 h 99"/>
                <a:gd name="T20" fmla="*/ 12 w 99"/>
                <a:gd name="T21" fmla="*/ 30 h 99"/>
                <a:gd name="T22" fmla="*/ 4 w 99"/>
                <a:gd name="T23" fmla="*/ 46 h 99"/>
                <a:gd name="T24" fmla="*/ 0 w 99"/>
                <a:gd name="T25" fmla="*/ 46 h 99"/>
                <a:gd name="T26" fmla="*/ 4 w 99"/>
                <a:gd name="T27" fmla="*/ 53 h 99"/>
                <a:gd name="T28" fmla="*/ 24 w 99"/>
                <a:gd name="T29" fmla="*/ 46 h 99"/>
                <a:gd name="T30" fmla="*/ 30 w 99"/>
                <a:gd name="T31" fmla="*/ 30 h 99"/>
                <a:gd name="T32" fmla="*/ 30 w 99"/>
                <a:gd name="T33" fmla="*/ 15 h 99"/>
                <a:gd name="T34" fmla="*/ 20 w 99"/>
                <a:gd name="T35" fmla="*/ 15 h 99"/>
                <a:gd name="T36" fmla="*/ 18 w 99"/>
                <a:gd name="T37" fmla="*/ 8 h 9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9"/>
                <a:gd name="T58" fmla="*/ 0 h 99"/>
                <a:gd name="T59" fmla="*/ 99 w 99"/>
                <a:gd name="T60" fmla="*/ 99 h 9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9" h="99">
                  <a:moveTo>
                    <a:pt x="55" y="15"/>
                  </a:moveTo>
                  <a:lnTo>
                    <a:pt x="67" y="0"/>
                  </a:lnTo>
                  <a:lnTo>
                    <a:pt x="55" y="0"/>
                  </a:lnTo>
                  <a:lnTo>
                    <a:pt x="38" y="15"/>
                  </a:lnTo>
                  <a:lnTo>
                    <a:pt x="55" y="15"/>
                  </a:lnTo>
                  <a:lnTo>
                    <a:pt x="38" y="27"/>
                  </a:lnTo>
                  <a:lnTo>
                    <a:pt x="26" y="27"/>
                  </a:lnTo>
                  <a:lnTo>
                    <a:pt x="11" y="27"/>
                  </a:lnTo>
                  <a:lnTo>
                    <a:pt x="26" y="38"/>
                  </a:lnTo>
                  <a:lnTo>
                    <a:pt x="11" y="38"/>
                  </a:lnTo>
                  <a:lnTo>
                    <a:pt x="38" y="55"/>
                  </a:lnTo>
                  <a:lnTo>
                    <a:pt x="11" y="86"/>
                  </a:lnTo>
                  <a:lnTo>
                    <a:pt x="0" y="86"/>
                  </a:lnTo>
                  <a:lnTo>
                    <a:pt x="11" y="99"/>
                  </a:lnTo>
                  <a:lnTo>
                    <a:pt x="78" y="86"/>
                  </a:lnTo>
                  <a:lnTo>
                    <a:pt x="99" y="55"/>
                  </a:lnTo>
                  <a:lnTo>
                    <a:pt x="99" y="27"/>
                  </a:lnTo>
                  <a:lnTo>
                    <a:pt x="67" y="27"/>
                  </a:lnTo>
                  <a:lnTo>
                    <a:pt x="55" y="15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50" name="Freeform 148"/>
            <p:cNvSpPr>
              <a:spLocks/>
            </p:cNvSpPr>
            <p:nvPr/>
          </p:nvSpPr>
          <p:spPr bwMode="auto">
            <a:xfrm>
              <a:off x="3011" y="1269"/>
              <a:ext cx="77" cy="66"/>
            </a:xfrm>
            <a:custGeom>
              <a:avLst/>
              <a:gdLst>
                <a:gd name="T0" fmla="*/ 0 w 86"/>
                <a:gd name="T1" fmla="*/ 28 h 71"/>
                <a:gd name="T2" fmla="*/ 9 w 86"/>
                <a:gd name="T3" fmla="*/ 28 h 71"/>
                <a:gd name="T4" fmla="*/ 17 w 86"/>
                <a:gd name="T5" fmla="*/ 34 h 71"/>
                <a:gd name="T6" fmla="*/ 17 w 86"/>
                <a:gd name="T7" fmla="*/ 22 h 71"/>
                <a:gd name="T8" fmla="*/ 24 w 86"/>
                <a:gd name="T9" fmla="*/ 14 h 71"/>
                <a:gd name="T10" fmla="*/ 29 w 86"/>
                <a:gd name="T11" fmla="*/ 0 h 71"/>
                <a:gd name="T12" fmla="*/ 13 w 86"/>
                <a:gd name="T13" fmla="*/ 7 h 71"/>
                <a:gd name="T14" fmla="*/ 17 w 86"/>
                <a:gd name="T15" fmla="*/ 14 h 71"/>
                <a:gd name="T16" fmla="*/ 13 w 86"/>
                <a:gd name="T17" fmla="*/ 14 h 71"/>
                <a:gd name="T18" fmla="*/ 9 w 86"/>
                <a:gd name="T19" fmla="*/ 14 h 71"/>
                <a:gd name="T20" fmla="*/ 9 w 86"/>
                <a:gd name="T21" fmla="*/ 7 h 71"/>
                <a:gd name="T22" fmla="*/ 0 w 86"/>
                <a:gd name="T23" fmla="*/ 28 h 7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6"/>
                <a:gd name="T37" fmla="*/ 0 h 71"/>
                <a:gd name="T38" fmla="*/ 86 w 86"/>
                <a:gd name="T39" fmla="*/ 71 h 7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6" h="71">
                  <a:moveTo>
                    <a:pt x="0" y="58"/>
                  </a:moveTo>
                  <a:lnTo>
                    <a:pt x="27" y="58"/>
                  </a:lnTo>
                  <a:lnTo>
                    <a:pt x="53" y="71"/>
                  </a:lnTo>
                  <a:lnTo>
                    <a:pt x="53" y="46"/>
                  </a:lnTo>
                  <a:lnTo>
                    <a:pt x="73" y="27"/>
                  </a:lnTo>
                  <a:lnTo>
                    <a:pt x="86" y="0"/>
                  </a:lnTo>
                  <a:lnTo>
                    <a:pt x="42" y="15"/>
                  </a:lnTo>
                  <a:lnTo>
                    <a:pt x="53" y="27"/>
                  </a:lnTo>
                  <a:lnTo>
                    <a:pt x="42" y="27"/>
                  </a:lnTo>
                  <a:lnTo>
                    <a:pt x="27" y="27"/>
                  </a:lnTo>
                  <a:lnTo>
                    <a:pt x="27" y="15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51" name="Freeform 149"/>
            <p:cNvSpPr>
              <a:spLocks/>
            </p:cNvSpPr>
            <p:nvPr/>
          </p:nvSpPr>
          <p:spPr bwMode="auto">
            <a:xfrm>
              <a:off x="3164" y="1325"/>
              <a:ext cx="121" cy="66"/>
            </a:xfrm>
            <a:custGeom>
              <a:avLst/>
              <a:gdLst>
                <a:gd name="T0" fmla="*/ 13 w 139"/>
                <a:gd name="T1" fmla="*/ 6 h 72"/>
                <a:gd name="T2" fmla="*/ 21 w 139"/>
                <a:gd name="T3" fmla="*/ 6 h 72"/>
                <a:gd name="T4" fmla="*/ 24 w 139"/>
                <a:gd name="T5" fmla="*/ 12 h 72"/>
                <a:gd name="T6" fmla="*/ 28 w 139"/>
                <a:gd name="T7" fmla="*/ 12 h 72"/>
                <a:gd name="T8" fmla="*/ 34 w 139"/>
                <a:gd name="T9" fmla="*/ 17 h 72"/>
                <a:gd name="T10" fmla="*/ 24 w 139"/>
                <a:gd name="T11" fmla="*/ 30 h 72"/>
                <a:gd name="T12" fmla="*/ 17 w 139"/>
                <a:gd name="T13" fmla="*/ 22 h 72"/>
                <a:gd name="T14" fmla="*/ 13 w 139"/>
                <a:gd name="T15" fmla="*/ 30 h 72"/>
                <a:gd name="T16" fmla="*/ 10 w 139"/>
                <a:gd name="T17" fmla="*/ 30 h 72"/>
                <a:gd name="T18" fmla="*/ 3 w 139"/>
                <a:gd name="T19" fmla="*/ 17 h 72"/>
                <a:gd name="T20" fmla="*/ 0 w 139"/>
                <a:gd name="T21" fmla="*/ 12 h 72"/>
                <a:gd name="T22" fmla="*/ 13 w 139"/>
                <a:gd name="T23" fmla="*/ 0 h 72"/>
                <a:gd name="T24" fmla="*/ 13 w 139"/>
                <a:gd name="T25" fmla="*/ 6 h 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9"/>
                <a:gd name="T40" fmla="*/ 0 h 72"/>
                <a:gd name="T41" fmla="*/ 139 w 139"/>
                <a:gd name="T42" fmla="*/ 72 h 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9" h="72">
                  <a:moveTo>
                    <a:pt x="50" y="12"/>
                  </a:moveTo>
                  <a:lnTo>
                    <a:pt x="83" y="12"/>
                  </a:lnTo>
                  <a:lnTo>
                    <a:pt x="98" y="27"/>
                  </a:lnTo>
                  <a:lnTo>
                    <a:pt x="110" y="27"/>
                  </a:lnTo>
                  <a:lnTo>
                    <a:pt x="139" y="39"/>
                  </a:lnTo>
                  <a:lnTo>
                    <a:pt x="98" y="72"/>
                  </a:lnTo>
                  <a:lnTo>
                    <a:pt x="66" y="50"/>
                  </a:lnTo>
                  <a:lnTo>
                    <a:pt x="50" y="72"/>
                  </a:lnTo>
                  <a:lnTo>
                    <a:pt x="39" y="72"/>
                  </a:lnTo>
                  <a:lnTo>
                    <a:pt x="12" y="39"/>
                  </a:lnTo>
                  <a:lnTo>
                    <a:pt x="0" y="27"/>
                  </a:lnTo>
                  <a:lnTo>
                    <a:pt x="50" y="0"/>
                  </a:lnTo>
                  <a:lnTo>
                    <a:pt x="50" y="12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52" name="Freeform 150"/>
            <p:cNvSpPr>
              <a:spLocks/>
            </p:cNvSpPr>
            <p:nvPr/>
          </p:nvSpPr>
          <p:spPr bwMode="auto">
            <a:xfrm>
              <a:off x="1423" y="1497"/>
              <a:ext cx="91" cy="43"/>
            </a:xfrm>
            <a:custGeom>
              <a:avLst/>
              <a:gdLst>
                <a:gd name="T0" fmla="*/ 5 w 103"/>
                <a:gd name="T1" fmla="*/ 23 h 46"/>
                <a:gd name="T2" fmla="*/ 0 w 103"/>
                <a:gd name="T3" fmla="*/ 23 h 46"/>
                <a:gd name="T4" fmla="*/ 5 w 103"/>
                <a:gd name="T5" fmla="*/ 14 h 46"/>
                <a:gd name="T6" fmla="*/ 21 w 103"/>
                <a:gd name="T7" fmla="*/ 14 h 46"/>
                <a:gd name="T8" fmla="*/ 30 w 103"/>
                <a:gd name="T9" fmla="*/ 0 h 46"/>
                <a:gd name="T10" fmla="*/ 25 w 103"/>
                <a:gd name="T11" fmla="*/ 23 h 46"/>
                <a:gd name="T12" fmla="*/ 5 w 103"/>
                <a:gd name="T13" fmla="*/ 23 h 4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3"/>
                <a:gd name="T22" fmla="*/ 0 h 46"/>
                <a:gd name="T23" fmla="*/ 103 w 103"/>
                <a:gd name="T24" fmla="*/ 46 h 4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3" h="46">
                  <a:moveTo>
                    <a:pt x="19" y="46"/>
                  </a:moveTo>
                  <a:lnTo>
                    <a:pt x="0" y="46"/>
                  </a:lnTo>
                  <a:lnTo>
                    <a:pt x="19" y="25"/>
                  </a:lnTo>
                  <a:lnTo>
                    <a:pt x="71" y="25"/>
                  </a:lnTo>
                  <a:lnTo>
                    <a:pt x="103" y="0"/>
                  </a:lnTo>
                  <a:lnTo>
                    <a:pt x="86" y="46"/>
                  </a:lnTo>
                  <a:lnTo>
                    <a:pt x="19" y="46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53" name="Freeform 151"/>
            <p:cNvSpPr>
              <a:spLocks/>
            </p:cNvSpPr>
            <p:nvPr/>
          </p:nvSpPr>
          <p:spPr bwMode="auto">
            <a:xfrm>
              <a:off x="1350" y="1535"/>
              <a:ext cx="101" cy="43"/>
            </a:xfrm>
            <a:custGeom>
              <a:avLst/>
              <a:gdLst>
                <a:gd name="T0" fmla="*/ 0 w 115"/>
                <a:gd name="T1" fmla="*/ 23 h 46"/>
                <a:gd name="T2" fmla="*/ 11 w 115"/>
                <a:gd name="T3" fmla="*/ 0 h 46"/>
                <a:gd name="T4" fmla="*/ 32 w 115"/>
                <a:gd name="T5" fmla="*/ 0 h 46"/>
                <a:gd name="T6" fmla="*/ 8 w 115"/>
                <a:gd name="T7" fmla="*/ 23 h 46"/>
                <a:gd name="T8" fmla="*/ 0 w 115"/>
                <a:gd name="T9" fmla="*/ 23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5"/>
                <a:gd name="T16" fmla="*/ 0 h 46"/>
                <a:gd name="T17" fmla="*/ 115 w 115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5" h="46">
                  <a:moveTo>
                    <a:pt x="0" y="46"/>
                  </a:moveTo>
                  <a:lnTo>
                    <a:pt x="42" y="0"/>
                  </a:lnTo>
                  <a:lnTo>
                    <a:pt x="115" y="0"/>
                  </a:lnTo>
                  <a:lnTo>
                    <a:pt x="27" y="46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54" name="Freeform 152"/>
            <p:cNvSpPr>
              <a:spLocks/>
            </p:cNvSpPr>
            <p:nvPr/>
          </p:nvSpPr>
          <p:spPr bwMode="auto">
            <a:xfrm>
              <a:off x="1260" y="1445"/>
              <a:ext cx="191" cy="118"/>
            </a:xfrm>
            <a:custGeom>
              <a:avLst/>
              <a:gdLst>
                <a:gd name="T0" fmla="*/ 33 w 219"/>
                <a:gd name="T1" fmla="*/ 0 h 127"/>
                <a:gd name="T2" fmla="*/ 52 w 219"/>
                <a:gd name="T3" fmla="*/ 7 h 127"/>
                <a:gd name="T4" fmla="*/ 57 w 219"/>
                <a:gd name="T5" fmla="*/ 20 h 127"/>
                <a:gd name="T6" fmla="*/ 52 w 219"/>
                <a:gd name="T7" fmla="*/ 26 h 127"/>
                <a:gd name="T8" fmla="*/ 44 w 219"/>
                <a:gd name="T9" fmla="*/ 12 h 127"/>
                <a:gd name="T10" fmla="*/ 38 w 219"/>
                <a:gd name="T11" fmla="*/ 40 h 127"/>
                <a:gd name="T12" fmla="*/ 33 w 219"/>
                <a:gd name="T13" fmla="*/ 40 h 127"/>
                <a:gd name="T14" fmla="*/ 33 w 219"/>
                <a:gd name="T15" fmla="*/ 34 h 127"/>
                <a:gd name="T16" fmla="*/ 30 w 219"/>
                <a:gd name="T17" fmla="*/ 34 h 127"/>
                <a:gd name="T18" fmla="*/ 33 w 219"/>
                <a:gd name="T19" fmla="*/ 26 h 127"/>
                <a:gd name="T20" fmla="*/ 33 w 219"/>
                <a:gd name="T21" fmla="*/ 12 h 127"/>
                <a:gd name="T22" fmla="*/ 30 w 219"/>
                <a:gd name="T23" fmla="*/ 12 h 127"/>
                <a:gd name="T24" fmla="*/ 19 w 219"/>
                <a:gd name="T25" fmla="*/ 20 h 127"/>
                <a:gd name="T26" fmla="*/ 15 w 219"/>
                <a:gd name="T27" fmla="*/ 34 h 127"/>
                <a:gd name="T28" fmla="*/ 8 w 219"/>
                <a:gd name="T29" fmla="*/ 53 h 127"/>
                <a:gd name="T30" fmla="*/ 3 w 219"/>
                <a:gd name="T31" fmla="*/ 61 h 127"/>
                <a:gd name="T32" fmla="*/ 0 w 219"/>
                <a:gd name="T33" fmla="*/ 61 h 127"/>
                <a:gd name="T34" fmla="*/ 0 w 219"/>
                <a:gd name="T35" fmla="*/ 53 h 127"/>
                <a:gd name="T36" fmla="*/ 3 w 219"/>
                <a:gd name="T37" fmla="*/ 40 h 127"/>
                <a:gd name="T38" fmla="*/ 15 w 219"/>
                <a:gd name="T39" fmla="*/ 20 h 127"/>
                <a:gd name="T40" fmla="*/ 8 w 219"/>
                <a:gd name="T41" fmla="*/ 26 h 127"/>
                <a:gd name="T42" fmla="*/ 19 w 219"/>
                <a:gd name="T43" fmla="*/ 7 h 127"/>
                <a:gd name="T44" fmla="*/ 33 w 219"/>
                <a:gd name="T45" fmla="*/ 7 h 127"/>
                <a:gd name="T46" fmla="*/ 33 w 219"/>
                <a:gd name="T47" fmla="*/ 0 h 12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19"/>
                <a:gd name="T73" fmla="*/ 0 h 127"/>
                <a:gd name="T74" fmla="*/ 219 w 219"/>
                <a:gd name="T75" fmla="*/ 127 h 12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19" h="127">
                  <a:moveTo>
                    <a:pt x="131" y="0"/>
                  </a:moveTo>
                  <a:lnTo>
                    <a:pt x="206" y="12"/>
                  </a:lnTo>
                  <a:lnTo>
                    <a:pt x="219" y="42"/>
                  </a:lnTo>
                  <a:lnTo>
                    <a:pt x="206" y="54"/>
                  </a:lnTo>
                  <a:lnTo>
                    <a:pt x="175" y="23"/>
                  </a:lnTo>
                  <a:lnTo>
                    <a:pt x="146" y="83"/>
                  </a:lnTo>
                  <a:lnTo>
                    <a:pt x="131" y="83"/>
                  </a:lnTo>
                  <a:lnTo>
                    <a:pt x="131" y="71"/>
                  </a:lnTo>
                  <a:lnTo>
                    <a:pt x="119" y="71"/>
                  </a:lnTo>
                  <a:lnTo>
                    <a:pt x="131" y="54"/>
                  </a:lnTo>
                  <a:lnTo>
                    <a:pt x="131" y="23"/>
                  </a:lnTo>
                  <a:lnTo>
                    <a:pt x="119" y="23"/>
                  </a:lnTo>
                  <a:lnTo>
                    <a:pt x="75" y="42"/>
                  </a:lnTo>
                  <a:lnTo>
                    <a:pt x="60" y="71"/>
                  </a:lnTo>
                  <a:lnTo>
                    <a:pt x="31" y="110"/>
                  </a:lnTo>
                  <a:lnTo>
                    <a:pt x="16" y="127"/>
                  </a:lnTo>
                  <a:lnTo>
                    <a:pt x="0" y="127"/>
                  </a:lnTo>
                  <a:lnTo>
                    <a:pt x="0" y="110"/>
                  </a:lnTo>
                  <a:lnTo>
                    <a:pt x="16" y="83"/>
                  </a:lnTo>
                  <a:lnTo>
                    <a:pt x="60" y="42"/>
                  </a:lnTo>
                  <a:lnTo>
                    <a:pt x="31" y="54"/>
                  </a:lnTo>
                  <a:lnTo>
                    <a:pt x="75" y="12"/>
                  </a:lnTo>
                  <a:lnTo>
                    <a:pt x="131" y="12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55" name="Freeform 153"/>
            <p:cNvSpPr>
              <a:spLocks/>
            </p:cNvSpPr>
            <p:nvPr/>
          </p:nvSpPr>
          <p:spPr bwMode="auto">
            <a:xfrm>
              <a:off x="1240" y="1374"/>
              <a:ext cx="149" cy="69"/>
            </a:xfrm>
            <a:custGeom>
              <a:avLst/>
              <a:gdLst>
                <a:gd name="T0" fmla="*/ 38 w 171"/>
                <a:gd name="T1" fmla="*/ 32 h 75"/>
                <a:gd name="T2" fmla="*/ 36 w 171"/>
                <a:gd name="T3" fmla="*/ 32 h 75"/>
                <a:gd name="T4" fmla="*/ 38 w 171"/>
                <a:gd name="T5" fmla="*/ 32 h 75"/>
                <a:gd name="T6" fmla="*/ 24 w 171"/>
                <a:gd name="T7" fmla="*/ 32 h 75"/>
                <a:gd name="T8" fmla="*/ 24 w 171"/>
                <a:gd name="T9" fmla="*/ 25 h 75"/>
                <a:gd name="T10" fmla="*/ 18 w 171"/>
                <a:gd name="T11" fmla="*/ 32 h 75"/>
                <a:gd name="T12" fmla="*/ 24 w 171"/>
                <a:gd name="T13" fmla="*/ 20 h 75"/>
                <a:gd name="T14" fmla="*/ 6 w 171"/>
                <a:gd name="T15" fmla="*/ 32 h 75"/>
                <a:gd name="T16" fmla="*/ 6 w 171"/>
                <a:gd name="T17" fmla="*/ 25 h 75"/>
                <a:gd name="T18" fmla="*/ 0 w 171"/>
                <a:gd name="T19" fmla="*/ 32 h 75"/>
                <a:gd name="T20" fmla="*/ 14 w 171"/>
                <a:gd name="T21" fmla="*/ 14 h 75"/>
                <a:gd name="T22" fmla="*/ 18 w 171"/>
                <a:gd name="T23" fmla="*/ 14 h 75"/>
                <a:gd name="T24" fmla="*/ 14 w 171"/>
                <a:gd name="T25" fmla="*/ 14 h 75"/>
                <a:gd name="T26" fmla="*/ 28 w 171"/>
                <a:gd name="T27" fmla="*/ 0 h 75"/>
                <a:gd name="T28" fmla="*/ 36 w 171"/>
                <a:gd name="T29" fmla="*/ 9 h 75"/>
                <a:gd name="T30" fmla="*/ 36 w 171"/>
                <a:gd name="T31" fmla="*/ 14 h 75"/>
                <a:gd name="T32" fmla="*/ 43 w 171"/>
                <a:gd name="T33" fmla="*/ 14 h 75"/>
                <a:gd name="T34" fmla="*/ 38 w 171"/>
                <a:gd name="T35" fmla="*/ 32 h 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71"/>
                <a:gd name="T55" fmla="*/ 0 h 75"/>
                <a:gd name="T56" fmla="*/ 171 w 171"/>
                <a:gd name="T57" fmla="*/ 75 h 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71" h="75">
                  <a:moveTo>
                    <a:pt x="154" y="75"/>
                  </a:moveTo>
                  <a:lnTo>
                    <a:pt x="142" y="75"/>
                  </a:lnTo>
                  <a:lnTo>
                    <a:pt x="154" y="75"/>
                  </a:lnTo>
                  <a:lnTo>
                    <a:pt x="98" y="75"/>
                  </a:lnTo>
                  <a:lnTo>
                    <a:pt x="98" y="58"/>
                  </a:lnTo>
                  <a:lnTo>
                    <a:pt x="71" y="75"/>
                  </a:lnTo>
                  <a:lnTo>
                    <a:pt x="98" y="46"/>
                  </a:lnTo>
                  <a:lnTo>
                    <a:pt x="23" y="75"/>
                  </a:lnTo>
                  <a:lnTo>
                    <a:pt x="23" y="58"/>
                  </a:lnTo>
                  <a:lnTo>
                    <a:pt x="0" y="75"/>
                  </a:lnTo>
                  <a:lnTo>
                    <a:pt x="54" y="31"/>
                  </a:lnTo>
                  <a:lnTo>
                    <a:pt x="71" y="31"/>
                  </a:lnTo>
                  <a:lnTo>
                    <a:pt x="54" y="31"/>
                  </a:lnTo>
                  <a:lnTo>
                    <a:pt x="110" y="0"/>
                  </a:lnTo>
                  <a:lnTo>
                    <a:pt x="142" y="20"/>
                  </a:lnTo>
                  <a:lnTo>
                    <a:pt x="142" y="31"/>
                  </a:lnTo>
                  <a:lnTo>
                    <a:pt x="171" y="31"/>
                  </a:lnTo>
                  <a:lnTo>
                    <a:pt x="154" y="75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56" name="Freeform 154"/>
            <p:cNvSpPr>
              <a:spLocks/>
            </p:cNvSpPr>
            <p:nvPr/>
          </p:nvSpPr>
          <p:spPr bwMode="auto">
            <a:xfrm>
              <a:off x="627" y="817"/>
              <a:ext cx="1335" cy="746"/>
            </a:xfrm>
            <a:custGeom>
              <a:avLst/>
              <a:gdLst>
                <a:gd name="T0" fmla="*/ 307 w 1532"/>
                <a:gd name="T1" fmla="*/ 330 h 799"/>
                <a:gd name="T2" fmla="*/ 281 w 1532"/>
                <a:gd name="T3" fmla="*/ 360 h 799"/>
                <a:gd name="T4" fmla="*/ 249 w 1532"/>
                <a:gd name="T5" fmla="*/ 373 h 799"/>
                <a:gd name="T6" fmla="*/ 235 w 1532"/>
                <a:gd name="T7" fmla="*/ 380 h 799"/>
                <a:gd name="T8" fmla="*/ 209 w 1532"/>
                <a:gd name="T9" fmla="*/ 402 h 799"/>
                <a:gd name="T10" fmla="*/ 227 w 1532"/>
                <a:gd name="T11" fmla="*/ 349 h 799"/>
                <a:gd name="T12" fmla="*/ 235 w 1532"/>
                <a:gd name="T13" fmla="*/ 345 h 799"/>
                <a:gd name="T14" fmla="*/ 213 w 1532"/>
                <a:gd name="T15" fmla="*/ 315 h 799"/>
                <a:gd name="T16" fmla="*/ 191 w 1532"/>
                <a:gd name="T17" fmla="*/ 315 h 799"/>
                <a:gd name="T18" fmla="*/ 170 w 1532"/>
                <a:gd name="T19" fmla="*/ 299 h 799"/>
                <a:gd name="T20" fmla="*/ 14 w 1532"/>
                <a:gd name="T21" fmla="*/ 287 h 799"/>
                <a:gd name="T22" fmla="*/ 7 w 1532"/>
                <a:gd name="T23" fmla="*/ 256 h 799"/>
                <a:gd name="T24" fmla="*/ 21 w 1532"/>
                <a:gd name="T25" fmla="*/ 216 h 799"/>
                <a:gd name="T26" fmla="*/ 21 w 1532"/>
                <a:gd name="T27" fmla="*/ 164 h 799"/>
                <a:gd name="T28" fmla="*/ 7 w 1532"/>
                <a:gd name="T29" fmla="*/ 155 h 799"/>
                <a:gd name="T30" fmla="*/ 84 w 1532"/>
                <a:gd name="T31" fmla="*/ 58 h 799"/>
                <a:gd name="T32" fmla="*/ 119 w 1532"/>
                <a:gd name="T33" fmla="*/ 43 h 799"/>
                <a:gd name="T34" fmla="*/ 130 w 1532"/>
                <a:gd name="T35" fmla="*/ 50 h 799"/>
                <a:gd name="T36" fmla="*/ 155 w 1532"/>
                <a:gd name="T37" fmla="*/ 43 h 799"/>
                <a:gd name="T38" fmla="*/ 178 w 1532"/>
                <a:gd name="T39" fmla="*/ 64 h 799"/>
                <a:gd name="T40" fmla="*/ 191 w 1532"/>
                <a:gd name="T41" fmla="*/ 64 h 799"/>
                <a:gd name="T42" fmla="*/ 198 w 1532"/>
                <a:gd name="T43" fmla="*/ 64 h 799"/>
                <a:gd name="T44" fmla="*/ 227 w 1532"/>
                <a:gd name="T45" fmla="*/ 69 h 799"/>
                <a:gd name="T46" fmla="*/ 241 w 1532"/>
                <a:gd name="T47" fmla="*/ 58 h 799"/>
                <a:gd name="T48" fmla="*/ 260 w 1532"/>
                <a:gd name="T49" fmla="*/ 58 h 799"/>
                <a:gd name="T50" fmla="*/ 252 w 1532"/>
                <a:gd name="T51" fmla="*/ 69 h 799"/>
                <a:gd name="T52" fmla="*/ 263 w 1532"/>
                <a:gd name="T53" fmla="*/ 43 h 799"/>
                <a:gd name="T54" fmla="*/ 289 w 1532"/>
                <a:gd name="T55" fmla="*/ 7 h 799"/>
                <a:gd name="T56" fmla="*/ 295 w 1532"/>
                <a:gd name="T57" fmla="*/ 14 h 799"/>
                <a:gd name="T58" fmla="*/ 281 w 1532"/>
                <a:gd name="T59" fmla="*/ 21 h 799"/>
                <a:gd name="T60" fmla="*/ 281 w 1532"/>
                <a:gd name="T61" fmla="*/ 50 h 799"/>
                <a:gd name="T62" fmla="*/ 292 w 1532"/>
                <a:gd name="T63" fmla="*/ 58 h 799"/>
                <a:gd name="T64" fmla="*/ 304 w 1532"/>
                <a:gd name="T65" fmla="*/ 64 h 799"/>
                <a:gd name="T66" fmla="*/ 325 w 1532"/>
                <a:gd name="T67" fmla="*/ 50 h 799"/>
                <a:gd name="T68" fmla="*/ 315 w 1532"/>
                <a:gd name="T69" fmla="*/ 79 h 799"/>
                <a:gd name="T70" fmla="*/ 289 w 1532"/>
                <a:gd name="T71" fmla="*/ 86 h 799"/>
                <a:gd name="T72" fmla="*/ 260 w 1532"/>
                <a:gd name="T73" fmla="*/ 115 h 799"/>
                <a:gd name="T74" fmla="*/ 239 w 1532"/>
                <a:gd name="T75" fmla="*/ 135 h 799"/>
                <a:gd name="T76" fmla="*/ 213 w 1532"/>
                <a:gd name="T77" fmla="*/ 180 h 799"/>
                <a:gd name="T78" fmla="*/ 224 w 1532"/>
                <a:gd name="T79" fmla="*/ 201 h 799"/>
                <a:gd name="T80" fmla="*/ 249 w 1532"/>
                <a:gd name="T81" fmla="*/ 252 h 799"/>
                <a:gd name="T82" fmla="*/ 271 w 1532"/>
                <a:gd name="T83" fmla="*/ 231 h 799"/>
                <a:gd name="T84" fmla="*/ 292 w 1532"/>
                <a:gd name="T85" fmla="*/ 180 h 799"/>
                <a:gd name="T86" fmla="*/ 307 w 1532"/>
                <a:gd name="T87" fmla="*/ 135 h 799"/>
                <a:gd name="T88" fmla="*/ 335 w 1532"/>
                <a:gd name="T89" fmla="*/ 144 h 799"/>
                <a:gd name="T90" fmla="*/ 339 w 1532"/>
                <a:gd name="T91" fmla="*/ 173 h 799"/>
                <a:gd name="T92" fmla="*/ 357 w 1532"/>
                <a:gd name="T93" fmla="*/ 164 h 799"/>
                <a:gd name="T94" fmla="*/ 364 w 1532"/>
                <a:gd name="T95" fmla="*/ 207 h 799"/>
                <a:gd name="T96" fmla="*/ 376 w 1532"/>
                <a:gd name="T97" fmla="*/ 223 h 799"/>
                <a:gd name="T98" fmla="*/ 376 w 1532"/>
                <a:gd name="T99" fmla="*/ 238 h 799"/>
                <a:gd name="T100" fmla="*/ 387 w 1532"/>
                <a:gd name="T101" fmla="*/ 243 h 799"/>
                <a:gd name="T102" fmla="*/ 357 w 1532"/>
                <a:gd name="T103" fmla="*/ 287 h 799"/>
                <a:gd name="T104" fmla="*/ 316 w 1532"/>
                <a:gd name="T105" fmla="*/ 299 h 799"/>
                <a:gd name="T106" fmla="*/ 289 w 1532"/>
                <a:gd name="T107" fmla="*/ 330 h 799"/>
                <a:gd name="T108" fmla="*/ 332 w 1532"/>
                <a:gd name="T109" fmla="*/ 309 h 799"/>
                <a:gd name="T110" fmla="*/ 325 w 1532"/>
                <a:gd name="T111" fmla="*/ 322 h 799"/>
                <a:gd name="T112" fmla="*/ 339 w 1532"/>
                <a:gd name="T113" fmla="*/ 345 h 799"/>
                <a:gd name="T114" fmla="*/ 347 w 1532"/>
                <a:gd name="T115" fmla="*/ 345 h 799"/>
                <a:gd name="T116" fmla="*/ 310 w 1532"/>
                <a:gd name="T117" fmla="*/ 380 h 799"/>
                <a:gd name="T118" fmla="*/ 316 w 1532"/>
                <a:gd name="T119" fmla="*/ 349 h 79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532"/>
                <a:gd name="T181" fmla="*/ 0 h 799"/>
                <a:gd name="T182" fmla="*/ 1532 w 1532"/>
                <a:gd name="T183" fmla="*/ 799 h 79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532" h="799">
                  <a:moveTo>
                    <a:pt x="1215" y="693"/>
                  </a:moveTo>
                  <a:lnTo>
                    <a:pt x="1204" y="693"/>
                  </a:lnTo>
                  <a:lnTo>
                    <a:pt x="1215" y="655"/>
                  </a:lnTo>
                  <a:lnTo>
                    <a:pt x="1184" y="641"/>
                  </a:lnTo>
                  <a:lnTo>
                    <a:pt x="1144" y="693"/>
                  </a:lnTo>
                  <a:lnTo>
                    <a:pt x="1115" y="714"/>
                  </a:lnTo>
                  <a:lnTo>
                    <a:pt x="1044" y="714"/>
                  </a:lnTo>
                  <a:lnTo>
                    <a:pt x="1015" y="726"/>
                  </a:lnTo>
                  <a:lnTo>
                    <a:pt x="985" y="741"/>
                  </a:lnTo>
                  <a:lnTo>
                    <a:pt x="933" y="741"/>
                  </a:lnTo>
                  <a:lnTo>
                    <a:pt x="912" y="755"/>
                  </a:lnTo>
                  <a:lnTo>
                    <a:pt x="933" y="755"/>
                  </a:lnTo>
                  <a:lnTo>
                    <a:pt x="944" y="766"/>
                  </a:lnTo>
                  <a:lnTo>
                    <a:pt x="873" y="766"/>
                  </a:lnTo>
                  <a:lnTo>
                    <a:pt x="829" y="799"/>
                  </a:lnTo>
                  <a:lnTo>
                    <a:pt x="856" y="755"/>
                  </a:lnTo>
                  <a:lnTo>
                    <a:pt x="873" y="755"/>
                  </a:lnTo>
                  <a:lnTo>
                    <a:pt x="900" y="693"/>
                  </a:lnTo>
                  <a:lnTo>
                    <a:pt x="933" y="726"/>
                  </a:lnTo>
                  <a:lnTo>
                    <a:pt x="944" y="714"/>
                  </a:lnTo>
                  <a:lnTo>
                    <a:pt x="933" y="682"/>
                  </a:lnTo>
                  <a:lnTo>
                    <a:pt x="856" y="670"/>
                  </a:lnTo>
                  <a:lnTo>
                    <a:pt x="873" y="626"/>
                  </a:lnTo>
                  <a:lnTo>
                    <a:pt x="844" y="626"/>
                  </a:lnTo>
                  <a:lnTo>
                    <a:pt x="844" y="615"/>
                  </a:lnTo>
                  <a:lnTo>
                    <a:pt x="812" y="593"/>
                  </a:lnTo>
                  <a:lnTo>
                    <a:pt x="756" y="626"/>
                  </a:lnTo>
                  <a:lnTo>
                    <a:pt x="773" y="626"/>
                  </a:lnTo>
                  <a:lnTo>
                    <a:pt x="685" y="615"/>
                  </a:lnTo>
                  <a:lnTo>
                    <a:pt x="674" y="593"/>
                  </a:lnTo>
                  <a:lnTo>
                    <a:pt x="652" y="593"/>
                  </a:lnTo>
                  <a:lnTo>
                    <a:pt x="82" y="593"/>
                  </a:lnTo>
                  <a:lnTo>
                    <a:pt x="55" y="570"/>
                  </a:lnTo>
                  <a:lnTo>
                    <a:pt x="27" y="542"/>
                  </a:lnTo>
                  <a:lnTo>
                    <a:pt x="42" y="511"/>
                  </a:lnTo>
                  <a:lnTo>
                    <a:pt x="27" y="511"/>
                  </a:lnTo>
                  <a:lnTo>
                    <a:pt x="27" y="471"/>
                  </a:lnTo>
                  <a:lnTo>
                    <a:pt x="71" y="459"/>
                  </a:lnTo>
                  <a:lnTo>
                    <a:pt x="82" y="430"/>
                  </a:lnTo>
                  <a:lnTo>
                    <a:pt x="71" y="411"/>
                  </a:lnTo>
                  <a:lnTo>
                    <a:pt x="82" y="359"/>
                  </a:lnTo>
                  <a:lnTo>
                    <a:pt x="82" y="326"/>
                  </a:lnTo>
                  <a:lnTo>
                    <a:pt x="27" y="342"/>
                  </a:lnTo>
                  <a:lnTo>
                    <a:pt x="11" y="326"/>
                  </a:lnTo>
                  <a:lnTo>
                    <a:pt x="27" y="311"/>
                  </a:lnTo>
                  <a:lnTo>
                    <a:pt x="0" y="311"/>
                  </a:lnTo>
                  <a:lnTo>
                    <a:pt x="270" y="100"/>
                  </a:lnTo>
                  <a:lnTo>
                    <a:pt x="330" y="115"/>
                  </a:lnTo>
                  <a:lnTo>
                    <a:pt x="353" y="100"/>
                  </a:lnTo>
                  <a:lnTo>
                    <a:pt x="382" y="100"/>
                  </a:lnTo>
                  <a:lnTo>
                    <a:pt x="470" y="86"/>
                  </a:lnTo>
                  <a:lnTo>
                    <a:pt x="514" y="75"/>
                  </a:lnTo>
                  <a:lnTo>
                    <a:pt x="530" y="86"/>
                  </a:lnTo>
                  <a:lnTo>
                    <a:pt x="514" y="100"/>
                  </a:lnTo>
                  <a:lnTo>
                    <a:pt x="553" y="100"/>
                  </a:lnTo>
                  <a:lnTo>
                    <a:pt x="585" y="86"/>
                  </a:lnTo>
                  <a:lnTo>
                    <a:pt x="614" y="86"/>
                  </a:lnTo>
                  <a:lnTo>
                    <a:pt x="629" y="100"/>
                  </a:lnTo>
                  <a:lnTo>
                    <a:pt x="700" y="115"/>
                  </a:lnTo>
                  <a:lnTo>
                    <a:pt x="700" y="127"/>
                  </a:lnTo>
                  <a:lnTo>
                    <a:pt x="652" y="138"/>
                  </a:lnTo>
                  <a:lnTo>
                    <a:pt x="700" y="138"/>
                  </a:lnTo>
                  <a:lnTo>
                    <a:pt x="756" y="127"/>
                  </a:lnTo>
                  <a:lnTo>
                    <a:pt x="785" y="138"/>
                  </a:lnTo>
                  <a:lnTo>
                    <a:pt x="800" y="127"/>
                  </a:lnTo>
                  <a:lnTo>
                    <a:pt x="785" y="127"/>
                  </a:lnTo>
                  <a:lnTo>
                    <a:pt x="856" y="115"/>
                  </a:lnTo>
                  <a:lnTo>
                    <a:pt x="856" y="127"/>
                  </a:lnTo>
                  <a:lnTo>
                    <a:pt x="900" y="138"/>
                  </a:lnTo>
                  <a:lnTo>
                    <a:pt x="944" y="138"/>
                  </a:lnTo>
                  <a:lnTo>
                    <a:pt x="985" y="115"/>
                  </a:lnTo>
                  <a:lnTo>
                    <a:pt x="956" y="115"/>
                  </a:lnTo>
                  <a:lnTo>
                    <a:pt x="1015" y="86"/>
                  </a:lnTo>
                  <a:lnTo>
                    <a:pt x="1029" y="100"/>
                  </a:lnTo>
                  <a:lnTo>
                    <a:pt x="1029" y="115"/>
                  </a:lnTo>
                  <a:lnTo>
                    <a:pt x="1000" y="127"/>
                  </a:lnTo>
                  <a:lnTo>
                    <a:pt x="985" y="138"/>
                  </a:lnTo>
                  <a:lnTo>
                    <a:pt x="1000" y="138"/>
                  </a:lnTo>
                  <a:lnTo>
                    <a:pt x="1044" y="115"/>
                  </a:lnTo>
                  <a:lnTo>
                    <a:pt x="1073" y="100"/>
                  </a:lnTo>
                  <a:lnTo>
                    <a:pt x="1044" y="86"/>
                  </a:lnTo>
                  <a:lnTo>
                    <a:pt x="1044" y="75"/>
                  </a:lnTo>
                  <a:lnTo>
                    <a:pt x="1100" y="42"/>
                  </a:lnTo>
                  <a:lnTo>
                    <a:pt x="1144" y="15"/>
                  </a:lnTo>
                  <a:lnTo>
                    <a:pt x="1184" y="0"/>
                  </a:lnTo>
                  <a:lnTo>
                    <a:pt x="1228" y="0"/>
                  </a:lnTo>
                  <a:lnTo>
                    <a:pt x="1171" y="27"/>
                  </a:lnTo>
                  <a:lnTo>
                    <a:pt x="1144" y="27"/>
                  </a:lnTo>
                  <a:lnTo>
                    <a:pt x="1144" y="42"/>
                  </a:lnTo>
                  <a:lnTo>
                    <a:pt x="1115" y="42"/>
                  </a:lnTo>
                  <a:lnTo>
                    <a:pt x="1129" y="86"/>
                  </a:lnTo>
                  <a:lnTo>
                    <a:pt x="1100" y="86"/>
                  </a:lnTo>
                  <a:lnTo>
                    <a:pt x="1115" y="100"/>
                  </a:lnTo>
                  <a:lnTo>
                    <a:pt x="1129" y="115"/>
                  </a:lnTo>
                  <a:lnTo>
                    <a:pt x="1156" y="100"/>
                  </a:lnTo>
                  <a:lnTo>
                    <a:pt x="1156" y="115"/>
                  </a:lnTo>
                  <a:lnTo>
                    <a:pt x="1144" y="138"/>
                  </a:lnTo>
                  <a:lnTo>
                    <a:pt x="1144" y="159"/>
                  </a:lnTo>
                  <a:lnTo>
                    <a:pt x="1204" y="127"/>
                  </a:lnTo>
                  <a:lnTo>
                    <a:pt x="1228" y="86"/>
                  </a:lnTo>
                  <a:lnTo>
                    <a:pt x="1271" y="100"/>
                  </a:lnTo>
                  <a:lnTo>
                    <a:pt x="1288" y="100"/>
                  </a:lnTo>
                  <a:lnTo>
                    <a:pt x="1244" y="138"/>
                  </a:lnTo>
                  <a:lnTo>
                    <a:pt x="1255" y="138"/>
                  </a:lnTo>
                  <a:lnTo>
                    <a:pt x="1244" y="159"/>
                  </a:lnTo>
                  <a:lnTo>
                    <a:pt x="1184" y="171"/>
                  </a:lnTo>
                  <a:lnTo>
                    <a:pt x="1156" y="171"/>
                  </a:lnTo>
                  <a:lnTo>
                    <a:pt x="1144" y="171"/>
                  </a:lnTo>
                  <a:lnTo>
                    <a:pt x="1100" y="200"/>
                  </a:lnTo>
                  <a:lnTo>
                    <a:pt x="1056" y="227"/>
                  </a:lnTo>
                  <a:lnTo>
                    <a:pt x="1029" y="227"/>
                  </a:lnTo>
                  <a:lnTo>
                    <a:pt x="1000" y="259"/>
                  </a:lnTo>
                  <a:lnTo>
                    <a:pt x="956" y="259"/>
                  </a:lnTo>
                  <a:lnTo>
                    <a:pt x="944" y="271"/>
                  </a:lnTo>
                  <a:lnTo>
                    <a:pt x="900" y="300"/>
                  </a:lnTo>
                  <a:lnTo>
                    <a:pt x="844" y="342"/>
                  </a:lnTo>
                  <a:lnTo>
                    <a:pt x="844" y="359"/>
                  </a:lnTo>
                  <a:lnTo>
                    <a:pt x="873" y="359"/>
                  </a:lnTo>
                  <a:lnTo>
                    <a:pt x="856" y="399"/>
                  </a:lnTo>
                  <a:lnTo>
                    <a:pt x="885" y="399"/>
                  </a:lnTo>
                  <a:lnTo>
                    <a:pt x="973" y="442"/>
                  </a:lnTo>
                  <a:lnTo>
                    <a:pt x="1029" y="459"/>
                  </a:lnTo>
                  <a:lnTo>
                    <a:pt x="985" y="499"/>
                  </a:lnTo>
                  <a:lnTo>
                    <a:pt x="1015" y="542"/>
                  </a:lnTo>
                  <a:lnTo>
                    <a:pt x="1056" y="530"/>
                  </a:lnTo>
                  <a:lnTo>
                    <a:pt x="1073" y="459"/>
                  </a:lnTo>
                  <a:lnTo>
                    <a:pt x="1144" y="430"/>
                  </a:lnTo>
                  <a:lnTo>
                    <a:pt x="1171" y="371"/>
                  </a:lnTo>
                  <a:lnTo>
                    <a:pt x="1156" y="359"/>
                  </a:lnTo>
                  <a:lnTo>
                    <a:pt x="1184" y="326"/>
                  </a:lnTo>
                  <a:lnTo>
                    <a:pt x="1204" y="300"/>
                  </a:lnTo>
                  <a:lnTo>
                    <a:pt x="1215" y="271"/>
                  </a:lnTo>
                  <a:lnTo>
                    <a:pt x="1244" y="259"/>
                  </a:lnTo>
                  <a:lnTo>
                    <a:pt x="1303" y="271"/>
                  </a:lnTo>
                  <a:lnTo>
                    <a:pt x="1328" y="286"/>
                  </a:lnTo>
                  <a:lnTo>
                    <a:pt x="1328" y="300"/>
                  </a:lnTo>
                  <a:lnTo>
                    <a:pt x="1355" y="300"/>
                  </a:lnTo>
                  <a:lnTo>
                    <a:pt x="1344" y="342"/>
                  </a:lnTo>
                  <a:lnTo>
                    <a:pt x="1355" y="371"/>
                  </a:lnTo>
                  <a:lnTo>
                    <a:pt x="1415" y="342"/>
                  </a:lnTo>
                  <a:lnTo>
                    <a:pt x="1415" y="326"/>
                  </a:lnTo>
                  <a:lnTo>
                    <a:pt x="1444" y="311"/>
                  </a:lnTo>
                  <a:lnTo>
                    <a:pt x="1474" y="399"/>
                  </a:lnTo>
                  <a:lnTo>
                    <a:pt x="1444" y="411"/>
                  </a:lnTo>
                  <a:lnTo>
                    <a:pt x="1474" y="430"/>
                  </a:lnTo>
                  <a:lnTo>
                    <a:pt x="1455" y="442"/>
                  </a:lnTo>
                  <a:lnTo>
                    <a:pt x="1488" y="442"/>
                  </a:lnTo>
                  <a:lnTo>
                    <a:pt x="1488" y="459"/>
                  </a:lnTo>
                  <a:lnTo>
                    <a:pt x="1515" y="459"/>
                  </a:lnTo>
                  <a:lnTo>
                    <a:pt x="1488" y="471"/>
                  </a:lnTo>
                  <a:lnTo>
                    <a:pt x="1515" y="471"/>
                  </a:lnTo>
                  <a:lnTo>
                    <a:pt x="1515" y="482"/>
                  </a:lnTo>
                  <a:lnTo>
                    <a:pt x="1532" y="482"/>
                  </a:lnTo>
                  <a:lnTo>
                    <a:pt x="1532" y="530"/>
                  </a:lnTo>
                  <a:lnTo>
                    <a:pt x="1455" y="542"/>
                  </a:lnTo>
                  <a:lnTo>
                    <a:pt x="1415" y="570"/>
                  </a:lnTo>
                  <a:lnTo>
                    <a:pt x="1328" y="570"/>
                  </a:lnTo>
                  <a:lnTo>
                    <a:pt x="1271" y="570"/>
                  </a:lnTo>
                  <a:lnTo>
                    <a:pt x="1255" y="593"/>
                  </a:lnTo>
                  <a:lnTo>
                    <a:pt x="1244" y="593"/>
                  </a:lnTo>
                  <a:lnTo>
                    <a:pt x="1204" y="615"/>
                  </a:lnTo>
                  <a:lnTo>
                    <a:pt x="1144" y="655"/>
                  </a:lnTo>
                  <a:lnTo>
                    <a:pt x="1215" y="615"/>
                  </a:lnTo>
                  <a:lnTo>
                    <a:pt x="1303" y="593"/>
                  </a:lnTo>
                  <a:lnTo>
                    <a:pt x="1315" y="615"/>
                  </a:lnTo>
                  <a:lnTo>
                    <a:pt x="1255" y="626"/>
                  </a:lnTo>
                  <a:lnTo>
                    <a:pt x="1271" y="641"/>
                  </a:lnTo>
                  <a:lnTo>
                    <a:pt x="1288" y="641"/>
                  </a:lnTo>
                  <a:lnTo>
                    <a:pt x="1271" y="670"/>
                  </a:lnTo>
                  <a:lnTo>
                    <a:pt x="1303" y="682"/>
                  </a:lnTo>
                  <a:lnTo>
                    <a:pt x="1344" y="682"/>
                  </a:lnTo>
                  <a:lnTo>
                    <a:pt x="1374" y="655"/>
                  </a:lnTo>
                  <a:lnTo>
                    <a:pt x="1374" y="670"/>
                  </a:lnTo>
                  <a:lnTo>
                    <a:pt x="1374" y="682"/>
                  </a:lnTo>
                  <a:lnTo>
                    <a:pt x="1344" y="693"/>
                  </a:lnTo>
                  <a:lnTo>
                    <a:pt x="1271" y="726"/>
                  </a:lnTo>
                  <a:lnTo>
                    <a:pt x="1228" y="755"/>
                  </a:lnTo>
                  <a:lnTo>
                    <a:pt x="1228" y="726"/>
                  </a:lnTo>
                  <a:lnTo>
                    <a:pt x="1271" y="693"/>
                  </a:lnTo>
                  <a:lnTo>
                    <a:pt x="1255" y="693"/>
                  </a:lnTo>
                  <a:lnTo>
                    <a:pt x="1271" y="693"/>
                  </a:lnTo>
                  <a:lnTo>
                    <a:pt x="1215" y="693"/>
                  </a:lnTo>
                  <a:close/>
                </a:path>
              </a:pathLst>
            </a:custGeom>
            <a:solidFill>
              <a:srgbClr val="FF0000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57" name="Freeform 155"/>
            <p:cNvSpPr>
              <a:spLocks/>
            </p:cNvSpPr>
            <p:nvPr/>
          </p:nvSpPr>
          <p:spPr bwMode="auto">
            <a:xfrm>
              <a:off x="64" y="873"/>
              <a:ext cx="800" cy="383"/>
            </a:xfrm>
            <a:custGeom>
              <a:avLst/>
              <a:gdLst>
                <a:gd name="T0" fmla="*/ 234 w 917"/>
                <a:gd name="T1" fmla="*/ 19 h 411"/>
                <a:gd name="T2" fmla="*/ 194 w 917"/>
                <a:gd name="T3" fmla="*/ 7 h 411"/>
                <a:gd name="T4" fmla="*/ 183 w 917"/>
                <a:gd name="T5" fmla="*/ 0 h 411"/>
                <a:gd name="T6" fmla="*/ 147 w 917"/>
                <a:gd name="T7" fmla="*/ 14 h 411"/>
                <a:gd name="T8" fmla="*/ 113 w 917"/>
                <a:gd name="T9" fmla="*/ 28 h 411"/>
                <a:gd name="T10" fmla="*/ 113 w 917"/>
                <a:gd name="T11" fmla="*/ 39 h 411"/>
                <a:gd name="T12" fmla="*/ 113 w 917"/>
                <a:gd name="T13" fmla="*/ 54 h 411"/>
                <a:gd name="T14" fmla="*/ 101 w 917"/>
                <a:gd name="T15" fmla="*/ 54 h 411"/>
                <a:gd name="T16" fmla="*/ 75 w 917"/>
                <a:gd name="T17" fmla="*/ 62 h 411"/>
                <a:gd name="T18" fmla="*/ 75 w 917"/>
                <a:gd name="T19" fmla="*/ 76 h 411"/>
                <a:gd name="T20" fmla="*/ 101 w 917"/>
                <a:gd name="T21" fmla="*/ 68 h 411"/>
                <a:gd name="T22" fmla="*/ 70 w 917"/>
                <a:gd name="T23" fmla="*/ 97 h 411"/>
                <a:gd name="T24" fmla="*/ 47 w 917"/>
                <a:gd name="T25" fmla="*/ 130 h 411"/>
                <a:gd name="T26" fmla="*/ 50 w 917"/>
                <a:gd name="T27" fmla="*/ 147 h 411"/>
                <a:gd name="T28" fmla="*/ 70 w 917"/>
                <a:gd name="T29" fmla="*/ 147 h 411"/>
                <a:gd name="T30" fmla="*/ 0 w 917"/>
                <a:gd name="T31" fmla="*/ 203 h 411"/>
                <a:gd name="T32" fmla="*/ 63 w 917"/>
                <a:gd name="T33" fmla="*/ 168 h 411"/>
                <a:gd name="T34" fmla="*/ 92 w 917"/>
                <a:gd name="T35" fmla="*/ 147 h 411"/>
                <a:gd name="T36" fmla="*/ 101 w 917"/>
                <a:gd name="T37" fmla="*/ 139 h 411"/>
                <a:gd name="T38" fmla="*/ 133 w 917"/>
                <a:gd name="T39" fmla="*/ 118 h 411"/>
                <a:gd name="T40" fmla="*/ 147 w 917"/>
                <a:gd name="T41" fmla="*/ 130 h 411"/>
                <a:gd name="T42" fmla="*/ 168 w 917"/>
                <a:gd name="T43" fmla="*/ 130 h 411"/>
                <a:gd name="T44" fmla="*/ 172 w 917"/>
                <a:gd name="T45" fmla="*/ 154 h 411"/>
                <a:gd name="T46" fmla="*/ 172 w 917"/>
                <a:gd name="T47" fmla="*/ 168 h 411"/>
                <a:gd name="T48" fmla="*/ 180 w 917"/>
                <a:gd name="T49" fmla="*/ 168 h 411"/>
                <a:gd name="T50" fmla="*/ 172 w 917"/>
                <a:gd name="T51" fmla="*/ 168 h 411"/>
                <a:gd name="T52" fmla="*/ 172 w 917"/>
                <a:gd name="T53" fmla="*/ 172 h 411"/>
                <a:gd name="T54" fmla="*/ 172 w 917"/>
                <a:gd name="T55" fmla="*/ 197 h 411"/>
                <a:gd name="T56" fmla="*/ 180 w 917"/>
                <a:gd name="T57" fmla="*/ 184 h 411"/>
                <a:gd name="T58" fmla="*/ 176 w 917"/>
                <a:gd name="T59" fmla="*/ 197 h 411"/>
                <a:gd name="T60" fmla="*/ 183 w 917"/>
                <a:gd name="T61" fmla="*/ 197 h 411"/>
                <a:gd name="T62" fmla="*/ 183 w 917"/>
                <a:gd name="T63" fmla="*/ 172 h 411"/>
                <a:gd name="T64" fmla="*/ 186 w 917"/>
                <a:gd name="T65" fmla="*/ 130 h 411"/>
                <a:gd name="T66" fmla="*/ 168 w 917"/>
                <a:gd name="T67" fmla="*/ 130 h 411"/>
                <a:gd name="T68" fmla="*/ 164 w 917"/>
                <a:gd name="T69" fmla="*/ 122 h 41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17"/>
                <a:gd name="T106" fmla="*/ 0 h 411"/>
                <a:gd name="T107" fmla="*/ 917 w 917"/>
                <a:gd name="T108" fmla="*/ 411 h 41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17" h="411">
                  <a:moveTo>
                    <a:pt x="645" y="249"/>
                  </a:moveTo>
                  <a:lnTo>
                    <a:pt x="917" y="38"/>
                  </a:lnTo>
                  <a:lnTo>
                    <a:pt x="889" y="26"/>
                  </a:lnTo>
                  <a:lnTo>
                    <a:pt x="756" y="15"/>
                  </a:lnTo>
                  <a:lnTo>
                    <a:pt x="718" y="15"/>
                  </a:lnTo>
                  <a:lnTo>
                    <a:pt x="718" y="0"/>
                  </a:lnTo>
                  <a:lnTo>
                    <a:pt x="700" y="0"/>
                  </a:lnTo>
                  <a:lnTo>
                    <a:pt x="574" y="26"/>
                  </a:lnTo>
                  <a:lnTo>
                    <a:pt x="497" y="55"/>
                  </a:lnTo>
                  <a:lnTo>
                    <a:pt x="445" y="55"/>
                  </a:lnTo>
                  <a:lnTo>
                    <a:pt x="430" y="67"/>
                  </a:lnTo>
                  <a:lnTo>
                    <a:pt x="445" y="78"/>
                  </a:lnTo>
                  <a:lnTo>
                    <a:pt x="430" y="97"/>
                  </a:lnTo>
                  <a:lnTo>
                    <a:pt x="445" y="111"/>
                  </a:lnTo>
                  <a:lnTo>
                    <a:pt x="386" y="111"/>
                  </a:lnTo>
                  <a:lnTo>
                    <a:pt x="397" y="111"/>
                  </a:lnTo>
                  <a:lnTo>
                    <a:pt x="386" y="111"/>
                  </a:lnTo>
                  <a:lnTo>
                    <a:pt x="297" y="126"/>
                  </a:lnTo>
                  <a:lnTo>
                    <a:pt x="314" y="138"/>
                  </a:lnTo>
                  <a:lnTo>
                    <a:pt x="297" y="155"/>
                  </a:lnTo>
                  <a:lnTo>
                    <a:pt x="359" y="155"/>
                  </a:lnTo>
                  <a:lnTo>
                    <a:pt x="397" y="138"/>
                  </a:lnTo>
                  <a:lnTo>
                    <a:pt x="359" y="182"/>
                  </a:lnTo>
                  <a:lnTo>
                    <a:pt x="270" y="197"/>
                  </a:lnTo>
                  <a:lnTo>
                    <a:pt x="197" y="226"/>
                  </a:lnTo>
                  <a:lnTo>
                    <a:pt x="186" y="266"/>
                  </a:lnTo>
                  <a:lnTo>
                    <a:pt x="226" y="266"/>
                  </a:lnTo>
                  <a:lnTo>
                    <a:pt x="197" y="297"/>
                  </a:lnTo>
                  <a:lnTo>
                    <a:pt x="245" y="297"/>
                  </a:lnTo>
                  <a:lnTo>
                    <a:pt x="270" y="297"/>
                  </a:lnTo>
                  <a:lnTo>
                    <a:pt x="245" y="322"/>
                  </a:lnTo>
                  <a:lnTo>
                    <a:pt x="0" y="411"/>
                  </a:lnTo>
                  <a:lnTo>
                    <a:pt x="174" y="370"/>
                  </a:lnTo>
                  <a:lnTo>
                    <a:pt x="245" y="338"/>
                  </a:lnTo>
                  <a:lnTo>
                    <a:pt x="345" y="297"/>
                  </a:lnTo>
                  <a:lnTo>
                    <a:pt x="359" y="297"/>
                  </a:lnTo>
                  <a:lnTo>
                    <a:pt x="359" y="282"/>
                  </a:lnTo>
                  <a:lnTo>
                    <a:pt x="397" y="282"/>
                  </a:lnTo>
                  <a:lnTo>
                    <a:pt x="470" y="266"/>
                  </a:lnTo>
                  <a:lnTo>
                    <a:pt x="518" y="238"/>
                  </a:lnTo>
                  <a:lnTo>
                    <a:pt x="545" y="238"/>
                  </a:lnTo>
                  <a:lnTo>
                    <a:pt x="574" y="266"/>
                  </a:lnTo>
                  <a:lnTo>
                    <a:pt x="629" y="266"/>
                  </a:lnTo>
                  <a:lnTo>
                    <a:pt x="656" y="266"/>
                  </a:lnTo>
                  <a:lnTo>
                    <a:pt x="645" y="282"/>
                  </a:lnTo>
                  <a:lnTo>
                    <a:pt x="674" y="311"/>
                  </a:lnTo>
                  <a:lnTo>
                    <a:pt x="689" y="311"/>
                  </a:lnTo>
                  <a:lnTo>
                    <a:pt x="674" y="338"/>
                  </a:lnTo>
                  <a:lnTo>
                    <a:pt x="700" y="322"/>
                  </a:lnTo>
                  <a:lnTo>
                    <a:pt x="700" y="338"/>
                  </a:lnTo>
                  <a:lnTo>
                    <a:pt x="689" y="338"/>
                  </a:lnTo>
                  <a:lnTo>
                    <a:pt x="674" y="338"/>
                  </a:lnTo>
                  <a:lnTo>
                    <a:pt x="656" y="349"/>
                  </a:lnTo>
                  <a:lnTo>
                    <a:pt x="674" y="349"/>
                  </a:lnTo>
                  <a:lnTo>
                    <a:pt x="656" y="382"/>
                  </a:lnTo>
                  <a:lnTo>
                    <a:pt x="674" y="397"/>
                  </a:lnTo>
                  <a:lnTo>
                    <a:pt x="689" y="349"/>
                  </a:lnTo>
                  <a:lnTo>
                    <a:pt x="700" y="370"/>
                  </a:lnTo>
                  <a:lnTo>
                    <a:pt x="689" y="370"/>
                  </a:lnTo>
                  <a:lnTo>
                    <a:pt x="689" y="397"/>
                  </a:lnTo>
                  <a:lnTo>
                    <a:pt x="700" y="397"/>
                  </a:lnTo>
                  <a:lnTo>
                    <a:pt x="718" y="397"/>
                  </a:lnTo>
                  <a:lnTo>
                    <a:pt x="729" y="370"/>
                  </a:lnTo>
                  <a:lnTo>
                    <a:pt x="718" y="349"/>
                  </a:lnTo>
                  <a:lnTo>
                    <a:pt x="729" y="297"/>
                  </a:lnTo>
                  <a:lnTo>
                    <a:pt x="729" y="266"/>
                  </a:lnTo>
                  <a:lnTo>
                    <a:pt x="674" y="282"/>
                  </a:lnTo>
                  <a:lnTo>
                    <a:pt x="656" y="266"/>
                  </a:lnTo>
                  <a:lnTo>
                    <a:pt x="674" y="249"/>
                  </a:lnTo>
                  <a:lnTo>
                    <a:pt x="645" y="249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58" name="Freeform 156"/>
            <p:cNvSpPr>
              <a:spLocks/>
            </p:cNvSpPr>
            <p:nvPr/>
          </p:nvSpPr>
          <p:spPr bwMode="auto">
            <a:xfrm>
              <a:off x="603" y="1787"/>
              <a:ext cx="549" cy="450"/>
            </a:xfrm>
            <a:custGeom>
              <a:avLst/>
              <a:gdLst>
                <a:gd name="T0" fmla="*/ 14 w 630"/>
                <a:gd name="T1" fmla="*/ 0 h 482"/>
                <a:gd name="T2" fmla="*/ 61 w 630"/>
                <a:gd name="T3" fmla="*/ 14 h 482"/>
                <a:gd name="T4" fmla="*/ 64 w 630"/>
                <a:gd name="T5" fmla="*/ 35 h 482"/>
                <a:gd name="T6" fmla="*/ 71 w 630"/>
                <a:gd name="T7" fmla="*/ 49 h 482"/>
                <a:gd name="T8" fmla="*/ 84 w 630"/>
                <a:gd name="T9" fmla="*/ 43 h 482"/>
                <a:gd name="T10" fmla="*/ 100 w 630"/>
                <a:gd name="T11" fmla="*/ 91 h 482"/>
                <a:gd name="T12" fmla="*/ 93 w 630"/>
                <a:gd name="T13" fmla="*/ 135 h 482"/>
                <a:gd name="T14" fmla="*/ 109 w 630"/>
                <a:gd name="T15" fmla="*/ 191 h 482"/>
                <a:gd name="T16" fmla="*/ 126 w 630"/>
                <a:gd name="T17" fmla="*/ 191 h 482"/>
                <a:gd name="T18" fmla="*/ 126 w 630"/>
                <a:gd name="T19" fmla="*/ 187 h 482"/>
                <a:gd name="T20" fmla="*/ 137 w 630"/>
                <a:gd name="T21" fmla="*/ 154 h 482"/>
                <a:gd name="T22" fmla="*/ 159 w 630"/>
                <a:gd name="T23" fmla="*/ 151 h 482"/>
                <a:gd name="T24" fmla="*/ 146 w 630"/>
                <a:gd name="T25" fmla="*/ 201 h 482"/>
                <a:gd name="T26" fmla="*/ 141 w 630"/>
                <a:gd name="T27" fmla="*/ 201 h 482"/>
                <a:gd name="T28" fmla="*/ 126 w 630"/>
                <a:gd name="T29" fmla="*/ 208 h 482"/>
                <a:gd name="T30" fmla="*/ 126 w 630"/>
                <a:gd name="T31" fmla="*/ 223 h 482"/>
                <a:gd name="T32" fmla="*/ 109 w 630"/>
                <a:gd name="T33" fmla="*/ 223 h 482"/>
                <a:gd name="T34" fmla="*/ 93 w 630"/>
                <a:gd name="T35" fmla="*/ 229 h 482"/>
                <a:gd name="T36" fmla="*/ 69 w 630"/>
                <a:gd name="T37" fmla="*/ 208 h 482"/>
                <a:gd name="T38" fmla="*/ 53 w 630"/>
                <a:gd name="T39" fmla="*/ 191 h 482"/>
                <a:gd name="T40" fmla="*/ 43 w 630"/>
                <a:gd name="T41" fmla="*/ 165 h 482"/>
                <a:gd name="T42" fmla="*/ 46 w 630"/>
                <a:gd name="T43" fmla="*/ 135 h 482"/>
                <a:gd name="T44" fmla="*/ 28 w 630"/>
                <a:gd name="T45" fmla="*/ 91 h 482"/>
                <a:gd name="T46" fmla="*/ 24 w 630"/>
                <a:gd name="T47" fmla="*/ 72 h 482"/>
                <a:gd name="T48" fmla="*/ 21 w 630"/>
                <a:gd name="T49" fmla="*/ 49 h 482"/>
                <a:gd name="T50" fmla="*/ 18 w 630"/>
                <a:gd name="T51" fmla="*/ 14 h 482"/>
                <a:gd name="T52" fmla="*/ 7 w 630"/>
                <a:gd name="T53" fmla="*/ 35 h 482"/>
                <a:gd name="T54" fmla="*/ 21 w 630"/>
                <a:gd name="T55" fmla="*/ 117 h 482"/>
                <a:gd name="T56" fmla="*/ 21 w 630"/>
                <a:gd name="T57" fmla="*/ 135 h 482"/>
                <a:gd name="T58" fmla="*/ 10 w 630"/>
                <a:gd name="T59" fmla="*/ 105 h 482"/>
                <a:gd name="T60" fmla="*/ 14 w 630"/>
                <a:gd name="T61" fmla="*/ 85 h 482"/>
                <a:gd name="T62" fmla="*/ 0 w 630"/>
                <a:gd name="T63" fmla="*/ 64 h 482"/>
                <a:gd name="T64" fmla="*/ 7 w 630"/>
                <a:gd name="T65" fmla="*/ 56 h 482"/>
                <a:gd name="T66" fmla="*/ 0 w 630"/>
                <a:gd name="T67" fmla="*/ 0 h 48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30"/>
                <a:gd name="T103" fmla="*/ 0 h 482"/>
                <a:gd name="T104" fmla="*/ 630 w 630"/>
                <a:gd name="T105" fmla="*/ 482 h 48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30" h="482">
                  <a:moveTo>
                    <a:pt x="0" y="0"/>
                  </a:moveTo>
                  <a:lnTo>
                    <a:pt x="56" y="0"/>
                  </a:lnTo>
                  <a:lnTo>
                    <a:pt x="127" y="46"/>
                  </a:lnTo>
                  <a:lnTo>
                    <a:pt x="242" y="27"/>
                  </a:lnTo>
                  <a:lnTo>
                    <a:pt x="257" y="59"/>
                  </a:lnTo>
                  <a:lnTo>
                    <a:pt x="257" y="71"/>
                  </a:lnTo>
                  <a:lnTo>
                    <a:pt x="271" y="98"/>
                  </a:lnTo>
                  <a:lnTo>
                    <a:pt x="282" y="98"/>
                  </a:lnTo>
                  <a:lnTo>
                    <a:pt x="297" y="71"/>
                  </a:lnTo>
                  <a:lnTo>
                    <a:pt x="330" y="86"/>
                  </a:lnTo>
                  <a:lnTo>
                    <a:pt x="357" y="171"/>
                  </a:lnTo>
                  <a:lnTo>
                    <a:pt x="397" y="182"/>
                  </a:lnTo>
                  <a:lnTo>
                    <a:pt x="382" y="230"/>
                  </a:lnTo>
                  <a:lnTo>
                    <a:pt x="370" y="271"/>
                  </a:lnTo>
                  <a:lnTo>
                    <a:pt x="397" y="353"/>
                  </a:lnTo>
                  <a:lnTo>
                    <a:pt x="430" y="382"/>
                  </a:lnTo>
                  <a:lnTo>
                    <a:pt x="482" y="382"/>
                  </a:lnTo>
                  <a:lnTo>
                    <a:pt x="497" y="382"/>
                  </a:lnTo>
                  <a:lnTo>
                    <a:pt x="513" y="382"/>
                  </a:lnTo>
                  <a:lnTo>
                    <a:pt x="497" y="369"/>
                  </a:lnTo>
                  <a:lnTo>
                    <a:pt x="530" y="353"/>
                  </a:lnTo>
                  <a:lnTo>
                    <a:pt x="541" y="309"/>
                  </a:lnTo>
                  <a:lnTo>
                    <a:pt x="601" y="298"/>
                  </a:lnTo>
                  <a:lnTo>
                    <a:pt x="630" y="298"/>
                  </a:lnTo>
                  <a:lnTo>
                    <a:pt x="582" y="382"/>
                  </a:lnTo>
                  <a:lnTo>
                    <a:pt x="582" y="397"/>
                  </a:lnTo>
                  <a:lnTo>
                    <a:pt x="568" y="382"/>
                  </a:lnTo>
                  <a:lnTo>
                    <a:pt x="557" y="397"/>
                  </a:lnTo>
                  <a:lnTo>
                    <a:pt x="513" y="397"/>
                  </a:lnTo>
                  <a:lnTo>
                    <a:pt x="497" y="413"/>
                  </a:lnTo>
                  <a:lnTo>
                    <a:pt x="513" y="442"/>
                  </a:lnTo>
                  <a:lnTo>
                    <a:pt x="497" y="442"/>
                  </a:lnTo>
                  <a:lnTo>
                    <a:pt x="468" y="482"/>
                  </a:lnTo>
                  <a:lnTo>
                    <a:pt x="430" y="442"/>
                  </a:lnTo>
                  <a:lnTo>
                    <a:pt x="397" y="442"/>
                  </a:lnTo>
                  <a:lnTo>
                    <a:pt x="370" y="453"/>
                  </a:lnTo>
                  <a:lnTo>
                    <a:pt x="342" y="442"/>
                  </a:lnTo>
                  <a:lnTo>
                    <a:pt x="271" y="413"/>
                  </a:lnTo>
                  <a:lnTo>
                    <a:pt x="257" y="397"/>
                  </a:lnTo>
                  <a:lnTo>
                    <a:pt x="211" y="382"/>
                  </a:lnTo>
                  <a:lnTo>
                    <a:pt x="182" y="342"/>
                  </a:lnTo>
                  <a:lnTo>
                    <a:pt x="171" y="330"/>
                  </a:lnTo>
                  <a:lnTo>
                    <a:pt x="198" y="298"/>
                  </a:lnTo>
                  <a:lnTo>
                    <a:pt x="182" y="271"/>
                  </a:lnTo>
                  <a:lnTo>
                    <a:pt x="138" y="198"/>
                  </a:lnTo>
                  <a:lnTo>
                    <a:pt x="111" y="182"/>
                  </a:lnTo>
                  <a:lnTo>
                    <a:pt x="127" y="171"/>
                  </a:lnTo>
                  <a:lnTo>
                    <a:pt x="98" y="142"/>
                  </a:lnTo>
                  <a:lnTo>
                    <a:pt x="98" y="127"/>
                  </a:lnTo>
                  <a:lnTo>
                    <a:pt x="82" y="98"/>
                  </a:lnTo>
                  <a:lnTo>
                    <a:pt x="71" y="46"/>
                  </a:lnTo>
                  <a:lnTo>
                    <a:pt x="71" y="27"/>
                  </a:lnTo>
                  <a:lnTo>
                    <a:pt x="38" y="27"/>
                  </a:lnTo>
                  <a:lnTo>
                    <a:pt x="27" y="71"/>
                  </a:lnTo>
                  <a:lnTo>
                    <a:pt x="71" y="171"/>
                  </a:lnTo>
                  <a:lnTo>
                    <a:pt x="82" y="230"/>
                  </a:lnTo>
                  <a:lnTo>
                    <a:pt x="98" y="257"/>
                  </a:lnTo>
                  <a:lnTo>
                    <a:pt x="82" y="271"/>
                  </a:lnTo>
                  <a:lnTo>
                    <a:pt x="82" y="242"/>
                  </a:lnTo>
                  <a:lnTo>
                    <a:pt x="38" y="209"/>
                  </a:lnTo>
                  <a:lnTo>
                    <a:pt x="56" y="182"/>
                  </a:lnTo>
                  <a:lnTo>
                    <a:pt x="56" y="171"/>
                  </a:lnTo>
                  <a:lnTo>
                    <a:pt x="11" y="142"/>
                  </a:lnTo>
                  <a:lnTo>
                    <a:pt x="0" y="127"/>
                  </a:lnTo>
                  <a:lnTo>
                    <a:pt x="11" y="127"/>
                  </a:lnTo>
                  <a:lnTo>
                    <a:pt x="27" y="111"/>
                  </a:lnTo>
                  <a:lnTo>
                    <a:pt x="0" y="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59" name="Freeform 157"/>
            <p:cNvSpPr>
              <a:spLocks/>
            </p:cNvSpPr>
            <p:nvPr/>
          </p:nvSpPr>
          <p:spPr bwMode="auto">
            <a:xfrm>
              <a:off x="540" y="1374"/>
              <a:ext cx="1148" cy="598"/>
            </a:xfrm>
            <a:custGeom>
              <a:avLst/>
              <a:gdLst>
                <a:gd name="T0" fmla="*/ 119 w 1317"/>
                <a:gd name="T1" fmla="*/ 306 h 642"/>
                <a:gd name="T2" fmla="*/ 101 w 1317"/>
                <a:gd name="T3" fmla="*/ 260 h 642"/>
                <a:gd name="T4" fmla="*/ 90 w 1317"/>
                <a:gd name="T5" fmla="*/ 266 h 642"/>
                <a:gd name="T6" fmla="*/ 84 w 1317"/>
                <a:gd name="T7" fmla="*/ 252 h 642"/>
                <a:gd name="T8" fmla="*/ 80 w 1317"/>
                <a:gd name="T9" fmla="*/ 230 h 642"/>
                <a:gd name="T10" fmla="*/ 33 w 1317"/>
                <a:gd name="T11" fmla="*/ 218 h 642"/>
                <a:gd name="T12" fmla="*/ 18 w 1317"/>
                <a:gd name="T13" fmla="*/ 211 h 642"/>
                <a:gd name="T14" fmla="*/ 14 w 1317"/>
                <a:gd name="T15" fmla="*/ 197 h 642"/>
                <a:gd name="T16" fmla="*/ 7 w 1317"/>
                <a:gd name="T17" fmla="*/ 182 h 642"/>
                <a:gd name="T18" fmla="*/ 3 w 1317"/>
                <a:gd name="T19" fmla="*/ 156 h 642"/>
                <a:gd name="T20" fmla="*/ 3 w 1317"/>
                <a:gd name="T21" fmla="*/ 140 h 642"/>
                <a:gd name="T22" fmla="*/ 3 w 1317"/>
                <a:gd name="T23" fmla="*/ 128 h 642"/>
                <a:gd name="T24" fmla="*/ 7 w 1317"/>
                <a:gd name="T25" fmla="*/ 100 h 642"/>
                <a:gd name="T26" fmla="*/ 29 w 1317"/>
                <a:gd name="T27" fmla="*/ 43 h 642"/>
                <a:gd name="T28" fmla="*/ 36 w 1317"/>
                <a:gd name="T29" fmla="*/ 10 h 642"/>
                <a:gd name="T30" fmla="*/ 38 w 1317"/>
                <a:gd name="T31" fmla="*/ 22 h 642"/>
                <a:gd name="T32" fmla="*/ 46 w 1317"/>
                <a:gd name="T33" fmla="*/ 10 h 642"/>
                <a:gd name="T34" fmla="*/ 191 w 1317"/>
                <a:gd name="T35" fmla="*/ 0 h 642"/>
                <a:gd name="T36" fmla="*/ 199 w 1317"/>
                <a:gd name="T37" fmla="*/ 10 h 642"/>
                <a:gd name="T38" fmla="*/ 217 w 1317"/>
                <a:gd name="T39" fmla="*/ 16 h 642"/>
                <a:gd name="T40" fmla="*/ 209 w 1317"/>
                <a:gd name="T41" fmla="*/ 30 h 642"/>
                <a:gd name="T42" fmla="*/ 228 w 1317"/>
                <a:gd name="T43" fmla="*/ 22 h 642"/>
                <a:gd name="T44" fmla="*/ 228 w 1317"/>
                <a:gd name="T45" fmla="*/ 30 h 642"/>
                <a:gd name="T46" fmla="*/ 241 w 1317"/>
                <a:gd name="T47" fmla="*/ 37 h 642"/>
                <a:gd name="T48" fmla="*/ 241 w 1317"/>
                <a:gd name="T49" fmla="*/ 37 h 642"/>
                <a:gd name="T50" fmla="*/ 228 w 1317"/>
                <a:gd name="T51" fmla="*/ 43 h 642"/>
                <a:gd name="T52" fmla="*/ 224 w 1317"/>
                <a:gd name="T53" fmla="*/ 58 h 642"/>
                <a:gd name="T54" fmla="*/ 209 w 1317"/>
                <a:gd name="T55" fmla="*/ 92 h 642"/>
                <a:gd name="T56" fmla="*/ 214 w 1317"/>
                <a:gd name="T57" fmla="*/ 100 h 642"/>
                <a:gd name="T58" fmla="*/ 224 w 1317"/>
                <a:gd name="T59" fmla="*/ 71 h 642"/>
                <a:gd name="T60" fmla="*/ 240 w 1317"/>
                <a:gd name="T61" fmla="*/ 48 h 642"/>
                <a:gd name="T62" fmla="*/ 241 w 1317"/>
                <a:gd name="T63" fmla="*/ 65 h 642"/>
                <a:gd name="T64" fmla="*/ 241 w 1317"/>
                <a:gd name="T65" fmla="*/ 71 h 642"/>
                <a:gd name="T66" fmla="*/ 234 w 1317"/>
                <a:gd name="T67" fmla="*/ 100 h 642"/>
                <a:gd name="T68" fmla="*/ 264 w 1317"/>
                <a:gd name="T69" fmla="*/ 84 h 642"/>
                <a:gd name="T70" fmla="*/ 279 w 1317"/>
                <a:gd name="T71" fmla="*/ 77 h 642"/>
                <a:gd name="T72" fmla="*/ 289 w 1317"/>
                <a:gd name="T73" fmla="*/ 58 h 642"/>
                <a:gd name="T74" fmla="*/ 316 w 1317"/>
                <a:gd name="T75" fmla="*/ 48 h 642"/>
                <a:gd name="T76" fmla="*/ 334 w 1317"/>
                <a:gd name="T77" fmla="*/ 30 h 642"/>
                <a:gd name="T78" fmla="*/ 334 w 1317"/>
                <a:gd name="T79" fmla="*/ 48 h 642"/>
                <a:gd name="T80" fmla="*/ 323 w 1317"/>
                <a:gd name="T81" fmla="*/ 65 h 642"/>
                <a:gd name="T82" fmla="*/ 304 w 1317"/>
                <a:gd name="T83" fmla="*/ 92 h 642"/>
                <a:gd name="T84" fmla="*/ 308 w 1317"/>
                <a:gd name="T85" fmla="*/ 92 h 642"/>
                <a:gd name="T86" fmla="*/ 300 w 1317"/>
                <a:gd name="T87" fmla="*/ 100 h 642"/>
                <a:gd name="T88" fmla="*/ 282 w 1317"/>
                <a:gd name="T89" fmla="*/ 113 h 642"/>
                <a:gd name="T90" fmla="*/ 275 w 1317"/>
                <a:gd name="T91" fmla="*/ 133 h 642"/>
                <a:gd name="T92" fmla="*/ 272 w 1317"/>
                <a:gd name="T93" fmla="*/ 140 h 642"/>
                <a:gd name="T94" fmla="*/ 268 w 1317"/>
                <a:gd name="T95" fmla="*/ 140 h 642"/>
                <a:gd name="T96" fmla="*/ 264 w 1317"/>
                <a:gd name="T97" fmla="*/ 147 h 642"/>
                <a:gd name="T98" fmla="*/ 264 w 1317"/>
                <a:gd name="T99" fmla="*/ 176 h 642"/>
                <a:gd name="T100" fmla="*/ 228 w 1317"/>
                <a:gd name="T101" fmla="*/ 218 h 642"/>
                <a:gd name="T102" fmla="*/ 221 w 1317"/>
                <a:gd name="T103" fmla="*/ 296 h 642"/>
                <a:gd name="T104" fmla="*/ 217 w 1317"/>
                <a:gd name="T105" fmla="*/ 315 h 642"/>
                <a:gd name="T106" fmla="*/ 209 w 1317"/>
                <a:gd name="T107" fmla="*/ 296 h 642"/>
                <a:gd name="T108" fmla="*/ 207 w 1317"/>
                <a:gd name="T109" fmla="*/ 252 h 642"/>
                <a:gd name="T110" fmla="*/ 196 w 1317"/>
                <a:gd name="T111" fmla="*/ 252 h 642"/>
                <a:gd name="T112" fmla="*/ 180 w 1317"/>
                <a:gd name="T113" fmla="*/ 247 h 642"/>
                <a:gd name="T114" fmla="*/ 171 w 1317"/>
                <a:gd name="T115" fmla="*/ 260 h 642"/>
                <a:gd name="T116" fmla="*/ 166 w 1317"/>
                <a:gd name="T117" fmla="*/ 266 h 642"/>
                <a:gd name="T118" fmla="*/ 160 w 1317"/>
                <a:gd name="T119" fmla="*/ 252 h 642"/>
                <a:gd name="T120" fmla="*/ 145 w 1317"/>
                <a:gd name="T121" fmla="*/ 260 h 642"/>
                <a:gd name="T122" fmla="*/ 121 w 1317"/>
                <a:gd name="T123" fmla="*/ 280 h 64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317"/>
                <a:gd name="T187" fmla="*/ 0 h 642"/>
                <a:gd name="T188" fmla="*/ 1317 w 1317"/>
                <a:gd name="T189" fmla="*/ 642 h 64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317" h="642">
                  <a:moveTo>
                    <a:pt x="482" y="569"/>
                  </a:moveTo>
                  <a:lnTo>
                    <a:pt x="470" y="624"/>
                  </a:lnTo>
                  <a:lnTo>
                    <a:pt x="430" y="613"/>
                  </a:lnTo>
                  <a:lnTo>
                    <a:pt x="401" y="528"/>
                  </a:lnTo>
                  <a:lnTo>
                    <a:pt x="370" y="513"/>
                  </a:lnTo>
                  <a:lnTo>
                    <a:pt x="355" y="542"/>
                  </a:lnTo>
                  <a:lnTo>
                    <a:pt x="342" y="542"/>
                  </a:lnTo>
                  <a:lnTo>
                    <a:pt x="330" y="513"/>
                  </a:lnTo>
                  <a:lnTo>
                    <a:pt x="330" y="502"/>
                  </a:lnTo>
                  <a:lnTo>
                    <a:pt x="315" y="469"/>
                  </a:lnTo>
                  <a:lnTo>
                    <a:pt x="198" y="490"/>
                  </a:lnTo>
                  <a:lnTo>
                    <a:pt x="127" y="442"/>
                  </a:lnTo>
                  <a:lnTo>
                    <a:pt x="71" y="442"/>
                  </a:lnTo>
                  <a:lnTo>
                    <a:pt x="71" y="430"/>
                  </a:lnTo>
                  <a:lnTo>
                    <a:pt x="55" y="413"/>
                  </a:lnTo>
                  <a:lnTo>
                    <a:pt x="55" y="402"/>
                  </a:lnTo>
                  <a:lnTo>
                    <a:pt x="11" y="390"/>
                  </a:lnTo>
                  <a:lnTo>
                    <a:pt x="27" y="369"/>
                  </a:lnTo>
                  <a:lnTo>
                    <a:pt x="11" y="342"/>
                  </a:lnTo>
                  <a:lnTo>
                    <a:pt x="11" y="317"/>
                  </a:lnTo>
                  <a:lnTo>
                    <a:pt x="0" y="302"/>
                  </a:lnTo>
                  <a:lnTo>
                    <a:pt x="11" y="286"/>
                  </a:lnTo>
                  <a:lnTo>
                    <a:pt x="0" y="271"/>
                  </a:lnTo>
                  <a:lnTo>
                    <a:pt x="11" y="258"/>
                  </a:lnTo>
                  <a:lnTo>
                    <a:pt x="11" y="246"/>
                  </a:lnTo>
                  <a:lnTo>
                    <a:pt x="27" y="202"/>
                  </a:lnTo>
                  <a:lnTo>
                    <a:pt x="38" y="171"/>
                  </a:lnTo>
                  <a:lnTo>
                    <a:pt x="111" y="87"/>
                  </a:lnTo>
                  <a:lnTo>
                    <a:pt x="127" y="31"/>
                  </a:lnTo>
                  <a:lnTo>
                    <a:pt x="142" y="20"/>
                  </a:lnTo>
                  <a:lnTo>
                    <a:pt x="171" y="31"/>
                  </a:lnTo>
                  <a:lnTo>
                    <a:pt x="155" y="46"/>
                  </a:lnTo>
                  <a:lnTo>
                    <a:pt x="171" y="46"/>
                  </a:lnTo>
                  <a:lnTo>
                    <a:pt x="182" y="20"/>
                  </a:lnTo>
                  <a:lnTo>
                    <a:pt x="182" y="0"/>
                  </a:lnTo>
                  <a:lnTo>
                    <a:pt x="752" y="0"/>
                  </a:lnTo>
                  <a:lnTo>
                    <a:pt x="774" y="0"/>
                  </a:lnTo>
                  <a:lnTo>
                    <a:pt x="785" y="20"/>
                  </a:lnTo>
                  <a:lnTo>
                    <a:pt x="873" y="31"/>
                  </a:lnTo>
                  <a:lnTo>
                    <a:pt x="856" y="31"/>
                  </a:lnTo>
                  <a:lnTo>
                    <a:pt x="800" y="75"/>
                  </a:lnTo>
                  <a:lnTo>
                    <a:pt x="825" y="60"/>
                  </a:lnTo>
                  <a:lnTo>
                    <a:pt x="825" y="75"/>
                  </a:lnTo>
                  <a:lnTo>
                    <a:pt x="900" y="46"/>
                  </a:lnTo>
                  <a:lnTo>
                    <a:pt x="873" y="75"/>
                  </a:lnTo>
                  <a:lnTo>
                    <a:pt x="900" y="60"/>
                  </a:lnTo>
                  <a:lnTo>
                    <a:pt x="900" y="75"/>
                  </a:lnTo>
                  <a:lnTo>
                    <a:pt x="956" y="75"/>
                  </a:lnTo>
                  <a:lnTo>
                    <a:pt x="944" y="75"/>
                  </a:lnTo>
                  <a:lnTo>
                    <a:pt x="956" y="75"/>
                  </a:lnTo>
                  <a:lnTo>
                    <a:pt x="956" y="87"/>
                  </a:lnTo>
                  <a:lnTo>
                    <a:pt x="900" y="87"/>
                  </a:lnTo>
                  <a:lnTo>
                    <a:pt x="856" y="131"/>
                  </a:lnTo>
                  <a:lnTo>
                    <a:pt x="885" y="119"/>
                  </a:lnTo>
                  <a:lnTo>
                    <a:pt x="841" y="158"/>
                  </a:lnTo>
                  <a:lnTo>
                    <a:pt x="825" y="187"/>
                  </a:lnTo>
                  <a:lnTo>
                    <a:pt x="825" y="202"/>
                  </a:lnTo>
                  <a:lnTo>
                    <a:pt x="841" y="202"/>
                  </a:lnTo>
                  <a:lnTo>
                    <a:pt x="856" y="187"/>
                  </a:lnTo>
                  <a:lnTo>
                    <a:pt x="885" y="146"/>
                  </a:lnTo>
                  <a:lnTo>
                    <a:pt x="900" y="119"/>
                  </a:lnTo>
                  <a:lnTo>
                    <a:pt x="944" y="98"/>
                  </a:lnTo>
                  <a:lnTo>
                    <a:pt x="956" y="98"/>
                  </a:lnTo>
                  <a:lnTo>
                    <a:pt x="956" y="131"/>
                  </a:lnTo>
                  <a:lnTo>
                    <a:pt x="944" y="146"/>
                  </a:lnTo>
                  <a:lnTo>
                    <a:pt x="956" y="146"/>
                  </a:lnTo>
                  <a:lnTo>
                    <a:pt x="956" y="158"/>
                  </a:lnTo>
                  <a:lnTo>
                    <a:pt x="929" y="202"/>
                  </a:lnTo>
                  <a:lnTo>
                    <a:pt x="956" y="202"/>
                  </a:lnTo>
                  <a:lnTo>
                    <a:pt x="1044" y="171"/>
                  </a:lnTo>
                  <a:lnTo>
                    <a:pt x="1033" y="158"/>
                  </a:lnTo>
                  <a:lnTo>
                    <a:pt x="1100" y="158"/>
                  </a:lnTo>
                  <a:lnTo>
                    <a:pt x="1117" y="131"/>
                  </a:lnTo>
                  <a:lnTo>
                    <a:pt x="1144" y="119"/>
                  </a:lnTo>
                  <a:lnTo>
                    <a:pt x="1217" y="119"/>
                  </a:lnTo>
                  <a:lnTo>
                    <a:pt x="1244" y="98"/>
                  </a:lnTo>
                  <a:lnTo>
                    <a:pt x="1284" y="46"/>
                  </a:lnTo>
                  <a:lnTo>
                    <a:pt x="1317" y="60"/>
                  </a:lnTo>
                  <a:lnTo>
                    <a:pt x="1304" y="98"/>
                  </a:lnTo>
                  <a:lnTo>
                    <a:pt x="1317" y="98"/>
                  </a:lnTo>
                  <a:lnTo>
                    <a:pt x="1304" y="131"/>
                  </a:lnTo>
                  <a:lnTo>
                    <a:pt x="1273" y="131"/>
                  </a:lnTo>
                  <a:lnTo>
                    <a:pt x="1229" y="146"/>
                  </a:lnTo>
                  <a:lnTo>
                    <a:pt x="1200" y="187"/>
                  </a:lnTo>
                  <a:lnTo>
                    <a:pt x="1200" y="202"/>
                  </a:lnTo>
                  <a:lnTo>
                    <a:pt x="1217" y="187"/>
                  </a:lnTo>
                  <a:lnTo>
                    <a:pt x="1217" y="202"/>
                  </a:lnTo>
                  <a:lnTo>
                    <a:pt x="1184" y="202"/>
                  </a:lnTo>
                  <a:lnTo>
                    <a:pt x="1184" y="219"/>
                  </a:lnTo>
                  <a:lnTo>
                    <a:pt x="1117" y="231"/>
                  </a:lnTo>
                  <a:lnTo>
                    <a:pt x="1100" y="258"/>
                  </a:lnTo>
                  <a:lnTo>
                    <a:pt x="1085" y="271"/>
                  </a:lnTo>
                  <a:lnTo>
                    <a:pt x="1073" y="258"/>
                  </a:lnTo>
                  <a:lnTo>
                    <a:pt x="1073" y="286"/>
                  </a:lnTo>
                  <a:lnTo>
                    <a:pt x="1056" y="302"/>
                  </a:lnTo>
                  <a:lnTo>
                    <a:pt x="1056" y="286"/>
                  </a:lnTo>
                  <a:lnTo>
                    <a:pt x="1044" y="286"/>
                  </a:lnTo>
                  <a:lnTo>
                    <a:pt x="1044" y="302"/>
                  </a:lnTo>
                  <a:lnTo>
                    <a:pt x="1033" y="331"/>
                  </a:lnTo>
                  <a:lnTo>
                    <a:pt x="1044" y="357"/>
                  </a:lnTo>
                  <a:lnTo>
                    <a:pt x="1033" y="369"/>
                  </a:lnTo>
                  <a:lnTo>
                    <a:pt x="900" y="442"/>
                  </a:lnTo>
                  <a:lnTo>
                    <a:pt x="873" y="490"/>
                  </a:lnTo>
                  <a:lnTo>
                    <a:pt x="873" y="601"/>
                  </a:lnTo>
                  <a:lnTo>
                    <a:pt x="873" y="624"/>
                  </a:lnTo>
                  <a:lnTo>
                    <a:pt x="856" y="642"/>
                  </a:lnTo>
                  <a:lnTo>
                    <a:pt x="841" y="642"/>
                  </a:lnTo>
                  <a:lnTo>
                    <a:pt x="825" y="601"/>
                  </a:lnTo>
                  <a:lnTo>
                    <a:pt x="825" y="542"/>
                  </a:lnTo>
                  <a:lnTo>
                    <a:pt x="814" y="513"/>
                  </a:lnTo>
                  <a:lnTo>
                    <a:pt x="774" y="528"/>
                  </a:lnTo>
                  <a:lnTo>
                    <a:pt x="774" y="513"/>
                  </a:lnTo>
                  <a:lnTo>
                    <a:pt x="752" y="502"/>
                  </a:lnTo>
                  <a:lnTo>
                    <a:pt x="714" y="502"/>
                  </a:lnTo>
                  <a:lnTo>
                    <a:pt x="685" y="513"/>
                  </a:lnTo>
                  <a:lnTo>
                    <a:pt x="674" y="528"/>
                  </a:lnTo>
                  <a:lnTo>
                    <a:pt x="685" y="542"/>
                  </a:lnTo>
                  <a:lnTo>
                    <a:pt x="653" y="542"/>
                  </a:lnTo>
                  <a:lnTo>
                    <a:pt x="630" y="542"/>
                  </a:lnTo>
                  <a:lnTo>
                    <a:pt x="630" y="513"/>
                  </a:lnTo>
                  <a:lnTo>
                    <a:pt x="614" y="528"/>
                  </a:lnTo>
                  <a:lnTo>
                    <a:pt x="570" y="528"/>
                  </a:lnTo>
                  <a:lnTo>
                    <a:pt x="553" y="528"/>
                  </a:lnTo>
                  <a:lnTo>
                    <a:pt x="482" y="569"/>
                  </a:lnTo>
                  <a:close/>
                </a:path>
              </a:pathLst>
            </a:custGeom>
            <a:solidFill>
              <a:srgbClr val="FF0000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60" name="Freeform 158"/>
            <p:cNvSpPr>
              <a:spLocks/>
            </p:cNvSpPr>
            <p:nvPr/>
          </p:nvSpPr>
          <p:spPr bwMode="auto">
            <a:xfrm>
              <a:off x="1014" y="2161"/>
              <a:ext cx="87" cy="108"/>
            </a:xfrm>
            <a:custGeom>
              <a:avLst/>
              <a:gdLst>
                <a:gd name="T0" fmla="*/ 15 w 100"/>
                <a:gd name="T1" fmla="*/ 41 h 116"/>
                <a:gd name="T2" fmla="*/ 25 w 100"/>
                <a:gd name="T3" fmla="*/ 27 h 116"/>
                <a:gd name="T4" fmla="*/ 22 w 100"/>
                <a:gd name="T5" fmla="*/ 27 h 116"/>
                <a:gd name="T6" fmla="*/ 17 w 100"/>
                <a:gd name="T7" fmla="*/ 20 h 116"/>
                <a:gd name="T8" fmla="*/ 22 w 100"/>
                <a:gd name="T9" fmla="*/ 0 h 116"/>
                <a:gd name="T10" fmla="*/ 10 w 100"/>
                <a:gd name="T11" fmla="*/ 0 h 116"/>
                <a:gd name="T12" fmla="*/ 7 w 100"/>
                <a:gd name="T13" fmla="*/ 7 h 116"/>
                <a:gd name="T14" fmla="*/ 10 w 100"/>
                <a:gd name="T15" fmla="*/ 20 h 116"/>
                <a:gd name="T16" fmla="*/ 7 w 100"/>
                <a:gd name="T17" fmla="*/ 20 h 116"/>
                <a:gd name="T18" fmla="*/ 0 w 100"/>
                <a:gd name="T19" fmla="*/ 41 h 116"/>
                <a:gd name="T20" fmla="*/ 0 w 100"/>
                <a:gd name="T21" fmla="*/ 48 h 116"/>
                <a:gd name="T22" fmla="*/ 10 w 100"/>
                <a:gd name="T23" fmla="*/ 57 h 116"/>
                <a:gd name="T24" fmla="*/ 15 w 100"/>
                <a:gd name="T25" fmla="*/ 41 h 1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0"/>
                <a:gd name="T40" fmla="*/ 0 h 116"/>
                <a:gd name="T41" fmla="*/ 100 w 100"/>
                <a:gd name="T42" fmla="*/ 116 h 1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0" h="116">
                  <a:moveTo>
                    <a:pt x="60" y="83"/>
                  </a:moveTo>
                  <a:lnTo>
                    <a:pt x="100" y="54"/>
                  </a:lnTo>
                  <a:lnTo>
                    <a:pt x="87" y="54"/>
                  </a:lnTo>
                  <a:lnTo>
                    <a:pt x="71" y="43"/>
                  </a:lnTo>
                  <a:lnTo>
                    <a:pt x="87" y="0"/>
                  </a:lnTo>
                  <a:lnTo>
                    <a:pt x="42" y="0"/>
                  </a:lnTo>
                  <a:lnTo>
                    <a:pt x="27" y="16"/>
                  </a:lnTo>
                  <a:lnTo>
                    <a:pt x="42" y="43"/>
                  </a:lnTo>
                  <a:lnTo>
                    <a:pt x="27" y="43"/>
                  </a:lnTo>
                  <a:lnTo>
                    <a:pt x="0" y="83"/>
                  </a:lnTo>
                  <a:lnTo>
                    <a:pt x="0" y="98"/>
                  </a:lnTo>
                  <a:lnTo>
                    <a:pt x="42" y="116"/>
                  </a:lnTo>
                  <a:lnTo>
                    <a:pt x="60" y="83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61" name="Freeform 159"/>
            <p:cNvSpPr>
              <a:spLocks/>
            </p:cNvSpPr>
            <p:nvPr/>
          </p:nvSpPr>
          <p:spPr bwMode="auto">
            <a:xfrm>
              <a:off x="1050" y="2239"/>
              <a:ext cx="49" cy="43"/>
            </a:xfrm>
            <a:custGeom>
              <a:avLst/>
              <a:gdLst>
                <a:gd name="T0" fmla="*/ 15 w 56"/>
                <a:gd name="T1" fmla="*/ 17 h 46"/>
                <a:gd name="T2" fmla="*/ 15 w 56"/>
                <a:gd name="T3" fmla="*/ 23 h 46"/>
                <a:gd name="T4" fmla="*/ 4 w 56"/>
                <a:gd name="T5" fmla="*/ 17 h 46"/>
                <a:gd name="T6" fmla="*/ 0 w 56"/>
                <a:gd name="T7" fmla="*/ 17 h 46"/>
                <a:gd name="T8" fmla="*/ 4 w 56"/>
                <a:gd name="T9" fmla="*/ 0 h 46"/>
                <a:gd name="T10" fmla="*/ 15 w 56"/>
                <a:gd name="T11" fmla="*/ 17 h 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6"/>
                <a:gd name="T19" fmla="*/ 0 h 46"/>
                <a:gd name="T20" fmla="*/ 56 w 56"/>
                <a:gd name="T21" fmla="*/ 46 h 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6" h="46">
                  <a:moveTo>
                    <a:pt x="56" y="32"/>
                  </a:moveTo>
                  <a:lnTo>
                    <a:pt x="56" y="46"/>
                  </a:lnTo>
                  <a:lnTo>
                    <a:pt x="16" y="32"/>
                  </a:lnTo>
                  <a:lnTo>
                    <a:pt x="0" y="32"/>
                  </a:lnTo>
                  <a:lnTo>
                    <a:pt x="16" y="0"/>
                  </a:lnTo>
                  <a:lnTo>
                    <a:pt x="56" y="32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62" name="Freeform 160"/>
            <p:cNvSpPr>
              <a:spLocks/>
            </p:cNvSpPr>
            <p:nvPr/>
          </p:nvSpPr>
          <p:spPr bwMode="auto">
            <a:xfrm>
              <a:off x="1260" y="2374"/>
              <a:ext cx="52" cy="52"/>
            </a:xfrm>
            <a:custGeom>
              <a:avLst/>
              <a:gdLst>
                <a:gd name="T0" fmla="*/ 14 w 60"/>
                <a:gd name="T1" fmla="*/ 14 h 56"/>
                <a:gd name="T2" fmla="*/ 14 w 60"/>
                <a:gd name="T3" fmla="*/ 20 h 56"/>
                <a:gd name="T4" fmla="*/ 11 w 60"/>
                <a:gd name="T5" fmla="*/ 27 h 56"/>
                <a:gd name="T6" fmla="*/ 8 w 60"/>
                <a:gd name="T7" fmla="*/ 20 h 56"/>
                <a:gd name="T8" fmla="*/ 8 w 60"/>
                <a:gd name="T9" fmla="*/ 14 h 56"/>
                <a:gd name="T10" fmla="*/ 0 w 60"/>
                <a:gd name="T11" fmla="*/ 7 h 56"/>
                <a:gd name="T12" fmla="*/ 0 w 60"/>
                <a:gd name="T13" fmla="*/ 0 h 56"/>
                <a:gd name="T14" fmla="*/ 3 w 60"/>
                <a:gd name="T15" fmla="*/ 0 h 56"/>
                <a:gd name="T16" fmla="*/ 8 w 60"/>
                <a:gd name="T17" fmla="*/ 0 h 56"/>
                <a:gd name="T18" fmla="*/ 14 w 60"/>
                <a:gd name="T19" fmla="*/ 14 h 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0"/>
                <a:gd name="T31" fmla="*/ 0 h 56"/>
                <a:gd name="T32" fmla="*/ 60 w 60"/>
                <a:gd name="T33" fmla="*/ 56 h 5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0" h="56">
                  <a:moveTo>
                    <a:pt x="60" y="27"/>
                  </a:moveTo>
                  <a:lnTo>
                    <a:pt x="60" y="42"/>
                  </a:lnTo>
                  <a:lnTo>
                    <a:pt x="47" y="56"/>
                  </a:lnTo>
                  <a:lnTo>
                    <a:pt x="31" y="42"/>
                  </a:lnTo>
                  <a:lnTo>
                    <a:pt x="31" y="27"/>
                  </a:lnTo>
                  <a:lnTo>
                    <a:pt x="0" y="15"/>
                  </a:lnTo>
                  <a:lnTo>
                    <a:pt x="0" y="0"/>
                  </a:lnTo>
                  <a:lnTo>
                    <a:pt x="16" y="0"/>
                  </a:lnTo>
                  <a:lnTo>
                    <a:pt x="31" y="0"/>
                  </a:lnTo>
                  <a:lnTo>
                    <a:pt x="60" y="27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63" name="Freeform 161"/>
            <p:cNvSpPr>
              <a:spLocks/>
            </p:cNvSpPr>
            <p:nvPr/>
          </p:nvSpPr>
          <p:spPr bwMode="auto">
            <a:xfrm>
              <a:off x="1188" y="2374"/>
              <a:ext cx="72" cy="52"/>
            </a:xfrm>
            <a:custGeom>
              <a:avLst/>
              <a:gdLst>
                <a:gd name="T0" fmla="*/ 4 w 82"/>
                <a:gd name="T1" fmla="*/ 0 h 56"/>
                <a:gd name="T2" fmla="*/ 0 w 82"/>
                <a:gd name="T3" fmla="*/ 14 h 56"/>
                <a:gd name="T4" fmla="*/ 11 w 82"/>
                <a:gd name="T5" fmla="*/ 20 h 56"/>
                <a:gd name="T6" fmla="*/ 16 w 82"/>
                <a:gd name="T7" fmla="*/ 27 h 56"/>
                <a:gd name="T8" fmla="*/ 19 w 82"/>
                <a:gd name="T9" fmla="*/ 27 h 56"/>
                <a:gd name="T10" fmla="*/ 16 w 82"/>
                <a:gd name="T11" fmla="*/ 14 h 56"/>
                <a:gd name="T12" fmla="*/ 22 w 82"/>
                <a:gd name="T13" fmla="*/ 7 h 56"/>
                <a:gd name="T14" fmla="*/ 19 w 82"/>
                <a:gd name="T15" fmla="*/ 0 h 56"/>
                <a:gd name="T16" fmla="*/ 11 w 82"/>
                <a:gd name="T17" fmla="*/ 7 h 56"/>
                <a:gd name="T18" fmla="*/ 9 w 82"/>
                <a:gd name="T19" fmla="*/ 7 h 56"/>
                <a:gd name="T20" fmla="*/ 4 w 82"/>
                <a:gd name="T21" fmla="*/ 0 h 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2"/>
                <a:gd name="T34" fmla="*/ 0 h 56"/>
                <a:gd name="T35" fmla="*/ 82 w 82"/>
                <a:gd name="T36" fmla="*/ 56 h 5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2" h="56">
                  <a:moveTo>
                    <a:pt x="11" y="0"/>
                  </a:moveTo>
                  <a:lnTo>
                    <a:pt x="0" y="27"/>
                  </a:lnTo>
                  <a:lnTo>
                    <a:pt x="42" y="42"/>
                  </a:lnTo>
                  <a:lnTo>
                    <a:pt x="57" y="56"/>
                  </a:lnTo>
                  <a:lnTo>
                    <a:pt x="69" y="56"/>
                  </a:lnTo>
                  <a:lnTo>
                    <a:pt x="57" y="27"/>
                  </a:lnTo>
                  <a:lnTo>
                    <a:pt x="82" y="15"/>
                  </a:lnTo>
                  <a:lnTo>
                    <a:pt x="69" y="0"/>
                  </a:lnTo>
                  <a:lnTo>
                    <a:pt x="42" y="15"/>
                  </a:lnTo>
                  <a:lnTo>
                    <a:pt x="31" y="1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64" name="Freeform 162"/>
            <p:cNvSpPr>
              <a:spLocks/>
            </p:cNvSpPr>
            <p:nvPr/>
          </p:nvSpPr>
          <p:spPr bwMode="auto">
            <a:xfrm>
              <a:off x="1138" y="2333"/>
              <a:ext cx="59" cy="67"/>
            </a:xfrm>
            <a:custGeom>
              <a:avLst/>
              <a:gdLst>
                <a:gd name="T0" fmla="*/ 19 w 67"/>
                <a:gd name="T1" fmla="*/ 24 h 71"/>
                <a:gd name="T2" fmla="*/ 16 w 67"/>
                <a:gd name="T3" fmla="*/ 40 h 71"/>
                <a:gd name="T4" fmla="*/ 12 w 67"/>
                <a:gd name="T5" fmla="*/ 40 h 71"/>
                <a:gd name="T6" fmla="*/ 12 w 67"/>
                <a:gd name="T7" fmla="*/ 32 h 71"/>
                <a:gd name="T8" fmla="*/ 4 w 67"/>
                <a:gd name="T9" fmla="*/ 18 h 71"/>
                <a:gd name="T10" fmla="*/ 4 w 67"/>
                <a:gd name="T11" fmla="*/ 24 h 71"/>
                <a:gd name="T12" fmla="*/ 0 w 67"/>
                <a:gd name="T13" fmla="*/ 18 h 71"/>
                <a:gd name="T14" fmla="*/ 0 w 67"/>
                <a:gd name="T15" fmla="*/ 0 h 71"/>
                <a:gd name="T16" fmla="*/ 12 w 67"/>
                <a:gd name="T17" fmla="*/ 0 h 71"/>
                <a:gd name="T18" fmla="*/ 16 w 67"/>
                <a:gd name="T19" fmla="*/ 18 h 71"/>
                <a:gd name="T20" fmla="*/ 19 w 67"/>
                <a:gd name="T21" fmla="*/ 24 h 7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7"/>
                <a:gd name="T34" fmla="*/ 0 h 71"/>
                <a:gd name="T35" fmla="*/ 67 w 67"/>
                <a:gd name="T36" fmla="*/ 71 h 7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7" h="71">
                  <a:moveTo>
                    <a:pt x="67" y="42"/>
                  </a:moveTo>
                  <a:lnTo>
                    <a:pt x="54" y="71"/>
                  </a:lnTo>
                  <a:lnTo>
                    <a:pt x="43" y="71"/>
                  </a:lnTo>
                  <a:lnTo>
                    <a:pt x="43" y="57"/>
                  </a:lnTo>
                  <a:lnTo>
                    <a:pt x="16" y="30"/>
                  </a:lnTo>
                  <a:lnTo>
                    <a:pt x="16" y="42"/>
                  </a:lnTo>
                  <a:lnTo>
                    <a:pt x="0" y="30"/>
                  </a:lnTo>
                  <a:lnTo>
                    <a:pt x="0" y="0"/>
                  </a:lnTo>
                  <a:lnTo>
                    <a:pt x="43" y="0"/>
                  </a:lnTo>
                  <a:lnTo>
                    <a:pt x="54" y="30"/>
                  </a:lnTo>
                  <a:lnTo>
                    <a:pt x="67" y="42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65" name="Freeform 163"/>
            <p:cNvSpPr>
              <a:spLocks/>
            </p:cNvSpPr>
            <p:nvPr/>
          </p:nvSpPr>
          <p:spPr bwMode="auto">
            <a:xfrm>
              <a:off x="1111" y="2230"/>
              <a:ext cx="88" cy="103"/>
            </a:xfrm>
            <a:custGeom>
              <a:avLst/>
              <a:gdLst>
                <a:gd name="T0" fmla="*/ 22 w 99"/>
                <a:gd name="T1" fmla="*/ 49 h 112"/>
                <a:gd name="T2" fmla="*/ 10 w 99"/>
                <a:gd name="T3" fmla="*/ 49 h 112"/>
                <a:gd name="T4" fmla="*/ 0 w 99"/>
                <a:gd name="T5" fmla="*/ 31 h 112"/>
                <a:gd name="T6" fmla="*/ 0 w 99"/>
                <a:gd name="T7" fmla="*/ 25 h 112"/>
                <a:gd name="T8" fmla="*/ 18 w 99"/>
                <a:gd name="T9" fmla="*/ 6 h 112"/>
                <a:gd name="T10" fmla="*/ 30 w 99"/>
                <a:gd name="T11" fmla="*/ 0 h 112"/>
                <a:gd name="T12" fmla="*/ 30 w 99"/>
                <a:gd name="T13" fmla="*/ 12 h 112"/>
                <a:gd name="T14" fmla="*/ 22 w 99"/>
                <a:gd name="T15" fmla="*/ 49 h 1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9"/>
                <a:gd name="T25" fmla="*/ 0 h 112"/>
                <a:gd name="T26" fmla="*/ 99 w 99"/>
                <a:gd name="T27" fmla="*/ 112 h 1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9" h="112">
                  <a:moveTo>
                    <a:pt x="74" y="112"/>
                  </a:moveTo>
                  <a:lnTo>
                    <a:pt x="30" y="112"/>
                  </a:lnTo>
                  <a:lnTo>
                    <a:pt x="0" y="71"/>
                  </a:lnTo>
                  <a:lnTo>
                    <a:pt x="0" y="56"/>
                  </a:lnTo>
                  <a:lnTo>
                    <a:pt x="59" y="12"/>
                  </a:lnTo>
                  <a:lnTo>
                    <a:pt x="99" y="0"/>
                  </a:lnTo>
                  <a:lnTo>
                    <a:pt x="99" y="27"/>
                  </a:lnTo>
                  <a:lnTo>
                    <a:pt x="74" y="112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66" name="Freeform 164"/>
            <p:cNvSpPr>
              <a:spLocks/>
            </p:cNvSpPr>
            <p:nvPr/>
          </p:nvSpPr>
          <p:spPr bwMode="auto">
            <a:xfrm>
              <a:off x="1066" y="2213"/>
              <a:ext cx="133" cy="67"/>
            </a:xfrm>
            <a:custGeom>
              <a:avLst/>
              <a:gdLst>
                <a:gd name="T0" fmla="*/ 11 w 151"/>
                <a:gd name="T1" fmla="*/ 0 h 71"/>
                <a:gd name="T2" fmla="*/ 0 w 151"/>
                <a:gd name="T3" fmla="*/ 16 h 71"/>
                <a:gd name="T4" fmla="*/ 11 w 151"/>
                <a:gd name="T5" fmla="*/ 33 h 71"/>
                <a:gd name="T6" fmla="*/ 15 w 151"/>
                <a:gd name="T7" fmla="*/ 40 h 71"/>
                <a:gd name="T8" fmla="*/ 32 w 151"/>
                <a:gd name="T9" fmla="*/ 16 h 71"/>
                <a:gd name="T10" fmla="*/ 42 w 151"/>
                <a:gd name="T11" fmla="*/ 8 h 71"/>
                <a:gd name="T12" fmla="*/ 32 w 151"/>
                <a:gd name="T13" fmla="*/ 0 h 71"/>
                <a:gd name="T14" fmla="*/ 11 w 151"/>
                <a:gd name="T15" fmla="*/ 0 h 7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1"/>
                <a:gd name="T25" fmla="*/ 0 h 71"/>
                <a:gd name="T26" fmla="*/ 151 w 151"/>
                <a:gd name="T27" fmla="*/ 71 h 7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1" h="71">
                  <a:moveTo>
                    <a:pt x="38" y="0"/>
                  </a:moveTo>
                  <a:lnTo>
                    <a:pt x="0" y="27"/>
                  </a:lnTo>
                  <a:lnTo>
                    <a:pt x="38" y="58"/>
                  </a:lnTo>
                  <a:lnTo>
                    <a:pt x="52" y="71"/>
                  </a:lnTo>
                  <a:lnTo>
                    <a:pt x="111" y="27"/>
                  </a:lnTo>
                  <a:lnTo>
                    <a:pt x="151" y="15"/>
                  </a:lnTo>
                  <a:lnTo>
                    <a:pt x="111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67" name="Freeform 165"/>
            <p:cNvSpPr>
              <a:spLocks/>
            </p:cNvSpPr>
            <p:nvPr/>
          </p:nvSpPr>
          <p:spPr bwMode="auto">
            <a:xfrm>
              <a:off x="1441" y="2108"/>
              <a:ext cx="71" cy="68"/>
            </a:xfrm>
            <a:custGeom>
              <a:avLst/>
              <a:gdLst>
                <a:gd name="T0" fmla="*/ 3 w 82"/>
                <a:gd name="T1" fmla="*/ 0 h 71"/>
                <a:gd name="T2" fmla="*/ 0 w 82"/>
                <a:gd name="T3" fmla="*/ 34 h 71"/>
                <a:gd name="T4" fmla="*/ 3 w 82"/>
                <a:gd name="T5" fmla="*/ 47 h 71"/>
                <a:gd name="T6" fmla="*/ 6 w 82"/>
                <a:gd name="T7" fmla="*/ 26 h 71"/>
                <a:gd name="T8" fmla="*/ 9 w 82"/>
                <a:gd name="T9" fmla="*/ 26 h 71"/>
                <a:gd name="T10" fmla="*/ 6 w 82"/>
                <a:gd name="T11" fmla="*/ 26 h 71"/>
                <a:gd name="T12" fmla="*/ 15 w 82"/>
                <a:gd name="T13" fmla="*/ 26 h 71"/>
                <a:gd name="T14" fmla="*/ 20 w 82"/>
                <a:gd name="T15" fmla="*/ 34 h 71"/>
                <a:gd name="T16" fmla="*/ 20 w 82"/>
                <a:gd name="T17" fmla="*/ 26 h 71"/>
                <a:gd name="T18" fmla="*/ 20 w 82"/>
                <a:gd name="T19" fmla="*/ 17 h 71"/>
                <a:gd name="T20" fmla="*/ 12 w 82"/>
                <a:gd name="T21" fmla="*/ 17 h 71"/>
                <a:gd name="T22" fmla="*/ 15 w 82"/>
                <a:gd name="T23" fmla="*/ 11 h 71"/>
                <a:gd name="T24" fmla="*/ 12 w 82"/>
                <a:gd name="T25" fmla="*/ 11 h 71"/>
                <a:gd name="T26" fmla="*/ 3 w 82"/>
                <a:gd name="T27" fmla="*/ 0 h 7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2"/>
                <a:gd name="T43" fmla="*/ 0 h 71"/>
                <a:gd name="T44" fmla="*/ 82 w 82"/>
                <a:gd name="T45" fmla="*/ 71 h 7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2" h="71">
                  <a:moveTo>
                    <a:pt x="11" y="0"/>
                  </a:moveTo>
                  <a:lnTo>
                    <a:pt x="0" y="53"/>
                  </a:lnTo>
                  <a:lnTo>
                    <a:pt x="11" y="71"/>
                  </a:lnTo>
                  <a:lnTo>
                    <a:pt x="23" y="38"/>
                  </a:lnTo>
                  <a:lnTo>
                    <a:pt x="38" y="38"/>
                  </a:lnTo>
                  <a:lnTo>
                    <a:pt x="23" y="38"/>
                  </a:lnTo>
                  <a:lnTo>
                    <a:pt x="65" y="38"/>
                  </a:lnTo>
                  <a:lnTo>
                    <a:pt x="82" y="53"/>
                  </a:lnTo>
                  <a:lnTo>
                    <a:pt x="82" y="38"/>
                  </a:lnTo>
                  <a:lnTo>
                    <a:pt x="82" y="27"/>
                  </a:lnTo>
                  <a:lnTo>
                    <a:pt x="50" y="27"/>
                  </a:lnTo>
                  <a:lnTo>
                    <a:pt x="65" y="11"/>
                  </a:lnTo>
                  <a:lnTo>
                    <a:pt x="50" y="11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68" name="Freeform 166"/>
            <p:cNvSpPr>
              <a:spLocks/>
            </p:cNvSpPr>
            <p:nvPr/>
          </p:nvSpPr>
          <p:spPr bwMode="auto">
            <a:xfrm>
              <a:off x="1389" y="2108"/>
              <a:ext cx="62" cy="53"/>
            </a:xfrm>
            <a:custGeom>
              <a:avLst/>
              <a:gdLst>
                <a:gd name="T0" fmla="*/ 18 w 71"/>
                <a:gd name="T1" fmla="*/ 0 h 55"/>
                <a:gd name="T2" fmla="*/ 15 w 71"/>
                <a:gd name="T3" fmla="*/ 38 h 55"/>
                <a:gd name="T4" fmla="*/ 3 w 71"/>
                <a:gd name="T5" fmla="*/ 38 h 55"/>
                <a:gd name="T6" fmla="*/ 0 w 71"/>
                <a:gd name="T7" fmla="*/ 28 h 55"/>
                <a:gd name="T8" fmla="*/ 3 w 71"/>
                <a:gd name="T9" fmla="*/ 28 h 55"/>
                <a:gd name="T10" fmla="*/ 7 w 71"/>
                <a:gd name="T11" fmla="*/ 28 h 55"/>
                <a:gd name="T12" fmla="*/ 15 w 71"/>
                <a:gd name="T13" fmla="*/ 28 h 55"/>
                <a:gd name="T14" fmla="*/ 10 w 71"/>
                <a:gd name="T15" fmla="*/ 11 h 55"/>
                <a:gd name="T16" fmla="*/ 7 w 71"/>
                <a:gd name="T17" fmla="*/ 11 h 55"/>
                <a:gd name="T18" fmla="*/ 10 w 71"/>
                <a:gd name="T19" fmla="*/ 0 h 55"/>
                <a:gd name="T20" fmla="*/ 18 w 71"/>
                <a:gd name="T21" fmla="*/ 0 h 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1"/>
                <a:gd name="T34" fmla="*/ 0 h 55"/>
                <a:gd name="T35" fmla="*/ 71 w 71"/>
                <a:gd name="T36" fmla="*/ 55 h 5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1" h="55">
                  <a:moveTo>
                    <a:pt x="71" y="0"/>
                  </a:moveTo>
                  <a:lnTo>
                    <a:pt x="58" y="55"/>
                  </a:lnTo>
                  <a:lnTo>
                    <a:pt x="12" y="55"/>
                  </a:lnTo>
                  <a:lnTo>
                    <a:pt x="0" y="38"/>
                  </a:lnTo>
                  <a:lnTo>
                    <a:pt x="12" y="38"/>
                  </a:lnTo>
                  <a:lnTo>
                    <a:pt x="27" y="38"/>
                  </a:lnTo>
                  <a:lnTo>
                    <a:pt x="58" y="38"/>
                  </a:lnTo>
                  <a:lnTo>
                    <a:pt x="39" y="11"/>
                  </a:lnTo>
                  <a:lnTo>
                    <a:pt x="27" y="11"/>
                  </a:lnTo>
                  <a:lnTo>
                    <a:pt x="39" y="0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69" name="Freeform 167"/>
            <p:cNvSpPr>
              <a:spLocks/>
            </p:cNvSpPr>
            <p:nvPr/>
          </p:nvSpPr>
          <p:spPr bwMode="auto">
            <a:xfrm>
              <a:off x="1775" y="3370"/>
              <a:ext cx="98" cy="119"/>
            </a:xfrm>
            <a:custGeom>
              <a:avLst/>
              <a:gdLst>
                <a:gd name="T0" fmla="*/ 0 w 111"/>
                <a:gd name="T1" fmla="*/ 56 h 126"/>
                <a:gd name="T2" fmla="*/ 17 w 111"/>
                <a:gd name="T3" fmla="*/ 71 h 126"/>
                <a:gd name="T4" fmla="*/ 28 w 111"/>
                <a:gd name="T5" fmla="*/ 61 h 126"/>
                <a:gd name="T6" fmla="*/ 32 w 111"/>
                <a:gd name="T7" fmla="*/ 56 h 126"/>
                <a:gd name="T8" fmla="*/ 32 w 111"/>
                <a:gd name="T9" fmla="*/ 41 h 126"/>
                <a:gd name="T10" fmla="*/ 28 w 111"/>
                <a:gd name="T11" fmla="*/ 24 h 126"/>
                <a:gd name="T12" fmla="*/ 11 w 111"/>
                <a:gd name="T13" fmla="*/ 9 h 126"/>
                <a:gd name="T14" fmla="*/ 11 w 111"/>
                <a:gd name="T15" fmla="*/ 18 h 126"/>
                <a:gd name="T16" fmla="*/ 4 w 111"/>
                <a:gd name="T17" fmla="*/ 0 h 126"/>
                <a:gd name="T18" fmla="*/ 0 w 111"/>
                <a:gd name="T19" fmla="*/ 0 h 126"/>
                <a:gd name="T20" fmla="*/ 0 w 111"/>
                <a:gd name="T21" fmla="*/ 56 h 12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1"/>
                <a:gd name="T34" fmla="*/ 0 h 126"/>
                <a:gd name="T35" fmla="*/ 111 w 111"/>
                <a:gd name="T36" fmla="*/ 126 h 12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1" h="126">
                  <a:moveTo>
                    <a:pt x="0" y="98"/>
                  </a:moveTo>
                  <a:lnTo>
                    <a:pt x="59" y="126"/>
                  </a:lnTo>
                  <a:lnTo>
                    <a:pt x="98" y="109"/>
                  </a:lnTo>
                  <a:lnTo>
                    <a:pt x="111" y="98"/>
                  </a:lnTo>
                  <a:lnTo>
                    <a:pt x="111" y="71"/>
                  </a:lnTo>
                  <a:lnTo>
                    <a:pt x="98" y="42"/>
                  </a:lnTo>
                  <a:lnTo>
                    <a:pt x="38" y="11"/>
                  </a:lnTo>
                  <a:lnTo>
                    <a:pt x="38" y="3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98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70" name="Freeform 168"/>
            <p:cNvSpPr>
              <a:spLocks/>
            </p:cNvSpPr>
            <p:nvPr/>
          </p:nvSpPr>
          <p:spPr bwMode="auto">
            <a:xfrm>
              <a:off x="1389" y="2478"/>
              <a:ext cx="796" cy="985"/>
            </a:xfrm>
            <a:custGeom>
              <a:avLst/>
              <a:gdLst>
                <a:gd name="T0" fmla="*/ 133 w 914"/>
                <a:gd name="T1" fmla="*/ 23 h 1054"/>
                <a:gd name="T2" fmla="*/ 139 w 914"/>
                <a:gd name="T3" fmla="*/ 50 h 1054"/>
                <a:gd name="T4" fmla="*/ 133 w 914"/>
                <a:gd name="T5" fmla="*/ 74 h 1054"/>
                <a:gd name="T6" fmla="*/ 136 w 914"/>
                <a:gd name="T7" fmla="*/ 94 h 1054"/>
                <a:gd name="T8" fmla="*/ 145 w 914"/>
                <a:gd name="T9" fmla="*/ 74 h 1054"/>
                <a:gd name="T10" fmla="*/ 145 w 914"/>
                <a:gd name="T11" fmla="*/ 94 h 1054"/>
                <a:gd name="T12" fmla="*/ 154 w 914"/>
                <a:gd name="T13" fmla="*/ 81 h 1054"/>
                <a:gd name="T14" fmla="*/ 168 w 914"/>
                <a:gd name="T15" fmla="*/ 94 h 1054"/>
                <a:gd name="T16" fmla="*/ 172 w 914"/>
                <a:gd name="T17" fmla="*/ 100 h 1054"/>
                <a:gd name="T18" fmla="*/ 180 w 914"/>
                <a:gd name="T19" fmla="*/ 100 h 1054"/>
                <a:gd name="T20" fmla="*/ 202 w 914"/>
                <a:gd name="T21" fmla="*/ 109 h 1054"/>
                <a:gd name="T22" fmla="*/ 226 w 914"/>
                <a:gd name="T23" fmla="*/ 146 h 1054"/>
                <a:gd name="T24" fmla="*/ 229 w 914"/>
                <a:gd name="T25" fmla="*/ 181 h 1054"/>
                <a:gd name="T26" fmla="*/ 208 w 914"/>
                <a:gd name="T27" fmla="*/ 253 h 1054"/>
                <a:gd name="T28" fmla="*/ 208 w 914"/>
                <a:gd name="T29" fmla="*/ 319 h 1054"/>
                <a:gd name="T30" fmla="*/ 202 w 914"/>
                <a:gd name="T31" fmla="*/ 364 h 1054"/>
                <a:gd name="T32" fmla="*/ 194 w 914"/>
                <a:gd name="T33" fmla="*/ 377 h 1054"/>
                <a:gd name="T34" fmla="*/ 180 w 914"/>
                <a:gd name="T35" fmla="*/ 384 h 1054"/>
                <a:gd name="T36" fmla="*/ 176 w 914"/>
                <a:gd name="T37" fmla="*/ 393 h 1054"/>
                <a:gd name="T38" fmla="*/ 172 w 914"/>
                <a:gd name="T39" fmla="*/ 397 h 1054"/>
                <a:gd name="T40" fmla="*/ 158 w 914"/>
                <a:gd name="T41" fmla="*/ 428 h 1054"/>
                <a:gd name="T42" fmla="*/ 154 w 914"/>
                <a:gd name="T43" fmla="*/ 476 h 1054"/>
                <a:gd name="T44" fmla="*/ 144 w 914"/>
                <a:gd name="T45" fmla="*/ 516 h 1054"/>
                <a:gd name="T46" fmla="*/ 139 w 914"/>
                <a:gd name="T47" fmla="*/ 521 h 1054"/>
                <a:gd name="T48" fmla="*/ 121 w 914"/>
                <a:gd name="T49" fmla="*/ 492 h 1054"/>
                <a:gd name="T50" fmla="*/ 114 w 914"/>
                <a:gd name="T51" fmla="*/ 484 h 1054"/>
                <a:gd name="T52" fmla="*/ 126 w 914"/>
                <a:gd name="T53" fmla="*/ 450 h 1054"/>
                <a:gd name="T54" fmla="*/ 126 w 914"/>
                <a:gd name="T55" fmla="*/ 420 h 1054"/>
                <a:gd name="T56" fmla="*/ 121 w 914"/>
                <a:gd name="T57" fmla="*/ 397 h 1054"/>
                <a:gd name="T58" fmla="*/ 114 w 914"/>
                <a:gd name="T59" fmla="*/ 377 h 1054"/>
                <a:gd name="T60" fmla="*/ 100 w 914"/>
                <a:gd name="T61" fmla="*/ 367 h 1054"/>
                <a:gd name="T62" fmla="*/ 100 w 914"/>
                <a:gd name="T63" fmla="*/ 319 h 1054"/>
                <a:gd name="T64" fmla="*/ 93 w 914"/>
                <a:gd name="T65" fmla="*/ 296 h 1054"/>
                <a:gd name="T66" fmla="*/ 84 w 914"/>
                <a:gd name="T67" fmla="*/ 284 h 1054"/>
                <a:gd name="T68" fmla="*/ 78 w 914"/>
                <a:gd name="T69" fmla="*/ 262 h 1054"/>
                <a:gd name="T70" fmla="*/ 50 w 914"/>
                <a:gd name="T71" fmla="*/ 224 h 1054"/>
                <a:gd name="T72" fmla="*/ 38 w 914"/>
                <a:gd name="T73" fmla="*/ 203 h 1054"/>
                <a:gd name="T74" fmla="*/ 24 w 914"/>
                <a:gd name="T75" fmla="*/ 219 h 1054"/>
                <a:gd name="T76" fmla="*/ 18 w 914"/>
                <a:gd name="T77" fmla="*/ 203 h 1054"/>
                <a:gd name="T78" fmla="*/ 3 w 914"/>
                <a:gd name="T79" fmla="*/ 195 h 1054"/>
                <a:gd name="T80" fmla="*/ 3 w 914"/>
                <a:gd name="T81" fmla="*/ 151 h 1054"/>
                <a:gd name="T82" fmla="*/ 21 w 914"/>
                <a:gd name="T83" fmla="*/ 131 h 1054"/>
                <a:gd name="T84" fmla="*/ 18 w 914"/>
                <a:gd name="T85" fmla="*/ 64 h 1054"/>
                <a:gd name="T86" fmla="*/ 21 w 914"/>
                <a:gd name="T87" fmla="*/ 58 h 1054"/>
                <a:gd name="T88" fmla="*/ 36 w 914"/>
                <a:gd name="T89" fmla="*/ 44 h 1054"/>
                <a:gd name="T90" fmla="*/ 38 w 914"/>
                <a:gd name="T91" fmla="*/ 58 h 1054"/>
                <a:gd name="T92" fmla="*/ 57 w 914"/>
                <a:gd name="T93" fmla="*/ 44 h 1054"/>
                <a:gd name="T94" fmla="*/ 52 w 914"/>
                <a:gd name="T95" fmla="*/ 23 h 1054"/>
                <a:gd name="T96" fmla="*/ 60 w 914"/>
                <a:gd name="T97" fmla="*/ 23 h 1054"/>
                <a:gd name="T98" fmla="*/ 75 w 914"/>
                <a:gd name="T99" fmla="*/ 0 h 1054"/>
                <a:gd name="T100" fmla="*/ 84 w 914"/>
                <a:gd name="T101" fmla="*/ 14 h 1054"/>
                <a:gd name="T102" fmla="*/ 84 w 914"/>
                <a:gd name="T103" fmla="*/ 50 h 1054"/>
                <a:gd name="T104" fmla="*/ 96 w 914"/>
                <a:gd name="T105" fmla="*/ 44 h 1054"/>
                <a:gd name="T106" fmla="*/ 104 w 914"/>
                <a:gd name="T107" fmla="*/ 44 h 1054"/>
                <a:gd name="T108" fmla="*/ 114 w 914"/>
                <a:gd name="T109" fmla="*/ 44 h 1054"/>
                <a:gd name="T110" fmla="*/ 131 w 914"/>
                <a:gd name="T111" fmla="*/ 14 h 105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14"/>
                <a:gd name="T169" fmla="*/ 0 h 1054"/>
                <a:gd name="T170" fmla="*/ 914 w 914"/>
                <a:gd name="T171" fmla="*/ 1054 h 105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14" h="1054">
                  <a:moveTo>
                    <a:pt x="515" y="27"/>
                  </a:moveTo>
                  <a:lnTo>
                    <a:pt x="530" y="46"/>
                  </a:lnTo>
                  <a:lnTo>
                    <a:pt x="542" y="87"/>
                  </a:lnTo>
                  <a:lnTo>
                    <a:pt x="553" y="98"/>
                  </a:lnTo>
                  <a:lnTo>
                    <a:pt x="553" y="115"/>
                  </a:lnTo>
                  <a:lnTo>
                    <a:pt x="530" y="146"/>
                  </a:lnTo>
                  <a:lnTo>
                    <a:pt x="530" y="171"/>
                  </a:lnTo>
                  <a:lnTo>
                    <a:pt x="542" y="186"/>
                  </a:lnTo>
                  <a:lnTo>
                    <a:pt x="542" y="160"/>
                  </a:lnTo>
                  <a:lnTo>
                    <a:pt x="582" y="146"/>
                  </a:lnTo>
                  <a:lnTo>
                    <a:pt x="601" y="146"/>
                  </a:lnTo>
                  <a:lnTo>
                    <a:pt x="582" y="186"/>
                  </a:lnTo>
                  <a:lnTo>
                    <a:pt x="601" y="160"/>
                  </a:lnTo>
                  <a:lnTo>
                    <a:pt x="615" y="160"/>
                  </a:lnTo>
                  <a:lnTo>
                    <a:pt x="657" y="171"/>
                  </a:lnTo>
                  <a:lnTo>
                    <a:pt x="670" y="186"/>
                  </a:lnTo>
                  <a:lnTo>
                    <a:pt x="686" y="186"/>
                  </a:lnTo>
                  <a:lnTo>
                    <a:pt x="686" y="198"/>
                  </a:lnTo>
                  <a:lnTo>
                    <a:pt x="686" y="215"/>
                  </a:lnTo>
                  <a:lnTo>
                    <a:pt x="715" y="198"/>
                  </a:lnTo>
                  <a:lnTo>
                    <a:pt x="757" y="227"/>
                  </a:lnTo>
                  <a:lnTo>
                    <a:pt x="801" y="215"/>
                  </a:lnTo>
                  <a:lnTo>
                    <a:pt x="874" y="271"/>
                  </a:lnTo>
                  <a:lnTo>
                    <a:pt x="901" y="286"/>
                  </a:lnTo>
                  <a:lnTo>
                    <a:pt x="914" y="331"/>
                  </a:lnTo>
                  <a:lnTo>
                    <a:pt x="914" y="359"/>
                  </a:lnTo>
                  <a:lnTo>
                    <a:pt x="901" y="398"/>
                  </a:lnTo>
                  <a:lnTo>
                    <a:pt x="830" y="498"/>
                  </a:lnTo>
                  <a:lnTo>
                    <a:pt x="830" y="615"/>
                  </a:lnTo>
                  <a:lnTo>
                    <a:pt x="830" y="626"/>
                  </a:lnTo>
                  <a:lnTo>
                    <a:pt x="830" y="670"/>
                  </a:lnTo>
                  <a:lnTo>
                    <a:pt x="801" y="715"/>
                  </a:lnTo>
                  <a:lnTo>
                    <a:pt x="801" y="726"/>
                  </a:lnTo>
                  <a:lnTo>
                    <a:pt x="774" y="741"/>
                  </a:lnTo>
                  <a:lnTo>
                    <a:pt x="774" y="755"/>
                  </a:lnTo>
                  <a:lnTo>
                    <a:pt x="715" y="755"/>
                  </a:lnTo>
                  <a:lnTo>
                    <a:pt x="715" y="770"/>
                  </a:lnTo>
                  <a:lnTo>
                    <a:pt x="701" y="770"/>
                  </a:lnTo>
                  <a:lnTo>
                    <a:pt x="701" y="782"/>
                  </a:lnTo>
                  <a:lnTo>
                    <a:pt x="686" y="782"/>
                  </a:lnTo>
                  <a:lnTo>
                    <a:pt x="670" y="797"/>
                  </a:lnTo>
                  <a:lnTo>
                    <a:pt x="630" y="841"/>
                  </a:lnTo>
                  <a:lnTo>
                    <a:pt x="642" y="914"/>
                  </a:lnTo>
                  <a:lnTo>
                    <a:pt x="615" y="937"/>
                  </a:lnTo>
                  <a:lnTo>
                    <a:pt x="601" y="985"/>
                  </a:lnTo>
                  <a:lnTo>
                    <a:pt x="571" y="1014"/>
                  </a:lnTo>
                  <a:lnTo>
                    <a:pt x="553" y="1054"/>
                  </a:lnTo>
                  <a:lnTo>
                    <a:pt x="553" y="1026"/>
                  </a:lnTo>
                  <a:lnTo>
                    <a:pt x="542" y="997"/>
                  </a:lnTo>
                  <a:lnTo>
                    <a:pt x="482" y="966"/>
                  </a:lnTo>
                  <a:lnTo>
                    <a:pt x="482" y="985"/>
                  </a:lnTo>
                  <a:lnTo>
                    <a:pt x="453" y="955"/>
                  </a:lnTo>
                  <a:lnTo>
                    <a:pt x="442" y="955"/>
                  </a:lnTo>
                  <a:lnTo>
                    <a:pt x="501" y="885"/>
                  </a:lnTo>
                  <a:lnTo>
                    <a:pt x="515" y="866"/>
                  </a:lnTo>
                  <a:lnTo>
                    <a:pt x="501" y="826"/>
                  </a:lnTo>
                  <a:lnTo>
                    <a:pt x="482" y="826"/>
                  </a:lnTo>
                  <a:lnTo>
                    <a:pt x="482" y="782"/>
                  </a:lnTo>
                  <a:lnTo>
                    <a:pt x="453" y="782"/>
                  </a:lnTo>
                  <a:lnTo>
                    <a:pt x="453" y="741"/>
                  </a:lnTo>
                  <a:lnTo>
                    <a:pt x="442" y="741"/>
                  </a:lnTo>
                  <a:lnTo>
                    <a:pt x="398" y="726"/>
                  </a:lnTo>
                  <a:lnTo>
                    <a:pt x="382" y="682"/>
                  </a:lnTo>
                  <a:lnTo>
                    <a:pt x="398" y="626"/>
                  </a:lnTo>
                  <a:lnTo>
                    <a:pt x="371" y="597"/>
                  </a:lnTo>
                  <a:lnTo>
                    <a:pt x="371" y="582"/>
                  </a:lnTo>
                  <a:lnTo>
                    <a:pt x="331" y="571"/>
                  </a:lnTo>
                  <a:lnTo>
                    <a:pt x="331" y="559"/>
                  </a:lnTo>
                  <a:lnTo>
                    <a:pt x="331" y="542"/>
                  </a:lnTo>
                  <a:lnTo>
                    <a:pt x="311" y="515"/>
                  </a:lnTo>
                  <a:lnTo>
                    <a:pt x="211" y="471"/>
                  </a:lnTo>
                  <a:lnTo>
                    <a:pt x="198" y="442"/>
                  </a:lnTo>
                  <a:lnTo>
                    <a:pt x="198" y="398"/>
                  </a:lnTo>
                  <a:lnTo>
                    <a:pt x="156" y="398"/>
                  </a:lnTo>
                  <a:lnTo>
                    <a:pt x="127" y="442"/>
                  </a:lnTo>
                  <a:lnTo>
                    <a:pt x="98" y="430"/>
                  </a:lnTo>
                  <a:lnTo>
                    <a:pt x="71" y="430"/>
                  </a:lnTo>
                  <a:lnTo>
                    <a:pt x="71" y="398"/>
                  </a:lnTo>
                  <a:lnTo>
                    <a:pt x="39" y="411"/>
                  </a:lnTo>
                  <a:lnTo>
                    <a:pt x="12" y="386"/>
                  </a:lnTo>
                  <a:lnTo>
                    <a:pt x="0" y="342"/>
                  </a:lnTo>
                  <a:lnTo>
                    <a:pt x="12" y="298"/>
                  </a:lnTo>
                  <a:lnTo>
                    <a:pt x="27" y="271"/>
                  </a:lnTo>
                  <a:lnTo>
                    <a:pt x="83" y="259"/>
                  </a:lnTo>
                  <a:lnTo>
                    <a:pt x="83" y="171"/>
                  </a:lnTo>
                  <a:lnTo>
                    <a:pt x="71" y="127"/>
                  </a:lnTo>
                  <a:lnTo>
                    <a:pt x="98" y="127"/>
                  </a:lnTo>
                  <a:lnTo>
                    <a:pt x="83" y="115"/>
                  </a:lnTo>
                  <a:lnTo>
                    <a:pt x="83" y="98"/>
                  </a:lnTo>
                  <a:lnTo>
                    <a:pt x="142" y="87"/>
                  </a:lnTo>
                  <a:lnTo>
                    <a:pt x="156" y="98"/>
                  </a:lnTo>
                  <a:lnTo>
                    <a:pt x="156" y="115"/>
                  </a:lnTo>
                  <a:lnTo>
                    <a:pt x="183" y="115"/>
                  </a:lnTo>
                  <a:lnTo>
                    <a:pt x="227" y="87"/>
                  </a:lnTo>
                  <a:lnTo>
                    <a:pt x="211" y="71"/>
                  </a:lnTo>
                  <a:lnTo>
                    <a:pt x="211" y="46"/>
                  </a:lnTo>
                  <a:lnTo>
                    <a:pt x="198" y="27"/>
                  </a:lnTo>
                  <a:lnTo>
                    <a:pt x="242" y="46"/>
                  </a:lnTo>
                  <a:lnTo>
                    <a:pt x="298" y="16"/>
                  </a:lnTo>
                  <a:lnTo>
                    <a:pt x="298" y="0"/>
                  </a:lnTo>
                  <a:lnTo>
                    <a:pt x="311" y="0"/>
                  </a:lnTo>
                  <a:lnTo>
                    <a:pt x="331" y="27"/>
                  </a:lnTo>
                  <a:lnTo>
                    <a:pt x="311" y="71"/>
                  </a:lnTo>
                  <a:lnTo>
                    <a:pt x="331" y="98"/>
                  </a:lnTo>
                  <a:lnTo>
                    <a:pt x="342" y="98"/>
                  </a:lnTo>
                  <a:lnTo>
                    <a:pt x="382" y="87"/>
                  </a:lnTo>
                  <a:lnTo>
                    <a:pt x="398" y="87"/>
                  </a:lnTo>
                  <a:lnTo>
                    <a:pt x="415" y="87"/>
                  </a:lnTo>
                  <a:lnTo>
                    <a:pt x="415" y="71"/>
                  </a:lnTo>
                  <a:lnTo>
                    <a:pt x="453" y="87"/>
                  </a:lnTo>
                  <a:lnTo>
                    <a:pt x="482" y="87"/>
                  </a:lnTo>
                  <a:lnTo>
                    <a:pt x="515" y="27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71" name="Freeform 169"/>
            <p:cNvSpPr>
              <a:spLocks/>
            </p:cNvSpPr>
            <p:nvPr/>
          </p:nvSpPr>
          <p:spPr bwMode="auto">
            <a:xfrm>
              <a:off x="1723" y="3930"/>
              <a:ext cx="87" cy="62"/>
            </a:xfrm>
            <a:custGeom>
              <a:avLst/>
              <a:gdLst>
                <a:gd name="T0" fmla="*/ 0 w 100"/>
                <a:gd name="T1" fmla="*/ 0 h 67"/>
                <a:gd name="T2" fmla="*/ 11 w 100"/>
                <a:gd name="T3" fmla="*/ 31 h 67"/>
                <a:gd name="T4" fmla="*/ 15 w 100"/>
                <a:gd name="T5" fmla="*/ 31 h 67"/>
                <a:gd name="T6" fmla="*/ 25 w 100"/>
                <a:gd name="T7" fmla="*/ 25 h 67"/>
                <a:gd name="T8" fmla="*/ 8 w 100"/>
                <a:gd name="T9" fmla="*/ 13 h 67"/>
                <a:gd name="T10" fmla="*/ 0 w 100"/>
                <a:gd name="T11" fmla="*/ 0 h 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0"/>
                <a:gd name="T19" fmla="*/ 0 h 67"/>
                <a:gd name="T20" fmla="*/ 100 w 100"/>
                <a:gd name="T21" fmla="*/ 67 h 6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0" h="67">
                  <a:moveTo>
                    <a:pt x="0" y="0"/>
                  </a:moveTo>
                  <a:lnTo>
                    <a:pt x="46" y="67"/>
                  </a:lnTo>
                  <a:lnTo>
                    <a:pt x="60" y="67"/>
                  </a:lnTo>
                  <a:lnTo>
                    <a:pt x="100" y="53"/>
                  </a:lnTo>
                  <a:lnTo>
                    <a:pt x="31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72" name="Freeform 170"/>
            <p:cNvSpPr>
              <a:spLocks/>
            </p:cNvSpPr>
            <p:nvPr/>
          </p:nvSpPr>
          <p:spPr bwMode="auto">
            <a:xfrm>
              <a:off x="1650" y="3930"/>
              <a:ext cx="113" cy="62"/>
            </a:xfrm>
            <a:custGeom>
              <a:avLst/>
              <a:gdLst>
                <a:gd name="T0" fmla="*/ 20 w 130"/>
                <a:gd name="T1" fmla="*/ 0 h 67"/>
                <a:gd name="T2" fmla="*/ 32 w 130"/>
                <a:gd name="T3" fmla="*/ 31 h 67"/>
                <a:gd name="T4" fmla="*/ 24 w 130"/>
                <a:gd name="T5" fmla="*/ 31 h 67"/>
                <a:gd name="T6" fmla="*/ 24 w 130"/>
                <a:gd name="T7" fmla="*/ 25 h 67"/>
                <a:gd name="T8" fmla="*/ 17 w 130"/>
                <a:gd name="T9" fmla="*/ 25 h 67"/>
                <a:gd name="T10" fmla="*/ 8 w 130"/>
                <a:gd name="T11" fmla="*/ 18 h 67"/>
                <a:gd name="T12" fmla="*/ 3 w 130"/>
                <a:gd name="T13" fmla="*/ 18 h 67"/>
                <a:gd name="T14" fmla="*/ 0 w 130"/>
                <a:gd name="T15" fmla="*/ 13 h 67"/>
                <a:gd name="T16" fmla="*/ 0 w 130"/>
                <a:gd name="T17" fmla="*/ 6 h 67"/>
                <a:gd name="T18" fmla="*/ 17 w 130"/>
                <a:gd name="T19" fmla="*/ 18 h 67"/>
                <a:gd name="T20" fmla="*/ 17 w 130"/>
                <a:gd name="T21" fmla="*/ 13 h 67"/>
                <a:gd name="T22" fmla="*/ 20 w 130"/>
                <a:gd name="T23" fmla="*/ 6 h 67"/>
                <a:gd name="T24" fmla="*/ 17 w 130"/>
                <a:gd name="T25" fmla="*/ 6 h 67"/>
                <a:gd name="T26" fmla="*/ 13 w 130"/>
                <a:gd name="T27" fmla="*/ 0 h 67"/>
                <a:gd name="T28" fmla="*/ 20 w 130"/>
                <a:gd name="T29" fmla="*/ 0 h 6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30"/>
                <a:gd name="T46" fmla="*/ 0 h 67"/>
                <a:gd name="T47" fmla="*/ 130 w 130"/>
                <a:gd name="T48" fmla="*/ 67 h 6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30" h="67">
                  <a:moveTo>
                    <a:pt x="82" y="0"/>
                  </a:moveTo>
                  <a:lnTo>
                    <a:pt x="130" y="67"/>
                  </a:lnTo>
                  <a:lnTo>
                    <a:pt x="98" y="67"/>
                  </a:lnTo>
                  <a:lnTo>
                    <a:pt x="98" y="53"/>
                  </a:lnTo>
                  <a:lnTo>
                    <a:pt x="71" y="53"/>
                  </a:lnTo>
                  <a:lnTo>
                    <a:pt x="31" y="38"/>
                  </a:lnTo>
                  <a:lnTo>
                    <a:pt x="11" y="38"/>
                  </a:lnTo>
                  <a:lnTo>
                    <a:pt x="0" y="27"/>
                  </a:lnTo>
                  <a:lnTo>
                    <a:pt x="0" y="11"/>
                  </a:lnTo>
                  <a:lnTo>
                    <a:pt x="71" y="38"/>
                  </a:lnTo>
                  <a:lnTo>
                    <a:pt x="71" y="27"/>
                  </a:lnTo>
                  <a:lnTo>
                    <a:pt x="82" y="11"/>
                  </a:lnTo>
                  <a:lnTo>
                    <a:pt x="71" y="11"/>
                  </a:lnTo>
                  <a:lnTo>
                    <a:pt x="54" y="0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73" name="Freeform 171"/>
            <p:cNvSpPr>
              <a:spLocks/>
            </p:cNvSpPr>
            <p:nvPr/>
          </p:nvSpPr>
          <p:spPr bwMode="auto">
            <a:xfrm>
              <a:off x="1225" y="2617"/>
              <a:ext cx="273" cy="446"/>
            </a:xfrm>
            <a:custGeom>
              <a:avLst/>
              <a:gdLst>
                <a:gd name="T0" fmla="*/ 3 w 315"/>
                <a:gd name="T1" fmla="*/ 40 h 478"/>
                <a:gd name="T2" fmla="*/ 3 w 315"/>
                <a:gd name="T3" fmla="*/ 56 h 478"/>
                <a:gd name="T4" fmla="*/ 9 w 315"/>
                <a:gd name="T5" fmla="*/ 62 h 478"/>
                <a:gd name="T6" fmla="*/ 17 w 315"/>
                <a:gd name="T7" fmla="*/ 40 h 478"/>
                <a:gd name="T8" fmla="*/ 27 w 315"/>
                <a:gd name="T9" fmla="*/ 34 h 478"/>
                <a:gd name="T10" fmla="*/ 31 w 315"/>
                <a:gd name="T11" fmla="*/ 19 h 478"/>
                <a:gd name="T12" fmla="*/ 35 w 315"/>
                <a:gd name="T13" fmla="*/ 12 h 478"/>
                <a:gd name="T14" fmla="*/ 31 w 315"/>
                <a:gd name="T15" fmla="*/ 0 h 478"/>
                <a:gd name="T16" fmla="*/ 35 w 315"/>
                <a:gd name="T17" fmla="*/ 0 h 478"/>
                <a:gd name="T18" fmla="*/ 41 w 315"/>
                <a:gd name="T19" fmla="*/ 12 h 478"/>
                <a:gd name="T20" fmla="*/ 44 w 315"/>
                <a:gd name="T21" fmla="*/ 34 h 478"/>
                <a:gd name="T22" fmla="*/ 59 w 315"/>
                <a:gd name="T23" fmla="*/ 25 h 478"/>
                <a:gd name="T24" fmla="*/ 61 w 315"/>
                <a:gd name="T25" fmla="*/ 34 h 478"/>
                <a:gd name="T26" fmla="*/ 61 w 315"/>
                <a:gd name="T27" fmla="*/ 48 h 478"/>
                <a:gd name="T28" fmla="*/ 65 w 315"/>
                <a:gd name="T29" fmla="*/ 56 h 478"/>
                <a:gd name="T30" fmla="*/ 51 w 315"/>
                <a:gd name="T31" fmla="*/ 62 h 478"/>
                <a:gd name="T32" fmla="*/ 48 w 315"/>
                <a:gd name="T33" fmla="*/ 75 h 478"/>
                <a:gd name="T34" fmla="*/ 44 w 315"/>
                <a:gd name="T35" fmla="*/ 97 h 478"/>
                <a:gd name="T36" fmla="*/ 48 w 315"/>
                <a:gd name="T37" fmla="*/ 118 h 478"/>
                <a:gd name="T38" fmla="*/ 54 w 315"/>
                <a:gd name="T39" fmla="*/ 132 h 478"/>
                <a:gd name="T40" fmla="*/ 61 w 315"/>
                <a:gd name="T41" fmla="*/ 123 h 478"/>
                <a:gd name="T42" fmla="*/ 61 w 315"/>
                <a:gd name="T43" fmla="*/ 141 h 478"/>
                <a:gd name="T44" fmla="*/ 68 w 315"/>
                <a:gd name="T45" fmla="*/ 141 h 478"/>
                <a:gd name="T46" fmla="*/ 71 w 315"/>
                <a:gd name="T47" fmla="*/ 162 h 478"/>
                <a:gd name="T48" fmla="*/ 71 w 315"/>
                <a:gd name="T49" fmla="*/ 211 h 478"/>
                <a:gd name="T50" fmla="*/ 75 w 315"/>
                <a:gd name="T51" fmla="*/ 216 h 478"/>
                <a:gd name="T52" fmla="*/ 71 w 315"/>
                <a:gd name="T53" fmla="*/ 232 h 478"/>
                <a:gd name="T54" fmla="*/ 65 w 315"/>
                <a:gd name="T55" fmla="*/ 239 h 478"/>
                <a:gd name="T56" fmla="*/ 35 w 315"/>
                <a:gd name="T57" fmla="*/ 198 h 478"/>
                <a:gd name="T58" fmla="*/ 13 w 315"/>
                <a:gd name="T59" fmla="*/ 111 h 478"/>
                <a:gd name="T60" fmla="*/ 7 w 315"/>
                <a:gd name="T61" fmla="*/ 91 h 478"/>
                <a:gd name="T62" fmla="*/ 0 w 315"/>
                <a:gd name="T63" fmla="*/ 75 h 478"/>
                <a:gd name="T64" fmla="*/ 3 w 315"/>
                <a:gd name="T65" fmla="*/ 75 h 478"/>
                <a:gd name="T66" fmla="*/ 0 w 315"/>
                <a:gd name="T67" fmla="*/ 56 h 478"/>
                <a:gd name="T68" fmla="*/ 3 w 315"/>
                <a:gd name="T69" fmla="*/ 40 h 47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15"/>
                <a:gd name="T106" fmla="*/ 0 h 478"/>
                <a:gd name="T107" fmla="*/ 315 w 315"/>
                <a:gd name="T108" fmla="*/ 478 h 47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15" h="478">
                  <a:moveTo>
                    <a:pt x="15" y="79"/>
                  </a:moveTo>
                  <a:lnTo>
                    <a:pt x="15" y="111"/>
                  </a:lnTo>
                  <a:lnTo>
                    <a:pt x="39" y="123"/>
                  </a:lnTo>
                  <a:lnTo>
                    <a:pt x="71" y="79"/>
                  </a:lnTo>
                  <a:lnTo>
                    <a:pt x="115" y="67"/>
                  </a:lnTo>
                  <a:lnTo>
                    <a:pt x="127" y="38"/>
                  </a:lnTo>
                  <a:lnTo>
                    <a:pt x="142" y="23"/>
                  </a:lnTo>
                  <a:lnTo>
                    <a:pt x="127" y="0"/>
                  </a:lnTo>
                  <a:lnTo>
                    <a:pt x="142" y="0"/>
                  </a:lnTo>
                  <a:lnTo>
                    <a:pt x="171" y="23"/>
                  </a:lnTo>
                  <a:lnTo>
                    <a:pt x="186" y="67"/>
                  </a:lnTo>
                  <a:lnTo>
                    <a:pt x="246" y="50"/>
                  </a:lnTo>
                  <a:lnTo>
                    <a:pt x="257" y="67"/>
                  </a:lnTo>
                  <a:lnTo>
                    <a:pt x="257" y="94"/>
                  </a:lnTo>
                  <a:lnTo>
                    <a:pt x="271" y="111"/>
                  </a:lnTo>
                  <a:lnTo>
                    <a:pt x="215" y="123"/>
                  </a:lnTo>
                  <a:lnTo>
                    <a:pt x="198" y="150"/>
                  </a:lnTo>
                  <a:lnTo>
                    <a:pt x="186" y="194"/>
                  </a:lnTo>
                  <a:lnTo>
                    <a:pt x="198" y="238"/>
                  </a:lnTo>
                  <a:lnTo>
                    <a:pt x="227" y="261"/>
                  </a:lnTo>
                  <a:lnTo>
                    <a:pt x="257" y="250"/>
                  </a:lnTo>
                  <a:lnTo>
                    <a:pt x="257" y="282"/>
                  </a:lnTo>
                  <a:lnTo>
                    <a:pt x="286" y="282"/>
                  </a:lnTo>
                  <a:lnTo>
                    <a:pt x="298" y="323"/>
                  </a:lnTo>
                  <a:lnTo>
                    <a:pt x="298" y="421"/>
                  </a:lnTo>
                  <a:lnTo>
                    <a:pt x="315" y="434"/>
                  </a:lnTo>
                  <a:lnTo>
                    <a:pt x="298" y="465"/>
                  </a:lnTo>
                  <a:lnTo>
                    <a:pt x="271" y="478"/>
                  </a:lnTo>
                  <a:lnTo>
                    <a:pt x="142" y="394"/>
                  </a:lnTo>
                  <a:lnTo>
                    <a:pt x="56" y="223"/>
                  </a:lnTo>
                  <a:lnTo>
                    <a:pt x="27" y="183"/>
                  </a:lnTo>
                  <a:lnTo>
                    <a:pt x="0" y="150"/>
                  </a:lnTo>
                  <a:lnTo>
                    <a:pt x="15" y="150"/>
                  </a:lnTo>
                  <a:lnTo>
                    <a:pt x="0" y="111"/>
                  </a:lnTo>
                  <a:lnTo>
                    <a:pt x="15" y="79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74" name="Freeform 172"/>
            <p:cNvSpPr>
              <a:spLocks/>
            </p:cNvSpPr>
            <p:nvPr/>
          </p:nvSpPr>
          <p:spPr bwMode="auto">
            <a:xfrm>
              <a:off x="1225" y="2572"/>
              <a:ext cx="123" cy="159"/>
            </a:xfrm>
            <a:custGeom>
              <a:avLst/>
              <a:gdLst>
                <a:gd name="T0" fmla="*/ 3 w 142"/>
                <a:gd name="T1" fmla="*/ 61 h 171"/>
                <a:gd name="T2" fmla="*/ 7 w 142"/>
                <a:gd name="T3" fmla="*/ 61 h 171"/>
                <a:gd name="T4" fmla="*/ 0 w 142"/>
                <a:gd name="T5" fmla="*/ 47 h 171"/>
                <a:gd name="T6" fmla="*/ 0 w 142"/>
                <a:gd name="T7" fmla="*/ 34 h 171"/>
                <a:gd name="T8" fmla="*/ 3 w 142"/>
                <a:gd name="T9" fmla="*/ 29 h 171"/>
                <a:gd name="T10" fmla="*/ 3 w 142"/>
                <a:gd name="T11" fmla="*/ 22 h 171"/>
                <a:gd name="T12" fmla="*/ 7 w 142"/>
                <a:gd name="T13" fmla="*/ 22 h 171"/>
                <a:gd name="T14" fmla="*/ 7 w 142"/>
                <a:gd name="T15" fmla="*/ 14 h 171"/>
                <a:gd name="T16" fmla="*/ 13 w 142"/>
                <a:gd name="T17" fmla="*/ 0 h 171"/>
                <a:gd name="T18" fmla="*/ 20 w 142"/>
                <a:gd name="T19" fmla="*/ 22 h 171"/>
                <a:gd name="T20" fmla="*/ 30 w 142"/>
                <a:gd name="T21" fmla="*/ 14 h 171"/>
                <a:gd name="T22" fmla="*/ 35 w 142"/>
                <a:gd name="T23" fmla="*/ 22 h 171"/>
                <a:gd name="T24" fmla="*/ 30 w 142"/>
                <a:gd name="T25" fmla="*/ 22 h 171"/>
                <a:gd name="T26" fmla="*/ 35 w 142"/>
                <a:gd name="T27" fmla="*/ 34 h 171"/>
                <a:gd name="T28" fmla="*/ 30 w 142"/>
                <a:gd name="T29" fmla="*/ 42 h 171"/>
                <a:gd name="T30" fmla="*/ 27 w 142"/>
                <a:gd name="T31" fmla="*/ 56 h 171"/>
                <a:gd name="T32" fmla="*/ 17 w 142"/>
                <a:gd name="T33" fmla="*/ 61 h 171"/>
                <a:gd name="T34" fmla="*/ 9 w 142"/>
                <a:gd name="T35" fmla="*/ 83 h 171"/>
                <a:gd name="T36" fmla="*/ 3 w 142"/>
                <a:gd name="T37" fmla="*/ 76 h 171"/>
                <a:gd name="T38" fmla="*/ 3 w 142"/>
                <a:gd name="T39" fmla="*/ 61 h 17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42"/>
                <a:gd name="T61" fmla="*/ 0 h 171"/>
                <a:gd name="T62" fmla="*/ 142 w 142"/>
                <a:gd name="T63" fmla="*/ 171 h 17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42" h="171">
                  <a:moveTo>
                    <a:pt x="15" y="127"/>
                  </a:moveTo>
                  <a:lnTo>
                    <a:pt x="27" y="127"/>
                  </a:lnTo>
                  <a:lnTo>
                    <a:pt x="0" y="98"/>
                  </a:lnTo>
                  <a:lnTo>
                    <a:pt x="0" y="71"/>
                  </a:lnTo>
                  <a:lnTo>
                    <a:pt x="15" y="60"/>
                  </a:lnTo>
                  <a:lnTo>
                    <a:pt x="15" y="46"/>
                  </a:lnTo>
                  <a:lnTo>
                    <a:pt x="27" y="46"/>
                  </a:lnTo>
                  <a:lnTo>
                    <a:pt x="27" y="27"/>
                  </a:lnTo>
                  <a:lnTo>
                    <a:pt x="54" y="0"/>
                  </a:lnTo>
                  <a:lnTo>
                    <a:pt x="87" y="46"/>
                  </a:lnTo>
                  <a:lnTo>
                    <a:pt x="125" y="27"/>
                  </a:lnTo>
                  <a:lnTo>
                    <a:pt x="142" y="46"/>
                  </a:lnTo>
                  <a:lnTo>
                    <a:pt x="125" y="46"/>
                  </a:lnTo>
                  <a:lnTo>
                    <a:pt x="142" y="71"/>
                  </a:lnTo>
                  <a:lnTo>
                    <a:pt x="125" y="86"/>
                  </a:lnTo>
                  <a:lnTo>
                    <a:pt x="113" y="115"/>
                  </a:lnTo>
                  <a:lnTo>
                    <a:pt x="71" y="127"/>
                  </a:lnTo>
                  <a:lnTo>
                    <a:pt x="39" y="171"/>
                  </a:lnTo>
                  <a:lnTo>
                    <a:pt x="15" y="158"/>
                  </a:lnTo>
                  <a:lnTo>
                    <a:pt x="15" y="127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75" name="Freeform 173"/>
            <p:cNvSpPr>
              <a:spLocks/>
            </p:cNvSpPr>
            <p:nvPr/>
          </p:nvSpPr>
          <p:spPr bwMode="auto">
            <a:xfrm>
              <a:off x="1275" y="2295"/>
              <a:ext cx="249" cy="426"/>
            </a:xfrm>
            <a:custGeom>
              <a:avLst/>
              <a:gdLst>
                <a:gd name="T0" fmla="*/ 0 w 286"/>
                <a:gd name="T1" fmla="*/ 152 h 455"/>
                <a:gd name="T2" fmla="*/ 8 w 286"/>
                <a:gd name="T3" fmla="*/ 176 h 455"/>
                <a:gd name="T4" fmla="*/ 18 w 286"/>
                <a:gd name="T5" fmla="*/ 167 h 455"/>
                <a:gd name="T6" fmla="*/ 22 w 286"/>
                <a:gd name="T7" fmla="*/ 176 h 455"/>
                <a:gd name="T8" fmla="*/ 29 w 286"/>
                <a:gd name="T9" fmla="*/ 189 h 455"/>
                <a:gd name="T10" fmla="*/ 32 w 286"/>
                <a:gd name="T11" fmla="*/ 213 h 455"/>
                <a:gd name="T12" fmla="*/ 48 w 286"/>
                <a:gd name="T13" fmla="*/ 203 h 455"/>
                <a:gd name="T14" fmla="*/ 50 w 286"/>
                <a:gd name="T15" fmla="*/ 213 h 455"/>
                <a:gd name="T16" fmla="*/ 50 w 286"/>
                <a:gd name="T17" fmla="*/ 227 h 455"/>
                <a:gd name="T18" fmla="*/ 53 w 286"/>
                <a:gd name="T19" fmla="*/ 236 h 455"/>
                <a:gd name="T20" fmla="*/ 53 w 286"/>
                <a:gd name="T21" fmla="*/ 189 h 455"/>
                <a:gd name="T22" fmla="*/ 50 w 286"/>
                <a:gd name="T23" fmla="*/ 167 h 455"/>
                <a:gd name="T24" fmla="*/ 57 w 286"/>
                <a:gd name="T25" fmla="*/ 167 h 455"/>
                <a:gd name="T26" fmla="*/ 53 w 286"/>
                <a:gd name="T27" fmla="*/ 161 h 455"/>
                <a:gd name="T28" fmla="*/ 53 w 286"/>
                <a:gd name="T29" fmla="*/ 152 h 455"/>
                <a:gd name="T30" fmla="*/ 68 w 286"/>
                <a:gd name="T31" fmla="*/ 146 h 455"/>
                <a:gd name="T32" fmla="*/ 72 w 286"/>
                <a:gd name="T33" fmla="*/ 152 h 455"/>
                <a:gd name="T34" fmla="*/ 64 w 286"/>
                <a:gd name="T35" fmla="*/ 133 h 455"/>
                <a:gd name="T36" fmla="*/ 68 w 286"/>
                <a:gd name="T37" fmla="*/ 133 h 455"/>
                <a:gd name="T38" fmla="*/ 64 w 286"/>
                <a:gd name="T39" fmla="*/ 110 h 455"/>
                <a:gd name="T40" fmla="*/ 68 w 286"/>
                <a:gd name="T41" fmla="*/ 89 h 455"/>
                <a:gd name="T42" fmla="*/ 57 w 286"/>
                <a:gd name="T43" fmla="*/ 89 h 455"/>
                <a:gd name="T44" fmla="*/ 53 w 286"/>
                <a:gd name="T45" fmla="*/ 81 h 455"/>
                <a:gd name="T46" fmla="*/ 43 w 286"/>
                <a:gd name="T47" fmla="*/ 72 h 455"/>
                <a:gd name="T48" fmla="*/ 39 w 286"/>
                <a:gd name="T49" fmla="*/ 72 h 455"/>
                <a:gd name="T50" fmla="*/ 39 w 286"/>
                <a:gd name="T51" fmla="*/ 66 h 455"/>
                <a:gd name="T52" fmla="*/ 36 w 286"/>
                <a:gd name="T53" fmla="*/ 43 h 455"/>
                <a:gd name="T54" fmla="*/ 39 w 286"/>
                <a:gd name="T55" fmla="*/ 21 h 455"/>
                <a:gd name="T56" fmla="*/ 43 w 286"/>
                <a:gd name="T57" fmla="*/ 15 h 455"/>
                <a:gd name="T58" fmla="*/ 48 w 286"/>
                <a:gd name="T59" fmla="*/ 7 h 455"/>
                <a:gd name="T60" fmla="*/ 48 w 286"/>
                <a:gd name="T61" fmla="*/ 0 h 455"/>
                <a:gd name="T62" fmla="*/ 32 w 286"/>
                <a:gd name="T63" fmla="*/ 21 h 455"/>
                <a:gd name="T64" fmla="*/ 29 w 286"/>
                <a:gd name="T65" fmla="*/ 21 h 455"/>
                <a:gd name="T66" fmla="*/ 22 w 286"/>
                <a:gd name="T67" fmla="*/ 21 h 455"/>
                <a:gd name="T68" fmla="*/ 22 w 286"/>
                <a:gd name="T69" fmla="*/ 43 h 455"/>
                <a:gd name="T70" fmla="*/ 15 w 286"/>
                <a:gd name="T71" fmla="*/ 58 h 455"/>
                <a:gd name="T72" fmla="*/ 15 w 286"/>
                <a:gd name="T73" fmla="*/ 66 h 455"/>
                <a:gd name="T74" fmla="*/ 10 w 286"/>
                <a:gd name="T75" fmla="*/ 58 h 455"/>
                <a:gd name="T76" fmla="*/ 10 w 286"/>
                <a:gd name="T77" fmla="*/ 66 h 455"/>
                <a:gd name="T78" fmla="*/ 8 w 286"/>
                <a:gd name="T79" fmla="*/ 72 h 455"/>
                <a:gd name="T80" fmla="*/ 8 w 286"/>
                <a:gd name="T81" fmla="*/ 81 h 455"/>
                <a:gd name="T82" fmla="*/ 8 w 286"/>
                <a:gd name="T83" fmla="*/ 116 h 455"/>
                <a:gd name="T84" fmla="*/ 10 w 286"/>
                <a:gd name="T85" fmla="*/ 125 h 455"/>
                <a:gd name="T86" fmla="*/ 8 w 286"/>
                <a:gd name="T87" fmla="*/ 139 h 455"/>
                <a:gd name="T88" fmla="*/ 3 w 286"/>
                <a:gd name="T89" fmla="*/ 139 h 455"/>
                <a:gd name="T90" fmla="*/ 0 w 286"/>
                <a:gd name="T91" fmla="*/ 152 h 45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86"/>
                <a:gd name="T139" fmla="*/ 0 h 455"/>
                <a:gd name="T140" fmla="*/ 286 w 286"/>
                <a:gd name="T141" fmla="*/ 455 h 45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86" h="455">
                  <a:moveTo>
                    <a:pt x="0" y="294"/>
                  </a:moveTo>
                  <a:lnTo>
                    <a:pt x="30" y="342"/>
                  </a:lnTo>
                  <a:lnTo>
                    <a:pt x="71" y="323"/>
                  </a:lnTo>
                  <a:lnTo>
                    <a:pt x="86" y="342"/>
                  </a:lnTo>
                  <a:lnTo>
                    <a:pt x="115" y="367"/>
                  </a:lnTo>
                  <a:lnTo>
                    <a:pt x="130" y="411"/>
                  </a:lnTo>
                  <a:lnTo>
                    <a:pt x="190" y="394"/>
                  </a:lnTo>
                  <a:lnTo>
                    <a:pt x="201" y="411"/>
                  </a:lnTo>
                  <a:lnTo>
                    <a:pt x="201" y="438"/>
                  </a:lnTo>
                  <a:lnTo>
                    <a:pt x="213" y="455"/>
                  </a:lnTo>
                  <a:lnTo>
                    <a:pt x="213" y="367"/>
                  </a:lnTo>
                  <a:lnTo>
                    <a:pt x="201" y="323"/>
                  </a:lnTo>
                  <a:lnTo>
                    <a:pt x="230" y="323"/>
                  </a:lnTo>
                  <a:lnTo>
                    <a:pt x="213" y="311"/>
                  </a:lnTo>
                  <a:lnTo>
                    <a:pt x="213" y="294"/>
                  </a:lnTo>
                  <a:lnTo>
                    <a:pt x="272" y="283"/>
                  </a:lnTo>
                  <a:lnTo>
                    <a:pt x="286" y="294"/>
                  </a:lnTo>
                  <a:lnTo>
                    <a:pt x="257" y="256"/>
                  </a:lnTo>
                  <a:lnTo>
                    <a:pt x="272" y="256"/>
                  </a:lnTo>
                  <a:lnTo>
                    <a:pt x="257" y="212"/>
                  </a:lnTo>
                  <a:lnTo>
                    <a:pt x="272" y="171"/>
                  </a:lnTo>
                  <a:lnTo>
                    <a:pt x="230" y="171"/>
                  </a:lnTo>
                  <a:lnTo>
                    <a:pt x="213" y="156"/>
                  </a:lnTo>
                  <a:lnTo>
                    <a:pt x="169" y="139"/>
                  </a:lnTo>
                  <a:lnTo>
                    <a:pt x="157" y="139"/>
                  </a:lnTo>
                  <a:lnTo>
                    <a:pt x="157" y="127"/>
                  </a:lnTo>
                  <a:lnTo>
                    <a:pt x="142" y="83"/>
                  </a:lnTo>
                  <a:lnTo>
                    <a:pt x="157" y="39"/>
                  </a:lnTo>
                  <a:lnTo>
                    <a:pt x="169" y="27"/>
                  </a:lnTo>
                  <a:lnTo>
                    <a:pt x="190" y="12"/>
                  </a:lnTo>
                  <a:lnTo>
                    <a:pt x="190" y="0"/>
                  </a:lnTo>
                  <a:lnTo>
                    <a:pt x="130" y="39"/>
                  </a:lnTo>
                  <a:lnTo>
                    <a:pt x="115" y="39"/>
                  </a:lnTo>
                  <a:lnTo>
                    <a:pt x="86" y="39"/>
                  </a:lnTo>
                  <a:lnTo>
                    <a:pt x="86" y="83"/>
                  </a:lnTo>
                  <a:lnTo>
                    <a:pt x="59" y="112"/>
                  </a:lnTo>
                  <a:lnTo>
                    <a:pt x="59" y="127"/>
                  </a:lnTo>
                  <a:lnTo>
                    <a:pt x="42" y="112"/>
                  </a:lnTo>
                  <a:lnTo>
                    <a:pt x="42" y="127"/>
                  </a:lnTo>
                  <a:lnTo>
                    <a:pt x="30" y="139"/>
                  </a:lnTo>
                  <a:lnTo>
                    <a:pt x="30" y="156"/>
                  </a:lnTo>
                  <a:lnTo>
                    <a:pt x="30" y="223"/>
                  </a:lnTo>
                  <a:lnTo>
                    <a:pt x="42" y="242"/>
                  </a:lnTo>
                  <a:lnTo>
                    <a:pt x="30" y="267"/>
                  </a:lnTo>
                  <a:lnTo>
                    <a:pt x="15" y="267"/>
                  </a:lnTo>
                  <a:lnTo>
                    <a:pt x="0" y="294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76" name="Freeform 174"/>
            <p:cNvSpPr>
              <a:spLocks/>
            </p:cNvSpPr>
            <p:nvPr/>
          </p:nvSpPr>
          <p:spPr bwMode="auto">
            <a:xfrm>
              <a:off x="1399" y="2306"/>
              <a:ext cx="277" cy="281"/>
            </a:xfrm>
            <a:custGeom>
              <a:avLst/>
              <a:gdLst>
                <a:gd name="T0" fmla="*/ 77 w 319"/>
                <a:gd name="T1" fmla="*/ 54 h 299"/>
                <a:gd name="T2" fmla="*/ 72 w 319"/>
                <a:gd name="T3" fmla="*/ 54 h 299"/>
                <a:gd name="T4" fmla="*/ 69 w 319"/>
                <a:gd name="T5" fmla="*/ 54 h 299"/>
                <a:gd name="T6" fmla="*/ 69 w 319"/>
                <a:gd name="T7" fmla="*/ 38 h 299"/>
                <a:gd name="T8" fmla="*/ 63 w 319"/>
                <a:gd name="T9" fmla="*/ 32 h 299"/>
                <a:gd name="T10" fmla="*/ 58 w 319"/>
                <a:gd name="T11" fmla="*/ 22 h 299"/>
                <a:gd name="T12" fmla="*/ 63 w 319"/>
                <a:gd name="T13" fmla="*/ 22 h 299"/>
                <a:gd name="T14" fmla="*/ 52 w 319"/>
                <a:gd name="T15" fmla="*/ 22 h 299"/>
                <a:gd name="T16" fmla="*/ 45 w 319"/>
                <a:gd name="T17" fmla="*/ 32 h 299"/>
                <a:gd name="T18" fmla="*/ 38 w 319"/>
                <a:gd name="T19" fmla="*/ 22 h 299"/>
                <a:gd name="T20" fmla="*/ 28 w 319"/>
                <a:gd name="T21" fmla="*/ 22 h 299"/>
                <a:gd name="T22" fmla="*/ 28 w 319"/>
                <a:gd name="T23" fmla="*/ 15 h 299"/>
                <a:gd name="T24" fmla="*/ 21 w 319"/>
                <a:gd name="T25" fmla="*/ 8 h 299"/>
                <a:gd name="T26" fmla="*/ 17 w 319"/>
                <a:gd name="T27" fmla="*/ 0 h 299"/>
                <a:gd name="T28" fmla="*/ 17 w 319"/>
                <a:gd name="T29" fmla="*/ 8 h 299"/>
                <a:gd name="T30" fmla="*/ 11 w 319"/>
                <a:gd name="T31" fmla="*/ 15 h 299"/>
                <a:gd name="T32" fmla="*/ 11 w 319"/>
                <a:gd name="T33" fmla="*/ 38 h 299"/>
                <a:gd name="T34" fmla="*/ 7 w 319"/>
                <a:gd name="T35" fmla="*/ 46 h 299"/>
                <a:gd name="T36" fmla="*/ 7 w 319"/>
                <a:gd name="T37" fmla="*/ 32 h 299"/>
                <a:gd name="T38" fmla="*/ 11 w 319"/>
                <a:gd name="T39" fmla="*/ 22 h 299"/>
                <a:gd name="T40" fmla="*/ 7 w 319"/>
                <a:gd name="T41" fmla="*/ 8 h 299"/>
                <a:gd name="T42" fmla="*/ 3 w 319"/>
                <a:gd name="T43" fmla="*/ 15 h 299"/>
                <a:gd name="T44" fmla="*/ 0 w 319"/>
                <a:gd name="T45" fmla="*/ 38 h 299"/>
                <a:gd name="T46" fmla="*/ 3 w 319"/>
                <a:gd name="T47" fmla="*/ 62 h 299"/>
                <a:gd name="T48" fmla="*/ 3 w 319"/>
                <a:gd name="T49" fmla="*/ 68 h 299"/>
                <a:gd name="T50" fmla="*/ 7 w 319"/>
                <a:gd name="T51" fmla="*/ 68 h 299"/>
                <a:gd name="T52" fmla="*/ 17 w 319"/>
                <a:gd name="T53" fmla="*/ 76 h 299"/>
                <a:gd name="T54" fmla="*/ 21 w 319"/>
                <a:gd name="T55" fmla="*/ 86 h 299"/>
                <a:gd name="T56" fmla="*/ 32 w 319"/>
                <a:gd name="T57" fmla="*/ 86 h 299"/>
                <a:gd name="T58" fmla="*/ 28 w 319"/>
                <a:gd name="T59" fmla="*/ 108 h 299"/>
                <a:gd name="T60" fmla="*/ 32 w 319"/>
                <a:gd name="T61" fmla="*/ 130 h 299"/>
                <a:gd name="T62" fmla="*/ 28 w 319"/>
                <a:gd name="T63" fmla="*/ 130 h 299"/>
                <a:gd name="T64" fmla="*/ 35 w 319"/>
                <a:gd name="T65" fmla="*/ 152 h 299"/>
                <a:gd name="T66" fmla="*/ 35 w 319"/>
                <a:gd name="T67" fmla="*/ 161 h 299"/>
                <a:gd name="T68" fmla="*/ 42 w 319"/>
                <a:gd name="T69" fmla="*/ 161 h 299"/>
                <a:gd name="T70" fmla="*/ 52 w 319"/>
                <a:gd name="T71" fmla="*/ 146 h 299"/>
                <a:gd name="T72" fmla="*/ 48 w 319"/>
                <a:gd name="T73" fmla="*/ 137 h 299"/>
                <a:gd name="T74" fmla="*/ 48 w 319"/>
                <a:gd name="T75" fmla="*/ 124 h 299"/>
                <a:gd name="T76" fmla="*/ 45 w 319"/>
                <a:gd name="T77" fmla="*/ 113 h 299"/>
                <a:gd name="T78" fmla="*/ 56 w 319"/>
                <a:gd name="T79" fmla="*/ 124 h 299"/>
                <a:gd name="T80" fmla="*/ 69 w 319"/>
                <a:gd name="T81" fmla="*/ 108 h 299"/>
                <a:gd name="T82" fmla="*/ 69 w 319"/>
                <a:gd name="T83" fmla="*/ 97 h 299"/>
                <a:gd name="T84" fmla="*/ 66 w 319"/>
                <a:gd name="T85" fmla="*/ 91 h 299"/>
                <a:gd name="T86" fmla="*/ 69 w 319"/>
                <a:gd name="T87" fmla="*/ 76 h 299"/>
                <a:gd name="T88" fmla="*/ 72 w 319"/>
                <a:gd name="T89" fmla="*/ 76 h 299"/>
                <a:gd name="T90" fmla="*/ 69 w 319"/>
                <a:gd name="T91" fmla="*/ 68 h 299"/>
                <a:gd name="T92" fmla="*/ 69 w 319"/>
                <a:gd name="T93" fmla="*/ 62 h 299"/>
                <a:gd name="T94" fmla="*/ 77 w 319"/>
                <a:gd name="T95" fmla="*/ 54 h 29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19"/>
                <a:gd name="T145" fmla="*/ 0 h 299"/>
                <a:gd name="T146" fmla="*/ 319 w 319"/>
                <a:gd name="T147" fmla="*/ 299 h 29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19" h="299">
                  <a:moveTo>
                    <a:pt x="319" y="100"/>
                  </a:moveTo>
                  <a:lnTo>
                    <a:pt x="297" y="100"/>
                  </a:lnTo>
                  <a:lnTo>
                    <a:pt x="286" y="100"/>
                  </a:lnTo>
                  <a:lnTo>
                    <a:pt x="286" y="71"/>
                  </a:lnTo>
                  <a:lnTo>
                    <a:pt x="257" y="59"/>
                  </a:lnTo>
                  <a:lnTo>
                    <a:pt x="242" y="42"/>
                  </a:lnTo>
                  <a:lnTo>
                    <a:pt x="257" y="42"/>
                  </a:lnTo>
                  <a:lnTo>
                    <a:pt x="215" y="42"/>
                  </a:lnTo>
                  <a:lnTo>
                    <a:pt x="186" y="59"/>
                  </a:lnTo>
                  <a:lnTo>
                    <a:pt x="159" y="42"/>
                  </a:lnTo>
                  <a:lnTo>
                    <a:pt x="115" y="42"/>
                  </a:lnTo>
                  <a:lnTo>
                    <a:pt x="115" y="27"/>
                  </a:lnTo>
                  <a:lnTo>
                    <a:pt x="86" y="15"/>
                  </a:lnTo>
                  <a:lnTo>
                    <a:pt x="71" y="0"/>
                  </a:lnTo>
                  <a:lnTo>
                    <a:pt x="71" y="15"/>
                  </a:lnTo>
                  <a:lnTo>
                    <a:pt x="46" y="27"/>
                  </a:lnTo>
                  <a:lnTo>
                    <a:pt x="46" y="71"/>
                  </a:lnTo>
                  <a:lnTo>
                    <a:pt x="27" y="86"/>
                  </a:lnTo>
                  <a:lnTo>
                    <a:pt x="27" y="59"/>
                  </a:lnTo>
                  <a:lnTo>
                    <a:pt x="46" y="42"/>
                  </a:lnTo>
                  <a:lnTo>
                    <a:pt x="27" y="15"/>
                  </a:lnTo>
                  <a:lnTo>
                    <a:pt x="15" y="27"/>
                  </a:lnTo>
                  <a:lnTo>
                    <a:pt x="0" y="71"/>
                  </a:lnTo>
                  <a:lnTo>
                    <a:pt x="15" y="115"/>
                  </a:lnTo>
                  <a:lnTo>
                    <a:pt x="15" y="127"/>
                  </a:lnTo>
                  <a:lnTo>
                    <a:pt x="27" y="127"/>
                  </a:lnTo>
                  <a:lnTo>
                    <a:pt x="71" y="142"/>
                  </a:lnTo>
                  <a:lnTo>
                    <a:pt x="86" y="159"/>
                  </a:lnTo>
                  <a:lnTo>
                    <a:pt x="130" y="159"/>
                  </a:lnTo>
                  <a:lnTo>
                    <a:pt x="115" y="200"/>
                  </a:lnTo>
                  <a:lnTo>
                    <a:pt x="130" y="242"/>
                  </a:lnTo>
                  <a:lnTo>
                    <a:pt x="115" y="242"/>
                  </a:lnTo>
                  <a:lnTo>
                    <a:pt x="142" y="282"/>
                  </a:lnTo>
                  <a:lnTo>
                    <a:pt x="142" y="299"/>
                  </a:lnTo>
                  <a:lnTo>
                    <a:pt x="171" y="299"/>
                  </a:lnTo>
                  <a:lnTo>
                    <a:pt x="215" y="271"/>
                  </a:lnTo>
                  <a:lnTo>
                    <a:pt x="198" y="255"/>
                  </a:lnTo>
                  <a:lnTo>
                    <a:pt x="198" y="230"/>
                  </a:lnTo>
                  <a:lnTo>
                    <a:pt x="186" y="211"/>
                  </a:lnTo>
                  <a:lnTo>
                    <a:pt x="230" y="230"/>
                  </a:lnTo>
                  <a:lnTo>
                    <a:pt x="286" y="200"/>
                  </a:lnTo>
                  <a:lnTo>
                    <a:pt x="286" y="182"/>
                  </a:lnTo>
                  <a:lnTo>
                    <a:pt x="271" y="171"/>
                  </a:lnTo>
                  <a:lnTo>
                    <a:pt x="286" y="142"/>
                  </a:lnTo>
                  <a:lnTo>
                    <a:pt x="297" y="142"/>
                  </a:lnTo>
                  <a:lnTo>
                    <a:pt x="286" y="127"/>
                  </a:lnTo>
                  <a:lnTo>
                    <a:pt x="286" y="115"/>
                  </a:lnTo>
                  <a:lnTo>
                    <a:pt x="319" y="100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77" name="Freeform 175"/>
            <p:cNvSpPr>
              <a:spLocks/>
            </p:cNvSpPr>
            <p:nvPr/>
          </p:nvSpPr>
          <p:spPr bwMode="auto">
            <a:xfrm>
              <a:off x="1786" y="2467"/>
              <a:ext cx="50" cy="94"/>
            </a:xfrm>
            <a:custGeom>
              <a:avLst/>
              <a:gdLst>
                <a:gd name="T0" fmla="*/ 10 w 60"/>
                <a:gd name="T1" fmla="*/ 21 h 100"/>
                <a:gd name="T2" fmla="*/ 0 w 60"/>
                <a:gd name="T3" fmla="*/ 0 h 100"/>
                <a:gd name="T4" fmla="*/ 0 w 60"/>
                <a:gd name="T5" fmla="*/ 16 h 100"/>
                <a:gd name="T6" fmla="*/ 0 w 60"/>
                <a:gd name="T7" fmla="*/ 32 h 100"/>
                <a:gd name="T8" fmla="*/ 0 w 60"/>
                <a:gd name="T9" fmla="*/ 54 h 100"/>
                <a:gd name="T10" fmla="*/ 5 w 60"/>
                <a:gd name="T11" fmla="*/ 54 h 100"/>
                <a:gd name="T12" fmla="*/ 10 w 60"/>
                <a:gd name="T13" fmla="*/ 21 h 1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0"/>
                <a:gd name="T22" fmla="*/ 0 h 100"/>
                <a:gd name="T23" fmla="*/ 60 w 60"/>
                <a:gd name="T24" fmla="*/ 100 h 1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0" h="100">
                  <a:moveTo>
                    <a:pt x="60" y="38"/>
                  </a:moveTo>
                  <a:lnTo>
                    <a:pt x="0" y="0"/>
                  </a:lnTo>
                  <a:lnTo>
                    <a:pt x="0" y="27"/>
                  </a:lnTo>
                  <a:lnTo>
                    <a:pt x="0" y="59"/>
                  </a:lnTo>
                  <a:lnTo>
                    <a:pt x="0" y="100"/>
                  </a:lnTo>
                  <a:lnTo>
                    <a:pt x="27" y="100"/>
                  </a:lnTo>
                  <a:lnTo>
                    <a:pt x="60" y="38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78" name="Freeform 176"/>
            <p:cNvSpPr>
              <a:spLocks/>
            </p:cNvSpPr>
            <p:nvPr/>
          </p:nvSpPr>
          <p:spPr bwMode="auto">
            <a:xfrm>
              <a:off x="1713" y="2467"/>
              <a:ext cx="73" cy="94"/>
            </a:xfrm>
            <a:custGeom>
              <a:avLst/>
              <a:gdLst>
                <a:gd name="T0" fmla="*/ 26 w 82"/>
                <a:gd name="T1" fmla="*/ 0 h 100"/>
                <a:gd name="T2" fmla="*/ 26 w 82"/>
                <a:gd name="T3" fmla="*/ 16 h 100"/>
                <a:gd name="T4" fmla="*/ 26 w 82"/>
                <a:gd name="T5" fmla="*/ 32 h 100"/>
                <a:gd name="T6" fmla="*/ 26 w 82"/>
                <a:gd name="T7" fmla="*/ 54 h 100"/>
                <a:gd name="T8" fmla="*/ 12 w 82"/>
                <a:gd name="T9" fmla="*/ 44 h 100"/>
                <a:gd name="T10" fmla="*/ 12 w 82"/>
                <a:gd name="T11" fmla="*/ 54 h 100"/>
                <a:gd name="T12" fmla="*/ 9 w 82"/>
                <a:gd name="T13" fmla="*/ 54 h 100"/>
                <a:gd name="T14" fmla="*/ 0 w 82"/>
                <a:gd name="T15" fmla="*/ 21 h 100"/>
                <a:gd name="T16" fmla="*/ 4 w 82"/>
                <a:gd name="T17" fmla="*/ 0 h 100"/>
                <a:gd name="T18" fmla="*/ 21 w 82"/>
                <a:gd name="T19" fmla="*/ 0 h 100"/>
                <a:gd name="T20" fmla="*/ 26 w 82"/>
                <a:gd name="T21" fmla="*/ 0 h 1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2"/>
                <a:gd name="T34" fmla="*/ 0 h 100"/>
                <a:gd name="T35" fmla="*/ 82 w 82"/>
                <a:gd name="T36" fmla="*/ 100 h 1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2" h="100">
                  <a:moveTo>
                    <a:pt x="82" y="0"/>
                  </a:moveTo>
                  <a:lnTo>
                    <a:pt x="82" y="27"/>
                  </a:lnTo>
                  <a:lnTo>
                    <a:pt x="82" y="59"/>
                  </a:lnTo>
                  <a:lnTo>
                    <a:pt x="82" y="100"/>
                  </a:lnTo>
                  <a:lnTo>
                    <a:pt x="42" y="82"/>
                  </a:lnTo>
                  <a:lnTo>
                    <a:pt x="42" y="100"/>
                  </a:lnTo>
                  <a:lnTo>
                    <a:pt x="27" y="100"/>
                  </a:lnTo>
                  <a:lnTo>
                    <a:pt x="0" y="38"/>
                  </a:lnTo>
                  <a:lnTo>
                    <a:pt x="11" y="0"/>
                  </a:lnTo>
                  <a:lnTo>
                    <a:pt x="69" y="0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79" name="Freeform 177"/>
            <p:cNvSpPr>
              <a:spLocks/>
            </p:cNvSpPr>
            <p:nvPr/>
          </p:nvSpPr>
          <p:spPr bwMode="auto">
            <a:xfrm>
              <a:off x="1462" y="3052"/>
              <a:ext cx="249" cy="901"/>
            </a:xfrm>
            <a:custGeom>
              <a:avLst/>
              <a:gdLst>
                <a:gd name="T0" fmla="*/ 7 w 286"/>
                <a:gd name="T1" fmla="*/ 56 h 964"/>
                <a:gd name="T2" fmla="*/ 10 w 286"/>
                <a:gd name="T3" fmla="*/ 120 h 964"/>
                <a:gd name="T4" fmla="*/ 10 w 286"/>
                <a:gd name="T5" fmla="*/ 171 h 964"/>
                <a:gd name="T6" fmla="*/ 15 w 286"/>
                <a:gd name="T7" fmla="*/ 203 h 964"/>
                <a:gd name="T8" fmla="*/ 15 w 286"/>
                <a:gd name="T9" fmla="*/ 265 h 964"/>
                <a:gd name="T10" fmla="*/ 10 w 286"/>
                <a:gd name="T11" fmla="*/ 272 h 964"/>
                <a:gd name="T12" fmla="*/ 18 w 286"/>
                <a:gd name="T13" fmla="*/ 317 h 964"/>
                <a:gd name="T14" fmla="*/ 22 w 286"/>
                <a:gd name="T15" fmla="*/ 322 h 964"/>
                <a:gd name="T16" fmla="*/ 29 w 286"/>
                <a:gd name="T17" fmla="*/ 357 h 964"/>
                <a:gd name="T18" fmla="*/ 24 w 286"/>
                <a:gd name="T19" fmla="*/ 381 h 964"/>
                <a:gd name="T20" fmla="*/ 22 w 286"/>
                <a:gd name="T21" fmla="*/ 396 h 964"/>
                <a:gd name="T22" fmla="*/ 32 w 286"/>
                <a:gd name="T23" fmla="*/ 419 h 964"/>
                <a:gd name="T24" fmla="*/ 29 w 286"/>
                <a:gd name="T25" fmla="*/ 419 h 964"/>
                <a:gd name="T26" fmla="*/ 36 w 286"/>
                <a:gd name="T27" fmla="*/ 441 h 964"/>
                <a:gd name="T28" fmla="*/ 39 w 286"/>
                <a:gd name="T29" fmla="*/ 441 h 964"/>
                <a:gd name="T30" fmla="*/ 39 w 286"/>
                <a:gd name="T31" fmla="*/ 461 h 964"/>
                <a:gd name="T32" fmla="*/ 43 w 286"/>
                <a:gd name="T33" fmla="*/ 453 h 964"/>
                <a:gd name="T34" fmla="*/ 43 w 286"/>
                <a:gd name="T35" fmla="*/ 461 h 964"/>
                <a:gd name="T36" fmla="*/ 47 w 286"/>
                <a:gd name="T37" fmla="*/ 476 h 964"/>
                <a:gd name="T38" fmla="*/ 68 w 286"/>
                <a:gd name="T39" fmla="*/ 491 h 964"/>
                <a:gd name="T40" fmla="*/ 72 w 286"/>
                <a:gd name="T41" fmla="*/ 476 h 964"/>
                <a:gd name="T42" fmla="*/ 56 w 286"/>
                <a:gd name="T43" fmla="*/ 467 h 964"/>
                <a:gd name="T44" fmla="*/ 47 w 286"/>
                <a:gd name="T45" fmla="*/ 446 h 964"/>
                <a:gd name="T46" fmla="*/ 43 w 286"/>
                <a:gd name="T47" fmla="*/ 396 h 964"/>
                <a:gd name="T48" fmla="*/ 39 w 286"/>
                <a:gd name="T49" fmla="*/ 376 h 964"/>
                <a:gd name="T50" fmla="*/ 32 w 286"/>
                <a:gd name="T51" fmla="*/ 345 h 964"/>
                <a:gd name="T52" fmla="*/ 29 w 286"/>
                <a:gd name="T53" fmla="*/ 322 h 964"/>
                <a:gd name="T54" fmla="*/ 22 w 286"/>
                <a:gd name="T55" fmla="*/ 265 h 964"/>
                <a:gd name="T56" fmla="*/ 22 w 286"/>
                <a:gd name="T57" fmla="*/ 246 h 964"/>
                <a:gd name="T58" fmla="*/ 18 w 286"/>
                <a:gd name="T59" fmla="*/ 189 h 964"/>
                <a:gd name="T60" fmla="*/ 22 w 286"/>
                <a:gd name="T61" fmla="*/ 120 h 964"/>
                <a:gd name="T62" fmla="*/ 24 w 286"/>
                <a:gd name="T63" fmla="*/ 85 h 964"/>
                <a:gd name="T64" fmla="*/ 22 w 286"/>
                <a:gd name="T65" fmla="*/ 71 h 964"/>
                <a:gd name="T66" fmla="*/ 15 w 286"/>
                <a:gd name="T67" fmla="*/ 20 h 964"/>
                <a:gd name="T68" fmla="*/ 0 w 286"/>
                <a:gd name="T69" fmla="*/ 7 h 96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6"/>
                <a:gd name="T106" fmla="*/ 0 h 964"/>
                <a:gd name="T107" fmla="*/ 286 w 286"/>
                <a:gd name="T108" fmla="*/ 964 h 96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6" h="964">
                  <a:moveTo>
                    <a:pt x="0" y="11"/>
                  </a:moveTo>
                  <a:lnTo>
                    <a:pt x="27" y="111"/>
                  </a:lnTo>
                  <a:lnTo>
                    <a:pt x="27" y="138"/>
                  </a:lnTo>
                  <a:lnTo>
                    <a:pt x="42" y="238"/>
                  </a:lnTo>
                  <a:lnTo>
                    <a:pt x="27" y="311"/>
                  </a:lnTo>
                  <a:lnTo>
                    <a:pt x="42" y="338"/>
                  </a:lnTo>
                  <a:lnTo>
                    <a:pt x="27" y="349"/>
                  </a:lnTo>
                  <a:lnTo>
                    <a:pt x="59" y="397"/>
                  </a:lnTo>
                  <a:lnTo>
                    <a:pt x="59" y="438"/>
                  </a:lnTo>
                  <a:lnTo>
                    <a:pt x="59" y="522"/>
                  </a:lnTo>
                  <a:lnTo>
                    <a:pt x="42" y="522"/>
                  </a:lnTo>
                  <a:lnTo>
                    <a:pt x="42" y="534"/>
                  </a:lnTo>
                  <a:lnTo>
                    <a:pt x="71" y="593"/>
                  </a:lnTo>
                  <a:lnTo>
                    <a:pt x="71" y="622"/>
                  </a:lnTo>
                  <a:lnTo>
                    <a:pt x="86" y="653"/>
                  </a:lnTo>
                  <a:lnTo>
                    <a:pt x="86" y="633"/>
                  </a:lnTo>
                  <a:lnTo>
                    <a:pt x="98" y="653"/>
                  </a:lnTo>
                  <a:lnTo>
                    <a:pt x="115" y="704"/>
                  </a:lnTo>
                  <a:lnTo>
                    <a:pt x="86" y="704"/>
                  </a:lnTo>
                  <a:lnTo>
                    <a:pt x="98" y="752"/>
                  </a:lnTo>
                  <a:lnTo>
                    <a:pt x="98" y="766"/>
                  </a:lnTo>
                  <a:lnTo>
                    <a:pt x="86" y="781"/>
                  </a:lnTo>
                  <a:lnTo>
                    <a:pt x="126" y="781"/>
                  </a:lnTo>
                  <a:lnTo>
                    <a:pt x="126" y="822"/>
                  </a:lnTo>
                  <a:lnTo>
                    <a:pt x="115" y="804"/>
                  </a:lnTo>
                  <a:lnTo>
                    <a:pt x="115" y="822"/>
                  </a:lnTo>
                  <a:lnTo>
                    <a:pt x="126" y="866"/>
                  </a:lnTo>
                  <a:lnTo>
                    <a:pt x="142" y="866"/>
                  </a:lnTo>
                  <a:lnTo>
                    <a:pt x="142" y="877"/>
                  </a:lnTo>
                  <a:lnTo>
                    <a:pt x="157" y="866"/>
                  </a:lnTo>
                  <a:lnTo>
                    <a:pt x="157" y="877"/>
                  </a:lnTo>
                  <a:lnTo>
                    <a:pt x="157" y="904"/>
                  </a:lnTo>
                  <a:lnTo>
                    <a:pt x="169" y="904"/>
                  </a:lnTo>
                  <a:lnTo>
                    <a:pt x="169" y="893"/>
                  </a:lnTo>
                  <a:lnTo>
                    <a:pt x="186" y="904"/>
                  </a:lnTo>
                  <a:lnTo>
                    <a:pt x="169" y="904"/>
                  </a:lnTo>
                  <a:lnTo>
                    <a:pt x="169" y="918"/>
                  </a:lnTo>
                  <a:lnTo>
                    <a:pt x="186" y="937"/>
                  </a:lnTo>
                  <a:lnTo>
                    <a:pt x="186" y="918"/>
                  </a:lnTo>
                  <a:lnTo>
                    <a:pt x="269" y="964"/>
                  </a:lnTo>
                  <a:lnTo>
                    <a:pt x="269" y="937"/>
                  </a:lnTo>
                  <a:lnTo>
                    <a:pt x="286" y="937"/>
                  </a:lnTo>
                  <a:lnTo>
                    <a:pt x="286" y="918"/>
                  </a:lnTo>
                  <a:lnTo>
                    <a:pt x="224" y="918"/>
                  </a:lnTo>
                  <a:lnTo>
                    <a:pt x="198" y="877"/>
                  </a:lnTo>
                  <a:lnTo>
                    <a:pt x="186" y="877"/>
                  </a:lnTo>
                  <a:lnTo>
                    <a:pt x="169" y="866"/>
                  </a:lnTo>
                  <a:lnTo>
                    <a:pt x="169" y="781"/>
                  </a:lnTo>
                  <a:lnTo>
                    <a:pt x="157" y="722"/>
                  </a:lnTo>
                  <a:lnTo>
                    <a:pt x="157" y="737"/>
                  </a:lnTo>
                  <a:lnTo>
                    <a:pt x="142" y="722"/>
                  </a:lnTo>
                  <a:lnTo>
                    <a:pt x="126" y="681"/>
                  </a:lnTo>
                  <a:lnTo>
                    <a:pt x="126" y="653"/>
                  </a:lnTo>
                  <a:lnTo>
                    <a:pt x="115" y="633"/>
                  </a:lnTo>
                  <a:lnTo>
                    <a:pt x="115" y="566"/>
                  </a:lnTo>
                  <a:lnTo>
                    <a:pt x="86" y="522"/>
                  </a:lnTo>
                  <a:lnTo>
                    <a:pt x="98" y="493"/>
                  </a:lnTo>
                  <a:lnTo>
                    <a:pt x="86" y="482"/>
                  </a:lnTo>
                  <a:lnTo>
                    <a:pt x="98" y="438"/>
                  </a:lnTo>
                  <a:lnTo>
                    <a:pt x="71" y="370"/>
                  </a:lnTo>
                  <a:lnTo>
                    <a:pt x="71" y="282"/>
                  </a:lnTo>
                  <a:lnTo>
                    <a:pt x="86" y="238"/>
                  </a:lnTo>
                  <a:lnTo>
                    <a:pt x="71" y="182"/>
                  </a:lnTo>
                  <a:lnTo>
                    <a:pt x="98" y="167"/>
                  </a:lnTo>
                  <a:lnTo>
                    <a:pt x="98" y="138"/>
                  </a:lnTo>
                  <a:lnTo>
                    <a:pt x="86" y="138"/>
                  </a:lnTo>
                  <a:lnTo>
                    <a:pt x="59" y="67"/>
                  </a:lnTo>
                  <a:lnTo>
                    <a:pt x="59" y="38"/>
                  </a:lnTo>
                  <a:lnTo>
                    <a:pt x="27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80" name="Freeform 178"/>
            <p:cNvSpPr>
              <a:spLocks/>
            </p:cNvSpPr>
            <p:nvPr/>
          </p:nvSpPr>
          <p:spPr bwMode="auto">
            <a:xfrm>
              <a:off x="1476" y="2852"/>
              <a:ext cx="261" cy="331"/>
            </a:xfrm>
            <a:custGeom>
              <a:avLst/>
              <a:gdLst>
                <a:gd name="T0" fmla="*/ 0 w 300"/>
                <a:gd name="T1" fmla="*/ 16 h 355"/>
                <a:gd name="T2" fmla="*/ 3 w 300"/>
                <a:gd name="T3" fmla="*/ 35 h 355"/>
                <a:gd name="T4" fmla="*/ 3 w 300"/>
                <a:gd name="T5" fmla="*/ 84 h 355"/>
                <a:gd name="T6" fmla="*/ 7 w 300"/>
                <a:gd name="T7" fmla="*/ 90 h 355"/>
                <a:gd name="T8" fmla="*/ 3 w 300"/>
                <a:gd name="T9" fmla="*/ 106 h 355"/>
                <a:gd name="T10" fmla="*/ 10 w 300"/>
                <a:gd name="T11" fmla="*/ 127 h 355"/>
                <a:gd name="T12" fmla="*/ 10 w 300"/>
                <a:gd name="T13" fmla="*/ 140 h 355"/>
                <a:gd name="T14" fmla="*/ 17 w 300"/>
                <a:gd name="T15" fmla="*/ 176 h 355"/>
                <a:gd name="T16" fmla="*/ 21 w 300"/>
                <a:gd name="T17" fmla="*/ 176 h 355"/>
                <a:gd name="T18" fmla="*/ 28 w 300"/>
                <a:gd name="T19" fmla="*/ 161 h 355"/>
                <a:gd name="T20" fmla="*/ 38 w 300"/>
                <a:gd name="T21" fmla="*/ 171 h 355"/>
                <a:gd name="T22" fmla="*/ 44 w 300"/>
                <a:gd name="T23" fmla="*/ 171 h 355"/>
                <a:gd name="T24" fmla="*/ 50 w 300"/>
                <a:gd name="T25" fmla="*/ 134 h 355"/>
                <a:gd name="T26" fmla="*/ 67 w 300"/>
                <a:gd name="T27" fmla="*/ 127 h 355"/>
                <a:gd name="T28" fmla="*/ 70 w 300"/>
                <a:gd name="T29" fmla="*/ 140 h 355"/>
                <a:gd name="T30" fmla="*/ 74 w 300"/>
                <a:gd name="T31" fmla="*/ 113 h 355"/>
                <a:gd name="T32" fmla="*/ 67 w 300"/>
                <a:gd name="T33" fmla="*/ 98 h 355"/>
                <a:gd name="T34" fmla="*/ 67 w 300"/>
                <a:gd name="T35" fmla="*/ 90 h 355"/>
                <a:gd name="T36" fmla="*/ 57 w 300"/>
                <a:gd name="T37" fmla="*/ 84 h 355"/>
                <a:gd name="T38" fmla="*/ 57 w 300"/>
                <a:gd name="T39" fmla="*/ 78 h 355"/>
                <a:gd name="T40" fmla="*/ 57 w 300"/>
                <a:gd name="T41" fmla="*/ 71 h 355"/>
                <a:gd name="T42" fmla="*/ 52 w 300"/>
                <a:gd name="T43" fmla="*/ 58 h 355"/>
                <a:gd name="T44" fmla="*/ 28 w 300"/>
                <a:gd name="T45" fmla="*/ 35 h 355"/>
                <a:gd name="T46" fmla="*/ 25 w 300"/>
                <a:gd name="T47" fmla="*/ 21 h 355"/>
                <a:gd name="T48" fmla="*/ 25 w 300"/>
                <a:gd name="T49" fmla="*/ 0 h 355"/>
                <a:gd name="T50" fmla="*/ 14 w 300"/>
                <a:gd name="T51" fmla="*/ 0 h 355"/>
                <a:gd name="T52" fmla="*/ 7 w 300"/>
                <a:gd name="T53" fmla="*/ 21 h 355"/>
                <a:gd name="T54" fmla="*/ 0 w 300"/>
                <a:gd name="T55" fmla="*/ 16 h 35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00"/>
                <a:gd name="T85" fmla="*/ 0 h 355"/>
                <a:gd name="T86" fmla="*/ 300 w 300"/>
                <a:gd name="T87" fmla="*/ 355 h 355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00" h="355">
                  <a:moveTo>
                    <a:pt x="0" y="30"/>
                  </a:moveTo>
                  <a:lnTo>
                    <a:pt x="12" y="71"/>
                  </a:lnTo>
                  <a:lnTo>
                    <a:pt x="12" y="171"/>
                  </a:lnTo>
                  <a:lnTo>
                    <a:pt x="27" y="182"/>
                  </a:lnTo>
                  <a:lnTo>
                    <a:pt x="12" y="215"/>
                  </a:lnTo>
                  <a:lnTo>
                    <a:pt x="42" y="255"/>
                  </a:lnTo>
                  <a:lnTo>
                    <a:pt x="42" y="282"/>
                  </a:lnTo>
                  <a:lnTo>
                    <a:pt x="71" y="355"/>
                  </a:lnTo>
                  <a:lnTo>
                    <a:pt x="83" y="355"/>
                  </a:lnTo>
                  <a:lnTo>
                    <a:pt x="111" y="326"/>
                  </a:lnTo>
                  <a:lnTo>
                    <a:pt x="156" y="341"/>
                  </a:lnTo>
                  <a:lnTo>
                    <a:pt x="183" y="341"/>
                  </a:lnTo>
                  <a:lnTo>
                    <a:pt x="200" y="270"/>
                  </a:lnTo>
                  <a:lnTo>
                    <a:pt x="271" y="255"/>
                  </a:lnTo>
                  <a:lnTo>
                    <a:pt x="282" y="282"/>
                  </a:lnTo>
                  <a:lnTo>
                    <a:pt x="300" y="226"/>
                  </a:lnTo>
                  <a:lnTo>
                    <a:pt x="271" y="197"/>
                  </a:lnTo>
                  <a:lnTo>
                    <a:pt x="271" y="182"/>
                  </a:lnTo>
                  <a:lnTo>
                    <a:pt x="231" y="171"/>
                  </a:lnTo>
                  <a:lnTo>
                    <a:pt x="231" y="159"/>
                  </a:lnTo>
                  <a:lnTo>
                    <a:pt x="231" y="142"/>
                  </a:lnTo>
                  <a:lnTo>
                    <a:pt x="211" y="115"/>
                  </a:lnTo>
                  <a:lnTo>
                    <a:pt x="111" y="71"/>
                  </a:lnTo>
                  <a:lnTo>
                    <a:pt x="100" y="42"/>
                  </a:lnTo>
                  <a:lnTo>
                    <a:pt x="100" y="0"/>
                  </a:lnTo>
                  <a:lnTo>
                    <a:pt x="56" y="0"/>
                  </a:lnTo>
                  <a:lnTo>
                    <a:pt x="27" y="42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81" name="Freeform 179"/>
            <p:cNvSpPr>
              <a:spLocks/>
            </p:cNvSpPr>
            <p:nvPr/>
          </p:nvSpPr>
          <p:spPr bwMode="auto">
            <a:xfrm>
              <a:off x="1636" y="3091"/>
              <a:ext cx="174" cy="215"/>
            </a:xfrm>
            <a:custGeom>
              <a:avLst/>
              <a:gdLst>
                <a:gd name="T0" fmla="*/ 50 w 200"/>
                <a:gd name="T1" fmla="*/ 87 h 230"/>
                <a:gd name="T2" fmla="*/ 50 w 200"/>
                <a:gd name="T3" fmla="*/ 101 h 230"/>
                <a:gd name="T4" fmla="*/ 47 w 200"/>
                <a:gd name="T5" fmla="*/ 118 h 230"/>
                <a:gd name="T6" fmla="*/ 43 w 200"/>
                <a:gd name="T7" fmla="*/ 118 h 230"/>
                <a:gd name="T8" fmla="*/ 29 w 200"/>
                <a:gd name="T9" fmla="*/ 107 h 230"/>
                <a:gd name="T10" fmla="*/ 33 w 200"/>
                <a:gd name="T11" fmla="*/ 94 h 230"/>
                <a:gd name="T12" fmla="*/ 33 w 200"/>
                <a:gd name="T13" fmla="*/ 80 h 230"/>
                <a:gd name="T14" fmla="*/ 22 w 200"/>
                <a:gd name="T15" fmla="*/ 72 h 230"/>
                <a:gd name="T16" fmla="*/ 15 w 200"/>
                <a:gd name="T17" fmla="*/ 65 h 230"/>
                <a:gd name="T18" fmla="*/ 0 w 200"/>
                <a:gd name="T19" fmla="*/ 44 h 230"/>
                <a:gd name="T20" fmla="*/ 3 w 200"/>
                <a:gd name="T21" fmla="*/ 7 h 230"/>
                <a:gd name="T22" fmla="*/ 22 w 200"/>
                <a:gd name="T23" fmla="*/ 0 h 230"/>
                <a:gd name="T24" fmla="*/ 25 w 200"/>
                <a:gd name="T25" fmla="*/ 15 h 230"/>
                <a:gd name="T26" fmla="*/ 29 w 200"/>
                <a:gd name="T27" fmla="*/ 36 h 230"/>
                <a:gd name="T28" fmla="*/ 39 w 200"/>
                <a:gd name="T29" fmla="*/ 44 h 230"/>
                <a:gd name="T30" fmla="*/ 43 w 200"/>
                <a:gd name="T31" fmla="*/ 44 h 230"/>
                <a:gd name="T32" fmla="*/ 43 w 200"/>
                <a:gd name="T33" fmla="*/ 65 h 230"/>
                <a:gd name="T34" fmla="*/ 50 w 200"/>
                <a:gd name="T35" fmla="*/ 65 h 230"/>
                <a:gd name="T36" fmla="*/ 50 w 200"/>
                <a:gd name="T37" fmla="*/ 87 h 23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00"/>
                <a:gd name="T58" fmla="*/ 0 h 230"/>
                <a:gd name="T59" fmla="*/ 200 w 200"/>
                <a:gd name="T60" fmla="*/ 230 h 23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00" h="230">
                  <a:moveTo>
                    <a:pt x="200" y="169"/>
                  </a:moveTo>
                  <a:lnTo>
                    <a:pt x="200" y="198"/>
                  </a:lnTo>
                  <a:lnTo>
                    <a:pt x="187" y="230"/>
                  </a:lnTo>
                  <a:lnTo>
                    <a:pt x="171" y="230"/>
                  </a:lnTo>
                  <a:lnTo>
                    <a:pt x="116" y="209"/>
                  </a:lnTo>
                  <a:lnTo>
                    <a:pt x="131" y="186"/>
                  </a:lnTo>
                  <a:lnTo>
                    <a:pt x="131" y="157"/>
                  </a:lnTo>
                  <a:lnTo>
                    <a:pt x="87" y="142"/>
                  </a:lnTo>
                  <a:lnTo>
                    <a:pt x="60" y="127"/>
                  </a:lnTo>
                  <a:lnTo>
                    <a:pt x="0" y="86"/>
                  </a:lnTo>
                  <a:lnTo>
                    <a:pt x="16" y="15"/>
                  </a:lnTo>
                  <a:lnTo>
                    <a:pt x="87" y="0"/>
                  </a:lnTo>
                  <a:lnTo>
                    <a:pt x="100" y="27"/>
                  </a:lnTo>
                  <a:lnTo>
                    <a:pt x="116" y="71"/>
                  </a:lnTo>
                  <a:lnTo>
                    <a:pt x="160" y="86"/>
                  </a:lnTo>
                  <a:lnTo>
                    <a:pt x="171" y="86"/>
                  </a:lnTo>
                  <a:lnTo>
                    <a:pt x="171" y="127"/>
                  </a:lnTo>
                  <a:lnTo>
                    <a:pt x="200" y="127"/>
                  </a:lnTo>
                  <a:lnTo>
                    <a:pt x="200" y="169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82" name="Freeform 180"/>
            <p:cNvSpPr>
              <a:spLocks/>
            </p:cNvSpPr>
            <p:nvPr/>
          </p:nvSpPr>
          <p:spPr bwMode="auto">
            <a:xfrm>
              <a:off x="1524" y="3159"/>
              <a:ext cx="312" cy="753"/>
            </a:xfrm>
            <a:custGeom>
              <a:avLst/>
              <a:gdLst>
                <a:gd name="T0" fmla="*/ 84 w 359"/>
                <a:gd name="T1" fmla="*/ 79 h 807"/>
                <a:gd name="T2" fmla="*/ 84 w 359"/>
                <a:gd name="T3" fmla="*/ 49 h 807"/>
                <a:gd name="T4" fmla="*/ 81 w 359"/>
                <a:gd name="T5" fmla="*/ 64 h 807"/>
                <a:gd name="T6" fmla="*/ 72 w 359"/>
                <a:gd name="T7" fmla="*/ 79 h 807"/>
                <a:gd name="T8" fmla="*/ 63 w 359"/>
                <a:gd name="T9" fmla="*/ 58 h 807"/>
                <a:gd name="T10" fmla="*/ 53 w 359"/>
                <a:gd name="T11" fmla="*/ 35 h 807"/>
                <a:gd name="T12" fmla="*/ 32 w 359"/>
                <a:gd name="T13" fmla="*/ 7 h 807"/>
                <a:gd name="T14" fmla="*/ 14 w 359"/>
                <a:gd name="T15" fmla="*/ 0 h 807"/>
                <a:gd name="T16" fmla="*/ 7 w 359"/>
                <a:gd name="T17" fmla="*/ 29 h 807"/>
                <a:gd name="T18" fmla="*/ 3 w 359"/>
                <a:gd name="T19" fmla="*/ 64 h 807"/>
                <a:gd name="T20" fmla="*/ 0 w 359"/>
                <a:gd name="T21" fmla="*/ 130 h 807"/>
                <a:gd name="T22" fmla="*/ 3 w 359"/>
                <a:gd name="T23" fmla="*/ 186 h 807"/>
                <a:gd name="T24" fmla="*/ 3 w 359"/>
                <a:gd name="T25" fmla="*/ 205 h 807"/>
                <a:gd name="T26" fmla="*/ 10 w 359"/>
                <a:gd name="T27" fmla="*/ 261 h 807"/>
                <a:gd name="T28" fmla="*/ 14 w 359"/>
                <a:gd name="T29" fmla="*/ 286 h 807"/>
                <a:gd name="T30" fmla="*/ 21 w 359"/>
                <a:gd name="T31" fmla="*/ 313 h 807"/>
                <a:gd name="T32" fmla="*/ 24 w 359"/>
                <a:gd name="T33" fmla="*/ 334 h 807"/>
                <a:gd name="T34" fmla="*/ 28 w 359"/>
                <a:gd name="T35" fmla="*/ 383 h 807"/>
                <a:gd name="T36" fmla="*/ 37 w 359"/>
                <a:gd name="T37" fmla="*/ 404 h 807"/>
                <a:gd name="T38" fmla="*/ 59 w 359"/>
                <a:gd name="T39" fmla="*/ 404 h 807"/>
                <a:gd name="T40" fmla="*/ 48 w 359"/>
                <a:gd name="T41" fmla="*/ 383 h 807"/>
                <a:gd name="T42" fmla="*/ 53 w 359"/>
                <a:gd name="T43" fmla="*/ 364 h 807"/>
                <a:gd name="T44" fmla="*/ 55 w 359"/>
                <a:gd name="T45" fmla="*/ 341 h 807"/>
                <a:gd name="T46" fmla="*/ 46 w 359"/>
                <a:gd name="T47" fmla="*/ 334 h 807"/>
                <a:gd name="T48" fmla="*/ 46 w 359"/>
                <a:gd name="T49" fmla="*/ 313 h 807"/>
                <a:gd name="T50" fmla="*/ 53 w 359"/>
                <a:gd name="T51" fmla="*/ 306 h 807"/>
                <a:gd name="T52" fmla="*/ 55 w 359"/>
                <a:gd name="T53" fmla="*/ 286 h 807"/>
                <a:gd name="T54" fmla="*/ 53 w 359"/>
                <a:gd name="T55" fmla="*/ 278 h 807"/>
                <a:gd name="T56" fmla="*/ 59 w 359"/>
                <a:gd name="T57" fmla="*/ 286 h 807"/>
                <a:gd name="T58" fmla="*/ 55 w 359"/>
                <a:gd name="T59" fmla="*/ 271 h 807"/>
                <a:gd name="T60" fmla="*/ 48 w 359"/>
                <a:gd name="T61" fmla="*/ 271 h 807"/>
                <a:gd name="T62" fmla="*/ 53 w 359"/>
                <a:gd name="T63" fmla="*/ 261 h 807"/>
                <a:gd name="T64" fmla="*/ 59 w 359"/>
                <a:gd name="T65" fmla="*/ 236 h 807"/>
                <a:gd name="T66" fmla="*/ 81 w 359"/>
                <a:gd name="T67" fmla="*/ 221 h 807"/>
                <a:gd name="T68" fmla="*/ 84 w 359"/>
                <a:gd name="T69" fmla="*/ 199 h 807"/>
                <a:gd name="T70" fmla="*/ 81 w 359"/>
                <a:gd name="T71" fmla="*/ 186 h 807"/>
                <a:gd name="T72" fmla="*/ 70 w 359"/>
                <a:gd name="T73" fmla="*/ 163 h 80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59"/>
                <a:gd name="T112" fmla="*/ 0 h 807"/>
                <a:gd name="T113" fmla="*/ 359 w 359"/>
                <a:gd name="T114" fmla="*/ 807 h 80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59" h="807">
                  <a:moveTo>
                    <a:pt x="286" y="227"/>
                  </a:moveTo>
                  <a:lnTo>
                    <a:pt x="345" y="159"/>
                  </a:lnTo>
                  <a:lnTo>
                    <a:pt x="359" y="138"/>
                  </a:lnTo>
                  <a:lnTo>
                    <a:pt x="345" y="98"/>
                  </a:lnTo>
                  <a:lnTo>
                    <a:pt x="326" y="98"/>
                  </a:lnTo>
                  <a:lnTo>
                    <a:pt x="326" y="127"/>
                  </a:lnTo>
                  <a:lnTo>
                    <a:pt x="315" y="159"/>
                  </a:lnTo>
                  <a:lnTo>
                    <a:pt x="297" y="159"/>
                  </a:lnTo>
                  <a:lnTo>
                    <a:pt x="242" y="138"/>
                  </a:lnTo>
                  <a:lnTo>
                    <a:pt x="259" y="115"/>
                  </a:lnTo>
                  <a:lnTo>
                    <a:pt x="259" y="86"/>
                  </a:lnTo>
                  <a:lnTo>
                    <a:pt x="215" y="71"/>
                  </a:lnTo>
                  <a:lnTo>
                    <a:pt x="186" y="56"/>
                  </a:lnTo>
                  <a:lnTo>
                    <a:pt x="127" y="15"/>
                  </a:lnTo>
                  <a:lnTo>
                    <a:pt x="98" y="15"/>
                  </a:lnTo>
                  <a:lnTo>
                    <a:pt x="55" y="0"/>
                  </a:lnTo>
                  <a:lnTo>
                    <a:pt x="27" y="27"/>
                  </a:lnTo>
                  <a:lnTo>
                    <a:pt x="27" y="56"/>
                  </a:lnTo>
                  <a:lnTo>
                    <a:pt x="0" y="71"/>
                  </a:lnTo>
                  <a:lnTo>
                    <a:pt x="15" y="127"/>
                  </a:lnTo>
                  <a:lnTo>
                    <a:pt x="0" y="171"/>
                  </a:lnTo>
                  <a:lnTo>
                    <a:pt x="0" y="259"/>
                  </a:lnTo>
                  <a:lnTo>
                    <a:pt x="27" y="326"/>
                  </a:lnTo>
                  <a:lnTo>
                    <a:pt x="15" y="371"/>
                  </a:lnTo>
                  <a:lnTo>
                    <a:pt x="27" y="382"/>
                  </a:lnTo>
                  <a:lnTo>
                    <a:pt x="15" y="411"/>
                  </a:lnTo>
                  <a:lnTo>
                    <a:pt x="42" y="455"/>
                  </a:lnTo>
                  <a:lnTo>
                    <a:pt x="42" y="522"/>
                  </a:lnTo>
                  <a:lnTo>
                    <a:pt x="55" y="542"/>
                  </a:lnTo>
                  <a:lnTo>
                    <a:pt x="55" y="570"/>
                  </a:lnTo>
                  <a:lnTo>
                    <a:pt x="71" y="611"/>
                  </a:lnTo>
                  <a:lnTo>
                    <a:pt x="86" y="626"/>
                  </a:lnTo>
                  <a:lnTo>
                    <a:pt x="86" y="611"/>
                  </a:lnTo>
                  <a:lnTo>
                    <a:pt x="98" y="670"/>
                  </a:lnTo>
                  <a:lnTo>
                    <a:pt x="98" y="753"/>
                  </a:lnTo>
                  <a:lnTo>
                    <a:pt x="115" y="766"/>
                  </a:lnTo>
                  <a:lnTo>
                    <a:pt x="127" y="766"/>
                  </a:lnTo>
                  <a:lnTo>
                    <a:pt x="155" y="807"/>
                  </a:lnTo>
                  <a:lnTo>
                    <a:pt x="215" y="807"/>
                  </a:lnTo>
                  <a:lnTo>
                    <a:pt x="242" y="807"/>
                  </a:lnTo>
                  <a:lnTo>
                    <a:pt x="198" y="782"/>
                  </a:lnTo>
                  <a:lnTo>
                    <a:pt x="198" y="766"/>
                  </a:lnTo>
                  <a:lnTo>
                    <a:pt x="215" y="753"/>
                  </a:lnTo>
                  <a:lnTo>
                    <a:pt x="215" y="726"/>
                  </a:lnTo>
                  <a:lnTo>
                    <a:pt x="242" y="693"/>
                  </a:lnTo>
                  <a:lnTo>
                    <a:pt x="226" y="682"/>
                  </a:lnTo>
                  <a:lnTo>
                    <a:pt x="215" y="682"/>
                  </a:lnTo>
                  <a:lnTo>
                    <a:pt x="186" y="670"/>
                  </a:lnTo>
                  <a:lnTo>
                    <a:pt x="186" y="653"/>
                  </a:lnTo>
                  <a:lnTo>
                    <a:pt x="186" y="626"/>
                  </a:lnTo>
                  <a:lnTo>
                    <a:pt x="215" y="626"/>
                  </a:lnTo>
                  <a:lnTo>
                    <a:pt x="215" y="611"/>
                  </a:lnTo>
                  <a:lnTo>
                    <a:pt x="215" y="582"/>
                  </a:lnTo>
                  <a:lnTo>
                    <a:pt x="226" y="570"/>
                  </a:lnTo>
                  <a:lnTo>
                    <a:pt x="215" y="570"/>
                  </a:lnTo>
                  <a:lnTo>
                    <a:pt x="215" y="555"/>
                  </a:lnTo>
                  <a:lnTo>
                    <a:pt x="226" y="570"/>
                  </a:lnTo>
                  <a:lnTo>
                    <a:pt x="242" y="570"/>
                  </a:lnTo>
                  <a:lnTo>
                    <a:pt x="242" y="555"/>
                  </a:lnTo>
                  <a:lnTo>
                    <a:pt x="226" y="542"/>
                  </a:lnTo>
                  <a:lnTo>
                    <a:pt x="215" y="555"/>
                  </a:lnTo>
                  <a:lnTo>
                    <a:pt x="198" y="542"/>
                  </a:lnTo>
                  <a:lnTo>
                    <a:pt x="186" y="511"/>
                  </a:lnTo>
                  <a:lnTo>
                    <a:pt x="215" y="522"/>
                  </a:lnTo>
                  <a:lnTo>
                    <a:pt x="242" y="511"/>
                  </a:lnTo>
                  <a:lnTo>
                    <a:pt x="242" y="470"/>
                  </a:lnTo>
                  <a:lnTo>
                    <a:pt x="274" y="455"/>
                  </a:lnTo>
                  <a:lnTo>
                    <a:pt x="326" y="442"/>
                  </a:lnTo>
                  <a:lnTo>
                    <a:pt x="345" y="411"/>
                  </a:lnTo>
                  <a:lnTo>
                    <a:pt x="345" y="397"/>
                  </a:lnTo>
                  <a:lnTo>
                    <a:pt x="315" y="382"/>
                  </a:lnTo>
                  <a:lnTo>
                    <a:pt x="326" y="371"/>
                  </a:lnTo>
                  <a:lnTo>
                    <a:pt x="286" y="338"/>
                  </a:lnTo>
                  <a:lnTo>
                    <a:pt x="286" y="326"/>
                  </a:lnTo>
                  <a:lnTo>
                    <a:pt x="286" y="227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83" name="Freeform 181"/>
            <p:cNvSpPr>
              <a:spLocks/>
            </p:cNvSpPr>
            <p:nvPr/>
          </p:nvSpPr>
          <p:spPr bwMode="auto">
            <a:xfrm>
              <a:off x="1636" y="2400"/>
              <a:ext cx="101" cy="170"/>
            </a:xfrm>
            <a:custGeom>
              <a:avLst/>
              <a:gdLst>
                <a:gd name="T0" fmla="*/ 12 w 116"/>
                <a:gd name="T1" fmla="*/ 0 h 182"/>
                <a:gd name="T2" fmla="*/ 18 w 116"/>
                <a:gd name="T3" fmla="*/ 7 h 182"/>
                <a:gd name="T4" fmla="*/ 18 w 116"/>
                <a:gd name="T5" fmla="*/ 21 h 182"/>
                <a:gd name="T6" fmla="*/ 24 w 116"/>
                <a:gd name="T7" fmla="*/ 35 h 182"/>
                <a:gd name="T8" fmla="*/ 22 w 116"/>
                <a:gd name="T9" fmla="*/ 56 h 182"/>
                <a:gd name="T10" fmla="*/ 29 w 116"/>
                <a:gd name="T11" fmla="*/ 86 h 182"/>
                <a:gd name="T12" fmla="*/ 24 w 116"/>
                <a:gd name="T13" fmla="*/ 86 h 182"/>
                <a:gd name="T14" fmla="*/ 15 w 116"/>
                <a:gd name="T15" fmla="*/ 92 h 182"/>
                <a:gd name="T16" fmla="*/ 12 w 116"/>
                <a:gd name="T17" fmla="*/ 92 h 182"/>
                <a:gd name="T18" fmla="*/ 7 w 116"/>
                <a:gd name="T19" fmla="*/ 78 h 182"/>
                <a:gd name="T20" fmla="*/ 12 w 116"/>
                <a:gd name="T21" fmla="*/ 56 h 182"/>
                <a:gd name="T22" fmla="*/ 7 w 116"/>
                <a:gd name="T23" fmla="*/ 42 h 182"/>
                <a:gd name="T24" fmla="*/ 3 w 116"/>
                <a:gd name="T25" fmla="*/ 42 h 182"/>
                <a:gd name="T26" fmla="*/ 0 w 116"/>
                <a:gd name="T27" fmla="*/ 35 h 182"/>
                <a:gd name="T28" fmla="*/ 3 w 116"/>
                <a:gd name="T29" fmla="*/ 21 h 182"/>
                <a:gd name="T30" fmla="*/ 7 w 116"/>
                <a:gd name="T31" fmla="*/ 21 h 182"/>
                <a:gd name="T32" fmla="*/ 3 w 116"/>
                <a:gd name="T33" fmla="*/ 14 h 182"/>
                <a:gd name="T34" fmla="*/ 3 w 116"/>
                <a:gd name="T35" fmla="*/ 7 h 182"/>
                <a:gd name="T36" fmla="*/ 12 w 116"/>
                <a:gd name="T37" fmla="*/ 0 h 18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6"/>
                <a:gd name="T58" fmla="*/ 0 h 182"/>
                <a:gd name="T59" fmla="*/ 116 w 116"/>
                <a:gd name="T60" fmla="*/ 182 h 18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6" h="182">
                  <a:moveTo>
                    <a:pt x="47" y="0"/>
                  </a:moveTo>
                  <a:lnTo>
                    <a:pt x="71" y="15"/>
                  </a:lnTo>
                  <a:lnTo>
                    <a:pt x="71" y="42"/>
                  </a:lnTo>
                  <a:lnTo>
                    <a:pt x="98" y="71"/>
                  </a:lnTo>
                  <a:lnTo>
                    <a:pt x="87" y="109"/>
                  </a:lnTo>
                  <a:lnTo>
                    <a:pt x="116" y="169"/>
                  </a:lnTo>
                  <a:lnTo>
                    <a:pt x="98" y="169"/>
                  </a:lnTo>
                  <a:lnTo>
                    <a:pt x="60" y="182"/>
                  </a:lnTo>
                  <a:lnTo>
                    <a:pt x="47" y="182"/>
                  </a:lnTo>
                  <a:lnTo>
                    <a:pt x="27" y="153"/>
                  </a:lnTo>
                  <a:lnTo>
                    <a:pt x="47" y="109"/>
                  </a:lnTo>
                  <a:lnTo>
                    <a:pt x="27" y="82"/>
                  </a:lnTo>
                  <a:lnTo>
                    <a:pt x="16" y="82"/>
                  </a:lnTo>
                  <a:lnTo>
                    <a:pt x="0" y="71"/>
                  </a:lnTo>
                  <a:lnTo>
                    <a:pt x="16" y="42"/>
                  </a:lnTo>
                  <a:lnTo>
                    <a:pt x="27" y="42"/>
                  </a:lnTo>
                  <a:lnTo>
                    <a:pt x="16" y="27"/>
                  </a:lnTo>
                  <a:lnTo>
                    <a:pt x="16" y="15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84" name="Freeform 182"/>
            <p:cNvSpPr>
              <a:spLocks/>
            </p:cNvSpPr>
            <p:nvPr/>
          </p:nvSpPr>
          <p:spPr bwMode="auto">
            <a:xfrm>
              <a:off x="1863" y="3900"/>
              <a:ext cx="52" cy="45"/>
            </a:xfrm>
            <a:custGeom>
              <a:avLst/>
              <a:gdLst>
                <a:gd name="T0" fmla="*/ 0 w 59"/>
                <a:gd name="T1" fmla="*/ 0 h 46"/>
                <a:gd name="T2" fmla="*/ 4 w 59"/>
                <a:gd name="T3" fmla="*/ 36 h 46"/>
                <a:gd name="T4" fmla="*/ 4 w 59"/>
                <a:gd name="T5" fmla="*/ 0 h 46"/>
                <a:gd name="T6" fmla="*/ 0 w 59"/>
                <a:gd name="T7" fmla="*/ 0 h 46"/>
                <a:gd name="T8" fmla="*/ 4 w 59"/>
                <a:gd name="T9" fmla="*/ 0 h 46"/>
                <a:gd name="T10" fmla="*/ 11 w 59"/>
                <a:gd name="T11" fmla="*/ 0 h 46"/>
                <a:gd name="T12" fmla="*/ 17 w 59"/>
                <a:gd name="T13" fmla="*/ 0 h 46"/>
                <a:gd name="T14" fmla="*/ 8 w 59"/>
                <a:gd name="T15" fmla="*/ 36 h 46"/>
                <a:gd name="T16" fmla="*/ 0 w 59"/>
                <a:gd name="T17" fmla="*/ 0 h 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9"/>
                <a:gd name="T28" fmla="*/ 0 h 46"/>
                <a:gd name="T29" fmla="*/ 59 w 59"/>
                <a:gd name="T30" fmla="*/ 46 h 4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9" h="46">
                  <a:moveTo>
                    <a:pt x="0" y="0"/>
                  </a:moveTo>
                  <a:lnTo>
                    <a:pt x="11" y="46"/>
                  </a:ln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lnTo>
                    <a:pt x="38" y="0"/>
                  </a:lnTo>
                  <a:lnTo>
                    <a:pt x="59" y="0"/>
                  </a:lnTo>
                  <a:lnTo>
                    <a:pt x="27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85" name="Freeform 183"/>
            <p:cNvSpPr>
              <a:spLocks/>
            </p:cNvSpPr>
            <p:nvPr/>
          </p:nvSpPr>
          <p:spPr bwMode="auto">
            <a:xfrm>
              <a:off x="1188" y="2030"/>
              <a:ext cx="211" cy="76"/>
            </a:xfrm>
            <a:custGeom>
              <a:avLst/>
              <a:gdLst>
                <a:gd name="T0" fmla="*/ 0 w 242"/>
                <a:gd name="T1" fmla="*/ 16 h 83"/>
                <a:gd name="T2" fmla="*/ 8 w 242"/>
                <a:gd name="T3" fmla="*/ 5 h 83"/>
                <a:gd name="T4" fmla="*/ 21 w 242"/>
                <a:gd name="T5" fmla="*/ 0 h 83"/>
                <a:gd name="T6" fmla="*/ 39 w 242"/>
                <a:gd name="T7" fmla="*/ 10 h 83"/>
                <a:gd name="T8" fmla="*/ 47 w 242"/>
                <a:gd name="T9" fmla="*/ 21 h 83"/>
                <a:gd name="T10" fmla="*/ 54 w 242"/>
                <a:gd name="T11" fmla="*/ 21 h 83"/>
                <a:gd name="T12" fmla="*/ 54 w 242"/>
                <a:gd name="T13" fmla="*/ 29 h 83"/>
                <a:gd name="T14" fmla="*/ 58 w 242"/>
                <a:gd name="T15" fmla="*/ 29 h 83"/>
                <a:gd name="T16" fmla="*/ 61 w 242"/>
                <a:gd name="T17" fmla="*/ 35 h 83"/>
                <a:gd name="T18" fmla="*/ 39 w 242"/>
                <a:gd name="T19" fmla="*/ 35 h 83"/>
                <a:gd name="T20" fmla="*/ 44 w 242"/>
                <a:gd name="T21" fmla="*/ 29 h 83"/>
                <a:gd name="T22" fmla="*/ 39 w 242"/>
                <a:gd name="T23" fmla="*/ 29 h 83"/>
                <a:gd name="T24" fmla="*/ 36 w 242"/>
                <a:gd name="T25" fmla="*/ 16 h 83"/>
                <a:gd name="T26" fmla="*/ 18 w 242"/>
                <a:gd name="T27" fmla="*/ 10 h 83"/>
                <a:gd name="T28" fmla="*/ 21 w 242"/>
                <a:gd name="T29" fmla="*/ 5 h 83"/>
                <a:gd name="T30" fmla="*/ 15 w 242"/>
                <a:gd name="T31" fmla="*/ 5 h 83"/>
                <a:gd name="T32" fmla="*/ 3 w 242"/>
                <a:gd name="T33" fmla="*/ 16 h 83"/>
                <a:gd name="T34" fmla="*/ 0 w 242"/>
                <a:gd name="T35" fmla="*/ 16 h 8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42"/>
                <a:gd name="T55" fmla="*/ 0 h 83"/>
                <a:gd name="T56" fmla="*/ 242 w 242"/>
                <a:gd name="T57" fmla="*/ 83 h 8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42" h="83">
                  <a:moveTo>
                    <a:pt x="0" y="39"/>
                  </a:moveTo>
                  <a:lnTo>
                    <a:pt x="31" y="12"/>
                  </a:lnTo>
                  <a:lnTo>
                    <a:pt x="82" y="0"/>
                  </a:lnTo>
                  <a:lnTo>
                    <a:pt x="157" y="23"/>
                  </a:lnTo>
                  <a:lnTo>
                    <a:pt x="186" y="50"/>
                  </a:lnTo>
                  <a:lnTo>
                    <a:pt x="213" y="50"/>
                  </a:lnTo>
                  <a:lnTo>
                    <a:pt x="213" y="69"/>
                  </a:lnTo>
                  <a:lnTo>
                    <a:pt x="228" y="69"/>
                  </a:lnTo>
                  <a:lnTo>
                    <a:pt x="242" y="83"/>
                  </a:lnTo>
                  <a:lnTo>
                    <a:pt x="157" y="83"/>
                  </a:lnTo>
                  <a:lnTo>
                    <a:pt x="169" y="69"/>
                  </a:lnTo>
                  <a:lnTo>
                    <a:pt x="157" y="69"/>
                  </a:lnTo>
                  <a:lnTo>
                    <a:pt x="142" y="39"/>
                  </a:lnTo>
                  <a:lnTo>
                    <a:pt x="71" y="23"/>
                  </a:lnTo>
                  <a:lnTo>
                    <a:pt x="82" y="12"/>
                  </a:lnTo>
                  <a:lnTo>
                    <a:pt x="57" y="12"/>
                  </a:lnTo>
                  <a:lnTo>
                    <a:pt x="11" y="39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86" name="Freeform 184"/>
            <p:cNvSpPr>
              <a:spLocks/>
            </p:cNvSpPr>
            <p:nvPr/>
          </p:nvSpPr>
          <p:spPr bwMode="auto">
            <a:xfrm>
              <a:off x="1775" y="1363"/>
              <a:ext cx="53" cy="43"/>
            </a:xfrm>
            <a:custGeom>
              <a:avLst/>
              <a:gdLst>
                <a:gd name="T0" fmla="*/ 0 w 59"/>
                <a:gd name="T1" fmla="*/ 0 h 46"/>
                <a:gd name="T2" fmla="*/ 10 w 59"/>
                <a:gd name="T3" fmla="*/ 0 h 46"/>
                <a:gd name="T4" fmla="*/ 20 w 59"/>
                <a:gd name="T5" fmla="*/ 23 h 46"/>
                <a:gd name="T6" fmla="*/ 10 w 59"/>
                <a:gd name="T7" fmla="*/ 23 h 46"/>
                <a:gd name="T8" fmla="*/ 0 w 59"/>
                <a:gd name="T9" fmla="*/ 0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46"/>
                <a:gd name="T17" fmla="*/ 59 w 59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46">
                  <a:moveTo>
                    <a:pt x="0" y="0"/>
                  </a:moveTo>
                  <a:lnTo>
                    <a:pt x="27" y="0"/>
                  </a:lnTo>
                  <a:lnTo>
                    <a:pt x="59" y="46"/>
                  </a:lnTo>
                  <a:lnTo>
                    <a:pt x="27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87" name="Freeform 185"/>
            <p:cNvSpPr>
              <a:spLocks/>
            </p:cNvSpPr>
            <p:nvPr/>
          </p:nvSpPr>
          <p:spPr bwMode="auto">
            <a:xfrm>
              <a:off x="1852" y="1325"/>
              <a:ext cx="120" cy="118"/>
            </a:xfrm>
            <a:custGeom>
              <a:avLst/>
              <a:gdLst>
                <a:gd name="T0" fmla="*/ 0 w 138"/>
                <a:gd name="T1" fmla="*/ 40 h 127"/>
                <a:gd name="T2" fmla="*/ 6 w 138"/>
                <a:gd name="T3" fmla="*/ 34 h 127"/>
                <a:gd name="T4" fmla="*/ 24 w 138"/>
                <a:gd name="T5" fmla="*/ 0 h 127"/>
                <a:gd name="T6" fmla="*/ 28 w 138"/>
                <a:gd name="T7" fmla="*/ 0 h 127"/>
                <a:gd name="T8" fmla="*/ 17 w 138"/>
                <a:gd name="T9" fmla="*/ 19 h 127"/>
                <a:gd name="T10" fmla="*/ 24 w 138"/>
                <a:gd name="T11" fmla="*/ 14 h 127"/>
                <a:gd name="T12" fmla="*/ 24 w 138"/>
                <a:gd name="T13" fmla="*/ 19 h 127"/>
                <a:gd name="T14" fmla="*/ 24 w 138"/>
                <a:gd name="T15" fmla="*/ 24 h 127"/>
                <a:gd name="T16" fmla="*/ 33 w 138"/>
                <a:gd name="T17" fmla="*/ 24 h 127"/>
                <a:gd name="T18" fmla="*/ 32 w 138"/>
                <a:gd name="T19" fmla="*/ 34 h 127"/>
                <a:gd name="T20" fmla="*/ 33 w 138"/>
                <a:gd name="T21" fmla="*/ 34 h 127"/>
                <a:gd name="T22" fmla="*/ 28 w 138"/>
                <a:gd name="T23" fmla="*/ 47 h 127"/>
                <a:gd name="T24" fmla="*/ 33 w 138"/>
                <a:gd name="T25" fmla="*/ 40 h 127"/>
                <a:gd name="T26" fmla="*/ 32 w 138"/>
                <a:gd name="T27" fmla="*/ 47 h 127"/>
                <a:gd name="T28" fmla="*/ 33 w 138"/>
                <a:gd name="T29" fmla="*/ 47 h 127"/>
                <a:gd name="T30" fmla="*/ 32 w 138"/>
                <a:gd name="T31" fmla="*/ 61 h 127"/>
                <a:gd name="T32" fmla="*/ 28 w 138"/>
                <a:gd name="T33" fmla="*/ 61 h 127"/>
                <a:gd name="T34" fmla="*/ 28 w 138"/>
                <a:gd name="T35" fmla="*/ 53 h 127"/>
                <a:gd name="T36" fmla="*/ 24 w 138"/>
                <a:gd name="T37" fmla="*/ 53 h 127"/>
                <a:gd name="T38" fmla="*/ 28 w 138"/>
                <a:gd name="T39" fmla="*/ 47 h 127"/>
                <a:gd name="T40" fmla="*/ 24 w 138"/>
                <a:gd name="T41" fmla="*/ 47 h 127"/>
                <a:gd name="T42" fmla="*/ 21 w 138"/>
                <a:gd name="T43" fmla="*/ 53 h 127"/>
                <a:gd name="T44" fmla="*/ 17 w 138"/>
                <a:gd name="T45" fmla="*/ 53 h 127"/>
                <a:gd name="T46" fmla="*/ 21 w 138"/>
                <a:gd name="T47" fmla="*/ 47 h 127"/>
                <a:gd name="T48" fmla="*/ 0 w 138"/>
                <a:gd name="T49" fmla="*/ 47 h 127"/>
                <a:gd name="T50" fmla="*/ 0 w 138"/>
                <a:gd name="T51" fmla="*/ 40 h 12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38"/>
                <a:gd name="T79" fmla="*/ 0 h 127"/>
                <a:gd name="T80" fmla="*/ 138 w 138"/>
                <a:gd name="T81" fmla="*/ 127 h 12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38" h="127">
                  <a:moveTo>
                    <a:pt x="0" y="83"/>
                  </a:moveTo>
                  <a:lnTo>
                    <a:pt x="23" y="72"/>
                  </a:lnTo>
                  <a:lnTo>
                    <a:pt x="98" y="0"/>
                  </a:lnTo>
                  <a:lnTo>
                    <a:pt x="110" y="0"/>
                  </a:lnTo>
                  <a:lnTo>
                    <a:pt x="71" y="39"/>
                  </a:lnTo>
                  <a:lnTo>
                    <a:pt x="98" y="27"/>
                  </a:lnTo>
                  <a:lnTo>
                    <a:pt x="98" y="39"/>
                  </a:lnTo>
                  <a:lnTo>
                    <a:pt x="98" y="50"/>
                  </a:lnTo>
                  <a:lnTo>
                    <a:pt x="138" y="50"/>
                  </a:lnTo>
                  <a:lnTo>
                    <a:pt x="125" y="72"/>
                  </a:lnTo>
                  <a:lnTo>
                    <a:pt x="138" y="72"/>
                  </a:lnTo>
                  <a:lnTo>
                    <a:pt x="110" y="98"/>
                  </a:lnTo>
                  <a:lnTo>
                    <a:pt x="138" y="83"/>
                  </a:lnTo>
                  <a:lnTo>
                    <a:pt x="125" y="98"/>
                  </a:lnTo>
                  <a:lnTo>
                    <a:pt x="138" y="98"/>
                  </a:lnTo>
                  <a:lnTo>
                    <a:pt x="125" y="127"/>
                  </a:lnTo>
                  <a:lnTo>
                    <a:pt x="110" y="127"/>
                  </a:lnTo>
                  <a:lnTo>
                    <a:pt x="110" y="110"/>
                  </a:lnTo>
                  <a:lnTo>
                    <a:pt x="98" y="110"/>
                  </a:lnTo>
                  <a:lnTo>
                    <a:pt x="110" y="98"/>
                  </a:lnTo>
                  <a:lnTo>
                    <a:pt x="98" y="98"/>
                  </a:lnTo>
                  <a:lnTo>
                    <a:pt x="83" y="110"/>
                  </a:lnTo>
                  <a:lnTo>
                    <a:pt x="71" y="110"/>
                  </a:lnTo>
                  <a:lnTo>
                    <a:pt x="83" y="98"/>
                  </a:lnTo>
                  <a:lnTo>
                    <a:pt x="0" y="98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88" name="Freeform 186"/>
            <p:cNvSpPr>
              <a:spLocks/>
            </p:cNvSpPr>
            <p:nvPr/>
          </p:nvSpPr>
          <p:spPr bwMode="auto">
            <a:xfrm>
              <a:off x="1563" y="978"/>
              <a:ext cx="124" cy="67"/>
            </a:xfrm>
            <a:custGeom>
              <a:avLst/>
              <a:gdLst>
                <a:gd name="T0" fmla="*/ 0 w 142"/>
                <a:gd name="T1" fmla="*/ 30 h 71"/>
                <a:gd name="T2" fmla="*/ 7 w 142"/>
                <a:gd name="T3" fmla="*/ 30 h 71"/>
                <a:gd name="T4" fmla="*/ 14 w 142"/>
                <a:gd name="T5" fmla="*/ 16 h 71"/>
                <a:gd name="T6" fmla="*/ 21 w 142"/>
                <a:gd name="T7" fmla="*/ 0 h 71"/>
                <a:gd name="T8" fmla="*/ 21 w 142"/>
                <a:gd name="T9" fmla="*/ 8 h 71"/>
                <a:gd name="T10" fmla="*/ 37 w 142"/>
                <a:gd name="T11" fmla="*/ 30 h 71"/>
                <a:gd name="T12" fmla="*/ 28 w 142"/>
                <a:gd name="T13" fmla="*/ 40 h 71"/>
                <a:gd name="T14" fmla="*/ 21 w 142"/>
                <a:gd name="T15" fmla="*/ 30 h 71"/>
                <a:gd name="T16" fmla="*/ 18 w 142"/>
                <a:gd name="T17" fmla="*/ 30 h 71"/>
                <a:gd name="T18" fmla="*/ 7 w 142"/>
                <a:gd name="T19" fmla="*/ 40 h 71"/>
                <a:gd name="T20" fmla="*/ 7 w 142"/>
                <a:gd name="T21" fmla="*/ 30 h 71"/>
                <a:gd name="T22" fmla="*/ 0 w 142"/>
                <a:gd name="T23" fmla="*/ 30 h 7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2"/>
                <a:gd name="T37" fmla="*/ 0 h 71"/>
                <a:gd name="T38" fmla="*/ 142 w 142"/>
                <a:gd name="T39" fmla="*/ 71 h 7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2" h="71">
                  <a:moveTo>
                    <a:pt x="0" y="54"/>
                  </a:moveTo>
                  <a:lnTo>
                    <a:pt x="27" y="54"/>
                  </a:lnTo>
                  <a:lnTo>
                    <a:pt x="54" y="27"/>
                  </a:lnTo>
                  <a:lnTo>
                    <a:pt x="83" y="0"/>
                  </a:lnTo>
                  <a:lnTo>
                    <a:pt x="83" y="15"/>
                  </a:lnTo>
                  <a:lnTo>
                    <a:pt x="142" y="54"/>
                  </a:lnTo>
                  <a:lnTo>
                    <a:pt x="109" y="71"/>
                  </a:lnTo>
                  <a:lnTo>
                    <a:pt x="83" y="54"/>
                  </a:lnTo>
                  <a:lnTo>
                    <a:pt x="71" y="54"/>
                  </a:lnTo>
                  <a:lnTo>
                    <a:pt x="27" y="71"/>
                  </a:lnTo>
                  <a:lnTo>
                    <a:pt x="27" y="54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89" name="Freeform 187"/>
            <p:cNvSpPr>
              <a:spLocks/>
            </p:cNvSpPr>
            <p:nvPr/>
          </p:nvSpPr>
          <p:spPr bwMode="auto">
            <a:xfrm>
              <a:off x="1786" y="937"/>
              <a:ext cx="40" cy="43"/>
            </a:xfrm>
            <a:custGeom>
              <a:avLst/>
              <a:gdLst>
                <a:gd name="T0" fmla="*/ 0 w 46"/>
                <a:gd name="T1" fmla="*/ 7 h 46"/>
                <a:gd name="T2" fmla="*/ 7 w 46"/>
                <a:gd name="T3" fmla="*/ 0 h 46"/>
                <a:gd name="T4" fmla="*/ 11 w 46"/>
                <a:gd name="T5" fmla="*/ 0 h 46"/>
                <a:gd name="T6" fmla="*/ 3 w 46"/>
                <a:gd name="T7" fmla="*/ 23 h 46"/>
                <a:gd name="T8" fmla="*/ 0 w 46"/>
                <a:gd name="T9" fmla="*/ 23 h 46"/>
                <a:gd name="T10" fmla="*/ 0 w 46"/>
                <a:gd name="T11" fmla="*/ 7 h 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6"/>
                <a:gd name="T19" fmla="*/ 0 h 46"/>
                <a:gd name="T20" fmla="*/ 46 w 46"/>
                <a:gd name="T21" fmla="*/ 46 h 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6" h="46">
                  <a:moveTo>
                    <a:pt x="0" y="17"/>
                  </a:moveTo>
                  <a:lnTo>
                    <a:pt x="27" y="0"/>
                  </a:lnTo>
                  <a:lnTo>
                    <a:pt x="46" y="0"/>
                  </a:lnTo>
                  <a:lnTo>
                    <a:pt x="16" y="46"/>
                  </a:lnTo>
                  <a:lnTo>
                    <a:pt x="0" y="46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90" name="Freeform 188"/>
            <p:cNvSpPr>
              <a:spLocks/>
            </p:cNvSpPr>
            <p:nvPr/>
          </p:nvSpPr>
          <p:spPr bwMode="auto">
            <a:xfrm>
              <a:off x="1662" y="817"/>
              <a:ext cx="350" cy="252"/>
            </a:xfrm>
            <a:custGeom>
              <a:avLst/>
              <a:gdLst>
                <a:gd name="T0" fmla="*/ 0 w 403"/>
                <a:gd name="T1" fmla="*/ 20 h 271"/>
                <a:gd name="T2" fmla="*/ 10 w 403"/>
                <a:gd name="T3" fmla="*/ 7 h 271"/>
                <a:gd name="T4" fmla="*/ 25 w 403"/>
                <a:gd name="T5" fmla="*/ 0 h 271"/>
                <a:gd name="T6" fmla="*/ 35 w 403"/>
                <a:gd name="T7" fmla="*/ 0 h 271"/>
                <a:gd name="T8" fmla="*/ 39 w 403"/>
                <a:gd name="T9" fmla="*/ 0 h 271"/>
                <a:gd name="T10" fmla="*/ 47 w 403"/>
                <a:gd name="T11" fmla="*/ 7 h 271"/>
                <a:gd name="T12" fmla="*/ 39 w 403"/>
                <a:gd name="T13" fmla="*/ 20 h 271"/>
                <a:gd name="T14" fmla="*/ 57 w 403"/>
                <a:gd name="T15" fmla="*/ 14 h 271"/>
                <a:gd name="T16" fmla="*/ 71 w 403"/>
                <a:gd name="T17" fmla="*/ 14 h 271"/>
                <a:gd name="T18" fmla="*/ 66 w 403"/>
                <a:gd name="T19" fmla="*/ 20 h 271"/>
                <a:gd name="T20" fmla="*/ 77 w 403"/>
                <a:gd name="T21" fmla="*/ 29 h 271"/>
                <a:gd name="T22" fmla="*/ 88 w 403"/>
                <a:gd name="T23" fmla="*/ 42 h 271"/>
                <a:gd name="T24" fmla="*/ 88 w 403"/>
                <a:gd name="T25" fmla="*/ 47 h 271"/>
                <a:gd name="T26" fmla="*/ 81 w 403"/>
                <a:gd name="T27" fmla="*/ 56 h 271"/>
                <a:gd name="T28" fmla="*/ 77 w 403"/>
                <a:gd name="T29" fmla="*/ 56 h 271"/>
                <a:gd name="T30" fmla="*/ 81 w 403"/>
                <a:gd name="T31" fmla="*/ 61 h 271"/>
                <a:gd name="T32" fmla="*/ 88 w 403"/>
                <a:gd name="T33" fmla="*/ 61 h 271"/>
                <a:gd name="T34" fmla="*/ 98 w 403"/>
                <a:gd name="T35" fmla="*/ 75 h 271"/>
                <a:gd name="T36" fmla="*/ 84 w 403"/>
                <a:gd name="T37" fmla="*/ 96 h 271"/>
                <a:gd name="T38" fmla="*/ 81 w 403"/>
                <a:gd name="T39" fmla="*/ 96 h 271"/>
                <a:gd name="T40" fmla="*/ 81 w 403"/>
                <a:gd name="T41" fmla="*/ 90 h 271"/>
                <a:gd name="T42" fmla="*/ 74 w 403"/>
                <a:gd name="T43" fmla="*/ 83 h 271"/>
                <a:gd name="T44" fmla="*/ 71 w 403"/>
                <a:gd name="T45" fmla="*/ 90 h 271"/>
                <a:gd name="T46" fmla="*/ 77 w 403"/>
                <a:gd name="T47" fmla="*/ 103 h 271"/>
                <a:gd name="T48" fmla="*/ 74 w 403"/>
                <a:gd name="T49" fmla="*/ 109 h 271"/>
                <a:gd name="T50" fmla="*/ 77 w 403"/>
                <a:gd name="T51" fmla="*/ 116 h 271"/>
                <a:gd name="T52" fmla="*/ 74 w 403"/>
                <a:gd name="T53" fmla="*/ 124 h 271"/>
                <a:gd name="T54" fmla="*/ 66 w 403"/>
                <a:gd name="T55" fmla="*/ 124 h 271"/>
                <a:gd name="T56" fmla="*/ 57 w 403"/>
                <a:gd name="T57" fmla="*/ 109 h 271"/>
                <a:gd name="T58" fmla="*/ 57 w 403"/>
                <a:gd name="T59" fmla="*/ 116 h 271"/>
                <a:gd name="T60" fmla="*/ 63 w 403"/>
                <a:gd name="T61" fmla="*/ 132 h 271"/>
                <a:gd name="T62" fmla="*/ 54 w 403"/>
                <a:gd name="T63" fmla="*/ 132 h 271"/>
                <a:gd name="T64" fmla="*/ 42 w 403"/>
                <a:gd name="T65" fmla="*/ 124 h 271"/>
                <a:gd name="T66" fmla="*/ 42 w 403"/>
                <a:gd name="T67" fmla="*/ 109 h 271"/>
                <a:gd name="T68" fmla="*/ 39 w 403"/>
                <a:gd name="T69" fmla="*/ 109 h 271"/>
                <a:gd name="T70" fmla="*/ 28 w 403"/>
                <a:gd name="T71" fmla="*/ 103 h 271"/>
                <a:gd name="T72" fmla="*/ 17 w 403"/>
                <a:gd name="T73" fmla="*/ 103 h 271"/>
                <a:gd name="T74" fmla="*/ 25 w 403"/>
                <a:gd name="T75" fmla="*/ 90 h 271"/>
                <a:gd name="T76" fmla="*/ 35 w 403"/>
                <a:gd name="T77" fmla="*/ 96 h 271"/>
                <a:gd name="T78" fmla="*/ 42 w 403"/>
                <a:gd name="T79" fmla="*/ 90 h 271"/>
                <a:gd name="T80" fmla="*/ 39 w 403"/>
                <a:gd name="T81" fmla="*/ 83 h 271"/>
                <a:gd name="T82" fmla="*/ 57 w 403"/>
                <a:gd name="T83" fmla="*/ 75 h 271"/>
                <a:gd name="T84" fmla="*/ 57 w 403"/>
                <a:gd name="T85" fmla="*/ 61 h 271"/>
                <a:gd name="T86" fmla="*/ 54 w 403"/>
                <a:gd name="T87" fmla="*/ 56 h 271"/>
                <a:gd name="T88" fmla="*/ 50 w 403"/>
                <a:gd name="T89" fmla="*/ 56 h 271"/>
                <a:gd name="T90" fmla="*/ 42 w 403"/>
                <a:gd name="T91" fmla="*/ 56 h 271"/>
                <a:gd name="T92" fmla="*/ 50 w 403"/>
                <a:gd name="T93" fmla="*/ 47 h 271"/>
                <a:gd name="T94" fmla="*/ 42 w 403"/>
                <a:gd name="T95" fmla="*/ 42 h 271"/>
                <a:gd name="T96" fmla="*/ 32 w 403"/>
                <a:gd name="T97" fmla="*/ 47 h 271"/>
                <a:gd name="T98" fmla="*/ 28 w 403"/>
                <a:gd name="T99" fmla="*/ 42 h 271"/>
                <a:gd name="T100" fmla="*/ 10 w 403"/>
                <a:gd name="T101" fmla="*/ 42 h 271"/>
                <a:gd name="T102" fmla="*/ 5 w 403"/>
                <a:gd name="T103" fmla="*/ 36 h 271"/>
                <a:gd name="T104" fmla="*/ 0 w 403"/>
                <a:gd name="T105" fmla="*/ 20 h 27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03"/>
                <a:gd name="T160" fmla="*/ 0 h 271"/>
                <a:gd name="T161" fmla="*/ 403 w 403"/>
                <a:gd name="T162" fmla="*/ 271 h 27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03" h="271">
                  <a:moveTo>
                    <a:pt x="0" y="42"/>
                  </a:moveTo>
                  <a:lnTo>
                    <a:pt x="42" y="15"/>
                  </a:lnTo>
                  <a:lnTo>
                    <a:pt x="104" y="0"/>
                  </a:lnTo>
                  <a:lnTo>
                    <a:pt x="142" y="0"/>
                  </a:lnTo>
                  <a:lnTo>
                    <a:pt x="160" y="0"/>
                  </a:lnTo>
                  <a:lnTo>
                    <a:pt x="190" y="15"/>
                  </a:lnTo>
                  <a:lnTo>
                    <a:pt x="160" y="42"/>
                  </a:lnTo>
                  <a:lnTo>
                    <a:pt x="231" y="27"/>
                  </a:lnTo>
                  <a:lnTo>
                    <a:pt x="290" y="27"/>
                  </a:lnTo>
                  <a:lnTo>
                    <a:pt x="271" y="42"/>
                  </a:lnTo>
                  <a:lnTo>
                    <a:pt x="319" y="60"/>
                  </a:lnTo>
                  <a:lnTo>
                    <a:pt x="359" y="86"/>
                  </a:lnTo>
                  <a:lnTo>
                    <a:pt x="359" y="98"/>
                  </a:lnTo>
                  <a:lnTo>
                    <a:pt x="330" y="115"/>
                  </a:lnTo>
                  <a:lnTo>
                    <a:pt x="319" y="115"/>
                  </a:lnTo>
                  <a:lnTo>
                    <a:pt x="330" y="127"/>
                  </a:lnTo>
                  <a:lnTo>
                    <a:pt x="359" y="127"/>
                  </a:lnTo>
                  <a:lnTo>
                    <a:pt x="403" y="157"/>
                  </a:lnTo>
                  <a:lnTo>
                    <a:pt x="346" y="198"/>
                  </a:lnTo>
                  <a:lnTo>
                    <a:pt x="330" y="198"/>
                  </a:lnTo>
                  <a:lnTo>
                    <a:pt x="330" y="186"/>
                  </a:lnTo>
                  <a:lnTo>
                    <a:pt x="304" y="171"/>
                  </a:lnTo>
                  <a:lnTo>
                    <a:pt x="290" y="186"/>
                  </a:lnTo>
                  <a:lnTo>
                    <a:pt x="319" y="213"/>
                  </a:lnTo>
                  <a:lnTo>
                    <a:pt x="304" y="227"/>
                  </a:lnTo>
                  <a:lnTo>
                    <a:pt x="319" y="242"/>
                  </a:lnTo>
                  <a:lnTo>
                    <a:pt x="304" y="257"/>
                  </a:lnTo>
                  <a:lnTo>
                    <a:pt x="271" y="257"/>
                  </a:lnTo>
                  <a:lnTo>
                    <a:pt x="231" y="227"/>
                  </a:lnTo>
                  <a:lnTo>
                    <a:pt x="231" y="242"/>
                  </a:lnTo>
                  <a:lnTo>
                    <a:pt x="259" y="271"/>
                  </a:lnTo>
                  <a:lnTo>
                    <a:pt x="219" y="271"/>
                  </a:lnTo>
                  <a:lnTo>
                    <a:pt x="171" y="257"/>
                  </a:lnTo>
                  <a:lnTo>
                    <a:pt x="171" y="227"/>
                  </a:lnTo>
                  <a:lnTo>
                    <a:pt x="160" y="227"/>
                  </a:lnTo>
                  <a:lnTo>
                    <a:pt x="119" y="213"/>
                  </a:lnTo>
                  <a:lnTo>
                    <a:pt x="71" y="213"/>
                  </a:lnTo>
                  <a:lnTo>
                    <a:pt x="104" y="186"/>
                  </a:lnTo>
                  <a:lnTo>
                    <a:pt x="142" y="198"/>
                  </a:lnTo>
                  <a:lnTo>
                    <a:pt x="171" y="186"/>
                  </a:lnTo>
                  <a:lnTo>
                    <a:pt x="160" y="171"/>
                  </a:lnTo>
                  <a:lnTo>
                    <a:pt x="231" y="157"/>
                  </a:lnTo>
                  <a:lnTo>
                    <a:pt x="231" y="127"/>
                  </a:lnTo>
                  <a:lnTo>
                    <a:pt x="219" y="115"/>
                  </a:lnTo>
                  <a:lnTo>
                    <a:pt x="204" y="115"/>
                  </a:lnTo>
                  <a:lnTo>
                    <a:pt x="171" y="115"/>
                  </a:lnTo>
                  <a:lnTo>
                    <a:pt x="204" y="98"/>
                  </a:lnTo>
                  <a:lnTo>
                    <a:pt x="171" y="86"/>
                  </a:lnTo>
                  <a:lnTo>
                    <a:pt x="131" y="98"/>
                  </a:lnTo>
                  <a:lnTo>
                    <a:pt x="119" y="86"/>
                  </a:lnTo>
                  <a:lnTo>
                    <a:pt x="42" y="86"/>
                  </a:lnTo>
                  <a:lnTo>
                    <a:pt x="19" y="75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91" name="Freeform 189"/>
            <p:cNvSpPr>
              <a:spLocks/>
            </p:cNvSpPr>
            <p:nvPr/>
          </p:nvSpPr>
          <p:spPr bwMode="auto">
            <a:xfrm>
              <a:off x="1828" y="817"/>
              <a:ext cx="57" cy="43"/>
            </a:xfrm>
            <a:custGeom>
              <a:avLst/>
              <a:gdLst>
                <a:gd name="T0" fmla="*/ 3 w 68"/>
                <a:gd name="T1" fmla="*/ 0 h 46"/>
                <a:gd name="T2" fmla="*/ 12 w 68"/>
                <a:gd name="T3" fmla="*/ 14 h 46"/>
                <a:gd name="T4" fmla="*/ 8 w 68"/>
                <a:gd name="T5" fmla="*/ 23 h 46"/>
                <a:gd name="T6" fmla="*/ 3 w 68"/>
                <a:gd name="T7" fmla="*/ 23 h 46"/>
                <a:gd name="T8" fmla="*/ 0 w 68"/>
                <a:gd name="T9" fmla="*/ 14 h 46"/>
                <a:gd name="T10" fmla="*/ 3 w 68"/>
                <a:gd name="T11" fmla="*/ 0 h 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8"/>
                <a:gd name="T19" fmla="*/ 0 h 46"/>
                <a:gd name="T20" fmla="*/ 68 w 68"/>
                <a:gd name="T21" fmla="*/ 46 h 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8" h="46">
                  <a:moveTo>
                    <a:pt x="12" y="0"/>
                  </a:moveTo>
                  <a:lnTo>
                    <a:pt x="68" y="25"/>
                  </a:lnTo>
                  <a:lnTo>
                    <a:pt x="50" y="46"/>
                  </a:lnTo>
                  <a:lnTo>
                    <a:pt x="12" y="46"/>
                  </a:lnTo>
                  <a:lnTo>
                    <a:pt x="0" y="2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92" name="Freeform 190"/>
            <p:cNvSpPr>
              <a:spLocks/>
            </p:cNvSpPr>
            <p:nvPr/>
          </p:nvSpPr>
          <p:spPr bwMode="auto">
            <a:xfrm>
              <a:off x="1678" y="765"/>
              <a:ext cx="195" cy="43"/>
            </a:xfrm>
            <a:custGeom>
              <a:avLst/>
              <a:gdLst>
                <a:gd name="T0" fmla="*/ 3 w 223"/>
                <a:gd name="T1" fmla="*/ 0 h 46"/>
                <a:gd name="T2" fmla="*/ 22 w 223"/>
                <a:gd name="T3" fmla="*/ 0 h 46"/>
                <a:gd name="T4" fmla="*/ 22 w 223"/>
                <a:gd name="T5" fmla="*/ 7 h 46"/>
                <a:gd name="T6" fmla="*/ 26 w 223"/>
                <a:gd name="T7" fmla="*/ 7 h 46"/>
                <a:gd name="T8" fmla="*/ 59 w 223"/>
                <a:gd name="T9" fmla="*/ 18 h 46"/>
                <a:gd name="T10" fmla="*/ 52 w 223"/>
                <a:gd name="T11" fmla="*/ 23 h 46"/>
                <a:gd name="T12" fmla="*/ 45 w 223"/>
                <a:gd name="T13" fmla="*/ 23 h 46"/>
                <a:gd name="T14" fmla="*/ 39 w 223"/>
                <a:gd name="T15" fmla="*/ 23 h 46"/>
                <a:gd name="T16" fmla="*/ 32 w 223"/>
                <a:gd name="T17" fmla="*/ 23 h 46"/>
                <a:gd name="T18" fmla="*/ 10 w 223"/>
                <a:gd name="T19" fmla="*/ 23 h 46"/>
                <a:gd name="T20" fmla="*/ 6 w 223"/>
                <a:gd name="T21" fmla="*/ 23 h 46"/>
                <a:gd name="T22" fmla="*/ 13 w 223"/>
                <a:gd name="T23" fmla="*/ 7 h 46"/>
                <a:gd name="T24" fmla="*/ 3 w 223"/>
                <a:gd name="T25" fmla="*/ 7 h 46"/>
                <a:gd name="T26" fmla="*/ 0 w 223"/>
                <a:gd name="T27" fmla="*/ 0 h 46"/>
                <a:gd name="T28" fmla="*/ 3 w 223"/>
                <a:gd name="T29" fmla="*/ 0 h 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23"/>
                <a:gd name="T46" fmla="*/ 0 h 46"/>
                <a:gd name="T47" fmla="*/ 223 w 223"/>
                <a:gd name="T48" fmla="*/ 46 h 4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23" h="46">
                  <a:moveTo>
                    <a:pt x="12" y="0"/>
                  </a:moveTo>
                  <a:lnTo>
                    <a:pt x="83" y="0"/>
                  </a:lnTo>
                  <a:lnTo>
                    <a:pt x="83" y="16"/>
                  </a:lnTo>
                  <a:lnTo>
                    <a:pt x="98" y="16"/>
                  </a:lnTo>
                  <a:lnTo>
                    <a:pt x="223" y="33"/>
                  </a:lnTo>
                  <a:lnTo>
                    <a:pt x="198" y="46"/>
                  </a:lnTo>
                  <a:lnTo>
                    <a:pt x="171" y="46"/>
                  </a:lnTo>
                  <a:lnTo>
                    <a:pt x="150" y="46"/>
                  </a:lnTo>
                  <a:lnTo>
                    <a:pt x="123" y="46"/>
                  </a:lnTo>
                  <a:lnTo>
                    <a:pt x="39" y="46"/>
                  </a:lnTo>
                  <a:lnTo>
                    <a:pt x="23" y="46"/>
                  </a:lnTo>
                  <a:lnTo>
                    <a:pt x="50" y="16"/>
                  </a:lnTo>
                  <a:lnTo>
                    <a:pt x="12" y="16"/>
                  </a:ln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93" name="Freeform 191"/>
            <p:cNvSpPr>
              <a:spLocks/>
            </p:cNvSpPr>
            <p:nvPr/>
          </p:nvSpPr>
          <p:spPr bwMode="auto">
            <a:xfrm>
              <a:off x="1765" y="683"/>
              <a:ext cx="108" cy="56"/>
            </a:xfrm>
            <a:custGeom>
              <a:avLst/>
              <a:gdLst>
                <a:gd name="T0" fmla="*/ 4 w 123"/>
                <a:gd name="T1" fmla="*/ 9 h 60"/>
                <a:gd name="T2" fmla="*/ 14 w 123"/>
                <a:gd name="T3" fmla="*/ 0 h 60"/>
                <a:gd name="T4" fmla="*/ 22 w 123"/>
                <a:gd name="T5" fmla="*/ 0 h 60"/>
                <a:gd name="T6" fmla="*/ 27 w 123"/>
                <a:gd name="T7" fmla="*/ 9 h 60"/>
                <a:gd name="T8" fmla="*/ 33 w 123"/>
                <a:gd name="T9" fmla="*/ 9 h 60"/>
                <a:gd name="T10" fmla="*/ 31 w 123"/>
                <a:gd name="T11" fmla="*/ 16 h 60"/>
                <a:gd name="T12" fmla="*/ 11 w 123"/>
                <a:gd name="T13" fmla="*/ 31 h 60"/>
                <a:gd name="T14" fmla="*/ 0 w 123"/>
                <a:gd name="T15" fmla="*/ 31 h 60"/>
                <a:gd name="T16" fmla="*/ 0 w 123"/>
                <a:gd name="T17" fmla="*/ 23 h 60"/>
                <a:gd name="T18" fmla="*/ 4 w 123"/>
                <a:gd name="T19" fmla="*/ 16 h 60"/>
                <a:gd name="T20" fmla="*/ 4 w 123"/>
                <a:gd name="T21" fmla="*/ 9 h 6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3"/>
                <a:gd name="T34" fmla="*/ 0 h 60"/>
                <a:gd name="T35" fmla="*/ 123 w 123"/>
                <a:gd name="T36" fmla="*/ 60 h 6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3" h="60">
                  <a:moveTo>
                    <a:pt x="12" y="19"/>
                  </a:moveTo>
                  <a:lnTo>
                    <a:pt x="50" y="0"/>
                  </a:lnTo>
                  <a:lnTo>
                    <a:pt x="83" y="0"/>
                  </a:lnTo>
                  <a:lnTo>
                    <a:pt x="98" y="19"/>
                  </a:lnTo>
                  <a:lnTo>
                    <a:pt x="123" y="19"/>
                  </a:lnTo>
                  <a:lnTo>
                    <a:pt x="110" y="31"/>
                  </a:lnTo>
                  <a:lnTo>
                    <a:pt x="39" y="60"/>
                  </a:lnTo>
                  <a:lnTo>
                    <a:pt x="0" y="60"/>
                  </a:lnTo>
                  <a:lnTo>
                    <a:pt x="0" y="46"/>
                  </a:lnTo>
                  <a:lnTo>
                    <a:pt x="12" y="31"/>
                  </a:lnTo>
                  <a:lnTo>
                    <a:pt x="12" y="19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94" name="Freeform 192"/>
            <p:cNvSpPr>
              <a:spLocks/>
            </p:cNvSpPr>
            <p:nvPr/>
          </p:nvSpPr>
          <p:spPr bwMode="auto">
            <a:xfrm>
              <a:off x="1765" y="660"/>
              <a:ext cx="484" cy="120"/>
            </a:xfrm>
            <a:custGeom>
              <a:avLst/>
              <a:gdLst>
                <a:gd name="T0" fmla="*/ 29 w 555"/>
                <a:gd name="T1" fmla="*/ 13 h 127"/>
                <a:gd name="T2" fmla="*/ 87 w 555"/>
                <a:gd name="T3" fmla="*/ 0 h 127"/>
                <a:gd name="T4" fmla="*/ 112 w 555"/>
                <a:gd name="T5" fmla="*/ 0 h 127"/>
                <a:gd name="T6" fmla="*/ 141 w 555"/>
                <a:gd name="T7" fmla="*/ 9 h 127"/>
                <a:gd name="T8" fmla="*/ 79 w 555"/>
                <a:gd name="T9" fmla="*/ 31 h 127"/>
                <a:gd name="T10" fmla="*/ 65 w 555"/>
                <a:gd name="T11" fmla="*/ 47 h 127"/>
                <a:gd name="T12" fmla="*/ 53 w 555"/>
                <a:gd name="T13" fmla="*/ 47 h 127"/>
                <a:gd name="T14" fmla="*/ 53 w 555"/>
                <a:gd name="T15" fmla="*/ 54 h 127"/>
                <a:gd name="T16" fmla="*/ 46 w 555"/>
                <a:gd name="T17" fmla="*/ 54 h 127"/>
                <a:gd name="T18" fmla="*/ 51 w 555"/>
                <a:gd name="T19" fmla="*/ 61 h 127"/>
                <a:gd name="T20" fmla="*/ 31 w 555"/>
                <a:gd name="T21" fmla="*/ 72 h 127"/>
                <a:gd name="T22" fmla="*/ 31 w 555"/>
                <a:gd name="T23" fmla="*/ 61 h 127"/>
                <a:gd name="T24" fmla="*/ 0 w 555"/>
                <a:gd name="T25" fmla="*/ 61 h 127"/>
                <a:gd name="T26" fmla="*/ 3 w 555"/>
                <a:gd name="T27" fmla="*/ 61 h 127"/>
                <a:gd name="T28" fmla="*/ 13 w 555"/>
                <a:gd name="T29" fmla="*/ 47 h 127"/>
                <a:gd name="T30" fmla="*/ 35 w 555"/>
                <a:gd name="T31" fmla="*/ 41 h 127"/>
                <a:gd name="T32" fmla="*/ 35 w 555"/>
                <a:gd name="T33" fmla="*/ 31 h 127"/>
                <a:gd name="T34" fmla="*/ 31 w 555"/>
                <a:gd name="T35" fmla="*/ 31 h 127"/>
                <a:gd name="T36" fmla="*/ 38 w 555"/>
                <a:gd name="T37" fmla="*/ 24 h 127"/>
                <a:gd name="T38" fmla="*/ 31 w 555"/>
                <a:gd name="T39" fmla="*/ 24 h 127"/>
                <a:gd name="T40" fmla="*/ 29 w 555"/>
                <a:gd name="T41" fmla="*/ 13 h 12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55"/>
                <a:gd name="T64" fmla="*/ 0 h 127"/>
                <a:gd name="T65" fmla="*/ 555 w 555"/>
                <a:gd name="T66" fmla="*/ 127 h 12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55" h="127">
                  <a:moveTo>
                    <a:pt x="112" y="23"/>
                  </a:moveTo>
                  <a:lnTo>
                    <a:pt x="342" y="0"/>
                  </a:lnTo>
                  <a:lnTo>
                    <a:pt x="442" y="0"/>
                  </a:lnTo>
                  <a:lnTo>
                    <a:pt x="555" y="11"/>
                  </a:lnTo>
                  <a:lnTo>
                    <a:pt x="311" y="54"/>
                  </a:lnTo>
                  <a:lnTo>
                    <a:pt x="256" y="83"/>
                  </a:lnTo>
                  <a:lnTo>
                    <a:pt x="211" y="83"/>
                  </a:lnTo>
                  <a:lnTo>
                    <a:pt x="211" y="94"/>
                  </a:lnTo>
                  <a:lnTo>
                    <a:pt x="183" y="94"/>
                  </a:lnTo>
                  <a:lnTo>
                    <a:pt x="198" y="109"/>
                  </a:lnTo>
                  <a:lnTo>
                    <a:pt x="123" y="127"/>
                  </a:lnTo>
                  <a:lnTo>
                    <a:pt x="123" y="109"/>
                  </a:lnTo>
                  <a:lnTo>
                    <a:pt x="0" y="109"/>
                  </a:lnTo>
                  <a:lnTo>
                    <a:pt x="12" y="109"/>
                  </a:lnTo>
                  <a:lnTo>
                    <a:pt x="52" y="83"/>
                  </a:lnTo>
                  <a:lnTo>
                    <a:pt x="139" y="71"/>
                  </a:lnTo>
                  <a:lnTo>
                    <a:pt x="139" y="54"/>
                  </a:lnTo>
                  <a:lnTo>
                    <a:pt x="123" y="54"/>
                  </a:lnTo>
                  <a:lnTo>
                    <a:pt x="152" y="42"/>
                  </a:lnTo>
                  <a:lnTo>
                    <a:pt x="123" y="42"/>
                  </a:lnTo>
                  <a:lnTo>
                    <a:pt x="112" y="23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95" name="Freeform 193"/>
            <p:cNvSpPr>
              <a:spLocks/>
            </p:cNvSpPr>
            <p:nvPr/>
          </p:nvSpPr>
          <p:spPr bwMode="auto">
            <a:xfrm>
              <a:off x="1601" y="727"/>
              <a:ext cx="120" cy="43"/>
            </a:xfrm>
            <a:custGeom>
              <a:avLst/>
              <a:gdLst>
                <a:gd name="T0" fmla="*/ 0 w 138"/>
                <a:gd name="T1" fmla="*/ 0 h 46"/>
                <a:gd name="T2" fmla="*/ 16 w 138"/>
                <a:gd name="T3" fmla="*/ 0 h 46"/>
                <a:gd name="T4" fmla="*/ 21 w 138"/>
                <a:gd name="T5" fmla="*/ 0 h 46"/>
                <a:gd name="T6" fmla="*/ 16 w 138"/>
                <a:gd name="T7" fmla="*/ 13 h 46"/>
                <a:gd name="T8" fmla="*/ 21 w 138"/>
                <a:gd name="T9" fmla="*/ 13 h 46"/>
                <a:gd name="T10" fmla="*/ 28 w 138"/>
                <a:gd name="T11" fmla="*/ 0 h 46"/>
                <a:gd name="T12" fmla="*/ 33 w 138"/>
                <a:gd name="T13" fmla="*/ 13 h 46"/>
                <a:gd name="T14" fmla="*/ 13 w 138"/>
                <a:gd name="T15" fmla="*/ 23 h 46"/>
                <a:gd name="T16" fmla="*/ 13 w 138"/>
                <a:gd name="T17" fmla="*/ 13 h 46"/>
                <a:gd name="T18" fmla="*/ 3 w 138"/>
                <a:gd name="T19" fmla="*/ 13 h 46"/>
                <a:gd name="T20" fmla="*/ 0 w 138"/>
                <a:gd name="T21" fmla="*/ 0 h 46"/>
                <a:gd name="T22" fmla="*/ 7 w 138"/>
                <a:gd name="T23" fmla="*/ 0 h 46"/>
                <a:gd name="T24" fmla="*/ 0 w 138"/>
                <a:gd name="T25" fmla="*/ 0 h 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8"/>
                <a:gd name="T40" fmla="*/ 0 h 46"/>
                <a:gd name="T41" fmla="*/ 138 w 138"/>
                <a:gd name="T42" fmla="*/ 46 h 4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8" h="46">
                  <a:moveTo>
                    <a:pt x="0" y="0"/>
                  </a:moveTo>
                  <a:lnTo>
                    <a:pt x="65" y="0"/>
                  </a:lnTo>
                  <a:lnTo>
                    <a:pt x="87" y="0"/>
                  </a:lnTo>
                  <a:lnTo>
                    <a:pt x="65" y="23"/>
                  </a:lnTo>
                  <a:lnTo>
                    <a:pt x="87" y="23"/>
                  </a:lnTo>
                  <a:lnTo>
                    <a:pt x="110" y="0"/>
                  </a:lnTo>
                  <a:lnTo>
                    <a:pt x="138" y="23"/>
                  </a:lnTo>
                  <a:lnTo>
                    <a:pt x="54" y="46"/>
                  </a:lnTo>
                  <a:lnTo>
                    <a:pt x="54" y="23"/>
                  </a:lnTo>
                  <a:lnTo>
                    <a:pt x="12" y="23"/>
                  </a:lnTo>
                  <a:lnTo>
                    <a:pt x="0" y="0"/>
                  </a:lnTo>
                  <a:lnTo>
                    <a:pt x="2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96" name="Freeform 194"/>
            <p:cNvSpPr>
              <a:spLocks/>
            </p:cNvSpPr>
            <p:nvPr/>
          </p:nvSpPr>
          <p:spPr bwMode="auto">
            <a:xfrm>
              <a:off x="1688" y="740"/>
              <a:ext cx="63" cy="43"/>
            </a:xfrm>
            <a:custGeom>
              <a:avLst/>
              <a:gdLst>
                <a:gd name="T0" fmla="*/ 0 w 71"/>
                <a:gd name="T1" fmla="*/ 19 h 47"/>
                <a:gd name="T2" fmla="*/ 22 w 71"/>
                <a:gd name="T3" fmla="*/ 0 h 47"/>
                <a:gd name="T4" fmla="*/ 17 w 71"/>
                <a:gd name="T5" fmla="*/ 19 h 47"/>
                <a:gd name="T6" fmla="*/ 0 w 71"/>
                <a:gd name="T7" fmla="*/ 19 h 4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1"/>
                <a:gd name="T13" fmla="*/ 0 h 47"/>
                <a:gd name="T14" fmla="*/ 71 w 71"/>
                <a:gd name="T15" fmla="*/ 47 h 4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1" h="47">
                  <a:moveTo>
                    <a:pt x="0" y="47"/>
                  </a:moveTo>
                  <a:lnTo>
                    <a:pt x="71" y="0"/>
                  </a:lnTo>
                  <a:lnTo>
                    <a:pt x="54" y="47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97" name="Freeform 195"/>
            <p:cNvSpPr>
              <a:spLocks/>
            </p:cNvSpPr>
            <p:nvPr/>
          </p:nvSpPr>
          <p:spPr bwMode="auto">
            <a:xfrm>
              <a:off x="1549" y="765"/>
              <a:ext cx="101" cy="43"/>
            </a:xfrm>
            <a:custGeom>
              <a:avLst/>
              <a:gdLst>
                <a:gd name="T0" fmla="*/ 0 w 115"/>
                <a:gd name="T1" fmla="*/ 0 h 46"/>
                <a:gd name="T2" fmla="*/ 8 w 115"/>
                <a:gd name="T3" fmla="*/ 0 h 46"/>
                <a:gd name="T4" fmla="*/ 11 w 115"/>
                <a:gd name="T5" fmla="*/ 13 h 46"/>
                <a:gd name="T6" fmla="*/ 19 w 115"/>
                <a:gd name="T7" fmla="*/ 0 h 46"/>
                <a:gd name="T8" fmla="*/ 32 w 115"/>
                <a:gd name="T9" fmla="*/ 0 h 46"/>
                <a:gd name="T10" fmla="*/ 19 w 115"/>
                <a:gd name="T11" fmla="*/ 23 h 46"/>
                <a:gd name="T12" fmla="*/ 8 w 115"/>
                <a:gd name="T13" fmla="*/ 23 h 46"/>
                <a:gd name="T14" fmla="*/ 0 w 115"/>
                <a:gd name="T15" fmla="*/ 23 h 46"/>
                <a:gd name="T16" fmla="*/ 0 w 115"/>
                <a:gd name="T17" fmla="*/ 0 h 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5"/>
                <a:gd name="T28" fmla="*/ 0 h 46"/>
                <a:gd name="T29" fmla="*/ 115 w 115"/>
                <a:gd name="T30" fmla="*/ 46 h 4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5" h="46">
                  <a:moveTo>
                    <a:pt x="0" y="0"/>
                  </a:moveTo>
                  <a:lnTo>
                    <a:pt x="26" y="0"/>
                  </a:lnTo>
                  <a:lnTo>
                    <a:pt x="42" y="23"/>
                  </a:lnTo>
                  <a:lnTo>
                    <a:pt x="71" y="0"/>
                  </a:lnTo>
                  <a:lnTo>
                    <a:pt x="115" y="0"/>
                  </a:lnTo>
                  <a:lnTo>
                    <a:pt x="71" y="46"/>
                  </a:lnTo>
                  <a:lnTo>
                    <a:pt x="26" y="46"/>
                  </a:lnTo>
                  <a:lnTo>
                    <a:pt x="0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98" name="Freeform 196"/>
            <p:cNvSpPr>
              <a:spLocks/>
            </p:cNvSpPr>
            <p:nvPr/>
          </p:nvSpPr>
          <p:spPr bwMode="auto">
            <a:xfrm>
              <a:off x="1500" y="817"/>
              <a:ext cx="101" cy="56"/>
            </a:xfrm>
            <a:custGeom>
              <a:avLst/>
              <a:gdLst>
                <a:gd name="T0" fmla="*/ 0 w 115"/>
                <a:gd name="T1" fmla="*/ 14 h 60"/>
                <a:gd name="T2" fmla="*/ 11 w 115"/>
                <a:gd name="T3" fmla="*/ 7 h 60"/>
                <a:gd name="T4" fmla="*/ 11 w 115"/>
                <a:gd name="T5" fmla="*/ 0 h 60"/>
                <a:gd name="T6" fmla="*/ 32 w 115"/>
                <a:gd name="T7" fmla="*/ 0 h 60"/>
                <a:gd name="T8" fmla="*/ 27 w 115"/>
                <a:gd name="T9" fmla="*/ 7 h 60"/>
                <a:gd name="T10" fmla="*/ 22 w 115"/>
                <a:gd name="T11" fmla="*/ 21 h 60"/>
                <a:gd name="T12" fmla="*/ 8 w 115"/>
                <a:gd name="T13" fmla="*/ 31 h 60"/>
                <a:gd name="T14" fmla="*/ 4 w 115"/>
                <a:gd name="T15" fmla="*/ 21 h 60"/>
                <a:gd name="T16" fmla="*/ 0 w 115"/>
                <a:gd name="T17" fmla="*/ 21 h 60"/>
                <a:gd name="T18" fmla="*/ 0 w 115"/>
                <a:gd name="T19" fmla="*/ 14 h 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5"/>
                <a:gd name="T31" fmla="*/ 0 h 60"/>
                <a:gd name="T32" fmla="*/ 115 w 115"/>
                <a:gd name="T33" fmla="*/ 60 h 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5" h="60">
                  <a:moveTo>
                    <a:pt x="0" y="27"/>
                  </a:moveTo>
                  <a:lnTo>
                    <a:pt x="42" y="15"/>
                  </a:lnTo>
                  <a:lnTo>
                    <a:pt x="42" y="0"/>
                  </a:lnTo>
                  <a:lnTo>
                    <a:pt x="115" y="0"/>
                  </a:lnTo>
                  <a:lnTo>
                    <a:pt x="98" y="15"/>
                  </a:lnTo>
                  <a:lnTo>
                    <a:pt x="82" y="42"/>
                  </a:lnTo>
                  <a:lnTo>
                    <a:pt x="27" y="60"/>
                  </a:lnTo>
                  <a:lnTo>
                    <a:pt x="15" y="42"/>
                  </a:lnTo>
                  <a:lnTo>
                    <a:pt x="0" y="42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199" name="Freeform 197"/>
            <p:cNvSpPr>
              <a:spLocks/>
            </p:cNvSpPr>
            <p:nvPr/>
          </p:nvSpPr>
          <p:spPr bwMode="auto">
            <a:xfrm>
              <a:off x="1289" y="750"/>
              <a:ext cx="134" cy="45"/>
            </a:xfrm>
            <a:custGeom>
              <a:avLst/>
              <a:gdLst>
                <a:gd name="T0" fmla="*/ 0 w 156"/>
                <a:gd name="T1" fmla="*/ 36 h 46"/>
                <a:gd name="T2" fmla="*/ 21 w 156"/>
                <a:gd name="T3" fmla="*/ 0 h 46"/>
                <a:gd name="T4" fmla="*/ 34 w 156"/>
                <a:gd name="T5" fmla="*/ 0 h 46"/>
                <a:gd name="T6" fmla="*/ 21 w 156"/>
                <a:gd name="T7" fmla="*/ 36 h 46"/>
                <a:gd name="T8" fmla="*/ 18 w 156"/>
                <a:gd name="T9" fmla="*/ 23 h 46"/>
                <a:gd name="T10" fmla="*/ 9 w 156"/>
                <a:gd name="T11" fmla="*/ 36 h 46"/>
                <a:gd name="T12" fmla="*/ 0 w 156"/>
                <a:gd name="T13" fmla="*/ 36 h 4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6"/>
                <a:gd name="T22" fmla="*/ 0 h 46"/>
                <a:gd name="T23" fmla="*/ 156 w 156"/>
                <a:gd name="T24" fmla="*/ 46 h 4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6" h="46">
                  <a:moveTo>
                    <a:pt x="0" y="46"/>
                  </a:moveTo>
                  <a:lnTo>
                    <a:pt x="98" y="0"/>
                  </a:lnTo>
                  <a:lnTo>
                    <a:pt x="156" y="0"/>
                  </a:lnTo>
                  <a:lnTo>
                    <a:pt x="98" y="46"/>
                  </a:lnTo>
                  <a:lnTo>
                    <a:pt x="86" y="23"/>
                  </a:lnTo>
                  <a:lnTo>
                    <a:pt x="42" y="46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200" name="Freeform 198"/>
            <p:cNvSpPr>
              <a:spLocks/>
            </p:cNvSpPr>
            <p:nvPr/>
          </p:nvSpPr>
          <p:spPr bwMode="auto">
            <a:xfrm>
              <a:off x="1336" y="765"/>
              <a:ext cx="188" cy="43"/>
            </a:xfrm>
            <a:custGeom>
              <a:avLst/>
              <a:gdLst>
                <a:gd name="T0" fmla="*/ 0 w 215"/>
                <a:gd name="T1" fmla="*/ 18 h 46"/>
                <a:gd name="T2" fmla="*/ 18 w 215"/>
                <a:gd name="T3" fmla="*/ 0 h 46"/>
                <a:gd name="T4" fmla="*/ 31 w 215"/>
                <a:gd name="T5" fmla="*/ 7 h 46"/>
                <a:gd name="T6" fmla="*/ 31 w 215"/>
                <a:gd name="T7" fmla="*/ 18 h 46"/>
                <a:gd name="T8" fmla="*/ 37 w 215"/>
                <a:gd name="T9" fmla="*/ 18 h 46"/>
                <a:gd name="T10" fmla="*/ 37 w 215"/>
                <a:gd name="T11" fmla="*/ 7 h 46"/>
                <a:gd name="T12" fmla="*/ 40 w 215"/>
                <a:gd name="T13" fmla="*/ 7 h 46"/>
                <a:gd name="T14" fmla="*/ 37 w 215"/>
                <a:gd name="T15" fmla="*/ 7 h 46"/>
                <a:gd name="T16" fmla="*/ 49 w 215"/>
                <a:gd name="T17" fmla="*/ 0 h 46"/>
                <a:gd name="T18" fmla="*/ 49 w 215"/>
                <a:gd name="T19" fmla="*/ 7 h 46"/>
                <a:gd name="T20" fmla="*/ 56 w 215"/>
                <a:gd name="T21" fmla="*/ 7 h 46"/>
                <a:gd name="T22" fmla="*/ 49 w 215"/>
                <a:gd name="T23" fmla="*/ 18 h 46"/>
                <a:gd name="T24" fmla="*/ 18 w 215"/>
                <a:gd name="T25" fmla="*/ 23 h 46"/>
                <a:gd name="T26" fmla="*/ 15 w 215"/>
                <a:gd name="T27" fmla="*/ 18 h 46"/>
                <a:gd name="T28" fmla="*/ 10 w 215"/>
                <a:gd name="T29" fmla="*/ 18 h 46"/>
                <a:gd name="T30" fmla="*/ 0 w 215"/>
                <a:gd name="T31" fmla="*/ 18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15"/>
                <a:gd name="T49" fmla="*/ 0 h 46"/>
                <a:gd name="T50" fmla="*/ 215 w 215"/>
                <a:gd name="T51" fmla="*/ 46 h 4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15" h="46">
                  <a:moveTo>
                    <a:pt x="0" y="33"/>
                  </a:moveTo>
                  <a:lnTo>
                    <a:pt x="71" y="0"/>
                  </a:lnTo>
                  <a:lnTo>
                    <a:pt x="119" y="16"/>
                  </a:lnTo>
                  <a:lnTo>
                    <a:pt x="119" y="33"/>
                  </a:lnTo>
                  <a:lnTo>
                    <a:pt x="142" y="33"/>
                  </a:lnTo>
                  <a:lnTo>
                    <a:pt x="142" y="16"/>
                  </a:lnTo>
                  <a:lnTo>
                    <a:pt x="157" y="16"/>
                  </a:lnTo>
                  <a:lnTo>
                    <a:pt x="142" y="16"/>
                  </a:lnTo>
                  <a:lnTo>
                    <a:pt x="186" y="0"/>
                  </a:lnTo>
                  <a:lnTo>
                    <a:pt x="186" y="16"/>
                  </a:lnTo>
                  <a:lnTo>
                    <a:pt x="215" y="16"/>
                  </a:lnTo>
                  <a:lnTo>
                    <a:pt x="186" y="33"/>
                  </a:lnTo>
                  <a:lnTo>
                    <a:pt x="71" y="46"/>
                  </a:lnTo>
                  <a:lnTo>
                    <a:pt x="59" y="33"/>
                  </a:lnTo>
                  <a:lnTo>
                    <a:pt x="42" y="33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201" name="Freeform 199"/>
            <p:cNvSpPr>
              <a:spLocks/>
            </p:cNvSpPr>
            <p:nvPr/>
          </p:nvSpPr>
          <p:spPr bwMode="auto">
            <a:xfrm>
              <a:off x="1225" y="817"/>
              <a:ext cx="261" cy="108"/>
            </a:xfrm>
            <a:custGeom>
              <a:avLst/>
              <a:gdLst>
                <a:gd name="T0" fmla="*/ 3 w 300"/>
                <a:gd name="T1" fmla="*/ 33 h 115"/>
                <a:gd name="T2" fmla="*/ 14 w 300"/>
                <a:gd name="T3" fmla="*/ 15 h 115"/>
                <a:gd name="T4" fmla="*/ 32 w 300"/>
                <a:gd name="T5" fmla="*/ 8 h 115"/>
                <a:gd name="T6" fmla="*/ 36 w 300"/>
                <a:gd name="T7" fmla="*/ 8 h 115"/>
                <a:gd name="T8" fmla="*/ 36 w 300"/>
                <a:gd name="T9" fmla="*/ 15 h 115"/>
                <a:gd name="T10" fmla="*/ 43 w 300"/>
                <a:gd name="T11" fmla="*/ 8 h 115"/>
                <a:gd name="T12" fmla="*/ 56 w 300"/>
                <a:gd name="T13" fmla="*/ 15 h 115"/>
                <a:gd name="T14" fmla="*/ 67 w 300"/>
                <a:gd name="T15" fmla="*/ 0 h 115"/>
                <a:gd name="T16" fmla="*/ 74 w 300"/>
                <a:gd name="T17" fmla="*/ 8 h 115"/>
                <a:gd name="T18" fmla="*/ 64 w 300"/>
                <a:gd name="T19" fmla="*/ 15 h 115"/>
                <a:gd name="T20" fmla="*/ 64 w 300"/>
                <a:gd name="T21" fmla="*/ 33 h 115"/>
                <a:gd name="T22" fmla="*/ 61 w 300"/>
                <a:gd name="T23" fmla="*/ 33 h 115"/>
                <a:gd name="T24" fmla="*/ 61 w 300"/>
                <a:gd name="T25" fmla="*/ 39 h 115"/>
                <a:gd name="T26" fmla="*/ 71 w 300"/>
                <a:gd name="T27" fmla="*/ 46 h 115"/>
                <a:gd name="T28" fmla="*/ 56 w 300"/>
                <a:gd name="T29" fmla="*/ 61 h 115"/>
                <a:gd name="T30" fmla="*/ 50 w 300"/>
                <a:gd name="T31" fmla="*/ 61 h 115"/>
                <a:gd name="T32" fmla="*/ 43 w 300"/>
                <a:gd name="T33" fmla="*/ 52 h 115"/>
                <a:gd name="T34" fmla="*/ 7 w 300"/>
                <a:gd name="T35" fmla="*/ 61 h 115"/>
                <a:gd name="T36" fmla="*/ 10 w 300"/>
                <a:gd name="T37" fmla="*/ 52 h 115"/>
                <a:gd name="T38" fmla="*/ 0 w 300"/>
                <a:gd name="T39" fmla="*/ 52 h 115"/>
                <a:gd name="T40" fmla="*/ 3 w 300"/>
                <a:gd name="T41" fmla="*/ 46 h 115"/>
                <a:gd name="T42" fmla="*/ 22 w 300"/>
                <a:gd name="T43" fmla="*/ 39 h 115"/>
                <a:gd name="T44" fmla="*/ 3 w 300"/>
                <a:gd name="T45" fmla="*/ 39 h 115"/>
                <a:gd name="T46" fmla="*/ 3 w 300"/>
                <a:gd name="T47" fmla="*/ 33 h 11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00"/>
                <a:gd name="T73" fmla="*/ 0 h 115"/>
                <a:gd name="T74" fmla="*/ 300 w 300"/>
                <a:gd name="T75" fmla="*/ 115 h 11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00" h="115">
                  <a:moveTo>
                    <a:pt x="15" y="60"/>
                  </a:moveTo>
                  <a:lnTo>
                    <a:pt x="56" y="27"/>
                  </a:lnTo>
                  <a:lnTo>
                    <a:pt x="127" y="15"/>
                  </a:lnTo>
                  <a:lnTo>
                    <a:pt x="142" y="15"/>
                  </a:lnTo>
                  <a:lnTo>
                    <a:pt x="142" y="27"/>
                  </a:lnTo>
                  <a:lnTo>
                    <a:pt x="171" y="15"/>
                  </a:lnTo>
                  <a:lnTo>
                    <a:pt x="227" y="27"/>
                  </a:lnTo>
                  <a:lnTo>
                    <a:pt x="271" y="0"/>
                  </a:lnTo>
                  <a:lnTo>
                    <a:pt x="300" y="15"/>
                  </a:lnTo>
                  <a:lnTo>
                    <a:pt x="259" y="27"/>
                  </a:lnTo>
                  <a:lnTo>
                    <a:pt x="259" y="60"/>
                  </a:lnTo>
                  <a:lnTo>
                    <a:pt x="246" y="60"/>
                  </a:lnTo>
                  <a:lnTo>
                    <a:pt x="246" y="75"/>
                  </a:lnTo>
                  <a:lnTo>
                    <a:pt x="286" y="86"/>
                  </a:lnTo>
                  <a:lnTo>
                    <a:pt x="227" y="115"/>
                  </a:lnTo>
                  <a:lnTo>
                    <a:pt x="200" y="115"/>
                  </a:lnTo>
                  <a:lnTo>
                    <a:pt x="171" y="98"/>
                  </a:lnTo>
                  <a:lnTo>
                    <a:pt x="27" y="115"/>
                  </a:lnTo>
                  <a:lnTo>
                    <a:pt x="39" y="98"/>
                  </a:lnTo>
                  <a:lnTo>
                    <a:pt x="0" y="98"/>
                  </a:lnTo>
                  <a:lnTo>
                    <a:pt x="15" y="86"/>
                  </a:lnTo>
                  <a:lnTo>
                    <a:pt x="87" y="75"/>
                  </a:lnTo>
                  <a:lnTo>
                    <a:pt x="15" y="75"/>
                  </a:lnTo>
                  <a:lnTo>
                    <a:pt x="15" y="60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202" name="Freeform 200"/>
            <p:cNvSpPr>
              <a:spLocks/>
            </p:cNvSpPr>
            <p:nvPr/>
          </p:nvSpPr>
          <p:spPr bwMode="auto">
            <a:xfrm>
              <a:off x="1153" y="806"/>
              <a:ext cx="183" cy="67"/>
            </a:xfrm>
            <a:custGeom>
              <a:avLst/>
              <a:gdLst>
                <a:gd name="T0" fmla="*/ 0 w 211"/>
                <a:gd name="T1" fmla="*/ 30 h 71"/>
                <a:gd name="T2" fmla="*/ 17 w 211"/>
                <a:gd name="T3" fmla="*/ 16 h 71"/>
                <a:gd name="T4" fmla="*/ 17 w 211"/>
                <a:gd name="T5" fmla="*/ 8 h 71"/>
                <a:gd name="T6" fmla="*/ 33 w 211"/>
                <a:gd name="T7" fmla="*/ 0 h 71"/>
                <a:gd name="T8" fmla="*/ 47 w 211"/>
                <a:gd name="T9" fmla="*/ 8 h 71"/>
                <a:gd name="T10" fmla="*/ 51 w 211"/>
                <a:gd name="T11" fmla="*/ 16 h 71"/>
                <a:gd name="T12" fmla="*/ 27 w 211"/>
                <a:gd name="T13" fmla="*/ 22 h 71"/>
                <a:gd name="T14" fmla="*/ 11 w 211"/>
                <a:gd name="T15" fmla="*/ 40 h 71"/>
                <a:gd name="T16" fmla="*/ 3 w 211"/>
                <a:gd name="T17" fmla="*/ 40 h 71"/>
                <a:gd name="T18" fmla="*/ 3 w 211"/>
                <a:gd name="T19" fmla="*/ 30 h 71"/>
                <a:gd name="T20" fmla="*/ 0 w 211"/>
                <a:gd name="T21" fmla="*/ 30 h 7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1"/>
                <a:gd name="T34" fmla="*/ 0 h 71"/>
                <a:gd name="T35" fmla="*/ 211 w 211"/>
                <a:gd name="T36" fmla="*/ 71 h 7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1" h="71">
                  <a:moveTo>
                    <a:pt x="0" y="53"/>
                  </a:moveTo>
                  <a:lnTo>
                    <a:pt x="71" y="26"/>
                  </a:lnTo>
                  <a:lnTo>
                    <a:pt x="71" y="11"/>
                  </a:lnTo>
                  <a:lnTo>
                    <a:pt x="138" y="0"/>
                  </a:lnTo>
                  <a:lnTo>
                    <a:pt x="197" y="11"/>
                  </a:lnTo>
                  <a:lnTo>
                    <a:pt x="211" y="26"/>
                  </a:lnTo>
                  <a:lnTo>
                    <a:pt x="111" y="38"/>
                  </a:lnTo>
                  <a:lnTo>
                    <a:pt x="49" y="71"/>
                  </a:lnTo>
                  <a:lnTo>
                    <a:pt x="11" y="71"/>
                  </a:lnTo>
                  <a:lnTo>
                    <a:pt x="11" y="53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203" name="Freeform 201"/>
            <p:cNvSpPr>
              <a:spLocks/>
            </p:cNvSpPr>
            <p:nvPr/>
          </p:nvSpPr>
          <p:spPr bwMode="auto">
            <a:xfrm>
              <a:off x="174" y="1109"/>
              <a:ext cx="40" cy="43"/>
            </a:xfrm>
            <a:custGeom>
              <a:avLst/>
              <a:gdLst>
                <a:gd name="T0" fmla="*/ 0 w 46"/>
                <a:gd name="T1" fmla="*/ 0 h 46"/>
                <a:gd name="T2" fmla="*/ 11 w 46"/>
                <a:gd name="T3" fmla="*/ 0 h 46"/>
                <a:gd name="T4" fmla="*/ 5 w 46"/>
                <a:gd name="T5" fmla="*/ 23 h 46"/>
                <a:gd name="T6" fmla="*/ 0 w 46"/>
                <a:gd name="T7" fmla="*/ 0 h 4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6"/>
                <a:gd name="T13" fmla="*/ 0 h 46"/>
                <a:gd name="T14" fmla="*/ 46 w 46"/>
                <a:gd name="T15" fmla="*/ 46 h 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6" h="46">
                  <a:moveTo>
                    <a:pt x="0" y="0"/>
                  </a:moveTo>
                  <a:lnTo>
                    <a:pt x="46" y="0"/>
                  </a:lnTo>
                  <a:lnTo>
                    <a:pt x="20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204" name="Freeform 202"/>
            <p:cNvSpPr>
              <a:spLocks/>
            </p:cNvSpPr>
            <p:nvPr/>
          </p:nvSpPr>
          <p:spPr bwMode="auto">
            <a:xfrm>
              <a:off x="313" y="1153"/>
              <a:ext cx="61" cy="43"/>
            </a:xfrm>
            <a:custGeom>
              <a:avLst/>
              <a:gdLst>
                <a:gd name="T0" fmla="*/ 0 w 71"/>
                <a:gd name="T1" fmla="*/ 23 h 46"/>
                <a:gd name="T2" fmla="*/ 15 w 71"/>
                <a:gd name="T3" fmla="*/ 0 h 46"/>
                <a:gd name="T4" fmla="*/ 15 w 71"/>
                <a:gd name="T5" fmla="*/ 7 h 46"/>
                <a:gd name="T6" fmla="*/ 13 w 71"/>
                <a:gd name="T7" fmla="*/ 7 h 46"/>
                <a:gd name="T8" fmla="*/ 13 w 71"/>
                <a:gd name="T9" fmla="*/ 15 h 46"/>
                <a:gd name="T10" fmla="*/ 0 w 71"/>
                <a:gd name="T11" fmla="*/ 23 h 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1"/>
                <a:gd name="T19" fmla="*/ 0 h 46"/>
                <a:gd name="T20" fmla="*/ 71 w 71"/>
                <a:gd name="T21" fmla="*/ 46 h 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1" h="46">
                  <a:moveTo>
                    <a:pt x="0" y="46"/>
                  </a:moveTo>
                  <a:lnTo>
                    <a:pt x="71" y="0"/>
                  </a:lnTo>
                  <a:lnTo>
                    <a:pt x="71" y="14"/>
                  </a:lnTo>
                  <a:lnTo>
                    <a:pt x="57" y="14"/>
                  </a:lnTo>
                  <a:lnTo>
                    <a:pt x="57" y="27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205" name="Freeform 203"/>
            <p:cNvSpPr>
              <a:spLocks/>
            </p:cNvSpPr>
            <p:nvPr/>
          </p:nvSpPr>
          <p:spPr bwMode="auto">
            <a:xfrm>
              <a:off x="603" y="1258"/>
              <a:ext cx="40" cy="56"/>
            </a:xfrm>
            <a:custGeom>
              <a:avLst/>
              <a:gdLst>
                <a:gd name="T0" fmla="*/ 3 w 46"/>
                <a:gd name="T1" fmla="*/ 0 h 60"/>
                <a:gd name="T2" fmla="*/ 11 w 46"/>
                <a:gd name="T3" fmla="*/ 0 h 60"/>
                <a:gd name="T4" fmla="*/ 3 w 46"/>
                <a:gd name="T5" fmla="*/ 20 h 60"/>
                <a:gd name="T6" fmla="*/ 3 w 46"/>
                <a:gd name="T7" fmla="*/ 31 h 60"/>
                <a:gd name="T8" fmla="*/ 0 w 46"/>
                <a:gd name="T9" fmla="*/ 20 h 60"/>
                <a:gd name="T10" fmla="*/ 0 w 46"/>
                <a:gd name="T11" fmla="*/ 7 h 60"/>
                <a:gd name="T12" fmla="*/ 3 w 46"/>
                <a:gd name="T13" fmla="*/ 0 h 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6"/>
                <a:gd name="T22" fmla="*/ 0 h 60"/>
                <a:gd name="T23" fmla="*/ 46 w 46"/>
                <a:gd name="T24" fmla="*/ 60 h 6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6" h="60">
                  <a:moveTo>
                    <a:pt x="13" y="0"/>
                  </a:moveTo>
                  <a:lnTo>
                    <a:pt x="46" y="0"/>
                  </a:lnTo>
                  <a:lnTo>
                    <a:pt x="13" y="39"/>
                  </a:lnTo>
                  <a:lnTo>
                    <a:pt x="13" y="60"/>
                  </a:lnTo>
                  <a:lnTo>
                    <a:pt x="0" y="39"/>
                  </a:lnTo>
                  <a:lnTo>
                    <a:pt x="0" y="12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206" name="Freeform 204"/>
            <p:cNvSpPr>
              <a:spLocks/>
            </p:cNvSpPr>
            <p:nvPr/>
          </p:nvSpPr>
          <p:spPr bwMode="auto">
            <a:xfrm>
              <a:off x="637" y="1335"/>
              <a:ext cx="53" cy="67"/>
            </a:xfrm>
            <a:custGeom>
              <a:avLst/>
              <a:gdLst>
                <a:gd name="T0" fmla="*/ 0 w 60"/>
                <a:gd name="T1" fmla="*/ 0 h 71"/>
                <a:gd name="T2" fmla="*/ 12 w 60"/>
                <a:gd name="T3" fmla="*/ 8 h 71"/>
                <a:gd name="T4" fmla="*/ 18 w 60"/>
                <a:gd name="T5" fmla="*/ 33 h 71"/>
                <a:gd name="T6" fmla="*/ 12 w 60"/>
                <a:gd name="T7" fmla="*/ 40 h 71"/>
                <a:gd name="T8" fmla="*/ 9 w 60"/>
                <a:gd name="T9" fmla="*/ 33 h 71"/>
                <a:gd name="T10" fmla="*/ 9 w 60"/>
                <a:gd name="T11" fmla="*/ 22 h 71"/>
                <a:gd name="T12" fmla="*/ 4 w 60"/>
                <a:gd name="T13" fmla="*/ 22 h 71"/>
                <a:gd name="T14" fmla="*/ 4 w 60"/>
                <a:gd name="T15" fmla="*/ 16 h 71"/>
                <a:gd name="T16" fmla="*/ 0 w 60"/>
                <a:gd name="T17" fmla="*/ 8 h 71"/>
                <a:gd name="T18" fmla="*/ 0 w 60"/>
                <a:gd name="T19" fmla="*/ 0 h 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0"/>
                <a:gd name="T31" fmla="*/ 0 h 71"/>
                <a:gd name="T32" fmla="*/ 60 w 60"/>
                <a:gd name="T33" fmla="*/ 71 h 7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0" h="71">
                  <a:moveTo>
                    <a:pt x="0" y="0"/>
                  </a:moveTo>
                  <a:lnTo>
                    <a:pt x="42" y="15"/>
                  </a:lnTo>
                  <a:lnTo>
                    <a:pt x="60" y="58"/>
                  </a:lnTo>
                  <a:lnTo>
                    <a:pt x="42" y="71"/>
                  </a:lnTo>
                  <a:lnTo>
                    <a:pt x="31" y="58"/>
                  </a:lnTo>
                  <a:lnTo>
                    <a:pt x="31" y="38"/>
                  </a:lnTo>
                  <a:lnTo>
                    <a:pt x="16" y="38"/>
                  </a:lnTo>
                  <a:lnTo>
                    <a:pt x="16" y="27"/>
                  </a:lnTo>
                  <a:lnTo>
                    <a:pt x="0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207" name="Freeform 205"/>
            <p:cNvSpPr>
              <a:spLocks/>
            </p:cNvSpPr>
            <p:nvPr/>
          </p:nvSpPr>
          <p:spPr bwMode="auto">
            <a:xfrm>
              <a:off x="2026" y="647"/>
              <a:ext cx="835" cy="477"/>
            </a:xfrm>
            <a:custGeom>
              <a:avLst/>
              <a:gdLst>
                <a:gd name="T0" fmla="*/ 3 w 958"/>
                <a:gd name="T1" fmla="*/ 44 h 510"/>
                <a:gd name="T2" fmla="*/ 38 w 958"/>
                <a:gd name="T3" fmla="*/ 36 h 510"/>
                <a:gd name="T4" fmla="*/ 28 w 958"/>
                <a:gd name="T5" fmla="*/ 30 h 510"/>
                <a:gd name="T6" fmla="*/ 61 w 958"/>
                <a:gd name="T7" fmla="*/ 20 h 510"/>
                <a:gd name="T8" fmla="*/ 97 w 958"/>
                <a:gd name="T9" fmla="*/ 14 h 510"/>
                <a:gd name="T10" fmla="*/ 187 w 958"/>
                <a:gd name="T11" fmla="*/ 0 h 510"/>
                <a:gd name="T12" fmla="*/ 206 w 958"/>
                <a:gd name="T13" fmla="*/ 14 h 510"/>
                <a:gd name="T14" fmla="*/ 242 w 958"/>
                <a:gd name="T15" fmla="*/ 20 h 510"/>
                <a:gd name="T16" fmla="*/ 209 w 958"/>
                <a:gd name="T17" fmla="*/ 44 h 510"/>
                <a:gd name="T18" fmla="*/ 206 w 958"/>
                <a:gd name="T19" fmla="*/ 50 h 510"/>
                <a:gd name="T20" fmla="*/ 209 w 958"/>
                <a:gd name="T21" fmla="*/ 65 h 510"/>
                <a:gd name="T22" fmla="*/ 196 w 958"/>
                <a:gd name="T23" fmla="*/ 72 h 510"/>
                <a:gd name="T24" fmla="*/ 198 w 958"/>
                <a:gd name="T25" fmla="*/ 88 h 510"/>
                <a:gd name="T26" fmla="*/ 198 w 958"/>
                <a:gd name="T27" fmla="*/ 94 h 510"/>
                <a:gd name="T28" fmla="*/ 184 w 958"/>
                <a:gd name="T29" fmla="*/ 101 h 510"/>
                <a:gd name="T30" fmla="*/ 184 w 958"/>
                <a:gd name="T31" fmla="*/ 115 h 510"/>
                <a:gd name="T32" fmla="*/ 184 w 958"/>
                <a:gd name="T33" fmla="*/ 132 h 510"/>
                <a:gd name="T34" fmla="*/ 170 w 958"/>
                <a:gd name="T35" fmla="*/ 123 h 510"/>
                <a:gd name="T36" fmla="*/ 180 w 958"/>
                <a:gd name="T37" fmla="*/ 139 h 510"/>
                <a:gd name="T38" fmla="*/ 160 w 958"/>
                <a:gd name="T39" fmla="*/ 152 h 510"/>
                <a:gd name="T40" fmla="*/ 111 w 958"/>
                <a:gd name="T41" fmla="*/ 190 h 510"/>
                <a:gd name="T42" fmla="*/ 90 w 958"/>
                <a:gd name="T43" fmla="*/ 196 h 510"/>
                <a:gd name="T44" fmla="*/ 87 w 958"/>
                <a:gd name="T45" fmla="*/ 204 h 510"/>
                <a:gd name="T46" fmla="*/ 71 w 958"/>
                <a:gd name="T47" fmla="*/ 225 h 510"/>
                <a:gd name="T48" fmla="*/ 61 w 958"/>
                <a:gd name="T49" fmla="*/ 261 h 510"/>
                <a:gd name="T50" fmla="*/ 43 w 958"/>
                <a:gd name="T51" fmla="*/ 247 h 510"/>
                <a:gd name="T52" fmla="*/ 36 w 958"/>
                <a:gd name="T53" fmla="*/ 218 h 510"/>
                <a:gd name="T54" fmla="*/ 32 w 958"/>
                <a:gd name="T55" fmla="*/ 204 h 510"/>
                <a:gd name="T56" fmla="*/ 32 w 958"/>
                <a:gd name="T57" fmla="*/ 190 h 510"/>
                <a:gd name="T58" fmla="*/ 43 w 958"/>
                <a:gd name="T59" fmla="*/ 152 h 510"/>
                <a:gd name="T60" fmla="*/ 53 w 958"/>
                <a:gd name="T61" fmla="*/ 145 h 510"/>
                <a:gd name="T62" fmla="*/ 43 w 958"/>
                <a:gd name="T63" fmla="*/ 145 h 510"/>
                <a:gd name="T64" fmla="*/ 43 w 958"/>
                <a:gd name="T65" fmla="*/ 132 h 510"/>
                <a:gd name="T66" fmla="*/ 51 w 958"/>
                <a:gd name="T67" fmla="*/ 123 h 510"/>
                <a:gd name="T68" fmla="*/ 46 w 958"/>
                <a:gd name="T69" fmla="*/ 123 h 510"/>
                <a:gd name="T70" fmla="*/ 43 w 958"/>
                <a:gd name="T71" fmla="*/ 115 h 510"/>
                <a:gd name="T72" fmla="*/ 46 w 958"/>
                <a:gd name="T73" fmla="*/ 101 h 510"/>
                <a:gd name="T74" fmla="*/ 43 w 958"/>
                <a:gd name="T75" fmla="*/ 82 h 510"/>
                <a:gd name="T76" fmla="*/ 32 w 958"/>
                <a:gd name="T77" fmla="*/ 72 h 510"/>
                <a:gd name="T78" fmla="*/ 0 w 958"/>
                <a:gd name="T79" fmla="*/ 65 h 510"/>
                <a:gd name="T80" fmla="*/ 7 w 958"/>
                <a:gd name="T81" fmla="*/ 50 h 51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958"/>
                <a:gd name="T124" fmla="*/ 0 h 510"/>
                <a:gd name="T125" fmla="*/ 958 w 958"/>
                <a:gd name="T126" fmla="*/ 510 h 51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958" h="510">
                  <a:moveTo>
                    <a:pt x="0" y="98"/>
                  </a:moveTo>
                  <a:lnTo>
                    <a:pt x="11" y="86"/>
                  </a:lnTo>
                  <a:lnTo>
                    <a:pt x="130" y="86"/>
                  </a:lnTo>
                  <a:lnTo>
                    <a:pt x="155" y="71"/>
                  </a:lnTo>
                  <a:lnTo>
                    <a:pt x="155" y="59"/>
                  </a:lnTo>
                  <a:lnTo>
                    <a:pt x="111" y="59"/>
                  </a:lnTo>
                  <a:lnTo>
                    <a:pt x="198" y="38"/>
                  </a:lnTo>
                  <a:lnTo>
                    <a:pt x="242" y="38"/>
                  </a:lnTo>
                  <a:lnTo>
                    <a:pt x="230" y="26"/>
                  </a:lnTo>
                  <a:lnTo>
                    <a:pt x="382" y="26"/>
                  </a:lnTo>
                  <a:lnTo>
                    <a:pt x="514" y="15"/>
                  </a:lnTo>
                  <a:lnTo>
                    <a:pt x="741" y="0"/>
                  </a:lnTo>
                  <a:lnTo>
                    <a:pt x="845" y="15"/>
                  </a:lnTo>
                  <a:lnTo>
                    <a:pt x="814" y="26"/>
                  </a:lnTo>
                  <a:lnTo>
                    <a:pt x="885" y="26"/>
                  </a:lnTo>
                  <a:lnTo>
                    <a:pt x="958" y="38"/>
                  </a:lnTo>
                  <a:lnTo>
                    <a:pt x="885" y="59"/>
                  </a:lnTo>
                  <a:lnTo>
                    <a:pt x="825" y="86"/>
                  </a:lnTo>
                  <a:lnTo>
                    <a:pt x="825" y="98"/>
                  </a:lnTo>
                  <a:lnTo>
                    <a:pt x="814" y="98"/>
                  </a:lnTo>
                  <a:lnTo>
                    <a:pt x="825" y="111"/>
                  </a:lnTo>
                  <a:lnTo>
                    <a:pt x="825" y="126"/>
                  </a:lnTo>
                  <a:lnTo>
                    <a:pt x="774" y="126"/>
                  </a:lnTo>
                  <a:lnTo>
                    <a:pt x="774" y="142"/>
                  </a:lnTo>
                  <a:lnTo>
                    <a:pt x="800" y="142"/>
                  </a:lnTo>
                  <a:lnTo>
                    <a:pt x="785" y="171"/>
                  </a:lnTo>
                  <a:lnTo>
                    <a:pt x="800" y="171"/>
                  </a:lnTo>
                  <a:lnTo>
                    <a:pt x="785" y="182"/>
                  </a:lnTo>
                  <a:lnTo>
                    <a:pt x="774" y="197"/>
                  </a:lnTo>
                  <a:lnTo>
                    <a:pt x="729" y="197"/>
                  </a:lnTo>
                  <a:lnTo>
                    <a:pt x="741" y="211"/>
                  </a:lnTo>
                  <a:lnTo>
                    <a:pt x="729" y="226"/>
                  </a:lnTo>
                  <a:lnTo>
                    <a:pt x="729" y="242"/>
                  </a:lnTo>
                  <a:lnTo>
                    <a:pt x="729" y="259"/>
                  </a:lnTo>
                  <a:lnTo>
                    <a:pt x="685" y="242"/>
                  </a:lnTo>
                  <a:lnTo>
                    <a:pt x="674" y="242"/>
                  </a:lnTo>
                  <a:lnTo>
                    <a:pt x="674" y="259"/>
                  </a:lnTo>
                  <a:lnTo>
                    <a:pt x="714" y="270"/>
                  </a:lnTo>
                  <a:lnTo>
                    <a:pt x="701" y="270"/>
                  </a:lnTo>
                  <a:lnTo>
                    <a:pt x="630" y="297"/>
                  </a:lnTo>
                  <a:lnTo>
                    <a:pt x="530" y="311"/>
                  </a:lnTo>
                  <a:lnTo>
                    <a:pt x="441" y="370"/>
                  </a:lnTo>
                  <a:lnTo>
                    <a:pt x="370" y="370"/>
                  </a:lnTo>
                  <a:lnTo>
                    <a:pt x="355" y="382"/>
                  </a:lnTo>
                  <a:lnTo>
                    <a:pt x="342" y="382"/>
                  </a:lnTo>
                  <a:lnTo>
                    <a:pt x="342" y="397"/>
                  </a:lnTo>
                  <a:lnTo>
                    <a:pt x="330" y="426"/>
                  </a:lnTo>
                  <a:lnTo>
                    <a:pt x="282" y="441"/>
                  </a:lnTo>
                  <a:lnTo>
                    <a:pt x="282" y="453"/>
                  </a:lnTo>
                  <a:lnTo>
                    <a:pt x="242" y="510"/>
                  </a:lnTo>
                  <a:lnTo>
                    <a:pt x="230" y="510"/>
                  </a:lnTo>
                  <a:lnTo>
                    <a:pt x="171" y="482"/>
                  </a:lnTo>
                  <a:lnTo>
                    <a:pt x="155" y="470"/>
                  </a:lnTo>
                  <a:lnTo>
                    <a:pt x="142" y="426"/>
                  </a:lnTo>
                  <a:lnTo>
                    <a:pt x="142" y="411"/>
                  </a:lnTo>
                  <a:lnTo>
                    <a:pt x="130" y="397"/>
                  </a:lnTo>
                  <a:lnTo>
                    <a:pt x="142" y="370"/>
                  </a:lnTo>
                  <a:lnTo>
                    <a:pt x="130" y="370"/>
                  </a:lnTo>
                  <a:lnTo>
                    <a:pt x="155" y="311"/>
                  </a:lnTo>
                  <a:lnTo>
                    <a:pt x="171" y="297"/>
                  </a:lnTo>
                  <a:lnTo>
                    <a:pt x="198" y="297"/>
                  </a:lnTo>
                  <a:lnTo>
                    <a:pt x="211" y="282"/>
                  </a:lnTo>
                  <a:lnTo>
                    <a:pt x="211" y="270"/>
                  </a:lnTo>
                  <a:lnTo>
                    <a:pt x="171" y="282"/>
                  </a:lnTo>
                  <a:lnTo>
                    <a:pt x="142" y="282"/>
                  </a:lnTo>
                  <a:lnTo>
                    <a:pt x="171" y="259"/>
                  </a:lnTo>
                  <a:lnTo>
                    <a:pt x="230" y="259"/>
                  </a:lnTo>
                  <a:lnTo>
                    <a:pt x="198" y="242"/>
                  </a:lnTo>
                  <a:lnTo>
                    <a:pt x="198" y="226"/>
                  </a:lnTo>
                  <a:lnTo>
                    <a:pt x="182" y="242"/>
                  </a:lnTo>
                  <a:lnTo>
                    <a:pt x="155" y="226"/>
                  </a:lnTo>
                  <a:lnTo>
                    <a:pt x="171" y="226"/>
                  </a:lnTo>
                  <a:lnTo>
                    <a:pt x="171" y="211"/>
                  </a:lnTo>
                  <a:lnTo>
                    <a:pt x="182" y="197"/>
                  </a:lnTo>
                  <a:lnTo>
                    <a:pt x="182" y="171"/>
                  </a:lnTo>
                  <a:lnTo>
                    <a:pt x="171" y="159"/>
                  </a:lnTo>
                  <a:lnTo>
                    <a:pt x="182" y="142"/>
                  </a:lnTo>
                  <a:lnTo>
                    <a:pt x="130" y="142"/>
                  </a:lnTo>
                  <a:lnTo>
                    <a:pt x="27" y="142"/>
                  </a:lnTo>
                  <a:lnTo>
                    <a:pt x="0" y="126"/>
                  </a:lnTo>
                  <a:lnTo>
                    <a:pt x="27" y="111"/>
                  </a:lnTo>
                  <a:lnTo>
                    <a:pt x="27" y="98"/>
                  </a:lnTo>
                  <a:lnTo>
                    <a:pt x="0" y="98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208" name="Freeform 206"/>
            <p:cNvSpPr>
              <a:spLocks/>
            </p:cNvSpPr>
            <p:nvPr/>
          </p:nvSpPr>
          <p:spPr bwMode="auto">
            <a:xfrm>
              <a:off x="2588" y="978"/>
              <a:ext cx="176" cy="67"/>
            </a:xfrm>
            <a:custGeom>
              <a:avLst/>
              <a:gdLst>
                <a:gd name="T0" fmla="*/ 0 w 204"/>
                <a:gd name="T1" fmla="*/ 8 h 71"/>
                <a:gd name="T2" fmla="*/ 7 w 204"/>
                <a:gd name="T3" fmla="*/ 0 h 71"/>
                <a:gd name="T4" fmla="*/ 14 w 204"/>
                <a:gd name="T5" fmla="*/ 8 h 71"/>
                <a:gd name="T6" fmla="*/ 14 w 204"/>
                <a:gd name="T7" fmla="*/ 16 h 71"/>
                <a:gd name="T8" fmla="*/ 19 w 204"/>
                <a:gd name="T9" fmla="*/ 0 h 71"/>
                <a:gd name="T10" fmla="*/ 19 w 204"/>
                <a:gd name="T11" fmla="*/ 8 h 71"/>
                <a:gd name="T12" fmla="*/ 30 w 204"/>
                <a:gd name="T13" fmla="*/ 8 h 71"/>
                <a:gd name="T14" fmla="*/ 36 w 204"/>
                <a:gd name="T15" fmla="*/ 0 h 71"/>
                <a:gd name="T16" fmla="*/ 41 w 204"/>
                <a:gd name="T17" fmla="*/ 0 h 71"/>
                <a:gd name="T18" fmla="*/ 41 w 204"/>
                <a:gd name="T19" fmla="*/ 8 h 71"/>
                <a:gd name="T20" fmla="*/ 46 w 204"/>
                <a:gd name="T21" fmla="*/ 8 h 71"/>
                <a:gd name="T22" fmla="*/ 41 w 204"/>
                <a:gd name="T23" fmla="*/ 16 h 71"/>
                <a:gd name="T24" fmla="*/ 40 w 204"/>
                <a:gd name="T25" fmla="*/ 24 h 71"/>
                <a:gd name="T26" fmla="*/ 19 w 204"/>
                <a:gd name="T27" fmla="*/ 40 h 71"/>
                <a:gd name="T28" fmla="*/ 3 w 204"/>
                <a:gd name="T29" fmla="*/ 30 h 71"/>
                <a:gd name="T30" fmla="*/ 9 w 204"/>
                <a:gd name="T31" fmla="*/ 24 h 71"/>
                <a:gd name="T32" fmla="*/ 0 w 204"/>
                <a:gd name="T33" fmla="*/ 24 h 71"/>
                <a:gd name="T34" fmla="*/ 9 w 204"/>
                <a:gd name="T35" fmla="*/ 16 h 71"/>
                <a:gd name="T36" fmla="*/ 0 w 204"/>
                <a:gd name="T37" fmla="*/ 8 h 7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04"/>
                <a:gd name="T58" fmla="*/ 0 h 71"/>
                <a:gd name="T59" fmla="*/ 204 w 204"/>
                <a:gd name="T60" fmla="*/ 71 h 7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04" h="71">
                  <a:moveTo>
                    <a:pt x="0" y="15"/>
                  </a:moveTo>
                  <a:lnTo>
                    <a:pt x="31" y="0"/>
                  </a:lnTo>
                  <a:lnTo>
                    <a:pt x="60" y="15"/>
                  </a:lnTo>
                  <a:lnTo>
                    <a:pt x="60" y="27"/>
                  </a:lnTo>
                  <a:lnTo>
                    <a:pt x="86" y="0"/>
                  </a:lnTo>
                  <a:lnTo>
                    <a:pt x="86" y="15"/>
                  </a:lnTo>
                  <a:lnTo>
                    <a:pt x="131" y="15"/>
                  </a:lnTo>
                  <a:lnTo>
                    <a:pt x="159" y="0"/>
                  </a:lnTo>
                  <a:lnTo>
                    <a:pt x="182" y="0"/>
                  </a:lnTo>
                  <a:lnTo>
                    <a:pt x="182" y="15"/>
                  </a:lnTo>
                  <a:lnTo>
                    <a:pt x="204" y="15"/>
                  </a:lnTo>
                  <a:lnTo>
                    <a:pt x="182" y="27"/>
                  </a:lnTo>
                  <a:lnTo>
                    <a:pt x="171" y="42"/>
                  </a:lnTo>
                  <a:lnTo>
                    <a:pt x="86" y="71"/>
                  </a:lnTo>
                  <a:lnTo>
                    <a:pt x="12" y="54"/>
                  </a:lnTo>
                  <a:lnTo>
                    <a:pt x="42" y="42"/>
                  </a:lnTo>
                  <a:lnTo>
                    <a:pt x="0" y="42"/>
                  </a:lnTo>
                  <a:lnTo>
                    <a:pt x="42" y="27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209" name="Freeform 207"/>
            <p:cNvSpPr>
              <a:spLocks/>
            </p:cNvSpPr>
            <p:nvPr/>
          </p:nvSpPr>
          <p:spPr bwMode="auto">
            <a:xfrm>
              <a:off x="5197" y="2506"/>
              <a:ext cx="197" cy="215"/>
            </a:xfrm>
            <a:custGeom>
              <a:avLst/>
              <a:gdLst>
                <a:gd name="T0" fmla="*/ 43 w 227"/>
                <a:gd name="T1" fmla="*/ 0 h 230"/>
                <a:gd name="T2" fmla="*/ 48 w 227"/>
                <a:gd name="T3" fmla="*/ 0 h 230"/>
                <a:gd name="T4" fmla="*/ 48 w 227"/>
                <a:gd name="T5" fmla="*/ 17 h 230"/>
                <a:gd name="T6" fmla="*/ 52 w 227"/>
                <a:gd name="T7" fmla="*/ 21 h 230"/>
                <a:gd name="T8" fmla="*/ 48 w 227"/>
                <a:gd name="T9" fmla="*/ 31 h 230"/>
                <a:gd name="T10" fmla="*/ 54 w 227"/>
                <a:gd name="T11" fmla="*/ 44 h 230"/>
                <a:gd name="T12" fmla="*/ 52 w 227"/>
                <a:gd name="T13" fmla="*/ 44 h 230"/>
                <a:gd name="T14" fmla="*/ 45 w 227"/>
                <a:gd name="T15" fmla="*/ 72 h 230"/>
                <a:gd name="T16" fmla="*/ 43 w 227"/>
                <a:gd name="T17" fmla="*/ 80 h 230"/>
                <a:gd name="T18" fmla="*/ 43 w 227"/>
                <a:gd name="T19" fmla="*/ 87 h 230"/>
                <a:gd name="T20" fmla="*/ 43 w 227"/>
                <a:gd name="T21" fmla="*/ 101 h 230"/>
                <a:gd name="T22" fmla="*/ 35 w 227"/>
                <a:gd name="T23" fmla="*/ 108 h 230"/>
                <a:gd name="T24" fmla="*/ 31 w 227"/>
                <a:gd name="T25" fmla="*/ 118 h 230"/>
                <a:gd name="T26" fmla="*/ 28 w 227"/>
                <a:gd name="T27" fmla="*/ 101 h 230"/>
                <a:gd name="T28" fmla="*/ 24 w 227"/>
                <a:gd name="T29" fmla="*/ 101 h 230"/>
                <a:gd name="T30" fmla="*/ 13 w 227"/>
                <a:gd name="T31" fmla="*/ 101 h 230"/>
                <a:gd name="T32" fmla="*/ 13 w 227"/>
                <a:gd name="T33" fmla="*/ 94 h 230"/>
                <a:gd name="T34" fmla="*/ 7 w 227"/>
                <a:gd name="T35" fmla="*/ 94 h 230"/>
                <a:gd name="T36" fmla="*/ 3 w 227"/>
                <a:gd name="T37" fmla="*/ 72 h 230"/>
                <a:gd name="T38" fmla="*/ 0 w 227"/>
                <a:gd name="T39" fmla="*/ 66 h 230"/>
                <a:gd name="T40" fmla="*/ 0 w 227"/>
                <a:gd name="T41" fmla="*/ 44 h 230"/>
                <a:gd name="T42" fmla="*/ 3 w 227"/>
                <a:gd name="T43" fmla="*/ 31 h 230"/>
                <a:gd name="T44" fmla="*/ 7 w 227"/>
                <a:gd name="T45" fmla="*/ 44 h 230"/>
                <a:gd name="T46" fmla="*/ 13 w 227"/>
                <a:gd name="T47" fmla="*/ 44 h 230"/>
                <a:gd name="T48" fmla="*/ 18 w 227"/>
                <a:gd name="T49" fmla="*/ 36 h 230"/>
                <a:gd name="T50" fmla="*/ 24 w 227"/>
                <a:gd name="T51" fmla="*/ 44 h 230"/>
                <a:gd name="T52" fmla="*/ 31 w 227"/>
                <a:gd name="T53" fmla="*/ 36 h 230"/>
                <a:gd name="T54" fmla="*/ 37 w 227"/>
                <a:gd name="T55" fmla="*/ 0 h 230"/>
                <a:gd name="T56" fmla="*/ 43 w 227"/>
                <a:gd name="T57" fmla="*/ 0 h 2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27"/>
                <a:gd name="T88" fmla="*/ 0 h 230"/>
                <a:gd name="T89" fmla="*/ 227 w 227"/>
                <a:gd name="T90" fmla="*/ 230 h 2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27" h="230">
                  <a:moveTo>
                    <a:pt x="175" y="0"/>
                  </a:moveTo>
                  <a:lnTo>
                    <a:pt x="198" y="0"/>
                  </a:lnTo>
                  <a:lnTo>
                    <a:pt x="198" y="31"/>
                  </a:lnTo>
                  <a:lnTo>
                    <a:pt x="213" y="42"/>
                  </a:lnTo>
                  <a:lnTo>
                    <a:pt x="198" y="60"/>
                  </a:lnTo>
                  <a:lnTo>
                    <a:pt x="227" y="86"/>
                  </a:lnTo>
                  <a:lnTo>
                    <a:pt x="213" y="86"/>
                  </a:lnTo>
                  <a:lnTo>
                    <a:pt x="187" y="142"/>
                  </a:lnTo>
                  <a:lnTo>
                    <a:pt x="175" y="157"/>
                  </a:lnTo>
                  <a:lnTo>
                    <a:pt x="175" y="169"/>
                  </a:lnTo>
                  <a:lnTo>
                    <a:pt x="175" y="198"/>
                  </a:lnTo>
                  <a:lnTo>
                    <a:pt x="142" y="213"/>
                  </a:lnTo>
                  <a:lnTo>
                    <a:pt x="127" y="230"/>
                  </a:lnTo>
                  <a:lnTo>
                    <a:pt x="115" y="198"/>
                  </a:lnTo>
                  <a:lnTo>
                    <a:pt x="98" y="198"/>
                  </a:lnTo>
                  <a:lnTo>
                    <a:pt x="54" y="198"/>
                  </a:lnTo>
                  <a:lnTo>
                    <a:pt x="54" y="186"/>
                  </a:lnTo>
                  <a:lnTo>
                    <a:pt x="27" y="186"/>
                  </a:lnTo>
                  <a:lnTo>
                    <a:pt x="16" y="142"/>
                  </a:lnTo>
                  <a:lnTo>
                    <a:pt x="0" y="131"/>
                  </a:lnTo>
                  <a:lnTo>
                    <a:pt x="0" y="86"/>
                  </a:lnTo>
                  <a:lnTo>
                    <a:pt x="16" y="60"/>
                  </a:lnTo>
                  <a:lnTo>
                    <a:pt x="27" y="86"/>
                  </a:lnTo>
                  <a:lnTo>
                    <a:pt x="54" y="86"/>
                  </a:lnTo>
                  <a:lnTo>
                    <a:pt x="75" y="71"/>
                  </a:lnTo>
                  <a:lnTo>
                    <a:pt x="98" y="86"/>
                  </a:lnTo>
                  <a:lnTo>
                    <a:pt x="127" y="71"/>
                  </a:lnTo>
                  <a:lnTo>
                    <a:pt x="158" y="0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210" name="Freeform 208"/>
            <p:cNvSpPr>
              <a:spLocks/>
            </p:cNvSpPr>
            <p:nvPr/>
          </p:nvSpPr>
          <p:spPr bwMode="auto">
            <a:xfrm>
              <a:off x="5221" y="2441"/>
              <a:ext cx="201" cy="146"/>
            </a:xfrm>
            <a:custGeom>
              <a:avLst/>
              <a:gdLst>
                <a:gd name="T0" fmla="*/ 55 w 230"/>
                <a:gd name="T1" fmla="*/ 31 h 155"/>
                <a:gd name="T2" fmla="*/ 47 w 230"/>
                <a:gd name="T3" fmla="*/ 37 h 155"/>
                <a:gd name="T4" fmla="*/ 40 w 230"/>
                <a:gd name="T5" fmla="*/ 37 h 155"/>
                <a:gd name="T6" fmla="*/ 37 w 230"/>
                <a:gd name="T7" fmla="*/ 37 h 155"/>
                <a:gd name="T8" fmla="*/ 29 w 230"/>
                <a:gd name="T9" fmla="*/ 75 h 155"/>
                <a:gd name="T10" fmla="*/ 21 w 230"/>
                <a:gd name="T11" fmla="*/ 85 h 155"/>
                <a:gd name="T12" fmla="*/ 15 w 230"/>
                <a:gd name="T13" fmla="*/ 75 h 155"/>
                <a:gd name="T14" fmla="*/ 10 w 230"/>
                <a:gd name="T15" fmla="*/ 85 h 155"/>
                <a:gd name="T16" fmla="*/ 3 w 230"/>
                <a:gd name="T17" fmla="*/ 85 h 155"/>
                <a:gd name="T18" fmla="*/ 0 w 230"/>
                <a:gd name="T19" fmla="*/ 70 h 155"/>
                <a:gd name="T20" fmla="*/ 7 w 230"/>
                <a:gd name="T21" fmla="*/ 75 h 155"/>
                <a:gd name="T22" fmla="*/ 10 w 230"/>
                <a:gd name="T23" fmla="*/ 54 h 155"/>
                <a:gd name="T24" fmla="*/ 18 w 230"/>
                <a:gd name="T25" fmla="*/ 54 h 155"/>
                <a:gd name="T26" fmla="*/ 25 w 230"/>
                <a:gd name="T27" fmla="*/ 31 h 155"/>
                <a:gd name="T28" fmla="*/ 29 w 230"/>
                <a:gd name="T29" fmla="*/ 37 h 155"/>
                <a:gd name="T30" fmla="*/ 33 w 230"/>
                <a:gd name="T31" fmla="*/ 37 h 155"/>
                <a:gd name="T32" fmla="*/ 33 w 230"/>
                <a:gd name="T33" fmla="*/ 31 h 155"/>
                <a:gd name="T34" fmla="*/ 33 w 230"/>
                <a:gd name="T35" fmla="*/ 21 h 155"/>
                <a:gd name="T36" fmla="*/ 45 w 230"/>
                <a:gd name="T37" fmla="*/ 0 h 155"/>
                <a:gd name="T38" fmla="*/ 47 w 230"/>
                <a:gd name="T39" fmla="*/ 8 h 155"/>
                <a:gd name="T40" fmla="*/ 47 w 230"/>
                <a:gd name="T41" fmla="*/ 16 h 155"/>
                <a:gd name="T42" fmla="*/ 60 w 230"/>
                <a:gd name="T43" fmla="*/ 21 h 155"/>
                <a:gd name="T44" fmla="*/ 51 w 230"/>
                <a:gd name="T45" fmla="*/ 31 h 155"/>
                <a:gd name="T46" fmla="*/ 55 w 230"/>
                <a:gd name="T47" fmla="*/ 31 h 15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30"/>
                <a:gd name="T73" fmla="*/ 0 h 155"/>
                <a:gd name="T74" fmla="*/ 230 w 230"/>
                <a:gd name="T75" fmla="*/ 155 h 15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30" h="155">
                  <a:moveTo>
                    <a:pt x="209" y="56"/>
                  </a:moveTo>
                  <a:lnTo>
                    <a:pt x="182" y="67"/>
                  </a:lnTo>
                  <a:lnTo>
                    <a:pt x="157" y="67"/>
                  </a:lnTo>
                  <a:lnTo>
                    <a:pt x="142" y="67"/>
                  </a:lnTo>
                  <a:lnTo>
                    <a:pt x="109" y="138"/>
                  </a:lnTo>
                  <a:lnTo>
                    <a:pt x="82" y="155"/>
                  </a:lnTo>
                  <a:lnTo>
                    <a:pt x="59" y="138"/>
                  </a:lnTo>
                  <a:lnTo>
                    <a:pt x="38" y="155"/>
                  </a:lnTo>
                  <a:lnTo>
                    <a:pt x="11" y="155"/>
                  </a:lnTo>
                  <a:lnTo>
                    <a:pt x="0" y="127"/>
                  </a:lnTo>
                  <a:lnTo>
                    <a:pt x="26" y="138"/>
                  </a:lnTo>
                  <a:lnTo>
                    <a:pt x="38" y="98"/>
                  </a:lnTo>
                  <a:lnTo>
                    <a:pt x="71" y="98"/>
                  </a:lnTo>
                  <a:lnTo>
                    <a:pt x="97" y="56"/>
                  </a:lnTo>
                  <a:lnTo>
                    <a:pt x="109" y="67"/>
                  </a:lnTo>
                  <a:lnTo>
                    <a:pt x="126" y="67"/>
                  </a:lnTo>
                  <a:lnTo>
                    <a:pt x="126" y="56"/>
                  </a:lnTo>
                  <a:lnTo>
                    <a:pt x="126" y="38"/>
                  </a:lnTo>
                  <a:lnTo>
                    <a:pt x="169" y="0"/>
                  </a:lnTo>
                  <a:lnTo>
                    <a:pt x="182" y="15"/>
                  </a:lnTo>
                  <a:lnTo>
                    <a:pt x="182" y="27"/>
                  </a:lnTo>
                  <a:lnTo>
                    <a:pt x="230" y="38"/>
                  </a:lnTo>
                  <a:lnTo>
                    <a:pt x="197" y="56"/>
                  </a:lnTo>
                  <a:lnTo>
                    <a:pt x="209" y="56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211" name="Freeform 209"/>
            <p:cNvSpPr>
              <a:spLocks/>
            </p:cNvSpPr>
            <p:nvPr/>
          </p:nvSpPr>
          <p:spPr bwMode="auto">
            <a:xfrm>
              <a:off x="4714" y="1949"/>
              <a:ext cx="96" cy="129"/>
            </a:xfrm>
            <a:custGeom>
              <a:avLst/>
              <a:gdLst>
                <a:gd name="T0" fmla="*/ 3 w 112"/>
                <a:gd name="T1" fmla="*/ 30 h 138"/>
                <a:gd name="T2" fmla="*/ 6 w 112"/>
                <a:gd name="T3" fmla="*/ 64 h 138"/>
                <a:gd name="T4" fmla="*/ 15 w 112"/>
                <a:gd name="T5" fmla="*/ 64 h 138"/>
                <a:gd name="T6" fmla="*/ 17 w 112"/>
                <a:gd name="T7" fmla="*/ 50 h 138"/>
                <a:gd name="T8" fmla="*/ 24 w 112"/>
                <a:gd name="T9" fmla="*/ 71 h 138"/>
                <a:gd name="T10" fmla="*/ 24 w 112"/>
                <a:gd name="T11" fmla="*/ 56 h 138"/>
                <a:gd name="T12" fmla="*/ 21 w 112"/>
                <a:gd name="T13" fmla="*/ 36 h 138"/>
                <a:gd name="T14" fmla="*/ 21 w 112"/>
                <a:gd name="T15" fmla="*/ 44 h 138"/>
                <a:gd name="T16" fmla="*/ 15 w 112"/>
                <a:gd name="T17" fmla="*/ 36 h 138"/>
                <a:gd name="T18" fmla="*/ 15 w 112"/>
                <a:gd name="T19" fmla="*/ 30 h 138"/>
                <a:gd name="T20" fmla="*/ 21 w 112"/>
                <a:gd name="T21" fmla="*/ 15 h 138"/>
                <a:gd name="T22" fmla="*/ 8 w 112"/>
                <a:gd name="T23" fmla="*/ 15 h 138"/>
                <a:gd name="T24" fmla="*/ 6 w 112"/>
                <a:gd name="T25" fmla="*/ 0 h 138"/>
                <a:gd name="T26" fmla="*/ 3 w 112"/>
                <a:gd name="T27" fmla="*/ 0 h 138"/>
                <a:gd name="T28" fmla="*/ 0 w 112"/>
                <a:gd name="T29" fmla="*/ 0 h 138"/>
                <a:gd name="T30" fmla="*/ 0 w 112"/>
                <a:gd name="T31" fmla="*/ 7 h 138"/>
                <a:gd name="T32" fmla="*/ 3 w 112"/>
                <a:gd name="T33" fmla="*/ 15 h 138"/>
                <a:gd name="T34" fmla="*/ 0 w 112"/>
                <a:gd name="T35" fmla="*/ 20 h 138"/>
                <a:gd name="T36" fmla="*/ 3 w 112"/>
                <a:gd name="T37" fmla="*/ 30 h 13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2"/>
                <a:gd name="T58" fmla="*/ 0 h 138"/>
                <a:gd name="T59" fmla="*/ 112 w 112"/>
                <a:gd name="T60" fmla="*/ 138 h 13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2" h="138">
                  <a:moveTo>
                    <a:pt x="12" y="57"/>
                  </a:moveTo>
                  <a:lnTo>
                    <a:pt x="27" y="125"/>
                  </a:lnTo>
                  <a:lnTo>
                    <a:pt x="68" y="125"/>
                  </a:lnTo>
                  <a:lnTo>
                    <a:pt x="79" y="98"/>
                  </a:lnTo>
                  <a:lnTo>
                    <a:pt x="112" y="138"/>
                  </a:lnTo>
                  <a:lnTo>
                    <a:pt x="112" y="109"/>
                  </a:lnTo>
                  <a:lnTo>
                    <a:pt x="98" y="71"/>
                  </a:lnTo>
                  <a:lnTo>
                    <a:pt x="98" y="86"/>
                  </a:lnTo>
                  <a:lnTo>
                    <a:pt x="68" y="71"/>
                  </a:lnTo>
                  <a:lnTo>
                    <a:pt x="68" y="57"/>
                  </a:lnTo>
                  <a:lnTo>
                    <a:pt x="98" y="27"/>
                  </a:lnTo>
                  <a:lnTo>
                    <a:pt x="39" y="27"/>
                  </a:lnTo>
                  <a:lnTo>
                    <a:pt x="27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2" y="27"/>
                  </a:lnTo>
                  <a:lnTo>
                    <a:pt x="0" y="38"/>
                  </a:lnTo>
                  <a:lnTo>
                    <a:pt x="12" y="57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212" name="Freeform 210"/>
            <p:cNvSpPr>
              <a:spLocks/>
            </p:cNvSpPr>
            <p:nvPr/>
          </p:nvSpPr>
          <p:spPr bwMode="auto">
            <a:xfrm>
              <a:off x="3611" y="2161"/>
              <a:ext cx="298" cy="360"/>
            </a:xfrm>
            <a:custGeom>
              <a:avLst/>
              <a:gdLst>
                <a:gd name="T0" fmla="*/ 22 w 342"/>
                <a:gd name="T1" fmla="*/ 175 h 386"/>
                <a:gd name="T2" fmla="*/ 15 w 342"/>
                <a:gd name="T3" fmla="*/ 175 h 386"/>
                <a:gd name="T4" fmla="*/ 15 w 342"/>
                <a:gd name="T5" fmla="*/ 169 h 386"/>
                <a:gd name="T6" fmla="*/ 10 w 342"/>
                <a:gd name="T7" fmla="*/ 162 h 386"/>
                <a:gd name="T8" fmla="*/ 5 w 342"/>
                <a:gd name="T9" fmla="*/ 141 h 386"/>
                <a:gd name="T10" fmla="*/ 0 w 342"/>
                <a:gd name="T11" fmla="*/ 133 h 386"/>
                <a:gd name="T12" fmla="*/ 0 w 342"/>
                <a:gd name="T13" fmla="*/ 126 h 386"/>
                <a:gd name="T14" fmla="*/ 5 w 342"/>
                <a:gd name="T15" fmla="*/ 126 h 386"/>
                <a:gd name="T16" fmla="*/ 8 w 342"/>
                <a:gd name="T17" fmla="*/ 99 h 386"/>
                <a:gd name="T18" fmla="*/ 18 w 342"/>
                <a:gd name="T19" fmla="*/ 63 h 386"/>
                <a:gd name="T20" fmla="*/ 22 w 342"/>
                <a:gd name="T21" fmla="*/ 14 h 386"/>
                <a:gd name="T22" fmla="*/ 30 w 342"/>
                <a:gd name="T23" fmla="*/ 7 h 386"/>
                <a:gd name="T24" fmla="*/ 30 w 342"/>
                <a:gd name="T25" fmla="*/ 0 h 386"/>
                <a:gd name="T26" fmla="*/ 36 w 342"/>
                <a:gd name="T27" fmla="*/ 28 h 386"/>
                <a:gd name="T28" fmla="*/ 49 w 342"/>
                <a:gd name="T29" fmla="*/ 41 h 386"/>
                <a:gd name="T30" fmla="*/ 58 w 342"/>
                <a:gd name="T31" fmla="*/ 71 h 386"/>
                <a:gd name="T32" fmla="*/ 55 w 342"/>
                <a:gd name="T33" fmla="*/ 77 h 386"/>
                <a:gd name="T34" fmla="*/ 51 w 342"/>
                <a:gd name="T35" fmla="*/ 90 h 386"/>
                <a:gd name="T36" fmla="*/ 58 w 342"/>
                <a:gd name="T37" fmla="*/ 90 h 386"/>
                <a:gd name="T38" fmla="*/ 58 w 342"/>
                <a:gd name="T39" fmla="*/ 99 h 386"/>
                <a:gd name="T40" fmla="*/ 64 w 342"/>
                <a:gd name="T41" fmla="*/ 121 h 386"/>
                <a:gd name="T42" fmla="*/ 83 w 342"/>
                <a:gd name="T43" fmla="*/ 133 h 386"/>
                <a:gd name="T44" fmla="*/ 87 w 342"/>
                <a:gd name="T45" fmla="*/ 133 h 386"/>
                <a:gd name="T46" fmla="*/ 74 w 342"/>
                <a:gd name="T47" fmla="*/ 169 h 386"/>
                <a:gd name="T48" fmla="*/ 60 w 342"/>
                <a:gd name="T49" fmla="*/ 175 h 386"/>
                <a:gd name="T50" fmla="*/ 51 w 342"/>
                <a:gd name="T51" fmla="*/ 182 h 386"/>
                <a:gd name="T52" fmla="*/ 49 w 342"/>
                <a:gd name="T53" fmla="*/ 182 h 386"/>
                <a:gd name="T54" fmla="*/ 36 w 342"/>
                <a:gd name="T55" fmla="*/ 192 h 386"/>
                <a:gd name="T56" fmla="*/ 30 w 342"/>
                <a:gd name="T57" fmla="*/ 192 h 386"/>
                <a:gd name="T58" fmla="*/ 22 w 342"/>
                <a:gd name="T59" fmla="*/ 175 h 38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342"/>
                <a:gd name="T91" fmla="*/ 0 h 386"/>
                <a:gd name="T92" fmla="*/ 342 w 342"/>
                <a:gd name="T93" fmla="*/ 386 h 38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342" h="386">
                  <a:moveTo>
                    <a:pt x="86" y="354"/>
                  </a:moveTo>
                  <a:lnTo>
                    <a:pt x="60" y="354"/>
                  </a:lnTo>
                  <a:lnTo>
                    <a:pt x="60" y="338"/>
                  </a:lnTo>
                  <a:lnTo>
                    <a:pt x="42" y="325"/>
                  </a:lnTo>
                  <a:lnTo>
                    <a:pt x="19" y="283"/>
                  </a:lnTo>
                  <a:lnTo>
                    <a:pt x="0" y="269"/>
                  </a:lnTo>
                  <a:lnTo>
                    <a:pt x="0" y="254"/>
                  </a:lnTo>
                  <a:lnTo>
                    <a:pt x="19" y="254"/>
                  </a:lnTo>
                  <a:lnTo>
                    <a:pt x="31" y="198"/>
                  </a:lnTo>
                  <a:lnTo>
                    <a:pt x="71" y="127"/>
                  </a:lnTo>
                  <a:lnTo>
                    <a:pt x="86" y="27"/>
                  </a:lnTo>
                  <a:lnTo>
                    <a:pt x="119" y="16"/>
                  </a:lnTo>
                  <a:lnTo>
                    <a:pt x="119" y="0"/>
                  </a:lnTo>
                  <a:lnTo>
                    <a:pt x="142" y="56"/>
                  </a:lnTo>
                  <a:lnTo>
                    <a:pt x="190" y="83"/>
                  </a:lnTo>
                  <a:lnTo>
                    <a:pt x="230" y="142"/>
                  </a:lnTo>
                  <a:lnTo>
                    <a:pt x="217" y="154"/>
                  </a:lnTo>
                  <a:lnTo>
                    <a:pt x="202" y="183"/>
                  </a:lnTo>
                  <a:lnTo>
                    <a:pt x="230" y="183"/>
                  </a:lnTo>
                  <a:lnTo>
                    <a:pt x="230" y="198"/>
                  </a:lnTo>
                  <a:lnTo>
                    <a:pt x="257" y="242"/>
                  </a:lnTo>
                  <a:lnTo>
                    <a:pt x="328" y="269"/>
                  </a:lnTo>
                  <a:lnTo>
                    <a:pt x="342" y="269"/>
                  </a:lnTo>
                  <a:lnTo>
                    <a:pt x="290" y="338"/>
                  </a:lnTo>
                  <a:lnTo>
                    <a:pt x="242" y="354"/>
                  </a:lnTo>
                  <a:lnTo>
                    <a:pt x="202" y="365"/>
                  </a:lnTo>
                  <a:lnTo>
                    <a:pt x="190" y="365"/>
                  </a:lnTo>
                  <a:lnTo>
                    <a:pt x="142" y="386"/>
                  </a:lnTo>
                  <a:lnTo>
                    <a:pt x="119" y="386"/>
                  </a:lnTo>
                  <a:lnTo>
                    <a:pt x="86" y="354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213" name="Freeform 211"/>
            <p:cNvSpPr>
              <a:spLocks/>
            </p:cNvSpPr>
            <p:nvPr/>
          </p:nvSpPr>
          <p:spPr bwMode="auto">
            <a:xfrm>
              <a:off x="3541" y="2506"/>
              <a:ext cx="106" cy="133"/>
            </a:xfrm>
            <a:custGeom>
              <a:avLst/>
              <a:gdLst>
                <a:gd name="T0" fmla="*/ 22 w 123"/>
                <a:gd name="T1" fmla="*/ 0 h 142"/>
                <a:gd name="T2" fmla="*/ 25 w 123"/>
                <a:gd name="T3" fmla="*/ 0 h 142"/>
                <a:gd name="T4" fmla="*/ 28 w 123"/>
                <a:gd name="T5" fmla="*/ 31 h 142"/>
                <a:gd name="T6" fmla="*/ 22 w 123"/>
                <a:gd name="T7" fmla="*/ 52 h 142"/>
                <a:gd name="T8" fmla="*/ 22 w 123"/>
                <a:gd name="T9" fmla="*/ 74 h 142"/>
                <a:gd name="T10" fmla="*/ 12 w 123"/>
                <a:gd name="T11" fmla="*/ 74 h 142"/>
                <a:gd name="T12" fmla="*/ 3 w 123"/>
                <a:gd name="T13" fmla="*/ 74 h 142"/>
                <a:gd name="T14" fmla="*/ 0 w 123"/>
                <a:gd name="T15" fmla="*/ 74 h 142"/>
                <a:gd name="T16" fmla="*/ 3 w 123"/>
                <a:gd name="T17" fmla="*/ 52 h 142"/>
                <a:gd name="T18" fmla="*/ 5 w 123"/>
                <a:gd name="T19" fmla="*/ 37 h 142"/>
                <a:gd name="T20" fmla="*/ 9 w 123"/>
                <a:gd name="T21" fmla="*/ 31 h 142"/>
                <a:gd name="T22" fmla="*/ 5 w 123"/>
                <a:gd name="T23" fmla="*/ 22 h 142"/>
                <a:gd name="T24" fmla="*/ 5 w 123"/>
                <a:gd name="T25" fmla="*/ 9 h 142"/>
                <a:gd name="T26" fmla="*/ 12 w 123"/>
                <a:gd name="T27" fmla="*/ 9 h 142"/>
                <a:gd name="T28" fmla="*/ 22 w 123"/>
                <a:gd name="T29" fmla="*/ 0 h 14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23"/>
                <a:gd name="T46" fmla="*/ 0 h 142"/>
                <a:gd name="T47" fmla="*/ 123 w 123"/>
                <a:gd name="T48" fmla="*/ 142 h 14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23" h="142">
                  <a:moveTo>
                    <a:pt x="98" y="0"/>
                  </a:moveTo>
                  <a:lnTo>
                    <a:pt x="110" y="0"/>
                  </a:lnTo>
                  <a:lnTo>
                    <a:pt x="123" y="58"/>
                  </a:lnTo>
                  <a:lnTo>
                    <a:pt x="98" y="98"/>
                  </a:lnTo>
                  <a:lnTo>
                    <a:pt x="98" y="142"/>
                  </a:lnTo>
                  <a:lnTo>
                    <a:pt x="50" y="142"/>
                  </a:lnTo>
                  <a:lnTo>
                    <a:pt x="12" y="142"/>
                  </a:lnTo>
                  <a:lnTo>
                    <a:pt x="0" y="142"/>
                  </a:lnTo>
                  <a:lnTo>
                    <a:pt x="12" y="98"/>
                  </a:lnTo>
                  <a:lnTo>
                    <a:pt x="23" y="71"/>
                  </a:lnTo>
                  <a:lnTo>
                    <a:pt x="39" y="58"/>
                  </a:lnTo>
                  <a:lnTo>
                    <a:pt x="23" y="42"/>
                  </a:lnTo>
                  <a:lnTo>
                    <a:pt x="23" y="19"/>
                  </a:lnTo>
                  <a:lnTo>
                    <a:pt x="50" y="19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214" name="Freeform 212"/>
            <p:cNvSpPr>
              <a:spLocks/>
            </p:cNvSpPr>
            <p:nvPr/>
          </p:nvSpPr>
          <p:spPr bwMode="auto">
            <a:xfrm>
              <a:off x="3175" y="2478"/>
              <a:ext cx="401" cy="468"/>
            </a:xfrm>
            <a:custGeom>
              <a:avLst/>
              <a:gdLst>
                <a:gd name="T0" fmla="*/ 66 w 459"/>
                <a:gd name="T1" fmla="*/ 8 h 499"/>
                <a:gd name="T2" fmla="*/ 95 w 459"/>
                <a:gd name="T3" fmla="*/ 0 h 499"/>
                <a:gd name="T4" fmla="*/ 100 w 459"/>
                <a:gd name="T5" fmla="*/ 8 h 499"/>
                <a:gd name="T6" fmla="*/ 108 w 459"/>
                <a:gd name="T7" fmla="*/ 8 h 499"/>
                <a:gd name="T8" fmla="*/ 114 w 459"/>
                <a:gd name="T9" fmla="*/ 24 h 499"/>
                <a:gd name="T10" fmla="*/ 114 w 459"/>
                <a:gd name="T11" fmla="*/ 38 h 499"/>
                <a:gd name="T12" fmla="*/ 119 w 459"/>
                <a:gd name="T13" fmla="*/ 47 h 499"/>
                <a:gd name="T14" fmla="*/ 114 w 459"/>
                <a:gd name="T15" fmla="*/ 53 h 499"/>
                <a:gd name="T16" fmla="*/ 112 w 459"/>
                <a:gd name="T17" fmla="*/ 67 h 499"/>
                <a:gd name="T18" fmla="*/ 108 w 459"/>
                <a:gd name="T19" fmla="*/ 90 h 499"/>
                <a:gd name="T20" fmla="*/ 103 w 459"/>
                <a:gd name="T21" fmla="*/ 106 h 499"/>
                <a:gd name="T22" fmla="*/ 103 w 459"/>
                <a:gd name="T23" fmla="*/ 113 h 499"/>
                <a:gd name="T24" fmla="*/ 108 w 459"/>
                <a:gd name="T25" fmla="*/ 120 h 499"/>
                <a:gd name="T26" fmla="*/ 108 w 459"/>
                <a:gd name="T27" fmla="*/ 137 h 499"/>
                <a:gd name="T28" fmla="*/ 108 w 459"/>
                <a:gd name="T29" fmla="*/ 164 h 499"/>
                <a:gd name="T30" fmla="*/ 114 w 459"/>
                <a:gd name="T31" fmla="*/ 190 h 499"/>
                <a:gd name="T32" fmla="*/ 112 w 459"/>
                <a:gd name="T33" fmla="*/ 190 h 499"/>
                <a:gd name="T34" fmla="*/ 103 w 459"/>
                <a:gd name="T35" fmla="*/ 194 h 499"/>
                <a:gd name="T36" fmla="*/ 103 w 459"/>
                <a:gd name="T37" fmla="*/ 204 h 499"/>
                <a:gd name="T38" fmla="*/ 100 w 459"/>
                <a:gd name="T39" fmla="*/ 239 h 499"/>
                <a:gd name="T40" fmla="*/ 103 w 459"/>
                <a:gd name="T41" fmla="*/ 248 h 499"/>
                <a:gd name="T42" fmla="*/ 108 w 459"/>
                <a:gd name="T43" fmla="*/ 248 h 499"/>
                <a:gd name="T44" fmla="*/ 108 w 459"/>
                <a:gd name="T45" fmla="*/ 263 h 499"/>
                <a:gd name="T46" fmla="*/ 100 w 459"/>
                <a:gd name="T47" fmla="*/ 254 h 499"/>
                <a:gd name="T48" fmla="*/ 88 w 459"/>
                <a:gd name="T49" fmla="*/ 239 h 499"/>
                <a:gd name="T50" fmla="*/ 86 w 459"/>
                <a:gd name="T51" fmla="*/ 239 h 499"/>
                <a:gd name="T52" fmla="*/ 74 w 459"/>
                <a:gd name="T53" fmla="*/ 227 h 499"/>
                <a:gd name="T54" fmla="*/ 58 w 459"/>
                <a:gd name="T55" fmla="*/ 233 h 499"/>
                <a:gd name="T56" fmla="*/ 62 w 459"/>
                <a:gd name="T57" fmla="*/ 227 h 499"/>
                <a:gd name="T58" fmla="*/ 58 w 459"/>
                <a:gd name="T59" fmla="*/ 210 h 499"/>
                <a:gd name="T60" fmla="*/ 58 w 459"/>
                <a:gd name="T61" fmla="*/ 180 h 499"/>
                <a:gd name="T62" fmla="*/ 51 w 459"/>
                <a:gd name="T63" fmla="*/ 174 h 499"/>
                <a:gd name="T64" fmla="*/ 45 w 459"/>
                <a:gd name="T65" fmla="*/ 174 h 499"/>
                <a:gd name="T66" fmla="*/ 45 w 459"/>
                <a:gd name="T67" fmla="*/ 190 h 499"/>
                <a:gd name="T68" fmla="*/ 33 w 459"/>
                <a:gd name="T69" fmla="*/ 190 h 499"/>
                <a:gd name="T70" fmla="*/ 29 w 459"/>
                <a:gd name="T71" fmla="*/ 180 h 499"/>
                <a:gd name="T72" fmla="*/ 26 w 459"/>
                <a:gd name="T73" fmla="*/ 159 h 499"/>
                <a:gd name="T74" fmla="*/ 23 w 459"/>
                <a:gd name="T75" fmla="*/ 159 h 499"/>
                <a:gd name="T76" fmla="*/ 7 w 459"/>
                <a:gd name="T77" fmla="*/ 159 h 499"/>
                <a:gd name="T78" fmla="*/ 0 w 459"/>
                <a:gd name="T79" fmla="*/ 164 h 499"/>
                <a:gd name="T80" fmla="*/ 0 w 459"/>
                <a:gd name="T81" fmla="*/ 159 h 499"/>
                <a:gd name="T82" fmla="*/ 0 w 459"/>
                <a:gd name="T83" fmla="*/ 143 h 499"/>
                <a:gd name="T84" fmla="*/ 3 w 459"/>
                <a:gd name="T85" fmla="*/ 143 h 499"/>
                <a:gd name="T86" fmla="*/ 7 w 459"/>
                <a:gd name="T87" fmla="*/ 143 h 499"/>
                <a:gd name="T88" fmla="*/ 10 w 459"/>
                <a:gd name="T89" fmla="*/ 137 h 499"/>
                <a:gd name="T90" fmla="*/ 15 w 459"/>
                <a:gd name="T91" fmla="*/ 143 h 499"/>
                <a:gd name="T92" fmla="*/ 23 w 459"/>
                <a:gd name="T93" fmla="*/ 128 h 499"/>
                <a:gd name="T94" fmla="*/ 26 w 459"/>
                <a:gd name="T95" fmla="*/ 106 h 499"/>
                <a:gd name="T96" fmla="*/ 33 w 459"/>
                <a:gd name="T97" fmla="*/ 84 h 499"/>
                <a:gd name="T98" fmla="*/ 36 w 459"/>
                <a:gd name="T99" fmla="*/ 47 h 499"/>
                <a:gd name="T100" fmla="*/ 41 w 459"/>
                <a:gd name="T101" fmla="*/ 24 h 499"/>
                <a:gd name="T102" fmla="*/ 45 w 459"/>
                <a:gd name="T103" fmla="*/ 0 h 499"/>
                <a:gd name="T104" fmla="*/ 48 w 459"/>
                <a:gd name="T105" fmla="*/ 0 h 499"/>
                <a:gd name="T106" fmla="*/ 51 w 459"/>
                <a:gd name="T107" fmla="*/ 8 h 499"/>
                <a:gd name="T108" fmla="*/ 62 w 459"/>
                <a:gd name="T109" fmla="*/ 15 h 499"/>
                <a:gd name="T110" fmla="*/ 66 w 459"/>
                <a:gd name="T111" fmla="*/ 8 h 49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59"/>
                <a:gd name="T169" fmla="*/ 0 h 499"/>
                <a:gd name="T170" fmla="*/ 459 w 459"/>
                <a:gd name="T171" fmla="*/ 499 h 49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59" h="499">
                  <a:moveTo>
                    <a:pt x="259" y="16"/>
                  </a:moveTo>
                  <a:lnTo>
                    <a:pt x="370" y="0"/>
                  </a:lnTo>
                  <a:lnTo>
                    <a:pt x="386" y="16"/>
                  </a:lnTo>
                  <a:lnTo>
                    <a:pt x="418" y="16"/>
                  </a:lnTo>
                  <a:lnTo>
                    <a:pt x="441" y="46"/>
                  </a:lnTo>
                  <a:lnTo>
                    <a:pt x="441" y="71"/>
                  </a:lnTo>
                  <a:lnTo>
                    <a:pt x="459" y="87"/>
                  </a:lnTo>
                  <a:lnTo>
                    <a:pt x="441" y="100"/>
                  </a:lnTo>
                  <a:lnTo>
                    <a:pt x="430" y="127"/>
                  </a:lnTo>
                  <a:lnTo>
                    <a:pt x="418" y="171"/>
                  </a:lnTo>
                  <a:lnTo>
                    <a:pt x="397" y="200"/>
                  </a:lnTo>
                  <a:lnTo>
                    <a:pt x="397" y="215"/>
                  </a:lnTo>
                  <a:lnTo>
                    <a:pt x="418" y="227"/>
                  </a:lnTo>
                  <a:lnTo>
                    <a:pt x="418" y="259"/>
                  </a:lnTo>
                  <a:lnTo>
                    <a:pt x="418" y="311"/>
                  </a:lnTo>
                  <a:lnTo>
                    <a:pt x="441" y="359"/>
                  </a:lnTo>
                  <a:lnTo>
                    <a:pt x="430" y="359"/>
                  </a:lnTo>
                  <a:lnTo>
                    <a:pt x="397" y="371"/>
                  </a:lnTo>
                  <a:lnTo>
                    <a:pt x="397" y="386"/>
                  </a:lnTo>
                  <a:lnTo>
                    <a:pt x="386" y="455"/>
                  </a:lnTo>
                  <a:lnTo>
                    <a:pt x="397" y="471"/>
                  </a:lnTo>
                  <a:lnTo>
                    <a:pt x="418" y="471"/>
                  </a:lnTo>
                  <a:lnTo>
                    <a:pt x="418" y="499"/>
                  </a:lnTo>
                  <a:lnTo>
                    <a:pt x="386" y="482"/>
                  </a:lnTo>
                  <a:lnTo>
                    <a:pt x="342" y="455"/>
                  </a:lnTo>
                  <a:lnTo>
                    <a:pt x="330" y="455"/>
                  </a:lnTo>
                  <a:lnTo>
                    <a:pt x="286" y="430"/>
                  </a:lnTo>
                  <a:lnTo>
                    <a:pt x="226" y="442"/>
                  </a:lnTo>
                  <a:lnTo>
                    <a:pt x="242" y="430"/>
                  </a:lnTo>
                  <a:lnTo>
                    <a:pt x="226" y="400"/>
                  </a:lnTo>
                  <a:lnTo>
                    <a:pt x="226" y="342"/>
                  </a:lnTo>
                  <a:lnTo>
                    <a:pt x="198" y="331"/>
                  </a:lnTo>
                  <a:lnTo>
                    <a:pt x="171" y="331"/>
                  </a:lnTo>
                  <a:lnTo>
                    <a:pt x="171" y="359"/>
                  </a:lnTo>
                  <a:lnTo>
                    <a:pt x="127" y="359"/>
                  </a:lnTo>
                  <a:lnTo>
                    <a:pt x="111" y="342"/>
                  </a:lnTo>
                  <a:lnTo>
                    <a:pt x="98" y="300"/>
                  </a:lnTo>
                  <a:lnTo>
                    <a:pt x="86" y="300"/>
                  </a:lnTo>
                  <a:lnTo>
                    <a:pt x="27" y="300"/>
                  </a:lnTo>
                  <a:lnTo>
                    <a:pt x="0" y="311"/>
                  </a:lnTo>
                  <a:lnTo>
                    <a:pt x="0" y="300"/>
                  </a:lnTo>
                  <a:lnTo>
                    <a:pt x="0" y="271"/>
                  </a:lnTo>
                  <a:lnTo>
                    <a:pt x="11" y="271"/>
                  </a:lnTo>
                  <a:lnTo>
                    <a:pt x="27" y="271"/>
                  </a:lnTo>
                  <a:lnTo>
                    <a:pt x="38" y="259"/>
                  </a:lnTo>
                  <a:lnTo>
                    <a:pt x="56" y="271"/>
                  </a:lnTo>
                  <a:lnTo>
                    <a:pt x="86" y="242"/>
                  </a:lnTo>
                  <a:lnTo>
                    <a:pt x="98" y="200"/>
                  </a:lnTo>
                  <a:lnTo>
                    <a:pt x="127" y="160"/>
                  </a:lnTo>
                  <a:lnTo>
                    <a:pt x="138" y="87"/>
                  </a:lnTo>
                  <a:lnTo>
                    <a:pt x="159" y="46"/>
                  </a:lnTo>
                  <a:lnTo>
                    <a:pt x="171" y="0"/>
                  </a:lnTo>
                  <a:lnTo>
                    <a:pt x="186" y="0"/>
                  </a:lnTo>
                  <a:lnTo>
                    <a:pt x="198" y="16"/>
                  </a:lnTo>
                  <a:lnTo>
                    <a:pt x="242" y="27"/>
                  </a:lnTo>
                  <a:lnTo>
                    <a:pt x="259" y="16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215" name="Freeform 213"/>
            <p:cNvSpPr>
              <a:spLocks/>
            </p:cNvSpPr>
            <p:nvPr/>
          </p:nvSpPr>
          <p:spPr bwMode="auto">
            <a:xfrm>
              <a:off x="2812" y="2230"/>
              <a:ext cx="159" cy="144"/>
            </a:xfrm>
            <a:custGeom>
              <a:avLst/>
              <a:gdLst>
                <a:gd name="T0" fmla="*/ 42 w 183"/>
                <a:gd name="T1" fmla="*/ 32 h 156"/>
                <a:gd name="T2" fmla="*/ 44 w 183"/>
                <a:gd name="T3" fmla="*/ 38 h 156"/>
                <a:gd name="T4" fmla="*/ 42 w 183"/>
                <a:gd name="T5" fmla="*/ 44 h 156"/>
                <a:gd name="T6" fmla="*/ 37 w 183"/>
                <a:gd name="T7" fmla="*/ 44 h 156"/>
                <a:gd name="T8" fmla="*/ 35 w 183"/>
                <a:gd name="T9" fmla="*/ 50 h 156"/>
                <a:gd name="T10" fmla="*/ 27 w 183"/>
                <a:gd name="T11" fmla="*/ 50 h 156"/>
                <a:gd name="T12" fmla="*/ 13 w 183"/>
                <a:gd name="T13" fmla="*/ 50 h 156"/>
                <a:gd name="T14" fmla="*/ 13 w 183"/>
                <a:gd name="T15" fmla="*/ 71 h 156"/>
                <a:gd name="T16" fmla="*/ 10 w 183"/>
                <a:gd name="T17" fmla="*/ 64 h 156"/>
                <a:gd name="T18" fmla="*/ 3 w 183"/>
                <a:gd name="T19" fmla="*/ 64 h 156"/>
                <a:gd name="T20" fmla="*/ 0 w 183"/>
                <a:gd name="T21" fmla="*/ 56 h 156"/>
                <a:gd name="T22" fmla="*/ 0 w 183"/>
                <a:gd name="T23" fmla="*/ 44 h 156"/>
                <a:gd name="T24" fmla="*/ 6 w 183"/>
                <a:gd name="T25" fmla="*/ 26 h 156"/>
                <a:gd name="T26" fmla="*/ 13 w 183"/>
                <a:gd name="T27" fmla="*/ 19 h 156"/>
                <a:gd name="T28" fmla="*/ 24 w 183"/>
                <a:gd name="T29" fmla="*/ 6 h 156"/>
                <a:gd name="T30" fmla="*/ 31 w 183"/>
                <a:gd name="T31" fmla="*/ 0 h 156"/>
                <a:gd name="T32" fmla="*/ 31 w 183"/>
                <a:gd name="T33" fmla="*/ 13 h 156"/>
                <a:gd name="T34" fmla="*/ 37 w 183"/>
                <a:gd name="T35" fmla="*/ 32 h 156"/>
                <a:gd name="T36" fmla="*/ 42 w 183"/>
                <a:gd name="T37" fmla="*/ 32 h 15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83"/>
                <a:gd name="T58" fmla="*/ 0 h 156"/>
                <a:gd name="T59" fmla="*/ 183 w 183"/>
                <a:gd name="T60" fmla="*/ 156 h 15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83" h="156">
                  <a:moveTo>
                    <a:pt x="169" y="71"/>
                  </a:moveTo>
                  <a:lnTo>
                    <a:pt x="183" y="83"/>
                  </a:lnTo>
                  <a:lnTo>
                    <a:pt x="169" y="98"/>
                  </a:lnTo>
                  <a:lnTo>
                    <a:pt x="154" y="98"/>
                  </a:lnTo>
                  <a:lnTo>
                    <a:pt x="142" y="112"/>
                  </a:lnTo>
                  <a:lnTo>
                    <a:pt x="110" y="112"/>
                  </a:lnTo>
                  <a:lnTo>
                    <a:pt x="54" y="112"/>
                  </a:lnTo>
                  <a:lnTo>
                    <a:pt x="54" y="156"/>
                  </a:lnTo>
                  <a:lnTo>
                    <a:pt x="42" y="142"/>
                  </a:lnTo>
                  <a:lnTo>
                    <a:pt x="12" y="142"/>
                  </a:lnTo>
                  <a:lnTo>
                    <a:pt x="0" y="127"/>
                  </a:lnTo>
                  <a:lnTo>
                    <a:pt x="0" y="98"/>
                  </a:lnTo>
                  <a:lnTo>
                    <a:pt x="23" y="56"/>
                  </a:lnTo>
                  <a:lnTo>
                    <a:pt x="54" y="43"/>
                  </a:lnTo>
                  <a:lnTo>
                    <a:pt x="98" y="12"/>
                  </a:lnTo>
                  <a:lnTo>
                    <a:pt x="127" y="0"/>
                  </a:lnTo>
                  <a:lnTo>
                    <a:pt x="127" y="27"/>
                  </a:lnTo>
                  <a:lnTo>
                    <a:pt x="154" y="71"/>
                  </a:lnTo>
                  <a:lnTo>
                    <a:pt x="169" y="71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216" name="Freeform 214"/>
            <p:cNvSpPr>
              <a:spLocks/>
            </p:cNvSpPr>
            <p:nvPr/>
          </p:nvSpPr>
          <p:spPr bwMode="auto">
            <a:xfrm>
              <a:off x="3374" y="2030"/>
              <a:ext cx="339" cy="491"/>
            </a:xfrm>
            <a:custGeom>
              <a:avLst/>
              <a:gdLst>
                <a:gd name="T0" fmla="*/ 81 w 390"/>
                <a:gd name="T1" fmla="*/ 240 h 526"/>
                <a:gd name="T2" fmla="*/ 81 w 390"/>
                <a:gd name="T3" fmla="*/ 247 h 526"/>
                <a:gd name="T4" fmla="*/ 74 w 390"/>
                <a:gd name="T5" fmla="*/ 247 h 526"/>
                <a:gd name="T6" fmla="*/ 71 w 390"/>
                <a:gd name="T7" fmla="*/ 254 h 526"/>
                <a:gd name="T8" fmla="*/ 59 w 390"/>
                <a:gd name="T9" fmla="*/ 264 h 526"/>
                <a:gd name="T10" fmla="*/ 53 w 390"/>
                <a:gd name="T11" fmla="*/ 264 h 526"/>
                <a:gd name="T12" fmla="*/ 48 w 390"/>
                <a:gd name="T13" fmla="*/ 247 h 526"/>
                <a:gd name="T14" fmla="*/ 38 w 390"/>
                <a:gd name="T15" fmla="*/ 247 h 526"/>
                <a:gd name="T16" fmla="*/ 36 w 390"/>
                <a:gd name="T17" fmla="*/ 240 h 526"/>
                <a:gd name="T18" fmla="*/ 17 w 390"/>
                <a:gd name="T19" fmla="*/ 199 h 526"/>
                <a:gd name="T20" fmla="*/ 10 w 390"/>
                <a:gd name="T21" fmla="*/ 191 h 526"/>
                <a:gd name="T22" fmla="*/ 10 w 390"/>
                <a:gd name="T23" fmla="*/ 176 h 526"/>
                <a:gd name="T24" fmla="*/ 3 w 390"/>
                <a:gd name="T25" fmla="*/ 163 h 526"/>
                <a:gd name="T26" fmla="*/ 8 w 390"/>
                <a:gd name="T27" fmla="*/ 153 h 526"/>
                <a:gd name="T28" fmla="*/ 0 w 390"/>
                <a:gd name="T29" fmla="*/ 133 h 526"/>
                <a:gd name="T30" fmla="*/ 8 w 390"/>
                <a:gd name="T31" fmla="*/ 97 h 526"/>
                <a:gd name="T32" fmla="*/ 10 w 390"/>
                <a:gd name="T33" fmla="*/ 97 h 526"/>
                <a:gd name="T34" fmla="*/ 10 w 390"/>
                <a:gd name="T35" fmla="*/ 91 h 526"/>
                <a:gd name="T36" fmla="*/ 10 w 390"/>
                <a:gd name="T37" fmla="*/ 48 h 526"/>
                <a:gd name="T38" fmla="*/ 10 w 390"/>
                <a:gd name="T39" fmla="*/ 42 h 526"/>
                <a:gd name="T40" fmla="*/ 17 w 390"/>
                <a:gd name="T41" fmla="*/ 42 h 526"/>
                <a:gd name="T42" fmla="*/ 17 w 390"/>
                <a:gd name="T43" fmla="*/ 12 h 526"/>
                <a:gd name="T44" fmla="*/ 63 w 390"/>
                <a:gd name="T45" fmla="*/ 12 h 526"/>
                <a:gd name="T46" fmla="*/ 71 w 390"/>
                <a:gd name="T47" fmla="*/ 12 h 526"/>
                <a:gd name="T48" fmla="*/ 77 w 390"/>
                <a:gd name="T49" fmla="*/ 0 h 526"/>
                <a:gd name="T50" fmla="*/ 77 w 390"/>
                <a:gd name="T51" fmla="*/ 7 h 526"/>
                <a:gd name="T52" fmla="*/ 84 w 390"/>
                <a:gd name="T53" fmla="*/ 12 h 526"/>
                <a:gd name="T54" fmla="*/ 92 w 390"/>
                <a:gd name="T55" fmla="*/ 62 h 526"/>
                <a:gd name="T56" fmla="*/ 96 w 390"/>
                <a:gd name="T57" fmla="*/ 69 h 526"/>
                <a:gd name="T58" fmla="*/ 96 w 390"/>
                <a:gd name="T59" fmla="*/ 77 h 526"/>
                <a:gd name="T60" fmla="*/ 88 w 390"/>
                <a:gd name="T61" fmla="*/ 85 h 526"/>
                <a:gd name="T62" fmla="*/ 84 w 390"/>
                <a:gd name="T63" fmla="*/ 133 h 526"/>
                <a:gd name="T64" fmla="*/ 74 w 390"/>
                <a:gd name="T65" fmla="*/ 170 h 526"/>
                <a:gd name="T66" fmla="*/ 71 w 390"/>
                <a:gd name="T67" fmla="*/ 199 h 526"/>
                <a:gd name="T68" fmla="*/ 66 w 390"/>
                <a:gd name="T69" fmla="*/ 199 h 526"/>
                <a:gd name="T70" fmla="*/ 66 w 390"/>
                <a:gd name="T71" fmla="*/ 205 h 526"/>
                <a:gd name="T72" fmla="*/ 71 w 390"/>
                <a:gd name="T73" fmla="*/ 213 h 526"/>
                <a:gd name="T74" fmla="*/ 77 w 390"/>
                <a:gd name="T75" fmla="*/ 234 h 526"/>
                <a:gd name="T76" fmla="*/ 81 w 390"/>
                <a:gd name="T77" fmla="*/ 240 h 52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90"/>
                <a:gd name="T118" fmla="*/ 0 h 526"/>
                <a:gd name="T119" fmla="*/ 390 w 390"/>
                <a:gd name="T120" fmla="*/ 526 h 52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90" h="526">
                  <a:moveTo>
                    <a:pt x="329" y="478"/>
                  </a:moveTo>
                  <a:lnTo>
                    <a:pt x="329" y="494"/>
                  </a:lnTo>
                  <a:lnTo>
                    <a:pt x="302" y="494"/>
                  </a:lnTo>
                  <a:lnTo>
                    <a:pt x="290" y="505"/>
                  </a:lnTo>
                  <a:lnTo>
                    <a:pt x="242" y="526"/>
                  </a:lnTo>
                  <a:lnTo>
                    <a:pt x="214" y="526"/>
                  </a:lnTo>
                  <a:lnTo>
                    <a:pt x="191" y="494"/>
                  </a:lnTo>
                  <a:lnTo>
                    <a:pt x="158" y="494"/>
                  </a:lnTo>
                  <a:lnTo>
                    <a:pt x="143" y="478"/>
                  </a:lnTo>
                  <a:lnTo>
                    <a:pt x="71" y="394"/>
                  </a:lnTo>
                  <a:lnTo>
                    <a:pt x="43" y="382"/>
                  </a:lnTo>
                  <a:lnTo>
                    <a:pt x="43" y="353"/>
                  </a:lnTo>
                  <a:lnTo>
                    <a:pt x="16" y="323"/>
                  </a:lnTo>
                  <a:lnTo>
                    <a:pt x="31" y="309"/>
                  </a:lnTo>
                  <a:lnTo>
                    <a:pt x="0" y="267"/>
                  </a:lnTo>
                  <a:lnTo>
                    <a:pt x="31" y="194"/>
                  </a:lnTo>
                  <a:lnTo>
                    <a:pt x="43" y="194"/>
                  </a:lnTo>
                  <a:lnTo>
                    <a:pt x="43" y="183"/>
                  </a:lnTo>
                  <a:lnTo>
                    <a:pt x="43" y="94"/>
                  </a:lnTo>
                  <a:lnTo>
                    <a:pt x="43" y="83"/>
                  </a:lnTo>
                  <a:lnTo>
                    <a:pt x="71" y="83"/>
                  </a:lnTo>
                  <a:lnTo>
                    <a:pt x="71" y="23"/>
                  </a:lnTo>
                  <a:lnTo>
                    <a:pt x="258" y="23"/>
                  </a:lnTo>
                  <a:lnTo>
                    <a:pt x="290" y="23"/>
                  </a:lnTo>
                  <a:lnTo>
                    <a:pt x="313" y="0"/>
                  </a:lnTo>
                  <a:lnTo>
                    <a:pt x="313" y="12"/>
                  </a:lnTo>
                  <a:lnTo>
                    <a:pt x="342" y="23"/>
                  </a:lnTo>
                  <a:lnTo>
                    <a:pt x="373" y="123"/>
                  </a:lnTo>
                  <a:lnTo>
                    <a:pt x="390" y="138"/>
                  </a:lnTo>
                  <a:lnTo>
                    <a:pt x="390" y="154"/>
                  </a:lnTo>
                  <a:lnTo>
                    <a:pt x="358" y="167"/>
                  </a:lnTo>
                  <a:lnTo>
                    <a:pt x="342" y="267"/>
                  </a:lnTo>
                  <a:lnTo>
                    <a:pt x="302" y="338"/>
                  </a:lnTo>
                  <a:lnTo>
                    <a:pt x="290" y="394"/>
                  </a:lnTo>
                  <a:lnTo>
                    <a:pt x="269" y="394"/>
                  </a:lnTo>
                  <a:lnTo>
                    <a:pt x="269" y="409"/>
                  </a:lnTo>
                  <a:lnTo>
                    <a:pt x="290" y="423"/>
                  </a:lnTo>
                  <a:lnTo>
                    <a:pt x="313" y="465"/>
                  </a:lnTo>
                  <a:lnTo>
                    <a:pt x="329" y="478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217" name="Freeform 215"/>
            <p:cNvSpPr>
              <a:spLocks/>
            </p:cNvSpPr>
            <p:nvPr/>
          </p:nvSpPr>
          <p:spPr bwMode="auto">
            <a:xfrm>
              <a:off x="3801" y="2161"/>
              <a:ext cx="210" cy="132"/>
            </a:xfrm>
            <a:custGeom>
              <a:avLst/>
              <a:gdLst>
                <a:gd name="T0" fmla="*/ 0 w 242"/>
                <a:gd name="T1" fmla="*/ 20 h 142"/>
                <a:gd name="T2" fmla="*/ 6 w 242"/>
                <a:gd name="T3" fmla="*/ 69 h 142"/>
                <a:gd name="T4" fmla="*/ 12 w 242"/>
                <a:gd name="T5" fmla="*/ 69 h 142"/>
                <a:gd name="T6" fmla="*/ 17 w 242"/>
                <a:gd name="T7" fmla="*/ 59 h 142"/>
                <a:gd name="T8" fmla="*/ 27 w 242"/>
                <a:gd name="T9" fmla="*/ 59 h 142"/>
                <a:gd name="T10" fmla="*/ 41 w 242"/>
                <a:gd name="T11" fmla="*/ 40 h 142"/>
                <a:gd name="T12" fmla="*/ 54 w 242"/>
                <a:gd name="T13" fmla="*/ 26 h 142"/>
                <a:gd name="T14" fmla="*/ 54 w 242"/>
                <a:gd name="T15" fmla="*/ 20 h 142"/>
                <a:gd name="T16" fmla="*/ 58 w 242"/>
                <a:gd name="T17" fmla="*/ 20 h 142"/>
                <a:gd name="T18" fmla="*/ 58 w 242"/>
                <a:gd name="T19" fmla="*/ 14 h 142"/>
                <a:gd name="T20" fmla="*/ 54 w 242"/>
                <a:gd name="T21" fmla="*/ 0 h 142"/>
                <a:gd name="T22" fmla="*/ 37 w 242"/>
                <a:gd name="T23" fmla="*/ 7 h 142"/>
                <a:gd name="T24" fmla="*/ 17 w 242"/>
                <a:gd name="T25" fmla="*/ 40 h 142"/>
                <a:gd name="T26" fmla="*/ 6 w 242"/>
                <a:gd name="T27" fmla="*/ 14 h 142"/>
                <a:gd name="T28" fmla="*/ 0 w 242"/>
                <a:gd name="T29" fmla="*/ 20 h 14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42"/>
                <a:gd name="T46" fmla="*/ 0 h 142"/>
                <a:gd name="T47" fmla="*/ 242 w 242"/>
                <a:gd name="T48" fmla="*/ 142 h 14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42" h="142">
                  <a:moveTo>
                    <a:pt x="0" y="43"/>
                  </a:moveTo>
                  <a:lnTo>
                    <a:pt x="23" y="142"/>
                  </a:lnTo>
                  <a:lnTo>
                    <a:pt x="50" y="142"/>
                  </a:lnTo>
                  <a:lnTo>
                    <a:pt x="71" y="125"/>
                  </a:lnTo>
                  <a:lnTo>
                    <a:pt x="109" y="125"/>
                  </a:lnTo>
                  <a:lnTo>
                    <a:pt x="169" y="83"/>
                  </a:lnTo>
                  <a:lnTo>
                    <a:pt x="221" y="54"/>
                  </a:lnTo>
                  <a:lnTo>
                    <a:pt x="221" y="43"/>
                  </a:lnTo>
                  <a:lnTo>
                    <a:pt x="242" y="43"/>
                  </a:lnTo>
                  <a:lnTo>
                    <a:pt x="242" y="27"/>
                  </a:lnTo>
                  <a:lnTo>
                    <a:pt x="221" y="0"/>
                  </a:lnTo>
                  <a:lnTo>
                    <a:pt x="154" y="16"/>
                  </a:lnTo>
                  <a:lnTo>
                    <a:pt x="71" y="83"/>
                  </a:lnTo>
                  <a:lnTo>
                    <a:pt x="23" y="27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218" name="Freeform 216"/>
            <p:cNvSpPr>
              <a:spLocks/>
            </p:cNvSpPr>
            <p:nvPr/>
          </p:nvSpPr>
          <p:spPr bwMode="auto">
            <a:xfrm>
              <a:off x="3628" y="1802"/>
              <a:ext cx="444" cy="435"/>
            </a:xfrm>
            <a:custGeom>
              <a:avLst/>
              <a:gdLst>
                <a:gd name="T0" fmla="*/ 55 w 511"/>
                <a:gd name="T1" fmla="*/ 41 h 467"/>
                <a:gd name="T2" fmla="*/ 48 w 511"/>
                <a:gd name="T3" fmla="*/ 34 h 467"/>
                <a:gd name="T4" fmla="*/ 48 w 511"/>
                <a:gd name="T5" fmla="*/ 20 h 467"/>
                <a:gd name="T6" fmla="*/ 44 w 511"/>
                <a:gd name="T7" fmla="*/ 20 h 467"/>
                <a:gd name="T8" fmla="*/ 30 w 511"/>
                <a:gd name="T9" fmla="*/ 7 h 467"/>
                <a:gd name="T10" fmla="*/ 24 w 511"/>
                <a:gd name="T11" fmla="*/ 0 h 467"/>
                <a:gd name="T12" fmla="*/ 10 w 511"/>
                <a:gd name="T13" fmla="*/ 7 h 467"/>
                <a:gd name="T14" fmla="*/ 16 w 511"/>
                <a:gd name="T15" fmla="*/ 20 h 467"/>
                <a:gd name="T16" fmla="*/ 13 w 511"/>
                <a:gd name="T17" fmla="*/ 28 h 467"/>
                <a:gd name="T18" fmla="*/ 10 w 511"/>
                <a:gd name="T19" fmla="*/ 28 h 467"/>
                <a:gd name="T20" fmla="*/ 6 w 511"/>
                <a:gd name="T21" fmla="*/ 34 h 467"/>
                <a:gd name="T22" fmla="*/ 0 w 511"/>
                <a:gd name="T23" fmla="*/ 34 h 467"/>
                <a:gd name="T24" fmla="*/ 0 w 511"/>
                <a:gd name="T25" fmla="*/ 55 h 467"/>
                <a:gd name="T26" fmla="*/ 3 w 511"/>
                <a:gd name="T27" fmla="*/ 55 h 467"/>
                <a:gd name="T28" fmla="*/ 16 w 511"/>
                <a:gd name="T29" fmla="*/ 105 h 467"/>
                <a:gd name="T30" fmla="*/ 24 w 511"/>
                <a:gd name="T31" fmla="*/ 112 h 467"/>
                <a:gd name="T32" fmla="*/ 27 w 511"/>
                <a:gd name="T33" fmla="*/ 126 h 467"/>
                <a:gd name="T34" fmla="*/ 27 w 511"/>
                <a:gd name="T35" fmla="*/ 145 h 467"/>
                <a:gd name="T36" fmla="*/ 30 w 511"/>
                <a:gd name="T37" fmla="*/ 160 h 467"/>
                <a:gd name="T38" fmla="*/ 37 w 511"/>
                <a:gd name="T39" fmla="*/ 167 h 467"/>
                <a:gd name="T40" fmla="*/ 48 w 511"/>
                <a:gd name="T41" fmla="*/ 201 h 467"/>
                <a:gd name="T42" fmla="*/ 48 w 511"/>
                <a:gd name="T43" fmla="*/ 210 h 467"/>
                <a:gd name="T44" fmla="*/ 55 w 511"/>
                <a:gd name="T45" fmla="*/ 201 h 467"/>
                <a:gd name="T46" fmla="*/ 66 w 511"/>
                <a:gd name="T47" fmla="*/ 230 h 467"/>
                <a:gd name="T48" fmla="*/ 88 w 511"/>
                <a:gd name="T49" fmla="*/ 196 h 467"/>
                <a:gd name="T50" fmla="*/ 103 w 511"/>
                <a:gd name="T51" fmla="*/ 188 h 467"/>
                <a:gd name="T52" fmla="*/ 118 w 511"/>
                <a:gd name="T53" fmla="*/ 167 h 467"/>
                <a:gd name="T54" fmla="*/ 125 w 511"/>
                <a:gd name="T55" fmla="*/ 138 h 467"/>
                <a:gd name="T56" fmla="*/ 125 w 511"/>
                <a:gd name="T57" fmla="*/ 126 h 467"/>
                <a:gd name="T58" fmla="*/ 122 w 511"/>
                <a:gd name="T59" fmla="*/ 119 h 467"/>
                <a:gd name="T60" fmla="*/ 118 w 511"/>
                <a:gd name="T61" fmla="*/ 112 h 467"/>
                <a:gd name="T62" fmla="*/ 116 w 511"/>
                <a:gd name="T63" fmla="*/ 112 h 467"/>
                <a:gd name="T64" fmla="*/ 116 w 511"/>
                <a:gd name="T65" fmla="*/ 119 h 467"/>
                <a:gd name="T66" fmla="*/ 111 w 511"/>
                <a:gd name="T67" fmla="*/ 119 h 467"/>
                <a:gd name="T68" fmla="*/ 108 w 511"/>
                <a:gd name="T69" fmla="*/ 119 h 467"/>
                <a:gd name="T70" fmla="*/ 103 w 511"/>
                <a:gd name="T71" fmla="*/ 119 h 467"/>
                <a:gd name="T72" fmla="*/ 101 w 511"/>
                <a:gd name="T73" fmla="*/ 119 h 467"/>
                <a:gd name="T74" fmla="*/ 96 w 511"/>
                <a:gd name="T75" fmla="*/ 119 h 467"/>
                <a:gd name="T76" fmla="*/ 93 w 511"/>
                <a:gd name="T77" fmla="*/ 119 h 467"/>
                <a:gd name="T78" fmla="*/ 93 w 511"/>
                <a:gd name="T79" fmla="*/ 112 h 467"/>
                <a:gd name="T80" fmla="*/ 93 w 511"/>
                <a:gd name="T81" fmla="*/ 105 h 467"/>
                <a:gd name="T82" fmla="*/ 90 w 511"/>
                <a:gd name="T83" fmla="*/ 89 h 467"/>
                <a:gd name="T84" fmla="*/ 88 w 511"/>
                <a:gd name="T85" fmla="*/ 70 h 467"/>
                <a:gd name="T86" fmla="*/ 76 w 511"/>
                <a:gd name="T87" fmla="*/ 46 h 467"/>
                <a:gd name="T88" fmla="*/ 66 w 511"/>
                <a:gd name="T89" fmla="*/ 41 h 467"/>
                <a:gd name="T90" fmla="*/ 58 w 511"/>
                <a:gd name="T91" fmla="*/ 41 h 467"/>
                <a:gd name="T92" fmla="*/ 55 w 511"/>
                <a:gd name="T93" fmla="*/ 41 h 46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11"/>
                <a:gd name="T142" fmla="*/ 0 h 467"/>
                <a:gd name="T143" fmla="*/ 511 w 511"/>
                <a:gd name="T144" fmla="*/ 467 h 467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11" h="467">
                  <a:moveTo>
                    <a:pt x="223" y="83"/>
                  </a:moveTo>
                  <a:lnTo>
                    <a:pt x="198" y="71"/>
                  </a:lnTo>
                  <a:lnTo>
                    <a:pt x="198" y="43"/>
                  </a:lnTo>
                  <a:lnTo>
                    <a:pt x="183" y="43"/>
                  </a:lnTo>
                  <a:lnTo>
                    <a:pt x="123" y="12"/>
                  </a:lnTo>
                  <a:lnTo>
                    <a:pt x="98" y="0"/>
                  </a:lnTo>
                  <a:lnTo>
                    <a:pt x="39" y="12"/>
                  </a:lnTo>
                  <a:lnTo>
                    <a:pt x="67" y="43"/>
                  </a:lnTo>
                  <a:lnTo>
                    <a:pt x="52" y="56"/>
                  </a:lnTo>
                  <a:lnTo>
                    <a:pt x="39" y="56"/>
                  </a:lnTo>
                  <a:lnTo>
                    <a:pt x="23" y="71"/>
                  </a:lnTo>
                  <a:lnTo>
                    <a:pt x="0" y="71"/>
                  </a:lnTo>
                  <a:lnTo>
                    <a:pt x="0" y="112"/>
                  </a:lnTo>
                  <a:lnTo>
                    <a:pt x="12" y="112"/>
                  </a:lnTo>
                  <a:lnTo>
                    <a:pt x="67" y="215"/>
                  </a:lnTo>
                  <a:lnTo>
                    <a:pt x="98" y="227"/>
                  </a:lnTo>
                  <a:lnTo>
                    <a:pt x="112" y="254"/>
                  </a:lnTo>
                  <a:lnTo>
                    <a:pt x="112" y="294"/>
                  </a:lnTo>
                  <a:lnTo>
                    <a:pt x="123" y="327"/>
                  </a:lnTo>
                  <a:lnTo>
                    <a:pt x="150" y="338"/>
                  </a:lnTo>
                  <a:lnTo>
                    <a:pt x="198" y="409"/>
                  </a:lnTo>
                  <a:lnTo>
                    <a:pt x="198" y="427"/>
                  </a:lnTo>
                  <a:lnTo>
                    <a:pt x="223" y="409"/>
                  </a:lnTo>
                  <a:lnTo>
                    <a:pt x="271" y="467"/>
                  </a:lnTo>
                  <a:lnTo>
                    <a:pt x="354" y="398"/>
                  </a:lnTo>
                  <a:lnTo>
                    <a:pt x="423" y="382"/>
                  </a:lnTo>
                  <a:lnTo>
                    <a:pt x="482" y="338"/>
                  </a:lnTo>
                  <a:lnTo>
                    <a:pt x="511" y="283"/>
                  </a:lnTo>
                  <a:lnTo>
                    <a:pt x="511" y="254"/>
                  </a:lnTo>
                  <a:lnTo>
                    <a:pt x="494" y="242"/>
                  </a:lnTo>
                  <a:lnTo>
                    <a:pt x="482" y="227"/>
                  </a:lnTo>
                  <a:lnTo>
                    <a:pt x="471" y="227"/>
                  </a:lnTo>
                  <a:lnTo>
                    <a:pt x="471" y="242"/>
                  </a:lnTo>
                  <a:lnTo>
                    <a:pt x="453" y="242"/>
                  </a:lnTo>
                  <a:lnTo>
                    <a:pt x="442" y="242"/>
                  </a:lnTo>
                  <a:lnTo>
                    <a:pt x="423" y="242"/>
                  </a:lnTo>
                  <a:lnTo>
                    <a:pt x="411" y="242"/>
                  </a:lnTo>
                  <a:lnTo>
                    <a:pt x="394" y="242"/>
                  </a:lnTo>
                  <a:lnTo>
                    <a:pt x="382" y="242"/>
                  </a:lnTo>
                  <a:lnTo>
                    <a:pt x="382" y="227"/>
                  </a:lnTo>
                  <a:lnTo>
                    <a:pt x="382" y="215"/>
                  </a:lnTo>
                  <a:lnTo>
                    <a:pt x="371" y="183"/>
                  </a:lnTo>
                  <a:lnTo>
                    <a:pt x="354" y="142"/>
                  </a:lnTo>
                  <a:lnTo>
                    <a:pt x="311" y="94"/>
                  </a:lnTo>
                  <a:lnTo>
                    <a:pt x="271" y="83"/>
                  </a:lnTo>
                  <a:lnTo>
                    <a:pt x="238" y="83"/>
                  </a:lnTo>
                  <a:lnTo>
                    <a:pt x="223" y="83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219" name="Freeform 217"/>
            <p:cNvSpPr>
              <a:spLocks/>
            </p:cNvSpPr>
            <p:nvPr/>
          </p:nvSpPr>
          <p:spPr bwMode="auto">
            <a:xfrm>
              <a:off x="4309" y="1708"/>
              <a:ext cx="579" cy="707"/>
            </a:xfrm>
            <a:custGeom>
              <a:avLst/>
              <a:gdLst>
                <a:gd name="T0" fmla="*/ 116 w 662"/>
                <a:gd name="T1" fmla="*/ 110 h 755"/>
                <a:gd name="T2" fmla="*/ 120 w 662"/>
                <a:gd name="T3" fmla="*/ 133 h 755"/>
                <a:gd name="T4" fmla="*/ 101 w 662"/>
                <a:gd name="T5" fmla="*/ 125 h 755"/>
                <a:gd name="T6" fmla="*/ 87 w 662"/>
                <a:gd name="T7" fmla="*/ 117 h 755"/>
                <a:gd name="T8" fmla="*/ 70 w 662"/>
                <a:gd name="T9" fmla="*/ 81 h 755"/>
                <a:gd name="T10" fmla="*/ 52 w 662"/>
                <a:gd name="T11" fmla="*/ 51 h 755"/>
                <a:gd name="T12" fmla="*/ 60 w 662"/>
                <a:gd name="T13" fmla="*/ 43 h 755"/>
                <a:gd name="T14" fmla="*/ 60 w 662"/>
                <a:gd name="T15" fmla="*/ 17 h 755"/>
                <a:gd name="T16" fmla="*/ 52 w 662"/>
                <a:gd name="T17" fmla="*/ 0 h 755"/>
                <a:gd name="T18" fmla="*/ 42 w 662"/>
                <a:gd name="T19" fmla="*/ 17 h 755"/>
                <a:gd name="T20" fmla="*/ 23 w 662"/>
                <a:gd name="T21" fmla="*/ 17 h 755"/>
                <a:gd name="T22" fmla="*/ 26 w 662"/>
                <a:gd name="T23" fmla="*/ 37 h 755"/>
                <a:gd name="T24" fmla="*/ 30 w 662"/>
                <a:gd name="T25" fmla="*/ 51 h 755"/>
                <a:gd name="T26" fmla="*/ 18 w 662"/>
                <a:gd name="T27" fmla="*/ 110 h 755"/>
                <a:gd name="T28" fmla="*/ 10 w 662"/>
                <a:gd name="T29" fmla="*/ 110 h 755"/>
                <a:gd name="T30" fmla="*/ 8 w 662"/>
                <a:gd name="T31" fmla="*/ 125 h 755"/>
                <a:gd name="T32" fmla="*/ 10 w 662"/>
                <a:gd name="T33" fmla="*/ 139 h 755"/>
                <a:gd name="T34" fmla="*/ 15 w 662"/>
                <a:gd name="T35" fmla="*/ 153 h 755"/>
                <a:gd name="T36" fmla="*/ 3 w 662"/>
                <a:gd name="T37" fmla="*/ 163 h 755"/>
                <a:gd name="T38" fmla="*/ 8 w 662"/>
                <a:gd name="T39" fmla="*/ 185 h 755"/>
                <a:gd name="T40" fmla="*/ 15 w 662"/>
                <a:gd name="T41" fmla="*/ 185 h 755"/>
                <a:gd name="T42" fmla="*/ 18 w 662"/>
                <a:gd name="T43" fmla="*/ 214 h 755"/>
                <a:gd name="T44" fmla="*/ 26 w 662"/>
                <a:gd name="T45" fmla="*/ 204 h 755"/>
                <a:gd name="T46" fmla="*/ 30 w 662"/>
                <a:gd name="T47" fmla="*/ 190 h 755"/>
                <a:gd name="T48" fmla="*/ 45 w 662"/>
                <a:gd name="T49" fmla="*/ 293 h 755"/>
                <a:gd name="T50" fmla="*/ 67 w 662"/>
                <a:gd name="T51" fmla="*/ 392 h 755"/>
                <a:gd name="T52" fmla="*/ 76 w 662"/>
                <a:gd name="T53" fmla="*/ 368 h 755"/>
                <a:gd name="T54" fmla="*/ 79 w 662"/>
                <a:gd name="T55" fmla="*/ 340 h 755"/>
                <a:gd name="T56" fmla="*/ 79 w 662"/>
                <a:gd name="T57" fmla="*/ 288 h 755"/>
                <a:gd name="T58" fmla="*/ 87 w 662"/>
                <a:gd name="T59" fmla="*/ 279 h 755"/>
                <a:gd name="T60" fmla="*/ 88 w 662"/>
                <a:gd name="T61" fmla="*/ 272 h 755"/>
                <a:gd name="T62" fmla="*/ 105 w 662"/>
                <a:gd name="T63" fmla="*/ 242 h 755"/>
                <a:gd name="T64" fmla="*/ 116 w 662"/>
                <a:gd name="T65" fmla="*/ 222 h 755"/>
                <a:gd name="T66" fmla="*/ 124 w 662"/>
                <a:gd name="T67" fmla="*/ 199 h 755"/>
                <a:gd name="T68" fmla="*/ 129 w 662"/>
                <a:gd name="T69" fmla="*/ 199 h 755"/>
                <a:gd name="T70" fmla="*/ 120 w 662"/>
                <a:gd name="T71" fmla="*/ 153 h 755"/>
                <a:gd name="T72" fmla="*/ 120 w 662"/>
                <a:gd name="T73" fmla="*/ 139 h 755"/>
                <a:gd name="T74" fmla="*/ 124 w 662"/>
                <a:gd name="T75" fmla="*/ 133 h 755"/>
                <a:gd name="T76" fmla="*/ 131 w 662"/>
                <a:gd name="T77" fmla="*/ 146 h 755"/>
                <a:gd name="T78" fmla="*/ 138 w 662"/>
                <a:gd name="T79" fmla="*/ 163 h 755"/>
                <a:gd name="T80" fmla="*/ 147 w 662"/>
                <a:gd name="T81" fmla="*/ 176 h 755"/>
                <a:gd name="T82" fmla="*/ 150 w 662"/>
                <a:gd name="T83" fmla="*/ 190 h 755"/>
                <a:gd name="T84" fmla="*/ 155 w 662"/>
                <a:gd name="T85" fmla="*/ 170 h 755"/>
                <a:gd name="T86" fmla="*/ 162 w 662"/>
                <a:gd name="T87" fmla="*/ 133 h 755"/>
                <a:gd name="T88" fmla="*/ 174 w 662"/>
                <a:gd name="T89" fmla="*/ 117 h 755"/>
                <a:gd name="T90" fmla="*/ 162 w 662"/>
                <a:gd name="T91" fmla="*/ 89 h 755"/>
                <a:gd name="T92" fmla="*/ 147 w 662"/>
                <a:gd name="T93" fmla="*/ 101 h 755"/>
                <a:gd name="T94" fmla="*/ 142 w 662"/>
                <a:gd name="T95" fmla="*/ 117 h 755"/>
                <a:gd name="T96" fmla="*/ 129 w 662"/>
                <a:gd name="T97" fmla="*/ 125 h 755"/>
                <a:gd name="T98" fmla="*/ 124 w 662"/>
                <a:gd name="T99" fmla="*/ 117 h 75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662"/>
                <a:gd name="T151" fmla="*/ 0 h 755"/>
                <a:gd name="T152" fmla="*/ 662 w 662"/>
                <a:gd name="T153" fmla="*/ 755 h 755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662" h="755">
                  <a:moveTo>
                    <a:pt x="462" y="212"/>
                  </a:moveTo>
                  <a:lnTo>
                    <a:pt x="441" y="212"/>
                  </a:lnTo>
                  <a:lnTo>
                    <a:pt x="441" y="242"/>
                  </a:lnTo>
                  <a:lnTo>
                    <a:pt x="462" y="256"/>
                  </a:lnTo>
                  <a:lnTo>
                    <a:pt x="430" y="256"/>
                  </a:lnTo>
                  <a:lnTo>
                    <a:pt x="389" y="242"/>
                  </a:lnTo>
                  <a:lnTo>
                    <a:pt x="359" y="227"/>
                  </a:lnTo>
                  <a:lnTo>
                    <a:pt x="330" y="227"/>
                  </a:lnTo>
                  <a:lnTo>
                    <a:pt x="259" y="183"/>
                  </a:lnTo>
                  <a:lnTo>
                    <a:pt x="270" y="156"/>
                  </a:lnTo>
                  <a:lnTo>
                    <a:pt x="230" y="131"/>
                  </a:lnTo>
                  <a:lnTo>
                    <a:pt x="201" y="98"/>
                  </a:lnTo>
                  <a:lnTo>
                    <a:pt x="201" y="83"/>
                  </a:lnTo>
                  <a:lnTo>
                    <a:pt x="230" y="83"/>
                  </a:lnTo>
                  <a:lnTo>
                    <a:pt x="215" y="56"/>
                  </a:lnTo>
                  <a:lnTo>
                    <a:pt x="230" y="31"/>
                  </a:lnTo>
                  <a:lnTo>
                    <a:pt x="230" y="12"/>
                  </a:lnTo>
                  <a:lnTo>
                    <a:pt x="201" y="0"/>
                  </a:lnTo>
                  <a:lnTo>
                    <a:pt x="171" y="12"/>
                  </a:lnTo>
                  <a:lnTo>
                    <a:pt x="159" y="31"/>
                  </a:lnTo>
                  <a:lnTo>
                    <a:pt x="130" y="31"/>
                  </a:lnTo>
                  <a:lnTo>
                    <a:pt x="86" y="31"/>
                  </a:lnTo>
                  <a:lnTo>
                    <a:pt x="103" y="43"/>
                  </a:lnTo>
                  <a:lnTo>
                    <a:pt x="103" y="71"/>
                  </a:lnTo>
                  <a:lnTo>
                    <a:pt x="130" y="98"/>
                  </a:lnTo>
                  <a:lnTo>
                    <a:pt x="115" y="98"/>
                  </a:lnTo>
                  <a:lnTo>
                    <a:pt x="130" y="131"/>
                  </a:lnTo>
                  <a:lnTo>
                    <a:pt x="71" y="212"/>
                  </a:lnTo>
                  <a:lnTo>
                    <a:pt x="59" y="212"/>
                  </a:lnTo>
                  <a:lnTo>
                    <a:pt x="42" y="212"/>
                  </a:lnTo>
                  <a:lnTo>
                    <a:pt x="30" y="227"/>
                  </a:lnTo>
                  <a:lnTo>
                    <a:pt x="30" y="242"/>
                  </a:lnTo>
                  <a:lnTo>
                    <a:pt x="42" y="256"/>
                  </a:lnTo>
                  <a:lnTo>
                    <a:pt x="42" y="267"/>
                  </a:lnTo>
                  <a:lnTo>
                    <a:pt x="59" y="267"/>
                  </a:lnTo>
                  <a:lnTo>
                    <a:pt x="59" y="294"/>
                  </a:lnTo>
                  <a:lnTo>
                    <a:pt x="59" y="315"/>
                  </a:lnTo>
                  <a:lnTo>
                    <a:pt x="15" y="315"/>
                  </a:lnTo>
                  <a:lnTo>
                    <a:pt x="0" y="327"/>
                  </a:lnTo>
                  <a:lnTo>
                    <a:pt x="30" y="356"/>
                  </a:lnTo>
                  <a:lnTo>
                    <a:pt x="59" y="342"/>
                  </a:lnTo>
                  <a:lnTo>
                    <a:pt x="59" y="356"/>
                  </a:lnTo>
                  <a:lnTo>
                    <a:pt x="30" y="367"/>
                  </a:lnTo>
                  <a:lnTo>
                    <a:pt x="71" y="415"/>
                  </a:lnTo>
                  <a:lnTo>
                    <a:pt x="86" y="394"/>
                  </a:lnTo>
                  <a:lnTo>
                    <a:pt x="103" y="394"/>
                  </a:lnTo>
                  <a:lnTo>
                    <a:pt x="103" y="367"/>
                  </a:lnTo>
                  <a:lnTo>
                    <a:pt x="115" y="367"/>
                  </a:lnTo>
                  <a:lnTo>
                    <a:pt x="142" y="527"/>
                  </a:lnTo>
                  <a:lnTo>
                    <a:pt x="171" y="567"/>
                  </a:lnTo>
                  <a:lnTo>
                    <a:pt x="230" y="726"/>
                  </a:lnTo>
                  <a:lnTo>
                    <a:pt x="259" y="755"/>
                  </a:lnTo>
                  <a:lnTo>
                    <a:pt x="270" y="726"/>
                  </a:lnTo>
                  <a:lnTo>
                    <a:pt x="290" y="711"/>
                  </a:lnTo>
                  <a:lnTo>
                    <a:pt x="301" y="682"/>
                  </a:lnTo>
                  <a:lnTo>
                    <a:pt x="301" y="655"/>
                  </a:lnTo>
                  <a:lnTo>
                    <a:pt x="315" y="611"/>
                  </a:lnTo>
                  <a:lnTo>
                    <a:pt x="301" y="555"/>
                  </a:lnTo>
                  <a:lnTo>
                    <a:pt x="315" y="538"/>
                  </a:lnTo>
                  <a:lnTo>
                    <a:pt x="330" y="538"/>
                  </a:lnTo>
                  <a:lnTo>
                    <a:pt x="330" y="527"/>
                  </a:lnTo>
                  <a:lnTo>
                    <a:pt x="341" y="527"/>
                  </a:lnTo>
                  <a:lnTo>
                    <a:pt x="359" y="511"/>
                  </a:lnTo>
                  <a:lnTo>
                    <a:pt x="401" y="467"/>
                  </a:lnTo>
                  <a:lnTo>
                    <a:pt x="414" y="438"/>
                  </a:lnTo>
                  <a:lnTo>
                    <a:pt x="441" y="427"/>
                  </a:lnTo>
                  <a:lnTo>
                    <a:pt x="441" y="383"/>
                  </a:lnTo>
                  <a:lnTo>
                    <a:pt x="474" y="383"/>
                  </a:lnTo>
                  <a:lnTo>
                    <a:pt x="474" y="367"/>
                  </a:lnTo>
                  <a:lnTo>
                    <a:pt x="489" y="383"/>
                  </a:lnTo>
                  <a:lnTo>
                    <a:pt x="474" y="315"/>
                  </a:lnTo>
                  <a:lnTo>
                    <a:pt x="462" y="294"/>
                  </a:lnTo>
                  <a:lnTo>
                    <a:pt x="474" y="283"/>
                  </a:lnTo>
                  <a:lnTo>
                    <a:pt x="462" y="267"/>
                  </a:lnTo>
                  <a:lnTo>
                    <a:pt x="462" y="256"/>
                  </a:lnTo>
                  <a:lnTo>
                    <a:pt x="474" y="256"/>
                  </a:lnTo>
                  <a:lnTo>
                    <a:pt x="489" y="256"/>
                  </a:lnTo>
                  <a:lnTo>
                    <a:pt x="501" y="283"/>
                  </a:lnTo>
                  <a:lnTo>
                    <a:pt x="562" y="283"/>
                  </a:lnTo>
                  <a:lnTo>
                    <a:pt x="530" y="315"/>
                  </a:lnTo>
                  <a:lnTo>
                    <a:pt x="530" y="327"/>
                  </a:lnTo>
                  <a:lnTo>
                    <a:pt x="562" y="342"/>
                  </a:lnTo>
                  <a:lnTo>
                    <a:pt x="562" y="327"/>
                  </a:lnTo>
                  <a:lnTo>
                    <a:pt x="574" y="367"/>
                  </a:lnTo>
                  <a:lnTo>
                    <a:pt x="589" y="367"/>
                  </a:lnTo>
                  <a:lnTo>
                    <a:pt x="589" y="327"/>
                  </a:lnTo>
                  <a:lnTo>
                    <a:pt x="601" y="327"/>
                  </a:lnTo>
                  <a:lnTo>
                    <a:pt x="618" y="256"/>
                  </a:lnTo>
                  <a:lnTo>
                    <a:pt x="645" y="227"/>
                  </a:lnTo>
                  <a:lnTo>
                    <a:pt x="662" y="227"/>
                  </a:lnTo>
                  <a:lnTo>
                    <a:pt x="662" y="212"/>
                  </a:lnTo>
                  <a:lnTo>
                    <a:pt x="618" y="171"/>
                  </a:lnTo>
                  <a:lnTo>
                    <a:pt x="589" y="171"/>
                  </a:lnTo>
                  <a:lnTo>
                    <a:pt x="562" y="194"/>
                  </a:lnTo>
                  <a:lnTo>
                    <a:pt x="530" y="212"/>
                  </a:lnTo>
                  <a:lnTo>
                    <a:pt x="541" y="227"/>
                  </a:lnTo>
                  <a:lnTo>
                    <a:pt x="541" y="242"/>
                  </a:lnTo>
                  <a:lnTo>
                    <a:pt x="489" y="242"/>
                  </a:lnTo>
                  <a:lnTo>
                    <a:pt x="474" y="242"/>
                  </a:lnTo>
                  <a:lnTo>
                    <a:pt x="474" y="227"/>
                  </a:lnTo>
                  <a:lnTo>
                    <a:pt x="462" y="212"/>
                  </a:lnTo>
                  <a:close/>
                </a:path>
              </a:pathLst>
            </a:custGeom>
            <a:solidFill>
              <a:srgbClr val="FF0000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220" name="Freeform 218"/>
            <p:cNvSpPr>
              <a:spLocks/>
            </p:cNvSpPr>
            <p:nvPr/>
          </p:nvSpPr>
          <p:spPr bwMode="auto">
            <a:xfrm>
              <a:off x="4146" y="1684"/>
              <a:ext cx="313" cy="331"/>
            </a:xfrm>
            <a:custGeom>
              <a:avLst/>
              <a:gdLst>
                <a:gd name="T0" fmla="*/ 51 w 359"/>
                <a:gd name="T1" fmla="*/ 171 h 355"/>
                <a:gd name="T2" fmla="*/ 47 w 359"/>
                <a:gd name="T3" fmla="*/ 176 h 355"/>
                <a:gd name="T4" fmla="*/ 44 w 359"/>
                <a:gd name="T5" fmla="*/ 176 h 355"/>
                <a:gd name="T6" fmla="*/ 37 w 359"/>
                <a:gd name="T7" fmla="*/ 154 h 355"/>
                <a:gd name="T8" fmla="*/ 25 w 359"/>
                <a:gd name="T9" fmla="*/ 154 h 355"/>
                <a:gd name="T10" fmla="*/ 22 w 359"/>
                <a:gd name="T11" fmla="*/ 154 h 355"/>
                <a:gd name="T12" fmla="*/ 8 w 359"/>
                <a:gd name="T13" fmla="*/ 154 h 355"/>
                <a:gd name="T14" fmla="*/ 8 w 359"/>
                <a:gd name="T15" fmla="*/ 140 h 355"/>
                <a:gd name="T16" fmla="*/ 15 w 359"/>
                <a:gd name="T17" fmla="*/ 134 h 355"/>
                <a:gd name="T18" fmla="*/ 15 w 359"/>
                <a:gd name="T19" fmla="*/ 127 h 355"/>
                <a:gd name="T20" fmla="*/ 12 w 359"/>
                <a:gd name="T21" fmla="*/ 110 h 355"/>
                <a:gd name="T22" fmla="*/ 8 w 359"/>
                <a:gd name="T23" fmla="*/ 110 h 355"/>
                <a:gd name="T24" fmla="*/ 0 w 359"/>
                <a:gd name="T25" fmla="*/ 90 h 355"/>
                <a:gd name="T26" fmla="*/ 8 w 359"/>
                <a:gd name="T27" fmla="*/ 98 h 355"/>
                <a:gd name="T28" fmla="*/ 33 w 359"/>
                <a:gd name="T29" fmla="*/ 90 h 355"/>
                <a:gd name="T30" fmla="*/ 33 w 359"/>
                <a:gd name="T31" fmla="*/ 78 h 355"/>
                <a:gd name="T32" fmla="*/ 47 w 359"/>
                <a:gd name="T33" fmla="*/ 68 h 355"/>
                <a:gd name="T34" fmla="*/ 47 w 359"/>
                <a:gd name="T35" fmla="*/ 48 h 355"/>
                <a:gd name="T36" fmla="*/ 51 w 359"/>
                <a:gd name="T37" fmla="*/ 41 h 355"/>
                <a:gd name="T38" fmla="*/ 47 w 359"/>
                <a:gd name="T39" fmla="*/ 35 h 355"/>
                <a:gd name="T40" fmla="*/ 56 w 359"/>
                <a:gd name="T41" fmla="*/ 35 h 355"/>
                <a:gd name="T42" fmla="*/ 56 w 359"/>
                <a:gd name="T43" fmla="*/ 30 h 355"/>
                <a:gd name="T44" fmla="*/ 56 w 359"/>
                <a:gd name="T45" fmla="*/ 7 h 355"/>
                <a:gd name="T46" fmla="*/ 62 w 359"/>
                <a:gd name="T47" fmla="*/ 0 h 355"/>
                <a:gd name="T48" fmla="*/ 65 w 359"/>
                <a:gd name="T49" fmla="*/ 0 h 355"/>
                <a:gd name="T50" fmla="*/ 70 w 359"/>
                <a:gd name="T51" fmla="*/ 0 h 355"/>
                <a:gd name="T52" fmla="*/ 77 w 359"/>
                <a:gd name="T53" fmla="*/ 0 h 355"/>
                <a:gd name="T54" fmla="*/ 80 w 359"/>
                <a:gd name="T55" fmla="*/ 14 h 355"/>
                <a:gd name="T56" fmla="*/ 92 w 359"/>
                <a:gd name="T57" fmla="*/ 19 h 355"/>
                <a:gd name="T58" fmla="*/ 88 w 359"/>
                <a:gd name="T59" fmla="*/ 30 h 355"/>
                <a:gd name="T60" fmla="*/ 80 w 359"/>
                <a:gd name="T61" fmla="*/ 30 h 355"/>
                <a:gd name="T62" fmla="*/ 70 w 359"/>
                <a:gd name="T63" fmla="*/ 30 h 355"/>
                <a:gd name="T64" fmla="*/ 74 w 359"/>
                <a:gd name="T65" fmla="*/ 35 h 355"/>
                <a:gd name="T66" fmla="*/ 74 w 359"/>
                <a:gd name="T67" fmla="*/ 48 h 355"/>
                <a:gd name="T68" fmla="*/ 80 w 359"/>
                <a:gd name="T69" fmla="*/ 62 h 355"/>
                <a:gd name="T70" fmla="*/ 77 w 359"/>
                <a:gd name="T71" fmla="*/ 62 h 355"/>
                <a:gd name="T72" fmla="*/ 80 w 359"/>
                <a:gd name="T73" fmla="*/ 78 h 355"/>
                <a:gd name="T74" fmla="*/ 65 w 359"/>
                <a:gd name="T75" fmla="*/ 118 h 355"/>
                <a:gd name="T76" fmla="*/ 62 w 359"/>
                <a:gd name="T77" fmla="*/ 118 h 355"/>
                <a:gd name="T78" fmla="*/ 58 w 359"/>
                <a:gd name="T79" fmla="*/ 118 h 355"/>
                <a:gd name="T80" fmla="*/ 56 w 359"/>
                <a:gd name="T81" fmla="*/ 127 h 355"/>
                <a:gd name="T82" fmla="*/ 56 w 359"/>
                <a:gd name="T83" fmla="*/ 134 h 355"/>
                <a:gd name="T84" fmla="*/ 58 w 359"/>
                <a:gd name="T85" fmla="*/ 140 h 355"/>
                <a:gd name="T86" fmla="*/ 58 w 359"/>
                <a:gd name="T87" fmla="*/ 146 h 355"/>
                <a:gd name="T88" fmla="*/ 62 w 359"/>
                <a:gd name="T89" fmla="*/ 146 h 355"/>
                <a:gd name="T90" fmla="*/ 62 w 359"/>
                <a:gd name="T91" fmla="*/ 160 h 355"/>
                <a:gd name="T92" fmla="*/ 62 w 359"/>
                <a:gd name="T93" fmla="*/ 171 h 355"/>
                <a:gd name="T94" fmla="*/ 51 w 359"/>
                <a:gd name="T95" fmla="*/ 171 h 35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59"/>
                <a:gd name="T145" fmla="*/ 0 h 355"/>
                <a:gd name="T146" fmla="*/ 359 w 359"/>
                <a:gd name="T147" fmla="*/ 355 h 35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59" h="355">
                  <a:moveTo>
                    <a:pt x="201" y="341"/>
                  </a:moveTo>
                  <a:lnTo>
                    <a:pt x="186" y="355"/>
                  </a:lnTo>
                  <a:lnTo>
                    <a:pt x="174" y="355"/>
                  </a:lnTo>
                  <a:lnTo>
                    <a:pt x="145" y="311"/>
                  </a:lnTo>
                  <a:lnTo>
                    <a:pt x="97" y="311"/>
                  </a:lnTo>
                  <a:lnTo>
                    <a:pt x="86" y="311"/>
                  </a:lnTo>
                  <a:lnTo>
                    <a:pt x="30" y="311"/>
                  </a:lnTo>
                  <a:lnTo>
                    <a:pt x="30" y="282"/>
                  </a:lnTo>
                  <a:lnTo>
                    <a:pt x="59" y="270"/>
                  </a:lnTo>
                  <a:lnTo>
                    <a:pt x="59" y="255"/>
                  </a:lnTo>
                  <a:lnTo>
                    <a:pt x="46" y="222"/>
                  </a:lnTo>
                  <a:lnTo>
                    <a:pt x="30" y="222"/>
                  </a:lnTo>
                  <a:lnTo>
                    <a:pt x="0" y="182"/>
                  </a:lnTo>
                  <a:lnTo>
                    <a:pt x="30" y="197"/>
                  </a:lnTo>
                  <a:lnTo>
                    <a:pt x="130" y="182"/>
                  </a:lnTo>
                  <a:lnTo>
                    <a:pt x="130" y="159"/>
                  </a:lnTo>
                  <a:lnTo>
                    <a:pt x="186" y="138"/>
                  </a:lnTo>
                  <a:lnTo>
                    <a:pt x="186" y="97"/>
                  </a:lnTo>
                  <a:lnTo>
                    <a:pt x="201" y="82"/>
                  </a:lnTo>
                  <a:lnTo>
                    <a:pt x="186" y="71"/>
                  </a:lnTo>
                  <a:lnTo>
                    <a:pt x="218" y="71"/>
                  </a:lnTo>
                  <a:lnTo>
                    <a:pt x="218" y="59"/>
                  </a:lnTo>
                  <a:lnTo>
                    <a:pt x="218" y="11"/>
                  </a:lnTo>
                  <a:lnTo>
                    <a:pt x="245" y="0"/>
                  </a:lnTo>
                  <a:lnTo>
                    <a:pt x="259" y="0"/>
                  </a:lnTo>
                  <a:lnTo>
                    <a:pt x="274" y="0"/>
                  </a:lnTo>
                  <a:lnTo>
                    <a:pt x="301" y="0"/>
                  </a:lnTo>
                  <a:lnTo>
                    <a:pt x="318" y="26"/>
                  </a:lnTo>
                  <a:lnTo>
                    <a:pt x="359" y="38"/>
                  </a:lnTo>
                  <a:lnTo>
                    <a:pt x="345" y="59"/>
                  </a:lnTo>
                  <a:lnTo>
                    <a:pt x="318" y="59"/>
                  </a:lnTo>
                  <a:lnTo>
                    <a:pt x="274" y="59"/>
                  </a:lnTo>
                  <a:lnTo>
                    <a:pt x="289" y="71"/>
                  </a:lnTo>
                  <a:lnTo>
                    <a:pt x="289" y="97"/>
                  </a:lnTo>
                  <a:lnTo>
                    <a:pt x="318" y="126"/>
                  </a:lnTo>
                  <a:lnTo>
                    <a:pt x="301" y="126"/>
                  </a:lnTo>
                  <a:lnTo>
                    <a:pt x="318" y="159"/>
                  </a:lnTo>
                  <a:lnTo>
                    <a:pt x="259" y="238"/>
                  </a:lnTo>
                  <a:lnTo>
                    <a:pt x="245" y="238"/>
                  </a:lnTo>
                  <a:lnTo>
                    <a:pt x="230" y="238"/>
                  </a:lnTo>
                  <a:lnTo>
                    <a:pt x="218" y="255"/>
                  </a:lnTo>
                  <a:lnTo>
                    <a:pt x="218" y="270"/>
                  </a:lnTo>
                  <a:lnTo>
                    <a:pt x="230" y="282"/>
                  </a:lnTo>
                  <a:lnTo>
                    <a:pt x="230" y="293"/>
                  </a:lnTo>
                  <a:lnTo>
                    <a:pt x="245" y="293"/>
                  </a:lnTo>
                  <a:lnTo>
                    <a:pt x="245" y="322"/>
                  </a:lnTo>
                  <a:lnTo>
                    <a:pt x="245" y="341"/>
                  </a:lnTo>
                  <a:lnTo>
                    <a:pt x="201" y="341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221" name="Freeform 219"/>
            <p:cNvSpPr>
              <a:spLocks/>
            </p:cNvSpPr>
            <p:nvPr/>
          </p:nvSpPr>
          <p:spPr bwMode="auto">
            <a:xfrm>
              <a:off x="4126" y="1643"/>
              <a:ext cx="260" cy="226"/>
            </a:xfrm>
            <a:custGeom>
              <a:avLst/>
              <a:gdLst>
                <a:gd name="T0" fmla="*/ 27 w 300"/>
                <a:gd name="T1" fmla="*/ 16 h 242"/>
                <a:gd name="T2" fmla="*/ 23 w 300"/>
                <a:gd name="T3" fmla="*/ 16 h 242"/>
                <a:gd name="T4" fmla="*/ 20 w 300"/>
                <a:gd name="T5" fmla="*/ 16 h 242"/>
                <a:gd name="T6" fmla="*/ 20 w 300"/>
                <a:gd name="T7" fmla="*/ 27 h 242"/>
                <a:gd name="T8" fmla="*/ 13 w 300"/>
                <a:gd name="T9" fmla="*/ 35 h 242"/>
                <a:gd name="T10" fmla="*/ 10 w 300"/>
                <a:gd name="T11" fmla="*/ 43 h 242"/>
                <a:gd name="T12" fmla="*/ 3 w 300"/>
                <a:gd name="T13" fmla="*/ 35 h 242"/>
                <a:gd name="T14" fmla="*/ 3 w 300"/>
                <a:gd name="T15" fmla="*/ 52 h 242"/>
                <a:gd name="T16" fmla="*/ 0 w 300"/>
                <a:gd name="T17" fmla="*/ 57 h 242"/>
                <a:gd name="T18" fmla="*/ 0 w 300"/>
                <a:gd name="T19" fmla="*/ 64 h 242"/>
                <a:gd name="T20" fmla="*/ 3 w 300"/>
                <a:gd name="T21" fmla="*/ 92 h 242"/>
                <a:gd name="T22" fmla="*/ 10 w 300"/>
                <a:gd name="T23" fmla="*/ 92 h 242"/>
                <a:gd name="T24" fmla="*/ 10 w 300"/>
                <a:gd name="T25" fmla="*/ 102 h 242"/>
                <a:gd name="T26" fmla="*/ 6 w 300"/>
                <a:gd name="T27" fmla="*/ 113 h 242"/>
                <a:gd name="T28" fmla="*/ 13 w 300"/>
                <a:gd name="T29" fmla="*/ 122 h 242"/>
                <a:gd name="T30" fmla="*/ 36 w 300"/>
                <a:gd name="T31" fmla="*/ 113 h 242"/>
                <a:gd name="T32" fmla="*/ 36 w 300"/>
                <a:gd name="T33" fmla="*/ 102 h 242"/>
                <a:gd name="T34" fmla="*/ 51 w 300"/>
                <a:gd name="T35" fmla="*/ 92 h 242"/>
                <a:gd name="T36" fmla="*/ 51 w 300"/>
                <a:gd name="T37" fmla="*/ 72 h 242"/>
                <a:gd name="T38" fmla="*/ 54 w 300"/>
                <a:gd name="T39" fmla="*/ 64 h 242"/>
                <a:gd name="T40" fmla="*/ 51 w 300"/>
                <a:gd name="T41" fmla="*/ 57 h 242"/>
                <a:gd name="T42" fmla="*/ 58 w 300"/>
                <a:gd name="T43" fmla="*/ 57 h 242"/>
                <a:gd name="T44" fmla="*/ 58 w 300"/>
                <a:gd name="T45" fmla="*/ 52 h 242"/>
                <a:gd name="T46" fmla="*/ 58 w 300"/>
                <a:gd name="T47" fmla="*/ 27 h 242"/>
                <a:gd name="T48" fmla="*/ 65 w 300"/>
                <a:gd name="T49" fmla="*/ 21 h 242"/>
                <a:gd name="T50" fmla="*/ 68 w 300"/>
                <a:gd name="T51" fmla="*/ 21 h 242"/>
                <a:gd name="T52" fmla="*/ 71 w 300"/>
                <a:gd name="T53" fmla="*/ 21 h 242"/>
                <a:gd name="T54" fmla="*/ 71 w 300"/>
                <a:gd name="T55" fmla="*/ 16 h 242"/>
                <a:gd name="T56" fmla="*/ 65 w 300"/>
                <a:gd name="T57" fmla="*/ 16 h 242"/>
                <a:gd name="T58" fmla="*/ 58 w 300"/>
                <a:gd name="T59" fmla="*/ 21 h 242"/>
                <a:gd name="T60" fmla="*/ 54 w 300"/>
                <a:gd name="T61" fmla="*/ 7 h 242"/>
                <a:gd name="T62" fmla="*/ 51 w 300"/>
                <a:gd name="T63" fmla="*/ 0 h 242"/>
                <a:gd name="T64" fmla="*/ 48 w 300"/>
                <a:gd name="T65" fmla="*/ 16 h 242"/>
                <a:gd name="T66" fmla="*/ 44 w 300"/>
                <a:gd name="T67" fmla="*/ 16 h 242"/>
                <a:gd name="T68" fmla="*/ 36 w 300"/>
                <a:gd name="T69" fmla="*/ 21 h 242"/>
                <a:gd name="T70" fmla="*/ 35 w 300"/>
                <a:gd name="T71" fmla="*/ 21 h 242"/>
                <a:gd name="T72" fmla="*/ 27 w 300"/>
                <a:gd name="T73" fmla="*/ 16 h 24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00"/>
                <a:gd name="T112" fmla="*/ 0 h 242"/>
                <a:gd name="T113" fmla="*/ 300 w 300"/>
                <a:gd name="T114" fmla="*/ 242 h 24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00" h="242">
                  <a:moveTo>
                    <a:pt x="112" y="31"/>
                  </a:moveTo>
                  <a:lnTo>
                    <a:pt x="100" y="31"/>
                  </a:lnTo>
                  <a:lnTo>
                    <a:pt x="83" y="31"/>
                  </a:lnTo>
                  <a:lnTo>
                    <a:pt x="83" y="54"/>
                  </a:lnTo>
                  <a:lnTo>
                    <a:pt x="56" y="71"/>
                  </a:lnTo>
                  <a:lnTo>
                    <a:pt x="43" y="83"/>
                  </a:lnTo>
                  <a:lnTo>
                    <a:pt x="12" y="71"/>
                  </a:lnTo>
                  <a:lnTo>
                    <a:pt x="12" y="102"/>
                  </a:lnTo>
                  <a:lnTo>
                    <a:pt x="0" y="114"/>
                  </a:lnTo>
                  <a:lnTo>
                    <a:pt x="0" y="127"/>
                  </a:lnTo>
                  <a:lnTo>
                    <a:pt x="12" y="183"/>
                  </a:lnTo>
                  <a:lnTo>
                    <a:pt x="43" y="183"/>
                  </a:lnTo>
                  <a:lnTo>
                    <a:pt x="43" y="202"/>
                  </a:lnTo>
                  <a:lnTo>
                    <a:pt x="24" y="225"/>
                  </a:lnTo>
                  <a:lnTo>
                    <a:pt x="56" y="242"/>
                  </a:lnTo>
                  <a:lnTo>
                    <a:pt x="156" y="225"/>
                  </a:lnTo>
                  <a:lnTo>
                    <a:pt x="156" y="202"/>
                  </a:lnTo>
                  <a:lnTo>
                    <a:pt x="212" y="183"/>
                  </a:lnTo>
                  <a:lnTo>
                    <a:pt x="212" y="142"/>
                  </a:lnTo>
                  <a:lnTo>
                    <a:pt x="227" y="127"/>
                  </a:lnTo>
                  <a:lnTo>
                    <a:pt x="212" y="114"/>
                  </a:lnTo>
                  <a:lnTo>
                    <a:pt x="242" y="114"/>
                  </a:lnTo>
                  <a:lnTo>
                    <a:pt x="242" y="102"/>
                  </a:lnTo>
                  <a:lnTo>
                    <a:pt x="242" y="54"/>
                  </a:lnTo>
                  <a:lnTo>
                    <a:pt x="271" y="43"/>
                  </a:lnTo>
                  <a:lnTo>
                    <a:pt x="283" y="43"/>
                  </a:lnTo>
                  <a:lnTo>
                    <a:pt x="300" y="43"/>
                  </a:lnTo>
                  <a:lnTo>
                    <a:pt x="300" y="31"/>
                  </a:lnTo>
                  <a:lnTo>
                    <a:pt x="271" y="31"/>
                  </a:lnTo>
                  <a:lnTo>
                    <a:pt x="242" y="43"/>
                  </a:lnTo>
                  <a:lnTo>
                    <a:pt x="227" y="16"/>
                  </a:lnTo>
                  <a:lnTo>
                    <a:pt x="212" y="0"/>
                  </a:lnTo>
                  <a:lnTo>
                    <a:pt x="200" y="31"/>
                  </a:lnTo>
                  <a:lnTo>
                    <a:pt x="183" y="31"/>
                  </a:lnTo>
                  <a:lnTo>
                    <a:pt x="156" y="43"/>
                  </a:lnTo>
                  <a:lnTo>
                    <a:pt x="143" y="43"/>
                  </a:lnTo>
                  <a:lnTo>
                    <a:pt x="112" y="31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222" name="Freeform 220"/>
            <p:cNvSpPr>
              <a:spLocks/>
            </p:cNvSpPr>
            <p:nvPr/>
          </p:nvSpPr>
          <p:spPr bwMode="auto">
            <a:xfrm>
              <a:off x="4547" y="1314"/>
              <a:ext cx="599" cy="249"/>
            </a:xfrm>
            <a:custGeom>
              <a:avLst/>
              <a:gdLst>
                <a:gd name="T0" fmla="*/ 140 w 690"/>
                <a:gd name="T1" fmla="*/ 32 h 267"/>
                <a:gd name="T2" fmla="*/ 143 w 690"/>
                <a:gd name="T3" fmla="*/ 25 h 267"/>
                <a:gd name="T4" fmla="*/ 134 w 690"/>
                <a:gd name="T5" fmla="*/ 19 h 267"/>
                <a:gd name="T6" fmla="*/ 126 w 690"/>
                <a:gd name="T7" fmla="*/ 25 h 267"/>
                <a:gd name="T8" fmla="*/ 111 w 690"/>
                <a:gd name="T9" fmla="*/ 32 h 267"/>
                <a:gd name="T10" fmla="*/ 87 w 690"/>
                <a:gd name="T11" fmla="*/ 19 h 267"/>
                <a:gd name="T12" fmla="*/ 72 w 690"/>
                <a:gd name="T13" fmla="*/ 19 h 267"/>
                <a:gd name="T14" fmla="*/ 62 w 690"/>
                <a:gd name="T15" fmla="*/ 7 h 267"/>
                <a:gd name="T16" fmla="*/ 49 w 690"/>
                <a:gd name="T17" fmla="*/ 0 h 267"/>
                <a:gd name="T18" fmla="*/ 47 w 690"/>
                <a:gd name="T19" fmla="*/ 7 h 267"/>
                <a:gd name="T20" fmla="*/ 49 w 690"/>
                <a:gd name="T21" fmla="*/ 12 h 267"/>
                <a:gd name="T22" fmla="*/ 49 w 690"/>
                <a:gd name="T23" fmla="*/ 25 h 267"/>
                <a:gd name="T24" fmla="*/ 35 w 690"/>
                <a:gd name="T25" fmla="*/ 25 h 267"/>
                <a:gd name="T26" fmla="*/ 28 w 690"/>
                <a:gd name="T27" fmla="*/ 19 h 267"/>
                <a:gd name="T28" fmla="*/ 17 w 690"/>
                <a:gd name="T29" fmla="*/ 12 h 267"/>
                <a:gd name="T30" fmla="*/ 0 w 690"/>
                <a:gd name="T31" fmla="*/ 32 h 267"/>
                <a:gd name="T32" fmla="*/ 8 w 690"/>
                <a:gd name="T33" fmla="*/ 47 h 267"/>
                <a:gd name="T34" fmla="*/ 15 w 690"/>
                <a:gd name="T35" fmla="*/ 55 h 267"/>
                <a:gd name="T36" fmla="*/ 21 w 690"/>
                <a:gd name="T37" fmla="*/ 62 h 267"/>
                <a:gd name="T38" fmla="*/ 24 w 690"/>
                <a:gd name="T39" fmla="*/ 81 h 267"/>
                <a:gd name="T40" fmla="*/ 49 w 690"/>
                <a:gd name="T41" fmla="*/ 97 h 267"/>
                <a:gd name="T42" fmla="*/ 62 w 690"/>
                <a:gd name="T43" fmla="*/ 116 h 267"/>
                <a:gd name="T44" fmla="*/ 83 w 690"/>
                <a:gd name="T45" fmla="*/ 116 h 267"/>
                <a:gd name="T46" fmla="*/ 109 w 690"/>
                <a:gd name="T47" fmla="*/ 131 h 267"/>
                <a:gd name="T48" fmla="*/ 122 w 690"/>
                <a:gd name="T49" fmla="*/ 123 h 267"/>
                <a:gd name="T50" fmla="*/ 134 w 690"/>
                <a:gd name="T51" fmla="*/ 116 h 267"/>
                <a:gd name="T52" fmla="*/ 140 w 690"/>
                <a:gd name="T53" fmla="*/ 104 h 267"/>
                <a:gd name="T54" fmla="*/ 136 w 690"/>
                <a:gd name="T55" fmla="*/ 97 h 267"/>
                <a:gd name="T56" fmla="*/ 140 w 690"/>
                <a:gd name="T57" fmla="*/ 90 h 267"/>
                <a:gd name="T58" fmla="*/ 146 w 690"/>
                <a:gd name="T59" fmla="*/ 90 h 267"/>
                <a:gd name="T60" fmla="*/ 151 w 690"/>
                <a:gd name="T61" fmla="*/ 81 h 267"/>
                <a:gd name="T62" fmla="*/ 154 w 690"/>
                <a:gd name="T63" fmla="*/ 75 h 267"/>
                <a:gd name="T64" fmla="*/ 157 w 690"/>
                <a:gd name="T65" fmla="*/ 68 h 267"/>
                <a:gd name="T66" fmla="*/ 168 w 690"/>
                <a:gd name="T67" fmla="*/ 68 h 267"/>
                <a:gd name="T68" fmla="*/ 163 w 690"/>
                <a:gd name="T69" fmla="*/ 55 h 267"/>
                <a:gd name="T70" fmla="*/ 161 w 690"/>
                <a:gd name="T71" fmla="*/ 47 h 267"/>
                <a:gd name="T72" fmla="*/ 154 w 690"/>
                <a:gd name="T73" fmla="*/ 55 h 267"/>
                <a:gd name="T74" fmla="*/ 146 w 690"/>
                <a:gd name="T75" fmla="*/ 55 h 267"/>
                <a:gd name="T76" fmla="*/ 140 w 690"/>
                <a:gd name="T77" fmla="*/ 32 h 26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690"/>
                <a:gd name="T118" fmla="*/ 0 h 267"/>
                <a:gd name="T119" fmla="*/ 690 w 690"/>
                <a:gd name="T120" fmla="*/ 267 h 26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690" h="267">
                  <a:moveTo>
                    <a:pt x="573" y="63"/>
                  </a:moveTo>
                  <a:lnTo>
                    <a:pt x="590" y="50"/>
                  </a:lnTo>
                  <a:lnTo>
                    <a:pt x="550" y="38"/>
                  </a:lnTo>
                  <a:lnTo>
                    <a:pt x="517" y="50"/>
                  </a:lnTo>
                  <a:lnTo>
                    <a:pt x="461" y="63"/>
                  </a:lnTo>
                  <a:lnTo>
                    <a:pt x="358" y="38"/>
                  </a:lnTo>
                  <a:lnTo>
                    <a:pt x="302" y="38"/>
                  </a:lnTo>
                  <a:lnTo>
                    <a:pt x="258" y="11"/>
                  </a:lnTo>
                  <a:lnTo>
                    <a:pt x="202" y="0"/>
                  </a:lnTo>
                  <a:lnTo>
                    <a:pt x="190" y="11"/>
                  </a:lnTo>
                  <a:lnTo>
                    <a:pt x="202" y="23"/>
                  </a:lnTo>
                  <a:lnTo>
                    <a:pt x="202" y="50"/>
                  </a:lnTo>
                  <a:lnTo>
                    <a:pt x="142" y="50"/>
                  </a:lnTo>
                  <a:lnTo>
                    <a:pt x="119" y="38"/>
                  </a:lnTo>
                  <a:lnTo>
                    <a:pt x="71" y="23"/>
                  </a:lnTo>
                  <a:lnTo>
                    <a:pt x="0" y="63"/>
                  </a:lnTo>
                  <a:lnTo>
                    <a:pt x="31" y="94"/>
                  </a:lnTo>
                  <a:lnTo>
                    <a:pt x="60" y="111"/>
                  </a:lnTo>
                  <a:lnTo>
                    <a:pt x="87" y="123"/>
                  </a:lnTo>
                  <a:lnTo>
                    <a:pt x="102" y="163"/>
                  </a:lnTo>
                  <a:lnTo>
                    <a:pt x="202" y="194"/>
                  </a:lnTo>
                  <a:lnTo>
                    <a:pt x="258" y="234"/>
                  </a:lnTo>
                  <a:lnTo>
                    <a:pt x="346" y="234"/>
                  </a:lnTo>
                  <a:lnTo>
                    <a:pt x="446" y="267"/>
                  </a:lnTo>
                  <a:lnTo>
                    <a:pt x="502" y="250"/>
                  </a:lnTo>
                  <a:lnTo>
                    <a:pt x="550" y="234"/>
                  </a:lnTo>
                  <a:lnTo>
                    <a:pt x="573" y="209"/>
                  </a:lnTo>
                  <a:lnTo>
                    <a:pt x="561" y="194"/>
                  </a:lnTo>
                  <a:lnTo>
                    <a:pt x="573" y="182"/>
                  </a:lnTo>
                  <a:lnTo>
                    <a:pt x="601" y="182"/>
                  </a:lnTo>
                  <a:lnTo>
                    <a:pt x="617" y="163"/>
                  </a:lnTo>
                  <a:lnTo>
                    <a:pt x="632" y="150"/>
                  </a:lnTo>
                  <a:lnTo>
                    <a:pt x="649" y="138"/>
                  </a:lnTo>
                  <a:lnTo>
                    <a:pt x="690" y="138"/>
                  </a:lnTo>
                  <a:lnTo>
                    <a:pt x="672" y="111"/>
                  </a:lnTo>
                  <a:lnTo>
                    <a:pt x="661" y="94"/>
                  </a:lnTo>
                  <a:lnTo>
                    <a:pt x="632" y="111"/>
                  </a:lnTo>
                  <a:lnTo>
                    <a:pt x="601" y="111"/>
                  </a:lnTo>
                  <a:lnTo>
                    <a:pt x="573" y="63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223" name="Freeform 221"/>
            <p:cNvSpPr>
              <a:spLocks/>
            </p:cNvSpPr>
            <p:nvPr/>
          </p:nvSpPr>
          <p:spPr bwMode="auto">
            <a:xfrm>
              <a:off x="3424" y="1815"/>
              <a:ext cx="223" cy="239"/>
            </a:xfrm>
            <a:custGeom>
              <a:avLst/>
              <a:gdLst>
                <a:gd name="T0" fmla="*/ 55 w 255"/>
                <a:gd name="T1" fmla="*/ 9 h 255"/>
                <a:gd name="T2" fmla="*/ 60 w 255"/>
                <a:gd name="T3" fmla="*/ 31 h 255"/>
                <a:gd name="T4" fmla="*/ 55 w 255"/>
                <a:gd name="T5" fmla="*/ 52 h 255"/>
                <a:gd name="T6" fmla="*/ 52 w 255"/>
                <a:gd name="T7" fmla="*/ 43 h 255"/>
                <a:gd name="T8" fmla="*/ 45 w 255"/>
                <a:gd name="T9" fmla="*/ 22 h 255"/>
                <a:gd name="T10" fmla="*/ 48 w 255"/>
                <a:gd name="T11" fmla="*/ 37 h 255"/>
                <a:gd name="T12" fmla="*/ 67 w 255"/>
                <a:gd name="T13" fmla="*/ 105 h 255"/>
                <a:gd name="T14" fmla="*/ 67 w 255"/>
                <a:gd name="T15" fmla="*/ 120 h 255"/>
                <a:gd name="T16" fmla="*/ 60 w 255"/>
                <a:gd name="T17" fmla="*/ 133 h 255"/>
                <a:gd name="T18" fmla="*/ 52 w 255"/>
                <a:gd name="T19" fmla="*/ 133 h 255"/>
                <a:gd name="T20" fmla="*/ 3 w 255"/>
                <a:gd name="T21" fmla="*/ 133 h 255"/>
                <a:gd name="T22" fmla="*/ 0 w 255"/>
                <a:gd name="T23" fmla="*/ 43 h 255"/>
                <a:gd name="T24" fmla="*/ 0 w 255"/>
                <a:gd name="T25" fmla="*/ 22 h 255"/>
                <a:gd name="T26" fmla="*/ 0 w 255"/>
                <a:gd name="T27" fmla="*/ 0 h 255"/>
                <a:gd name="T28" fmla="*/ 10 w 255"/>
                <a:gd name="T29" fmla="*/ 0 h 255"/>
                <a:gd name="T30" fmla="*/ 26 w 255"/>
                <a:gd name="T31" fmla="*/ 9 h 255"/>
                <a:gd name="T32" fmla="*/ 37 w 255"/>
                <a:gd name="T33" fmla="*/ 0 h 255"/>
                <a:gd name="T34" fmla="*/ 40 w 255"/>
                <a:gd name="T35" fmla="*/ 0 h 255"/>
                <a:gd name="T36" fmla="*/ 40 w 255"/>
                <a:gd name="T37" fmla="*/ 9 h 255"/>
                <a:gd name="T38" fmla="*/ 45 w 255"/>
                <a:gd name="T39" fmla="*/ 9 h 255"/>
                <a:gd name="T40" fmla="*/ 48 w 255"/>
                <a:gd name="T41" fmla="*/ 9 h 255"/>
                <a:gd name="T42" fmla="*/ 55 w 255"/>
                <a:gd name="T43" fmla="*/ 9 h 25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55"/>
                <a:gd name="T67" fmla="*/ 0 h 255"/>
                <a:gd name="T68" fmla="*/ 255 w 255"/>
                <a:gd name="T69" fmla="*/ 255 h 25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55" h="255">
                  <a:moveTo>
                    <a:pt x="211" y="19"/>
                  </a:moveTo>
                  <a:lnTo>
                    <a:pt x="230" y="59"/>
                  </a:lnTo>
                  <a:lnTo>
                    <a:pt x="211" y="98"/>
                  </a:lnTo>
                  <a:lnTo>
                    <a:pt x="198" y="82"/>
                  </a:lnTo>
                  <a:lnTo>
                    <a:pt x="171" y="42"/>
                  </a:lnTo>
                  <a:lnTo>
                    <a:pt x="182" y="71"/>
                  </a:lnTo>
                  <a:lnTo>
                    <a:pt x="255" y="201"/>
                  </a:lnTo>
                  <a:lnTo>
                    <a:pt x="255" y="230"/>
                  </a:lnTo>
                  <a:lnTo>
                    <a:pt x="230" y="255"/>
                  </a:lnTo>
                  <a:lnTo>
                    <a:pt x="198" y="255"/>
                  </a:lnTo>
                  <a:lnTo>
                    <a:pt x="11" y="255"/>
                  </a:lnTo>
                  <a:lnTo>
                    <a:pt x="0" y="82"/>
                  </a:lnTo>
                  <a:lnTo>
                    <a:pt x="0" y="42"/>
                  </a:lnTo>
                  <a:lnTo>
                    <a:pt x="0" y="0"/>
                  </a:lnTo>
                  <a:lnTo>
                    <a:pt x="42" y="0"/>
                  </a:lnTo>
                  <a:lnTo>
                    <a:pt x="98" y="19"/>
                  </a:lnTo>
                  <a:lnTo>
                    <a:pt x="142" y="0"/>
                  </a:lnTo>
                  <a:lnTo>
                    <a:pt x="155" y="0"/>
                  </a:lnTo>
                  <a:lnTo>
                    <a:pt x="155" y="19"/>
                  </a:lnTo>
                  <a:lnTo>
                    <a:pt x="171" y="19"/>
                  </a:lnTo>
                  <a:lnTo>
                    <a:pt x="182" y="19"/>
                  </a:lnTo>
                  <a:lnTo>
                    <a:pt x="211" y="19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224" name="Freeform 222"/>
            <p:cNvSpPr>
              <a:spLocks/>
            </p:cNvSpPr>
            <p:nvPr/>
          </p:nvSpPr>
          <p:spPr bwMode="auto">
            <a:xfrm>
              <a:off x="3541" y="2639"/>
              <a:ext cx="218" cy="264"/>
            </a:xfrm>
            <a:custGeom>
              <a:avLst/>
              <a:gdLst>
                <a:gd name="T0" fmla="*/ 3 w 252"/>
                <a:gd name="T1" fmla="*/ 0 h 282"/>
                <a:gd name="T2" fmla="*/ 12 w 252"/>
                <a:gd name="T3" fmla="*/ 0 h 282"/>
                <a:gd name="T4" fmla="*/ 23 w 252"/>
                <a:gd name="T5" fmla="*/ 0 h 282"/>
                <a:gd name="T6" fmla="*/ 27 w 252"/>
                <a:gd name="T7" fmla="*/ 0 h 282"/>
                <a:gd name="T8" fmla="*/ 43 w 252"/>
                <a:gd name="T9" fmla="*/ 22 h 282"/>
                <a:gd name="T10" fmla="*/ 47 w 252"/>
                <a:gd name="T11" fmla="*/ 37 h 282"/>
                <a:gd name="T12" fmla="*/ 52 w 252"/>
                <a:gd name="T13" fmla="*/ 51 h 282"/>
                <a:gd name="T14" fmla="*/ 50 w 252"/>
                <a:gd name="T15" fmla="*/ 66 h 282"/>
                <a:gd name="T16" fmla="*/ 56 w 252"/>
                <a:gd name="T17" fmla="*/ 82 h 282"/>
                <a:gd name="T18" fmla="*/ 52 w 252"/>
                <a:gd name="T19" fmla="*/ 110 h 282"/>
                <a:gd name="T20" fmla="*/ 56 w 252"/>
                <a:gd name="T21" fmla="*/ 123 h 282"/>
                <a:gd name="T22" fmla="*/ 60 w 252"/>
                <a:gd name="T23" fmla="*/ 133 h 282"/>
                <a:gd name="T24" fmla="*/ 52 w 252"/>
                <a:gd name="T25" fmla="*/ 139 h 282"/>
                <a:gd name="T26" fmla="*/ 36 w 252"/>
                <a:gd name="T27" fmla="*/ 145 h 282"/>
                <a:gd name="T28" fmla="*/ 29 w 252"/>
                <a:gd name="T29" fmla="*/ 145 h 282"/>
                <a:gd name="T30" fmla="*/ 27 w 252"/>
                <a:gd name="T31" fmla="*/ 123 h 282"/>
                <a:gd name="T32" fmla="*/ 23 w 252"/>
                <a:gd name="T33" fmla="*/ 117 h 282"/>
                <a:gd name="T34" fmla="*/ 19 w 252"/>
                <a:gd name="T35" fmla="*/ 117 h 282"/>
                <a:gd name="T36" fmla="*/ 9 w 252"/>
                <a:gd name="T37" fmla="*/ 103 h 282"/>
                <a:gd name="T38" fmla="*/ 6 w 252"/>
                <a:gd name="T39" fmla="*/ 103 h 282"/>
                <a:gd name="T40" fmla="*/ 6 w 252"/>
                <a:gd name="T41" fmla="*/ 96 h 282"/>
                <a:gd name="T42" fmla="*/ 0 w 252"/>
                <a:gd name="T43" fmla="*/ 71 h 282"/>
                <a:gd name="T44" fmla="*/ 0 w 252"/>
                <a:gd name="T45" fmla="*/ 45 h 282"/>
                <a:gd name="T46" fmla="*/ 6 w 252"/>
                <a:gd name="T47" fmla="*/ 29 h 282"/>
                <a:gd name="T48" fmla="*/ 6 w 252"/>
                <a:gd name="T49" fmla="*/ 15 h 282"/>
                <a:gd name="T50" fmla="*/ 6 w 252"/>
                <a:gd name="T51" fmla="*/ 7 h 282"/>
                <a:gd name="T52" fmla="*/ 3 w 252"/>
                <a:gd name="T53" fmla="*/ 0 h 28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52"/>
                <a:gd name="T82" fmla="*/ 0 h 282"/>
                <a:gd name="T83" fmla="*/ 252 w 252"/>
                <a:gd name="T84" fmla="*/ 282 h 282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52" h="282">
                  <a:moveTo>
                    <a:pt x="12" y="0"/>
                  </a:moveTo>
                  <a:lnTo>
                    <a:pt x="52" y="0"/>
                  </a:lnTo>
                  <a:lnTo>
                    <a:pt x="98" y="0"/>
                  </a:lnTo>
                  <a:lnTo>
                    <a:pt x="112" y="0"/>
                  </a:lnTo>
                  <a:lnTo>
                    <a:pt x="183" y="42"/>
                  </a:lnTo>
                  <a:lnTo>
                    <a:pt x="198" y="71"/>
                  </a:lnTo>
                  <a:lnTo>
                    <a:pt x="223" y="98"/>
                  </a:lnTo>
                  <a:lnTo>
                    <a:pt x="212" y="127"/>
                  </a:lnTo>
                  <a:lnTo>
                    <a:pt x="239" y="158"/>
                  </a:lnTo>
                  <a:lnTo>
                    <a:pt x="223" y="213"/>
                  </a:lnTo>
                  <a:lnTo>
                    <a:pt x="239" y="238"/>
                  </a:lnTo>
                  <a:lnTo>
                    <a:pt x="252" y="257"/>
                  </a:lnTo>
                  <a:lnTo>
                    <a:pt x="223" y="269"/>
                  </a:lnTo>
                  <a:lnTo>
                    <a:pt x="152" y="282"/>
                  </a:lnTo>
                  <a:lnTo>
                    <a:pt x="123" y="282"/>
                  </a:lnTo>
                  <a:lnTo>
                    <a:pt x="112" y="238"/>
                  </a:lnTo>
                  <a:lnTo>
                    <a:pt x="98" y="227"/>
                  </a:lnTo>
                  <a:lnTo>
                    <a:pt x="79" y="227"/>
                  </a:lnTo>
                  <a:lnTo>
                    <a:pt x="39" y="198"/>
                  </a:lnTo>
                  <a:lnTo>
                    <a:pt x="23" y="198"/>
                  </a:lnTo>
                  <a:lnTo>
                    <a:pt x="23" y="186"/>
                  </a:lnTo>
                  <a:lnTo>
                    <a:pt x="0" y="138"/>
                  </a:lnTo>
                  <a:lnTo>
                    <a:pt x="0" y="87"/>
                  </a:lnTo>
                  <a:lnTo>
                    <a:pt x="23" y="54"/>
                  </a:lnTo>
                  <a:lnTo>
                    <a:pt x="23" y="27"/>
                  </a:lnTo>
                  <a:lnTo>
                    <a:pt x="23" y="1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0000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225" name="Freeform 223"/>
            <p:cNvSpPr>
              <a:spLocks/>
            </p:cNvSpPr>
            <p:nvPr/>
          </p:nvSpPr>
          <p:spPr bwMode="auto">
            <a:xfrm>
              <a:off x="3550" y="2882"/>
              <a:ext cx="209" cy="394"/>
            </a:xfrm>
            <a:custGeom>
              <a:avLst/>
              <a:gdLst>
                <a:gd name="T0" fmla="*/ 8 w 238"/>
                <a:gd name="T1" fmla="*/ 209 h 423"/>
                <a:gd name="T2" fmla="*/ 8 w 238"/>
                <a:gd name="T3" fmla="*/ 201 h 423"/>
                <a:gd name="T4" fmla="*/ 4 w 238"/>
                <a:gd name="T5" fmla="*/ 158 h 423"/>
                <a:gd name="T6" fmla="*/ 15 w 238"/>
                <a:gd name="T7" fmla="*/ 123 h 423"/>
                <a:gd name="T8" fmla="*/ 15 w 238"/>
                <a:gd name="T9" fmla="*/ 89 h 423"/>
                <a:gd name="T10" fmla="*/ 15 w 238"/>
                <a:gd name="T11" fmla="*/ 74 h 423"/>
                <a:gd name="T12" fmla="*/ 4 w 238"/>
                <a:gd name="T13" fmla="*/ 68 h 423"/>
                <a:gd name="T14" fmla="*/ 0 w 238"/>
                <a:gd name="T15" fmla="*/ 68 h 423"/>
                <a:gd name="T16" fmla="*/ 0 w 238"/>
                <a:gd name="T17" fmla="*/ 61 h 423"/>
                <a:gd name="T18" fmla="*/ 0 w 238"/>
                <a:gd name="T19" fmla="*/ 55 h 423"/>
                <a:gd name="T20" fmla="*/ 18 w 238"/>
                <a:gd name="T21" fmla="*/ 41 h 423"/>
                <a:gd name="T22" fmla="*/ 18 w 238"/>
                <a:gd name="T23" fmla="*/ 48 h 423"/>
                <a:gd name="T24" fmla="*/ 27 w 238"/>
                <a:gd name="T25" fmla="*/ 48 h 423"/>
                <a:gd name="T26" fmla="*/ 24 w 238"/>
                <a:gd name="T27" fmla="*/ 68 h 423"/>
                <a:gd name="T28" fmla="*/ 30 w 238"/>
                <a:gd name="T29" fmla="*/ 82 h 423"/>
                <a:gd name="T30" fmla="*/ 35 w 238"/>
                <a:gd name="T31" fmla="*/ 68 h 423"/>
                <a:gd name="T32" fmla="*/ 35 w 238"/>
                <a:gd name="T33" fmla="*/ 55 h 423"/>
                <a:gd name="T34" fmla="*/ 27 w 238"/>
                <a:gd name="T35" fmla="*/ 33 h 423"/>
                <a:gd name="T36" fmla="*/ 27 w 238"/>
                <a:gd name="T37" fmla="*/ 19 h 423"/>
                <a:gd name="T38" fmla="*/ 30 w 238"/>
                <a:gd name="T39" fmla="*/ 12 h 423"/>
                <a:gd name="T40" fmla="*/ 37 w 238"/>
                <a:gd name="T41" fmla="*/ 12 h 423"/>
                <a:gd name="T42" fmla="*/ 58 w 238"/>
                <a:gd name="T43" fmla="*/ 7 h 423"/>
                <a:gd name="T44" fmla="*/ 66 w 238"/>
                <a:gd name="T45" fmla="*/ 0 h 423"/>
                <a:gd name="T46" fmla="*/ 66 w 238"/>
                <a:gd name="T47" fmla="*/ 61 h 423"/>
                <a:gd name="T48" fmla="*/ 54 w 238"/>
                <a:gd name="T49" fmla="*/ 82 h 423"/>
                <a:gd name="T50" fmla="*/ 41 w 238"/>
                <a:gd name="T51" fmla="*/ 89 h 423"/>
                <a:gd name="T52" fmla="*/ 27 w 238"/>
                <a:gd name="T53" fmla="*/ 123 h 423"/>
                <a:gd name="T54" fmla="*/ 27 w 238"/>
                <a:gd name="T55" fmla="*/ 128 h 423"/>
                <a:gd name="T56" fmla="*/ 30 w 238"/>
                <a:gd name="T57" fmla="*/ 152 h 423"/>
                <a:gd name="T58" fmla="*/ 27 w 238"/>
                <a:gd name="T59" fmla="*/ 180 h 423"/>
                <a:gd name="T60" fmla="*/ 10 w 238"/>
                <a:gd name="T61" fmla="*/ 195 h 423"/>
                <a:gd name="T62" fmla="*/ 10 w 238"/>
                <a:gd name="T63" fmla="*/ 201 h 423"/>
                <a:gd name="T64" fmla="*/ 10 w 238"/>
                <a:gd name="T65" fmla="*/ 209 h 423"/>
                <a:gd name="T66" fmla="*/ 8 w 238"/>
                <a:gd name="T67" fmla="*/ 209 h 42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38"/>
                <a:gd name="T103" fmla="*/ 0 h 423"/>
                <a:gd name="T104" fmla="*/ 238 w 238"/>
                <a:gd name="T105" fmla="*/ 423 h 42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38" h="423">
                  <a:moveTo>
                    <a:pt x="27" y="423"/>
                  </a:moveTo>
                  <a:lnTo>
                    <a:pt x="27" y="409"/>
                  </a:lnTo>
                  <a:lnTo>
                    <a:pt x="11" y="323"/>
                  </a:lnTo>
                  <a:lnTo>
                    <a:pt x="54" y="250"/>
                  </a:lnTo>
                  <a:lnTo>
                    <a:pt x="54" y="183"/>
                  </a:lnTo>
                  <a:lnTo>
                    <a:pt x="54" y="150"/>
                  </a:lnTo>
                  <a:lnTo>
                    <a:pt x="11" y="139"/>
                  </a:lnTo>
                  <a:lnTo>
                    <a:pt x="0" y="139"/>
                  </a:lnTo>
                  <a:lnTo>
                    <a:pt x="0" y="127"/>
                  </a:lnTo>
                  <a:lnTo>
                    <a:pt x="0" y="112"/>
                  </a:lnTo>
                  <a:lnTo>
                    <a:pt x="67" y="83"/>
                  </a:lnTo>
                  <a:lnTo>
                    <a:pt x="67" y="98"/>
                  </a:lnTo>
                  <a:lnTo>
                    <a:pt x="98" y="98"/>
                  </a:lnTo>
                  <a:lnTo>
                    <a:pt x="86" y="139"/>
                  </a:lnTo>
                  <a:lnTo>
                    <a:pt x="109" y="167"/>
                  </a:lnTo>
                  <a:lnTo>
                    <a:pt x="127" y="139"/>
                  </a:lnTo>
                  <a:lnTo>
                    <a:pt x="127" y="112"/>
                  </a:lnTo>
                  <a:lnTo>
                    <a:pt x="98" y="67"/>
                  </a:lnTo>
                  <a:lnTo>
                    <a:pt x="98" y="39"/>
                  </a:lnTo>
                  <a:lnTo>
                    <a:pt x="109" y="23"/>
                  </a:lnTo>
                  <a:lnTo>
                    <a:pt x="138" y="23"/>
                  </a:lnTo>
                  <a:lnTo>
                    <a:pt x="209" y="12"/>
                  </a:lnTo>
                  <a:lnTo>
                    <a:pt x="238" y="0"/>
                  </a:lnTo>
                  <a:lnTo>
                    <a:pt x="238" y="127"/>
                  </a:lnTo>
                  <a:lnTo>
                    <a:pt x="198" y="167"/>
                  </a:lnTo>
                  <a:lnTo>
                    <a:pt x="154" y="183"/>
                  </a:lnTo>
                  <a:lnTo>
                    <a:pt x="98" y="250"/>
                  </a:lnTo>
                  <a:lnTo>
                    <a:pt x="98" y="261"/>
                  </a:lnTo>
                  <a:lnTo>
                    <a:pt x="109" y="309"/>
                  </a:lnTo>
                  <a:lnTo>
                    <a:pt x="98" y="365"/>
                  </a:lnTo>
                  <a:lnTo>
                    <a:pt x="38" y="394"/>
                  </a:lnTo>
                  <a:lnTo>
                    <a:pt x="38" y="409"/>
                  </a:lnTo>
                  <a:lnTo>
                    <a:pt x="38" y="423"/>
                  </a:lnTo>
                  <a:lnTo>
                    <a:pt x="27" y="423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226" name="Freeform 224"/>
            <p:cNvSpPr>
              <a:spLocks/>
            </p:cNvSpPr>
            <p:nvPr/>
          </p:nvSpPr>
          <p:spPr bwMode="auto">
            <a:xfrm>
              <a:off x="3262" y="3174"/>
              <a:ext cx="324" cy="315"/>
            </a:xfrm>
            <a:custGeom>
              <a:avLst/>
              <a:gdLst>
                <a:gd name="T0" fmla="*/ 78 w 370"/>
                <a:gd name="T1" fmla="*/ 0 h 338"/>
                <a:gd name="T2" fmla="*/ 68 w 370"/>
                <a:gd name="T3" fmla="*/ 14 h 338"/>
                <a:gd name="T4" fmla="*/ 53 w 370"/>
                <a:gd name="T5" fmla="*/ 41 h 338"/>
                <a:gd name="T6" fmla="*/ 49 w 370"/>
                <a:gd name="T7" fmla="*/ 41 h 338"/>
                <a:gd name="T8" fmla="*/ 42 w 370"/>
                <a:gd name="T9" fmla="*/ 41 h 338"/>
                <a:gd name="T10" fmla="*/ 34 w 370"/>
                <a:gd name="T11" fmla="*/ 54 h 338"/>
                <a:gd name="T12" fmla="*/ 26 w 370"/>
                <a:gd name="T13" fmla="*/ 61 h 338"/>
                <a:gd name="T14" fmla="*/ 23 w 370"/>
                <a:gd name="T15" fmla="*/ 54 h 338"/>
                <a:gd name="T16" fmla="*/ 26 w 370"/>
                <a:gd name="T17" fmla="*/ 41 h 338"/>
                <a:gd name="T18" fmla="*/ 19 w 370"/>
                <a:gd name="T19" fmla="*/ 35 h 338"/>
                <a:gd name="T20" fmla="*/ 19 w 370"/>
                <a:gd name="T21" fmla="*/ 84 h 338"/>
                <a:gd name="T22" fmla="*/ 16 w 370"/>
                <a:gd name="T23" fmla="*/ 90 h 338"/>
                <a:gd name="T24" fmla="*/ 8 w 370"/>
                <a:gd name="T25" fmla="*/ 90 h 338"/>
                <a:gd name="T26" fmla="*/ 4 w 370"/>
                <a:gd name="T27" fmla="*/ 84 h 338"/>
                <a:gd name="T28" fmla="*/ 0 w 370"/>
                <a:gd name="T29" fmla="*/ 76 h 338"/>
                <a:gd name="T30" fmla="*/ 0 w 370"/>
                <a:gd name="T31" fmla="*/ 84 h 338"/>
                <a:gd name="T32" fmla="*/ 0 w 370"/>
                <a:gd name="T33" fmla="*/ 90 h 338"/>
                <a:gd name="T34" fmla="*/ 8 w 370"/>
                <a:gd name="T35" fmla="*/ 126 h 338"/>
                <a:gd name="T36" fmla="*/ 10 w 370"/>
                <a:gd name="T37" fmla="*/ 139 h 338"/>
                <a:gd name="T38" fmla="*/ 8 w 370"/>
                <a:gd name="T39" fmla="*/ 139 h 338"/>
                <a:gd name="T40" fmla="*/ 10 w 370"/>
                <a:gd name="T41" fmla="*/ 159 h 338"/>
                <a:gd name="T42" fmla="*/ 10 w 370"/>
                <a:gd name="T43" fmla="*/ 153 h 338"/>
                <a:gd name="T44" fmla="*/ 16 w 370"/>
                <a:gd name="T45" fmla="*/ 168 h 338"/>
                <a:gd name="T46" fmla="*/ 19 w 370"/>
                <a:gd name="T47" fmla="*/ 168 h 338"/>
                <a:gd name="T48" fmla="*/ 34 w 370"/>
                <a:gd name="T49" fmla="*/ 153 h 338"/>
                <a:gd name="T50" fmla="*/ 49 w 370"/>
                <a:gd name="T51" fmla="*/ 159 h 338"/>
                <a:gd name="T52" fmla="*/ 60 w 370"/>
                <a:gd name="T53" fmla="*/ 153 h 338"/>
                <a:gd name="T54" fmla="*/ 71 w 370"/>
                <a:gd name="T55" fmla="*/ 139 h 338"/>
                <a:gd name="T56" fmla="*/ 84 w 370"/>
                <a:gd name="T57" fmla="*/ 109 h 338"/>
                <a:gd name="T58" fmla="*/ 90 w 370"/>
                <a:gd name="T59" fmla="*/ 90 h 338"/>
                <a:gd name="T60" fmla="*/ 95 w 370"/>
                <a:gd name="T61" fmla="*/ 84 h 338"/>
                <a:gd name="T62" fmla="*/ 98 w 370"/>
                <a:gd name="T63" fmla="*/ 61 h 338"/>
                <a:gd name="T64" fmla="*/ 98 w 370"/>
                <a:gd name="T65" fmla="*/ 54 h 338"/>
                <a:gd name="T66" fmla="*/ 95 w 370"/>
                <a:gd name="T67" fmla="*/ 54 h 338"/>
                <a:gd name="T68" fmla="*/ 90 w 370"/>
                <a:gd name="T69" fmla="*/ 61 h 338"/>
                <a:gd name="T70" fmla="*/ 88 w 370"/>
                <a:gd name="T71" fmla="*/ 61 h 338"/>
                <a:gd name="T72" fmla="*/ 90 w 370"/>
                <a:gd name="T73" fmla="*/ 48 h 338"/>
                <a:gd name="T74" fmla="*/ 95 w 370"/>
                <a:gd name="T75" fmla="*/ 48 h 338"/>
                <a:gd name="T76" fmla="*/ 90 w 370"/>
                <a:gd name="T77" fmla="*/ 7 h 338"/>
                <a:gd name="T78" fmla="*/ 88 w 370"/>
                <a:gd name="T79" fmla="*/ 0 h 338"/>
                <a:gd name="T80" fmla="*/ 78 w 370"/>
                <a:gd name="T81" fmla="*/ 0 h 33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70"/>
                <a:gd name="T124" fmla="*/ 0 h 338"/>
                <a:gd name="T125" fmla="*/ 370 w 370"/>
                <a:gd name="T126" fmla="*/ 338 h 33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70" h="338">
                  <a:moveTo>
                    <a:pt x="297" y="0"/>
                  </a:moveTo>
                  <a:lnTo>
                    <a:pt x="257" y="27"/>
                  </a:lnTo>
                  <a:lnTo>
                    <a:pt x="197" y="83"/>
                  </a:lnTo>
                  <a:lnTo>
                    <a:pt x="186" y="83"/>
                  </a:lnTo>
                  <a:lnTo>
                    <a:pt x="159" y="83"/>
                  </a:lnTo>
                  <a:lnTo>
                    <a:pt x="126" y="110"/>
                  </a:lnTo>
                  <a:lnTo>
                    <a:pt x="98" y="123"/>
                  </a:lnTo>
                  <a:lnTo>
                    <a:pt x="86" y="110"/>
                  </a:lnTo>
                  <a:lnTo>
                    <a:pt x="98" y="83"/>
                  </a:lnTo>
                  <a:lnTo>
                    <a:pt x="71" y="71"/>
                  </a:lnTo>
                  <a:lnTo>
                    <a:pt x="71" y="171"/>
                  </a:lnTo>
                  <a:lnTo>
                    <a:pt x="59" y="183"/>
                  </a:lnTo>
                  <a:lnTo>
                    <a:pt x="27" y="183"/>
                  </a:lnTo>
                  <a:lnTo>
                    <a:pt x="11" y="171"/>
                  </a:lnTo>
                  <a:lnTo>
                    <a:pt x="0" y="154"/>
                  </a:lnTo>
                  <a:lnTo>
                    <a:pt x="0" y="171"/>
                  </a:lnTo>
                  <a:lnTo>
                    <a:pt x="0" y="183"/>
                  </a:lnTo>
                  <a:lnTo>
                    <a:pt x="27" y="254"/>
                  </a:lnTo>
                  <a:lnTo>
                    <a:pt x="38" y="283"/>
                  </a:lnTo>
                  <a:lnTo>
                    <a:pt x="27" y="283"/>
                  </a:lnTo>
                  <a:lnTo>
                    <a:pt x="38" y="321"/>
                  </a:lnTo>
                  <a:lnTo>
                    <a:pt x="38" y="310"/>
                  </a:lnTo>
                  <a:lnTo>
                    <a:pt x="59" y="338"/>
                  </a:lnTo>
                  <a:lnTo>
                    <a:pt x="71" y="338"/>
                  </a:lnTo>
                  <a:lnTo>
                    <a:pt x="126" y="310"/>
                  </a:lnTo>
                  <a:lnTo>
                    <a:pt x="186" y="321"/>
                  </a:lnTo>
                  <a:lnTo>
                    <a:pt x="230" y="310"/>
                  </a:lnTo>
                  <a:lnTo>
                    <a:pt x="270" y="283"/>
                  </a:lnTo>
                  <a:lnTo>
                    <a:pt x="318" y="221"/>
                  </a:lnTo>
                  <a:lnTo>
                    <a:pt x="341" y="183"/>
                  </a:lnTo>
                  <a:lnTo>
                    <a:pt x="357" y="171"/>
                  </a:lnTo>
                  <a:lnTo>
                    <a:pt x="370" y="123"/>
                  </a:lnTo>
                  <a:lnTo>
                    <a:pt x="370" y="110"/>
                  </a:lnTo>
                  <a:lnTo>
                    <a:pt x="357" y="110"/>
                  </a:lnTo>
                  <a:lnTo>
                    <a:pt x="341" y="123"/>
                  </a:lnTo>
                  <a:lnTo>
                    <a:pt x="330" y="123"/>
                  </a:lnTo>
                  <a:lnTo>
                    <a:pt x="341" y="98"/>
                  </a:lnTo>
                  <a:lnTo>
                    <a:pt x="357" y="98"/>
                  </a:lnTo>
                  <a:lnTo>
                    <a:pt x="341" y="12"/>
                  </a:lnTo>
                  <a:lnTo>
                    <a:pt x="330" y="0"/>
                  </a:lnTo>
                  <a:lnTo>
                    <a:pt x="297" y="0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227" name="Freeform 225"/>
            <p:cNvSpPr>
              <a:spLocks/>
            </p:cNvSpPr>
            <p:nvPr/>
          </p:nvSpPr>
          <p:spPr bwMode="auto">
            <a:xfrm>
              <a:off x="3151" y="2523"/>
              <a:ext cx="162" cy="208"/>
            </a:xfrm>
            <a:custGeom>
              <a:avLst/>
              <a:gdLst>
                <a:gd name="T0" fmla="*/ 10 w 186"/>
                <a:gd name="T1" fmla="*/ 104 h 223"/>
                <a:gd name="T2" fmla="*/ 7 w 186"/>
                <a:gd name="T3" fmla="*/ 111 h 223"/>
                <a:gd name="T4" fmla="*/ 0 w 186"/>
                <a:gd name="T5" fmla="*/ 104 h 223"/>
                <a:gd name="T6" fmla="*/ 3 w 186"/>
                <a:gd name="T7" fmla="*/ 90 h 223"/>
                <a:gd name="T8" fmla="*/ 3 w 186"/>
                <a:gd name="T9" fmla="*/ 84 h 223"/>
                <a:gd name="T10" fmla="*/ 10 w 186"/>
                <a:gd name="T11" fmla="*/ 68 h 223"/>
                <a:gd name="T12" fmla="*/ 17 w 186"/>
                <a:gd name="T13" fmla="*/ 75 h 223"/>
                <a:gd name="T14" fmla="*/ 17 w 186"/>
                <a:gd name="T15" fmla="*/ 62 h 223"/>
                <a:gd name="T16" fmla="*/ 17 w 186"/>
                <a:gd name="T17" fmla="*/ 40 h 223"/>
                <a:gd name="T18" fmla="*/ 17 w 186"/>
                <a:gd name="T19" fmla="*/ 33 h 223"/>
                <a:gd name="T20" fmla="*/ 17 w 186"/>
                <a:gd name="T21" fmla="*/ 25 h 223"/>
                <a:gd name="T22" fmla="*/ 17 w 186"/>
                <a:gd name="T23" fmla="*/ 20 h 223"/>
                <a:gd name="T24" fmla="*/ 14 w 186"/>
                <a:gd name="T25" fmla="*/ 20 h 223"/>
                <a:gd name="T26" fmla="*/ 28 w 186"/>
                <a:gd name="T27" fmla="*/ 25 h 223"/>
                <a:gd name="T28" fmla="*/ 28 w 186"/>
                <a:gd name="T29" fmla="*/ 7 h 223"/>
                <a:gd name="T30" fmla="*/ 32 w 186"/>
                <a:gd name="T31" fmla="*/ 0 h 223"/>
                <a:gd name="T32" fmla="*/ 34 w 186"/>
                <a:gd name="T33" fmla="*/ 0 h 223"/>
                <a:gd name="T34" fmla="*/ 38 w 186"/>
                <a:gd name="T35" fmla="*/ 0 h 223"/>
                <a:gd name="T36" fmla="*/ 47 w 186"/>
                <a:gd name="T37" fmla="*/ 0 h 223"/>
                <a:gd name="T38" fmla="*/ 42 w 186"/>
                <a:gd name="T39" fmla="*/ 20 h 223"/>
                <a:gd name="T40" fmla="*/ 38 w 186"/>
                <a:gd name="T41" fmla="*/ 55 h 223"/>
                <a:gd name="T42" fmla="*/ 32 w 186"/>
                <a:gd name="T43" fmla="*/ 75 h 223"/>
                <a:gd name="T44" fmla="*/ 28 w 186"/>
                <a:gd name="T45" fmla="*/ 97 h 223"/>
                <a:gd name="T46" fmla="*/ 21 w 186"/>
                <a:gd name="T47" fmla="*/ 111 h 223"/>
                <a:gd name="T48" fmla="*/ 17 w 186"/>
                <a:gd name="T49" fmla="*/ 104 h 223"/>
                <a:gd name="T50" fmla="*/ 14 w 186"/>
                <a:gd name="T51" fmla="*/ 111 h 223"/>
                <a:gd name="T52" fmla="*/ 10 w 186"/>
                <a:gd name="T53" fmla="*/ 111 h 223"/>
                <a:gd name="T54" fmla="*/ 10 w 186"/>
                <a:gd name="T55" fmla="*/ 104 h 22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86"/>
                <a:gd name="T85" fmla="*/ 0 h 223"/>
                <a:gd name="T86" fmla="*/ 186 w 186"/>
                <a:gd name="T87" fmla="*/ 223 h 22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86" h="223">
                  <a:moveTo>
                    <a:pt x="38" y="210"/>
                  </a:moveTo>
                  <a:lnTo>
                    <a:pt x="27" y="223"/>
                  </a:lnTo>
                  <a:lnTo>
                    <a:pt x="0" y="210"/>
                  </a:lnTo>
                  <a:lnTo>
                    <a:pt x="15" y="179"/>
                  </a:lnTo>
                  <a:lnTo>
                    <a:pt x="15" y="167"/>
                  </a:lnTo>
                  <a:lnTo>
                    <a:pt x="38" y="138"/>
                  </a:lnTo>
                  <a:lnTo>
                    <a:pt x="67" y="150"/>
                  </a:lnTo>
                  <a:lnTo>
                    <a:pt x="67" y="123"/>
                  </a:lnTo>
                  <a:lnTo>
                    <a:pt x="67" y="79"/>
                  </a:lnTo>
                  <a:lnTo>
                    <a:pt x="67" y="67"/>
                  </a:lnTo>
                  <a:lnTo>
                    <a:pt x="67" y="50"/>
                  </a:lnTo>
                  <a:lnTo>
                    <a:pt x="67" y="39"/>
                  </a:lnTo>
                  <a:lnTo>
                    <a:pt x="54" y="39"/>
                  </a:lnTo>
                  <a:lnTo>
                    <a:pt x="113" y="50"/>
                  </a:lnTo>
                  <a:lnTo>
                    <a:pt x="113" y="12"/>
                  </a:lnTo>
                  <a:lnTo>
                    <a:pt x="127" y="0"/>
                  </a:lnTo>
                  <a:lnTo>
                    <a:pt x="138" y="0"/>
                  </a:lnTo>
                  <a:lnTo>
                    <a:pt x="154" y="0"/>
                  </a:lnTo>
                  <a:lnTo>
                    <a:pt x="186" y="0"/>
                  </a:lnTo>
                  <a:lnTo>
                    <a:pt x="165" y="39"/>
                  </a:lnTo>
                  <a:lnTo>
                    <a:pt x="154" y="112"/>
                  </a:lnTo>
                  <a:lnTo>
                    <a:pt x="127" y="150"/>
                  </a:lnTo>
                  <a:lnTo>
                    <a:pt x="113" y="194"/>
                  </a:lnTo>
                  <a:lnTo>
                    <a:pt x="83" y="223"/>
                  </a:lnTo>
                  <a:lnTo>
                    <a:pt x="67" y="210"/>
                  </a:lnTo>
                  <a:lnTo>
                    <a:pt x="54" y="223"/>
                  </a:lnTo>
                  <a:lnTo>
                    <a:pt x="38" y="223"/>
                  </a:lnTo>
                  <a:lnTo>
                    <a:pt x="38" y="210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228" name="Freeform 226"/>
            <p:cNvSpPr>
              <a:spLocks/>
            </p:cNvSpPr>
            <p:nvPr/>
          </p:nvSpPr>
          <p:spPr bwMode="auto">
            <a:xfrm>
              <a:off x="3098" y="2561"/>
              <a:ext cx="112" cy="160"/>
            </a:xfrm>
            <a:custGeom>
              <a:avLst/>
              <a:gdLst>
                <a:gd name="T0" fmla="*/ 39 w 126"/>
                <a:gd name="T1" fmla="*/ 0 h 170"/>
                <a:gd name="T2" fmla="*/ 35 w 126"/>
                <a:gd name="T3" fmla="*/ 0 h 170"/>
                <a:gd name="T4" fmla="*/ 18 w 126"/>
                <a:gd name="T5" fmla="*/ 0 h 170"/>
                <a:gd name="T6" fmla="*/ 18 w 126"/>
                <a:gd name="T7" fmla="*/ 15 h 170"/>
                <a:gd name="T8" fmla="*/ 8 w 126"/>
                <a:gd name="T9" fmla="*/ 15 h 170"/>
                <a:gd name="T10" fmla="*/ 4 w 126"/>
                <a:gd name="T11" fmla="*/ 33 h 170"/>
                <a:gd name="T12" fmla="*/ 4 w 126"/>
                <a:gd name="T13" fmla="*/ 39 h 170"/>
                <a:gd name="T14" fmla="*/ 0 w 126"/>
                <a:gd name="T15" fmla="*/ 39 h 170"/>
                <a:gd name="T16" fmla="*/ 8 w 126"/>
                <a:gd name="T17" fmla="*/ 69 h 170"/>
                <a:gd name="T18" fmla="*/ 18 w 126"/>
                <a:gd name="T19" fmla="*/ 93 h 170"/>
                <a:gd name="T20" fmla="*/ 22 w 126"/>
                <a:gd name="T21" fmla="*/ 75 h 170"/>
                <a:gd name="T22" fmla="*/ 22 w 126"/>
                <a:gd name="T23" fmla="*/ 69 h 170"/>
                <a:gd name="T24" fmla="*/ 29 w 126"/>
                <a:gd name="T25" fmla="*/ 53 h 170"/>
                <a:gd name="T26" fmla="*/ 39 w 126"/>
                <a:gd name="T27" fmla="*/ 60 h 170"/>
                <a:gd name="T28" fmla="*/ 39 w 126"/>
                <a:gd name="T29" fmla="*/ 44 h 170"/>
                <a:gd name="T30" fmla="*/ 39 w 126"/>
                <a:gd name="T31" fmla="*/ 21 h 170"/>
                <a:gd name="T32" fmla="*/ 39 w 126"/>
                <a:gd name="T33" fmla="*/ 15 h 170"/>
                <a:gd name="T34" fmla="*/ 39 w 126"/>
                <a:gd name="T35" fmla="*/ 8 h 170"/>
                <a:gd name="T36" fmla="*/ 39 w 126"/>
                <a:gd name="T37" fmla="*/ 0 h 17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6"/>
                <a:gd name="T58" fmla="*/ 0 h 170"/>
                <a:gd name="T59" fmla="*/ 126 w 126"/>
                <a:gd name="T60" fmla="*/ 170 h 17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6" h="170">
                  <a:moveTo>
                    <a:pt x="126" y="0"/>
                  </a:moveTo>
                  <a:lnTo>
                    <a:pt x="113" y="0"/>
                  </a:lnTo>
                  <a:lnTo>
                    <a:pt x="57" y="0"/>
                  </a:lnTo>
                  <a:lnTo>
                    <a:pt x="57" y="26"/>
                  </a:lnTo>
                  <a:lnTo>
                    <a:pt x="26" y="26"/>
                  </a:lnTo>
                  <a:lnTo>
                    <a:pt x="15" y="59"/>
                  </a:lnTo>
                  <a:lnTo>
                    <a:pt x="15" y="71"/>
                  </a:lnTo>
                  <a:lnTo>
                    <a:pt x="0" y="71"/>
                  </a:lnTo>
                  <a:lnTo>
                    <a:pt x="26" y="126"/>
                  </a:lnTo>
                  <a:lnTo>
                    <a:pt x="57" y="170"/>
                  </a:lnTo>
                  <a:lnTo>
                    <a:pt x="74" y="138"/>
                  </a:lnTo>
                  <a:lnTo>
                    <a:pt x="74" y="126"/>
                  </a:lnTo>
                  <a:lnTo>
                    <a:pt x="97" y="97"/>
                  </a:lnTo>
                  <a:lnTo>
                    <a:pt x="126" y="109"/>
                  </a:lnTo>
                  <a:lnTo>
                    <a:pt x="126" y="82"/>
                  </a:lnTo>
                  <a:lnTo>
                    <a:pt x="126" y="38"/>
                  </a:lnTo>
                  <a:lnTo>
                    <a:pt x="126" y="26"/>
                  </a:lnTo>
                  <a:lnTo>
                    <a:pt x="126" y="11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229" name="Freeform 227"/>
            <p:cNvSpPr>
              <a:spLocks/>
            </p:cNvSpPr>
            <p:nvPr/>
          </p:nvSpPr>
          <p:spPr bwMode="auto">
            <a:xfrm>
              <a:off x="2736" y="2348"/>
              <a:ext cx="139" cy="157"/>
            </a:xfrm>
            <a:custGeom>
              <a:avLst/>
              <a:gdLst>
                <a:gd name="T0" fmla="*/ 37 w 159"/>
                <a:gd name="T1" fmla="*/ 75 h 167"/>
                <a:gd name="T2" fmla="*/ 34 w 159"/>
                <a:gd name="T3" fmla="*/ 75 h 167"/>
                <a:gd name="T4" fmla="*/ 26 w 159"/>
                <a:gd name="T5" fmla="*/ 75 h 167"/>
                <a:gd name="T6" fmla="*/ 18 w 159"/>
                <a:gd name="T7" fmla="*/ 75 h 167"/>
                <a:gd name="T8" fmla="*/ 8 w 159"/>
                <a:gd name="T9" fmla="*/ 90 h 167"/>
                <a:gd name="T10" fmla="*/ 8 w 159"/>
                <a:gd name="T11" fmla="*/ 68 h 167"/>
                <a:gd name="T12" fmla="*/ 3 w 159"/>
                <a:gd name="T13" fmla="*/ 63 h 167"/>
                <a:gd name="T14" fmla="*/ 0 w 159"/>
                <a:gd name="T15" fmla="*/ 45 h 167"/>
                <a:gd name="T16" fmla="*/ 3 w 159"/>
                <a:gd name="T17" fmla="*/ 38 h 167"/>
                <a:gd name="T18" fmla="*/ 3 w 159"/>
                <a:gd name="T19" fmla="*/ 31 h 167"/>
                <a:gd name="T20" fmla="*/ 8 w 159"/>
                <a:gd name="T21" fmla="*/ 31 h 167"/>
                <a:gd name="T22" fmla="*/ 3 w 159"/>
                <a:gd name="T23" fmla="*/ 16 h 167"/>
                <a:gd name="T24" fmla="*/ 3 w 159"/>
                <a:gd name="T25" fmla="*/ 0 h 167"/>
                <a:gd name="T26" fmla="*/ 8 w 159"/>
                <a:gd name="T27" fmla="*/ 0 h 167"/>
                <a:gd name="T28" fmla="*/ 10 w 159"/>
                <a:gd name="T29" fmla="*/ 0 h 167"/>
                <a:gd name="T30" fmla="*/ 15 w 159"/>
                <a:gd name="T31" fmla="*/ 0 h 167"/>
                <a:gd name="T32" fmla="*/ 18 w 159"/>
                <a:gd name="T33" fmla="*/ 0 h 167"/>
                <a:gd name="T34" fmla="*/ 23 w 159"/>
                <a:gd name="T35" fmla="*/ 0 h 167"/>
                <a:gd name="T36" fmla="*/ 26 w 159"/>
                <a:gd name="T37" fmla="*/ 8 h 167"/>
                <a:gd name="T38" fmla="*/ 34 w 159"/>
                <a:gd name="T39" fmla="*/ 8 h 167"/>
                <a:gd name="T40" fmla="*/ 37 w 159"/>
                <a:gd name="T41" fmla="*/ 16 h 167"/>
                <a:gd name="T42" fmla="*/ 42 w 159"/>
                <a:gd name="T43" fmla="*/ 31 h 167"/>
                <a:gd name="T44" fmla="*/ 34 w 159"/>
                <a:gd name="T45" fmla="*/ 52 h 167"/>
                <a:gd name="T46" fmla="*/ 37 w 159"/>
                <a:gd name="T47" fmla="*/ 75 h 16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9"/>
                <a:gd name="T73" fmla="*/ 0 h 167"/>
                <a:gd name="T74" fmla="*/ 159 w 159"/>
                <a:gd name="T75" fmla="*/ 167 h 16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9" h="167">
                  <a:moveTo>
                    <a:pt x="142" y="138"/>
                  </a:moveTo>
                  <a:lnTo>
                    <a:pt x="130" y="138"/>
                  </a:lnTo>
                  <a:lnTo>
                    <a:pt x="98" y="138"/>
                  </a:lnTo>
                  <a:lnTo>
                    <a:pt x="71" y="138"/>
                  </a:lnTo>
                  <a:lnTo>
                    <a:pt x="31" y="167"/>
                  </a:lnTo>
                  <a:lnTo>
                    <a:pt x="31" y="127"/>
                  </a:lnTo>
                  <a:lnTo>
                    <a:pt x="11" y="115"/>
                  </a:lnTo>
                  <a:lnTo>
                    <a:pt x="0" y="83"/>
                  </a:lnTo>
                  <a:lnTo>
                    <a:pt x="11" y="71"/>
                  </a:lnTo>
                  <a:lnTo>
                    <a:pt x="11" y="56"/>
                  </a:lnTo>
                  <a:lnTo>
                    <a:pt x="31" y="56"/>
                  </a:lnTo>
                  <a:lnTo>
                    <a:pt x="11" y="27"/>
                  </a:lnTo>
                  <a:lnTo>
                    <a:pt x="11" y="0"/>
                  </a:lnTo>
                  <a:lnTo>
                    <a:pt x="31" y="0"/>
                  </a:lnTo>
                  <a:lnTo>
                    <a:pt x="42" y="0"/>
                  </a:lnTo>
                  <a:lnTo>
                    <a:pt x="59" y="0"/>
                  </a:lnTo>
                  <a:lnTo>
                    <a:pt x="71" y="0"/>
                  </a:lnTo>
                  <a:lnTo>
                    <a:pt x="86" y="0"/>
                  </a:lnTo>
                  <a:lnTo>
                    <a:pt x="98" y="15"/>
                  </a:lnTo>
                  <a:lnTo>
                    <a:pt x="130" y="15"/>
                  </a:lnTo>
                  <a:lnTo>
                    <a:pt x="142" y="27"/>
                  </a:lnTo>
                  <a:lnTo>
                    <a:pt x="159" y="56"/>
                  </a:lnTo>
                  <a:lnTo>
                    <a:pt x="130" y="98"/>
                  </a:lnTo>
                  <a:lnTo>
                    <a:pt x="142" y="138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230" name="Freeform 228"/>
            <p:cNvSpPr>
              <a:spLocks/>
            </p:cNvSpPr>
            <p:nvPr/>
          </p:nvSpPr>
          <p:spPr bwMode="auto">
            <a:xfrm>
              <a:off x="2561" y="2189"/>
              <a:ext cx="124" cy="106"/>
            </a:xfrm>
            <a:custGeom>
              <a:avLst/>
              <a:gdLst>
                <a:gd name="T0" fmla="*/ 32 w 142"/>
                <a:gd name="T1" fmla="*/ 24 h 115"/>
                <a:gd name="T2" fmla="*/ 25 w 142"/>
                <a:gd name="T3" fmla="*/ 13 h 115"/>
                <a:gd name="T4" fmla="*/ 18 w 142"/>
                <a:gd name="T5" fmla="*/ 0 h 115"/>
                <a:gd name="T6" fmla="*/ 10 w 142"/>
                <a:gd name="T7" fmla="*/ 6 h 115"/>
                <a:gd name="T8" fmla="*/ 7 w 142"/>
                <a:gd name="T9" fmla="*/ 13 h 115"/>
                <a:gd name="T10" fmla="*/ 0 w 142"/>
                <a:gd name="T11" fmla="*/ 24 h 115"/>
                <a:gd name="T12" fmla="*/ 3 w 142"/>
                <a:gd name="T13" fmla="*/ 31 h 115"/>
                <a:gd name="T14" fmla="*/ 3 w 142"/>
                <a:gd name="T15" fmla="*/ 38 h 115"/>
                <a:gd name="T16" fmla="*/ 10 w 142"/>
                <a:gd name="T17" fmla="*/ 31 h 115"/>
                <a:gd name="T18" fmla="*/ 23 w 142"/>
                <a:gd name="T19" fmla="*/ 38 h 115"/>
                <a:gd name="T20" fmla="*/ 18 w 142"/>
                <a:gd name="T21" fmla="*/ 43 h 115"/>
                <a:gd name="T22" fmla="*/ 10 w 142"/>
                <a:gd name="T23" fmla="*/ 38 h 115"/>
                <a:gd name="T24" fmla="*/ 3 w 142"/>
                <a:gd name="T25" fmla="*/ 43 h 115"/>
                <a:gd name="T26" fmla="*/ 3 w 142"/>
                <a:gd name="T27" fmla="*/ 51 h 115"/>
                <a:gd name="T28" fmla="*/ 23 w 142"/>
                <a:gd name="T29" fmla="*/ 51 h 115"/>
                <a:gd name="T30" fmla="*/ 37 w 142"/>
                <a:gd name="T31" fmla="*/ 51 h 115"/>
                <a:gd name="T32" fmla="*/ 32 w 142"/>
                <a:gd name="T33" fmla="*/ 24 h 1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2"/>
                <a:gd name="T52" fmla="*/ 0 h 115"/>
                <a:gd name="T53" fmla="*/ 142 w 142"/>
                <a:gd name="T54" fmla="*/ 115 h 11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2" h="115">
                  <a:moveTo>
                    <a:pt x="125" y="54"/>
                  </a:moveTo>
                  <a:lnTo>
                    <a:pt x="98" y="27"/>
                  </a:lnTo>
                  <a:lnTo>
                    <a:pt x="71" y="0"/>
                  </a:lnTo>
                  <a:lnTo>
                    <a:pt x="39" y="15"/>
                  </a:lnTo>
                  <a:lnTo>
                    <a:pt x="27" y="27"/>
                  </a:lnTo>
                  <a:lnTo>
                    <a:pt x="0" y="54"/>
                  </a:lnTo>
                  <a:lnTo>
                    <a:pt x="16" y="71"/>
                  </a:lnTo>
                  <a:lnTo>
                    <a:pt x="16" y="87"/>
                  </a:lnTo>
                  <a:lnTo>
                    <a:pt x="39" y="71"/>
                  </a:lnTo>
                  <a:lnTo>
                    <a:pt x="87" y="87"/>
                  </a:lnTo>
                  <a:lnTo>
                    <a:pt x="71" y="98"/>
                  </a:lnTo>
                  <a:lnTo>
                    <a:pt x="39" y="87"/>
                  </a:lnTo>
                  <a:lnTo>
                    <a:pt x="16" y="98"/>
                  </a:lnTo>
                  <a:lnTo>
                    <a:pt x="16" y="115"/>
                  </a:lnTo>
                  <a:lnTo>
                    <a:pt x="87" y="115"/>
                  </a:lnTo>
                  <a:lnTo>
                    <a:pt x="142" y="115"/>
                  </a:lnTo>
                  <a:lnTo>
                    <a:pt x="125" y="54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231" name="Freeform 229"/>
            <p:cNvSpPr>
              <a:spLocks/>
            </p:cNvSpPr>
            <p:nvPr/>
          </p:nvSpPr>
          <p:spPr bwMode="auto">
            <a:xfrm>
              <a:off x="3238" y="1467"/>
              <a:ext cx="75" cy="66"/>
            </a:xfrm>
            <a:custGeom>
              <a:avLst/>
              <a:gdLst>
                <a:gd name="T0" fmla="*/ 17 w 86"/>
                <a:gd name="T1" fmla="*/ 9 h 71"/>
                <a:gd name="T2" fmla="*/ 14 w 86"/>
                <a:gd name="T3" fmla="*/ 9 h 71"/>
                <a:gd name="T4" fmla="*/ 3 w 86"/>
                <a:gd name="T5" fmla="*/ 0 h 71"/>
                <a:gd name="T6" fmla="*/ 0 w 86"/>
                <a:gd name="T7" fmla="*/ 9 h 71"/>
                <a:gd name="T8" fmla="*/ 3 w 86"/>
                <a:gd name="T9" fmla="*/ 16 h 71"/>
                <a:gd name="T10" fmla="*/ 14 w 86"/>
                <a:gd name="T11" fmla="*/ 34 h 71"/>
                <a:gd name="T12" fmla="*/ 14 w 86"/>
                <a:gd name="T13" fmla="*/ 28 h 71"/>
                <a:gd name="T14" fmla="*/ 17 w 86"/>
                <a:gd name="T15" fmla="*/ 22 h 71"/>
                <a:gd name="T16" fmla="*/ 22 w 86"/>
                <a:gd name="T17" fmla="*/ 22 h 71"/>
                <a:gd name="T18" fmla="*/ 17 w 86"/>
                <a:gd name="T19" fmla="*/ 16 h 71"/>
                <a:gd name="T20" fmla="*/ 17 w 86"/>
                <a:gd name="T21" fmla="*/ 9 h 7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6"/>
                <a:gd name="T34" fmla="*/ 0 h 71"/>
                <a:gd name="T35" fmla="*/ 86 w 86"/>
                <a:gd name="T36" fmla="*/ 71 h 7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6" h="71">
                  <a:moveTo>
                    <a:pt x="65" y="19"/>
                  </a:moveTo>
                  <a:lnTo>
                    <a:pt x="54" y="19"/>
                  </a:lnTo>
                  <a:lnTo>
                    <a:pt x="15" y="0"/>
                  </a:lnTo>
                  <a:lnTo>
                    <a:pt x="0" y="19"/>
                  </a:lnTo>
                  <a:lnTo>
                    <a:pt x="15" y="31"/>
                  </a:lnTo>
                  <a:lnTo>
                    <a:pt x="54" y="71"/>
                  </a:lnTo>
                  <a:lnTo>
                    <a:pt x="54" y="58"/>
                  </a:lnTo>
                  <a:lnTo>
                    <a:pt x="65" y="46"/>
                  </a:lnTo>
                  <a:lnTo>
                    <a:pt x="86" y="46"/>
                  </a:lnTo>
                  <a:lnTo>
                    <a:pt x="65" y="31"/>
                  </a:lnTo>
                  <a:lnTo>
                    <a:pt x="65" y="19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232" name="Freeform 230"/>
            <p:cNvSpPr>
              <a:spLocks/>
            </p:cNvSpPr>
            <p:nvPr/>
          </p:nvSpPr>
          <p:spPr bwMode="auto">
            <a:xfrm>
              <a:off x="3286" y="1456"/>
              <a:ext cx="88" cy="107"/>
            </a:xfrm>
            <a:custGeom>
              <a:avLst/>
              <a:gdLst>
                <a:gd name="T0" fmla="*/ 12 w 99"/>
                <a:gd name="T1" fmla="*/ 56 h 115"/>
                <a:gd name="T2" fmla="*/ 22 w 99"/>
                <a:gd name="T3" fmla="*/ 48 h 115"/>
                <a:gd name="T4" fmla="*/ 26 w 99"/>
                <a:gd name="T5" fmla="*/ 48 h 115"/>
                <a:gd name="T6" fmla="*/ 26 w 99"/>
                <a:gd name="T7" fmla="*/ 40 h 115"/>
                <a:gd name="T8" fmla="*/ 26 w 99"/>
                <a:gd name="T9" fmla="*/ 29 h 115"/>
                <a:gd name="T10" fmla="*/ 30 w 99"/>
                <a:gd name="T11" fmla="*/ 20 h 115"/>
                <a:gd name="T12" fmla="*/ 26 w 99"/>
                <a:gd name="T13" fmla="*/ 15 h 115"/>
                <a:gd name="T14" fmla="*/ 22 w 99"/>
                <a:gd name="T15" fmla="*/ 15 h 115"/>
                <a:gd name="T16" fmla="*/ 10 w 99"/>
                <a:gd name="T17" fmla="*/ 0 h 115"/>
                <a:gd name="T18" fmla="*/ 0 w 99"/>
                <a:gd name="T19" fmla="*/ 0 h 115"/>
                <a:gd name="T20" fmla="*/ 4 w 99"/>
                <a:gd name="T21" fmla="*/ 7 h 115"/>
                <a:gd name="T22" fmla="*/ 4 w 99"/>
                <a:gd name="T23" fmla="*/ 15 h 115"/>
                <a:gd name="T24" fmla="*/ 4 w 99"/>
                <a:gd name="T25" fmla="*/ 20 h 115"/>
                <a:gd name="T26" fmla="*/ 10 w 99"/>
                <a:gd name="T27" fmla="*/ 29 h 115"/>
                <a:gd name="T28" fmla="*/ 4 w 99"/>
                <a:gd name="T29" fmla="*/ 29 h 115"/>
                <a:gd name="T30" fmla="*/ 12 w 99"/>
                <a:gd name="T31" fmla="*/ 40 h 115"/>
                <a:gd name="T32" fmla="*/ 10 w 99"/>
                <a:gd name="T33" fmla="*/ 40 h 115"/>
                <a:gd name="T34" fmla="*/ 12 w 99"/>
                <a:gd name="T35" fmla="*/ 40 h 115"/>
                <a:gd name="T36" fmla="*/ 12 w 99"/>
                <a:gd name="T37" fmla="*/ 56 h 11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9"/>
                <a:gd name="T58" fmla="*/ 0 h 115"/>
                <a:gd name="T59" fmla="*/ 99 w 99"/>
                <a:gd name="T60" fmla="*/ 115 h 11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9" h="115">
                  <a:moveTo>
                    <a:pt x="42" y="115"/>
                  </a:moveTo>
                  <a:lnTo>
                    <a:pt x="71" y="98"/>
                  </a:lnTo>
                  <a:lnTo>
                    <a:pt x="86" y="98"/>
                  </a:lnTo>
                  <a:lnTo>
                    <a:pt x="86" y="82"/>
                  </a:lnTo>
                  <a:lnTo>
                    <a:pt x="86" y="59"/>
                  </a:lnTo>
                  <a:lnTo>
                    <a:pt x="99" y="42"/>
                  </a:lnTo>
                  <a:lnTo>
                    <a:pt x="86" y="30"/>
                  </a:lnTo>
                  <a:lnTo>
                    <a:pt x="71" y="30"/>
                  </a:lnTo>
                  <a:lnTo>
                    <a:pt x="30" y="0"/>
                  </a:lnTo>
                  <a:lnTo>
                    <a:pt x="0" y="0"/>
                  </a:lnTo>
                  <a:lnTo>
                    <a:pt x="11" y="11"/>
                  </a:lnTo>
                  <a:lnTo>
                    <a:pt x="11" y="30"/>
                  </a:lnTo>
                  <a:lnTo>
                    <a:pt x="11" y="42"/>
                  </a:lnTo>
                  <a:lnTo>
                    <a:pt x="30" y="59"/>
                  </a:lnTo>
                  <a:lnTo>
                    <a:pt x="11" y="59"/>
                  </a:lnTo>
                  <a:lnTo>
                    <a:pt x="42" y="82"/>
                  </a:lnTo>
                  <a:lnTo>
                    <a:pt x="30" y="82"/>
                  </a:lnTo>
                  <a:lnTo>
                    <a:pt x="42" y="82"/>
                  </a:lnTo>
                  <a:lnTo>
                    <a:pt x="42" y="115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233" name="Freeform 231"/>
            <p:cNvSpPr>
              <a:spLocks/>
            </p:cNvSpPr>
            <p:nvPr/>
          </p:nvSpPr>
          <p:spPr bwMode="auto">
            <a:xfrm>
              <a:off x="3778" y="2306"/>
              <a:ext cx="207" cy="346"/>
            </a:xfrm>
            <a:custGeom>
              <a:avLst/>
              <a:gdLst>
                <a:gd name="T0" fmla="*/ 3 w 238"/>
                <a:gd name="T1" fmla="*/ 107 h 370"/>
                <a:gd name="T2" fmla="*/ 12 w 238"/>
                <a:gd name="T3" fmla="*/ 101 h 370"/>
                <a:gd name="T4" fmla="*/ 24 w 238"/>
                <a:gd name="T5" fmla="*/ 94 h 370"/>
                <a:gd name="T6" fmla="*/ 37 w 238"/>
                <a:gd name="T7" fmla="*/ 59 h 370"/>
                <a:gd name="T8" fmla="*/ 33 w 238"/>
                <a:gd name="T9" fmla="*/ 59 h 370"/>
                <a:gd name="T10" fmla="*/ 16 w 238"/>
                <a:gd name="T11" fmla="*/ 44 h 370"/>
                <a:gd name="T12" fmla="*/ 10 w 238"/>
                <a:gd name="T13" fmla="*/ 21 h 370"/>
                <a:gd name="T14" fmla="*/ 10 w 238"/>
                <a:gd name="T15" fmla="*/ 15 h 370"/>
                <a:gd name="T16" fmla="*/ 10 w 238"/>
                <a:gd name="T17" fmla="*/ 7 h 370"/>
                <a:gd name="T18" fmla="*/ 16 w 238"/>
                <a:gd name="T19" fmla="*/ 21 h 370"/>
                <a:gd name="T20" fmla="*/ 20 w 238"/>
                <a:gd name="T21" fmla="*/ 21 h 370"/>
                <a:gd name="T22" fmla="*/ 33 w 238"/>
                <a:gd name="T23" fmla="*/ 15 h 370"/>
                <a:gd name="T24" fmla="*/ 44 w 238"/>
                <a:gd name="T25" fmla="*/ 15 h 370"/>
                <a:gd name="T26" fmla="*/ 51 w 238"/>
                <a:gd name="T27" fmla="*/ 7 h 370"/>
                <a:gd name="T28" fmla="*/ 55 w 238"/>
                <a:gd name="T29" fmla="*/ 0 h 370"/>
                <a:gd name="T30" fmla="*/ 59 w 238"/>
                <a:gd name="T31" fmla="*/ 7 h 370"/>
                <a:gd name="T32" fmla="*/ 55 w 238"/>
                <a:gd name="T33" fmla="*/ 21 h 370"/>
                <a:gd name="T34" fmla="*/ 44 w 238"/>
                <a:gd name="T35" fmla="*/ 88 h 370"/>
                <a:gd name="T36" fmla="*/ 37 w 238"/>
                <a:gd name="T37" fmla="*/ 107 h 370"/>
                <a:gd name="T38" fmla="*/ 32 w 238"/>
                <a:gd name="T39" fmla="*/ 130 h 370"/>
                <a:gd name="T40" fmla="*/ 12 w 238"/>
                <a:gd name="T41" fmla="*/ 158 h 370"/>
                <a:gd name="T42" fmla="*/ 3 w 238"/>
                <a:gd name="T43" fmla="*/ 190 h 370"/>
                <a:gd name="T44" fmla="*/ 0 w 238"/>
                <a:gd name="T45" fmla="*/ 175 h 370"/>
                <a:gd name="T46" fmla="*/ 0 w 238"/>
                <a:gd name="T47" fmla="*/ 130 h 370"/>
                <a:gd name="T48" fmla="*/ 3 w 238"/>
                <a:gd name="T49" fmla="*/ 107 h 3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38"/>
                <a:gd name="T76" fmla="*/ 0 h 370"/>
                <a:gd name="T77" fmla="*/ 238 w 238"/>
                <a:gd name="T78" fmla="*/ 370 h 3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38" h="370">
                  <a:moveTo>
                    <a:pt x="12" y="209"/>
                  </a:moveTo>
                  <a:lnTo>
                    <a:pt x="50" y="198"/>
                  </a:lnTo>
                  <a:lnTo>
                    <a:pt x="98" y="182"/>
                  </a:lnTo>
                  <a:lnTo>
                    <a:pt x="150" y="115"/>
                  </a:lnTo>
                  <a:lnTo>
                    <a:pt x="138" y="115"/>
                  </a:lnTo>
                  <a:lnTo>
                    <a:pt x="67" y="86"/>
                  </a:lnTo>
                  <a:lnTo>
                    <a:pt x="38" y="42"/>
                  </a:lnTo>
                  <a:lnTo>
                    <a:pt x="38" y="27"/>
                  </a:lnTo>
                  <a:lnTo>
                    <a:pt x="38" y="15"/>
                  </a:lnTo>
                  <a:lnTo>
                    <a:pt x="67" y="42"/>
                  </a:lnTo>
                  <a:lnTo>
                    <a:pt x="79" y="42"/>
                  </a:lnTo>
                  <a:lnTo>
                    <a:pt x="138" y="27"/>
                  </a:lnTo>
                  <a:lnTo>
                    <a:pt x="182" y="27"/>
                  </a:lnTo>
                  <a:lnTo>
                    <a:pt x="209" y="15"/>
                  </a:lnTo>
                  <a:lnTo>
                    <a:pt x="221" y="0"/>
                  </a:lnTo>
                  <a:lnTo>
                    <a:pt x="238" y="15"/>
                  </a:lnTo>
                  <a:lnTo>
                    <a:pt x="221" y="42"/>
                  </a:lnTo>
                  <a:lnTo>
                    <a:pt x="182" y="171"/>
                  </a:lnTo>
                  <a:lnTo>
                    <a:pt x="150" y="209"/>
                  </a:lnTo>
                  <a:lnTo>
                    <a:pt x="127" y="253"/>
                  </a:lnTo>
                  <a:lnTo>
                    <a:pt x="50" y="309"/>
                  </a:lnTo>
                  <a:lnTo>
                    <a:pt x="12" y="370"/>
                  </a:lnTo>
                  <a:lnTo>
                    <a:pt x="0" y="342"/>
                  </a:lnTo>
                  <a:lnTo>
                    <a:pt x="0" y="253"/>
                  </a:lnTo>
                  <a:lnTo>
                    <a:pt x="12" y="209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  <p:sp>
          <p:nvSpPr>
            <p:cNvPr id="234" name="Freeform 232"/>
            <p:cNvSpPr>
              <a:spLocks/>
            </p:cNvSpPr>
            <p:nvPr/>
          </p:nvSpPr>
          <p:spPr bwMode="auto">
            <a:xfrm>
              <a:off x="3811" y="2917"/>
              <a:ext cx="150" cy="333"/>
            </a:xfrm>
            <a:custGeom>
              <a:avLst/>
              <a:gdLst>
                <a:gd name="T0" fmla="*/ 0 w 171"/>
                <a:gd name="T1" fmla="*/ 135 h 355"/>
                <a:gd name="T2" fmla="*/ 8 w 171"/>
                <a:gd name="T3" fmla="*/ 112 h 355"/>
                <a:gd name="T4" fmla="*/ 4 w 171"/>
                <a:gd name="T5" fmla="*/ 75 h 355"/>
                <a:gd name="T6" fmla="*/ 8 w 171"/>
                <a:gd name="T7" fmla="*/ 52 h 355"/>
                <a:gd name="T8" fmla="*/ 30 w 171"/>
                <a:gd name="T9" fmla="*/ 38 h 355"/>
                <a:gd name="T10" fmla="*/ 30 w 171"/>
                <a:gd name="T11" fmla="*/ 22 h 355"/>
                <a:gd name="T12" fmla="*/ 34 w 171"/>
                <a:gd name="T13" fmla="*/ 15 h 355"/>
                <a:gd name="T14" fmla="*/ 39 w 171"/>
                <a:gd name="T15" fmla="*/ 0 h 355"/>
                <a:gd name="T16" fmla="*/ 42 w 171"/>
                <a:gd name="T17" fmla="*/ 8 h 355"/>
                <a:gd name="T18" fmla="*/ 46 w 171"/>
                <a:gd name="T19" fmla="*/ 46 h 355"/>
                <a:gd name="T20" fmla="*/ 42 w 171"/>
                <a:gd name="T21" fmla="*/ 52 h 355"/>
                <a:gd name="T22" fmla="*/ 42 w 171"/>
                <a:gd name="T23" fmla="*/ 46 h 355"/>
                <a:gd name="T24" fmla="*/ 39 w 171"/>
                <a:gd name="T25" fmla="*/ 90 h 355"/>
                <a:gd name="T26" fmla="*/ 24 w 171"/>
                <a:gd name="T27" fmla="*/ 180 h 355"/>
                <a:gd name="T28" fmla="*/ 19 w 171"/>
                <a:gd name="T29" fmla="*/ 180 h 355"/>
                <a:gd name="T30" fmla="*/ 8 w 171"/>
                <a:gd name="T31" fmla="*/ 188 h 355"/>
                <a:gd name="T32" fmla="*/ 4 w 171"/>
                <a:gd name="T33" fmla="*/ 188 h 355"/>
                <a:gd name="T34" fmla="*/ 0 w 171"/>
                <a:gd name="T35" fmla="*/ 171 h 355"/>
                <a:gd name="T36" fmla="*/ 0 w 171"/>
                <a:gd name="T37" fmla="*/ 135 h 35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1"/>
                <a:gd name="T58" fmla="*/ 0 h 355"/>
                <a:gd name="T59" fmla="*/ 171 w 171"/>
                <a:gd name="T60" fmla="*/ 355 h 35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1" h="355">
                  <a:moveTo>
                    <a:pt x="0" y="255"/>
                  </a:moveTo>
                  <a:lnTo>
                    <a:pt x="27" y="211"/>
                  </a:lnTo>
                  <a:lnTo>
                    <a:pt x="12" y="142"/>
                  </a:lnTo>
                  <a:lnTo>
                    <a:pt x="27" y="98"/>
                  </a:lnTo>
                  <a:lnTo>
                    <a:pt x="110" y="71"/>
                  </a:lnTo>
                  <a:lnTo>
                    <a:pt x="110" y="42"/>
                  </a:lnTo>
                  <a:lnTo>
                    <a:pt x="127" y="27"/>
                  </a:lnTo>
                  <a:lnTo>
                    <a:pt x="143" y="0"/>
                  </a:lnTo>
                  <a:lnTo>
                    <a:pt x="158" y="11"/>
                  </a:lnTo>
                  <a:lnTo>
                    <a:pt x="171" y="86"/>
                  </a:lnTo>
                  <a:lnTo>
                    <a:pt x="158" y="98"/>
                  </a:lnTo>
                  <a:lnTo>
                    <a:pt x="158" y="86"/>
                  </a:lnTo>
                  <a:lnTo>
                    <a:pt x="143" y="171"/>
                  </a:lnTo>
                  <a:lnTo>
                    <a:pt x="87" y="341"/>
                  </a:lnTo>
                  <a:lnTo>
                    <a:pt x="72" y="341"/>
                  </a:lnTo>
                  <a:lnTo>
                    <a:pt x="27" y="355"/>
                  </a:lnTo>
                  <a:lnTo>
                    <a:pt x="12" y="355"/>
                  </a:lnTo>
                  <a:lnTo>
                    <a:pt x="0" y="326"/>
                  </a:lnTo>
                  <a:lnTo>
                    <a:pt x="0" y="255"/>
                  </a:lnTo>
                  <a:close/>
                </a:path>
              </a:pathLst>
            </a:custGeom>
            <a:solidFill>
              <a:srgbClr val="FFCC99">
                <a:alpha val="70195"/>
              </a:srgbClr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l-GR" altLang="el-GR" sz="1800" dirty="0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810398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altLang="el-GR" sz="4000" dirty="0">
                <a:ea typeface="SimSun" panose="02010600030101010101" pitchFamily="2" charset="-122"/>
              </a:rPr>
              <a:t>The Checklist was piloted in 8 cities…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447799"/>
            <a:ext cx="7498080" cy="2548467"/>
          </a:xfrm>
        </p:spPr>
        <p:txBody>
          <a:bodyPr>
            <a:normAutofit/>
          </a:bodyPr>
          <a:lstStyle/>
          <a:p>
            <a:pPr marL="82296" indent="0">
              <a:buNone/>
            </a:pPr>
            <a:endParaRPr lang="en-US" altLang="el-GR" b="1" dirty="0">
              <a:ea typeface="ＭＳ Ｐゴシック" panose="020B0600070205080204" pitchFamily="34" charset="-128"/>
            </a:endParaRPr>
          </a:p>
          <a:p>
            <a:pPr marL="82296" indent="0">
              <a:buNone/>
            </a:pPr>
            <a:r>
              <a:rPr lang="en-US" altLang="el-GR" b="1" dirty="0">
                <a:ea typeface="ＭＳ Ｐゴシック" panose="020B0600070205080204" pitchFamily="34" charset="-128"/>
              </a:rPr>
              <a:t>...and was found to reduce the rate of postoperative complications and death by more than one third!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0800000" flipV="1">
            <a:off x="2553208" y="3765433"/>
            <a:ext cx="4863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l-GR" sz="1200" dirty="0">
                <a:solidFill>
                  <a:srgbClr val="002060"/>
                </a:solidFill>
              </a:rPr>
              <a:t>Haynes et al. Surgical Safety Checklist to Reduce Morbidity and Mortality in a Global Population. New England Journal of Medicine 360:491-9. (2009)</a:t>
            </a:r>
            <a:endParaRPr lang="en-US" altLang="el-G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68844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l-GR" sz="3200" dirty="0">
                <a:solidFill>
                  <a:schemeClr val="accent5">
                    <a:lumMod val="50000"/>
                  </a:schemeClr>
                </a:solidFill>
                <a:ea typeface="ＭＳ Ｐゴシック" panose="020B0600070205080204" pitchFamily="34" charset="-128"/>
              </a:rPr>
              <a:t>Change in Death and Complications by Income Classification</a:t>
            </a:r>
            <a:endParaRPr lang="en-US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1712" y="2080944"/>
            <a:ext cx="2193127" cy="2065739"/>
          </a:xfrm>
        </p:spPr>
        <p:txBody>
          <a:bodyPr>
            <a:normAutofit fontScale="47500" lnSpcReduction="20000"/>
          </a:bodyPr>
          <a:lstStyle/>
          <a:p>
            <a:pPr>
              <a:spcBef>
                <a:spcPct val="50000"/>
              </a:spcBef>
            </a:pPr>
            <a:r>
              <a:rPr lang="en-US" altLang="el-GR" dirty="0"/>
              <a:t>Haynes et al. </a:t>
            </a:r>
          </a:p>
          <a:p>
            <a:pPr>
              <a:spcBef>
                <a:spcPct val="50000"/>
              </a:spcBef>
            </a:pPr>
            <a:r>
              <a:rPr lang="en-US" altLang="el-GR" dirty="0"/>
              <a:t>A Surgical Safety Checklist to Reduce Morbidity and Mortality in a Global Population. </a:t>
            </a:r>
          </a:p>
          <a:p>
            <a:pPr>
              <a:spcBef>
                <a:spcPct val="50000"/>
              </a:spcBef>
            </a:pPr>
            <a:r>
              <a:rPr lang="en-US" altLang="el-GR" dirty="0"/>
              <a:t>New England Journal of Medicine 360:491-9. (2009)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82211" y="4146683"/>
            <a:ext cx="99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el-GR" dirty="0"/>
              <a:t>* p&lt;0.05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43103" y="318363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6" name="Group 4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8541648"/>
              </p:ext>
            </p:extLst>
          </p:nvPr>
        </p:nvGraphicFramePr>
        <p:xfrm>
          <a:off x="3819821" y="2080944"/>
          <a:ext cx="5113867" cy="2490865"/>
        </p:xfrm>
        <a:graphic>
          <a:graphicData uri="http://schemas.openxmlformats.org/drawingml/2006/table">
            <a:tbl>
              <a:tblPr/>
              <a:tblGrid>
                <a:gridCol w="1324727">
                  <a:extLst>
                    <a:ext uri="{9D8B030D-6E8A-4147-A177-3AD203B41FA5}">
                      <a16:colId xmlns:a16="http://schemas.microsoft.com/office/drawing/2014/main" val="1291003433"/>
                    </a:ext>
                  </a:extLst>
                </a:gridCol>
                <a:gridCol w="1991997">
                  <a:extLst>
                    <a:ext uri="{9D8B030D-6E8A-4147-A177-3AD203B41FA5}">
                      <a16:colId xmlns:a16="http://schemas.microsoft.com/office/drawing/2014/main" val="3619722458"/>
                    </a:ext>
                  </a:extLst>
                </a:gridCol>
                <a:gridCol w="1797143">
                  <a:extLst>
                    <a:ext uri="{9D8B030D-6E8A-4147-A177-3AD203B41FA5}">
                      <a16:colId xmlns:a16="http://schemas.microsoft.com/office/drawing/2014/main" val="416517797"/>
                    </a:ext>
                  </a:extLst>
                </a:gridCol>
              </a:tblGrid>
              <a:tr h="783985">
                <a:tc>
                  <a:txBody>
                    <a:bodyPr/>
                    <a:lstStyle>
                      <a:lvl1pPr eaLnBrk="0" hangingPunct="0">
                        <a:spcBef>
                          <a:spcPct val="40000"/>
                        </a:spcBef>
                        <a:buClr>
                          <a:srgbClr val="0093B8"/>
                        </a:buClr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40000"/>
                        </a:spcBef>
                        <a:buClr>
                          <a:srgbClr val="009C5D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i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4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 i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i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i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i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i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3B8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el-GR" altLang="el-G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40000"/>
                        </a:spcBef>
                        <a:buClr>
                          <a:srgbClr val="0093B8"/>
                        </a:buClr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40000"/>
                        </a:spcBef>
                        <a:buClr>
                          <a:srgbClr val="009C5D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i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4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 i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i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i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i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i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3B8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Change in Complications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40000"/>
                        </a:spcBef>
                        <a:buClr>
                          <a:srgbClr val="0093B8"/>
                        </a:buClr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40000"/>
                        </a:spcBef>
                        <a:buClr>
                          <a:srgbClr val="009C5D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i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4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 i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i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i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i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i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3B8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Change in Death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7653712"/>
                  </a:ext>
                </a:extLst>
              </a:tr>
              <a:tr h="628192">
                <a:tc>
                  <a:txBody>
                    <a:bodyPr/>
                    <a:lstStyle>
                      <a:lvl1pPr eaLnBrk="0" hangingPunct="0">
                        <a:spcBef>
                          <a:spcPct val="40000"/>
                        </a:spcBef>
                        <a:buClr>
                          <a:srgbClr val="0093B8"/>
                        </a:buClr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40000"/>
                        </a:spcBef>
                        <a:buClr>
                          <a:srgbClr val="009C5D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i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4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 i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i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i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i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i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3B8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High Income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40000"/>
                        </a:spcBef>
                        <a:buClr>
                          <a:srgbClr val="0093B8"/>
                        </a:buClr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40000"/>
                        </a:spcBef>
                        <a:buClr>
                          <a:srgbClr val="009C5D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i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4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 i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i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i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i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i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3B8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10.3% -&gt; 7.1%*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40000"/>
                        </a:spcBef>
                        <a:buClr>
                          <a:srgbClr val="0093B8"/>
                        </a:buClr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40000"/>
                        </a:spcBef>
                        <a:buClr>
                          <a:srgbClr val="009C5D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i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4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 i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i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i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i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i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3B8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0.9% -&gt; 0.6%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3966865"/>
                  </a:ext>
                </a:extLst>
              </a:tr>
              <a:tr h="919438">
                <a:tc>
                  <a:txBody>
                    <a:bodyPr/>
                    <a:lstStyle>
                      <a:lvl1pPr eaLnBrk="0" hangingPunct="0">
                        <a:spcBef>
                          <a:spcPct val="40000"/>
                        </a:spcBef>
                        <a:buClr>
                          <a:srgbClr val="0093B8"/>
                        </a:buClr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40000"/>
                        </a:spcBef>
                        <a:buClr>
                          <a:srgbClr val="009C5D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i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4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 i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i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i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i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i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3B8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Low and Middle Income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40000"/>
                        </a:spcBef>
                        <a:buClr>
                          <a:srgbClr val="0093B8"/>
                        </a:buClr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40000"/>
                        </a:spcBef>
                        <a:buClr>
                          <a:srgbClr val="009C5D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i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4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 i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i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i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i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i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3B8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11.7% -&gt; 6.8%*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40000"/>
                        </a:spcBef>
                        <a:buClr>
                          <a:srgbClr val="0093B8"/>
                        </a:buClr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40000"/>
                        </a:spcBef>
                        <a:buClr>
                          <a:srgbClr val="009C5D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i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4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 i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i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i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i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i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3B8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2.1% -&gt;1.0%*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59988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222593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l-GR" dirty="0">
                <a:ea typeface="ＭＳ Ｐゴシック" panose="020B0600070205080204" pitchFamily="34" charset="-128"/>
              </a:rPr>
              <a:t>Easy Math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 eaLnBrk="0" hangingPunct="0"/>
            <a:r>
              <a:rPr lang="en-US" altLang="el-GR" dirty="0">
                <a:ea typeface="ＭＳ Ｐゴシック" panose="020B0600070205080204" pitchFamily="34" charset="-128"/>
              </a:rPr>
              <a:t>234 million people are operated on each</a:t>
            </a:r>
          </a:p>
          <a:p>
            <a:pPr marL="342900" indent="-342900" eaLnBrk="0" hangingPunct="0">
              <a:buNone/>
            </a:pPr>
            <a:r>
              <a:rPr lang="en-US" altLang="el-GR" dirty="0">
                <a:ea typeface="ＭＳ Ｐゴシック" panose="020B0600070205080204" pitchFamily="34" charset="-128"/>
              </a:rPr>
              <a:t>    year, and &gt;1 million of these individual</a:t>
            </a:r>
          </a:p>
          <a:p>
            <a:pPr marL="342900" indent="-342900" eaLnBrk="0" hangingPunct="0">
              <a:buNone/>
            </a:pPr>
            <a:r>
              <a:rPr lang="en-US" altLang="el-GR" dirty="0">
                <a:ea typeface="ＭＳ Ｐゴシック" panose="020B0600070205080204" pitchFamily="34" charset="-128"/>
              </a:rPr>
              <a:t>    die from complications </a:t>
            </a:r>
          </a:p>
          <a:p>
            <a:pPr marL="342900" indent="-342900" eaLnBrk="0" hangingPunct="0">
              <a:buNone/>
            </a:pPr>
            <a:endParaRPr lang="en-US" altLang="el-GR" dirty="0">
              <a:ea typeface="ＭＳ Ｐゴシック" panose="020B0600070205080204" pitchFamily="34" charset="-128"/>
            </a:endParaRPr>
          </a:p>
          <a:p>
            <a:pPr marL="457200" indent="-457200" eaLnBrk="0" hangingPunct="0"/>
            <a:r>
              <a:rPr lang="en-US" altLang="el-GR" dirty="0">
                <a:ea typeface="ＭＳ Ｐゴシック" panose="020B0600070205080204" pitchFamily="34" charset="-128"/>
              </a:rPr>
              <a:t>At least ½ are avoidable with the Checklist</a:t>
            </a:r>
          </a:p>
          <a:p>
            <a:pPr marL="342900" indent="-342900" eaLnBrk="0" hangingPunct="0">
              <a:buNone/>
            </a:pPr>
            <a:endParaRPr lang="en-US" altLang="el-GR" dirty="0">
              <a:ea typeface="ＭＳ Ｐゴシック" panose="020B0600070205080204" pitchFamily="34" charset="-128"/>
            </a:endParaRPr>
          </a:p>
          <a:p>
            <a:pPr marL="457200" indent="-457200" eaLnBrk="0" hangingPunct="0"/>
            <a:r>
              <a:rPr lang="en-US" altLang="el-GR" dirty="0">
                <a:ea typeface="ＭＳ Ｐゴシック" panose="020B0600070205080204" pitchFamily="34" charset="-128"/>
              </a:rPr>
              <a:t>500,000 save lives on the line each year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48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cs typeface="Corbel"/>
              </a:rPr>
              <a:t>Due to surgery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Perioperative complications</a:t>
            </a:r>
          </a:p>
          <a:p>
            <a:endParaRPr lang="en-US" dirty="0"/>
          </a:p>
          <a:p>
            <a:r>
              <a:rPr lang="en-US" dirty="0"/>
              <a:t>Postoperative complications</a:t>
            </a:r>
          </a:p>
          <a:p>
            <a:pPr lvl="1"/>
            <a:r>
              <a:rPr lang="en-US" dirty="0"/>
              <a:t>Immediate/Early complications</a:t>
            </a:r>
          </a:p>
          <a:p>
            <a:pPr lvl="1"/>
            <a:r>
              <a:rPr lang="en-US" dirty="0"/>
              <a:t>Late complications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58694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9208" y="18835"/>
            <a:ext cx="7498080" cy="1143000"/>
          </a:xfrm>
        </p:spPr>
        <p:txBody>
          <a:bodyPr/>
          <a:lstStyle/>
          <a:p>
            <a:r>
              <a:rPr lang="el-GR" sz="4000" b="1" dirty="0">
                <a:ln w="11430"/>
                <a:solidFill>
                  <a:srgbClr val="4B2203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rbel"/>
                <a:cs typeface="Corbel"/>
              </a:rPr>
              <a:t>ΥΠΕΡΑΞΙΑ</a:t>
            </a:r>
            <a:endParaRPr lang="en-US" b="1" dirty="0">
              <a:solidFill>
                <a:srgbClr val="4B2203"/>
              </a:solidFill>
              <a:latin typeface="Corbel"/>
              <a:cs typeface="Corbe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9208" y="1161835"/>
            <a:ext cx="4254908" cy="2614298"/>
          </a:xfrm>
        </p:spPr>
        <p:txBody>
          <a:bodyPr>
            <a:noAutofit/>
          </a:bodyPr>
          <a:lstStyle/>
          <a:p>
            <a:pPr marL="82296" indent="0">
              <a:buNone/>
            </a:pPr>
            <a:r>
              <a:rPr lang="en-US" sz="2000" b="1" dirty="0"/>
              <a:t>Results</a:t>
            </a:r>
            <a:br>
              <a:rPr lang="en-US" sz="2000" dirty="0"/>
            </a:br>
            <a:r>
              <a:rPr lang="en-US" sz="2000" dirty="0"/>
              <a:t>The </a:t>
            </a:r>
            <a:r>
              <a:rPr 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rate of death was 1.5</a:t>
            </a:r>
            <a:r>
              <a:rPr lang="en-US" sz="2000" dirty="0"/>
              <a:t>% before the checklist was introduced and declined to</a:t>
            </a:r>
            <a:r>
              <a:rPr lang="el-GR" sz="2000" dirty="0"/>
              <a:t> </a:t>
            </a:r>
            <a:r>
              <a:rPr 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0.8% </a:t>
            </a:r>
            <a:r>
              <a:rPr lang="en-US" sz="2000" dirty="0"/>
              <a:t>afterward (P = 0.003). </a:t>
            </a:r>
            <a:br>
              <a:rPr lang="el-GR" sz="2000" dirty="0"/>
            </a:br>
            <a:r>
              <a:rPr 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Inpatient complications occurred in 11.0% </a:t>
            </a:r>
            <a:r>
              <a:rPr lang="en-US" sz="2000" dirty="0"/>
              <a:t>of patients at</a:t>
            </a:r>
            <a:r>
              <a:rPr lang="el-GR" sz="2000" dirty="0"/>
              <a:t> </a:t>
            </a:r>
            <a:r>
              <a:rPr lang="en-US" sz="2000" dirty="0"/>
              <a:t>baseline and in </a:t>
            </a:r>
            <a:r>
              <a:rPr 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7.0% </a:t>
            </a:r>
            <a:r>
              <a:rPr lang="en-US" sz="2000" dirty="0"/>
              <a:t>after introduction of the checklist (P&lt;0.001).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51321" y="318363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853" y="3434428"/>
            <a:ext cx="5012267" cy="311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677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8034" y="304800"/>
            <a:ext cx="7498080" cy="1143000"/>
          </a:xfrm>
        </p:spPr>
        <p:txBody>
          <a:bodyPr/>
          <a:lstStyle/>
          <a:p>
            <a:r>
              <a:rPr lang="en-US" dirty="0"/>
              <a:t>Sir William Osler</a:t>
            </a:r>
          </a:p>
        </p:txBody>
      </p:sp>
      <p:pic>
        <p:nvPicPr>
          <p:cNvPr id="4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rcRect t="9824" b="9824"/>
          <a:stretch>
            <a:fillRect/>
          </a:stretch>
        </p:blipFill>
        <p:spPr>
          <a:xfrm>
            <a:off x="1028701" y="1842004"/>
            <a:ext cx="3745086" cy="35615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73787" y="1842004"/>
            <a:ext cx="4370213" cy="3695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170" marR="82550" algn="ctr">
              <a:lnSpc>
                <a:spcPct val="99700"/>
              </a:lnSpc>
              <a:tabLst>
                <a:tab pos="2231390" algn="l"/>
                <a:tab pos="2635250" algn="l"/>
              </a:tabLst>
            </a:pPr>
            <a:r>
              <a:rPr lang="en-US" spc="-5" dirty="0">
                <a:solidFill>
                  <a:srgbClr val="002060"/>
                </a:solidFill>
                <a:cs typeface="Times New Roman"/>
              </a:rPr>
              <a:t>“T</a:t>
            </a:r>
            <a:r>
              <a:rPr lang="en-US" dirty="0">
                <a:solidFill>
                  <a:srgbClr val="002060"/>
                </a:solidFill>
                <a:cs typeface="Times New Roman"/>
              </a:rPr>
              <a:t>he </a:t>
            </a:r>
            <a:r>
              <a:rPr lang="en-US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good</a:t>
            </a:r>
            <a:r>
              <a:rPr lang="en-US" i="1" dirty="0">
                <a:solidFill>
                  <a:srgbClr val="002060"/>
                </a:solidFill>
                <a:cs typeface="Times New Roman"/>
              </a:rPr>
              <a:t> </a:t>
            </a:r>
            <a:r>
              <a:rPr lang="en-US" dirty="0">
                <a:solidFill>
                  <a:srgbClr val="002060"/>
                </a:solidFill>
                <a:cs typeface="Times New Roman"/>
              </a:rPr>
              <a:t>phys</a:t>
            </a:r>
            <a:r>
              <a:rPr lang="en-US" spc="-5" dirty="0">
                <a:solidFill>
                  <a:srgbClr val="002060"/>
                </a:solidFill>
                <a:cs typeface="Times New Roman"/>
              </a:rPr>
              <a:t>icia</a:t>
            </a:r>
            <a:r>
              <a:rPr lang="en-US" dirty="0">
                <a:solidFill>
                  <a:srgbClr val="002060"/>
                </a:solidFill>
                <a:cs typeface="Times New Roman"/>
              </a:rPr>
              <a:t>n </a:t>
            </a:r>
            <a:r>
              <a:rPr lang="en-US" spc="-5" dirty="0">
                <a:solidFill>
                  <a:srgbClr val="002060"/>
                </a:solidFill>
                <a:cs typeface="Times New Roman"/>
              </a:rPr>
              <a:t>treats the disease; </a:t>
            </a:r>
          </a:p>
          <a:p>
            <a:pPr marR="82550" algn="ctr">
              <a:lnSpc>
                <a:spcPct val="99700"/>
              </a:lnSpc>
              <a:tabLst>
                <a:tab pos="2231390" algn="l"/>
                <a:tab pos="2635250" algn="l"/>
              </a:tabLst>
            </a:pPr>
            <a:endParaRPr lang="en-US" spc="-5" dirty="0">
              <a:solidFill>
                <a:srgbClr val="002060"/>
              </a:solidFill>
              <a:cs typeface="Times New Roman"/>
            </a:endParaRPr>
          </a:p>
          <a:p>
            <a:pPr marL="90170" marR="82550" algn="ctr">
              <a:lnSpc>
                <a:spcPct val="99700"/>
              </a:lnSpc>
              <a:tabLst>
                <a:tab pos="2231390" algn="l"/>
                <a:tab pos="2635250" algn="l"/>
              </a:tabLst>
            </a:pPr>
            <a:r>
              <a:rPr lang="en-US" spc="-5" dirty="0">
                <a:solidFill>
                  <a:srgbClr val="002060"/>
                </a:solidFill>
                <a:cs typeface="Times New Roman"/>
              </a:rPr>
              <a:t>The</a:t>
            </a:r>
            <a:r>
              <a:rPr lang="en-US" spc="15" dirty="0">
                <a:solidFill>
                  <a:srgbClr val="002060"/>
                </a:solidFill>
                <a:cs typeface="Times New Roman"/>
              </a:rPr>
              <a:t> </a:t>
            </a:r>
            <a:r>
              <a:rPr lang="en-US" b="1" i="1" spc="-5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great</a:t>
            </a:r>
            <a:r>
              <a:rPr lang="en-US" i="1" spc="-5" dirty="0">
                <a:solidFill>
                  <a:srgbClr val="002060"/>
                </a:solidFill>
                <a:cs typeface="Times New Roman"/>
              </a:rPr>
              <a:t> </a:t>
            </a:r>
            <a:r>
              <a:rPr lang="en-US" spc="-5" dirty="0">
                <a:solidFill>
                  <a:srgbClr val="002060"/>
                </a:solidFill>
                <a:cs typeface="Times New Roman"/>
              </a:rPr>
              <a:t>physician treats the</a:t>
            </a:r>
            <a:r>
              <a:rPr lang="en-US" spc="-65" dirty="0">
                <a:solidFill>
                  <a:srgbClr val="002060"/>
                </a:solidFill>
                <a:cs typeface="Times New Roman"/>
              </a:rPr>
              <a:t> </a:t>
            </a:r>
            <a:r>
              <a:rPr lang="en-US" spc="-5" dirty="0">
                <a:solidFill>
                  <a:srgbClr val="002060"/>
                </a:solidFill>
                <a:cs typeface="Times New Roman"/>
              </a:rPr>
              <a:t>patient </a:t>
            </a:r>
            <a:r>
              <a:rPr lang="en-US" dirty="0">
                <a:solidFill>
                  <a:srgbClr val="002060"/>
                </a:solidFill>
                <a:cs typeface="Times New Roman"/>
              </a:rPr>
              <a:t>who </a:t>
            </a:r>
            <a:r>
              <a:rPr lang="en-US" spc="-5" dirty="0">
                <a:solidFill>
                  <a:srgbClr val="002060"/>
                </a:solidFill>
                <a:cs typeface="Times New Roman"/>
              </a:rPr>
              <a:t>has the</a:t>
            </a:r>
            <a:r>
              <a:rPr lang="en-US" spc="-55" dirty="0">
                <a:solidFill>
                  <a:srgbClr val="002060"/>
                </a:solidFill>
                <a:cs typeface="Times New Roman"/>
              </a:rPr>
              <a:t> </a:t>
            </a:r>
            <a:r>
              <a:rPr lang="en-US" spc="-5" dirty="0">
                <a:solidFill>
                  <a:srgbClr val="002060"/>
                </a:solidFill>
                <a:cs typeface="Times New Roman"/>
              </a:rPr>
              <a:t>disease.</a:t>
            </a:r>
            <a:r>
              <a:rPr lang="en-US" spc="-5" dirty="0">
                <a:solidFill>
                  <a:srgbClr val="002060"/>
                </a:solidFill>
                <a:cs typeface="MS PGothic"/>
              </a:rPr>
              <a:t>”</a:t>
            </a:r>
          </a:p>
          <a:p>
            <a:pPr marL="90170" marR="82550" algn="ctr">
              <a:lnSpc>
                <a:spcPct val="99700"/>
              </a:lnSpc>
              <a:tabLst>
                <a:tab pos="2231390" algn="l"/>
                <a:tab pos="2635250" algn="l"/>
              </a:tabLst>
            </a:pPr>
            <a:endParaRPr lang="en-US" spc="-5" dirty="0">
              <a:solidFill>
                <a:srgbClr val="002060"/>
              </a:solidFill>
              <a:cs typeface="MS PGothic"/>
            </a:endParaRPr>
          </a:p>
          <a:p>
            <a:pPr marL="90170" marR="82550" algn="ctr">
              <a:lnSpc>
                <a:spcPct val="99700"/>
              </a:lnSpc>
              <a:tabLst>
                <a:tab pos="2231390" algn="l"/>
                <a:tab pos="2635250" algn="l"/>
              </a:tabLst>
            </a:pPr>
            <a:r>
              <a:rPr lang="en-US" b="1" spc="-5" dirty="0">
                <a:solidFill>
                  <a:srgbClr val="002060"/>
                </a:solidFill>
                <a:cs typeface="MS PGothic"/>
              </a:rPr>
              <a:t>If there was not bleeding everybody would do surgery</a:t>
            </a:r>
            <a:endParaRPr lang="en-US" b="1" dirty="0">
              <a:solidFill>
                <a:srgbClr val="002060"/>
              </a:solidFill>
              <a:cs typeface="MS PGothic"/>
            </a:endParaRPr>
          </a:p>
          <a:p>
            <a:pPr algn="ctr">
              <a:spcBef>
                <a:spcPts val="2420"/>
              </a:spcBef>
              <a:tabLst>
                <a:tab pos="325120" algn="l"/>
                <a:tab pos="1116965" algn="l"/>
              </a:tabLst>
            </a:pPr>
            <a:endParaRPr lang="en-US" spc="-5" dirty="0">
              <a:solidFill>
                <a:srgbClr val="002060"/>
              </a:solidFill>
              <a:cs typeface="Times New Roman"/>
            </a:endParaRPr>
          </a:p>
          <a:p>
            <a:pPr algn="ctr">
              <a:spcBef>
                <a:spcPts val="2420"/>
              </a:spcBef>
              <a:tabLst>
                <a:tab pos="325120" algn="l"/>
                <a:tab pos="1116965" algn="l"/>
              </a:tabLst>
            </a:pPr>
            <a:r>
              <a:rPr lang="en-US" spc="-5" dirty="0">
                <a:solidFill>
                  <a:srgbClr val="002060"/>
                </a:solidFill>
                <a:cs typeface="Times New Roman"/>
              </a:rPr>
              <a:t>Sir William</a:t>
            </a:r>
            <a:r>
              <a:rPr lang="en-US" spc="-85" dirty="0">
                <a:solidFill>
                  <a:srgbClr val="002060"/>
                </a:solidFill>
                <a:cs typeface="Times New Roman"/>
              </a:rPr>
              <a:t> </a:t>
            </a:r>
            <a:r>
              <a:rPr lang="en-US" spc="-5" dirty="0">
                <a:solidFill>
                  <a:srgbClr val="002060"/>
                </a:solidFill>
                <a:cs typeface="Times New Roman"/>
              </a:rPr>
              <a:t>Osler</a:t>
            </a:r>
          </a:p>
          <a:p>
            <a:pPr algn="ctr">
              <a:spcBef>
                <a:spcPts val="2420"/>
              </a:spcBef>
              <a:tabLst>
                <a:tab pos="325120" algn="l"/>
                <a:tab pos="1116965" algn="l"/>
              </a:tabLst>
            </a:pPr>
            <a:r>
              <a:rPr lang="en-US" sz="1200" spc="-5" dirty="0">
                <a:solidFill>
                  <a:srgbClr val="002060"/>
                </a:solidFill>
                <a:cs typeface="Times New Roman"/>
              </a:rPr>
              <a:t>The father of Modern (Academic) Medicine</a:t>
            </a:r>
            <a:endParaRPr lang="en-US" sz="1200" dirty="0">
              <a:solidFill>
                <a:srgbClr val="002060"/>
              </a:solidFill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8798743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  <a:defRPr/>
            </a:pPr>
            <a:endParaRPr lang="en-US"/>
          </a:p>
          <a:p>
            <a:pPr marL="0" indent="0" algn="ctr">
              <a:buNone/>
              <a:defRPr/>
            </a:pPr>
            <a:r>
              <a:rPr lang="en-US"/>
              <a:t>…</a:t>
            </a:r>
            <a:r>
              <a:rPr lang="en-US" dirty="0"/>
              <a:t>What ever we do…</a:t>
            </a:r>
          </a:p>
          <a:p>
            <a:pPr marL="0" indent="0" algn="ctr">
              <a:buNone/>
              <a:defRPr/>
            </a:pPr>
            <a:r>
              <a:rPr lang="en-US" dirty="0"/>
              <a:t>…is still the Surgeon that </a:t>
            </a:r>
          </a:p>
          <a:p>
            <a:pPr marL="0" indent="0" algn="ctr"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makes the decisions </a:t>
            </a:r>
          </a:p>
          <a:p>
            <a:pPr marL="0" indent="0" algn="ctr">
              <a:buNone/>
              <a:defRPr/>
            </a:pPr>
            <a:r>
              <a:rPr lang="en-US" dirty="0"/>
              <a:t>and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takes the blame </a:t>
            </a:r>
          </a:p>
          <a:p>
            <a:pPr marL="0" indent="0" algn="ctr">
              <a:buNone/>
              <a:defRPr/>
            </a:pPr>
            <a:r>
              <a:rPr lang="en-US" dirty="0"/>
              <a:t>for death and complications.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83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742153"/>
            <a:ext cx="7498080" cy="3113892"/>
          </a:xfrm>
        </p:spPr>
        <p:txBody>
          <a:bodyPr/>
          <a:lstStyle/>
          <a:p>
            <a:pPr marL="82296" indent="0" algn="ctr">
              <a:buNone/>
            </a:pPr>
            <a:r>
              <a:rPr lang="en-US" dirty="0">
                <a:cs typeface="Corbel"/>
              </a:rPr>
              <a:t>By failing to prepare, </a:t>
            </a:r>
            <a:br>
              <a:rPr lang="en-US" dirty="0">
                <a:cs typeface="Corbel"/>
              </a:rPr>
            </a:br>
            <a:r>
              <a:rPr lang="en-US" dirty="0">
                <a:cs typeface="Corbel"/>
              </a:rPr>
              <a:t>you are preparing to fail</a:t>
            </a:r>
            <a:br>
              <a:rPr lang="en-US" dirty="0"/>
            </a:br>
            <a:br>
              <a:rPr lang="en-US" b="1" dirty="0">
                <a:latin typeface="Corbel"/>
                <a:cs typeface="Corbel"/>
              </a:rPr>
            </a:br>
            <a:endParaRPr lang="en-US" b="1" dirty="0">
              <a:latin typeface="Corbel"/>
              <a:cs typeface="Corbel"/>
            </a:endParaRPr>
          </a:p>
          <a:p>
            <a:pPr marL="82296" indent="0" algn="ctr">
              <a:buNone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rbel"/>
              </a:rPr>
              <a:t>Benjamin Franklin</a:t>
            </a:r>
            <a:endParaRPr lang="en-US" b="1" dirty="0">
              <a:cs typeface="Corbe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715" y="3856045"/>
            <a:ext cx="4999153" cy="216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111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b="1" spc="340" dirty="0">
                <a:solidFill>
                  <a:schemeClr val="accent5">
                    <a:lumMod val="50000"/>
                  </a:schemeClr>
                </a:solidFill>
                <a:cs typeface="Corbel"/>
              </a:rPr>
              <a:t>Summary </a:t>
            </a:r>
            <a:r>
              <a:rPr lang="en-US" sz="4400" b="1" spc="274" dirty="0">
                <a:solidFill>
                  <a:schemeClr val="accent5">
                    <a:lumMod val="50000"/>
                  </a:schemeClr>
                </a:solidFill>
                <a:cs typeface="Corbel"/>
              </a:rPr>
              <a:t>of</a:t>
            </a:r>
            <a:r>
              <a:rPr lang="en-US" sz="4400" b="1" spc="-538" dirty="0">
                <a:solidFill>
                  <a:schemeClr val="accent5">
                    <a:lumMod val="50000"/>
                  </a:schemeClr>
                </a:solidFill>
                <a:cs typeface="Corbel"/>
              </a:rPr>
              <a:t> </a:t>
            </a:r>
            <a:r>
              <a:rPr lang="en-US" sz="4400" b="1" spc="291" dirty="0">
                <a:solidFill>
                  <a:schemeClr val="accent5">
                    <a:lumMod val="50000"/>
                  </a:schemeClr>
                </a:solidFill>
                <a:cs typeface="Corbel"/>
              </a:rPr>
              <a:t>Preoperative Evaluation</a:t>
            </a:r>
            <a:endParaRPr lang="en-US" sz="4400" b="1" dirty="0">
              <a:solidFill>
                <a:schemeClr val="accent5">
                  <a:lumMod val="50000"/>
                </a:schemeClr>
              </a:solidFill>
              <a:cs typeface="Corbe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lvl="1" indent="0">
              <a:buNone/>
            </a:pPr>
            <a:endParaRPr lang="en-US" spc="202" dirty="0">
              <a:latin typeface="Tahoma"/>
              <a:cs typeface="Tahoma"/>
            </a:endParaRPr>
          </a:p>
          <a:p>
            <a:pPr marL="0" lvl="1" indent="0">
              <a:buNone/>
            </a:pPr>
            <a:r>
              <a:rPr lang="en-US" dirty="0">
                <a:cs typeface="Corbel"/>
              </a:rPr>
              <a:t>Cardiovascular</a:t>
            </a:r>
          </a:p>
          <a:p>
            <a:pPr marL="457200" lvl="2" indent="0">
              <a:buClrTx/>
              <a:buNone/>
            </a:pPr>
            <a:endParaRPr lang="en-US" sz="2000" spc="-4" dirty="0">
              <a:latin typeface="Corbel"/>
              <a:cs typeface="Corbel"/>
            </a:endParaRPr>
          </a:p>
          <a:p>
            <a:pPr marL="457200" lvl="2" indent="0">
              <a:buClrTx/>
              <a:buNone/>
            </a:pPr>
            <a:r>
              <a:rPr lang="en-US" sz="2000" spc="-4" dirty="0">
                <a:cs typeface="Corbel"/>
              </a:rPr>
              <a:t>History </a:t>
            </a:r>
            <a:r>
              <a:rPr lang="en-US" sz="2000" dirty="0">
                <a:cs typeface="Corbel"/>
              </a:rPr>
              <a:t>of </a:t>
            </a:r>
            <a:r>
              <a:rPr lang="en-US" sz="2000" spc="-4" dirty="0">
                <a:cs typeface="Corbel"/>
              </a:rPr>
              <a:t>stable/unstable angina, 	</a:t>
            </a:r>
          </a:p>
          <a:p>
            <a:pPr marL="457200" lvl="2" indent="0">
              <a:buNone/>
            </a:pPr>
            <a:r>
              <a:rPr lang="en-US" sz="2000" spc="-4" dirty="0">
                <a:cs typeface="Corbel"/>
              </a:rPr>
              <a:t>arrhythmias,</a:t>
            </a:r>
          </a:p>
          <a:p>
            <a:pPr marL="457200" lvl="2" indent="0">
              <a:buNone/>
            </a:pPr>
            <a:r>
              <a:rPr lang="en-US" sz="2000" spc="-4" dirty="0">
                <a:cs typeface="Corbel"/>
              </a:rPr>
              <a:t>MI, </a:t>
            </a:r>
          </a:p>
          <a:p>
            <a:pPr marL="457200" lvl="2" indent="0">
              <a:buNone/>
            </a:pPr>
            <a:r>
              <a:rPr lang="en-US" sz="2000" spc="-4" dirty="0">
                <a:cs typeface="Corbel"/>
              </a:rPr>
              <a:t>CHF, 	</a:t>
            </a:r>
          </a:p>
          <a:p>
            <a:pPr marL="457200" lvl="2" indent="0">
              <a:buNone/>
            </a:pPr>
            <a:r>
              <a:rPr lang="en-US" sz="2000" spc="-4" dirty="0">
                <a:cs typeface="Corbel"/>
              </a:rPr>
              <a:t>cardiac surgery, </a:t>
            </a:r>
          </a:p>
          <a:p>
            <a:pPr marL="457200" lvl="2" indent="0">
              <a:buNone/>
            </a:pPr>
            <a:r>
              <a:rPr lang="en-US" sz="2000" spc="-4" dirty="0">
                <a:cs typeface="Corbel"/>
              </a:rPr>
              <a:t>rheumatic fever,  </a:t>
            </a:r>
          </a:p>
          <a:p>
            <a:pPr marL="457200" lvl="2" indent="0">
              <a:buNone/>
            </a:pPr>
            <a:r>
              <a:rPr lang="en-US" sz="2000" spc="-4" dirty="0" err="1">
                <a:cs typeface="Corbel"/>
              </a:rPr>
              <a:t>valvular</a:t>
            </a:r>
            <a:r>
              <a:rPr lang="en-US" sz="2000" spc="-4" dirty="0">
                <a:cs typeface="Corbel"/>
              </a:rPr>
              <a:t> disease, 	</a:t>
            </a:r>
          </a:p>
          <a:p>
            <a:pPr marL="457200" lvl="2" indent="0">
              <a:buNone/>
            </a:pPr>
            <a:r>
              <a:rPr lang="en-US" sz="2000" spc="-4" dirty="0">
                <a:cs typeface="Corbel"/>
              </a:rPr>
              <a:t>endocarditis, </a:t>
            </a:r>
          </a:p>
          <a:p>
            <a:pPr marL="457200" lvl="2" indent="0">
              <a:buNone/>
            </a:pPr>
            <a:r>
              <a:rPr lang="en-US" sz="2000" spc="-4" dirty="0">
                <a:cs typeface="Corbel"/>
              </a:rPr>
              <a:t>stroke,  </a:t>
            </a:r>
          </a:p>
          <a:p>
            <a:pPr marL="457200" lvl="2" indent="0">
              <a:buNone/>
            </a:pPr>
            <a:r>
              <a:rPr lang="en-US" sz="2000" spc="-4" dirty="0">
                <a:cs typeface="Corbel"/>
              </a:rPr>
              <a:t>claudication</a:t>
            </a:r>
            <a:endParaRPr lang="en-US" sz="2000" dirty="0">
              <a:cs typeface="Corbe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0562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304800"/>
            <a:ext cx="7498080" cy="1143000"/>
          </a:xfrm>
        </p:spPr>
        <p:txBody>
          <a:bodyPr>
            <a:noAutofit/>
          </a:bodyPr>
          <a:lstStyle/>
          <a:p>
            <a:r>
              <a:rPr lang="en-US" sz="4400" b="1" spc="340" dirty="0">
                <a:solidFill>
                  <a:schemeClr val="accent5">
                    <a:lumMod val="50000"/>
                  </a:schemeClr>
                </a:solidFill>
                <a:cs typeface="Corbel"/>
              </a:rPr>
              <a:t>Summary </a:t>
            </a:r>
            <a:r>
              <a:rPr lang="en-US" sz="4400" b="1" spc="274" dirty="0">
                <a:solidFill>
                  <a:schemeClr val="accent5">
                    <a:lumMod val="50000"/>
                  </a:schemeClr>
                </a:solidFill>
                <a:cs typeface="Corbel"/>
              </a:rPr>
              <a:t>of</a:t>
            </a:r>
            <a:r>
              <a:rPr lang="en-US" sz="4400" b="1" spc="-538" dirty="0">
                <a:solidFill>
                  <a:schemeClr val="accent5">
                    <a:lumMod val="50000"/>
                  </a:schemeClr>
                </a:solidFill>
                <a:cs typeface="Corbel"/>
              </a:rPr>
              <a:t> </a:t>
            </a:r>
            <a:r>
              <a:rPr lang="en-US" sz="4400" b="1" spc="291" dirty="0">
                <a:solidFill>
                  <a:schemeClr val="accent5">
                    <a:lumMod val="50000"/>
                  </a:schemeClr>
                </a:solidFill>
                <a:cs typeface="Corbel"/>
              </a:rPr>
              <a:t>Preoperative Evaluation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5202916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 startAt="2"/>
            </a:pPr>
            <a:endParaRPr lang="en-US" sz="2800" dirty="0">
              <a:latin typeface="Corbel"/>
              <a:cs typeface="Corbel"/>
            </a:endParaRPr>
          </a:p>
          <a:p>
            <a:pPr marL="0" indent="0">
              <a:buNone/>
            </a:pPr>
            <a:r>
              <a:rPr lang="en-US" sz="3300" dirty="0">
                <a:cs typeface="Corbel"/>
              </a:rPr>
              <a:t>Pulmonary</a:t>
            </a:r>
          </a:p>
          <a:p>
            <a:pPr marL="457200" lvl="1" indent="0">
              <a:buNone/>
            </a:pPr>
            <a:endParaRPr lang="en-US" sz="2200" dirty="0">
              <a:cs typeface="Corbel"/>
            </a:endParaRPr>
          </a:p>
          <a:p>
            <a:pPr marL="457200" lvl="1" indent="0">
              <a:buNone/>
            </a:pPr>
            <a:r>
              <a:rPr lang="en-US" sz="2400" dirty="0">
                <a:cs typeface="Corbel"/>
              </a:rPr>
              <a:t>Recent pneumonia, </a:t>
            </a:r>
          </a:p>
          <a:p>
            <a:pPr marL="457200" lvl="1" indent="0">
              <a:buNone/>
            </a:pPr>
            <a:r>
              <a:rPr lang="en-US" sz="2400" dirty="0">
                <a:cs typeface="Corbel"/>
              </a:rPr>
              <a:t>exposure to pulmonary irritants, </a:t>
            </a:r>
          </a:p>
          <a:p>
            <a:pPr marL="457200" lvl="1" indent="0">
              <a:buNone/>
            </a:pPr>
            <a:r>
              <a:rPr lang="en-US" sz="2400" dirty="0">
                <a:cs typeface="Corbel"/>
              </a:rPr>
              <a:t>dyspnea, </a:t>
            </a:r>
          </a:p>
          <a:p>
            <a:pPr marL="457200" lvl="1" indent="0">
              <a:buNone/>
            </a:pPr>
            <a:r>
              <a:rPr lang="en-US" sz="2400" dirty="0">
                <a:cs typeface="Corbel"/>
              </a:rPr>
              <a:t>productive/non-productive cough, </a:t>
            </a:r>
          </a:p>
          <a:p>
            <a:pPr marL="457200" lvl="1" indent="0">
              <a:buNone/>
            </a:pPr>
            <a:r>
              <a:rPr lang="en-US" sz="2400" dirty="0">
                <a:cs typeface="Corbel"/>
              </a:rPr>
              <a:t>wheezing, </a:t>
            </a:r>
          </a:p>
          <a:p>
            <a:pPr marL="457200" lvl="1" indent="0">
              <a:buNone/>
            </a:pPr>
            <a:r>
              <a:rPr lang="en-US" sz="2400" dirty="0">
                <a:cs typeface="Corbel"/>
              </a:rPr>
              <a:t>hemoptysis, </a:t>
            </a:r>
          </a:p>
          <a:p>
            <a:pPr marL="457200" lvl="1" indent="0">
              <a:buNone/>
            </a:pPr>
            <a:r>
              <a:rPr lang="en-US" sz="2400" dirty="0">
                <a:cs typeface="Corbel"/>
              </a:rPr>
              <a:t>history of  pulmonary tuberculosis, </a:t>
            </a:r>
          </a:p>
          <a:p>
            <a:pPr marL="457200" lvl="1" indent="0">
              <a:buNone/>
            </a:pPr>
            <a:r>
              <a:rPr lang="en-US" sz="2400" dirty="0">
                <a:cs typeface="Corbel"/>
              </a:rPr>
              <a:t>asthma, </a:t>
            </a:r>
          </a:p>
          <a:p>
            <a:pPr marL="457200" lvl="1" indent="0">
              <a:buNone/>
            </a:pPr>
            <a:r>
              <a:rPr lang="en-US" sz="2400" dirty="0">
                <a:cs typeface="Corbel"/>
              </a:rPr>
              <a:t>bronchitis,  </a:t>
            </a:r>
          </a:p>
          <a:p>
            <a:pPr marL="457200" lvl="1" indent="0">
              <a:buNone/>
            </a:pPr>
            <a:r>
              <a:rPr lang="en-US" sz="2400" dirty="0">
                <a:cs typeface="Corbel"/>
              </a:rPr>
              <a:t>fungal exposure, </a:t>
            </a:r>
          </a:p>
          <a:p>
            <a:pPr marL="457200" lvl="1" indent="0">
              <a:buNone/>
            </a:pPr>
            <a:r>
              <a:rPr lang="en-US" sz="2400" dirty="0">
                <a:cs typeface="Corbel"/>
              </a:rPr>
              <a:t>smoking history, </a:t>
            </a:r>
          </a:p>
          <a:p>
            <a:pPr marL="457200" lvl="1" indent="0">
              <a:buNone/>
            </a:pPr>
            <a:r>
              <a:rPr lang="en-US" sz="2400" dirty="0">
                <a:cs typeface="Corbel"/>
              </a:rPr>
              <a:t>cyanosis or  aspiration,</a:t>
            </a:r>
          </a:p>
          <a:p>
            <a:pPr marL="457200" lvl="1" indent="0">
              <a:buNone/>
            </a:pPr>
            <a:r>
              <a:rPr lang="en-US" sz="2400" dirty="0">
                <a:cs typeface="Corbel"/>
              </a:rPr>
              <a:t>availability of previous chest film or CT  scans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8940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b="1" spc="340" dirty="0">
                <a:solidFill>
                  <a:schemeClr val="accent5">
                    <a:lumMod val="50000"/>
                  </a:schemeClr>
                </a:solidFill>
                <a:cs typeface="Corbel"/>
              </a:rPr>
              <a:t>Summary </a:t>
            </a:r>
            <a:r>
              <a:rPr lang="en-US" sz="4400" b="1" spc="274" dirty="0">
                <a:solidFill>
                  <a:schemeClr val="accent5">
                    <a:lumMod val="50000"/>
                  </a:schemeClr>
                </a:solidFill>
                <a:cs typeface="Corbel"/>
              </a:rPr>
              <a:t>of</a:t>
            </a:r>
            <a:r>
              <a:rPr lang="en-US" sz="4400" b="1" spc="-538" dirty="0">
                <a:solidFill>
                  <a:schemeClr val="accent5">
                    <a:lumMod val="50000"/>
                  </a:schemeClr>
                </a:solidFill>
                <a:cs typeface="Corbel"/>
              </a:rPr>
              <a:t> </a:t>
            </a:r>
            <a:r>
              <a:rPr lang="en-US" sz="4400" b="1" spc="291" dirty="0">
                <a:solidFill>
                  <a:schemeClr val="accent5">
                    <a:lumMod val="50000"/>
                  </a:schemeClr>
                </a:solidFill>
                <a:cs typeface="Corbel"/>
              </a:rPr>
              <a:t>Preoperative Evaluation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800" dirty="0">
                <a:cs typeface="Corbel"/>
              </a:rPr>
              <a:t>Renal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sz="2000" dirty="0">
                <a:cs typeface="Corbel"/>
              </a:rPr>
              <a:t>Renal insufficiency (recent or in the past),  </a:t>
            </a:r>
          </a:p>
          <a:p>
            <a:pPr marL="457200" lvl="1" indent="0">
              <a:buNone/>
            </a:pPr>
            <a:r>
              <a:rPr lang="en-US" sz="2000" dirty="0">
                <a:cs typeface="Corbel"/>
              </a:rPr>
              <a:t>renal stone,</a:t>
            </a:r>
          </a:p>
          <a:p>
            <a:pPr marL="457200" lvl="1" indent="0">
              <a:buNone/>
            </a:pPr>
            <a:r>
              <a:rPr lang="en-US" sz="2000" dirty="0">
                <a:cs typeface="Corbel"/>
              </a:rPr>
              <a:t>prostate diseases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511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b="1" spc="340" dirty="0">
                <a:solidFill>
                  <a:schemeClr val="accent5">
                    <a:lumMod val="50000"/>
                  </a:schemeClr>
                </a:solidFill>
                <a:cs typeface="Corbel"/>
              </a:rPr>
              <a:t>Summary </a:t>
            </a:r>
            <a:r>
              <a:rPr lang="en-US" sz="4400" b="1" spc="274" dirty="0">
                <a:solidFill>
                  <a:schemeClr val="accent5">
                    <a:lumMod val="50000"/>
                  </a:schemeClr>
                </a:solidFill>
                <a:cs typeface="Corbel"/>
              </a:rPr>
              <a:t>of</a:t>
            </a:r>
            <a:r>
              <a:rPr lang="en-US" sz="4400" b="1" spc="-538" dirty="0">
                <a:solidFill>
                  <a:schemeClr val="accent5">
                    <a:lumMod val="50000"/>
                  </a:schemeClr>
                </a:solidFill>
                <a:cs typeface="Corbel"/>
              </a:rPr>
              <a:t> </a:t>
            </a:r>
            <a:r>
              <a:rPr lang="en-US" sz="4400" b="1" spc="291" dirty="0">
                <a:solidFill>
                  <a:schemeClr val="accent5">
                    <a:lumMod val="50000"/>
                  </a:schemeClr>
                </a:solidFill>
                <a:cs typeface="Corbel"/>
              </a:rPr>
              <a:t>Preoperative Evaluation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800" dirty="0">
                <a:cs typeface="Corbel"/>
              </a:rPr>
              <a:t>Hematologic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sz="2000" dirty="0">
                <a:cs typeface="Corbel"/>
              </a:rPr>
              <a:t>History of blood transfusion, </a:t>
            </a:r>
          </a:p>
          <a:p>
            <a:pPr marL="457200" lvl="1" indent="0">
              <a:buNone/>
            </a:pPr>
            <a:r>
              <a:rPr lang="en-US" sz="2000" dirty="0">
                <a:cs typeface="Corbel"/>
              </a:rPr>
              <a:t>bleeding disorders,  </a:t>
            </a:r>
          </a:p>
          <a:p>
            <a:pPr marL="457200" lvl="1" indent="0">
              <a:buNone/>
            </a:pPr>
            <a:r>
              <a:rPr lang="en-US" sz="2000" dirty="0">
                <a:cs typeface="Corbel"/>
              </a:rPr>
              <a:t>easy bruising, </a:t>
            </a:r>
          </a:p>
          <a:p>
            <a:pPr marL="457200" lvl="1" indent="0">
              <a:buNone/>
            </a:pPr>
            <a:r>
              <a:rPr lang="en-US" sz="2000" dirty="0">
                <a:cs typeface="Corbel"/>
              </a:rPr>
              <a:t>use of NSAID, </a:t>
            </a:r>
          </a:p>
          <a:p>
            <a:pPr marL="457200" lvl="1" indent="0">
              <a:buNone/>
            </a:pPr>
            <a:r>
              <a:rPr lang="en-US" sz="2000" dirty="0">
                <a:cs typeface="Corbel"/>
              </a:rPr>
              <a:t>aspirin or antiplatelet  medications , </a:t>
            </a:r>
          </a:p>
          <a:p>
            <a:pPr marL="457200" lvl="1" indent="0">
              <a:buNone/>
            </a:pPr>
            <a:r>
              <a:rPr lang="en-US" sz="2000" dirty="0">
                <a:cs typeface="Corbel"/>
              </a:rPr>
              <a:t>previous history of DVT or PE,  </a:t>
            </a:r>
          </a:p>
          <a:p>
            <a:pPr marL="457200" lvl="1" indent="0">
              <a:buNone/>
            </a:pPr>
            <a:r>
              <a:rPr lang="en-US" sz="2000" dirty="0">
                <a:cs typeface="Corbel"/>
              </a:rPr>
              <a:t>information regarding blood donation and autologous blood program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837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cs typeface="Corbel"/>
              </a:rPr>
              <a:t>Summary of Preoperative 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800" dirty="0">
                <a:cs typeface="Corbel"/>
              </a:rPr>
              <a:t>Gastrointestinal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sz="2000" dirty="0">
                <a:cs typeface="Corbel"/>
              </a:rPr>
              <a:t>History of GI bleeding, </a:t>
            </a:r>
          </a:p>
          <a:p>
            <a:pPr marL="457200" lvl="1" indent="0">
              <a:buNone/>
            </a:pPr>
            <a:r>
              <a:rPr lang="en-US" sz="2000" dirty="0">
                <a:cs typeface="Corbel"/>
              </a:rPr>
              <a:t>previous operation for ulcers or carcinoma, </a:t>
            </a:r>
          </a:p>
          <a:p>
            <a:pPr marL="457200" lvl="1" indent="0">
              <a:buNone/>
            </a:pPr>
            <a:r>
              <a:rPr lang="en-US" sz="2000" dirty="0">
                <a:cs typeface="Corbel"/>
              </a:rPr>
              <a:t>GER disease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6934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cs typeface="Corbel"/>
              </a:rPr>
              <a:t>Summary of Preoperative Evaluation</a:t>
            </a:r>
            <a:endParaRPr lang="en-US" sz="4400" b="1" dirty="0">
              <a:cs typeface="Corbe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800" dirty="0">
                <a:cs typeface="Corbel"/>
              </a:rPr>
              <a:t>Endocrine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sz="2000" dirty="0">
                <a:cs typeface="Corbel"/>
              </a:rPr>
              <a:t>history of DM, </a:t>
            </a:r>
          </a:p>
          <a:p>
            <a:pPr marL="457200" lvl="1" indent="0">
              <a:buNone/>
            </a:pPr>
            <a:r>
              <a:rPr lang="en-US" sz="2000" dirty="0">
                <a:cs typeface="Corbel"/>
              </a:rPr>
              <a:t>thyroid disease, </a:t>
            </a:r>
          </a:p>
          <a:p>
            <a:pPr marL="457200" lvl="1" indent="0">
              <a:buNone/>
            </a:pPr>
            <a:r>
              <a:rPr lang="en-US" sz="2000" dirty="0">
                <a:cs typeface="Corbel"/>
              </a:rPr>
              <a:t>long-term steroid use, </a:t>
            </a:r>
          </a:p>
          <a:p>
            <a:pPr marL="457200" lvl="1" indent="0">
              <a:buNone/>
            </a:pPr>
            <a:r>
              <a:rPr lang="en-US" sz="2000" dirty="0">
                <a:cs typeface="Corbel"/>
              </a:rPr>
              <a:t>pituitary or adrenal insufficiency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041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cs typeface="Corbel"/>
              </a:rPr>
              <a:t>Summary of Preoperative Evaluation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cs typeface="Corbel"/>
            </a:endParaRPr>
          </a:p>
          <a:p>
            <a:pPr marL="0" indent="0">
              <a:buNone/>
            </a:pPr>
            <a:r>
              <a:rPr lang="en-US" dirty="0">
                <a:cs typeface="Corbel"/>
              </a:rPr>
              <a:t>Infection</a:t>
            </a:r>
          </a:p>
          <a:p>
            <a:pPr marL="0" indent="0">
              <a:buNone/>
            </a:pPr>
            <a:endParaRPr lang="en-US" dirty="0">
              <a:cs typeface="Corbel"/>
            </a:endParaRPr>
          </a:p>
          <a:p>
            <a:pPr marL="457200" lvl="1" indent="0">
              <a:buNone/>
            </a:pPr>
            <a:r>
              <a:rPr lang="en-US" sz="2000" dirty="0">
                <a:cs typeface="Corbel"/>
              </a:rPr>
              <a:t>History of bacterial or viral pneumonia,  </a:t>
            </a:r>
          </a:p>
          <a:p>
            <a:pPr marL="457200" lvl="1" indent="0">
              <a:buNone/>
            </a:pPr>
            <a:r>
              <a:rPr lang="en-US" sz="2000" dirty="0">
                <a:cs typeface="Corbel"/>
              </a:rPr>
              <a:t>chronic bronchitis,</a:t>
            </a:r>
          </a:p>
          <a:p>
            <a:pPr marL="457200" lvl="1" indent="0">
              <a:buNone/>
            </a:pPr>
            <a:r>
              <a:rPr lang="en-US" sz="2000" dirty="0">
                <a:cs typeface="Corbel"/>
              </a:rPr>
              <a:t>pulmonary TB, </a:t>
            </a:r>
          </a:p>
          <a:p>
            <a:pPr marL="457200" lvl="1" indent="0">
              <a:buNone/>
            </a:pPr>
            <a:r>
              <a:rPr lang="en-US" sz="2000" dirty="0">
                <a:cs typeface="Corbel"/>
              </a:rPr>
              <a:t>fungal  infection, </a:t>
            </a:r>
          </a:p>
          <a:p>
            <a:pPr marL="457200" lvl="1" indent="0">
              <a:buNone/>
            </a:pPr>
            <a:r>
              <a:rPr lang="en-US" sz="2000" dirty="0">
                <a:cs typeface="Corbel"/>
              </a:rPr>
              <a:t>hepatitis, </a:t>
            </a:r>
          </a:p>
          <a:p>
            <a:pPr marL="457200" lvl="1" indent="0">
              <a:buNone/>
            </a:pPr>
            <a:r>
              <a:rPr lang="en-US" sz="2000" dirty="0">
                <a:cs typeface="Corbel"/>
              </a:rPr>
              <a:t>CMV or </a:t>
            </a:r>
          </a:p>
          <a:p>
            <a:pPr marL="457200" lvl="1" indent="0">
              <a:buNone/>
            </a:pPr>
            <a:r>
              <a:rPr lang="en-US" sz="2000" dirty="0">
                <a:cs typeface="Corbel"/>
              </a:rPr>
              <a:t>HIV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190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Gill Sans MT"/>
                <a:cs typeface="Gill Sans MT"/>
              </a:rPr>
              <a:t>Complications</a:t>
            </a:r>
            <a:r>
              <a:rPr lang="en-US" dirty="0">
                <a:cs typeface="Corbel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457200" indent="-457200"/>
            <a:r>
              <a:rPr lang="en-US" sz="3800" b="1" dirty="0">
                <a:cs typeface="Corbel"/>
              </a:rPr>
              <a:t>Complication</a:t>
            </a:r>
            <a:r>
              <a:rPr lang="el-GR" sz="3800" b="1" dirty="0">
                <a:cs typeface="Corbel"/>
              </a:rPr>
              <a:t> (επιπλοκή)</a:t>
            </a:r>
            <a:r>
              <a:rPr lang="en-US" sz="3800" dirty="0">
                <a:cs typeface="Corbel"/>
              </a:rPr>
              <a:t>: any deviation from the normal (ideal) postoperative course </a:t>
            </a:r>
          </a:p>
          <a:p>
            <a:pPr marL="457200" indent="-457200"/>
            <a:endParaRPr lang="el-GR" sz="3800" b="1" dirty="0">
              <a:cs typeface="Corbel"/>
            </a:endParaRPr>
          </a:p>
          <a:p>
            <a:pPr marL="457200" indent="-457200"/>
            <a:r>
              <a:rPr lang="en-US" sz="3800" b="1" dirty="0" err="1">
                <a:cs typeface="Corbel"/>
              </a:rPr>
              <a:t>Sequelae</a:t>
            </a:r>
            <a:r>
              <a:rPr lang="el-GR" sz="3800" b="1" dirty="0">
                <a:cs typeface="Corbel"/>
              </a:rPr>
              <a:t> </a:t>
            </a:r>
            <a:r>
              <a:rPr lang="el-GR" sz="3800" b="1" dirty="0">
                <a:latin typeface="Gill Sans MT (Body)"/>
                <a:cs typeface="Gill Sans MT (Body)"/>
              </a:rPr>
              <a:t>(επακόλουθο)</a:t>
            </a:r>
            <a:r>
              <a:rPr lang="en-US" sz="3800" dirty="0">
                <a:latin typeface="Gill Sans MT (Body)"/>
                <a:cs typeface="Gill Sans MT (Body)"/>
              </a:rPr>
              <a:t>: </a:t>
            </a:r>
            <a:r>
              <a:rPr lang="en-US" sz="3800" dirty="0">
                <a:cs typeface="Corbel"/>
              </a:rPr>
              <a:t>cover conditions that are inherent in the procedure, and that thus will inevitably occur </a:t>
            </a:r>
            <a:r>
              <a:rPr lang="el-GR" sz="3800" dirty="0">
                <a:cs typeface="Corbel"/>
              </a:rPr>
              <a:t>                                               </a:t>
            </a:r>
            <a:r>
              <a:rPr lang="en-US" sz="3800" dirty="0">
                <a:cs typeface="Corbel"/>
              </a:rPr>
              <a:t>Example, scar formation or the inability to walk after an amputation </a:t>
            </a:r>
          </a:p>
          <a:p>
            <a:pPr marL="457200" indent="-457200"/>
            <a:endParaRPr lang="el-GR" sz="3800" b="1" dirty="0">
              <a:cs typeface="Corbel"/>
            </a:endParaRPr>
          </a:p>
          <a:p>
            <a:pPr marL="457200" indent="-457200"/>
            <a:r>
              <a:rPr lang="en-US" sz="3800" b="1" dirty="0">
                <a:cs typeface="Corbel"/>
              </a:rPr>
              <a:t>Failure to cure</a:t>
            </a:r>
            <a:r>
              <a:rPr lang="el-GR" sz="3800" b="1" dirty="0">
                <a:cs typeface="Corbel"/>
              </a:rPr>
              <a:t> (αποτυχία της θεραπείας)</a:t>
            </a:r>
            <a:r>
              <a:rPr lang="en-US" sz="3800" dirty="0">
                <a:cs typeface="Corbel"/>
              </a:rPr>
              <a:t>: diseases or conditions that remain unchanged after surgery are not complications, but rather failure to cure                     </a:t>
            </a:r>
            <a:r>
              <a:rPr lang="el-GR" sz="3800" dirty="0">
                <a:cs typeface="Corbel"/>
              </a:rPr>
              <a:t>                                                                                                              </a:t>
            </a:r>
            <a:r>
              <a:rPr lang="en-US" sz="3800" dirty="0">
                <a:cs typeface="Corbel"/>
              </a:rPr>
              <a:t>Example, </a:t>
            </a:r>
          </a:p>
          <a:p>
            <a:pPr lvl="2">
              <a:buClrTx/>
            </a:pPr>
            <a:r>
              <a:rPr lang="en-US" sz="3800" dirty="0">
                <a:cs typeface="Corbel"/>
              </a:rPr>
              <a:t>early recurrence of inguinal hernia</a:t>
            </a:r>
          </a:p>
          <a:p>
            <a:pPr lvl="2">
              <a:buClr>
                <a:schemeClr val="tx1"/>
              </a:buClr>
            </a:pPr>
            <a:r>
              <a:rPr lang="en-US" sz="3800" dirty="0">
                <a:cs typeface="Corbel"/>
              </a:rPr>
              <a:t>incompletely resected malignant tumors                                         </a:t>
            </a:r>
            <a:r>
              <a:rPr lang="el-GR" sz="3800" dirty="0">
                <a:cs typeface="Corbel"/>
              </a:rPr>
              <a:t>       </a:t>
            </a:r>
          </a:p>
          <a:p>
            <a:pPr marL="411480" lvl="1" indent="0">
              <a:buNone/>
            </a:pPr>
            <a:r>
              <a:rPr lang="en-US" sz="3800" dirty="0">
                <a:cs typeface="Corbel"/>
              </a:rPr>
              <a:t>while clearly reflecting a negative outcome, are better covered under the </a:t>
            </a:r>
            <a:r>
              <a:rPr lang="el-GR" sz="3800" dirty="0">
                <a:cs typeface="Corbel"/>
              </a:rPr>
              <a:t>  </a:t>
            </a:r>
            <a:r>
              <a:rPr lang="en-US" sz="3800" dirty="0">
                <a:cs typeface="Corbel"/>
              </a:rPr>
              <a:t>term ‘‘failure to cure.’’</a:t>
            </a:r>
          </a:p>
          <a:p>
            <a:pPr marL="0" indent="0" algn="ctr">
              <a:buNone/>
            </a:pPr>
            <a:endParaRPr lang="en-US" dirty="0">
              <a:cs typeface="Corbel"/>
            </a:endParaRPr>
          </a:p>
          <a:p>
            <a:pPr marL="0" indent="0" algn="ctr">
              <a:buNone/>
            </a:pPr>
            <a:r>
              <a:rPr lang="en-US" sz="2500" dirty="0" err="1">
                <a:solidFill>
                  <a:srgbClr val="000090"/>
                </a:solidFill>
                <a:cs typeface="Corbel"/>
              </a:rPr>
              <a:t>Dindo</a:t>
            </a:r>
            <a:r>
              <a:rPr lang="en-US" sz="2500" dirty="0">
                <a:solidFill>
                  <a:srgbClr val="000090"/>
                </a:solidFill>
                <a:cs typeface="Corbel"/>
              </a:rPr>
              <a:t> D, </a:t>
            </a:r>
            <a:r>
              <a:rPr lang="en-US" sz="2500" dirty="0" err="1">
                <a:solidFill>
                  <a:srgbClr val="000090"/>
                </a:solidFill>
                <a:cs typeface="Corbel"/>
              </a:rPr>
              <a:t>Clavien</a:t>
            </a:r>
            <a:r>
              <a:rPr lang="en-US" sz="2500" dirty="0">
                <a:solidFill>
                  <a:srgbClr val="000090"/>
                </a:solidFill>
                <a:cs typeface="Corbel"/>
              </a:rPr>
              <a:t> PA. What is a surgical complication? </a:t>
            </a:r>
            <a:r>
              <a:rPr lang="en-US" sz="2500" i="1" dirty="0">
                <a:solidFill>
                  <a:srgbClr val="000090"/>
                </a:solidFill>
                <a:cs typeface="Corbel"/>
              </a:rPr>
              <a:t>World J </a:t>
            </a:r>
            <a:r>
              <a:rPr lang="en-US" sz="2500" i="1" dirty="0" err="1">
                <a:solidFill>
                  <a:srgbClr val="000090"/>
                </a:solidFill>
                <a:cs typeface="Corbel"/>
              </a:rPr>
              <a:t>Surg</a:t>
            </a:r>
            <a:r>
              <a:rPr lang="en-US" sz="2500" dirty="0">
                <a:solidFill>
                  <a:srgbClr val="000090"/>
                </a:solidFill>
                <a:cs typeface="Corbel"/>
              </a:rPr>
              <a:t> 2008; 32(6):939-41.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3072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cs typeface="Corbel"/>
              </a:rPr>
              <a:t>Summary of Preoperative Evaluation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sz="3600" dirty="0">
              <a:latin typeface="Corbel"/>
              <a:cs typeface="Corbel"/>
            </a:endParaRPr>
          </a:p>
          <a:p>
            <a:pPr marL="0" indent="0">
              <a:buNone/>
            </a:pPr>
            <a:r>
              <a:rPr lang="en-US" sz="3600" dirty="0">
                <a:cs typeface="Corbel"/>
              </a:rPr>
              <a:t>Medication</a:t>
            </a:r>
          </a:p>
          <a:p>
            <a:pPr marL="457200" lvl="1" indent="0">
              <a:buNone/>
            </a:pPr>
            <a:r>
              <a:rPr lang="en-US" sz="2600" dirty="0">
                <a:cs typeface="Corbel"/>
              </a:rPr>
              <a:t>Use of prescription and nonprescription  drugs, </a:t>
            </a:r>
          </a:p>
          <a:p>
            <a:pPr marL="457200" lvl="1" indent="0">
              <a:buNone/>
            </a:pPr>
            <a:r>
              <a:rPr lang="en-US" sz="2600" dirty="0">
                <a:cs typeface="Corbel"/>
              </a:rPr>
              <a:t>previous radiation or  chemotherapy.</a:t>
            </a:r>
          </a:p>
          <a:p>
            <a:pPr marL="0" indent="0">
              <a:buNone/>
            </a:pPr>
            <a:r>
              <a:rPr lang="en-US" sz="3600" dirty="0">
                <a:cs typeface="Corbel"/>
              </a:rPr>
              <a:t>Previous operation</a:t>
            </a:r>
          </a:p>
          <a:p>
            <a:pPr marL="457200" lvl="1" indent="0">
              <a:buNone/>
            </a:pPr>
            <a:r>
              <a:rPr lang="en-US" sz="2600" dirty="0">
                <a:cs typeface="Corbel"/>
              </a:rPr>
              <a:t>Especially thoracic and abdominal  operations</a:t>
            </a:r>
          </a:p>
          <a:p>
            <a:pPr marL="0" indent="0">
              <a:buNone/>
            </a:pPr>
            <a:r>
              <a:rPr lang="en-US" sz="3600" dirty="0">
                <a:cs typeface="Corbel"/>
              </a:rPr>
              <a:t>Nutrition</a:t>
            </a:r>
          </a:p>
          <a:p>
            <a:pPr marL="457200" lvl="1" indent="0">
              <a:buNone/>
            </a:pPr>
            <a:r>
              <a:rPr lang="en-US" sz="2600" dirty="0">
                <a:cs typeface="Corbel"/>
              </a:rPr>
              <a:t>Note overall appearance of nutritional  status, weight loss or gain, obesity and  overall eating habit</a:t>
            </a:r>
          </a:p>
          <a:p>
            <a:pPr marL="0" indent="0">
              <a:buNone/>
            </a:pPr>
            <a:r>
              <a:rPr lang="en-US" sz="3600" dirty="0">
                <a:cs typeface="Corbel"/>
              </a:rPr>
              <a:t>Patient directives &amp; Health Care</a:t>
            </a:r>
          </a:p>
          <a:p>
            <a:pPr marL="457200" lvl="1" indent="0">
              <a:buNone/>
            </a:pPr>
            <a:r>
              <a:rPr lang="en-US" sz="2600" dirty="0">
                <a:cs typeface="Corbel"/>
              </a:rPr>
              <a:t>Organ donation, living will, next of kin,  privacy request, points of contact  </a:t>
            </a:r>
            <a:r>
              <a:rPr lang="en-US" sz="2600" dirty="0" err="1">
                <a:cs typeface="Corbel"/>
              </a:rPr>
              <a:t>perioperatively</a:t>
            </a:r>
            <a:endParaRPr lang="en-US" sz="2600" dirty="0">
              <a:cs typeface="Corbel"/>
            </a:endParaRPr>
          </a:p>
          <a:p>
            <a:pPr marL="457200" lvl="1" indent="0">
              <a:buNone/>
            </a:pPr>
            <a:r>
              <a:rPr lang="en-US" sz="2600" dirty="0">
                <a:cs typeface="Corbel"/>
              </a:rPr>
              <a:t>logistical and social issues regarding costs, home care, rehabilitation,  case cancellation protocols, preoperative  counseling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4930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385284"/>
            <a:ext cx="7498080" cy="1001871"/>
          </a:xfrm>
        </p:spPr>
        <p:txBody>
          <a:bodyPr>
            <a:normAutofit fontScale="90000"/>
          </a:bodyPr>
          <a:lstStyle/>
          <a:p>
            <a:r>
              <a:rPr lang="en-US" altLang="el-GR" sz="4900" dirty="0"/>
              <a:t>Surgical Basics</a:t>
            </a:r>
            <a:br>
              <a:rPr lang="en-US" altLang="el-GR" sz="4900" dirty="0"/>
            </a:br>
            <a:r>
              <a:rPr lang="en-US" altLang="el-GR" sz="4900" dirty="0"/>
              <a:t>Preventing injury and error</a:t>
            </a:r>
            <a:br>
              <a:rPr lang="en-US" altLang="el-GR" sz="4400" dirty="0"/>
            </a:br>
            <a:endParaRPr lang="en-US" dirty="0"/>
          </a:p>
        </p:txBody>
      </p:sp>
      <p:pic>
        <p:nvPicPr>
          <p:cNvPr id="4" name="Picture 5" descr="Surgery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95" b="25995"/>
          <a:stretch/>
        </p:blipFill>
        <p:spPr bwMode="auto">
          <a:xfrm>
            <a:off x="1435608" y="1417638"/>
            <a:ext cx="7499350" cy="4800600"/>
          </a:xfrm>
          <a:prstGeom prst="rect">
            <a:avLst/>
          </a:prstGeom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10264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l-GR" sz="4400" dirty="0"/>
              <a:t>Blah, Blah, Blah…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l-GR" sz="2800" dirty="0"/>
              <a:t>“The table was placed in beach chair configuration. Head, neck, trunk and limbs were padded and protected in appropriate fashion.” </a:t>
            </a:r>
          </a:p>
          <a:p>
            <a:endParaRPr lang="en-US" altLang="el-GR" sz="2800" dirty="0"/>
          </a:p>
          <a:p>
            <a:r>
              <a:rPr lang="en-US" altLang="el-GR" sz="2800" dirty="0"/>
              <a:t>“The right lower extremity was prepped and draped in the usual sterile fashion.”</a:t>
            </a:r>
          </a:p>
          <a:p>
            <a:endParaRPr lang="en-US" altLang="el-GR" sz="2800" dirty="0"/>
          </a:p>
          <a:p>
            <a:r>
              <a:rPr lang="en-US" altLang="el-GR" sz="2800" dirty="0"/>
              <a:t>“Bilateral upper extremities were prepped and draped in standard sterile fashion.”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2306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l-GR" dirty="0"/>
              <a:t>Types of Injuries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l-GR" sz="2800" dirty="0"/>
          </a:p>
          <a:p>
            <a:r>
              <a:rPr lang="en-US" altLang="el-GR" sz="2800" dirty="0"/>
              <a:t>Wrong site, wrong procedure</a:t>
            </a:r>
          </a:p>
          <a:p>
            <a:r>
              <a:rPr lang="en-US" altLang="el-GR" sz="2800" dirty="0"/>
              <a:t>Wrong medication</a:t>
            </a:r>
          </a:p>
          <a:p>
            <a:r>
              <a:rPr lang="en-US" altLang="el-GR" sz="2800" dirty="0"/>
              <a:t>Skin breakdown/decubiti</a:t>
            </a:r>
          </a:p>
          <a:p>
            <a:r>
              <a:rPr lang="en-US" altLang="el-GR" sz="2800" dirty="0"/>
              <a:t>Burns</a:t>
            </a:r>
          </a:p>
          <a:p>
            <a:r>
              <a:rPr lang="en-US" altLang="el-GR" sz="2800" dirty="0"/>
              <a:t>Nerve damage</a:t>
            </a:r>
          </a:p>
          <a:p>
            <a:r>
              <a:rPr lang="en-US" altLang="el-GR" sz="2800" dirty="0"/>
              <a:t>Ischemia </a:t>
            </a:r>
          </a:p>
          <a:p>
            <a:r>
              <a:rPr lang="en-US" altLang="el-GR" sz="2800" dirty="0"/>
              <a:t>Eyesight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9517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l-GR" dirty="0"/>
              <a:t>Pre-operative Preparation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l-GR" sz="2000" dirty="0"/>
              <a:t>Testing</a:t>
            </a:r>
          </a:p>
          <a:p>
            <a:pPr lvl="1"/>
            <a:r>
              <a:rPr lang="en-US" altLang="el-GR" sz="2000" dirty="0"/>
              <a:t>Determines ability to sustain surgical insult</a:t>
            </a:r>
          </a:p>
          <a:p>
            <a:pPr lvl="1"/>
            <a:r>
              <a:rPr lang="en-US" altLang="el-GR" sz="2000" dirty="0"/>
              <a:t>Determines type of anesthesia delivery</a:t>
            </a:r>
          </a:p>
          <a:p>
            <a:pPr lvl="1"/>
            <a:r>
              <a:rPr lang="en-US" altLang="el-GR" sz="2000" dirty="0"/>
              <a:t>Blood Pressure, Diabetes, EKG, Liver function, CBC, Chest X-ray, UA</a:t>
            </a:r>
          </a:p>
          <a:p>
            <a:r>
              <a:rPr lang="en-US" altLang="el-GR" sz="2000" dirty="0"/>
              <a:t>Medications</a:t>
            </a:r>
          </a:p>
          <a:p>
            <a:pPr lvl="1"/>
            <a:r>
              <a:rPr lang="en-US" altLang="el-GR" sz="2000" dirty="0"/>
              <a:t>Day before surgery, anti-inflammatory</a:t>
            </a:r>
          </a:p>
          <a:p>
            <a:pPr lvl="1"/>
            <a:r>
              <a:rPr lang="en-US" altLang="el-GR" sz="2000" dirty="0"/>
              <a:t>Day of surgery, antibiotics</a:t>
            </a:r>
          </a:p>
          <a:p>
            <a:pPr lvl="1"/>
            <a:r>
              <a:rPr lang="en-US" altLang="el-GR" sz="2000" dirty="0"/>
              <a:t>Post op pain meds</a:t>
            </a:r>
          </a:p>
          <a:p>
            <a:pPr lvl="1"/>
            <a:r>
              <a:rPr lang="en-US" altLang="el-GR" sz="2000" dirty="0"/>
              <a:t>Smoking cessation?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9090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l-GR" sz="4400" dirty="0">
                <a:solidFill>
                  <a:srgbClr val="4B2203"/>
                </a:solidFill>
                <a:latin typeface="Gill Sans MT"/>
                <a:cs typeface="Gill Sans MT"/>
              </a:rPr>
              <a:t>Patient/Procedure Confirmation</a:t>
            </a:r>
            <a:endParaRPr lang="en-US" dirty="0">
              <a:solidFill>
                <a:srgbClr val="4B2203"/>
              </a:solidFill>
              <a:latin typeface="Gill Sans MT"/>
              <a:cs typeface="Gill Sans M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18900" b="-18900"/>
          <a:stretch/>
        </p:blipFill>
        <p:spPr>
          <a:xfrm>
            <a:off x="1004888" y="999067"/>
            <a:ext cx="8153400" cy="58589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96971" y="5099473"/>
            <a:ext cx="34351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l-GR" dirty="0">
                <a:solidFill>
                  <a:srgbClr val="002060"/>
                </a:solidFill>
              </a:rPr>
              <a:t>Surgical Consent</a:t>
            </a:r>
          </a:p>
          <a:p>
            <a:r>
              <a:rPr lang="en-US" altLang="el-GR" dirty="0">
                <a:solidFill>
                  <a:srgbClr val="002060"/>
                </a:solidFill>
              </a:rPr>
              <a:t>Pre-operative marking</a:t>
            </a:r>
          </a:p>
          <a:p>
            <a:r>
              <a:rPr lang="en-US" altLang="el-GR" dirty="0">
                <a:solidFill>
                  <a:srgbClr val="002060"/>
                </a:solidFill>
              </a:rPr>
              <a:t>“Time Out” in the operating room</a:t>
            </a:r>
          </a:p>
        </p:txBody>
      </p:sp>
    </p:spTree>
    <p:extLst>
      <p:ext uri="{BB962C8B-B14F-4D97-AF65-F5344CB8AC3E}">
        <p14:creationId xmlns:p14="http://schemas.microsoft.com/office/powerpoint/2010/main" val="17036390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l-GR" dirty="0"/>
              <a:t>Anesthesia Choices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5208" y="1447800"/>
            <a:ext cx="4254908" cy="4800600"/>
          </a:xfrm>
        </p:spPr>
        <p:txBody>
          <a:bodyPr/>
          <a:lstStyle/>
          <a:p>
            <a:pPr lvl="1"/>
            <a:r>
              <a:rPr lang="en-US" altLang="el-GR" dirty="0"/>
              <a:t>Goals of anesthesia</a:t>
            </a:r>
          </a:p>
          <a:p>
            <a:pPr lvl="2"/>
            <a:r>
              <a:rPr lang="en-US" altLang="el-GR" dirty="0"/>
              <a:t>Exposure, Relaxation</a:t>
            </a:r>
          </a:p>
          <a:p>
            <a:pPr lvl="2"/>
            <a:r>
              <a:rPr lang="en-US" altLang="el-GR" dirty="0"/>
              <a:t>Keep patient alive</a:t>
            </a:r>
          </a:p>
          <a:p>
            <a:pPr lvl="2"/>
            <a:r>
              <a:rPr lang="en-US" altLang="el-GR" dirty="0"/>
              <a:t>Pain free, unaware, stable</a:t>
            </a:r>
          </a:p>
          <a:p>
            <a:pPr lvl="1"/>
            <a:r>
              <a:rPr lang="en-US" altLang="el-GR" dirty="0"/>
              <a:t>Local Anesthesia</a:t>
            </a:r>
          </a:p>
          <a:p>
            <a:pPr lvl="1"/>
            <a:r>
              <a:rPr lang="en-US" altLang="el-GR" dirty="0"/>
              <a:t>Regional Anesthesia</a:t>
            </a:r>
          </a:p>
          <a:p>
            <a:pPr lvl="1"/>
            <a:r>
              <a:rPr lang="en-US" altLang="el-GR" dirty="0"/>
              <a:t>Conscious Sedation</a:t>
            </a:r>
          </a:p>
          <a:p>
            <a:pPr lvl="1"/>
            <a:r>
              <a:rPr lang="en-US" altLang="el-GR" dirty="0"/>
              <a:t>General Anesthesia</a:t>
            </a:r>
          </a:p>
          <a:p>
            <a:pPr lvl="2"/>
            <a:r>
              <a:rPr lang="en-US" altLang="el-GR" dirty="0"/>
              <a:t>LMA vs. Intubation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680171" y="28867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658" y="1608667"/>
            <a:ext cx="3938357" cy="40898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53735" y="5819692"/>
            <a:ext cx="4222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l-GR" dirty="0"/>
              <a:t>Many photos courtesy of John </a:t>
            </a:r>
            <a:r>
              <a:rPr lang="en-US" altLang="el-GR" dirty="0" err="1"/>
              <a:t>DiPaola</a:t>
            </a:r>
            <a:r>
              <a:rPr lang="en-US" altLang="el-GR" dirty="0"/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42878225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l-GR" dirty="0"/>
              <a:t>Surgical Positioning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5342" y="1447800"/>
            <a:ext cx="3204126" cy="3857015"/>
          </a:xfrm>
        </p:spPr>
        <p:txBody>
          <a:bodyPr>
            <a:normAutofit fontScale="85000" lnSpcReduction="10000"/>
          </a:bodyPr>
          <a:lstStyle/>
          <a:p>
            <a:r>
              <a:rPr lang="en-US" altLang="el-GR" dirty="0"/>
              <a:t>Goals </a:t>
            </a:r>
          </a:p>
          <a:p>
            <a:pPr lvl="1"/>
            <a:r>
              <a:rPr lang="en-US" altLang="el-GR" dirty="0"/>
              <a:t>Exposure for surgeon</a:t>
            </a:r>
          </a:p>
          <a:p>
            <a:pPr lvl="1"/>
            <a:r>
              <a:rPr lang="en-US" altLang="el-GR" dirty="0"/>
              <a:t>Immobilize patient</a:t>
            </a:r>
          </a:p>
          <a:p>
            <a:pPr lvl="1"/>
            <a:r>
              <a:rPr lang="en-US" altLang="el-GR" dirty="0"/>
              <a:t>Injury prevention</a:t>
            </a:r>
          </a:p>
          <a:p>
            <a:pPr lvl="2"/>
            <a:r>
              <a:rPr lang="en-US" altLang="el-GR" dirty="0"/>
              <a:t>Maintain circulation</a:t>
            </a:r>
          </a:p>
          <a:p>
            <a:pPr lvl="2"/>
            <a:r>
              <a:rPr lang="en-US" altLang="el-GR" dirty="0"/>
              <a:t>Maintain anatomic alignment</a:t>
            </a:r>
          </a:p>
          <a:p>
            <a:pPr lvl="2"/>
            <a:r>
              <a:rPr lang="en-US" altLang="el-GR" dirty="0"/>
              <a:t>Prevent pressure points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9468" y="1417638"/>
            <a:ext cx="4944532" cy="388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4962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l-GR" dirty="0"/>
              <a:t>Surgical Positioning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2275" y="1417638"/>
            <a:ext cx="2983992" cy="3747029"/>
          </a:xfrm>
        </p:spPr>
        <p:txBody>
          <a:bodyPr>
            <a:normAutofit fontScale="85000" lnSpcReduction="20000"/>
          </a:bodyPr>
          <a:lstStyle/>
          <a:p>
            <a:r>
              <a:rPr lang="en-US" altLang="el-GR" dirty="0"/>
              <a:t>Considerations</a:t>
            </a:r>
          </a:p>
          <a:p>
            <a:pPr lvl="1"/>
            <a:r>
              <a:rPr lang="en-US" altLang="el-GR" dirty="0"/>
              <a:t>No movement for minutes to hours</a:t>
            </a:r>
          </a:p>
          <a:p>
            <a:pPr lvl="1"/>
            <a:r>
              <a:rPr lang="en-US" altLang="el-GR" dirty="0"/>
              <a:t>No ability to identify pain</a:t>
            </a:r>
          </a:p>
          <a:p>
            <a:pPr lvl="1"/>
            <a:r>
              <a:rPr lang="en-US" altLang="el-GR" dirty="0"/>
              <a:t>Sometimes exposure wins out over comfort</a:t>
            </a:r>
          </a:p>
          <a:p>
            <a:pPr lvl="1"/>
            <a:r>
              <a:rPr lang="en-US" altLang="el-GR" dirty="0"/>
              <a:t>Even supine can be injurious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564712" y="333208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3111" y="1389957"/>
            <a:ext cx="5120889" cy="388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6801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7842" b="7842"/>
          <a:stretch>
            <a:fillRect/>
          </a:stretch>
        </p:blipFill>
        <p:spPr>
          <a:xfrm>
            <a:off x="0" y="1447800"/>
            <a:ext cx="4634884" cy="37152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17298" y="362900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Content Placeholder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4884" y="1447800"/>
            <a:ext cx="4729249" cy="371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942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Gill Sans MT"/>
                <a:cs typeface="Gill Sans MT"/>
              </a:rPr>
              <a:t>Surgical Complication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lvl="0" indent="0">
              <a:buNone/>
            </a:pPr>
            <a:r>
              <a:rPr lang="en-US" sz="2800" dirty="0">
                <a:solidFill>
                  <a:prstClr val="black"/>
                </a:solidFill>
                <a:cs typeface="Corbel"/>
              </a:rPr>
              <a:t>Dictionaries: </a:t>
            </a:r>
            <a:endParaRPr lang="el-GR" sz="2800" dirty="0">
              <a:solidFill>
                <a:prstClr val="black"/>
              </a:solidFill>
              <a:cs typeface="Corbel"/>
            </a:endParaRPr>
          </a:p>
          <a:p>
            <a:pPr marL="0" lvl="0" indent="0">
              <a:buNone/>
            </a:pPr>
            <a:r>
              <a:rPr lang="en-US" sz="2600" dirty="0">
                <a:solidFill>
                  <a:prstClr val="black"/>
                </a:solidFill>
                <a:cs typeface="Corbel"/>
              </a:rPr>
              <a:t>Is an unfavorable evolution or consequence of a disease, a health condition or a therapy (surgery here)</a:t>
            </a:r>
          </a:p>
          <a:p>
            <a:pPr marL="0" indent="0">
              <a:buNone/>
            </a:pPr>
            <a:endParaRPr lang="en-US" dirty="0">
              <a:cs typeface="Corbel"/>
            </a:endParaRPr>
          </a:p>
          <a:p>
            <a:pPr marL="0" indent="0">
              <a:buNone/>
            </a:pPr>
            <a:r>
              <a:rPr lang="en-US" sz="2800" dirty="0">
                <a:cs typeface="Corbel"/>
              </a:rPr>
              <a:t>Latest definitions: </a:t>
            </a:r>
            <a:endParaRPr lang="el-GR" sz="2800" dirty="0">
              <a:cs typeface="Corbel"/>
            </a:endParaRPr>
          </a:p>
          <a:p>
            <a:pPr marL="0" indent="0">
              <a:buNone/>
            </a:pP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rbel"/>
              </a:rPr>
              <a:t>‘‘any deviation from the ideal postoperative course that is not inherent in the procedure and does not comprise a failure to cure’’</a:t>
            </a:r>
            <a:endParaRPr lang="el-GR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orbel"/>
            </a:endParaRPr>
          </a:p>
          <a:p>
            <a:pPr marL="0" indent="0">
              <a:buNone/>
            </a:pPr>
            <a:endParaRPr lang="en-US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orbel"/>
            </a:endParaRPr>
          </a:p>
          <a:p>
            <a:pPr marL="0" indent="0">
              <a:buNone/>
            </a:pP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rbel"/>
              </a:rPr>
              <a:t>“</a:t>
            </a:r>
            <a:r>
              <a:rPr lang="el-GR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rbel"/>
              </a:rPr>
              <a:t>οποιαδήποτε απόκλιση από την ιδανική μετεγχειρητική πορεία που δεν είναι εγγενής της επέμβασης και δεν ανήκει στην αποτυχία της θεραπείας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rbel"/>
              </a:rPr>
              <a:t>”</a:t>
            </a:r>
          </a:p>
          <a:p>
            <a:pPr marL="0" indent="0" algn="ctr">
              <a:buNone/>
            </a:pPr>
            <a:endParaRPr lang="el-GR" sz="1400" dirty="0">
              <a:solidFill>
                <a:srgbClr val="000090"/>
              </a:solidFill>
            </a:endParaRPr>
          </a:p>
          <a:p>
            <a:pPr marL="0" indent="0" algn="ctr">
              <a:buNone/>
            </a:pPr>
            <a:endParaRPr lang="el-GR" sz="1400" dirty="0">
              <a:solidFill>
                <a:srgbClr val="000090"/>
              </a:solidFill>
            </a:endParaRPr>
          </a:p>
          <a:p>
            <a:pPr marL="0" indent="0" algn="ctr">
              <a:buNone/>
            </a:pPr>
            <a:r>
              <a:rPr lang="en-US" sz="1400" dirty="0" err="1">
                <a:solidFill>
                  <a:srgbClr val="000090"/>
                </a:solidFill>
              </a:rPr>
              <a:t>Dindo</a:t>
            </a:r>
            <a:r>
              <a:rPr lang="en-US" sz="1400" dirty="0">
                <a:solidFill>
                  <a:srgbClr val="000090"/>
                </a:solidFill>
              </a:rPr>
              <a:t> D, </a:t>
            </a:r>
            <a:r>
              <a:rPr lang="en-US" sz="1400" dirty="0" err="1">
                <a:solidFill>
                  <a:srgbClr val="000090"/>
                </a:solidFill>
              </a:rPr>
              <a:t>Clavien</a:t>
            </a:r>
            <a:r>
              <a:rPr lang="en-US" sz="1400" dirty="0">
                <a:solidFill>
                  <a:srgbClr val="000090"/>
                </a:solidFill>
              </a:rPr>
              <a:t> PA. What is a surgical complication? </a:t>
            </a:r>
            <a:r>
              <a:rPr lang="en-US" sz="1400" i="1" dirty="0">
                <a:solidFill>
                  <a:srgbClr val="000090"/>
                </a:solidFill>
              </a:rPr>
              <a:t>World J </a:t>
            </a:r>
            <a:r>
              <a:rPr lang="en-US" sz="1400" i="1" dirty="0" err="1">
                <a:solidFill>
                  <a:srgbClr val="000090"/>
                </a:solidFill>
              </a:rPr>
              <a:t>Surg</a:t>
            </a:r>
            <a:r>
              <a:rPr lang="en-US" sz="1400" dirty="0">
                <a:solidFill>
                  <a:srgbClr val="000090"/>
                </a:solidFill>
              </a:rPr>
              <a:t> 2008; 32(6):939-41.</a:t>
            </a:r>
          </a:p>
          <a:p>
            <a:pPr marL="82296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0611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rcRect t="17321" b="17321"/>
          <a:stretch>
            <a:fillRect/>
          </a:stretch>
        </p:blipFill>
        <p:spPr>
          <a:xfrm>
            <a:off x="639741" y="1447800"/>
            <a:ext cx="3925023" cy="3104955"/>
          </a:xfrm>
          <a:prstGeom prst="rect">
            <a:avLst/>
          </a:prstGeom>
        </p:spPr>
      </p:pic>
      <p:pic>
        <p:nvPicPr>
          <p:cNvPr id="6" name="Content Placeholder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765" y="1447800"/>
            <a:ext cx="457923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5922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0"/>
          <p:cNvPicPr>
            <a:picLocks noGrp="1" noChangeAspect="1"/>
          </p:cNvPicPr>
          <p:nvPr>
            <p:ph idx="1"/>
          </p:nvPr>
        </p:nvPicPr>
        <p:blipFill>
          <a:blip r:embed="rId2"/>
          <a:srcRect l="-15252" r="-15252"/>
          <a:stretch>
            <a:fillRect/>
          </a:stretch>
        </p:blipFill>
        <p:spPr>
          <a:xfrm>
            <a:off x="1028700" y="1447800"/>
            <a:ext cx="749935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8702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2933" y="3705"/>
            <a:ext cx="8111067" cy="1334028"/>
          </a:xfrm>
        </p:spPr>
        <p:txBody>
          <a:bodyPr>
            <a:normAutofit/>
          </a:bodyPr>
          <a:lstStyle/>
          <a:p>
            <a:r>
              <a:rPr lang="en-US" sz="1800" dirty="0"/>
              <a:t>Patient induced on back and then turned. Process reversed at the end of procedure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027" b="1027"/>
          <a:stretch>
            <a:fillRect/>
          </a:stretch>
        </p:blipFill>
        <p:spPr>
          <a:xfrm>
            <a:off x="0" y="1678821"/>
            <a:ext cx="4155943" cy="3319397"/>
          </a:xfrm>
          <a:prstGeom prst="rect">
            <a:avLst/>
          </a:prstGeom>
        </p:spPr>
      </p:pic>
      <p:pic>
        <p:nvPicPr>
          <p:cNvPr id="6" name="Content Placeholder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4862" y="1678821"/>
            <a:ext cx="3909138" cy="33193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41532" y="4998218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l-GR" b="1" dirty="0"/>
              <a:t>Gel pad under</a:t>
            </a:r>
          </a:p>
          <a:p>
            <a:r>
              <a:rPr lang="en-US" altLang="el-GR" b="1" dirty="0"/>
              <a:t>knees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09836" y="1014567"/>
            <a:ext cx="1955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l-GR" b="1" dirty="0"/>
              <a:t>Arms supported</a:t>
            </a:r>
          </a:p>
          <a:p>
            <a:r>
              <a:rPr lang="en-US" altLang="el-GR" b="1" dirty="0"/>
              <a:t>Face in cradle</a:t>
            </a:r>
          </a:p>
        </p:txBody>
      </p:sp>
    </p:spTree>
    <p:extLst>
      <p:ext uri="{BB962C8B-B14F-4D97-AF65-F5344CB8AC3E}">
        <p14:creationId xmlns:p14="http://schemas.microsoft.com/office/powerpoint/2010/main" val="10882262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to positioning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8541" y="1871135"/>
            <a:ext cx="2967059" cy="35306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Obesity</a:t>
            </a:r>
          </a:p>
          <a:p>
            <a:r>
              <a:rPr lang="en-US" dirty="0"/>
              <a:t>Trauma</a:t>
            </a:r>
          </a:p>
          <a:p>
            <a:r>
              <a:rPr lang="en-US" dirty="0"/>
              <a:t>Pre-existing conditions</a:t>
            </a:r>
          </a:p>
          <a:p>
            <a:r>
              <a:rPr lang="en-US" dirty="0"/>
              <a:t>Arthritis, amputation, injury</a:t>
            </a:r>
          </a:p>
          <a:p>
            <a:r>
              <a:rPr lang="en-US" dirty="0"/>
              <a:t>Diabetes</a:t>
            </a:r>
          </a:p>
          <a:p>
            <a:r>
              <a:rPr lang="en-US" dirty="0"/>
              <a:t>Cardiac/Vascular disease</a:t>
            </a:r>
          </a:p>
          <a:p>
            <a:r>
              <a:rPr lang="en-US" dirty="0"/>
              <a:t>Smoking</a:t>
            </a:r>
          </a:p>
          <a:p>
            <a:endParaRPr lang="en-US" dirty="0"/>
          </a:p>
        </p:txBody>
      </p:sp>
      <p:pic>
        <p:nvPicPr>
          <p:cNvPr id="5" name="Content Placeholder 7"/>
          <p:cNvPicPr>
            <a:picLocks noChangeAspect="1"/>
          </p:cNvPicPr>
          <p:nvPr/>
        </p:nvPicPr>
        <p:blipFill rotWithShape="1">
          <a:blip r:embed="rId2"/>
          <a:srcRect r="7004" b="1"/>
          <a:stretch/>
        </p:blipFill>
        <p:spPr>
          <a:xfrm>
            <a:off x="4364996" y="1271905"/>
            <a:ext cx="4779004" cy="467169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599632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l-GR" dirty="0"/>
              <a:t>Documentation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l-GR" sz="2800" dirty="0"/>
              <a:t>“The table was placed in beach chair configuration. Head, neck, trunk and limbs were padded and protected in appropriate fashion.” </a:t>
            </a:r>
          </a:p>
          <a:p>
            <a:endParaRPr lang="en-US" altLang="el-GR" sz="2800" dirty="0"/>
          </a:p>
          <a:p>
            <a:r>
              <a:rPr lang="en-US" altLang="el-GR" sz="2800" dirty="0"/>
              <a:t>“The right lower extremity was prepped and draped in the usual sterile fashion.”</a:t>
            </a:r>
          </a:p>
          <a:p>
            <a:endParaRPr lang="en-US" altLang="el-GR" sz="2800" dirty="0"/>
          </a:p>
          <a:p>
            <a:r>
              <a:rPr lang="en-US" altLang="el-GR" sz="2800" dirty="0"/>
              <a:t>“Bilateral upper extremities were prepped and draped in standard sterile fashion.”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4895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Perioperative complications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630632"/>
          </a:xfrm>
        </p:spPr>
        <p:txBody>
          <a:bodyPr>
            <a:normAutofit fontScale="70000" lnSpcReduction="20000"/>
          </a:bodyPr>
          <a:lstStyle/>
          <a:p>
            <a:pPr marL="82296" indent="0">
              <a:buNone/>
            </a:pPr>
            <a:r>
              <a:rPr lang="en-US" b="1" dirty="0">
                <a:latin typeface="Gill Sans MT"/>
                <a:cs typeface="Gill Sans MT"/>
              </a:rPr>
              <a:t>Refers to problems arising during surgery, which include:</a:t>
            </a:r>
            <a:endParaRPr lang="el-GR" b="1" dirty="0">
              <a:latin typeface="Gill Sans MT"/>
              <a:cs typeface="Gill Sans MT"/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078432"/>
            <a:ext cx="418953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Hypotension</a:t>
            </a:r>
          </a:p>
          <a:p>
            <a:pPr lvl="1"/>
            <a:r>
              <a:rPr lang="en-US" dirty="0"/>
              <a:t>Blood loss</a:t>
            </a:r>
          </a:p>
          <a:p>
            <a:pPr lvl="1"/>
            <a:r>
              <a:rPr lang="en-US" dirty="0"/>
              <a:t>Mismatched blood transfusion</a:t>
            </a:r>
          </a:p>
          <a:p>
            <a:pPr lvl="1"/>
            <a:r>
              <a:rPr lang="en-US" dirty="0"/>
              <a:t>Vasodilatation from a combination of premedication and anesthetic agents.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Raised blood pressure</a:t>
            </a:r>
          </a:p>
          <a:p>
            <a:pPr lvl="1"/>
            <a:r>
              <a:rPr lang="en-US" dirty="0"/>
              <a:t>Use of ketamine</a:t>
            </a:r>
          </a:p>
          <a:p>
            <a:pPr lvl="1"/>
            <a:r>
              <a:rPr lang="en-US" dirty="0"/>
              <a:t>Phaechromocytoma</a:t>
            </a:r>
          </a:p>
          <a:p>
            <a:pPr lvl="1"/>
            <a:r>
              <a:rPr lang="en-US" dirty="0"/>
              <a:t>Uncontrolled hypertension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25521" y="2078432"/>
            <a:ext cx="4500972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Cardiac arrest</a:t>
            </a:r>
          </a:p>
          <a:p>
            <a:pPr lvl="1"/>
            <a:r>
              <a:rPr lang="en-US" dirty="0"/>
              <a:t>Air embolism</a:t>
            </a:r>
          </a:p>
          <a:p>
            <a:pPr lvl="1"/>
            <a:r>
              <a:rPr lang="en-US" dirty="0"/>
              <a:t>Tissue hypoxia</a:t>
            </a:r>
          </a:p>
          <a:p>
            <a:pPr lvl="2"/>
            <a:r>
              <a:rPr lang="en-US" dirty="0"/>
              <a:t>Blood loss</a:t>
            </a:r>
          </a:p>
          <a:p>
            <a:pPr lvl="2"/>
            <a:r>
              <a:rPr lang="en-US" dirty="0"/>
              <a:t>Air embolism</a:t>
            </a:r>
          </a:p>
          <a:p>
            <a:pPr lvl="1"/>
            <a:r>
              <a:rPr lang="en-US" dirty="0"/>
              <a:t>Increase in circulating catecholamine</a:t>
            </a:r>
          </a:p>
          <a:p>
            <a:pPr lvl="2"/>
            <a:r>
              <a:rPr lang="en-US" dirty="0"/>
              <a:t>Use of exogenous adrenaline in the presence of hydrogenated hydrocarbons e.g. Halothane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Hypoxia</a:t>
            </a:r>
          </a:p>
          <a:p>
            <a:pPr lvl="1"/>
            <a:r>
              <a:rPr lang="en-US" dirty="0"/>
              <a:t>Reduced O</a:t>
            </a:r>
            <a:r>
              <a:rPr lang="en-US" baseline="-25000" dirty="0"/>
              <a:t>2</a:t>
            </a:r>
            <a:r>
              <a:rPr lang="en-US" dirty="0"/>
              <a:t> in inspired air</a:t>
            </a:r>
          </a:p>
          <a:p>
            <a:pPr lvl="1"/>
            <a:r>
              <a:rPr lang="en-US" dirty="0"/>
              <a:t>Inadequate blood flow in myocardial failure</a:t>
            </a:r>
          </a:p>
          <a:p>
            <a:pPr lvl="1"/>
            <a:r>
              <a:rPr lang="en-US" dirty="0"/>
              <a:t>Inadequate alveolar ventilation due to respiratory depression</a:t>
            </a:r>
          </a:p>
          <a:p>
            <a:pPr lvl="1"/>
            <a:r>
              <a:rPr lang="en-US" dirty="0"/>
              <a:t>Insufficient functioning hemoglobin</a:t>
            </a:r>
          </a:p>
        </p:txBody>
      </p:sp>
    </p:spTree>
    <p:extLst>
      <p:ext uri="{BB962C8B-B14F-4D97-AF65-F5344CB8AC3E}">
        <p14:creationId xmlns:p14="http://schemas.microsoft.com/office/powerpoint/2010/main" val="15157986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Perioperative complications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9208" y="1417638"/>
            <a:ext cx="3727092" cy="4800600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sz="1400" dirty="0">
                <a:solidFill>
                  <a:srgbClr val="000000"/>
                </a:solidFill>
              </a:rPr>
              <a:t>Asphyxia</a:t>
            </a:r>
          </a:p>
          <a:p>
            <a:pPr lvl="1">
              <a:lnSpc>
                <a:spcPct val="70000"/>
              </a:lnSpc>
            </a:pPr>
            <a:r>
              <a:rPr lang="en-US" sz="1400" dirty="0">
                <a:solidFill>
                  <a:srgbClr val="000000"/>
                </a:solidFill>
              </a:rPr>
              <a:t>Combination of hypoxia &amp; </a:t>
            </a:r>
            <a:r>
              <a:rPr lang="en-US" sz="1400" dirty="0" err="1">
                <a:solidFill>
                  <a:srgbClr val="000000"/>
                </a:solidFill>
              </a:rPr>
              <a:t>hypercapnia</a:t>
            </a:r>
            <a:r>
              <a:rPr lang="en-US" sz="1400" dirty="0">
                <a:solidFill>
                  <a:srgbClr val="000000"/>
                </a:solidFill>
              </a:rPr>
              <a:t>, caused by respiratory obstruction</a:t>
            </a:r>
          </a:p>
          <a:p>
            <a:pPr lvl="1">
              <a:lnSpc>
                <a:spcPct val="70000"/>
              </a:lnSpc>
            </a:pPr>
            <a:r>
              <a:rPr lang="en-US" sz="1400" b="1" dirty="0">
                <a:solidFill>
                  <a:srgbClr val="000000"/>
                </a:solidFill>
              </a:rPr>
              <a:t>SIGNS:-</a:t>
            </a:r>
          </a:p>
          <a:p>
            <a:pPr lvl="2">
              <a:lnSpc>
                <a:spcPct val="70000"/>
              </a:lnSpc>
            </a:pPr>
            <a:r>
              <a:rPr lang="en-US" sz="1400" dirty="0">
                <a:solidFill>
                  <a:srgbClr val="000000"/>
                </a:solidFill>
              </a:rPr>
              <a:t>Noisy breathing during partial obstruction</a:t>
            </a:r>
          </a:p>
          <a:p>
            <a:pPr lvl="2">
              <a:lnSpc>
                <a:spcPct val="70000"/>
              </a:lnSpc>
            </a:pPr>
            <a:r>
              <a:rPr lang="en-US" sz="1400" dirty="0">
                <a:solidFill>
                  <a:srgbClr val="000000"/>
                </a:solidFill>
              </a:rPr>
              <a:t>In the presence of endotracheal tube, difficulty in inflating &amp; deflating the lungs</a:t>
            </a:r>
          </a:p>
          <a:p>
            <a:pPr lvl="2">
              <a:lnSpc>
                <a:spcPct val="70000"/>
              </a:lnSpc>
            </a:pPr>
            <a:r>
              <a:rPr lang="en-US" sz="1400" dirty="0">
                <a:solidFill>
                  <a:srgbClr val="000000"/>
                </a:solidFill>
              </a:rPr>
              <a:t>Cyanosis</a:t>
            </a:r>
          </a:p>
          <a:p>
            <a:pPr lvl="1">
              <a:lnSpc>
                <a:spcPct val="70000"/>
              </a:lnSpc>
            </a:pPr>
            <a:r>
              <a:rPr lang="en-US" sz="1400" b="1" dirty="0">
                <a:solidFill>
                  <a:srgbClr val="000000"/>
                </a:solidFill>
              </a:rPr>
              <a:t>CAUSES:- 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u="sng" dirty="0">
                <a:solidFill>
                  <a:srgbClr val="000000"/>
                </a:solidFill>
              </a:rPr>
              <a:t>physical &amp; mechanical</a:t>
            </a:r>
            <a:r>
              <a:rPr lang="en-US" sz="1400" dirty="0">
                <a:solidFill>
                  <a:srgbClr val="000000"/>
                </a:solidFill>
              </a:rPr>
              <a:t>.</a:t>
            </a:r>
            <a:endParaRPr lang="en-US" sz="1400" b="1" dirty="0">
              <a:solidFill>
                <a:srgbClr val="000000"/>
              </a:solidFill>
            </a:endParaRPr>
          </a:p>
          <a:p>
            <a:pPr lvl="2">
              <a:lnSpc>
                <a:spcPct val="70000"/>
              </a:lnSpc>
            </a:pPr>
            <a:r>
              <a:rPr lang="en-US" sz="1400" dirty="0">
                <a:solidFill>
                  <a:srgbClr val="000000"/>
                </a:solidFill>
              </a:rPr>
              <a:t>Flexed head in anesthetized </a:t>
            </a:r>
            <a:r>
              <a:rPr lang="en-US" sz="1400" dirty="0" err="1">
                <a:solidFill>
                  <a:srgbClr val="000000"/>
                </a:solidFill>
              </a:rPr>
              <a:t>px</a:t>
            </a:r>
            <a:r>
              <a:rPr lang="en-US" sz="1400" dirty="0">
                <a:solidFill>
                  <a:srgbClr val="000000"/>
                </a:solidFill>
              </a:rPr>
              <a:t> with/without endotracheal tube.</a:t>
            </a:r>
          </a:p>
          <a:p>
            <a:pPr lvl="2">
              <a:lnSpc>
                <a:spcPct val="70000"/>
              </a:lnSpc>
            </a:pPr>
            <a:r>
              <a:rPr lang="en-US" sz="1400" dirty="0">
                <a:solidFill>
                  <a:srgbClr val="000000"/>
                </a:solidFill>
              </a:rPr>
              <a:t>Endotracheal tube blocked by pus, blood, foreign bodies.</a:t>
            </a:r>
          </a:p>
          <a:p>
            <a:pPr lvl="2">
              <a:lnSpc>
                <a:spcPct val="70000"/>
              </a:lnSpc>
            </a:pPr>
            <a:r>
              <a:rPr lang="en-US" sz="1400" dirty="0">
                <a:solidFill>
                  <a:srgbClr val="000000"/>
                </a:solidFill>
              </a:rPr>
              <a:t>Pressure on trachea from without, during operations on large tumors of the neck e.g. thyroidectomy</a:t>
            </a:r>
          </a:p>
          <a:p>
            <a:pPr lvl="2">
              <a:lnSpc>
                <a:spcPct val="70000"/>
              </a:lnSpc>
            </a:pPr>
            <a:r>
              <a:rPr lang="en-US" sz="1400" u="sng" dirty="0">
                <a:solidFill>
                  <a:srgbClr val="000000"/>
                </a:solidFill>
              </a:rPr>
              <a:t>Chemical causes</a:t>
            </a:r>
            <a:endParaRPr lang="en-US" sz="1400" dirty="0">
              <a:solidFill>
                <a:srgbClr val="000000"/>
              </a:solidFill>
            </a:endParaRPr>
          </a:p>
          <a:p>
            <a:pPr lvl="3">
              <a:lnSpc>
                <a:spcPct val="70000"/>
              </a:lnSpc>
            </a:pPr>
            <a:r>
              <a:rPr lang="en-US" sz="1400" dirty="0">
                <a:solidFill>
                  <a:srgbClr val="000000"/>
                </a:solidFill>
              </a:rPr>
              <a:t>Inhalation of intestinal contents </a:t>
            </a:r>
            <a:r>
              <a:rPr lang="el-GR" sz="1400" dirty="0">
                <a:solidFill>
                  <a:srgbClr val="000000"/>
                </a:solidFill>
              </a:rPr>
              <a:t>(</a:t>
            </a:r>
            <a:r>
              <a:rPr lang="en-US" sz="1400" dirty="0">
                <a:solidFill>
                  <a:srgbClr val="000000"/>
                </a:solidFill>
              </a:rPr>
              <a:t>can be due to stimulation of the back of the tongue by foreign</a:t>
            </a:r>
            <a:r>
              <a:rPr lang="el-GR" sz="1400" dirty="0">
                <a:solidFill>
                  <a:srgbClr val="000000"/>
                </a:solidFill>
              </a:rPr>
              <a:t>)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Content Placeholder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9902" y="1417638"/>
            <a:ext cx="4164098" cy="4164098"/>
          </a:xfrm>
          <a:custGeom>
            <a:avLst/>
            <a:gdLst>
              <a:gd name="connsiteX0" fmla="*/ 0 w 4636009"/>
              <a:gd name="connsiteY0" fmla="*/ 0 h 5032375"/>
              <a:gd name="connsiteX1" fmla="*/ 4636009 w 4636009"/>
              <a:gd name="connsiteY1" fmla="*/ 0 h 5032375"/>
              <a:gd name="connsiteX2" fmla="*/ 4636009 w 4636009"/>
              <a:gd name="connsiteY2" fmla="*/ 5032375 h 5032375"/>
              <a:gd name="connsiteX3" fmla="*/ 0 w 4636009"/>
              <a:gd name="connsiteY3" fmla="*/ 5032375 h 503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6009" h="5032375">
                <a:moveTo>
                  <a:pt x="0" y="0"/>
                </a:moveTo>
                <a:lnTo>
                  <a:pt x="4636009" y="0"/>
                </a:lnTo>
                <a:lnTo>
                  <a:pt x="4636009" y="5032375"/>
                </a:lnTo>
                <a:lnTo>
                  <a:pt x="0" y="50323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303026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 operative complications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Refers to complications arising after surgical operations</a:t>
            </a:r>
          </a:p>
          <a:p>
            <a:pPr lvl="1"/>
            <a:r>
              <a:rPr lang="en-US" b="1" dirty="0"/>
              <a:t>Immediate/Early complications</a:t>
            </a:r>
          </a:p>
          <a:p>
            <a:pPr lvl="2"/>
            <a:r>
              <a:rPr lang="en-US" dirty="0"/>
              <a:t>Respiratory,</a:t>
            </a:r>
          </a:p>
          <a:p>
            <a:pPr lvl="2"/>
            <a:r>
              <a:rPr lang="en-US" dirty="0"/>
              <a:t>Cardiovascular,</a:t>
            </a:r>
          </a:p>
          <a:p>
            <a:pPr lvl="2"/>
            <a:r>
              <a:rPr lang="en-US" dirty="0"/>
              <a:t>CNS,</a:t>
            </a:r>
          </a:p>
          <a:p>
            <a:pPr lvl="2"/>
            <a:r>
              <a:rPr lang="en-US" dirty="0" err="1"/>
              <a:t>Genito</a:t>
            </a:r>
            <a:r>
              <a:rPr lang="en-US" dirty="0"/>
              <a:t>-urinary,</a:t>
            </a:r>
          </a:p>
          <a:p>
            <a:pPr lvl="2"/>
            <a:r>
              <a:rPr lang="en-US" dirty="0"/>
              <a:t>GI and</a:t>
            </a:r>
          </a:p>
          <a:p>
            <a:pPr lvl="2"/>
            <a:r>
              <a:rPr lang="en-US" dirty="0"/>
              <a:t>Wound complications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6741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9208" y="3705"/>
            <a:ext cx="7498080" cy="1143000"/>
          </a:xfrm>
        </p:spPr>
        <p:txBody>
          <a:bodyPr/>
          <a:lstStyle/>
          <a:p>
            <a:r>
              <a:rPr lang="en-US" altLang="el-GR" dirty="0">
                <a:solidFill>
                  <a:srgbClr val="4B2203"/>
                </a:solidFill>
              </a:rPr>
              <a:t>Respiratory</a:t>
            </a:r>
            <a:endParaRPr lang="en-US" dirty="0">
              <a:solidFill>
                <a:srgbClr val="4B2203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28108" r="-28108"/>
          <a:stretch/>
        </p:blipFill>
        <p:spPr>
          <a:xfrm>
            <a:off x="-897467" y="1270000"/>
            <a:ext cx="10701867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0222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Respiratory Complications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Respiratory insufficiency</a:t>
            </a:r>
          </a:p>
          <a:p>
            <a:pPr lvl="1"/>
            <a:r>
              <a:rPr lang="en-US" dirty="0"/>
              <a:t>Airway obstruction</a:t>
            </a:r>
          </a:p>
          <a:p>
            <a:pPr lvl="2"/>
            <a:r>
              <a:rPr lang="en-US" dirty="0"/>
              <a:t>Often caused by the tongue which falls back to block the </a:t>
            </a:r>
            <a:r>
              <a:rPr lang="en-US" dirty="0" err="1"/>
              <a:t>oro</a:t>
            </a:r>
            <a:r>
              <a:rPr lang="en-US" dirty="0"/>
              <a:t>- and </a:t>
            </a:r>
            <a:r>
              <a:rPr lang="en-US" dirty="0" err="1"/>
              <a:t>nasopharynx</a:t>
            </a:r>
            <a:endParaRPr lang="en-US" dirty="0"/>
          </a:p>
          <a:p>
            <a:pPr lvl="2"/>
            <a:r>
              <a:rPr lang="en-US" dirty="0"/>
              <a:t>Presence of foreign bodies e.g. gastric contents, blood, pus, forgotten throat packs.</a:t>
            </a:r>
          </a:p>
          <a:p>
            <a:pPr lvl="1"/>
            <a:r>
              <a:rPr lang="en-US" dirty="0"/>
              <a:t>Aspiration</a:t>
            </a:r>
          </a:p>
          <a:p>
            <a:pPr lvl="2"/>
            <a:r>
              <a:rPr lang="en-US" dirty="0"/>
              <a:t>Aspiration of gastric contents in </a:t>
            </a:r>
            <a:r>
              <a:rPr lang="en-US" dirty="0" err="1"/>
              <a:t>px</a:t>
            </a:r>
            <a:r>
              <a:rPr lang="en-US" dirty="0"/>
              <a:t> that have recently eaten</a:t>
            </a:r>
          </a:p>
          <a:p>
            <a:r>
              <a:rPr lang="en-US" dirty="0"/>
              <a:t>Hiccough</a:t>
            </a:r>
          </a:p>
          <a:p>
            <a:pPr lvl="2"/>
            <a:r>
              <a:rPr lang="en-US" dirty="0" err="1"/>
              <a:t>Clonic</a:t>
            </a:r>
            <a:r>
              <a:rPr lang="en-US" dirty="0"/>
              <a:t> spasm of the diaphragm with reflex closure of the glottis. It may occur soon after operation due to irritation of the mucosa of the esophagus and stomach by anesthetic gases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663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Gill Sans MT"/>
                <a:cs typeface="Gill Sans MT"/>
              </a:rPr>
              <a:t>Systemic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7883" y="1447800"/>
            <a:ext cx="4106460" cy="4800600"/>
          </a:xfrm>
        </p:spPr>
        <p:txBody>
          <a:bodyPr>
            <a:normAutofit fontScale="85000" lnSpcReduction="10000"/>
          </a:bodyPr>
          <a:lstStyle/>
          <a:p>
            <a:r>
              <a:rPr lang="en-US" sz="2600" dirty="0"/>
              <a:t>Complication</a:t>
            </a:r>
          </a:p>
          <a:p>
            <a:pPr marL="402336" lvl="1" indent="0">
              <a:buNone/>
            </a:pPr>
            <a:r>
              <a:rPr lang="en-US" sz="2600" dirty="0"/>
              <a:t>Any deviation from the normal (ideal) postoperative course</a:t>
            </a:r>
          </a:p>
          <a:p>
            <a:endParaRPr lang="el-GR" sz="2600" dirty="0"/>
          </a:p>
          <a:p>
            <a:r>
              <a:rPr lang="en-US" sz="2600" b="1" dirty="0"/>
              <a:t>Medical mistake (error)</a:t>
            </a:r>
          </a:p>
          <a:p>
            <a:pPr marL="402336" lvl="1" indent="0">
              <a:buNone/>
            </a:pPr>
            <a:r>
              <a:rPr lang="en-US" sz="2600" dirty="0"/>
              <a:t>A medical error is a preventable adverse effect of care, whether or not it is evident or harmful to the patient</a:t>
            </a:r>
          </a:p>
          <a:p>
            <a:pPr lvl="2">
              <a:buClrTx/>
            </a:pPr>
            <a:r>
              <a:rPr lang="en-US" sz="2100" dirty="0"/>
              <a:t>This might include an inaccurate or incomplete diagnosis or treatment of a disease, injury, syndrome, behavior, infection, or other ailment</a:t>
            </a:r>
            <a:endParaRPr lang="el-GR" sz="2100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564097" y="1417638"/>
            <a:ext cx="35799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By the State 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By the Health care system</a:t>
            </a:r>
          </a:p>
          <a:p>
            <a:pPr marL="342900" indent="-342900">
              <a:buFont typeface="Arial"/>
              <a:buChar char="•"/>
            </a:pP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the Physician</a:t>
            </a:r>
          </a:p>
        </p:txBody>
      </p:sp>
    </p:spTree>
    <p:extLst>
      <p:ext uri="{BB962C8B-B14F-4D97-AF65-F5344CB8AC3E}">
        <p14:creationId xmlns:p14="http://schemas.microsoft.com/office/powerpoint/2010/main" val="66643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Atelectasis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2274" y="1447800"/>
            <a:ext cx="4106460" cy="48006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Atelectasis(pulmonary collapse)</a:t>
            </a:r>
          </a:p>
          <a:p>
            <a:pPr lvl="1"/>
            <a:r>
              <a:rPr lang="en-US" dirty="0"/>
              <a:t>Increased quantity/viscosity of bronchial secretion</a:t>
            </a:r>
          </a:p>
          <a:p>
            <a:pPr lvl="1"/>
            <a:r>
              <a:rPr lang="en-US" dirty="0"/>
              <a:t>Deficiency in mechanism for expelling bronchial secretion</a:t>
            </a:r>
          </a:p>
          <a:p>
            <a:pPr lvl="1"/>
            <a:r>
              <a:rPr lang="en-US" dirty="0"/>
              <a:t>Intubation of respiratory tract</a:t>
            </a:r>
          </a:p>
          <a:p>
            <a:r>
              <a:rPr lang="en-US" dirty="0"/>
              <a:t>Bronchopneumonia</a:t>
            </a:r>
          </a:p>
          <a:p>
            <a:pPr lvl="1"/>
            <a:r>
              <a:rPr lang="en-US" dirty="0"/>
              <a:t>Infection of Atelectasis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960574" y="339807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Content Placeholder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9854" y="1597260"/>
            <a:ext cx="4090771" cy="409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818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l-GR" sz="4400" dirty="0">
                <a:latin typeface="Gill Sans MT"/>
                <a:ea typeface="ＭＳ Ｐゴシック" panose="020B0600070205080204" pitchFamily="34" charset="-128"/>
                <a:cs typeface="Gill Sans MT"/>
              </a:rPr>
              <a:t>Postoperative Pulmonary Complications</a:t>
            </a:r>
            <a:endParaRPr lang="en-US" dirty="0">
              <a:latin typeface="Gill Sans MT"/>
              <a:cs typeface="Gill Sans M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6142" y="1710308"/>
            <a:ext cx="3364219" cy="4800600"/>
          </a:xfrm>
        </p:spPr>
        <p:txBody>
          <a:bodyPr>
            <a:normAutofit fontScale="70000" lnSpcReduction="20000"/>
          </a:bodyPr>
          <a:lstStyle/>
          <a:p>
            <a:pPr marL="0" indent="0">
              <a:buClr>
                <a:schemeClr val="hlink"/>
              </a:buClr>
              <a:buNone/>
            </a:pPr>
            <a:r>
              <a:rPr lang="en-US" altLang="el-GR" b="1" dirty="0">
                <a:ea typeface="ＭＳ Ｐゴシック" panose="020B0600070205080204" pitchFamily="34" charset="-128"/>
              </a:rPr>
              <a:t>Atelectasis:</a:t>
            </a:r>
          </a:p>
          <a:p>
            <a:r>
              <a:rPr lang="en-US" altLang="el-GR" dirty="0">
                <a:ea typeface="ＭＳ Ｐゴシック" panose="020B0600070205080204" pitchFamily="34" charset="-128"/>
              </a:rPr>
              <a:t>90% postoperative pulmonary complications</a:t>
            </a:r>
          </a:p>
          <a:p>
            <a:r>
              <a:rPr lang="en-US" altLang="el-GR" b="1" dirty="0">
                <a:ea typeface="ＭＳ Ｐゴシック" panose="020B0600070205080204" pitchFamily="34" charset="-128"/>
              </a:rPr>
              <a:t>Etiology:</a:t>
            </a:r>
          </a:p>
          <a:p>
            <a:pPr lvl="1"/>
            <a:r>
              <a:rPr lang="en-US" altLang="el-GR" dirty="0">
                <a:ea typeface="ＭＳ Ｐゴシック" panose="020B0600070205080204" pitchFamily="34" charset="-128"/>
              </a:rPr>
              <a:t>Obstruction of the tracheobronchial airway</a:t>
            </a:r>
          </a:p>
          <a:p>
            <a:pPr marL="1371600" lvl="3" indent="0">
              <a:buClr>
                <a:schemeClr val="hlink"/>
              </a:buClr>
              <a:buSzPct val="90000"/>
              <a:buNone/>
            </a:pPr>
            <a:r>
              <a:rPr lang="en-US" altLang="el-GR" dirty="0">
                <a:ea typeface="ＭＳ Ｐゴシック" panose="020B0600070205080204" pitchFamily="34" charset="-128"/>
              </a:rPr>
              <a:t>Changes in bronchial secretions</a:t>
            </a:r>
          </a:p>
          <a:p>
            <a:pPr marL="1371600" lvl="3" indent="0">
              <a:buClr>
                <a:schemeClr val="hlink"/>
              </a:buClr>
              <a:buSzPct val="90000"/>
              <a:buNone/>
            </a:pPr>
            <a:r>
              <a:rPr lang="en-US" altLang="el-GR" dirty="0">
                <a:ea typeface="ＭＳ Ｐゴシック" panose="020B0600070205080204" pitchFamily="34" charset="-128"/>
              </a:rPr>
              <a:t>Defects in expulsion mechanism</a:t>
            </a:r>
          </a:p>
          <a:p>
            <a:pPr marL="1371600" lvl="3" indent="0">
              <a:buClr>
                <a:schemeClr val="hlink"/>
              </a:buClr>
              <a:buSzPct val="90000"/>
              <a:buNone/>
            </a:pPr>
            <a:r>
              <a:rPr lang="en-US" altLang="el-GR" dirty="0">
                <a:ea typeface="ＭＳ Ｐゴシック" panose="020B0600070205080204" pitchFamily="34" charset="-128"/>
              </a:rPr>
              <a:t>Reduction in bronchial caliber</a:t>
            </a:r>
          </a:p>
          <a:p>
            <a:pPr marL="1371600" lvl="3" indent="0">
              <a:buClr>
                <a:schemeClr val="hlink"/>
              </a:buClr>
              <a:buSzPct val="90000"/>
              <a:buNone/>
            </a:pPr>
            <a:r>
              <a:rPr lang="en-US" altLang="el-GR" dirty="0">
                <a:ea typeface="ＭＳ Ｐゴシック" panose="020B0600070205080204" pitchFamily="34" charset="-128"/>
              </a:rPr>
              <a:t>Pulmonary insufficiency (hypoventilation)</a:t>
            </a:r>
          </a:p>
          <a:p>
            <a:pPr marL="1371600" lvl="3" indent="0">
              <a:buClr>
                <a:schemeClr val="hlink"/>
              </a:buClr>
              <a:buSzPct val="90000"/>
              <a:buNone/>
            </a:pPr>
            <a:r>
              <a:rPr lang="en-US" altLang="el-GR" dirty="0">
                <a:ea typeface="ＭＳ Ｐゴシック" panose="020B0600070205080204" pitchFamily="34" charset="-128"/>
              </a:rPr>
              <a:t>Decrease surfactant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7" r="11945"/>
          <a:stretch>
            <a:fillRect/>
          </a:stretch>
        </p:blipFill>
        <p:spPr bwMode="auto">
          <a:xfrm>
            <a:off x="4800600" y="1763204"/>
            <a:ext cx="3987800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84787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Chest X-ray</a:t>
            </a:r>
          </a:p>
        </p:txBody>
      </p:sp>
      <p:pic>
        <p:nvPicPr>
          <p:cNvPr id="4" name="Content Placeholder 14"/>
          <p:cNvPicPr>
            <a:picLocks noGrp="1" noChangeAspect="1"/>
          </p:cNvPicPr>
          <p:nvPr>
            <p:ph idx="1"/>
          </p:nvPr>
        </p:nvPicPr>
        <p:blipFill>
          <a:blip r:embed="rId2"/>
          <a:srcRect t="11110" b="11110"/>
          <a:stretch>
            <a:fillRect/>
          </a:stretch>
        </p:blipFill>
        <p:spPr>
          <a:xfrm>
            <a:off x="0" y="3605213"/>
            <a:ext cx="3727450" cy="32527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14252" y="257329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088" y="1659468"/>
            <a:ext cx="3011846" cy="25717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67815" y="412387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Content Placeholder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133" y="3605213"/>
            <a:ext cx="3619867" cy="3252787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452481" y="3105032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Pulmonary Edema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35608" y="3084657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Pneumonia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15287" y="450326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nl-NL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895544" y="1232972"/>
            <a:ext cx="1612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nl-NL" dirty="0"/>
              <a:t>Pleural Effusion</a:t>
            </a:r>
          </a:p>
        </p:txBody>
      </p:sp>
    </p:spTree>
    <p:extLst>
      <p:ext uri="{BB962C8B-B14F-4D97-AF65-F5344CB8AC3E}">
        <p14:creationId xmlns:p14="http://schemas.microsoft.com/office/powerpoint/2010/main" val="37905722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Risk Factors for Postoperative Pulmonary Complications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6975" y="3014736"/>
            <a:ext cx="3232265" cy="3599820"/>
          </a:xfrm>
        </p:spPr>
        <p:txBody>
          <a:bodyPr>
            <a:normAutofit fontScale="77500" lnSpcReduction="20000"/>
          </a:bodyPr>
          <a:lstStyle/>
          <a:p>
            <a:r>
              <a:rPr lang="en-US" sz="3100" dirty="0"/>
              <a:t>Age &gt; 70 </a:t>
            </a:r>
          </a:p>
          <a:p>
            <a:r>
              <a:rPr lang="en-US" sz="3100" dirty="0"/>
              <a:t>Age 50-69 </a:t>
            </a:r>
          </a:p>
          <a:p>
            <a:r>
              <a:rPr lang="en-US" sz="3100" dirty="0"/>
              <a:t>Major abdominal surgery</a:t>
            </a:r>
          </a:p>
          <a:p>
            <a:r>
              <a:rPr lang="en-US" sz="3100" dirty="0"/>
              <a:t>Emergency surgery</a:t>
            </a:r>
          </a:p>
          <a:p>
            <a:r>
              <a:rPr lang="en-US" sz="3100" dirty="0"/>
              <a:t>Chronic obstructive pulmonary disease</a:t>
            </a:r>
          </a:p>
          <a:p>
            <a:r>
              <a:rPr lang="en-US" sz="3100" dirty="0"/>
              <a:t>Age 30-49</a:t>
            </a:r>
          </a:p>
          <a:p>
            <a:r>
              <a:rPr lang="en-US" sz="3100" dirty="0"/>
              <a:t>General anesthesia &gt; 180 minutes</a:t>
            </a:r>
            <a:endParaRPr lang="el-GR" sz="3100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191000" y="2804453"/>
            <a:ext cx="4013200" cy="368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l-GR" sz="2400" dirty="0">
                <a:latin typeface="Gill Sans MT"/>
                <a:cs typeface="Gill Sans MT"/>
              </a:rPr>
              <a:t>7</a:t>
            </a:r>
            <a:r>
              <a:rPr lang="en-US" sz="2400" dirty="0">
                <a:latin typeface="Gill Sans MT"/>
                <a:cs typeface="Gill Sans MT"/>
              </a:rPr>
              <a:t>,</a:t>
            </a:r>
            <a:r>
              <a:rPr lang="el-GR" sz="2400" dirty="0">
                <a:latin typeface="Gill Sans MT"/>
                <a:cs typeface="Gill Sans MT"/>
              </a:rPr>
              <a:t>46</a:t>
            </a:r>
          </a:p>
          <a:p>
            <a:pPr algn="ctr">
              <a:lnSpc>
                <a:spcPct val="140000"/>
              </a:lnSpc>
            </a:pPr>
            <a:r>
              <a:rPr lang="el-GR" sz="2400" dirty="0">
                <a:latin typeface="Gill Sans MT"/>
                <a:cs typeface="Gill Sans MT"/>
              </a:rPr>
              <a:t>4</a:t>
            </a:r>
            <a:r>
              <a:rPr lang="en-US" sz="2400" dirty="0">
                <a:latin typeface="Gill Sans MT"/>
                <a:cs typeface="Gill Sans MT"/>
              </a:rPr>
              <a:t>,</a:t>
            </a:r>
            <a:r>
              <a:rPr lang="el-GR" sz="2400" dirty="0">
                <a:latin typeface="Gill Sans MT"/>
                <a:cs typeface="Gill Sans MT"/>
              </a:rPr>
              <a:t>14</a:t>
            </a:r>
            <a:endParaRPr lang="en-US" sz="2400" dirty="0">
              <a:latin typeface="Gill Sans MT"/>
              <a:cs typeface="Gill Sans MT"/>
            </a:endParaRPr>
          </a:p>
          <a:p>
            <a:pPr algn="ctr">
              <a:lnSpc>
                <a:spcPct val="140000"/>
              </a:lnSpc>
            </a:pPr>
            <a:r>
              <a:rPr lang="el-GR" sz="2400" dirty="0">
                <a:latin typeface="Gill Sans MT"/>
                <a:cs typeface="Gill Sans MT"/>
              </a:rPr>
              <a:t>3</a:t>
            </a:r>
            <a:r>
              <a:rPr lang="en-US" sz="2400" dirty="0">
                <a:latin typeface="Gill Sans MT"/>
                <a:cs typeface="Gill Sans MT"/>
              </a:rPr>
              <a:t>,</a:t>
            </a:r>
            <a:r>
              <a:rPr lang="el-GR" sz="2400" dirty="0">
                <a:latin typeface="Gill Sans MT"/>
                <a:cs typeface="Gill Sans MT"/>
              </a:rPr>
              <a:t>90</a:t>
            </a:r>
            <a:endParaRPr lang="en-US" sz="2400" dirty="0">
              <a:latin typeface="Gill Sans MT"/>
              <a:cs typeface="Gill Sans MT"/>
            </a:endParaRPr>
          </a:p>
          <a:p>
            <a:pPr algn="ctr">
              <a:lnSpc>
                <a:spcPct val="140000"/>
              </a:lnSpc>
            </a:pPr>
            <a:r>
              <a:rPr lang="el-GR" sz="2400" dirty="0">
                <a:latin typeface="Gill Sans MT"/>
                <a:cs typeface="Gill Sans MT"/>
              </a:rPr>
              <a:t>3</a:t>
            </a:r>
            <a:r>
              <a:rPr lang="en-US" sz="2400" dirty="0">
                <a:latin typeface="Gill Sans MT"/>
                <a:cs typeface="Gill Sans MT"/>
              </a:rPr>
              <a:t>,</a:t>
            </a:r>
            <a:r>
              <a:rPr lang="el-GR" sz="2400" dirty="0">
                <a:latin typeface="Gill Sans MT"/>
                <a:cs typeface="Gill Sans MT"/>
              </a:rPr>
              <a:t>49</a:t>
            </a:r>
            <a:endParaRPr lang="en-US" sz="2400" dirty="0">
              <a:latin typeface="Gill Sans MT"/>
              <a:cs typeface="Gill Sans MT"/>
            </a:endParaRPr>
          </a:p>
          <a:p>
            <a:pPr algn="ctr">
              <a:lnSpc>
                <a:spcPct val="140000"/>
              </a:lnSpc>
            </a:pPr>
            <a:r>
              <a:rPr lang="el-GR" sz="2400" dirty="0">
                <a:latin typeface="Gill Sans MT"/>
                <a:cs typeface="Gill Sans MT"/>
              </a:rPr>
              <a:t>3</a:t>
            </a:r>
            <a:r>
              <a:rPr lang="en-US" sz="2400" dirty="0">
                <a:latin typeface="Gill Sans MT"/>
                <a:cs typeface="Gill Sans MT"/>
              </a:rPr>
              <a:t>,</a:t>
            </a:r>
            <a:r>
              <a:rPr lang="el-GR" sz="2400" dirty="0">
                <a:latin typeface="Gill Sans MT"/>
                <a:cs typeface="Gill Sans MT"/>
              </a:rPr>
              <a:t>13</a:t>
            </a:r>
            <a:endParaRPr lang="en-US" sz="2400" dirty="0">
              <a:latin typeface="Gill Sans MT"/>
              <a:cs typeface="Gill Sans MT"/>
            </a:endParaRPr>
          </a:p>
          <a:p>
            <a:pPr algn="ctr">
              <a:lnSpc>
                <a:spcPct val="140000"/>
              </a:lnSpc>
            </a:pPr>
            <a:r>
              <a:rPr lang="el-GR" sz="2400" dirty="0">
                <a:latin typeface="Gill Sans MT"/>
                <a:cs typeface="Gill Sans MT"/>
              </a:rPr>
              <a:t>2</a:t>
            </a:r>
            <a:r>
              <a:rPr lang="en-US" sz="2400" dirty="0">
                <a:latin typeface="Gill Sans MT"/>
                <a:cs typeface="Gill Sans MT"/>
              </a:rPr>
              <a:t>,</a:t>
            </a:r>
            <a:r>
              <a:rPr lang="el-GR" sz="2400" dirty="0">
                <a:latin typeface="Gill Sans MT"/>
                <a:cs typeface="Gill Sans MT"/>
              </a:rPr>
              <a:t>29</a:t>
            </a:r>
            <a:endParaRPr lang="en-US" sz="2400" dirty="0">
              <a:latin typeface="Gill Sans MT"/>
              <a:cs typeface="Gill Sans MT"/>
            </a:endParaRPr>
          </a:p>
          <a:p>
            <a:pPr algn="ctr">
              <a:lnSpc>
                <a:spcPct val="140000"/>
              </a:lnSpc>
            </a:pPr>
            <a:r>
              <a:rPr lang="el-GR" sz="2400" dirty="0">
                <a:latin typeface="Gill Sans MT"/>
                <a:cs typeface="Gill Sans MT"/>
              </a:rPr>
              <a:t>1</a:t>
            </a:r>
            <a:r>
              <a:rPr lang="en-US" sz="2400" dirty="0">
                <a:latin typeface="Gill Sans MT"/>
                <a:cs typeface="Gill Sans MT"/>
              </a:rPr>
              <a:t>,</a:t>
            </a:r>
            <a:r>
              <a:rPr lang="el-GR" sz="2400" dirty="0">
                <a:latin typeface="Gill Sans MT"/>
                <a:cs typeface="Gill Sans MT"/>
              </a:rPr>
              <a:t>52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40976" y="283722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560295" y="2467892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Relative Risk</a:t>
            </a:r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1896096" y="2433105"/>
            <a:ext cx="1241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Risk Factor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163217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Common Causes of Postoperative Hypoxemia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883305"/>
            <a:ext cx="7498080" cy="496993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Atelectasis</a:t>
            </a:r>
          </a:p>
          <a:p>
            <a:r>
              <a:rPr lang="en-US" dirty="0"/>
              <a:t>Alveolar infiltrates </a:t>
            </a:r>
          </a:p>
          <a:p>
            <a:r>
              <a:rPr lang="en-US" dirty="0"/>
              <a:t>Aspiration</a:t>
            </a:r>
          </a:p>
          <a:p>
            <a:r>
              <a:rPr lang="en-US" dirty="0"/>
              <a:t>Cardiac-associated pulmonary edema</a:t>
            </a:r>
          </a:p>
          <a:p>
            <a:r>
              <a:rPr lang="en-US" dirty="0" err="1"/>
              <a:t>Noncardiac</a:t>
            </a:r>
            <a:r>
              <a:rPr lang="en-US" dirty="0"/>
              <a:t>-associated pulmonary edema (e.g. capillary leak, neurogenic, negative pressure)</a:t>
            </a:r>
          </a:p>
          <a:p>
            <a:r>
              <a:rPr lang="en-US" dirty="0"/>
              <a:t>Pulmonary embolus</a:t>
            </a:r>
          </a:p>
          <a:p>
            <a:r>
              <a:rPr lang="en-US" dirty="0"/>
              <a:t>Pneumothorax </a:t>
            </a:r>
          </a:p>
          <a:p>
            <a:r>
              <a:rPr lang="en-US" dirty="0"/>
              <a:t>Bronchospasm </a:t>
            </a:r>
          </a:p>
          <a:p>
            <a:r>
              <a:rPr lang="en-US" dirty="0"/>
              <a:t>Mucus plugging</a:t>
            </a:r>
          </a:p>
          <a:p>
            <a:r>
              <a:rPr lang="en-US" dirty="0"/>
              <a:t>Pulmonary contusion/hemorrhage</a:t>
            </a:r>
          </a:p>
          <a:p>
            <a:pPr marL="82296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9551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Common Causes of Postoperative </a:t>
            </a:r>
            <a:r>
              <a:rPr lang="en-US" sz="4400" dirty="0" err="1"/>
              <a:t>Hypercapnia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9208" y="1617134"/>
            <a:ext cx="4436345" cy="4490576"/>
          </a:xfrm>
        </p:spPr>
        <p:txBody>
          <a:bodyPr>
            <a:normAutofit/>
          </a:bodyPr>
          <a:lstStyle/>
          <a:p>
            <a:r>
              <a:rPr lang="en-US" sz="2200" dirty="0"/>
              <a:t>Atelectasis</a:t>
            </a:r>
          </a:p>
          <a:p>
            <a:r>
              <a:rPr lang="en-US" sz="2200" dirty="0"/>
              <a:t>Alveolar infiltrates</a:t>
            </a:r>
          </a:p>
          <a:p>
            <a:r>
              <a:rPr lang="en-US" sz="2200" dirty="0"/>
              <a:t>Aspiration</a:t>
            </a:r>
          </a:p>
          <a:p>
            <a:r>
              <a:rPr lang="en-US" sz="2200" dirty="0"/>
              <a:t>Residual volatile anesthetics</a:t>
            </a:r>
          </a:p>
          <a:p>
            <a:r>
              <a:rPr lang="en-US" sz="2200" dirty="0"/>
              <a:t>Residual neuromuscular blockade</a:t>
            </a:r>
          </a:p>
          <a:p>
            <a:r>
              <a:rPr lang="en-US" sz="2200" dirty="0"/>
              <a:t>Narcotic overdose</a:t>
            </a:r>
          </a:p>
          <a:p>
            <a:r>
              <a:rPr lang="en-US" sz="2200" dirty="0"/>
              <a:t>Sedative overdose</a:t>
            </a:r>
          </a:p>
          <a:p>
            <a:r>
              <a:rPr lang="en-US" sz="2200" dirty="0"/>
              <a:t>High regional block</a:t>
            </a:r>
          </a:p>
          <a:p>
            <a:r>
              <a:rPr lang="en-US" sz="2200" dirty="0"/>
              <a:t>Cerebrovascular event</a:t>
            </a:r>
          </a:p>
          <a:p>
            <a:r>
              <a:rPr lang="en-US" sz="2200" dirty="0"/>
              <a:t>Neuromuscular disorders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465553" y="1417638"/>
            <a:ext cx="3678447" cy="4493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200" dirty="0"/>
              <a:t>Hypothyroidism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/>
              <a:t>Insufflated carbon dioxide (laparoscopic procedures)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/>
              <a:t>Metabolic alkalosis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/>
              <a:t>Malnutrition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/>
              <a:t>Hyper metabolism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/>
              <a:t>Sepsis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/>
              <a:t>Increased physiologic dead space pulmonary edema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err="1"/>
              <a:t>Noncardiac</a:t>
            </a:r>
            <a:r>
              <a:rPr lang="en-US" sz="2200" dirty="0"/>
              <a:t>-associated pulmonary edema (e.g. capillary leak, neurogenic, negative pressure)</a:t>
            </a:r>
          </a:p>
        </p:txBody>
      </p:sp>
    </p:spTree>
    <p:extLst>
      <p:ext uri="{BB962C8B-B14F-4D97-AF65-F5344CB8AC3E}">
        <p14:creationId xmlns:p14="http://schemas.microsoft.com/office/powerpoint/2010/main" val="14848339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2933" y="176743"/>
            <a:ext cx="7498080" cy="1143000"/>
          </a:xfrm>
        </p:spPr>
        <p:txBody>
          <a:bodyPr/>
          <a:lstStyle/>
          <a:p>
            <a:r>
              <a:rPr lang="en-US" altLang="el-GR" sz="4400" dirty="0"/>
              <a:t>CVS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993" b="17993"/>
          <a:stretch/>
        </p:blipFill>
        <p:spPr>
          <a:xfrm>
            <a:off x="1032933" y="1447800"/>
            <a:ext cx="8111066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0620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CVS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6141" y="1447800"/>
            <a:ext cx="3100311" cy="4800600"/>
          </a:xfrm>
        </p:spPr>
        <p:txBody>
          <a:bodyPr>
            <a:normAutofit fontScale="55000" lnSpcReduction="20000"/>
          </a:bodyPr>
          <a:lstStyle/>
          <a:p>
            <a:pPr marL="82296" indent="0">
              <a:buNone/>
            </a:pPr>
            <a:r>
              <a:rPr lang="en-US" b="1" dirty="0"/>
              <a:t>Hemorrhage</a:t>
            </a:r>
          </a:p>
          <a:p>
            <a:pPr lvl="1"/>
            <a:r>
              <a:rPr lang="en-US" sz="2900" dirty="0"/>
              <a:t>Reactionary (occurring within 24hrs)</a:t>
            </a:r>
          </a:p>
          <a:p>
            <a:pPr lvl="2"/>
            <a:r>
              <a:rPr lang="en-US" sz="2500" dirty="0"/>
              <a:t>Dislodgement of a blood clot/loose ligature at the cut end of a blood vessel</a:t>
            </a:r>
          </a:p>
          <a:p>
            <a:pPr lvl="2"/>
            <a:r>
              <a:rPr lang="en-US" sz="2500" dirty="0"/>
              <a:t>Oozing of blood from an extensive raw area</a:t>
            </a:r>
          </a:p>
          <a:p>
            <a:pPr lvl="2"/>
            <a:r>
              <a:rPr lang="en-US" sz="2500" dirty="0"/>
              <a:t>Platelet deficiency resulting in impaired clotting</a:t>
            </a:r>
          </a:p>
          <a:p>
            <a:pPr lvl="2"/>
            <a:r>
              <a:rPr lang="en-US" sz="2500" dirty="0" err="1"/>
              <a:t>Prothrombin</a:t>
            </a:r>
            <a:r>
              <a:rPr lang="en-US" sz="2500" dirty="0"/>
              <a:t> deficiency, e.g. in liver dx</a:t>
            </a:r>
          </a:p>
          <a:p>
            <a:pPr lvl="1"/>
            <a:r>
              <a:rPr lang="en-US" sz="2900" dirty="0"/>
              <a:t>Secondary hemorrhage (after 7days)</a:t>
            </a:r>
          </a:p>
          <a:p>
            <a:pPr lvl="2"/>
            <a:r>
              <a:rPr lang="en-US" sz="2500" dirty="0"/>
              <a:t>Bleeding follows necrosis of blood vessels from infection and may be accompanied or preceded by fever</a:t>
            </a:r>
          </a:p>
          <a:p>
            <a:pPr lvl="2"/>
            <a:r>
              <a:rPr lang="en-US" sz="2500" b="1" dirty="0"/>
              <a:t>Signs</a:t>
            </a:r>
          </a:p>
          <a:p>
            <a:pPr lvl="3"/>
            <a:r>
              <a:rPr lang="en-US" sz="2500" dirty="0"/>
              <a:t>Pallor, sweating and cool skin</a:t>
            </a:r>
          </a:p>
          <a:p>
            <a:pPr lvl="2"/>
            <a:r>
              <a:rPr lang="en-US" sz="2500" dirty="0"/>
              <a:t>Bleeding from wound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356764" y="1447800"/>
            <a:ext cx="47872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Cardiac arrest</a:t>
            </a:r>
          </a:p>
          <a:p>
            <a:pPr lvl="1"/>
            <a:r>
              <a:rPr lang="en-US" sz="1600" dirty="0"/>
              <a:t>Commonest cause is tissue hypoxia which may result from:</a:t>
            </a:r>
          </a:p>
          <a:p>
            <a:pPr lvl="2"/>
            <a:r>
              <a:rPr lang="en-US" sz="1400" dirty="0"/>
              <a:t>Resp. obstruction</a:t>
            </a:r>
          </a:p>
          <a:p>
            <a:pPr lvl="2"/>
            <a:r>
              <a:rPr lang="en-US" sz="1400" dirty="0"/>
              <a:t>Severe hemorrhage</a:t>
            </a:r>
          </a:p>
          <a:p>
            <a:pPr lvl="2"/>
            <a:r>
              <a:rPr lang="en-US" sz="1400" dirty="0"/>
              <a:t>Shock</a:t>
            </a:r>
          </a:p>
          <a:p>
            <a:r>
              <a:rPr lang="en-US" b="1" dirty="0"/>
              <a:t>Deep venous thrombosis</a:t>
            </a:r>
          </a:p>
          <a:p>
            <a:pPr lvl="1"/>
            <a:r>
              <a:rPr lang="en-US" sz="1600" dirty="0"/>
              <a:t>Venous stasis</a:t>
            </a:r>
          </a:p>
          <a:p>
            <a:pPr lvl="1"/>
            <a:r>
              <a:rPr lang="en-US" sz="1600" dirty="0"/>
              <a:t>Age</a:t>
            </a:r>
          </a:p>
          <a:p>
            <a:pPr lvl="1"/>
            <a:r>
              <a:rPr lang="en-US" sz="1600" dirty="0"/>
              <a:t>Roughening of the endothelium resulting from trauma</a:t>
            </a:r>
          </a:p>
          <a:p>
            <a:r>
              <a:rPr lang="en-US" b="1" dirty="0"/>
              <a:t>Myocardial infarction</a:t>
            </a:r>
          </a:p>
        </p:txBody>
      </p:sp>
    </p:spTree>
    <p:extLst>
      <p:ext uri="{BB962C8B-B14F-4D97-AF65-F5344CB8AC3E}">
        <p14:creationId xmlns:p14="http://schemas.microsoft.com/office/powerpoint/2010/main" val="16532260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l-GR" dirty="0"/>
              <a:t>Shock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l-GR" dirty="0"/>
              <a:t>Acute circulatory failure - inability of the cardiovascular system to maintain adequate tissue perfusion</a:t>
            </a:r>
          </a:p>
          <a:p>
            <a:endParaRPr lang="en-US" altLang="el-GR" dirty="0"/>
          </a:p>
          <a:p>
            <a:r>
              <a:rPr lang="en-US" altLang="el-GR" dirty="0"/>
              <a:t>There are three types</a:t>
            </a:r>
          </a:p>
          <a:p>
            <a:pPr lvl="1"/>
            <a:r>
              <a:rPr lang="en-US" altLang="el-GR" dirty="0"/>
              <a:t>hypovolemic</a:t>
            </a:r>
          </a:p>
          <a:p>
            <a:pPr lvl="1"/>
            <a:r>
              <a:rPr lang="en-US" altLang="el-GR" dirty="0"/>
              <a:t>cardiogenic</a:t>
            </a:r>
          </a:p>
          <a:p>
            <a:pPr lvl="1"/>
            <a:r>
              <a:rPr lang="en-US" altLang="el-GR" dirty="0"/>
              <a:t>septic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2887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l-GR" dirty="0"/>
              <a:t>Deep venous thrombosis (DVT)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4674" y="2311400"/>
            <a:ext cx="3508925" cy="3598333"/>
          </a:xfrm>
        </p:spPr>
        <p:txBody>
          <a:bodyPr>
            <a:normAutofit fontScale="55000" lnSpcReduction="20000"/>
          </a:bodyPr>
          <a:lstStyle/>
          <a:p>
            <a:r>
              <a:rPr lang="en-US" altLang="el-GR" sz="4400" dirty="0"/>
              <a:t>Is important cause of morbidity in the surgical patient</a:t>
            </a:r>
          </a:p>
          <a:p>
            <a:r>
              <a:rPr lang="en-US" altLang="el-GR" sz="4400" dirty="0"/>
              <a:t>Can lead to pulmonary embolism</a:t>
            </a:r>
          </a:p>
          <a:p>
            <a:r>
              <a:rPr lang="en-US" altLang="el-GR" sz="4400" dirty="0"/>
              <a:t>Its prevalence is up to 40 percent</a:t>
            </a:r>
          </a:p>
          <a:p>
            <a:r>
              <a:rPr lang="en-US" altLang="el-GR" sz="4400" dirty="0"/>
              <a:t>It can occur in the calf, femoral and iliac veins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52330" y="2968912"/>
            <a:ext cx="30081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Assessing risk 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Prevention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Mechanical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Pharmacological</a:t>
            </a:r>
          </a:p>
        </p:txBody>
      </p:sp>
    </p:spTree>
    <p:extLst>
      <p:ext uri="{BB962C8B-B14F-4D97-AF65-F5344CB8AC3E}">
        <p14:creationId xmlns:p14="http://schemas.microsoft.com/office/powerpoint/2010/main" val="1783222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Gill Sans MT"/>
                <a:cs typeface="Gill Sans MT"/>
              </a:rPr>
              <a:t>Medical mistake (error)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7" y="1447800"/>
            <a:ext cx="7123437" cy="4800600"/>
          </a:xfrm>
        </p:spPr>
        <p:txBody>
          <a:bodyPr>
            <a:normAutofit/>
          </a:bodyPr>
          <a:lstStyle/>
          <a:p>
            <a:endParaRPr lang="el-GR" sz="2400" dirty="0"/>
          </a:p>
          <a:p>
            <a:r>
              <a:rPr lang="el-GR" sz="2400" dirty="0">
                <a:cs typeface="Corbel"/>
              </a:rPr>
              <a:t>Όταν ο ιατρός δεν έχει τηρήσει τους κανόνες της ιατρικής επιστήμης είτε από άγνοια είτε από απειρία είτε από απερισκεψία ή ανεπιτηδειότητα</a:t>
            </a:r>
          </a:p>
          <a:p>
            <a:pPr marL="82296" indent="0">
              <a:buNone/>
            </a:pPr>
            <a:endParaRPr lang="el-GR" sz="2400" dirty="0"/>
          </a:p>
          <a:p>
            <a:r>
              <a:rPr lang="el-GR" sz="2400" dirty="0"/>
              <a:t>Όταν έχει υπάρξει μια επιπλοκή είναι πολύ δύσκολο να διακρίνουμε εκ του αποτελέσματος αν ο ιατρός ενήργησε </a:t>
            </a:r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lege artis</a:t>
            </a:r>
            <a:r>
              <a:rPr lang="el-GR" sz="2400" dirty="0"/>
              <a:t>, σύμφωνα δηλαδή με τους κανόνες της ιατρικής επιστήμης και τέχνης ή υπέπεσε σε σφάλμα</a:t>
            </a:r>
          </a:p>
          <a:p>
            <a:endParaRPr lang="el-G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1827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l-GR" dirty="0"/>
              <a:t>Predisposing factors for DVT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l-GR" dirty="0"/>
              <a:t>Smoking</a:t>
            </a:r>
          </a:p>
          <a:p>
            <a:pPr>
              <a:lnSpc>
                <a:spcPct val="90000"/>
              </a:lnSpc>
            </a:pPr>
            <a:r>
              <a:rPr lang="en-US" altLang="el-GR" dirty="0"/>
              <a:t>Type of surgery</a:t>
            </a:r>
          </a:p>
          <a:p>
            <a:pPr>
              <a:lnSpc>
                <a:spcPct val="90000"/>
              </a:lnSpc>
            </a:pPr>
            <a:r>
              <a:rPr lang="en-US" altLang="el-GR" dirty="0"/>
              <a:t>Obesity</a:t>
            </a:r>
          </a:p>
          <a:p>
            <a:pPr>
              <a:lnSpc>
                <a:spcPct val="90000"/>
              </a:lnSpc>
            </a:pPr>
            <a:r>
              <a:rPr lang="en-US" altLang="el-GR" dirty="0"/>
              <a:t>Venous stasis</a:t>
            </a:r>
          </a:p>
          <a:p>
            <a:pPr>
              <a:lnSpc>
                <a:spcPct val="90000"/>
              </a:lnSpc>
            </a:pPr>
            <a:r>
              <a:rPr lang="en-US" altLang="el-GR" dirty="0"/>
              <a:t>Cancer</a:t>
            </a:r>
          </a:p>
          <a:p>
            <a:pPr>
              <a:lnSpc>
                <a:spcPct val="90000"/>
              </a:lnSpc>
            </a:pPr>
            <a:r>
              <a:rPr lang="en-US" altLang="el-GR" dirty="0" err="1"/>
              <a:t>Hypercoagulable</a:t>
            </a:r>
            <a:r>
              <a:rPr lang="en-US" altLang="el-GR" dirty="0"/>
              <a:t> states</a:t>
            </a:r>
          </a:p>
          <a:p>
            <a:pPr>
              <a:lnSpc>
                <a:spcPct val="90000"/>
              </a:lnSpc>
            </a:pPr>
            <a:r>
              <a:rPr lang="en-US" altLang="el-GR" dirty="0"/>
              <a:t>Inactivity after surgery</a:t>
            </a:r>
          </a:p>
          <a:p>
            <a:pPr>
              <a:lnSpc>
                <a:spcPct val="90000"/>
              </a:lnSpc>
            </a:pPr>
            <a:r>
              <a:rPr lang="en-US" altLang="el-GR" dirty="0"/>
              <a:t>Oral contraceptive use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4154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l-GR" dirty="0"/>
              <a:t>Diagnosis and </a:t>
            </a:r>
            <a:r>
              <a:rPr lang="en-US" altLang="el-GR" dirty="0" err="1"/>
              <a:t>Tx</a:t>
            </a:r>
            <a:r>
              <a:rPr lang="en-US" altLang="el-GR" dirty="0"/>
              <a:t> of DVT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447800"/>
            <a:ext cx="3529161" cy="4800600"/>
          </a:xfrm>
        </p:spPr>
        <p:txBody>
          <a:bodyPr>
            <a:normAutofit lnSpcReduction="10000"/>
          </a:bodyPr>
          <a:lstStyle/>
          <a:p>
            <a:r>
              <a:rPr lang="en-US" altLang="el-GR" dirty="0"/>
              <a:t>History and physical examination</a:t>
            </a:r>
          </a:p>
          <a:p>
            <a:pPr lvl="1"/>
            <a:r>
              <a:rPr lang="en-US" altLang="el-GR" dirty="0"/>
              <a:t>Calf tenderness and swelling  </a:t>
            </a:r>
          </a:p>
          <a:p>
            <a:pPr lvl="1"/>
            <a:r>
              <a:rPr lang="en-US" altLang="el-GR" dirty="0"/>
              <a:t>Positive Homan’s sign</a:t>
            </a:r>
          </a:p>
          <a:p>
            <a:pPr lvl="1"/>
            <a:r>
              <a:rPr lang="en-US" altLang="el-GR" dirty="0"/>
              <a:t>Fever</a:t>
            </a:r>
          </a:p>
          <a:p>
            <a:r>
              <a:rPr lang="en-US" altLang="el-GR" dirty="0"/>
              <a:t>D-dimers</a:t>
            </a:r>
          </a:p>
          <a:p>
            <a:r>
              <a:rPr lang="en-US" altLang="el-GR" dirty="0"/>
              <a:t>Ultrasound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757333" y="3064933"/>
            <a:ext cx="29934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Anticoagulation </a:t>
            </a:r>
          </a:p>
          <a:p>
            <a:r>
              <a:rPr lang="en-US" sz="3200" dirty="0"/>
              <a:t>Bed rest early </a:t>
            </a:r>
            <a:endParaRPr lang="el-GR" sz="3200" dirty="0"/>
          </a:p>
        </p:txBody>
      </p:sp>
    </p:spTree>
    <p:extLst>
      <p:ext uri="{BB962C8B-B14F-4D97-AF65-F5344CB8AC3E}">
        <p14:creationId xmlns:p14="http://schemas.microsoft.com/office/powerpoint/2010/main" val="31595384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l-GR" dirty="0"/>
              <a:t>Pulmonary embolism (PE)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l-GR" dirty="0"/>
          </a:p>
          <a:p>
            <a:r>
              <a:rPr lang="en-US" altLang="el-GR" dirty="0"/>
              <a:t>A very serious complication of DVT</a:t>
            </a:r>
          </a:p>
          <a:p>
            <a:endParaRPr lang="en-US" altLang="el-GR" dirty="0"/>
          </a:p>
          <a:p>
            <a:r>
              <a:rPr lang="en-US" altLang="el-GR" dirty="0"/>
              <a:t>10% die within the first hour</a:t>
            </a:r>
          </a:p>
          <a:p>
            <a:endParaRPr lang="en-US" altLang="el-GR" dirty="0"/>
          </a:p>
          <a:p>
            <a:r>
              <a:rPr lang="en-US" altLang="el-GR" dirty="0"/>
              <a:t>90% live longer than one hour-of these patients 70 percent go undiagnosed and of these 30 % die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2616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6941" y="79905"/>
            <a:ext cx="7498080" cy="1143000"/>
          </a:xfrm>
        </p:spPr>
        <p:txBody>
          <a:bodyPr/>
          <a:lstStyle/>
          <a:p>
            <a:r>
              <a:rPr lang="en-US" altLang="el-GR" sz="4400" dirty="0"/>
              <a:t>Diagnosis of PE and </a:t>
            </a:r>
            <a:r>
              <a:rPr lang="en-US" altLang="el-GR" sz="4400" dirty="0" err="1"/>
              <a:t>Tx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2201" y="1447800"/>
            <a:ext cx="3232265" cy="4800600"/>
          </a:xfrm>
        </p:spPr>
        <p:txBody>
          <a:bodyPr>
            <a:normAutofit lnSpcReduction="10000"/>
          </a:bodyPr>
          <a:lstStyle/>
          <a:p>
            <a:pPr>
              <a:buSzPct val="100000"/>
            </a:pPr>
            <a:r>
              <a:rPr lang="en-US" altLang="el-GR" sz="2400" dirty="0"/>
              <a:t>Diagnosis</a:t>
            </a:r>
          </a:p>
          <a:p>
            <a:pPr lvl="1"/>
            <a:r>
              <a:rPr lang="en-US" altLang="el-GR" sz="2000" dirty="0"/>
              <a:t>Clinical</a:t>
            </a:r>
          </a:p>
          <a:p>
            <a:pPr lvl="2"/>
            <a:r>
              <a:rPr lang="en-US" altLang="el-GR" sz="1600" dirty="0"/>
              <a:t>dyspnea</a:t>
            </a:r>
          </a:p>
          <a:p>
            <a:pPr lvl="2"/>
            <a:r>
              <a:rPr lang="en-US" altLang="el-GR" sz="1600" dirty="0"/>
              <a:t>chest pain</a:t>
            </a:r>
          </a:p>
          <a:p>
            <a:pPr lvl="2"/>
            <a:r>
              <a:rPr lang="en-US" altLang="el-GR" sz="1600" dirty="0"/>
              <a:t>hypotension</a:t>
            </a:r>
          </a:p>
          <a:p>
            <a:pPr lvl="1"/>
            <a:r>
              <a:rPr lang="en-US" altLang="el-GR" sz="2000" dirty="0"/>
              <a:t>D-dimers</a:t>
            </a:r>
          </a:p>
          <a:p>
            <a:pPr lvl="1"/>
            <a:r>
              <a:rPr lang="en-US" altLang="el-GR" sz="2000" dirty="0"/>
              <a:t>Imaging</a:t>
            </a:r>
          </a:p>
          <a:p>
            <a:pPr lvl="2"/>
            <a:r>
              <a:rPr lang="en-US" altLang="el-GR" sz="1600" dirty="0"/>
              <a:t>CT</a:t>
            </a:r>
          </a:p>
          <a:p>
            <a:pPr lvl="2"/>
            <a:r>
              <a:rPr lang="en-US" altLang="el-GR" sz="1600" dirty="0"/>
              <a:t>Ventilation perfusion scan</a:t>
            </a:r>
          </a:p>
          <a:p>
            <a:r>
              <a:rPr lang="en-US" altLang="el-GR" sz="2400" dirty="0" err="1"/>
              <a:t>Tx</a:t>
            </a:r>
            <a:r>
              <a:rPr lang="en-US" altLang="el-GR" sz="2400" dirty="0"/>
              <a:t> </a:t>
            </a:r>
          </a:p>
          <a:p>
            <a:pPr lvl="1"/>
            <a:r>
              <a:rPr lang="en-US" altLang="el-GR" sz="2000" dirty="0"/>
              <a:t>Medical management</a:t>
            </a:r>
          </a:p>
          <a:p>
            <a:pPr lvl="2"/>
            <a:r>
              <a:rPr lang="en-US" altLang="el-GR" sz="1600" dirty="0"/>
              <a:t>supportive care</a:t>
            </a:r>
          </a:p>
          <a:p>
            <a:pPr lvl="2"/>
            <a:r>
              <a:rPr lang="en-US" altLang="el-GR" sz="1600" dirty="0"/>
              <a:t>anticoagulation</a:t>
            </a:r>
          </a:p>
          <a:p>
            <a:pPr lvl="2"/>
            <a:r>
              <a:rPr lang="en-US" altLang="el-GR" sz="1600" dirty="0"/>
              <a:t>thrombolysis</a:t>
            </a:r>
          </a:p>
          <a:p>
            <a:pPr lvl="1"/>
            <a:r>
              <a:rPr lang="en-US" altLang="el-GR" sz="2000" dirty="0"/>
              <a:t>Surgical management</a:t>
            </a:r>
          </a:p>
          <a:p>
            <a:pPr marL="82296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509080" y="21939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8130" r="20823"/>
          <a:stretch/>
        </p:blipFill>
        <p:spPr>
          <a:xfrm>
            <a:off x="4194466" y="1134532"/>
            <a:ext cx="2213811" cy="28343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88390" y="197945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555" r="-14" b="14988"/>
          <a:stretch/>
        </p:blipFill>
        <p:spPr>
          <a:xfrm>
            <a:off x="6394527" y="1134532"/>
            <a:ext cx="2752341" cy="21166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14732" y="449540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Content Placeholder 4"/>
          <p:cNvPicPr>
            <a:picLocks noChangeAspect="1"/>
          </p:cNvPicPr>
          <p:nvPr/>
        </p:nvPicPr>
        <p:blipFill rotWithShape="1">
          <a:blip r:embed="rId4"/>
          <a:srcRect l="4392" r="21756" b="6"/>
          <a:stretch/>
        </p:blipFill>
        <p:spPr>
          <a:xfrm>
            <a:off x="4181679" y="3968846"/>
            <a:ext cx="2212848" cy="28891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786394" y="446198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15688" r="25266"/>
          <a:stretch/>
        </p:blipFill>
        <p:spPr>
          <a:xfrm>
            <a:off x="6423855" y="3251200"/>
            <a:ext cx="2720146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510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9208" y="0"/>
            <a:ext cx="7498080" cy="1143000"/>
          </a:xfrm>
        </p:spPr>
        <p:txBody>
          <a:bodyPr/>
          <a:lstStyle/>
          <a:p>
            <a:r>
              <a:rPr lang="en-US" altLang="el-GR" dirty="0"/>
              <a:t>CNS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995" b="25995"/>
          <a:stretch/>
        </p:blipFill>
        <p:spPr>
          <a:xfrm>
            <a:off x="1027938" y="1752600"/>
            <a:ext cx="7499350" cy="48006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3224572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Failure to recover consciousness</a:t>
            </a:r>
          </a:p>
          <a:p>
            <a:pPr lvl="1"/>
            <a:r>
              <a:rPr lang="en-US" dirty="0"/>
              <a:t>May be due to cerebral hypoxia as a result of e.g. hypoglycemia</a:t>
            </a:r>
          </a:p>
          <a:p>
            <a:r>
              <a:rPr lang="en-US" dirty="0"/>
              <a:t>Convulsion</a:t>
            </a:r>
          </a:p>
          <a:p>
            <a:pPr lvl="1"/>
            <a:r>
              <a:rPr lang="en-US" dirty="0"/>
              <a:t>Attacks of involuntary tonic or </a:t>
            </a:r>
            <a:r>
              <a:rPr lang="en-US" dirty="0" err="1"/>
              <a:t>clonic</a:t>
            </a:r>
            <a:r>
              <a:rPr lang="en-US" dirty="0"/>
              <a:t> movements of the trunk, limbs and face with or without loss of consciousness.</a:t>
            </a:r>
          </a:p>
          <a:p>
            <a:pPr lvl="2"/>
            <a:r>
              <a:rPr lang="en-US" dirty="0"/>
              <a:t>Predisposing </a:t>
            </a:r>
            <a:r>
              <a:rPr lang="en-US" dirty="0" err="1"/>
              <a:t>fx</a:t>
            </a:r>
            <a:r>
              <a:rPr lang="en-US" dirty="0"/>
              <a:t> in the post-op period are:</a:t>
            </a:r>
          </a:p>
          <a:p>
            <a:pPr lvl="3"/>
            <a:r>
              <a:rPr lang="en-US" dirty="0"/>
              <a:t>pyrexia</a:t>
            </a:r>
          </a:p>
          <a:p>
            <a:pPr lvl="3"/>
            <a:r>
              <a:rPr lang="en-US" dirty="0"/>
              <a:t>epilepsy</a:t>
            </a:r>
          </a:p>
          <a:p>
            <a:pPr lvl="3"/>
            <a:r>
              <a:rPr lang="en-US" dirty="0"/>
              <a:t>hypocalcaemia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3553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l-GR" dirty="0"/>
              <a:t>Mental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447800"/>
            <a:ext cx="7708392" cy="541020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90000"/>
              </a:lnSpc>
            </a:pPr>
            <a:r>
              <a:rPr lang="en-US" altLang="el-GR" dirty="0"/>
              <a:t>Mental changes can include somnolence, coma, confusion, disorientation, agitation and convulsions</a:t>
            </a:r>
          </a:p>
          <a:p>
            <a:pPr>
              <a:lnSpc>
                <a:spcPct val="90000"/>
              </a:lnSpc>
            </a:pPr>
            <a:endParaRPr lang="en-US" altLang="el-GR" dirty="0"/>
          </a:p>
          <a:p>
            <a:pPr>
              <a:lnSpc>
                <a:spcPct val="90000"/>
              </a:lnSpc>
            </a:pPr>
            <a:r>
              <a:rPr lang="en-US" altLang="el-GR" dirty="0"/>
              <a:t>Elderly</a:t>
            </a:r>
          </a:p>
          <a:p>
            <a:pPr>
              <a:lnSpc>
                <a:spcPct val="90000"/>
              </a:lnSpc>
            </a:pPr>
            <a:endParaRPr lang="en-US" altLang="el-GR" dirty="0"/>
          </a:p>
          <a:p>
            <a:pPr>
              <a:lnSpc>
                <a:spcPct val="90000"/>
              </a:lnSpc>
            </a:pPr>
            <a:r>
              <a:rPr lang="en-US" altLang="el-GR" dirty="0"/>
              <a:t>This could be due to hypoxia, low blood sugar, uremia, ammonia or anesthetic agents</a:t>
            </a:r>
          </a:p>
          <a:p>
            <a:pPr>
              <a:lnSpc>
                <a:spcPct val="90000"/>
              </a:lnSpc>
            </a:pPr>
            <a:endParaRPr lang="en-US" altLang="el-GR" dirty="0"/>
          </a:p>
          <a:p>
            <a:pPr>
              <a:lnSpc>
                <a:spcPct val="90000"/>
              </a:lnSpc>
            </a:pPr>
            <a:r>
              <a:rPr lang="en-US" altLang="el-GR" dirty="0"/>
              <a:t>Failure to awaken issue usually due to anesthesia</a:t>
            </a:r>
          </a:p>
          <a:p>
            <a:pPr>
              <a:lnSpc>
                <a:spcPct val="90000"/>
              </a:lnSpc>
            </a:pPr>
            <a:endParaRPr lang="en-US" altLang="el-GR" dirty="0"/>
          </a:p>
          <a:p>
            <a:pPr>
              <a:lnSpc>
                <a:spcPct val="90000"/>
              </a:lnSpc>
            </a:pPr>
            <a:r>
              <a:rPr lang="en-US" dirty="0"/>
              <a:t>Consider postoperative stroke in patients with carotid bruits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If the patient is a heavy drinker considered delirium tremens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Disorientation at night </a:t>
            </a:r>
            <a:endParaRPr lang="el-GR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altLang="el-GR" dirty="0"/>
          </a:p>
          <a:p>
            <a:pPr>
              <a:lnSpc>
                <a:spcPct val="90000"/>
              </a:lnSpc>
            </a:pPr>
            <a:endParaRPr lang="en-US" altLang="el-GR" dirty="0"/>
          </a:p>
          <a:p>
            <a:pPr>
              <a:lnSpc>
                <a:spcPct val="90000"/>
              </a:lnSpc>
            </a:pPr>
            <a:endParaRPr lang="en-US" altLang="el-GR" dirty="0"/>
          </a:p>
          <a:p>
            <a:pPr>
              <a:lnSpc>
                <a:spcPct val="90000"/>
              </a:lnSpc>
            </a:pPr>
            <a:endParaRPr lang="en-US" altLang="el-G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7946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l-GR" sz="4400" dirty="0" err="1"/>
              <a:t>Genito</a:t>
            </a:r>
            <a:r>
              <a:rPr lang="en-US" altLang="el-GR" sz="4400" dirty="0"/>
              <a:t>-</a:t>
            </a:r>
            <a:r>
              <a:rPr lang="en-US" altLang="el-GR" sz="4400" b="1" dirty="0">
                <a:latin typeface="Gill Sans MT"/>
                <a:cs typeface="Gill Sans MT"/>
              </a:rPr>
              <a:t>Urinary</a:t>
            </a:r>
            <a:endParaRPr lang="en-US" b="1" dirty="0">
              <a:latin typeface="Gill Sans MT"/>
              <a:cs typeface="Gill Sans M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992" b="9992"/>
          <a:stretch/>
        </p:blipFill>
        <p:spPr>
          <a:xfrm>
            <a:off x="1016000" y="1620838"/>
            <a:ext cx="8149935" cy="523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8729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Genito</a:t>
            </a:r>
            <a:r>
              <a:rPr lang="en-US" dirty="0"/>
              <a:t>-urinary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000" dirty="0"/>
              <a:t>Postoperative reduction of urine output to </a:t>
            </a:r>
            <a:r>
              <a:rPr lang="en-US" sz="3000" b="1" dirty="0"/>
              <a:t>&lt; 0.5 ml / kg / hr</a:t>
            </a:r>
            <a:r>
              <a:rPr lang="en-US" sz="3000" dirty="0"/>
              <a:t>. </a:t>
            </a:r>
          </a:p>
          <a:p>
            <a:pPr lvl="1"/>
            <a:r>
              <a:rPr lang="en-US" dirty="0"/>
              <a:t>Early postoperative fluid and sodium retention</a:t>
            </a:r>
          </a:p>
          <a:p>
            <a:r>
              <a:rPr lang="en-US" sz="3000" dirty="0"/>
              <a:t>Retention of urine</a:t>
            </a:r>
          </a:p>
          <a:p>
            <a:pPr lvl="1"/>
            <a:r>
              <a:rPr lang="en-US" dirty="0"/>
              <a:t>failure to pass urine within 12-24hrs of surgery when bladder is distended.</a:t>
            </a:r>
          </a:p>
          <a:p>
            <a:pPr lvl="1"/>
            <a:r>
              <a:rPr lang="en-US" dirty="0"/>
              <a:t>more common after pelvic and </a:t>
            </a:r>
            <a:r>
              <a:rPr lang="en-US" dirty="0" err="1"/>
              <a:t>perineal</a:t>
            </a:r>
            <a:r>
              <a:rPr lang="en-US" dirty="0"/>
              <a:t> operations.</a:t>
            </a:r>
          </a:p>
          <a:p>
            <a:pPr lvl="1"/>
            <a:r>
              <a:rPr lang="en-US" dirty="0"/>
              <a:t>Due to action of atropine &amp; other cholinergic anesthetic agents (decrease muscle contractility)</a:t>
            </a:r>
          </a:p>
          <a:p>
            <a:pPr lvl="1"/>
            <a:r>
              <a:rPr lang="en-US" dirty="0"/>
              <a:t>Pain in operation site</a:t>
            </a:r>
          </a:p>
          <a:p>
            <a:r>
              <a:rPr lang="en-US" sz="3000" dirty="0"/>
              <a:t>Urinary tract infections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3502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l-GR" dirty="0" err="1"/>
              <a:t>Prerenal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l-GR" dirty="0"/>
              <a:t>Implies decreased renal blood flow which is usually due to: </a:t>
            </a:r>
          </a:p>
          <a:p>
            <a:endParaRPr lang="en-US" altLang="el-GR" dirty="0"/>
          </a:p>
          <a:p>
            <a:pPr lvl="1"/>
            <a:r>
              <a:rPr lang="en-US" altLang="el-GR" dirty="0"/>
              <a:t>decreased blood volume</a:t>
            </a:r>
          </a:p>
          <a:p>
            <a:pPr lvl="1"/>
            <a:r>
              <a:rPr lang="en-US" altLang="el-GR" dirty="0"/>
              <a:t>decreased cardiac output</a:t>
            </a:r>
          </a:p>
          <a:p>
            <a:pPr lvl="1"/>
            <a:r>
              <a:rPr lang="en-US" altLang="el-GR" dirty="0"/>
              <a:t>medications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426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 MT"/>
                <a:cs typeface="Gill Sans MT"/>
              </a:rPr>
              <a:t>Medical mistake (error)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7884" y="1447800"/>
            <a:ext cx="3418206" cy="4344753"/>
          </a:xfrm>
        </p:spPr>
        <p:txBody>
          <a:bodyPr/>
          <a:lstStyle/>
          <a:p>
            <a:pPr>
              <a:buClrTx/>
              <a:buFont typeface="Arial"/>
              <a:buChar char="•"/>
            </a:pPr>
            <a:r>
              <a:rPr lang="en-US" sz="1800" dirty="0"/>
              <a:t>Causes</a:t>
            </a:r>
          </a:p>
          <a:p>
            <a:pPr marL="402336" lvl="1" indent="0">
              <a:buNone/>
            </a:pPr>
            <a:r>
              <a:rPr lang="en-US" sz="1600" dirty="0"/>
              <a:t>Healthcare complexity</a:t>
            </a:r>
          </a:p>
          <a:p>
            <a:pPr marL="402336" lvl="1" indent="0">
              <a:buNone/>
            </a:pPr>
            <a:r>
              <a:rPr lang="en-US" sz="1600" dirty="0"/>
              <a:t>System and process design</a:t>
            </a:r>
          </a:p>
          <a:p>
            <a:pPr marL="402336" lvl="1" indent="0">
              <a:buClr>
                <a:schemeClr val="tx1"/>
              </a:buClr>
              <a:buNone/>
            </a:pPr>
            <a:r>
              <a:rPr lang="en-US" sz="1600" dirty="0"/>
              <a:t>Competency, education, and training</a:t>
            </a:r>
          </a:p>
          <a:p>
            <a:pPr marL="402336" lvl="1" indent="0">
              <a:buNone/>
            </a:pPr>
            <a:r>
              <a:rPr lang="en-US" sz="1600" dirty="0"/>
              <a:t>Human factors and ergonomics</a:t>
            </a:r>
          </a:p>
          <a:p>
            <a:pPr>
              <a:buClrTx/>
              <a:buFont typeface="Arial"/>
              <a:buChar char="•"/>
            </a:pPr>
            <a:r>
              <a:rPr lang="en-US" sz="1800" dirty="0"/>
              <a:t>Examples</a:t>
            </a:r>
          </a:p>
          <a:p>
            <a:pPr marL="402336" lvl="1" indent="0">
              <a:buNone/>
            </a:pPr>
            <a:r>
              <a:rPr lang="en-US" sz="1600" dirty="0"/>
              <a:t>Errors in diagnosis</a:t>
            </a:r>
          </a:p>
          <a:p>
            <a:pPr marL="402336" lvl="1" indent="0">
              <a:buNone/>
            </a:pPr>
            <a:r>
              <a:rPr lang="en-US" sz="1600" dirty="0"/>
              <a:t>Misdiagnosis of psychological disorders</a:t>
            </a:r>
          </a:p>
          <a:p>
            <a:pPr marL="402336" lvl="1" indent="0">
              <a:buNone/>
            </a:pPr>
            <a:r>
              <a:rPr lang="en-US" sz="1600" dirty="0"/>
              <a:t>Most common misdiagnoses</a:t>
            </a:r>
          </a:p>
          <a:p>
            <a:pPr marL="402336" lvl="1" indent="0">
              <a:buNone/>
            </a:pPr>
            <a:r>
              <a:rPr lang="en-US" sz="1600" dirty="0"/>
              <a:t>Outpatient vs. inpatient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222528" y="1447799"/>
            <a:ext cx="4921472" cy="4185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80000"/>
              <a:buFont typeface="Arial"/>
              <a:buChar char="•"/>
            </a:pPr>
            <a:r>
              <a:rPr lang="en-US" dirty="0"/>
              <a:t>After an error has occurred</a:t>
            </a:r>
            <a:endParaRPr lang="el-GR" dirty="0"/>
          </a:p>
          <a:p>
            <a:pPr>
              <a:buSzPct val="80000"/>
            </a:pPr>
            <a:r>
              <a:rPr lang="el-GR" sz="1600" dirty="0"/>
              <a:t>       </a:t>
            </a:r>
            <a:r>
              <a:rPr lang="en-US" sz="1600" dirty="0"/>
              <a:t>Recognizing that mistakes are not isolated</a:t>
            </a:r>
            <a:endParaRPr lang="el-GR" sz="1600" dirty="0"/>
          </a:p>
          <a:p>
            <a:pPr>
              <a:buSzPct val="80000"/>
            </a:pPr>
            <a:r>
              <a:rPr lang="el-GR" sz="1600" dirty="0"/>
              <a:t>       </a:t>
            </a:r>
            <a:r>
              <a:rPr lang="en-US" sz="1600" dirty="0"/>
              <a:t>events</a:t>
            </a:r>
            <a:endParaRPr lang="el-GR" sz="1600" dirty="0"/>
          </a:p>
          <a:p>
            <a:pPr>
              <a:buSzPct val="80000"/>
            </a:pPr>
            <a:r>
              <a:rPr lang="el-GR" sz="1600" dirty="0"/>
              <a:t>       </a:t>
            </a:r>
            <a:r>
              <a:rPr lang="en-US" sz="1600" dirty="0"/>
              <a:t>Placing the practice of medicine</a:t>
            </a:r>
            <a:r>
              <a:rPr lang="el-GR" sz="1600" dirty="0"/>
              <a:t> </a:t>
            </a:r>
            <a:r>
              <a:rPr lang="en-US" sz="1600" dirty="0"/>
              <a:t>perspective</a:t>
            </a:r>
            <a:endParaRPr lang="el-GR" sz="1600" dirty="0"/>
          </a:p>
          <a:p>
            <a:pPr>
              <a:buSzPct val="80000"/>
            </a:pPr>
            <a:r>
              <a:rPr lang="el-GR" sz="1600" dirty="0"/>
              <a:t>       </a:t>
            </a:r>
            <a:r>
              <a:rPr lang="en-US" sz="1600" dirty="0"/>
              <a:t>Disclosing mistakes</a:t>
            </a:r>
          </a:p>
          <a:p>
            <a:pPr lvl="2"/>
            <a:r>
              <a:rPr lang="en-US" sz="1200" dirty="0"/>
              <a:t>To oneself</a:t>
            </a:r>
          </a:p>
          <a:p>
            <a:pPr lvl="2"/>
            <a:r>
              <a:rPr lang="en-US" sz="1200" dirty="0"/>
              <a:t>To patients</a:t>
            </a:r>
          </a:p>
          <a:p>
            <a:pPr lvl="2"/>
            <a:r>
              <a:rPr lang="en-US" sz="1200" dirty="0"/>
              <a:t>To non-physicians</a:t>
            </a:r>
          </a:p>
          <a:p>
            <a:pPr lvl="2"/>
            <a:r>
              <a:rPr lang="en-US" sz="1200" dirty="0"/>
              <a:t>To other physicians</a:t>
            </a:r>
          </a:p>
          <a:p>
            <a:pPr lvl="2"/>
            <a:r>
              <a:rPr lang="en-US" sz="1200" dirty="0"/>
              <a:t>To the physician's institution</a:t>
            </a:r>
          </a:p>
          <a:p>
            <a:pPr lvl="2"/>
            <a:r>
              <a:rPr lang="en-US" sz="1200" dirty="0"/>
              <a:t>Use of rationalization to cover up medical errors</a:t>
            </a:r>
          </a:p>
          <a:p>
            <a:pPr lvl="2"/>
            <a:r>
              <a:rPr lang="en-US" sz="1200" dirty="0"/>
              <a:t>By presence of to the patient</a:t>
            </a:r>
            <a:endParaRPr lang="el-GR" sz="1200" dirty="0"/>
          </a:p>
          <a:p>
            <a:r>
              <a:rPr lang="el-GR" sz="1600" dirty="0"/>
              <a:t>       </a:t>
            </a:r>
            <a:r>
              <a:rPr lang="en-US" sz="1600" dirty="0"/>
              <a:t>Cause-specific preventive measures</a:t>
            </a:r>
          </a:p>
          <a:p>
            <a:r>
              <a:rPr lang="el-GR" sz="1600" dirty="0"/>
              <a:t>       </a:t>
            </a:r>
            <a:r>
              <a:rPr lang="en-US" sz="1600" dirty="0"/>
              <a:t>In specific specialties</a:t>
            </a:r>
          </a:p>
          <a:p>
            <a:r>
              <a:rPr lang="el-GR" sz="1600" dirty="0"/>
              <a:t>       </a:t>
            </a:r>
            <a:r>
              <a:rPr lang="en-US" sz="1600" dirty="0"/>
              <a:t>Legal procedure</a:t>
            </a:r>
          </a:p>
          <a:p>
            <a:pPr marL="285750" indent="-285750">
              <a:buSzPct val="80000"/>
              <a:buFont typeface="Arial"/>
              <a:buChar char="•"/>
            </a:pPr>
            <a:r>
              <a:rPr lang="en-US" dirty="0"/>
              <a:t>Prevention</a:t>
            </a:r>
            <a:endParaRPr lang="el-GR" dirty="0"/>
          </a:p>
          <a:p>
            <a:r>
              <a:rPr lang="el-GR" sz="1600" dirty="0"/>
              <a:t>       </a:t>
            </a:r>
            <a:r>
              <a:rPr lang="en-US" sz="1600" dirty="0"/>
              <a:t>Reporting requirements</a:t>
            </a:r>
          </a:p>
          <a:p>
            <a:pPr marL="285750" indent="-285750">
              <a:buSzPct val="80000"/>
              <a:buFont typeface="Arial"/>
              <a:buChar char="•"/>
            </a:pPr>
            <a:r>
              <a:rPr lang="en-US" dirty="0"/>
              <a:t>Misconceptions</a:t>
            </a:r>
          </a:p>
        </p:txBody>
      </p:sp>
    </p:spTree>
    <p:extLst>
      <p:ext uri="{BB962C8B-B14F-4D97-AF65-F5344CB8AC3E}">
        <p14:creationId xmlns:p14="http://schemas.microsoft.com/office/powerpoint/2010/main" val="304617029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l-GR" dirty="0"/>
              <a:t>Renal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l-GR" dirty="0"/>
              <a:t>Usually occurs with prolonged or uncorrected pre-renal failure (acute tubular necrosis)</a:t>
            </a:r>
          </a:p>
          <a:p>
            <a:pPr>
              <a:lnSpc>
                <a:spcPct val="90000"/>
              </a:lnSpc>
            </a:pPr>
            <a:endParaRPr lang="en-US" altLang="el-GR" dirty="0"/>
          </a:p>
          <a:p>
            <a:pPr>
              <a:lnSpc>
                <a:spcPct val="90000"/>
              </a:lnSpc>
            </a:pPr>
            <a:r>
              <a:rPr lang="en-US" altLang="el-GR" dirty="0"/>
              <a:t>Can also be caused by:</a:t>
            </a:r>
          </a:p>
          <a:p>
            <a:pPr lvl="1">
              <a:lnSpc>
                <a:spcPct val="90000"/>
              </a:lnSpc>
            </a:pPr>
            <a:r>
              <a:rPr lang="en-US" altLang="el-GR" dirty="0"/>
              <a:t>aminoglycosides</a:t>
            </a:r>
          </a:p>
          <a:p>
            <a:pPr lvl="1">
              <a:lnSpc>
                <a:spcPct val="90000"/>
              </a:lnSpc>
            </a:pPr>
            <a:r>
              <a:rPr lang="en-US" altLang="el-GR" dirty="0"/>
              <a:t>intravenous contrast dye</a:t>
            </a:r>
          </a:p>
          <a:p>
            <a:pPr lvl="1">
              <a:lnSpc>
                <a:spcPct val="90000"/>
              </a:lnSpc>
            </a:pPr>
            <a:r>
              <a:rPr lang="en-US" altLang="el-GR" dirty="0"/>
              <a:t>blood transfusions</a:t>
            </a:r>
          </a:p>
          <a:p>
            <a:pPr lvl="1">
              <a:lnSpc>
                <a:spcPct val="90000"/>
              </a:lnSpc>
            </a:pPr>
            <a:r>
              <a:rPr lang="en-US" altLang="el-GR" dirty="0"/>
              <a:t>NSAIDs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27458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l-GR" dirty="0"/>
              <a:t>Post renal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l-GR" dirty="0"/>
              <a:t>Usually occurs after the urinary tract has been obstructed</a:t>
            </a:r>
          </a:p>
          <a:p>
            <a:endParaRPr lang="en-US" altLang="el-GR" dirty="0"/>
          </a:p>
          <a:p>
            <a:r>
              <a:rPr lang="en-US" altLang="el-GR" dirty="0"/>
              <a:t>Can be caused by:</a:t>
            </a:r>
          </a:p>
          <a:p>
            <a:pPr lvl="1"/>
            <a:r>
              <a:rPr lang="en-US" altLang="el-GR" dirty="0"/>
              <a:t>enlarged prostate</a:t>
            </a:r>
          </a:p>
          <a:p>
            <a:pPr lvl="1"/>
            <a:r>
              <a:rPr lang="en-US" altLang="el-GR" dirty="0"/>
              <a:t>ligation of the ureter during surgery</a:t>
            </a:r>
          </a:p>
          <a:p>
            <a:pPr lvl="1"/>
            <a:r>
              <a:rPr lang="en-US" altLang="el-GR" dirty="0" err="1"/>
              <a:t>foley</a:t>
            </a:r>
            <a:r>
              <a:rPr lang="en-US" altLang="el-GR" dirty="0"/>
              <a:t> catheter blockage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6496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l-GR" dirty="0">
                <a:solidFill>
                  <a:srgbClr val="4B2203"/>
                </a:solidFill>
              </a:rPr>
              <a:t>GI</a:t>
            </a:r>
            <a:r>
              <a:rPr lang="en-US" altLang="el-GR" dirty="0">
                <a:solidFill>
                  <a:schemeClr val="accent5"/>
                </a:solidFill>
              </a:rPr>
              <a:t> </a:t>
            </a:r>
            <a:r>
              <a:rPr lang="en-US" altLang="el-GR" dirty="0">
                <a:solidFill>
                  <a:srgbClr val="4B2203"/>
                </a:solidFill>
              </a:rPr>
              <a:t>system</a:t>
            </a:r>
            <a:endParaRPr lang="en-US" dirty="0">
              <a:solidFill>
                <a:srgbClr val="4B2203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988" b="25988"/>
          <a:stretch/>
        </p:blipFill>
        <p:spPr>
          <a:xfrm>
            <a:off x="1049867" y="1464733"/>
            <a:ext cx="8094133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05181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2934" y="1447800"/>
            <a:ext cx="3962399" cy="48006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Anorexia</a:t>
            </a:r>
          </a:p>
          <a:p>
            <a:r>
              <a:rPr lang="en-US" dirty="0"/>
              <a:t>Nausea &amp; vomiting</a:t>
            </a:r>
          </a:p>
          <a:p>
            <a:pPr lvl="1"/>
            <a:r>
              <a:rPr lang="en-US" dirty="0"/>
              <a:t>May be caused by anesthetic agents</a:t>
            </a:r>
          </a:p>
          <a:p>
            <a:r>
              <a:rPr lang="en-US" dirty="0"/>
              <a:t>Peritonitis &amp; intra-abdominal abscesses</a:t>
            </a:r>
          </a:p>
          <a:p>
            <a:pPr lvl="1"/>
            <a:r>
              <a:rPr lang="en-US" dirty="0"/>
              <a:t>Following operation in septic conditions</a:t>
            </a:r>
          </a:p>
          <a:p>
            <a:r>
              <a:rPr lang="en-US" dirty="0"/>
              <a:t>Diarrhea</a:t>
            </a:r>
          </a:p>
          <a:p>
            <a:pPr lvl="1"/>
            <a:r>
              <a:rPr lang="en-US" dirty="0"/>
              <a:t>Drugs: oral antibiotics, laxatives, magnesium containing antacids.</a:t>
            </a:r>
          </a:p>
          <a:p>
            <a:pPr lvl="1"/>
            <a:r>
              <a:rPr lang="en-US" dirty="0"/>
              <a:t>Operations: </a:t>
            </a:r>
            <a:r>
              <a:rPr lang="en-US" dirty="0" err="1"/>
              <a:t>vagotomy</a:t>
            </a:r>
            <a:r>
              <a:rPr lang="en-US" dirty="0"/>
              <a:t> &amp; drainage, gut resection.</a:t>
            </a:r>
          </a:p>
          <a:p>
            <a:r>
              <a:rPr lang="en-US" dirty="0"/>
              <a:t>Upper and lower GI bleeding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08355" y="1417638"/>
            <a:ext cx="3725333" cy="4401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200" dirty="0"/>
              <a:t>Postoperative bowel obstruction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/>
              <a:t>Acute gastric dilatation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/>
              <a:t>Intestinal obstruction (Ileus)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/>
              <a:t>Postoperative fecal impaction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/>
              <a:t>Colitis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/>
              <a:t>Anastomotic leak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/>
              <a:t>Fistula 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/>
              <a:t>Peritoneal abscess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/>
              <a:t>Peritonitis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err="1"/>
              <a:t>Hepatobiliary</a:t>
            </a:r>
            <a:r>
              <a:rPr lang="en-US" sz="2200" dirty="0"/>
              <a:t> complications and jaundice</a:t>
            </a:r>
            <a:endParaRPr lang="el-GR" sz="2200" dirty="0"/>
          </a:p>
        </p:txBody>
      </p:sp>
    </p:spTree>
    <p:extLst>
      <p:ext uri="{BB962C8B-B14F-4D97-AF65-F5344CB8AC3E}">
        <p14:creationId xmlns:p14="http://schemas.microsoft.com/office/powerpoint/2010/main" val="192824671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l-GR" dirty="0"/>
              <a:t>Postoperative bowel obstruction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l-GR" dirty="0"/>
              <a:t>Early obstruction </a:t>
            </a:r>
          </a:p>
          <a:p>
            <a:pPr lvl="1"/>
            <a:r>
              <a:rPr lang="en-US" altLang="el-GR" dirty="0"/>
              <a:t>Paralytic ileus</a:t>
            </a:r>
          </a:p>
          <a:p>
            <a:pPr lvl="1"/>
            <a:r>
              <a:rPr lang="en-US" altLang="el-GR" dirty="0"/>
              <a:t>mechanical obstruction</a:t>
            </a:r>
          </a:p>
          <a:p>
            <a:pPr lvl="1"/>
            <a:endParaRPr lang="en-US" altLang="el-GR" dirty="0"/>
          </a:p>
          <a:p>
            <a:r>
              <a:rPr lang="en-US" altLang="el-GR" dirty="0"/>
              <a:t>Bowel obstruction should be considered in patients if </a:t>
            </a:r>
          </a:p>
          <a:p>
            <a:pPr lvl="1"/>
            <a:r>
              <a:rPr lang="en-US" altLang="el-GR" dirty="0"/>
              <a:t>the bowel function does not return to normal after about </a:t>
            </a:r>
            <a:r>
              <a:rPr lang="en-US" alt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four</a:t>
            </a:r>
            <a:r>
              <a:rPr lang="en-US" altLang="el-GR" dirty="0"/>
              <a:t> days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43272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7741" y="156105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en-US" altLang="el-GR" sz="4400" dirty="0"/>
              <a:t>Postoperative bowel obstruction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7741" y="1634067"/>
            <a:ext cx="2440541" cy="4800600"/>
          </a:xfrm>
        </p:spPr>
        <p:txBody>
          <a:bodyPr>
            <a:normAutofit fontScale="85000" lnSpcReduction="20000"/>
          </a:bodyPr>
          <a:lstStyle/>
          <a:p>
            <a:r>
              <a:rPr lang="en-US" altLang="el-GR" sz="2000" dirty="0"/>
              <a:t>Commonly caused by </a:t>
            </a:r>
          </a:p>
          <a:p>
            <a:pPr lvl="1"/>
            <a:r>
              <a:rPr lang="en-US" altLang="el-GR" sz="1600" b="1" dirty="0"/>
              <a:t>postoperative adhesions</a:t>
            </a:r>
            <a:endParaRPr lang="en-US" altLang="el-GR" sz="1600" dirty="0"/>
          </a:p>
          <a:p>
            <a:pPr lvl="1"/>
            <a:r>
              <a:rPr lang="en-US" altLang="el-GR" sz="1600" dirty="0"/>
              <a:t>Intussusception</a:t>
            </a:r>
          </a:p>
          <a:p>
            <a:pPr lvl="1"/>
            <a:r>
              <a:rPr lang="en-US" altLang="el-GR" sz="1600" dirty="0"/>
              <a:t>Volvulus</a:t>
            </a:r>
          </a:p>
          <a:p>
            <a:pPr lvl="1"/>
            <a:r>
              <a:rPr lang="en-US" altLang="el-GR" sz="1600" dirty="0"/>
              <a:t>Herniation</a:t>
            </a:r>
          </a:p>
          <a:p>
            <a:r>
              <a:rPr lang="en-US" altLang="el-GR" sz="2000" dirty="0"/>
              <a:t>Patients usually exhibit normal bowel function for a short while then shows signs of obstruction</a:t>
            </a:r>
          </a:p>
          <a:p>
            <a:r>
              <a:rPr lang="en-US" altLang="el-GR" sz="2000" dirty="0"/>
              <a:t>S/</a:t>
            </a:r>
            <a:r>
              <a:rPr lang="en-US" altLang="el-GR" sz="2000" dirty="0" err="1"/>
              <a:t>Sx</a:t>
            </a:r>
            <a:r>
              <a:rPr lang="en-US" altLang="el-GR" sz="2000" dirty="0"/>
              <a:t>:</a:t>
            </a:r>
          </a:p>
          <a:p>
            <a:pPr lvl="1"/>
            <a:r>
              <a:rPr lang="en-US" altLang="el-GR" sz="1600" dirty="0"/>
              <a:t>3rd – 4th postop day</a:t>
            </a:r>
          </a:p>
          <a:p>
            <a:pPr lvl="1"/>
            <a:r>
              <a:rPr lang="en-US" altLang="el-GR" sz="1600" dirty="0"/>
              <a:t>Abdominal distention, colicky pain, increase NGT drainage, bilious material</a:t>
            </a:r>
          </a:p>
          <a:p>
            <a:r>
              <a:rPr lang="en-US" altLang="el-GR" sz="2000" dirty="0"/>
              <a:t>Diagnosis </a:t>
            </a:r>
          </a:p>
          <a:p>
            <a:pPr lvl="1"/>
            <a:r>
              <a:rPr lang="en-US" altLang="el-GR" sz="1600" dirty="0"/>
              <a:t>abdominal x-rays </a:t>
            </a:r>
          </a:p>
          <a:p>
            <a:pPr lvl="1"/>
            <a:r>
              <a:rPr lang="en-US" altLang="el-GR" sz="1600" dirty="0"/>
              <a:t>CT scanning 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02930" y="184749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2"/>
          <a:srcRect t="3251" r="-5" b="-5"/>
          <a:stretch/>
        </p:blipFill>
        <p:spPr>
          <a:xfrm>
            <a:off x="4228176" y="1447800"/>
            <a:ext cx="2213811" cy="28557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77068" y="227637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13789" r="-3" b="22828"/>
          <a:stretch/>
        </p:blipFill>
        <p:spPr>
          <a:xfrm>
            <a:off x="6441987" y="1447800"/>
            <a:ext cx="2702013" cy="18578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65113" y="47627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r="2241" b="8"/>
          <a:stretch/>
        </p:blipFill>
        <p:spPr>
          <a:xfrm>
            <a:off x="4218550" y="4303599"/>
            <a:ext cx="2223437" cy="25544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19231" r="5554" b="3"/>
          <a:stretch/>
        </p:blipFill>
        <p:spPr>
          <a:xfrm>
            <a:off x="6441987" y="3265728"/>
            <a:ext cx="2702013" cy="359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9768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l-GR" dirty="0">
                <a:latin typeface="Gill Sans MT"/>
                <a:cs typeface="Gill Sans MT"/>
              </a:rPr>
              <a:t>Intussusception</a:t>
            </a:r>
            <a:endParaRPr lang="en-US" dirty="0">
              <a:latin typeface="Gill Sans MT"/>
              <a:cs typeface="Gill Sans M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8197" b="28197"/>
          <a:stretch/>
        </p:blipFill>
        <p:spPr>
          <a:xfrm>
            <a:off x="1032933" y="2091267"/>
            <a:ext cx="3766819" cy="39659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9752" y="2540001"/>
            <a:ext cx="4344248" cy="311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73730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l-GR" dirty="0">
                <a:latin typeface="Gill Sans MT"/>
                <a:ea typeface="ＭＳ Ｐゴシック" panose="020B0600070205080204" pitchFamily="34" charset="-128"/>
                <a:cs typeface="Gill Sans MT"/>
              </a:rPr>
              <a:t>Volvulus</a:t>
            </a:r>
            <a:endParaRPr lang="en-US" dirty="0">
              <a:latin typeface="Gill Sans MT"/>
              <a:cs typeface="Gill Sans M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1033" r="1033"/>
          <a:stretch>
            <a:fillRect/>
          </a:stretch>
        </p:blipFill>
        <p:spPr>
          <a:xfrm>
            <a:off x="1029208" y="1417638"/>
            <a:ext cx="8114792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67633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l-GR" sz="4400" dirty="0">
                <a:solidFill>
                  <a:srgbClr val="4B2203"/>
                </a:solidFill>
                <a:cs typeface="Gill Sans MT"/>
              </a:rPr>
              <a:t>Small bowel volvulus</a:t>
            </a:r>
            <a:endParaRPr lang="en-US" dirty="0">
              <a:solidFill>
                <a:srgbClr val="4B2203"/>
              </a:solidFill>
              <a:cs typeface="Gill Sans M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4" b="7324"/>
          <a:stretch/>
        </p:blipFill>
        <p:spPr bwMode="auto">
          <a:xfrm>
            <a:off x="1012436" y="1786467"/>
            <a:ext cx="7921252" cy="507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670103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9208" y="3705"/>
            <a:ext cx="7498080" cy="1143000"/>
          </a:xfrm>
        </p:spPr>
        <p:txBody>
          <a:bodyPr/>
          <a:lstStyle/>
          <a:p>
            <a:r>
              <a:rPr lang="en-US" altLang="el-GR" sz="4400" dirty="0"/>
              <a:t>Paralytic ileus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9208" y="3054839"/>
            <a:ext cx="2969703" cy="1528942"/>
          </a:xfrm>
        </p:spPr>
        <p:txBody>
          <a:bodyPr>
            <a:normAutofit/>
          </a:bodyPr>
          <a:lstStyle/>
          <a:p>
            <a:r>
              <a:rPr lang="en-US" altLang="el-GR" sz="2600" dirty="0"/>
              <a:t>Intra-abdominal inflammation</a:t>
            </a:r>
          </a:p>
          <a:p>
            <a:r>
              <a:rPr lang="en-US" altLang="el-GR" sz="2600" dirty="0"/>
              <a:t>Drugs  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457399" y="213185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354482" y="173202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304999" y="197945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63735" y="283722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6798" r="-3" b="-3"/>
          <a:stretch/>
        </p:blipFill>
        <p:spPr>
          <a:xfrm>
            <a:off x="3998911" y="1409324"/>
            <a:ext cx="2213811" cy="28557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60574" y="252381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r="-3" b="15490"/>
          <a:stretch/>
        </p:blipFill>
        <p:spPr>
          <a:xfrm>
            <a:off x="6212722" y="1654025"/>
            <a:ext cx="2931277" cy="185787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43832" y="518057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1863" r="24814" b="4"/>
          <a:stretch/>
        </p:blipFill>
        <p:spPr>
          <a:xfrm>
            <a:off x="3279895" y="4583781"/>
            <a:ext cx="2223437" cy="2274219"/>
          </a:xfrm>
          <a:prstGeom prst="rect">
            <a:avLst/>
          </a:prstGeom>
        </p:spPr>
      </p:pic>
      <p:pic>
        <p:nvPicPr>
          <p:cNvPr id="15" name="Content Placeholder 5"/>
          <p:cNvPicPr>
            <a:picLocks noChangeAspect="1"/>
          </p:cNvPicPr>
          <p:nvPr/>
        </p:nvPicPr>
        <p:blipFill rotWithShape="1">
          <a:blip r:embed="rId5"/>
          <a:srcRect t="20115" b="20115"/>
          <a:stretch/>
        </p:blipFill>
        <p:spPr>
          <a:xfrm>
            <a:off x="5503332" y="3511896"/>
            <a:ext cx="3640667" cy="334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632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Gill Sans MT"/>
                <a:cs typeface="Gill Sans MT"/>
              </a:rPr>
              <a:t>THE REAL CONTROVERSY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82296" indent="0">
              <a:buNone/>
            </a:pPr>
            <a:endParaRPr lang="el-G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82296" indent="0" algn="ctr">
              <a:buNone/>
            </a:pPr>
            <a:r>
              <a:rPr lang="en-US" sz="3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Medical mistake vs. Complication</a:t>
            </a:r>
            <a:endParaRPr lang="el-GR" sz="3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82296" indent="0" algn="ctr">
              <a:buNone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(key points: Documentation and Witness)</a:t>
            </a:r>
            <a:endParaRPr lang="el-GR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82296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05864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l-GR" dirty="0">
                <a:latin typeface="Gill Sans MT"/>
                <a:cs typeface="Gill Sans MT"/>
              </a:rPr>
              <a:t>Small bowel internal herniation</a:t>
            </a:r>
            <a:endParaRPr lang="en-US" dirty="0">
              <a:latin typeface="Gill Sans MT"/>
              <a:cs typeface="Gill Sans MT"/>
            </a:endParaRPr>
          </a:p>
        </p:txBody>
      </p:sp>
      <p:pic>
        <p:nvPicPr>
          <p:cNvPr id="4" name="Picture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4" b="7324"/>
          <a:stretch/>
        </p:blipFill>
        <p:spPr bwMode="auto">
          <a:xfrm>
            <a:off x="999067" y="1447800"/>
            <a:ext cx="8144933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577423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l-GR" dirty="0" err="1">
                <a:ea typeface="ＭＳ Ｐゴシック" panose="020B0600070205080204" pitchFamily="34" charset="-128"/>
              </a:rPr>
              <a:t>Stomal</a:t>
            </a:r>
            <a:r>
              <a:rPr lang="en-US" altLang="el-GR" dirty="0">
                <a:ea typeface="ＭＳ Ｐゴシック" panose="020B0600070205080204" pitchFamily="34" charset="-128"/>
              </a:rPr>
              <a:t> obstruction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533400" indent="-533400">
              <a:buNone/>
            </a:pPr>
            <a:r>
              <a:rPr lang="en-US" altLang="el-GR" sz="3600" dirty="0" err="1">
                <a:solidFill>
                  <a:srgbClr val="262626"/>
                </a:solidFill>
                <a:ea typeface="ＭＳ Ｐゴシック" panose="020B0600070205080204" pitchFamily="34" charset="-128"/>
              </a:rPr>
              <a:t>Stomal</a:t>
            </a:r>
            <a:r>
              <a:rPr lang="en-US" altLang="el-GR" sz="3600" dirty="0">
                <a:solidFill>
                  <a:srgbClr val="262626"/>
                </a:solidFill>
                <a:ea typeface="ＭＳ Ｐゴシック" panose="020B0600070205080204" pitchFamily="34" charset="-128"/>
              </a:rPr>
              <a:t> obstruction (due to local edema)</a:t>
            </a:r>
          </a:p>
          <a:p>
            <a:pPr marL="82296" indent="0">
              <a:buNone/>
            </a:pPr>
            <a:r>
              <a:rPr lang="en-US" altLang="el-GR" sz="3600" dirty="0">
                <a:solidFill>
                  <a:srgbClr val="262626"/>
                </a:solidFill>
                <a:ea typeface="ＭＳ Ｐゴシック" panose="020B0600070205080204" pitchFamily="34" charset="-128"/>
              </a:rPr>
              <a:t>Causes of edema:</a:t>
            </a:r>
          </a:p>
          <a:p>
            <a:pPr lvl="1"/>
            <a:r>
              <a:rPr lang="en-US" altLang="el-GR" sz="3200" dirty="0">
                <a:solidFill>
                  <a:srgbClr val="262626"/>
                </a:solidFill>
                <a:ea typeface="ＭＳ Ｐゴシック" panose="020B0600070205080204" pitchFamily="34" charset="-128"/>
              </a:rPr>
              <a:t>Electrolyte imbalance</a:t>
            </a:r>
          </a:p>
          <a:p>
            <a:pPr lvl="1"/>
            <a:r>
              <a:rPr lang="en-US" altLang="el-GR" sz="3200" dirty="0">
                <a:solidFill>
                  <a:srgbClr val="262626"/>
                </a:solidFill>
                <a:ea typeface="ＭＳ Ｐゴシック" panose="020B0600070205080204" pitchFamily="34" charset="-128"/>
              </a:rPr>
              <a:t>Incomplete hemostasis</a:t>
            </a:r>
          </a:p>
          <a:p>
            <a:pPr lvl="1"/>
            <a:r>
              <a:rPr lang="en-US" altLang="el-GR" sz="3200" dirty="0" err="1">
                <a:solidFill>
                  <a:srgbClr val="262626"/>
                </a:solidFill>
                <a:ea typeface="ＭＳ Ｐゴシック" panose="020B0600070205080204" pitchFamily="34" charset="-128"/>
              </a:rPr>
              <a:t>Hypoproteinemia</a:t>
            </a:r>
            <a:endParaRPr lang="en-US" altLang="el-GR" sz="3200" dirty="0">
              <a:solidFill>
                <a:srgbClr val="262626"/>
              </a:solidFill>
              <a:ea typeface="ＭＳ Ｐゴシック" panose="020B0600070205080204" pitchFamily="34" charset="-128"/>
            </a:endParaRPr>
          </a:p>
          <a:p>
            <a:pPr lvl="1"/>
            <a:r>
              <a:rPr lang="en-US" altLang="el-GR" sz="3200" dirty="0">
                <a:solidFill>
                  <a:srgbClr val="262626"/>
                </a:solidFill>
                <a:ea typeface="ＭＳ Ｐゴシック" panose="020B0600070205080204" pitchFamily="34" charset="-128"/>
              </a:rPr>
              <a:t>Leakage from anastomosis</a:t>
            </a:r>
          </a:p>
          <a:p>
            <a:pPr lvl="1"/>
            <a:r>
              <a:rPr lang="en-US" altLang="el-GR" sz="3200" dirty="0">
                <a:solidFill>
                  <a:srgbClr val="262626"/>
                </a:solidFill>
                <a:ea typeface="ＭＳ Ｐゴシック" panose="020B0600070205080204" pitchFamily="34" charset="-128"/>
              </a:rPr>
              <a:t>Inadequate proximal decompression</a:t>
            </a:r>
          </a:p>
          <a:p>
            <a:pPr lvl="1"/>
            <a:r>
              <a:rPr lang="en-US" altLang="el-GR" sz="3200" dirty="0">
                <a:solidFill>
                  <a:srgbClr val="262626"/>
                </a:solidFill>
                <a:ea typeface="ＭＳ Ｐゴシック" panose="020B0600070205080204" pitchFamily="34" charset="-128"/>
              </a:rPr>
              <a:t>Incorporation of too much tissue in the suture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8790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Pseudomembranous colitis-Clostridium </a:t>
            </a:r>
            <a:r>
              <a:rPr lang="en-US" dirty="0" err="1"/>
              <a:t>difficile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9622" b="9622"/>
          <a:stretch>
            <a:fillRect/>
          </a:stretch>
        </p:blipFill>
        <p:spPr>
          <a:xfrm>
            <a:off x="4724400" y="1447799"/>
            <a:ext cx="4419600" cy="29548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63850" y="385994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2" descr="c diff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94" b="24294"/>
          <a:stretch/>
        </p:blipFill>
        <p:spPr bwMode="auto">
          <a:xfrm>
            <a:off x="1" y="3518799"/>
            <a:ext cx="4724399" cy="333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200901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l-GR" dirty="0">
                <a:solidFill>
                  <a:schemeClr val="accent5">
                    <a:lumMod val="50000"/>
                  </a:schemeClr>
                </a:solidFill>
                <a:ea typeface="ＭＳ Ｐゴシック" panose="020B0600070205080204" pitchFamily="34" charset="-128"/>
              </a:rPr>
              <a:t>Anastomotic Leak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9208" y="1447800"/>
            <a:ext cx="3611633" cy="4800600"/>
          </a:xfrm>
        </p:spPr>
        <p:txBody>
          <a:bodyPr>
            <a:normAutofit fontScale="92500" lnSpcReduction="10000"/>
          </a:bodyPr>
          <a:lstStyle/>
          <a:p>
            <a:pPr marL="457200" indent="-457200"/>
            <a:r>
              <a:rPr lang="en-US" altLang="el-GR" sz="3000" dirty="0">
                <a:ea typeface="ＭＳ Ｐゴシック" panose="020B0600070205080204" pitchFamily="34" charset="-128"/>
              </a:rPr>
              <a:t>Fistula</a:t>
            </a:r>
          </a:p>
          <a:p>
            <a:pPr marL="457200" lvl="1" indent="0">
              <a:buNone/>
            </a:pPr>
            <a:r>
              <a:rPr lang="en-US" altLang="el-GR" dirty="0">
                <a:ea typeface="ＭＳ Ｐゴシック" panose="020B0600070205080204" pitchFamily="34" charset="-128"/>
              </a:rPr>
              <a:t>Gastric and duodenal fistula:</a:t>
            </a:r>
          </a:p>
          <a:p>
            <a:pPr marL="1010412" lvl="1" indent="-342900"/>
            <a:r>
              <a:rPr lang="en-US" altLang="el-GR" sz="2400" dirty="0">
                <a:ea typeface="ＭＳ Ｐゴシック" panose="020B0600070205080204" pitchFamily="34" charset="-128"/>
              </a:rPr>
              <a:t>Subtotal </a:t>
            </a:r>
            <a:r>
              <a:rPr lang="en-US" altLang="el-GR" sz="2400" dirty="0" err="1">
                <a:ea typeface="ＭＳ Ｐゴシック" panose="020B0600070205080204" pitchFamily="34" charset="-128"/>
              </a:rPr>
              <a:t>gastrectomy</a:t>
            </a:r>
            <a:r>
              <a:rPr lang="en-US" altLang="el-GR" sz="2400" dirty="0">
                <a:ea typeface="ＭＳ Ｐゴシック" panose="020B0600070205080204" pitchFamily="34" charset="-128"/>
              </a:rPr>
              <a:t> </a:t>
            </a:r>
            <a:r>
              <a:rPr lang="en-US" altLang="el-GR" sz="2400" dirty="0" err="1">
                <a:ea typeface="ＭＳ Ｐゴシック" panose="020B0600070205080204" pitchFamily="34" charset="-128"/>
              </a:rPr>
              <a:t>gastrojejunal</a:t>
            </a:r>
            <a:r>
              <a:rPr lang="en-US" altLang="el-GR" sz="2400" dirty="0">
                <a:ea typeface="ＭＳ Ｐゴシック" panose="020B0600070205080204" pitchFamily="34" charset="-128"/>
              </a:rPr>
              <a:t> and duodenal stump</a:t>
            </a:r>
          </a:p>
          <a:p>
            <a:pPr marL="1010412" lvl="1" indent="-342900"/>
            <a:r>
              <a:rPr lang="en-US" altLang="el-GR" sz="2400" dirty="0">
                <a:ea typeface="ＭＳ Ｐゴシック" panose="020B0600070205080204" pitchFamily="34" charset="-128"/>
              </a:rPr>
              <a:t>Due to suture line failure</a:t>
            </a:r>
          </a:p>
          <a:p>
            <a:pPr marL="457200" lvl="1" indent="0">
              <a:buNone/>
            </a:pPr>
            <a:r>
              <a:rPr lang="en-US" altLang="el-GR" dirty="0">
                <a:ea typeface="ＭＳ Ｐゴシック" panose="020B0600070205080204" pitchFamily="34" charset="-128"/>
              </a:rPr>
              <a:t>Bowel </a:t>
            </a:r>
          </a:p>
          <a:p>
            <a:pPr marL="457200" indent="-457200"/>
            <a:r>
              <a:rPr lang="en-US" altLang="el-GR" sz="3000" dirty="0">
                <a:ea typeface="ＭＳ Ｐゴシック" panose="020B0600070205080204" pitchFamily="34" charset="-128"/>
              </a:rPr>
              <a:t>Peritoneal abscess</a:t>
            </a:r>
          </a:p>
          <a:p>
            <a:pPr marL="457200" indent="-457200"/>
            <a:r>
              <a:rPr lang="en-US" altLang="el-GR" sz="3000" dirty="0">
                <a:ea typeface="ＭＳ Ｐゴシック" panose="020B0600070205080204" pitchFamily="34" charset="-128"/>
              </a:rPr>
              <a:t>Peritonitis</a:t>
            </a:r>
          </a:p>
          <a:p>
            <a:pPr marL="457200" indent="-457200"/>
            <a:r>
              <a:rPr lang="en-US" altLang="el-GR" sz="3000" dirty="0">
                <a:ea typeface="ＭＳ Ｐゴシック" panose="020B0600070205080204" pitchFamily="34" charset="-128"/>
              </a:rPr>
              <a:t>Sepsis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89508" y="2873137"/>
            <a:ext cx="384418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3400" indent="-533400">
              <a:buClr>
                <a:schemeClr val="hlink"/>
              </a:buClr>
              <a:buNone/>
            </a:pPr>
            <a:r>
              <a:rPr lang="en-US" altLang="el-GR" sz="2800" b="1" dirty="0">
                <a:ea typeface="ＭＳ Ｐゴシック" panose="020B0600070205080204" pitchFamily="34" charset="-128"/>
              </a:rPr>
              <a:t>Etiologic factor:</a:t>
            </a:r>
          </a:p>
          <a:p>
            <a:pPr marL="952500" lvl="1" indent="-495300">
              <a:buFont typeface="Wingdings" panose="05000000000000000000" pitchFamily="2" charset="2"/>
              <a:buAutoNum type="arabicPeriod"/>
            </a:pPr>
            <a:r>
              <a:rPr lang="en-US" altLang="el-GR" dirty="0">
                <a:ea typeface="ＭＳ Ｐゴシック" panose="020B0600070205080204" pitchFamily="34" charset="-128"/>
              </a:rPr>
              <a:t>Poor surgical technique</a:t>
            </a:r>
          </a:p>
          <a:p>
            <a:pPr marL="952500" lvl="1" indent="-495300">
              <a:buFont typeface="Wingdings" panose="05000000000000000000" pitchFamily="2" charset="2"/>
              <a:buAutoNum type="arabicPeriod"/>
            </a:pPr>
            <a:r>
              <a:rPr lang="en-US" altLang="el-GR" dirty="0">
                <a:ea typeface="ＭＳ Ｐゴシック" panose="020B0600070205080204" pitchFamily="34" charset="-128"/>
              </a:rPr>
              <a:t>Distal obstruction</a:t>
            </a:r>
          </a:p>
          <a:p>
            <a:pPr marL="952500" lvl="1" indent="-495300">
              <a:buFont typeface="Wingdings" panose="05000000000000000000" pitchFamily="2" charset="2"/>
              <a:buAutoNum type="arabicPeriod"/>
            </a:pPr>
            <a:r>
              <a:rPr lang="en-US" altLang="el-GR" dirty="0">
                <a:ea typeface="ＭＳ Ｐゴシック" panose="020B0600070205080204" pitchFamily="34" charset="-128"/>
              </a:rPr>
              <a:t>Inadequate proximal decompression</a:t>
            </a:r>
          </a:p>
          <a:p>
            <a:pPr marL="533400" indent="-533400">
              <a:buClr>
                <a:schemeClr val="hlink"/>
              </a:buClr>
            </a:pPr>
            <a:r>
              <a:rPr lang="en-US" altLang="el-GR" sz="2400" dirty="0">
                <a:ea typeface="ＭＳ Ｐゴシック" panose="020B0600070205080204" pitchFamily="34" charset="-128"/>
              </a:rPr>
              <a:t>Can manifest as localized or</a:t>
            </a:r>
          </a:p>
          <a:p>
            <a:pPr marL="533400" indent="-533400">
              <a:buClr>
                <a:schemeClr val="hlink"/>
              </a:buClr>
            </a:pPr>
            <a:r>
              <a:rPr lang="en-US" altLang="el-GR" sz="2400" dirty="0">
                <a:ea typeface="ＭＳ Ｐゴシック" panose="020B0600070205080204" pitchFamily="34" charset="-128"/>
              </a:rPr>
              <a:t>generalized peritonitis</a:t>
            </a:r>
          </a:p>
        </p:txBody>
      </p:sp>
    </p:spTree>
    <p:extLst>
      <p:ext uri="{BB962C8B-B14F-4D97-AF65-F5344CB8AC3E}">
        <p14:creationId xmlns:p14="http://schemas.microsoft.com/office/powerpoint/2010/main" val="141250318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l-GR" dirty="0">
                <a:solidFill>
                  <a:srgbClr val="4B2203"/>
                </a:solidFill>
                <a:ea typeface="ＭＳ Ｐゴシック" panose="020B0600070205080204" pitchFamily="34" charset="-128"/>
              </a:rPr>
              <a:t>Fistula</a:t>
            </a:r>
            <a:endParaRPr lang="en-US" dirty="0">
              <a:solidFill>
                <a:srgbClr val="4B220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9208" y="1447800"/>
            <a:ext cx="4033859" cy="4800600"/>
          </a:xfrm>
        </p:spPr>
        <p:txBody>
          <a:bodyPr>
            <a:normAutofit fontScale="70000" lnSpcReduction="20000"/>
          </a:bodyPr>
          <a:lstStyle/>
          <a:p>
            <a:pPr marL="552450" indent="-495300">
              <a:buClr>
                <a:schemeClr val="hlink"/>
              </a:buClr>
              <a:buNone/>
            </a:pPr>
            <a:r>
              <a:rPr lang="en-US" altLang="el-GR" dirty="0">
                <a:ea typeface="ＭＳ Ｐゴシック" panose="020B0600070205080204" pitchFamily="34" charset="-128"/>
              </a:rPr>
              <a:t>Abnormal communication</a:t>
            </a:r>
          </a:p>
          <a:p>
            <a:pPr marL="552450" indent="-495300">
              <a:buClr>
                <a:schemeClr val="hlink"/>
              </a:buClr>
              <a:buNone/>
            </a:pPr>
            <a:r>
              <a:rPr lang="en-US" altLang="el-GR" dirty="0">
                <a:ea typeface="ＭＳ Ｐゴシック" panose="020B0600070205080204" pitchFamily="34" charset="-128"/>
              </a:rPr>
              <a:t>between two lining epithelium</a:t>
            </a:r>
          </a:p>
          <a:p>
            <a:pPr marL="552450" indent="-495300">
              <a:buClr>
                <a:schemeClr val="hlink"/>
              </a:buClr>
              <a:buNone/>
            </a:pPr>
            <a:r>
              <a:rPr lang="en-US" altLang="el-GR" sz="3100" b="1" dirty="0">
                <a:ea typeface="ＭＳ Ｐゴシック" panose="020B0600070205080204" pitchFamily="34" charset="-128"/>
              </a:rPr>
              <a:t>Etiology:</a:t>
            </a:r>
          </a:p>
          <a:p>
            <a:pPr marL="514350" lvl="1" indent="0">
              <a:buClr>
                <a:schemeClr val="tx1"/>
              </a:buClr>
              <a:buNone/>
            </a:pPr>
            <a:r>
              <a:rPr lang="en-US" altLang="el-GR" sz="2000" dirty="0">
                <a:ea typeface="ＭＳ Ｐゴシック" panose="020B0600070205080204" pitchFamily="34" charset="-128"/>
              </a:rPr>
              <a:t>Anastomotic leak</a:t>
            </a:r>
          </a:p>
          <a:p>
            <a:pPr marL="514350" lvl="1" indent="0">
              <a:buClr>
                <a:schemeClr val="tx1"/>
              </a:buClr>
              <a:buNone/>
            </a:pPr>
            <a:r>
              <a:rPr lang="en-US" altLang="el-GR" sz="2000" dirty="0">
                <a:ea typeface="ＭＳ Ｐゴシック" panose="020B0600070205080204" pitchFamily="34" charset="-128"/>
              </a:rPr>
              <a:t>Poor blood supply</a:t>
            </a:r>
          </a:p>
          <a:p>
            <a:pPr marL="514350" lvl="1" indent="0">
              <a:buClr>
                <a:schemeClr val="tx1"/>
              </a:buClr>
              <a:buNone/>
            </a:pPr>
            <a:r>
              <a:rPr lang="en-US" altLang="el-GR" sz="2000" dirty="0">
                <a:ea typeface="ＭＳ Ｐゴシック" panose="020B0600070205080204" pitchFamily="34" charset="-128"/>
              </a:rPr>
              <a:t>Trauma</a:t>
            </a:r>
          </a:p>
          <a:p>
            <a:pPr marL="514350" lvl="1" indent="0">
              <a:buClr>
                <a:schemeClr val="tx1"/>
              </a:buClr>
              <a:buNone/>
            </a:pPr>
            <a:r>
              <a:rPr lang="en-US" altLang="el-GR" sz="2000" dirty="0">
                <a:ea typeface="ＭＳ Ｐゴシック" panose="020B0600070205080204" pitchFamily="34" charset="-128"/>
              </a:rPr>
              <a:t>Infection</a:t>
            </a:r>
          </a:p>
          <a:p>
            <a:pPr marL="514350" lvl="1" indent="0">
              <a:buClr>
                <a:schemeClr val="tx1"/>
              </a:buClr>
              <a:buNone/>
            </a:pPr>
            <a:r>
              <a:rPr lang="en-US" altLang="el-GR" sz="2000" dirty="0">
                <a:ea typeface="ＭＳ Ｐゴシック" panose="020B0600070205080204" pitchFamily="34" charset="-128"/>
              </a:rPr>
              <a:t>Inadvertent suturing of bowel wall while closing the fascia</a:t>
            </a:r>
          </a:p>
          <a:p>
            <a:pPr marL="514350" lvl="1" indent="0">
              <a:buClr>
                <a:schemeClr val="tx1"/>
              </a:buClr>
              <a:buNone/>
            </a:pPr>
            <a:r>
              <a:rPr lang="en-US" altLang="el-GR" sz="2000" dirty="0">
                <a:ea typeface="ＭＳ Ｐゴシック" panose="020B0600070205080204" pitchFamily="34" charset="-128"/>
              </a:rPr>
              <a:t>Carcinoma</a:t>
            </a:r>
          </a:p>
          <a:p>
            <a:pPr marL="533400" lvl="0" indent="-533400">
              <a:buClr>
                <a:srgbClr val="0563C1"/>
              </a:buClr>
              <a:buNone/>
            </a:pPr>
            <a:r>
              <a:rPr lang="en-US" altLang="el-GR" sz="3100" b="1" dirty="0">
                <a:solidFill>
                  <a:prstClr val="black"/>
                </a:solidFill>
                <a:ea typeface="ＭＳ Ｐゴシック" panose="020B0600070205080204" pitchFamily="34" charset="-128"/>
              </a:rPr>
              <a:t>Treatment:</a:t>
            </a:r>
          </a:p>
          <a:p>
            <a:pPr marL="952500" lvl="1" indent="-495300">
              <a:buClr>
                <a:srgbClr val="0563C1"/>
              </a:buClr>
              <a:buNone/>
            </a:pPr>
            <a:r>
              <a:rPr lang="en-US" altLang="el-GR" sz="2000" dirty="0">
                <a:solidFill>
                  <a:prstClr val="black"/>
                </a:solidFill>
                <a:ea typeface="ＭＳ Ｐゴシック" panose="020B0600070205080204" pitchFamily="34" charset="-128"/>
              </a:rPr>
              <a:t>Small leaks:</a:t>
            </a:r>
          </a:p>
          <a:p>
            <a:pPr marL="914400" lvl="2" indent="0">
              <a:buNone/>
            </a:pPr>
            <a:r>
              <a:rPr lang="en-US" altLang="el-GR" sz="1700" dirty="0">
                <a:solidFill>
                  <a:prstClr val="black"/>
                </a:solidFill>
                <a:ea typeface="ＭＳ Ｐゴシック" panose="020B0600070205080204" pitchFamily="34" charset="-128"/>
              </a:rPr>
              <a:t>Conservative, NPO</a:t>
            </a:r>
          </a:p>
          <a:p>
            <a:pPr marL="914400" lvl="2" indent="0">
              <a:buNone/>
            </a:pPr>
            <a:r>
              <a:rPr lang="en-US" altLang="el-GR" sz="1700" dirty="0">
                <a:solidFill>
                  <a:prstClr val="black"/>
                </a:solidFill>
                <a:ea typeface="ＭＳ Ｐゴシック" panose="020B0600070205080204" pitchFamily="34" charset="-128"/>
              </a:rPr>
              <a:t>Proximal decompression</a:t>
            </a:r>
          </a:p>
          <a:p>
            <a:pPr marL="914400" lvl="2" indent="0">
              <a:buNone/>
            </a:pPr>
            <a:r>
              <a:rPr lang="en-US" altLang="el-GR" sz="1700" dirty="0">
                <a:solidFill>
                  <a:prstClr val="black"/>
                </a:solidFill>
                <a:ea typeface="ＭＳ Ｐゴシック" panose="020B0600070205080204" pitchFamily="34" charset="-128"/>
              </a:rPr>
              <a:t>Antibiotic</a:t>
            </a:r>
          </a:p>
          <a:p>
            <a:pPr marL="952500" lvl="1" indent="-495300">
              <a:buClr>
                <a:srgbClr val="0563C1"/>
              </a:buClr>
              <a:buNone/>
            </a:pPr>
            <a:r>
              <a:rPr lang="en-US" altLang="el-GR" sz="2000" dirty="0">
                <a:solidFill>
                  <a:prstClr val="black"/>
                </a:solidFill>
                <a:ea typeface="ＭＳ Ｐゴシック" panose="020B0600070205080204" pitchFamily="34" charset="-128"/>
              </a:rPr>
              <a:t>Large leaks:</a:t>
            </a:r>
          </a:p>
          <a:p>
            <a:pPr marL="914400" lvl="2" indent="0">
              <a:buClr>
                <a:prstClr val="black"/>
              </a:buClr>
              <a:buNone/>
            </a:pPr>
            <a:r>
              <a:rPr lang="en-US" altLang="el-GR" sz="1700" dirty="0">
                <a:solidFill>
                  <a:prstClr val="black"/>
                </a:solidFill>
                <a:ea typeface="ＭＳ Ｐゴシック" panose="020B0600070205080204" pitchFamily="34" charset="-128"/>
              </a:rPr>
              <a:t>Surgical intervention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/>
          <a:srcRect t="4115" b="4115"/>
          <a:stretch>
            <a:fillRect/>
          </a:stretch>
        </p:blipFill>
        <p:spPr>
          <a:xfrm>
            <a:off x="5063067" y="2548467"/>
            <a:ext cx="4080932" cy="369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76929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l-GR" dirty="0">
                <a:ea typeface="ＭＳ Ｐゴシック" panose="020B0600070205080204" pitchFamily="34" charset="-128"/>
              </a:rPr>
              <a:t>Fistula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4800600"/>
          </a:xfrm>
        </p:spPr>
        <p:txBody>
          <a:bodyPr>
            <a:normAutofit/>
          </a:bodyPr>
          <a:lstStyle/>
          <a:p>
            <a:pPr marL="57150" indent="0">
              <a:lnSpc>
                <a:spcPct val="70000"/>
              </a:lnSpc>
              <a:buClr>
                <a:schemeClr val="tx1"/>
              </a:buClr>
              <a:buNone/>
            </a:pPr>
            <a:r>
              <a:rPr lang="en-US" altLang="el-GR" sz="2200" b="1" dirty="0">
                <a:ea typeface="ＭＳ Ｐゴシック" panose="020B0600070205080204" pitchFamily="34" charset="-128"/>
              </a:rPr>
              <a:t>Gastric and duodenal fistula</a:t>
            </a:r>
            <a:r>
              <a:rPr lang="en-US" altLang="el-GR" sz="2200" b="1" i="1" dirty="0">
                <a:ea typeface="ＭＳ Ｐゴシック" panose="020B0600070205080204" pitchFamily="34" charset="-128"/>
              </a:rPr>
              <a:t>:</a:t>
            </a:r>
          </a:p>
          <a:p>
            <a:pPr marL="952500" lvl="1" indent="-495300">
              <a:lnSpc>
                <a:spcPct val="70000"/>
              </a:lnSpc>
              <a:buClr>
                <a:schemeClr val="hlink"/>
              </a:buClr>
              <a:buNone/>
            </a:pPr>
            <a:endParaRPr lang="en-US" altLang="el-GR" sz="2200" b="1" dirty="0">
              <a:ea typeface="ＭＳ Ｐゴシック" panose="020B0600070205080204" pitchFamily="34" charset="-128"/>
            </a:endParaRPr>
          </a:p>
          <a:p>
            <a:pPr marL="952500" lvl="1" indent="-495300">
              <a:lnSpc>
                <a:spcPct val="70000"/>
              </a:lnSpc>
              <a:buClr>
                <a:schemeClr val="hlink"/>
              </a:buClr>
              <a:buNone/>
            </a:pPr>
            <a:r>
              <a:rPr lang="en-US" altLang="el-GR" sz="2200" b="1" dirty="0">
                <a:ea typeface="ＭＳ Ｐゴシック" panose="020B0600070205080204" pitchFamily="34" charset="-128"/>
              </a:rPr>
              <a:t>Treatment:</a:t>
            </a:r>
          </a:p>
          <a:p>
            <a:pPr marL="1352550" lvl="2" indent="-438150">
              <a:lnSpc>
                <a:spcPct val="70000"/>
              </a:lnSpc>
              <a:buSzPct val="65000"/>
            </a:pPr>
            <a:r>
              <a:rPr lang="en-US" altLang="el-GR" sz="2200" dirty="0">
                <a:ea typeface="ＭＳ Ｐゴシック" panose="020B0600070205080204" pitchFamily="34" charset="-128"/>
              </a:rPr>
              <a:t>NPO / TPN</a:t>
            </a:r>
          </a:p>
          <a:p>
            <a:pPr marL="1352550" lvl="2" indent="-438150">
              <a:lnSpc>
                <a:spcPct val="70000"/>
              </a:lnSpc>
              <a:buSzPct val="65000"/>
            </a:pPr>
            <a:r>
              <a:rPr lang="en-US" altLang="el-GR" sz="2200" dirty="0">
                <a:ea typeface="ＭＳ Ｐゴシック" panose="020B0600070205080204" pitchFamily="34" charset="-128"/>
              </a:rPr>
              <a:t>Place NGT past the leak and give elemental diet</a:t>
            </a:r>
          </a:p>
          <a:p>
            <a:pPr marL="1352550" lvl="2" indent="-438150">
              <a:lnSpc>
                <a:spcPct val="70000"/>
              </a:lnSpc>
              <a:buSzPct val="65000"/>
            </a:pPr>
            <a:r>
              <a:rPr lang="en-US" altLang="el-GR" sz="2200" dirty="0">
                <a:ea typeface="ＭＳ Ｐゴシック" panose="020B0600070205080204" pitchFamily="34" charset="-128"/>
              </a:rPr>
              <a:t>Antibiotic</a:t>
            </a:r>
          </a:p>
          <a:p>
            <a:pPr marL="1352550" lvl="2" indent="-438150">
              <a:lnSpc>
                <a:spcPct val="70000"/>
              </a:lnSpc>
              <a:buSzPct val="65000"/>
            </a:pPr>
            <a:r>
              <a:rPr lang="en-US" altLang="el-GR" sz="2200" dirty="0">
                <a:ea typeface="ＭＳ Ｐゴシック" panose="020B0600070205080204" pitchFamily="34" charset="-128"/>
              </a:rPr>
              <a:t>Majority close spontaneously within 6 weeks.</a:t>
            </a:r>
          </a:p>
          <a:p>
            <a:pPr marL="1352550" lvl="2" indent="-438150">
              <a:lnSpc>
                <a:spcPct val="70000"/>
              </a:lnSpc>
              <a:buSzPct val="65000"/>
            </a:pPr>
            <a:r>
              <a:rPr lang="en-US" altLang="el-GR" sz="2200" dirty="0">
                <a:ea typeface="ＭＳ Ｐゴシック" panose="020B0600070205080204" pitchFamily="34" charset="-128"/>
              </a:rPr>
              <a:t>Failure to close </a:t>
            </a:r>
          </a:p>
          <a:p>
            <a:pPr marL="2209800" lvl="4" indent="-381000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AutoNum type="arabicPeriod"/>
            </a:pPr>
            <a:r>
              <a:rPr lang="en-US" altLang="el-GR" sz="2200" dirty="0">
                <a:ea typeface="ＭＳ Ｐゴシック" panose="020B0600070205080204" pitchFamily="34" charset="-128"/>
              </a:rPr>
              <a:t>distal obstruction</a:t>
            </a:r>
          </a:p>
          <a:p>
            <a:pPr marL="2209800" lvl="4" indent="-381000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AutoNum type="arabicPeriod"/>
            </a:pPr>
            <a:r>
              <a:rPr lang="en-US" altLang="el-GR" sz="2200" dirty="0">
                <a:ea typeface="ＭＳ Ｐゴシック" panose="020B0600070205080204" pitchFamily="34" charset="-128"/>
              </a:rPr>
              <a:t>large leak</a:t>
            </a:r>
          </a:p>
          <a:p>
            <a:pPr marL="2209800" lvl="4" indent="-381000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AutoNum type="arabicPeriod"/>
            </a:pPr>
            <a:r>
              <a:rPr lang="en-US" altLang="el-GR" sz="2200" dirty="0">
                <a:ea typeface="ＭＳ Ｐゴシック" panose="020B0600070205080204" pitchFamily="34" charset="-128"/>
              </a:rPr>
              <a:t>infection</a:t>
            </a:r>
          </a:p>
          <a:p>
            <a:pPr marL="2209800" lvl="4" indent="-381000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AutoNum type="arabicPeriod"/>
            </a:pPr>
            <a:r>
              <a:rPr lang="en-US" altLang="el-GR" sz="2200" dirty="0">
                <a:ea typeface="ＭＳ Ｐゴシック" panose="020B0600070205080204" pitchFamily="34" charset="-128"/>
              </a:rPr>
              <a:t>cancer</a:t>
            </a:r>
          </a:p>
          <a:p>
            <a:pPr marL="1828800" lvl="4" indent="0">
              <a:lnSpc>
                <a:spcPct val="70000"/>
              </a:lnSpc>
              <a:buClr>
                <a:schemeClr val="tx1"/>
              </a:buClr>
              <a:buNone/>
            </a:pPr>
            <a:endParaRPr lang="en-US" altLang="el-GR" sz="2200" b="1" dirty="0">
              <a:ea typeface="ＭＳ Ｐゴシック" panose="020B0600070205080204" pitchFamily="34" charset="-128"/>
            </a:endParaRPr>
          </a:p>
          <a:p>
            <a:pPr marL="1828800" lvl="4" indent="0">
              <a:lnSpc>
                <a:spcPct val="70000"/>
              </a:lnSpc>
              <a:buClr>
                <a:schemeClr val="tx1"/>
              </a:buClr>
              <a:buNone/>
            </a:pPr>
            <a:r>
              <a:rPr lang="en-US" altLang="el-GR" sz="2200" b="1" dirty="0">
                <a:ea typeface="ＭＳ Ｐゴシック" panose="020B0600070205080204" pitchFamily="34" charset="-128"/>
              </a:rPr>
              <a:t>Surgery:</a:t>
            </a:r>
            <a:r>
              <a:rPr lang="en-US" altLang="el-GR" sz="2200" dirty="0">
                <a:ea typeface="ＭＳ Ｐゴシック" panose="020B0600070205080204" pitchFamily="34" charset="-128"/>
              </a:rPr>
              <a:t> resect the fistula and the bowel        segment, then re-anastomosis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75371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l-GR" dirty="0">
                <a:ea typeface="ＭＳ Ｐゴシック" panose="020B0600070205080204" pitchFamily="34" charset="-128"/>
              </a:rPr>
              <a:t>Fistula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52450" lvl="0" indent="-495300">
              <a:buFont typeface="Wingdings" panose="05000000000000000000" pitchFamily="2" charset="2"/>
              <a:buAutoNum type="arabicPeriod" startAt="2"/>
            </a:pPr>
            <a:endParaRPr lang="en-US" altLang="el-GR" sz="2400" b="1" dirty="0">
              <a:solidFill>
                <a:prstClr val="black"/>
              </a:solidFill>
              <a:ea typeface="ＭＳ Ｐゴシック" panose="020B0600070205080204" pitchFamily="34" charset="-128"/>
            </a:endParaRPr>
          </a:p>
          <a:p>
            <a:pPr marL="57150" lvl="0" indent="0">
              <a:buNone/>
            </a:pPr>
            <a:r>
              <a:rPr lang="en-US" altLang="el-GR" sz="2600" b="1" dirty="0">
                <a:solidFill>
                  <a:prstClr val="black"/>
                </a:solidFill>
                <a:ea typeface="ＭＳ Ｐゴシック" panose="020B0600070205080204" pitchFamily="34" charset="-128"/>
              </a:rPr>
              <a:t>Small bowel fistula:</a:t>
            </a:r>
          </a:p>
          <a:p>
            <a:pPr marL="400050" indent="-342900"/>
            <a:r>
              <a:rPr lang="en-US" altLang="el-GR" sz="1900" dirty="0">
                <a:solidFill>
                  <a:prstClr val="black"/>
                </a:solidFill>
                <a:ea typeface="ＭＳ Ｐゴシック" panose="020B0600070205080204" pitchFamily="34" charset="-128"/>
              </a:rPr>
              <a:t>Drainage is less effective compared to duodenal fistula </a:t>
            </a:r>
          </a:p>
          <a:p>
            <a:pPr marL="400050" indent="-342900"/>
            <a:r>
              <a:rPr lang="en-US" altLang="el-GR" sz="1900" dirty="0" err="1">
                <a:solidFill>
                  <a:prstClr val="black"/>
                </a:solidFill>
                <a:ea typeface="ＭＳ Ｐゴシック" panose="020B0600070205080204" pitchFamily="34" charset="-128"/>
              </a:rPr>
              <a:t>Jejunal</a:t>
            </a:r>
            <a:r>
              <a:rPr lang="en-US" altLang="el-GR" sz="1900" dirty="0">
                <a:solidFill>
                  <a:prstClr val="black"/>
                </a:solidFill>
                <a:ea typeface="ＭＳ Ｐゴシック" panose="020B0600070205080204" pitchFamily="34" charset="-128"/>
              </a:rPr>
              <a:t> fistula have a poorer prognosis than </a:t>
            </a:r>
            <a:r>
              <a:rPr lang="en-US" altLang="el-GR" sz="1900" dirty="0" err="1">
                <a:solidFill>
                  <a:prstClr val="black"/>
                </a:solidFill>
                <a:ea typeface="ＭＳ Ｐゴシック" panose="020B0600070205080204" pitchFamily="34" charset="-128"/>
              </a:rPr>
              <a:t>ileal</a:t>
            </a:r>
            <a:r>
              <a:rPr lang="en-US" altLang="el-GR" sz="1900" dirty="0">
                <a:solidFill>
                  <a:prstClr val="black"/>
                </a:solidFill>
                <a:ea typeface="ＭＳ Ｐゴシック" panose="020B0600070205080204" pitchFamily="34" charset="-128"/>
              </a:rPr>
              <a:t> fistula</a:t>
            </a:r>
          </a:p>
          <a:p>
            <a:pPr marL="952500" lvl="1" indent="-438150">
              <a:buClr>
                <a:srgbClr val="0563C1"/>
              </a:buClr>
              <a:buSzPct val="80000"/>
              <a:buNone/>
            </a:pPr>
            <a:endParaRPr lang="en-US" altLang="el-GR" sz="2400" b="1" dirty="0">
              <a:solidFill>
                <a:prstClr val="black"/>
              </a:solidFill>
              <a:ea typeface="ＭＳ Ｐゴシック" panose="020B0600070205080204" pitchFamily="34" charset="-128"/>
            </a:endParaRPr>
          </a:p>
          <a:p>
            <a:pPr marL="952500" lvl="1" indent="-438150">
              <a:buClr>
                <a:srgbClr val="0563C1"/>
              </a:buClr>
              <a:buSzPct val="80000"/>
              <a:buNone/>
            </a:pPr>
            <a:r>
              <a:rPr lang="en-US" altLang="el-GR" sz="2600" b="1" dirty="0">
                <a:solidFill>
                  <a:prstClr val="black"/>
                </a:solidFill>
                <a:ea typeface="ＭＳ Ｐゴシック" panose="020B0600070205080204" pitchFamily="34" charset="-128"/>
              </a:rPr>
              <a:t>Treatment:</a:t>
            </a:r>
          </a:p>
          <a:p>
            <a:pPr marL="952500" lvl="1" indent="-438150">
              <a:buSzPct val="80000"/>
            </a:pPr>
            <a:r>
              <a:rPr lang="en-US" altLang="el-GR" sz="1900" dirty="0">
                <a:solidFill>
                  <a:prstClr val="black"/>
                </a:solidFill>
                <a:ea typeface="ＭＳ Ｐゴシック" panose="020B0600070205080204" pitchFamily="34" charset="-128"/>
              </a:rPr>
              <a:t>Supportive: </a:t>
            </a:r>
          </a:p>
          <a:p>
            <a:pPr marL="1295400" lvl="2" indent="-381000">
              <a:buSzPct val="80000"/>
            </a:pPr>
            <a:r>
              <a:rPr lang="en-US" altLang="el-GR" sz="1900" dirty="0">
                <a:solidFill>
                  <a:prstClr val="black"/>
                </a:solidFill>
                <a:ea typeface="ＭＳ Ｐゴシック" panose="020B0600070205080204" pitchFamily="34" charset="-128"/>
              </a:rPr>
              <a:t>correct fluid &amp; electrolyte imbalance</a:t>
            </a:r>
          </a:p>
          <a:p>
            <a:pPr marL="1295400" lvl="2" indent="-381000">
              <a:buSzPct val="80000"/>
            </a:pPr>
            <a:r>
              <a:rPr lang="en-US" altLang="el-GR" sz="1900" dirty="0">
                <a:solidFill>
                  <a:prstClr val="black"/>
                </a:solidFill>
                <a:ea typeface="ＭＳ Ｐゴシック" panose="020B0600070205080204" pitchFamily="34" charset="-128"/>
              </a:rPr>
              <a:t>give proper nutrition</a:t>
            </a:r>
          </a:p>
          <a:p>
            <a:pPr marL="952500" lvl="1" indent="-438150">
              <a:buSzPct val="80000"/>
            </a:pPr>
            <a:r>
              <a:rPr lang="en-US" altLang="el-GR" sz="1900" dirty="0">
                <a:solidFill>
                  <a:prstClr val="black"/>
                </a:solidFill>
                <a:ea typeface="ＭＳ Ｐゴシック" panose="020B0600070205080204" pitchFamily="34" charset="-128"/>
              </a:rPr>
              <a:t>Proximal </a:t>
            </a:r>
            <a:r>
              <a:rPr lang="en-US" altLang="el-GR" sz="1900" dirty="0" err="1">
                <a:solidFill>
                  <a:prstClr val="black"/>
                </a:solidFill>
                <a:ea typeface="ＭＳ Ｐゴシック" panose="020B0600070205080204" pitchFamily="34" charset="-128"/>
              </a:rPr>
              <a:t>jejunal</a:t>
            </a:r>
            <a:r>
              <a:rPr lang="en-US" altLang="el-GR" sz="1900" dirty="0">
                <a:solidFill>
                  <a:prstClr val="black"/>
                </a:solidFill>
                <a:ea typeface="ＭＳ Ｐゴシック" panose="020B0600070205080204" pitchFamily="34" charset="-128"/>
              </a:rPr>
              <a:t> fistula: distal feeding </a:t>
            </a:r>
            <a:r>
              <a:rPr lang="en-US" altLang="el-GR" sz="1900" dirty="0" err="1">
                <a:solidFill>
                  <a:prstClr val="black"/>
                </a:solidFill>
                <a:ea typeface="ＭＳ Ｐゴシック" panose="020B0600070205080204" pitchFamily="34" charset="-128"/>
              </a:rPr>
              <a:t>jejunostomy</a:t>
            </a:r>
            <a:endParaRPr lang="en-US" altLang="el-GR" sz="1900" dirty="0">
              <a:solidFill>
                <a:prstClr val="black"/>
              </a:solidFill>
              <a:ea typeface="ＭＳ Ｐゴシック" panose="020B0600070205080204" pitchFamily="34" charset="-128"/>
            </a:endParaRPr>
          </a:p>
          <a:p>
            <a:pPr marL="952500" lvl="1" indent="-438150">
              <a:buSzPct val="80000"/>
            </a:pPr>
            <a:r>
              <a:rPr lang="en-US" altLang="el-GR" sz="1900" dirty="0">
                <a:solidFill>
                  <a:prstClr val="black"/>
                </a:solidFill>
                <a:ea typeface="ＭＳ Ｐゴシック" panose="020B0600070205080204" pitchFamily="34" charset="-128"/>
              </a:rPr>
              <a:t>Distal </a:t>
            </a:r>
            <a:r>
              <a:rPr lang="en-US" altLang="el-GR" sz="1900" dirty="0" err="1">
                <a:solidFill>
                  <a:prstClr val="black"/>
                </a:solidFill>
                <a:ea typeface="ＭＳ Ｐゴシック" panose="020B0600070205080204" pitchFamily="34" charset="-128"/>
              </a:rPr>
              <a:t>ileal</a:t>
            </a:r>
            <a:r>
              <a:rPr lang="en-US" altLang="el-GR" sz="1900" dirty="0">
                <a:solidFill>
                  <a:prstClr val="black"/>
                </a:solidFill>
                <a:ea typeface="ＭＳ Ｐゴシック" panose="020B0600070205080204" pitchFamily="34" charset="-128"/>
              </a:rPr>
              <a:t> fistula: low residue diet</a:t>
            </a:r>
          </a:p>
          <a:p>
            <a:pPr marL="952500" lvl="1" indent="-438150">
              <a:buSzPct val="80000"/>
            </a:pPr>
            <a:r>
              <a:rPr lang="en-US" altLang="el-GR" sz="1900" dirty="0">
                <a:solidFill>
                  <a:prstClr val="black"/>
                </a:solidFill>
                <a:ea typeface="ＭＳ Ｐゴシック" panose="020B0600070205080204" pitchFamily="34" charset="-128"/>
              </a:rPr>
              <a:t>Control diarrhea: </a:t>
            </a:r>
            <a:r>
              <a:rPr lang="en-US" altLang="el-GR" sz="1900" dirty="0" err="1">
                <a:solidFill>
                  <a:prstClr val="black"/>
                </a:solidFill>
                <a:ea typeface="ＭＳ Ｐゴシック" panose="020B0600070205080204" pitchFamily="34" charset="-128"/>
              </a:rPr>
              <a:t>lomotil</a:t>
            </a:r>
            <a:r>
              <a:rPr lang="en-US" altLang="el-GR" sz="1900" dirty="0">
                <a:solidFill>
                  <a:prstClr val="black"/>
                </a:solidFill>
                <a:ea typeface="ＭＳ Ｐゴシック" panose="020B0600070205080204" pitchFamily="34" charset="-128"/>
              </a:rPr>
              <a:t> / protect the skin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5761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l-GR" dirty="0">
                <a:ea typeface="ＭＳ Ｐゴシック" panose="020B0600070205080204" pitchFamily="34" charset="-128"/>
              </a:rPr>
              <a:t>Fistula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552450" indent="-495300">
              <a:lnSpc>
                <a:spcPct val="80000"/>
              </a:lnSpc>
              <a:buClr>
                <a:schemeClr val="hlink"/>
              </a:buClr>
              <a:buNone/>
            </a:pPr>
            <a:endParaRPr lang="en-US" altLang="el-GR" sz="2400" b="1" dirty="0">
              <a:ea typeface="ＭＳ Ｐゴシック" panose="020B0600070205080204" pitchFamily="34" charset="-128"/>
            </a:endParaRPr>
          </a:p>
          <a:p>
            <a:pPr marL="552450" lvl="0" indent="-495300">
              <a:buClr>
                <a:srgbClr val="0563C1"/>
              </a:buClr>
              <a:buNone/>
            </a:pPr>
            <a:r>
              <a:rPr lang="en-US" altLang="el-GR" sz="3500" b="1" dirty="0">
                <a:solidFill>
                  <a:prstClr val="black"/>
                </a:solidFill>
                <a:ea typeface="ＭＳ Ｐゴシック" panose="020B0600070205080204" pitchFamily="34" charset="-128"/>
              </a:rPr>
              <a:t>Colonic fistula:</a:t>
            </a:r>
          </a:p>
          <a:p>
            <a:pPr marL="552450" indent="-495300">
              <a:buClr>
                <a:srgbClr val="0563C1"/>
              </a:buClr>
            </a:pPr>
            <a:r>
              <a:rPr lang="en-US" altLang="el-GR" dirty="0">
                <a:solidFill>
                  <a:prstClr val="black"/>
                </a:solidFill>
                <a:ea typeface="ＭＳ Ｐゴシック" panose="020B0600070205080204" pitchFamily="34" charset="-128"/>
              </a:rPr>
              <a:t>Fluid &amp; electrolyte imbalance less common but has higher infection can lead to peritonitis, peritoneal abscess and wound infection</a:t>
            </a:r>
          </a:p>
          <a:p>
            <a:pPr marL="552450" indent="-495300">
              <a:buClr>
                <a:srgbClr val="0563C1"/>
              </a:buClr>
            </a:pPr>
            <a:r>
              <a:rPr lang="en-US" altLang="el-GR" dirty="0">
                <a:solidFill>
                  <a:prstClr val="black"/>
                </a:solidFill>
                <a:ea typeface="ＭＳ Ｐゴシック" panose="020B0600070205080204" pitchFamily="34" charset="-128"/>
              </a:rPr>
              <a:t>Skin digestion and irrigation are rare</a:t>
            </a:r>
          </a:p>
          <a:p>
            <a:pPr marL="552450" indent="-495300">
              <a:lnSpc>
                <a:spcPct val="80000"/>
              </a:lnSpc>
              <a:buClr>
                <a:schemeClr val="hlink"/>
              </a:buClr>
              <a:buNone/>
            </a:pPr>
            <a:endParaRPr lang="en-US" altLang="el-GR" sz="2400" b="1" dirty="0">
              <a:ea typeface="ＭＳ Ｐゴシック" panose="020B0600070205080204" pitchFamily="34" charset="-128"/>
            </a:endParaRPr>
          </a:p>
          <a:p>
            <a:pPr marL="552450" indent="-495300">
              <a:lnSpc>
                <a:spcPct val="80000"/>
              </a:lnSpc>
              <a:buClr>
                <a:schemeClr val="hlink"/>
              </a:buClr>
              <a:buNone/>
            </a:pPr>
            <a:endParaRPr lang="en-US" altLang="el-GR" sz="2400" b="1" dirty="0">
              <a:ea typeface="ＭＳ Ｐゴシック" panose="020B0600070205080204" pitchFamily="34" charset="-128"/>
            </a:endParaRPr>
          </a:p>
          <a:p>
            <a:pPr marL="952500" lvl="1" indent="-438150">
              <a:lnSpc>
                <a:spcPct val="80000"/>
              </a:lnSpc>
              <a:buClr>
                <a:schemeClr val="hlink"/>
              </a:buClr>
              <a:buSzPct val="80000"/>
              <a:buNone/>
            </a:pPr>
            <a:r>
              <a:rPr lang="en-US" altLang="el-GR" sz="3500" b="1" dirty="0">
                <a:ea typeface="ＭＳ Ｐゴシック" panose="020B0600070205080204" pitchFamily="34" charset="-128"/>
              </a:rPr>
              <a:t>Treatment:</a:t>
            </a:r>
          </a:p>
          <a:p>
            <a:pPr marL="952500" lvl="1" indent="-438150">
              <a:lnSpc>
                <a:spcPct val="80000"/>
              </a:lnSpc>
              <a:buClr>
                <a:schemeClr val="hlink"/>
              </a:buClr>
              <a:buSzPct val="80000"/>
              <a:buNone/>
            </a:pPr>
            <a:endParaRPr lang="en-US" altLang="el-GR" sz="3500" b="1" dirty="0">
              <a:ea typeface="ＭＳ Ｐゴシック" panose="020B0600070205080204" pitchFamily="34" charset="-128"/>
            </a:endParaRPr>
          </a:p>
          <a:p>
            <a:pPr marL="971550" lvl="1" indent="-457200">
              <a:lnSpc>
                <a:spcPct val="80000"/>
              </a:lnSpc>
              <a:buSzPct val="80000"/>
            </a:pPr>
            <a:r>
              <a:rPr lang="en-US" altLang="el-GR" dirty="0">
                <a:ea typeface="ＭＳ Ｐゴシック" panose="020B0600070205080204" pitchFamily="34" charset="-128"/>
              </a:rPr>
              <a:t>Nutrition (low residue or elemental diet)</a:t>
            </a:r>
          </a:p>
          <a:p>
            <a:pPr marL="971550" lvl="1" indent="-457200">
              <a:lnSpc>
                <a:spcPct val="80000"/>
              </a:lnSpc>
              <a:buSzPct val="80000"/>
            </a:pPr>
            <a:r>
              <a:rPr lang="en-US" altLang="el-GR" dirty="0">
                <a:ea typeface="ＭＳ Ｐゴシック" panose="020B0600070205080204" pitchFamily="34" charset="-128"/>
              </a:rPr>
              <a:t>Antibiotics</a:t>
            </a:r>
          </a:p>
          <a:p>
            <a:pPr marL="1352550" lvl="2" indent="-438150">
              <a:lnSpc>
                <a:spcPct val="80000"/>
              </a:lnSpc>
              <a:buSzPct val="80000"/>
            </a:pPr>
            <a:r>
              <a:rPr lang="en-US" altLang="el-GR" dirty="0">
                <a:ea typeface="ＭＳ Ｐゴシック" panose="020B0600070205080204" pitchFamily="34" charset="-128"/>
              </a:rPr>
              <a:t>Spontaneous healing of fistula is the rule rather than the exception</a:t>
            </a:r>
          </a:p>
          <a:p>
            <a:pPr marL="1352550" lvl="2" indent="-438150">
              <a:lnSpc>
                <a:spcPct val="80000"/>
              </a:lnSpc>
              <a:buSzPct val="80000"/>
            </a:pPr>
            <a:r>
              <a:rPr lang="en-US" altLang="el-GR" dirty="0">
                <a:ea typeface="ＭＳ Ｐゴシック" panose="020B0600070205080204" pitchFamily="34" charset="-128"/>
              </a:rPr>
              <a:t>Medical management is generally indicated for 6 wks. to permit active inflammation to subside ---&gt; fails ---&gt; surgery</a:t>
            </a:r>
          </a:p>
          <a:p>
            <a:pPr marL="971550" lvl="1" indent="-457200">
              <a:lnSpc>
                <a:spcPct val="80000"/>
              </a:lnSpc>
              <a:buSzPct val="80000"/>
            </a:pPr>
            <a:r>
              <a:rPr lang="en-US" altLang="el-GR" dirty="0" err="1">
                <a:ea typeface="ＭＳ Ｐゴシック" panose="020B0600070205080204" pitchFamily="34" charset="-128"/>
              </a:rPr>
              <a:t>Defunctionalizing</a:t>
            </a:r>
            <a:r>
              <a:rPr lang="en-US" altLang="el-GR" dirty="0">
                <a:ea typeface="ＭＳ Ｐゴシック" panose="020B0600070205080204" pitchFamily="34" charset="-128"/>
              </a:rPr>
              <a:t> colostomies for descending colon</a:t>
            </a:r>
          </a:p>
          <a:p>
            <a:pPr marL="971550" lvl="1" indent="-457200">
              <a:lnSpc>
                <a:spcPct val="80000"/>
              </a:lnSpc>
              <a:buSzPct val="80000"/>
            </a:pPr>
            <a:r>
              <a:rPr lang="en-US" altLang="el-GR" dirty="0" err="1">
                <a:ea typeface="ＭＳ Ｐゴシック" panose="020B0600070205080204" pitchFamily="34" charset="-128"/>
              </a:rPr>
              <a:t>Ileal</a:t>
            </a:r>
            <a:r>
              <a:rPr lang="en-US" altLang="el-GR" dirty="0">
                <a:ea typeface="ＭＳ Ｐゴシック" panose="020B0600070205080204" pitchFamily="34" charset="-128"/>
              </a:rPr>
              <a:t> transverse colostomies for ascending and distal </a:t>
            </a:r>
            <a:r>
              <a:rPr lang="en-US" altLang="el-GR" dirty="0" err="1">
                <a:ea typeface="ＭＳ Ｐゴシック" panose="020B0600070205080204" pitchFamily="34" charset="-128"/>
              </a:rPr>
              <a:t>ileal</a:t>
            </a:r>
            <a:r>
              <a:rPr lang="en-US" altLang="el-GR" dirty="0">
                <a:ea typeface="ＭＳ Ｐゴシック" panose="020B0600070205080204" pitchFamily="34" charset="-128"/>
              </a:rPr>
              <a:t> fistulas</a:t>
            </a:r>
          </a:p>
          <a:p>
            <a:pPr marL="1352550" lvl="2" indent="-438150">
              <a:lnSpc>
                <a:spcPct val="80000"/>
              </a:lnSpc>
              <a:buSzPct val="80000"/>
            </a:pPr>
            <a:r>
              <a:rPr lang="en-US" altLang="el-GR" dirty="0">
                <a:ea typeface="ＭＳ Ｐゴシック" panose="020B0600070205080204" pitchFamily="34" charset="-128"/>
              </a:rPr>
              <a:t>If  </a:t>
            </a:r>
            <a:r>
              <a:rPr lang="en-US" altLang="el-GR" b="1" i="1" dirty="0">
                <a:ea typeface="ＭＳ Ｐゴシック" panose="020B0600070205080204" pitchFamily="34" charset="-128"/>
              </a:rPr>
              <a:t>generalized peritonitis</a:t>
            </a:r>
            <a:r>
              <a:rPr lang="en-US" altLang="el-GR" dirty="0">
                <a:ea typeface="ＭＳ Ｐゴシック" panose="020B0600070205080204" pitchFamily="34" charset="-128"/>
              </a:rPr>
              <a:t> do emergency resection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07168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l-GR" sz="4400" dirty="0"/>
              <a:t>Peritoneal abscess and peritonitis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187" b="2187"/>
          <a:stretch/>
        </p:blipFill>
        <p:spPr>
          <a:xfrm>
            <a:off x="0" y="1340665"/>
            <a:ext cx="3727092" cy="30059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37930" y="247432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r="4" b="14397"/>
          <a:stretch/>
        </p:blipFill>
        <p:spPr bwMode="auto">
          <a:xfrm>
            <a:off x="2489200" y="3791582"/>
            <a:ext cx="3448730" cy="321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9677" r="17921" b="-2"/>
          <a:stretch/>
        </p:blipFill>
        <p:spPr>
          <a:xfrm>
            <a:off x="5349240" y="1167178"/>
            <a:ext cx="3794760" cy="393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1926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 complications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Wound</a:t>
            </a:r>
          </a:p>
          <a:p>
            <a:pPr marL="0" indent="0">
              <a:buNone/>
            </a:pPr>
            <a:r>
              <a:rPr lang="en-US" sz="3200" dirty="0"/>
              <a:t>Hypertrophic scar, keloid, wound sinus.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Adhesions</a:t>
            </a:r>
          </a:p>
          <a:p>
            <a:pPr marL="0" indent="0">
              <a:buNone/>
            </a:pPr>
            <a:r>
              <a:rPr lang="en-US" dirty="0"/>
              <a:t>Strangulation, intestinal obstruction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21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Gill Sans MT"/>
                <a:cs typeface="Gill Sans MT"/>
              </a:rPr>
              <a:t>Complications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600" dirty="0">
                <a:latin typeface="Corbel"/>
                <a:cs typeface="Corbel"/>
              </a:rPr>
              <a:t>Όλες οι επεμβάσεις έχουν τον κίνδυνο επιπλοκών. </a:t>
            </a:r>
            <a:endParaRPr lang="en-US" sz="2600" dirty="0">
              <a:latin typeface="Corbel"/>
              <a:cs typeface="Corbel"/>
            </a:endParaRPr>
          </a:p>
          <a:p>
            <a:r>
              <a:rPr lang="el-GR" sz="2600" dirty="0">
                <a:latin typeface="Corbel"/>
                <a:cs typeface="Corbel"/>
              </a:rPr>
              <a:t>Μπορεί να είναι 0,1%, μπορεί να είναι και πολύ μεγαλύτερος. </a:t>
            </a:r>
            <a:endParaRPr lang="en-US" sz="2600" dirty="0">
              <a:latin typeface="Corbel"/>
              <a:cs typeface="Corbel"/>
            </a:endParaRPr>
          </a:p>
          <a:p>
            <a:r>
              <a:rPr lang="el-GR" sz="2600" dirty="0">
                <a:latin typeface="Corbel"/>
                <a:cs typeface="Corbel"/>
              </a:rPr>
              <a:t>Ο ιατρός γνωρίζει ότι η συγκεκριμένη επέμβαση μπορεί να έχει επιπλοκές, </a:t>
            </a:r>
            <a:endParaRPr lang="en-US" sz="2600" dirty="0">
              <a:latin typeface="Corbel"/>
              <a:cs typeface="Corbel"/>
            </a:endParaRPr>
          </a:p>
          <a:p>
            <a:pPr lvl="1">
              <a:buFont typeface="Wingdings" charset="2"/>
              <a:buChar char="Ø"/>
            </a:pPr>
            <a:r>
              <a:rPr lang="el-GR" sz="2600" dirty="0">
                <a:latin typeface="Corbel"/>
                <a:cs typeface="Corbel"/>
              </a:rPr>
              <a:t>αλλά δεν γνωρίζει αν θα συμβούν στο συγκεκριμένο ασθενή, </a:t>
            </a:r>
            <a:endParaRPr lang="en-US" sz="2600" dirty="0">
              <a:latin typeface="Corbel"/>
              <a:cs typeface="Corbel"/>
            </a:endParaRPr>
          </a:p>
          <a:p>
            <a:pPr lvl="1">
              <a:buFont typeface="Wingdings" charset="2"/>
              <a:buChar char="Ø"/>
            </a:pPr>
            <a:r>
              <a:rPr lang="el-GR" sz="2600" dirty="0">
                <a:latin typeface="Corbel"/>
                <a:cs typeface="Corbel"/>
              </a:rPr>
              <a:t>ακόμη και αν ενεργήσει την επέμβαση lege artis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43366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l-GR" sz="4400" dirty="0"/>
              <a:t>Wound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324" b="7324"/>
          <a:stretch/>
        </p:blipFill>
        <p:spPr>
          <a:xfrm>
            <a:off x="1012436" y="1447799"/>
            <a:ext cx="7921252" cy="541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00298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l-GR" dirty="0"/>
              <a:t>Wound complications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9208" y="2007063"/>
            <a:ext cx="4089966" cy="430506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l-GR" sz="2600" dirty="0"/>
              <a:t>Type of operation</a:t>
            </a:r>
          </a:p>
          <a:p>
            <a:pPr lvl="1">
              <a:lnSpc>
                <a:spcPct val="90000"/>
              </a:lnSpc>
            </a:pPr>
            <a:r>
              <a:rPr lang="en-US" altLang="el-GR" sz="2600" dirty="0"/>
              <a:t>Clean </a:t>
            </a:r>
          </a:p>
          <a:p>
            <a:pPr lvl="1">
              <a:lnSpc>
                <a:spcPct val="90000"/>
              </a:lnSpc>
            </a:pPr>
            <a:r>
              <a:rPr lang="en-US" altLang="el-GR" sz="2600" dirty="0"/>
              <a:t>Clean contaminated</a:t>
            </a:r>
          </a:p>
          <a:p>
            <a:pPr lvl="1">
              <a:lnSpc>
                <a:spcPct val="90000"/>
              </a:lnSpc>
            </a:pPr>
            <a:r>
              <a:rPr lang="en-US" altLang="el-GR" sz="2600" dirty="0"/>
              <a:t>Contaminated</a:t>
            </a:r>
          </a:p>
          <a:p>
            <a:pPr lvl="1">
              <a:lnSpc>
                <a:spcPct val="90000"/>
              </a:lnSpc>
            </a:pPr>
            <a:r>
              <a:rPr lang="en-US" altLang="el-GR" sz="2600" dirty="0"/>
              <a:t>Infected</a:t>
            </a:r>
          </a:p>
          <a:p>
            <a:pPr lvl="1">
              <a:lnSpc>
                <a:spcPct val="90000"/>
              </a:lnSpc>
            </a:pPr>
            <a:endParaRPr lang="en-US" altLang="el-GR" sz="2600" dirty="0"/>
          </a:p>
          <a:p>
            <a:pPr>
              <a:lnSpc>
                <a:spcPct val="90000"/>
              </a:lnSpc>
            </a:pPr>
            <a:r>
              <a:rPr lang="en-US" altLang="el-GR" sz="2600" dirty="0"/>
              <a:t>Emergent versus elective</a:t>
            </a:r>
          </a:p>
          <a:p>
            <a:pPr>
              <a:lnSpc>
                <a:spcPct val="90000"/>
              </a:lnSpc>
            </a:pPr>
            <a:endParaRPr lang="en-US" altLang="el-GR" sz="2600" dirty="0"/>
          </a:p>
          <a:p>
            <a:pPr>
              <a:lnSpc>
                <a:spcPct val="90000"/>
              </a:lnSpc>
            </a:pPr>
            <a:r>
              <a:rPr lang="en-US" altLang="el-GR" sz="2600" dirty="0"/>
              <a:t>Patients general health 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119174" y="3208884"/>
            <a:ext cx="3929281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600" dirty="0"/>
              <a:t>Surgical technique </a:t>
            </a:r>
          </a:p>
          <a:p>
            <a:pPr marL="457200" indent="-457200">
              <a:buFont typeface="Arial"/>
              <a:buChar char="•"/>
            </a:pPr>
            <a:r>
              <a:rPr lang="en-US" sz="2600" dirty="0"/>
              <a:t>Wound infection  </a:t>
            </a:r>
          </a:p>
          <a:p>
            <a:pPr marL="457200" indent="-457200">
              <a:buFont typeface="Arial"/>
              <a:buChar char="•"/>
            </a:pPr>
            <a:r>
              <a:rPr lang="en-US" sz="2600" dirty="0"/>
              <a:t>Postoperative distension</a:t>
            </a:r>
          </a:p>
          <a:p>
            <a:pPr marL="457200" indent="-457200">
              <a:buFont typeface="Arial"/>
              <a:buChar char="•"/>
            </a:pPr>
            <a:r>
              <a:rPr lang="en-US" sz="2600" dirty="0"/>
              <a:t>Site of the incision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56971" y="1453065"/>
            <a:ext cx="126829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Types</a:t>
            </a:r>
            <a:r>
              <a:rPr lang="en-US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13708" y="2573487"/>
            <a:ext cx="27683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Attributed to </a:t>
            </a:r>
            <a:endParaRPr lang="el-GR" sz="3200" b="1" dirty="0"/>
          </a:p>
        </p:txBody>
      </p:sp>
    </p:spTree>
    <p:extLst>
      <p:ext uri="{BB962C8B-B14F-4D97-AF65-F5344CB8AC3E}">
        <p14:creationId xmlns:p14="http://schemas.microsoft.com/office/powerpoint/2010/main" val="386276337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Wound complications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9208" y="1447800"/>
            <a:ext cx="3215771" cy="4800600"/>
          </a:xfrm>
        </p:spPr>
        <p:txBody>
          <a:bodyPr>
            <a:normAutofit fontScale="55000" lnSpcReduction="20000"/>
          </a:bodyPr>
          <a:lstStyle/>
          <a:p>
            <a:pPr marL="457200" indent="-457200"/>
            <a:r>
              <a:rPr lang="en-US" sz="3600" dirty="0"/>
              <a:t>Hematoma and </a:t>
            </a:r>
            <a:r>
              <a:rPr lang="en-US" sz="3600" dirty="0" err="1"/>
              <a:t>seromas</a:t>
            </a:r>
            <a:endParaRPr lang="en-US" sz="3600" dirty="0"/>
          </a:p>
          <a:p>
            <a:pPr lvl="1"/>
            <a:r>
              <a:rPr lang="en-US" sz="2900" dirty="0"/>
              <a:t>Predisposes to infection and delays wound healing</a:t>
            </a:r>
          </a:p>
          <a:p>
            <a:pPr lvl="1"/>
            <a:r>
              <a:rPr lang="en-US" sz="2900" dirty="0"/>
              <a:t>Attribute to </a:t>
            </a:r>
          </a:p>
          <a:p>
            <a:pPr lvl="2"/>
            <a:r>
              <a:rPr lang="en-US" sz="2500" dirty="0"/>
              <a:t>Inadequate hemostasis</a:t>
            </a:r>
          </a:p>
          <a:p>
            <a:pPr lvl="2"/>
            <a:r>
              <a:rPr lang="en-US" sz="2500" dirty="0"/>
              <a:t>Anticoagulants</a:t>
            </a:r>
          </a:p>
          <a:p>
            <a:pPr lvl="2"/>
            <a:r>
              <a:rPr lang="en-US" sz="2500" dirty="0"/>
              <a:t>Intraoperative anticoagulation</a:t>
            </a:r>
          </a:p>
          <a:p>
            <a:pPr lvl="2"/>
            <a:r>
              <a:rPr lang="en-US" sz="2500" dirty="0"/>
              <a:t>Lack of obliteration of dead space</a:t>
            </a:r>
          </a:p>
          <a:p>
            <a:pPr marL="457200" indent="-457200"/>
            <a:r>
              <a:rPr lang="en-US" sz="3600" dirty="0"/>
              <a:t>Infection</a:t>
            </a:r>
          </a:p>
          <a:p>
            <a:pPr lvl="1"/>
            <a:r>
              <a:rPr lang="en-US" sz="2900" dirty="0"/>
              <a:t>Usually occurs 5-7days after surgery</a:t>
            </a:r>
          </a:p>
          <a:p>
            <a:pPr lvl="1"/>
            <a:r>
              <a:rPr lang="en-US" sz="2900" dirty="0"/>
              <a:t>Contributing factors:</a:t>
            </a:r>
          </a:p>
          <a:p>
            <a:pPr lvl="2"/>
            <a:r>
              <a:rPr lang="en-US" sz="2500" dirty="0"/>
              <a:t>Longer duration of operation</a:t>
            </a:r>
          </a:p>
          <a:p>
            <a:pPr lvl="2"/>
            <a:r>
              <a:rPr lang="en-US" sz="2500" dirty="0"/>
              <a:t>Age</a:t>
            </a:r>
          </a:p>
          <a:p>
            <a:pPr lvl="2"/>
            <a:r>
              <a:rPr lang="en-US" sz="2500" dirty="0"/>
              <a:t>Poor surgical technique</a:t>
            </a:r>
          </a:p>
          <a:p>
            <a:pPr lvl="1"/>
            <a:r>
              <a:rPr lang="en-US" sz="2900" dirty="0"/>
              <a:t>Measure of ‘good house keeping’ in clean wound</a:t>
            </a:r>
          </a:p>
          <a:p>
            <a:pPr lvl="1"/>
            <a:r>
              <a:rPr lang="en-US" sz="2900" dirty="0"/>
              <a:t>Erythema to pus collection</a:t>
            </a:r>
          </a:p>
          <a:p>
            <a:pPr lvl="1"/>
            <a:r>
              <a:rPr lang="en-US" sz="2900" dirty="0"/>
              <a:t>Primary or secondary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50371" y="2959117"/>
            <a:ext cx="313419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Wound dehiscence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Raised intra-abdominal pressure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Weakness of wound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Partial or complete</a:t>
            </a:r>
          </a:p>
        </p:txBody>
      </p:sp>
    </p:spTree>
    <p:extLst>
      <p:ext uri="{BB962C8B-B14F-4D97-AF65-F5344CB8AC3E}">
        <p14:creationId xmlns:p14="http://schemas.microsoft.com/office/powerpoint/2010/main" val="112642791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l-GR" dirty="0"/>
              <a:t>Wound dehiscence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447800"/>
            <a:ext cx="2885886" cy="4800600"/>
          </a:xfrm>
        </p:spPr>
        <p:txBody>
          <a:bodyPr>
            <a:normAutofit fontScale="62500" lnSpcReduction="20000"/>
          </a:bodyPr>
          <a:lstStyle/>
          <a:p>
            <a:r>
              <a:rPr lang="en-US" altLang="el-GR" dirty="0"/>
              <a:t>Type</a:t>
            </a:r>
          </a:p>
          <a:p>
            <a:pPr lvl="1"/>
            <a:r>
              <a:rPr lang="en-US" altLang="el-GR" dirty="0"/>
              <a:t>Partial</a:t>
            </a:r>
          </a:p>
          <a:p>
            <a:pPr lvl="1"/>
            <a:r>
              <a:rPr lang="en-US" altLang="el-GR" dirty="0"/>
              <a:t>Complete</a:t>
            </a:r>
          </a:p>
          <a:p>
            <a:r>
              <a:rPr lang="en-US" altLang="el-GR" dirty="0"/>
              <a:t>Timing </a:t>
            </a:r>
          </a:p>
          <a:p>
            <a:pPr lvl="1"/>
            <a:r>
              <a:rPr lang="en-US" altLang="el-GR" dirty="0"/>
              <a:t>Early</a:t>
            </a:r>
          </a:p>
          <a:p>
            <a:pPr lvl="1"/>
            <a:r>
              <a:rPr lang="en-US" altLang="el-GR" dirty="0"/>
              <a:t>Late</a:t>
            </a:r>
          </a:p>
          <a:p>
            <a:r>
              <a:rPr lang="en-US" altLang="el-GR" dirty="0"/>
              <a:t>Contributing </a:t>
            </a:r>
            <a:r>
              <a:rPr lang="en-US" altLang="el-GR" dirty="0" err="1"/>
              <a:t>fx</a:t>
            </a:r>
            <a:endParaRPr lang="en-US" altLang="el-GR" dirty="0"/>
          </a:p>
          <a:p>
            <a:pPr lvl="1"/>
            <a:r>
              <a:rPr lang="en-US" altLang="el-GR" dirty="0"/>
              <a:t>Malnutrition</a:t>
            </a:r>
          </a:p>
          <a:p>
            <a:pPr lvl="1"/>
            <a:r>
              <a:rPr lang="en-US" altLang="el-GR" dirty="0"/>
              <a:t>Sepsis</a:t>
            </a:r>
          </a:p>
          <a:p>
            <a:pPr lvl="1"/>
            <a:r>
              <a:rPr lang="en-US" altLang="el-GR" dirty="0"/>
              <a:t>Anemia</a:t>
            </a:r>
          </a:p>
          <a:p>
            <a:pPr lvl="1"/>
            <a:r>
              <a:rPr lang="en-US" altLang="el-GR" dirty="0"/>
              <a:t>Steroid therapy</a:t>
            </a:r>
          </a:p>
          <a:p>
            <a:pPr lvl="1"/>
            <a:r>
              <a:rPr lang="en-US" altLang="el-GR" dirty="0"/>
              <a:t>Uremia</a:t>
            </a:r>
          </a:p>
          <a:p>
            <a:pPr lvl="1"/>
            <a:r>
              <a:rPr lang="en-US" altLang="el-GR" dirty="0"/>
              <a:t>Diabetes</a:t>
            </a:r>
          </a:p>
          <a:p>
            <a:pPr lvl="1"/>
            <a:r>
              <a:rPr lang="en-US" altLang="el-GR" dirty="0"/>
              <a:t>Liver failure</a:t>
            </a:r>
          </a:p>
          <a:p>
            <a:r>
              <a:rPr lang="en-US" altLang="el-GR" dirty="0"/>
              <a:t>Leads to </a:t>
            </a:r>
          </a:p>
          <a:p>
            <a:pPr lvl="1"/>
            <a:r>
              <a:rPr lang="en-US" altLang="el-GR" dirty="0"/>
              <a:t>Incisional hernia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884" r="2579"/>
          <a:stretch/>
        </p:blipFill>
        <p:spPr>
          <a:xfrm>
            <a:off x="5100185" y="1417638"/>
            <a:ext cx="3287733" cy="445153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8249032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Necrotizing Fasciitis</a:t>
            </a:r>
            <a:endParaRPr lang="en-US" dirty="0"/>
          </a:p>
        </p:txBody>
      </p:sp>
      <p:pic>
        <p:nvPicPr>
          <p:cNvPr id="5" name="Picture 2" descr="hu_1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2" r="-3" b="12226"/>
          <a:stretch/>
        </p:blipFill>
        <p:spPr bwMode="auto">
          <a:xfrm>
            <a:off x="1116507" y="1417638"/>
            <a:ext cx="3603723" cy="199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8" b="25255"/>
          <a:stretch/>
        </p:blipFill>
        <p:spPr bwMode="auto">
          <a:xfrm>
            <a:off x="1116507" y="3682713"/>
            <a:ext cx="3603723" cy="292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1311" r="22137" b="1"/>
          <a:stretch/>
        </p:blipFill>
        <p:spPr>
          <a:xfrm>
            <a:off x="5050276" y="1417638"/>
            <a:ext cx="2315724" cy="518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80257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l-GR" dirty="0"/>
              <a:t>Postoperative fever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l-GR" dirty="0"/>
              <a:t>Common problem </a:t>
            </a:r>
          </a:p>
          <a:p>
            <a:endParaRPr lang="en-US" altLang="el-GR" dirty="0"/>
          </a:p>
          <a:p>
            <a:r>
              <a:rPr lang="en-US" altLang="el-GR" dirty="0"/>
              <a:t>Physical exam is important in evaluating postoperative fever</a:t>
            </a:r>
          </a:p>
          <a:p>
            <a:endParaRPr lang="en-US" altLang="el-GR" dirty="0"/>
          </a:p>
          <a:p>
            <a:r>
              <a:rPr lang="en-US" altLang="el-GR" dirty="0"/>
              <a:t>Timing of fever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10274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6501" y="252943"/>
            <a:ext cx="7498080" cy="1143000"/>
          </a:xfrm>
        </p:spPr>
        <p:txBody>
          <a:bodyPr/>
          <a:lstStyle/>
          <a:p>
            <a:r>
              <a:rPr lang="en-US" altLang="el-GR" dirty="0"/>
              <a:t>Postoperative fever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8584" y="2548188"/>
            <a:ext cx="3710598" cy="4028703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Metabolic response to trauma in the first 24hrs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Atelectasis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Alveolar infiltrates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Aspiration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Infection or hematoma of the wound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Laryngo-tracheitis</a:t>
            </a:r>
            <a:r>
              <a:rPr lang="en-US" dirty="0"/>
              <a:t> from endotracheal intubation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Peritonitis or intra-abdominal abscess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946942" y="2689839"/>
            <a:ext cx="366763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8"/>
            </a:pPr>
            <a:r>
              <a:rPr lang="en-US" sz="2200" dirty="0"/>
              <a:t>Complications of blood transfusion: mismatched blood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en-US" sz="2200" dirty="0"/>
              <a:t>Drug sensitivity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en-US" sz="2200" dirty="0"/>
              <a:t>Injection abscess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en-US" sz="2200" dirty="0"/>
              <a:t>Deep venous thrombosis and Pulmonary embolus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en-US" sz="2200" dirty="0"/>
              <a:t>Thyroid storm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en-US" sz="2200" dirty="0"/>
              <a:t>Malignant hyperthermia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08584" y="1395943"/>
            <a:ext cx="782510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b="1" dirty="0"/>
              <a:t>Pyrexia (fever) after operation may be caused by:</a:t>
            </a:r>
            <a:endParaRPr lang="el-GR" sz="2600" b="1" dirty="0"/>
          </a:p>
        </p:txBody>
      </p:sp>
    </p:spTree>
    <p:extLst>
      <p:ext uri="{BB962C8B-B14F-4D97-AF65-F5344CB8AC3E}">
        <p14:creationId xmlns:p14="http://schemas.microsoft.com/office/powerpoint/2010/main" val="283760234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l-GR" dirty="0"/>
              <a:t>Early postoperative fever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l-GR" dirty="0"/>
          </a:p>
          <a:p>
            <a:r>
              <a:rPr lang="en-US" altLang="el-GR" dirty="0"/>
              <a:t>Respiratory: </a:t>
            </a:r>
            <a:r>
              <a:rPr lang="en-US" altLang="el-GR" b="1" dirty="0"/>
              <a:t>atelectasis</a:t>
            </a:r>
          </a:p>
          <a:p>
            <a:endParaRPr lang="en-US" altLang="el-GR" dirty="0"/>
          </a:p>
          <a:p>
            <a:r>
              <a:rPr lang="en-US" altLang="el-GR" dirty="0"/>
              <a:t>Systemic response to trauma of surgery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85059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l-GR" dirty="0"/>
              <a:t>Postoperative fever (1-3 days)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l-GR" dirty="0"/>
          </a:p>
          <a:p>
            <a:r>
              <a:rPr lang="en-US" altLang="el-GR" dirty="0"/>
              <a:t>Urinary tract infection</a:t>
            </a:r>
          </a:p>
          <a:p>
            <a:endParaRPr lang="en-US" altLang="el-GR" dirty="0"/>
          </a:p>
          <a:p>
            <a:r>
              <a:rPr lang="en-US" altLang="el-GR" dirty="0"/>
              <a:t>IV sites</a:t>
            </a:r>
          </a:p>
          <a:p>
            <a:pPr lvl="1"/>
            <a:r>
              <a:rPr lang="en-US" altLang="el-GR" dirty="0"/>
              <a:t>Phlebitis</a:t>
            </a:r>
          </a:p>
          <a:p>
            <a:pPr lvl="1"/>
            <a:r>
              <a:rPr lang="en-US" altLang="el-GR" dirty="0"/>
              <a:t>Infection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10269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l-GR" dirty="0"/>
              <a:t>Postoperative fever (after 5 days)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l-GR" sz="2600" dirty="0"/>
              <a:t>Wound infection</a:t>
            </a:r>
          </a:p>
          <a:p>
            <a:r>
              <a:rPr lang="en-US" altLang="el-GR" sz="2600" dirty="0"/>
              <a:t>Respiratory tract infection</a:t>
            </a:r>
          </a:p>
          <a:p>
            <a:r>
              <a:rPr lang="en-US" altLang="el-GR" sz="2600" dirty="0"/>
              <a:t>Abscess</a:t>
            </a:r>
          </a:p>
          <a:p>
            <a:pPr lvl="1"/>
            <a:r>
              <a:rPr lang="en-US" altLang="el-GR" sz="2200" dirty="0"/>
              <a:t>Wound </a:t>
            </a:r>
          </a:p>
          <a:p>
            <a:pPr lvl="1"/>
            <a:r>
              <a:rPr lang="en-US" altLang="el-GR" sz="2200" dirty="0"/>
              <a:t>Intra-abdominal</a:t>
            </a:r>
          </a:p>
          <a:p>
            <a:r>
              <a:rPr lang="en-US" altLang="el-GR" sz="2600" dirty="0"/>
              <a:t>Urinary tract infection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077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Gill Sans MT"/>
                <a:cs typeface="Gill Sans MT"/>
              </a:rPr>
              <a:t>Attributed</a:t>
            </a:r>
            <a:r>
              <a:rPr lang="en-US" sz="4400" dirty="0">
                <a:latin typeface="Gill Sans MT"/>
                <a:cs typeface="Gill Sans MT"/>
              </a:rPr>
              <a:t> to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818264"/>
            <a:ext cx="7498080" cy="4800600"/>
          </a:xfrm>
        </p:spPr>
        <p:txBody>
          <a:bodyPr/>
          <a:lstStyle/>
          <a:p>
            <a:r>
              <a:rPr lang="en-US" altLang="el-GR" dirty="0">
                <a:cs typeface="Corbel"/>
              </a:rPr>
              <a:t>General health of the patient</a:t>
            </a:r>
          </a:p>
          <a:p>
            <a:endParaRPr lang="en-US" altLang="el-GR" dirty="0">
              <a:cs typeface="Corbel"/>
            </a:endParaRPr>
          </a:p>
          <a:p>
            <a:r>
              <a:rPr lang="en-US" altLang="el-GR" dirty="0">
                <a:cs typeface="Corbel"/>
              </a:rPr>
              <a:t>Preoperative care</a:t>
            </a:r>
          </a:p>
          <a:p>
            <a:endParaRPr lang="en-US" altLang="el-GR" dirty="0">
              <a:cs typeface="Corbel"/>
            </a:endParaRPr>
          </a:p>
          <a:p>
            <a:r>
              <a:rPr lang="en-US" altLang="el-GR" dirty="0">
                <a:cs typeface="Corbel"/>
              </a:rPr>
              <a:t>Magnitude of the operation</a:t>
            </a:r>
          </a:p>
          <a:p>
            <a:endParaRPr lang="en-US" altLang="el-GR" dirty="0">
              <a:cs typeface="Corbel"/>
            </a:endParaRPr>
          </a:p>
          <a:p>
            <a:r>
              <a:rPr lang="en-US" altLang="el-GR" dirty="0">
                <a:cs typeface="Corbel"/>
              </a:rPr>
              <a:t>Quality of postoperative care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46024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Common Causes of Elevated Temperature in Surgical Patients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9629" y="1650551"/>
            <a:ext cx="3622503" cy="1211182"/>
          </a:xfrm>
        </p:spPr>
        <p:txBody>
          <a:bodyPr>
            <a:normAutofit fontScale="40000" lnSpcReduction="20000"/>
          </a:bodyPr>
          <a:lstStyle/>
          <a:p>
            <a:pPr marL="82296" indent="0">
              <a:lnSpc>
                <a:spcPct val="120000"/>
              </a:lnSpc>
              <a:buNone/>
            </a:pPr>
            <a:r>
              <a:rPr lang="en-US" sz="3400" dirty="0"/>
              <a:t>Hyperthermia: temperature greater than 37.5–38.3 °C. as methods for thermoregulation are not as effective. Therefore, the body is absorbing more heat than it is dissipating, also known as overheating of the body</a:t>
            </a:r>
            <a:endParaRPr lang="el-GR" sz="3400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35608" y="2037969"/>
            <a:ext cx="1846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l-GR" sz="1000" dirty="0"/>
          </a:p>
        </p:txBody>
      </p:sp>
      <p:sp>
        <p:nvSpPr>
          <p:cNvPr id="6" name="Rectangle 5"/>
          <p:cNvSpPr/>
          <p:nvPr/>
        </p:nvSpPr>
        <p:spPr>
          <a:xfrm>
            <a:off x="5620971" y="1650551"/>
            <a:ext cx="329488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dirty="0">
                <a:solidFill>
                  <a:prstClr val="black"/>
                </a:solidFill>
              </a:rPr>
              <a:t>Hyperpyrexia: a fever with an extreme elevation of body temperature greater than or equal to 41.5 °C. Fever/pyrexia is body temperature that is high as a result of bacterial or viral infections</a:t>
            </a:r>
            <a:endParaRPr lang="el-GR" sz="14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69630" y="3141770"/>
            <a:ext cx="3749744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Environmental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Malignant hyperthermia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Neuroleptic malignant syndrome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Thyrotoxicosis	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Pheochromocytomatous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Carcinoid syndrome	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Iatrogenic	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Central/hypothalamic responses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Pulmonary embolism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Adrenal insufficiency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20971" y="3141770"/>
            <a:ext cx="263405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Sepsis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Infection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Drug reaction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Transfusion reaction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Collagen disorders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Factitious syndrome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Neoplastic disorders</a:t>
            </a:r>
          </a:p>
        </p:txBody>
      </p:sp>
    </p:spTree>
    <p:extLst>
      <p:ext uri="{BB962C8B-B14F-4D97-AF65-F5344CB8AC3E}">
        <p14:creationId xmlns:p14="http://schemas.microsoft.com/office/powerpoint/2010/main" val="110625989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l-GR" dirty="0"/>
              <a:t>Postoperative Care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l-GR" dirty="0"/>
              <a:t>Pain Control</a:t>
            </a:r>
          </a:p>
          <a:p>
            <a:pPr lvl="1"/>
            <a:r>
              <a:rPr lang="en-US" altLang="el-GR" dirty="0"/>
              <a:t>Pain affects blood pressure, vital signs</a:t>
            </a:r>
          </a:p>
          <a:p>
            <a:pPr lvl="1"/>
            <a:r>
              <a:rPr lang="en-US" altLang="el-GR" dirty="0"/>
              <a:t>Narcotics affect respiration</a:t>
            </a:r>
          </a:p>
          <a:p>
            <a:pPr lvl="1"/>
            <a:r>
              <a:rPr lang="en-US" altLang="el-GR" dirty="0"/>
              <a:t>Pain control is a chemical balance </a:t>
            </a:r>
          </a:p>
          <a:p>
            <a:pPr lvl="1"/>
            <a:r>
              <a:rPr lang="en-US" altLang="el-GR" dirty="0"/>
              <a:t>Challenges in pain control</a:t>
            </a:r>
          </a:p>
          <a:p>
            <a:pPr lvl="2"/>
            <a:r>
              <a:rPr lang="en-US" altLang="el-GR" dirty="0"/>
              <a:t>Surgical procedure, duration</a:t>
            </a:r>
          </a:p>
          <a:p>
            <a:pPr lvl="2"/>
            <a:r>
              <a:rPr lang="en-US" altLang="el-GR" dirty="0"/>
              <a:t>History of prior medication use</a:t>
            </a:r>
          </a:p>
          <a:p>
            <a:pPr lvl="2"/>
            <a:r>
              <a:rPr lang="en-US" altLang="el-GR" dirty="0"/>
              <a:t>Age, co-morbidities</a:t>
            </a:r>
          </a:p>
          <a:p>
            <a:pPr lvl="2"/>
            <a:r>
              <a:rPr lang="en-US" altLang="el-GR" dirty="0"/>
              <a:t>Experience with pain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93312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Complications: </a:t>
            </a:r>
            <a:br>
              <a:rPr lang="en-US" sz="4000" dirty="0"/>
            </a:br>
            <a:r>
              <a:rPr lang="en-US" sz="4000" dirty="0"/>
              <a:t>Who Knows better ???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Tx/>
              <a:buChar char="•"/>
              <a:defRPr/>
            </a:pPr>
            <a:endParaRPr lang="en-US" altLang="en-US" dirty="0"/>
          </a:p>
          <a:p>
            <a:pPr marL="457200" indent="-457200">
              <a:buFontTx/>
              <a:buChar char="•"/>
              <a:defRPr/>
            </a:pPr>
            <a:r>
              <a:rPr lang="en-US" altLang="en-US" dirty="0"/>
              <a:t>What operation did the patient have?</a:t>
            </a:r>
          </a:p>
          <a:p>
            <a:pPr marL="457200" indent="-457200">
              <a:buFontTx/>
              <a:buChar char="•"/>
              <a:defRPr/>
            </a:pPr>
            <a:r>
              <a:rPr lang="en-US" altLang="en-US" dirty="0"/>
              <a:t>What are the most common complications of this operation?</a:t>
            </a:r>
          </a:p>
          <a:p>
            <a:pPr marL="457200" indent="-457200">
              <a:buFontTx/>
              <a:buChar char="•"/>
              <a:defRPr/>
            </a:pPr>
            <a:r>
              <a:rPr lang="en-US" altLang="en-US" dirty="0"/>
              <a:t>What is most life-threatening?</a:t>
            </a:r>
          </a:p>
          <a:p>
            <a:pPr marL="457200" indent="-457200">
              <a:buFontTx/>
              <a:buChar char="•"/>
              <a:defRPr/>
            </a:pPr>
            <a:r>
              <a:rPr lang="en-US" altLang="en-US" dirty="0"/>
              <a:t>What comorbidities does that particular patient have?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41435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Complications: </a:t>
            </a:r>
            <a:br>
              <a:rPr lang="en-US" sz="4000" dirty="0"/>
            </a:br>
            <a:r>
              <a:rPr lang="en-US" sz="4000" dirty="0"/>
              <a:t>Who Knows better ???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l-GR" dirty="0"/>
          </a:p>
          <a:p>
            <a:r>
              <a:rPr lang="en-US" altLang="el-GR" dirty="0"/>
              <a:t>Each surgical procedure has its own set of inherent complications</a:t>
            </a:r>
          </a:p>
          <a:p>
            <a:endParaRPr lang="en-US" altLang="el-GR" dirty="0"/>
          </a:p>
          <a:p>
            <a:r>
              <a:rPr lang="en-US" altLang="el-GR" b="1" dirty="0"/>
              <a:t>Surgeon</a:t>
            </a:r>
            <a:r>
              <a:rPr lang="en-US" altLang="el-GR" dirty="0"/>
              <a:t> treating the patient usually has the best idea as to what is happening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07971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846138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Common Post Operative Complication post</a:t>
            </a:r>
            <a:br>
              <a:rPr lang="en-US" dirty="0"/>
            </a:br>
            <a:r>
              <a:rPr lang="en-US" dirty="0"/>
              <a:t>Major Surgery</a:t>
            </a:r>
            <a:br>
              <a:rPr lang="el-GR" dirty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16000" y="2292874"/>
            <a:ext cx="3916389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/>
              <a:t>Post Operative Pain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Bleeding : </a:t>
            </a:r>
            <a:r>
              <a:rPr lang="en-US" sz="1600" dirty="0" err="1">
                <a:solidFill>
                  <a:srgbClr val="FF0000"/>
                </a:solidFill>
              </a:rPr>
              <a:t>Hypovolemia</a:t>
            </a:r>
            <a:endParaRPr lang="en-US" sz="1600" dirty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Hypoxia : Hypoventilation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Hemodynamic Unstable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Fluid &amp; Electrolyte imbalance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Wound Complication</a:t>
            </a:r>
          </a:p>
          <a:p>
            <a:pPr lvl="1"/>
            <a:r>
              <a:rPr lang="en-US" sz="1600" dirty="0"/>
              <a:t>Hematoma, infection</a:t>
            </a:r>
          </a:p>
          <a:p>
            <a:pPr lvl="1"/>
            <a:r>
              <a:rPr lang="en-US" sz="1600" dirty="0"/>
              <a:t>Dehiscent, Keloid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Post Operative infection: wound (Site of Operation)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Post Operative Renal Failure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Liver Failure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Hematological disorder: Coagulopathy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Post Operation Sepsis : ARDS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Post Operative Respiratory Failure : </a:t>
            </a:r>
          </a:p>
          <a:p>
            <a:pPr lvl="1"/>
            <a:r>
              <a:rPr lang="en-US" sz="1600" dirty="0"/>
              <a:t>Atelectasis</a:t>
            </a:r>
          </a:p>
          <a:p>
            <a:pPr lvl="1"/>
            <a:r>
              <a:rPr lang="en-US" sz="1600" dirty="0"/>
              <a:t>Pneumonia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MOF</a:t>
            </a:r>
            <a:endParaRPr lang="el-GR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5222664" y="2813599"/>
            <a:ext cx="30957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Hematoma, </a:t>
            </a:r>
            <a:r>
              <a:rPr lang="en-US" sz="1600" dirty="0" err="1"/>
              <a:t>Seroma</a:t>
            </a:r>
            <a:r>
              <a:rPr lang="en-US" sz="1600" dirty="0"/>
              <a:t>, </a:t>
            </a:r>
            <a:r>
              <a:rPr lang="en-US" sz="1600" dirty="0" err="1"/>
              <a:t>Intraabdomina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CVS, arrhythmia, </a:t>
            </a:r>
            <a:r>
              <a:rPr lang="en-US" sz="1600" dirty="0" err="1"/>
              <a:t>Hypovolemia</a:t>
            </a:r>
            <a:endParaRPr lang="en-US" sz="1600" dirty="0"/>
          </a:p>
          <a:p>
            <a:r>
              <a:rPr lang="en-US" sz="1600" dirty="0"/>
              <a:t>Contractility (MI)</a:t>
            </a:r>
          </a:p>
          <a:p>
            <a:r>
              <a:rPr lang="en-US" sz="1600" dirty="0"/>
              <a:t>Post Op Pulmonary edema, CHF</a:t>
            </a:r>
            <a:endParaRPr lang="el-GR" sz="1600" dirty="0"/>
          </a:p>
        </p:txBody>
      </p:sp>
      <p:sp>
        <p:nvSpPr>
          <p:cNvPr id="7" name="Rectangle 6"/>
          <p:cNvSpPr/>
          <p:nvPr/>
        </p:nvSpPr>
        <p:spPr>
          <a:xfrm>
            <a:off x="5222664" y="3288068"/>
            <a:ext cx="3095719" cy="8489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8" name="Rectangle 7"/>
          <p:cNvSpPr/>
          <p:nvPr/>
        </p:nvSpPr>
        <p:spPr>
          <a:xfrm>
            <a:off x="5222664" y="2813598"/>
            <a:ext cx="3095719" cy="3529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1639251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477838"/>
            <a:ext cx="3826058" cy="1143000"/>
          </a:xfrm>
        </p:spPr>
        <p:txBody>
          <a:bodyPr/>
          <a:lstStyle/>
          <a:p>
            <a:r>
              <a:rPr lang="en-US" dirty="0"/>
              <a:t>Surgical safety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89325" y="41951"/>
            <a:ext cx="33193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The holistic idea of Hippocratic medicine</a:t>
            </a:r>
          </a:p>
          <a:p>
            <a:r>
              <a:rPr lang="en-US" sz="1200" dirty="0"/>
              <a:t>Only with careful attention to both the individuality of illness and the universality of disease etiology can physicians most effectively care for their patients </a:t>
            </a:r>
          </a:p>
          <a:p>
            <a:r>
              <a:rPr lang="en-US" sz="1200" dirty="0"/>
              <a:t>	</a:t>
            </a:r>
          </a:p>
          <a:p>
            <a:r>
              <a:rPr lang="en-US" sz="1200" dirty="0" err="1"/>
              <a:t>Mantri</a:t>
            </a:r>
            <a:r>
              <a:rPr lang="en-US" sz="1200" dirty="0"/>
              <a:t> S. Holistic medicine and the Western medical tradition. </a:t>
            </a:r>
            <a:r>
              <a:rPr lang="en-US" sz="1200" i="1" dirty="0"/>
              <a:t>Virtual Mentor</a:t>
            </a:r>
            <a:r>
              <a:rPr lang="en-US" sz="1200" dirty="0"/>
              <a:t> 2008; 10(3):177-80.</a:t>
            </a:r>
          </a:p>
          <a:p>
            <a:endParaRPr lang="el-GR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337" r="9337"/>
          <a:stretch/>
        </p:blipFill>
        <p:spPr>
          <a:xfrm>
            <a:off x="1012274" y="2057400"/>
            <a:ext cx="8131725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86243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altLang="el-GR" dirty="0">
                <a:solidFill>
                  <a:schemeClr val="accent5">
                    <a:lumMod val="50000"/>
                  </a:schemeClr>
                </a:solidFill>
                <a:ea typeface="ＭＳ Ｐゴシック" panose="020B0600070205080204" pitchFamily="34" charset="-128"/>
              </a:rPr>
              <a:t>Three central problems in Surgical safety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eaLnBrk="0" hangingPunct="0">
              <a:buFont typeface="+mj-lt"/>
              <a:buAutoNum type="arabicPeriod"/>
            </a:pPr>
            <a:endParaRPr lang="en-US" altLang="el-GR" dirty="0">
              <a:ea typeface="ＭＳ Ｐゴシック" panose="020B0600070205080204" pitchFamily="34" charset="-128"/>
            </a:endParaRPr>
          </a:p>
          <a:p>
            <a:pPr marL="514350" indent="-514350" eaLnBrk="0" hangingPunct="0">
              <a:buFont typeface="+mj-lt"/>
              <a:buAutoNum type="arabicPeriod"/>
            </a:pPr>
            <a:r>
              <a:rPr lang="en-US" altLang="el-GR" dirty="0">
                <a:ea typeface="ＭＳ Ｐゴシック" panose="020B0600070205080204" pitchFamily="34" charset="-128"/>
              </a:rPr>
              <a:t>Unrecognized as a public health issue</a:t>
            </a:r>
          </a:p>
          <a:p>
            <a:pPr marL="514350" indent="-514350" eaLnBrk="0" hangingPunct="0">
              <a:buFont typeface="+mj-lt"/>
              <a:buAutoNum type="arabicPeriod"/>
            </a:pPr>
            <a:endParaRPr lang="en-US" altLang="el-GR" dirty="0">
              <a:ea typeface="ＭＳ Ｐゴシック" panose="020B0600070205080204" pitchFamily="34" charset="-128"/>
            </a:endParaRPr>
          </a:p>
          <a:p>
            <a:pPr marL="514350" indent="-514350" eaLnBrk="0" hangingPunct="0">
              <a:buFont typeface="+mj-lt"/>
              <a:buAutoNum type="arabicPeriod"/>
            </a:pPr>
            <a:r>
              <a:rPr lang="en-US" altLang="el-GR" dirty="0">
                <a:ea typeface="ＭＳ Ｐゴシック" panose="020B0600070205080204" pitchFamily="34" charset="-128"/>
              </a:rPr>
              <a:t>Lack of data on surgery and outcomes</a:t>
            </a:r>
          </a:p>
          <a:p>
            <a:pPr marL="514350" indent="-514350" eaLnBrk="0" hangingPunct="0">
              <a:buFont typeface="+mj-lt"/>
              <a:buAutoNum type="arabicPeriod"/>
            </a:pPr>
            <a:endParaRPr lang="en-US" altLang="el-GR" dirty="0">
              <a:ea typeface="ＭＳ Ｐゴシック" panose="020B0600070205080204" pitchFamily="34" charset="-128"/>
            </a:endParaRPr>
          </a:p>
          <a:p>
            <a:pPr marL="514350" indent="-514350" eaLnBrk="0" hangingPunct="0">
              <a:buFont typeface="+mj-lt"/>
              <a:buAutoNum type="arabicPeriod"/>
            </a:pPr>
            <a:r>
              <a:rPr lang="en-US" altLang="el-GR" dirty="0">
                <a:ea typeface="ＭＳ Ｐゴシック" panose="020B0600070205080204" pitchFamily="34" charset="-128"/>
              </a:rPr>
              <a:t>Failure to use existing safety know-how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9827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l-GR" sz="3600" dirty="0">
                <a:solidFill>
                  <a:schemeClr val="accent5">
                    <a:lumMod val="50000"/>
                  </a:schemeClr>
                </a:solidFill>
                <a:ea typeface="ＭＳ Ｐゴシック" panose="020B0600070205080204" pitchFamily="34" charset="-128"/>
              </a:rPr>
              <a:t>Unrecognized as a public health issue</a:t>
            </a:r>
            <a:endParaRPr lang="en-US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2296" indent="0">
              <a:buNone/>
            </a:pPr>
            <a:r>
              <a:rPr lang="en-US" altLang="el-GR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234 million operations are done globally each year                                               </a:t>
            </a:r>
            <a:r>
              <a:rPr lang="en-US" altLang="el-GR" sz="1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Source: Weiser, Lancet 2008.</a:t>
            </a:r>
          </a:p>
          <a:p>
            <a:pPr marL="82296" indent="0">
              <a:buNone/>
            </a:pPr>
            <a:endParaRPr lang="en-US" altLang="el-GR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82296" indent="0">
              <a:buNone/>
            </a:pPr>
            <a:r>
              <a:rPr lang="en-US" altLang="el-GR" sz="2800" dirty="0">
                <a:ea typeface="ＭＳ Ｐゴシック" panose="020B0600070205080204" pitchFamily="34" charset="-128"/>
              </a:rPr>
              <a:t>Known surgical complications of 3-16%</a:t>
            </a:r>
          </a:p>
          <a:p>
            <a:pPr marL="0" indent="0" eaLnBrk="0" hangingPunct="0">
              <a:buClr>
                <a:srgbClr val="009C5D"/>
              </a:buClr>
              <a:buNone/>
            </a:pPr>
            <a:endParaRPr lang="en-US" altLang="el-GR" sz="2800" dirty="0">
              <a:ea typeface="ＭＳ Ｐゴシック" panose="020B0600070205080204" pitchFamily="34" charset="-128"/>
            </a:endParaRPr>
          </a:p>
          <a:p>
            <a:pPr marL="0" indent="0" eaLnBrk="0" hangingPunct="0">
              <a:buClr>
                <a:srgbClr val="009C5D"/>
              </a:buClr>
              <a:buNone/>
            </a:pPr>
            <a:r>
              <a:rPr lang="en-US" altLang="el-GR" sz="2800" dirty="0">
                <a:ea typeface="ＭＳ Ｐゴシック" panose="020B0600070205080204" pitchFamily="34" charset="-128"/>
              </a:rPr>
              <a:t>Known death rates of 0,4-0,8% 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At least 7 million disabling complications – including 1 million deaths – worldwide each year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7256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altLang="el-GR" sz="3600" dirty="0">
                <a:solidFill>
                  <a:srgbClr val="4B2203"/>
                </a:solidFill>
                <a:ea typeface="ＭＳ Ｐゴシック" panose="020B0600070205080204" pitchFamily="34" charset="-128"/>
              </a:rPr>
              <a:t>Unrecognized as a public health issue (cont.)</a:t>
            </a:r>
            <a:endParaRPr lang="en-US" sz="3600" dirty="0">
              <a:solidFill>
                <a:srgbClr val="4B220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eaLnBrk="0" hangingPunct="0">
              <a:buNone/>
            </a:pPr>
            <a:endParaRPr lang="en-US" altLang="el-GR" sz="3000" dirty="0">
              <a:ea typeface="ＭＳ Ｐゴシック" panose="020B0600070205080204" pitchFamily="34" charset="-128"/>
            </a:endParaRPr>
          </a:p>
          <a:p>
            <a:pPr marL="0" indent="0" eaLnBrk="0" hangingPunct="0">
              <a:buNone/>
            </a:pPr>
            <a:r>
              <a:rPr lang="en-US" altLang="el-GR" sz="2400" dirty="0">
                <a:ea typeface="ＭＳ Ｐゴシック" panose="020B0600070205080204" pitchFamily="34" charset="-128"/>
              </a:rPr>
              <a:t>Burden of surgical disease is increasing worldwide due to </a:t>
            </a:r>
          </a:p>
          <a:p>
            <a:pPr marL="0" indent="0" eaLnBrk="0" hangingPunct="0">
              <a:buNone/>
            </a:pPr>
            <a:endParaRPr lang="en-US" altLang="el-GR" sz="3000" dirty="0">
              <a:ea typeface="ＭＳ Ｐゴシック" panose="020B0600070205080204" pitchFamily="34" charset="-128"/>
            </a:endParaRPr>
          </a:p>
          <a:p>
            <a:pPr marL="1428750" lvl="2" indent="-514350">
              <a:buFont typeface="+mj-lt"/>
              <a:buAutoNum type="arabicPeriod"/>
            </a:pPr>
            <a:r>
              <a:rPr lang="en-US" altLang="el-GR" sz="3000" dirty="0">
                <a:ea typeface="ＭＳ Ｐゴシック" panose="020B0600070205080204" pitchFamily="34" charset="-128"/>
              </a:rPr>
              <a:t>Cardiovascular disease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altLang="el-GR" sz="3000" dirty="0">
                <a:ea typeface="ＭＳ Ｐゴシック" panose="020B0600070205080204" pitchFamily="34" charset="-128"/>
              </a:rPr>
              <a:t>Traumatic injuries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altLang="el-GR" sz="3000" dirty="0">
                <a:ea typeface="ＭＳ Ｐゴシック" panose="020B0600070205080204" pitchFamily="34" charset="-128"/>
              </a:rPr>
              <a:t>Cancer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altLang="el-GR" sz="3000" dirty="0">
                <a:ea typeface="ＭＳ Ｐゴシック" panose="020B0600070205080204" pitchFamily="34" charset="-128"/>
              </a:rPr>
              <a:t>Longer life expectancies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77672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2296" indent="0" algn="ctr">
              <a:buNone/>
            </a:pPr>
            <a:r>
              <a:rPr lang="en-GB" altLang="el-GR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/>
                <a:ea typeface="ＭＳ Ｐゴシック" panose="020B0600070205080204" pitchFamily="34" charset="-128"/>
                <a:cs typeface="Gill Sans MT"/>
              </a:rPr>
              <a:t>LACK OF DATA ON SURGERY AND OUTCOMES</a:t>
            </a:r>
            <a:endParaRPr lang="en-US" sz="4000" b="1" dirty="0"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19535602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Solstice.thmx</Template>
  <TotalTime>2923</TotalTime>
  <Words>4132</Words>
  <Application>Microsoft Office PowerPoint</Application>
  <PresentationFormat>On-screen Show (4:3)</PresentationFormat>
  <Paragraphs>948</Paragraphs>
  <Slides>112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112</vt:i4>
      </vt:variant>
    </vt:vector>
  </HeadingPairs>
  <TitlesOfParts>
    <vt:vector size="122" baseType="lpstr">
      <vt:lpstr>Arial</vt:lpstr>
      <vt:lpstr>Calibri</vt:lpstr>
      <vt:lpstr>Corbel</vt:lpstr>
      <vt:lpstr>Gill Sans MT</vt:lpstr>
      <vt:lpstr>Gill Sans MT (Body)</vt:lpstr>
      <vt:lpstr>Tahoma</vt:lpstr>
      <vt:lpstr>Verdana</vt:lpstr>
      <vt:lpstr>Wingdings</vt:lpstr>
      <vt:lpstr>Wingdings 2</vt:lpstr>
      <vt:lpstr>Solstice</vt:lpstr>
      <vt:lpstr>Επιπλοκές στη Χειρουργική</vt:lpstr>
      <vt:lpstr>Complications </vt:lpstr>
      <vt:lpstr>Surgical Complication </vt:lpstr>
      <vt:lpstr>Systemic</vt:lpstr>
      <vt:lpstr>Medical mistake (error)</vt:lpstr>
      <vt:lpstr>Medical mistake (error)</vt:lpstr>
      <vt:lpstr>THE REAL CONTROVERSY</vt:lpstr>
      <vt:lpstr>Complications</vt:lpstr>
      <vt:lpstr>Attributed to</vt:lpstr>
      <vt:lpstr>PowerPoint Presentation</vt:lpstr>
      <vt:lpstr>Due to surgery</vt:lpstr>
      <vt:lpstr>PowerPoint Presentation</vt:lpstr>
      <vt:lpstr>Summary of Preoperative Evaluation</vt:lpstr>
      <vt:lpstr>Summary of Preoperative Evaluation</vt:lpstr>
      <vt:lpstr>Summary of Preoperative Evaluation</vt:lpstr>
      <vt:lpstr>Summary of Preoperative Evaluation</vt:lpstr>
      <vt:lpstr>Summary of Preoperative Evaluation</vt:lpstr>
      <vt:lpstr>Summary of Preoperative Evaluation</vt:lpstr>
      <vt:lpstr>Summary of Preoperative Evaluation</vt:lpstr>
      <vt:lpstr>Summary of Preoperative Evaluation</vt:lpstr>
      <vt:lpstr>Surgical Basics Preventing injury and error </vt:lpstr>
      <vt:lpstr>Blah, Blah, Blah…</vt:lpstr>
      <vt:lpstr>Types of Injuries</vt:lpstr>
      <vt:lpstr>Pre-operative Preparation</vt:lpstr>
      <vt:lpstr>Patient/Procedure Confirmation</vt:lpstr>
      <vt:lpstr>Anesthesia Choices</vt:lpstr>
      <vt:lpstr>Surgical Positioning</vt:lpstr>
      <vt:lpstr>Surgical Positioning</vt:lpstr>
      <vt:lpstr>PowerPoint Presentation</vt:lpstr>
      <vt:lpstr>PowerPoint Presentation</vt:lpstr>
      <vt:lpstr>PowerPoint Presentation</vt:lpstr>
      <vt:lpstr>Patient induced on back and then turned. Process reversed at the end of procedure</vt:lpstr>
      <vt:lpstr>Challenges to positioning</vt:lpstr>
      <vt:lpstr>Documentation</vt:lpstr>
      <vt:lpstr>Perioperative complications</vt:lpstr>
      <vt:lpstr>Perioperative complications</vt:lpstr>
      <vt:lpstr>Post operative complications</vt:lpstr>
      <vt:lpstr>Respiratory</vt:lpstr>
      <vt:lpstr>Respiratory Complications</vt:lpstr>
      <vt:lpstr>Atelectasis</vt:lpstr>
      <vt:lpstr>Postoperative Pulmonary Complications</vt:lpstr>
      <vt:lpstr>Chest X-ray</vt:lpstr>
      <vt:lpstr>Risk Factors for Postoperative Pulmonary Complications</vt:lpstr>
      <vt:lpstr>Common Causes of Postoperative Hypoxemia</vt:lpstr>
      <vt:lpstr>Common Causes of Postoperative Hypercapnia</vt:lpstr>
      <vt:lpstr>CVS</vt:lpstr>
      <vt:lpstr>CVS</vt:lpstr>
      <vt:lpstr>Shock</vt:lpstr>
      <vt:lpstr>Deep venous thrombosis (DVT)</vt:lpstr>
      <vt:lpstr>Predisposing factors for DVT</vt:lpstr>
      <vt:lpstr>Diagnosis and Tx of DVT</vt:lpstr>
      <vt:lpstr>Pulmonary embolism (PE)</vt:lpstr>
      <vt:lpstr>Diagnosis of PE and Tx</vt:lpstr>
      <vt:lpstr>CNS</vt:lpstr>
      <vt:lpstr>CNS</vt:lpstr>
      <vt:lpstr>Mental status</vt:lpstr>
      <vt:lpstr>Genito-Urinary</vt:lpstr>
      <vt:lpstr>Genito-urinary</vt:lpstr>
      <vt:lpstr>Prerenal</vt:lpstr>
      <vt:lpstr>Renal</vt:lpstr>
      <vt:lpstr>Post renal</vt:lpstr>
      <vt:lpstr>GI system</vt:lpstr>
      <vt:lpstr>GI</vt:lpstr>
      <vt:lpstr>Postoperative bowel obstruction</vt:lpstr>
      <vt:lpstr>Postoperative bowel obstruction</vt:lpstr>
      <vt:lpstr>Intussusception</vt:lpstr>
      <vt:lpstr>Volvulus</vt:lpstr>
      <vt:lpstr>Small bowel volvulus</vt:lpstr>
      <vt:lpstr>Paralytic ileus</vt:lpstr>
      <vt:lpstr>Small bowel internal herniation</vt:lpstr>
      <vt:lpstr>Stomal obstruction </vt:lpstr>
      <vt:lpstr>Pseudomembranous colitis-Clostridium difficile</vt:lpstr>
      <vt:lpstr>Anastomotic Leak</vt:lpstr>
      <vt:lpstr>Fistula</vt:lpstr>
      <vt:lpstr>Fistula</vt:lpstr>
      <vt:lpstr>Fistula</vt:lpstr>
      <vt:lpstr>Fistula</vt:lpstr>
      <vt:lpstr>Peritoneal abscess and peritonitis</vt:lpstr>
      <vt:lpstr>Late complications</vt:lpstr>
      <vt:lpstr>Wound</vt:lpstr>
      <vt:lpstr>Wound complications</vt:lpstr>
      <vt:lpstr>Wound complications</vt:lpstr>
      <vt:lpstr>Wound dehiscence </vt:lpstr>
      <vt:lpstr>Necrotizing Fasciitis</vt:lpstr>
      <vt:lpstr>Postoperative fever</vt:lpstr>
      <vt:lpstr>Postoperative fever</vt:lpstr>
      <vt:lpstr>Early postoperative fever </vt:lpstr>
      <vt:lpstr>Postoperative fever (1-3 days)</vt:lpstr>
      <vt:lpstr>Postoperative fever (after 5 days)</vt:lpstr>
      <vt:lpstr>Common Causes of Elevated Temperature in Surgical Patients</vt:lpstr>
      <vt:lpstr>Postoperative Care</vt:lpstr>
      <vt:lpstr>Complications:  Who Knows better ???</vt:lpstr>
      <vt:lpstr>Complications:  Who Knows better ???</vt:lpstr>
      <vt:lpstr>Common Post Operative Complication post Major Surgery </vt:lpstr>
      <vt:lpstr>Surgical safety</vt:lpstr>
      <vt:lpstr>Three central problems in Surgical safety</vt:lpstr>
      <vt:lpstr>Unrecognized as a public health issue</vt:lpstr>
      <vt:lpstr>Unrecognized as a public health issue (cont.)</vt:lpstr>
      <vt:lpstr>PowerPoint Presentation</vt:lpstr>
      <vt:lpstr>Failure to use existing safety know-how</vt:lpstr>
      <vt:lpstr>The Safe Surgery Saves Lives: Strategy</vt:lpstr>
      <vt:lpstr>Surgical safety</vt:lpstr>
      <vt:lpstr>Surgical safety</vt:lpstr>
      <vt:lpstr>Reality Check</vt:lpstr>
      <vt:lpstr>Advantages of using a Checklist</vt:lpstr>
      <vt:lpstr>The Checklist was piloted in 8 cities…  </vt:lpstr>
      <vt:lpstr>The Checklist was piloted in 8 cities… </vt:lpstr>
      <vt:lpstr>Change in Death and Complications by Income Classification</vt:lpstr>
      <vt:lpstr>Easy Math</vt:lpstr>
      <vt:lpstr>ΥΠΕΡΑΞΙΑ</vt:lpstr>
      <vt:lpstr>Sir William Osler</vt:lpstr>
      <vt:lpstr>PowerPoint Presentation</vt:lpstr>
    </vt:vector>
  </TitlesOfParts>
  <Company>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. .</dc:creator>
  <cp:lastModifiedBy>Evangelos Felekouras</cp:lastModifiedBy>
  <cp:revision>95</cp:revision>
  <dcterms:created xsi:type="dcterms:W3CDTF">2021-03-13T21:09:04Z</dcterms:created>
  <dcterms:modified xsi:type="dcterms:W3CDTF">2021-03-17T10:09:59Z</dcterms:modified>
</cp:coreProperties>
</file>