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8" r:id="rId8"/>
    <p:sldId id="264" r:id="rId9"/>
    <p:sldId id="263" r:id="rId10"/>
    <p:sldId id="310" r:id="rId11"/>
    <p:sldId id="265" r:id="rId12"/>
    <p:sldId id="267" r:id="rId13"/>
    <p:sldId id="266" r:id="rId14"/>
    <p:sldId id="273" r:id="rId15"/>
    <p:sldId id="284" r:id="rId16"/>
    <p:sldId id="269" r:id="rId17"/>
    <p:sldId id="270" r:id="rId18"/>
    <p:sldId id="271" r:id="rId19"/>
    <p:sldId id="272" r:id="rId20"/>
    <p:sldId id="285" r:id="rId21"/>
    <p:sldId id="274" r:id="rId22"/>
    <p:sldId id="279" r:id="rId23"/>
    <p:sldId id="280" r:id="rId24"/>
    <p:sldId id="304" r:id="rId25"/>
    <p:sldId id="258" r:id="rId26"/>
    <p:sldId id="305" r:id="rId27"/>
    <p:sldId id="306" r:id="rId28"/>
    <p:sldId id="307" r:id="rId29"/>
    <p:sldId id="308" r:id="rId30"/>
    <p:sldId id="311" r:id="rId31"/>
    <p:sldId id="325" r:id="rId32"/>
    <p:sldId id="326" r:id="rId33"/>
    <p:sldId id="327" r:id="rId34"/>
    <p:sldId id="328" r:id="rId35"/>
    <p:sldId id="329" r:id="rId36"/>
    <p:sldId id="286" r:id="rId37"/>
    <p:sldId id="287" r:id="rId38"/>
    <p:sldId id="303" r:id="rId39"/>
    <p:sldId id="330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F122E-702E-4774-8124-DA86BF357FA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964C9B2-5705-437A-9FCE-CDBD0E053B8A}">
      <dgm:prSet/>
      <dgm:spPr/>
      <dgm:t>
        <a:bodyPr/>
        <a:lstStyle/>
        <a:p>
          <a:r>
            <a:rPr lang="el-GR" dirty="0"/>
            <a:t>3-6%  σε υπερηχογραφικό έλεγχο</a:t>
          </a:r>
          <a:endParaRPr lang="en-US" dirty="0"/>
        </a:p>
      </dgm:t>
    </dgm:pt>
    <dgm:pt modelId="{2F97A908-5191-4CD9-B830-A915BA8DC40F}" type="parTrans" cxnId="{2306D37A-3884-49FD-B621-9FB8939AB80E}">
      <dgm:prSet/>
      <dgm:spPr/>
      <dgm:t>
        <a:bodyPr/>
        <a:lstStyle/>
        <a:p>
          <a:endParaRPr lang="en-US"/>
        </a:p>
      </dgm:t>
    </dgm:pt>
    <dgm:pt modelId="{DBAF305E-6121-4E11-A4EE-AEEBF05279A9}" type="sibTrans" cxnId="{2306D37A-3884-49FD-B621-9FB8939AB80E}">
      <dgm:prSet/>
      <dgm:spPr/>
      <dgm:t>
        <a:bodyPr/>
        <a:lstStyle/>
        <a:p>
          <a:endParaRPr lang="en-US"/>
        </a:p>
      </dgm:t>
    </dgm:pt>
    <dgm:pt modelId="{EAABDA07-3325-460E-85AF-B1EE6DC8A538}">
      <dgm:prSet/>
      <dgm:spPr/>
      <dgm:t>
        <a:bodyPr/>
        <a:lstStyle/>
        <a:p>
          <a:r>
            <a:rPr lang="el-GR"/>
            <a:t>Αδενωματώδεις πολύποδες </a:t>
          </a:r>
          <a:endParaRPr lang="en-US"/>
        </a:p>
      </dgm:t>
    </dgm:pt>
    <dgm:pt modelId="{43E0E349-0737-4E1C-B678-D36A2AC67FBF}" type="parTrans" cxnId="{77364EBE-B282-4577-8ED7-62747FE4E66E}">
      <dgm:prSet/>
      <dgm:spPr/>
      <dgm:t>
        <a:bodyPr/>
        <a:lstStyle/>
        <a:p>
          <a:endParaRPr lang="en-US"/>
        </a:p>
      </dgm:t>
    </dgm:pt>
    <dgm:pt modelId="{753F28E2-5C16-4821-AD43-C7EF46E11AC8}" type="sibTrans" cxnId="{77364EBE-B282-4577-8ED7-62747FE4E66E}">
      <dgm:prSet/>
      <dgm:spPr/>
      <dgm:t>
        <a:bodyPr/>
        <a:lstStyle/>
        <a:p>
          <a:endParaRPr lang="en-US"/>
        </a:p>
      </dgm:t>
    </dgm:pt>
    <dgm:pt modelId="{946969AA-6014-4234-9612-41C7FAEF7E76}">
      <dgm:prSet/>
      <dgm:spPr/>
      <dgm:t>
        <a:bodyPr/>
        <a:lstStyle/>
        <a:p>
          <a:r>
            <a:rPr lang="el-GR"/>
            <a:t>Υπερπλαστικοί πολύποδες</a:t>
          </a:r>
          <a:endParaRPr lang="en-US"/>
        </a:p>
      </dgm:t>
    </dgm:pt>
    <dgm:pt modelId="{5737CF68-5E70-4823-8394-2796CDD6F8D3}" type="parTrans" cxnId="{FDE0B8D1-7118-4AFD-B050-953C13314935}">
      <dgm:prSet/>
      <dgm:spPr/>
      <dgm:t>
        <a:bodyPr/>
        <a:lstStyle/>
        <a:p>
          <a:endParaRPr lang="en-US"/>
        </a:p>
      </dgm:t>
    </dgm:pt>
    <dgm:pt modelId="{98C34261-AB05-4BB5-A57B-8AA1CEEC8181}" type="sibTrans" cxnId="{FDE0B8D1-7118-4AFD-B050-953C13314935}">
      <dgm:prSet/>
      <dgm:spPr/>
      <dgm:t>
        <a:bodyPr/>
        <a:lstStyle/>
        <a:p>
          <a:endParaRPr lang="en-US"/>
        </a:p>
      </dgm:t>
    </dgm:pt>
    <dgm:pt modelId="{F775F726-B229-42A8-8FD9-ECDF56DC23A0}">
      <dgm:prSet/>
      <dgm:spPr/>
      <dgm:t>
        <a:bodyPr/>
        <a:lstStyle/>
        <a:p>
          <a:r>
            <a:rPr lang="el-GR"/>
            <a:t>Φλεγμονώδεις πολύποδες</a:t>
          </a:r>
          <a:endParaRPr lang="en-US"/>
        </a:p>
      </dgm:t>
    </dgm:pt>
    <dgm:pt modelId="{3F23AD05-03D4-48A2-88FA-2F55E43779F0}" type="parTrans" cxnId="{7B6187ED-B20B-4732-B1C7-24F5E3628D1A}">
      <dgm:prSet/>
      <dgm:spPr/>
      <dgm:t>
        <a:bodyPr/>
        <a:lstStyle/>
        <a:p>
          <a:endParaRPr lang="en-US"/>
        </a:p>
      </dgm:t>
    </dgm:pt>
    <dgm:pt modelId="{300F21EE-4C7A-4088-B128-DD7E9A166B37}" type="sibTrans" cxnId="{7B6187ED-B20B-4732-B1C7-24F5E3628D1A}">
      <dgm:prSet/>
      <dgm:spPr/>
      <dgm:t>
        <a:bodyPr/>
        <a:lstStyle/>
        <a:p>
          <a:endParaRPr lang="en-US"/>
        </a:p>
      </dgm:t>
    </dgm:pt>
    <dgm:pt modelId="{D3EA1334-00C3-4FEA-A290-F76BC3A8A2E8}">
      <dgm:prSet/>
      <dgm:spPr/>
      <dgm:t>
        <a:bodyPr/>
        <a:lstStyle/>
        <a:p>
          <a:r>
            <a:rPr lang="el-GR"/>
            <a:t>Χοληστερινικοί πολύποδες (χολιστερίνωση), συχνότεροι</a:t>
          </a:r>
          <a:endParaRPr lang="en-US"/>
        </a:p>
      </dgm:t>
    </dgm:pt>
    <dgm:pt modelId="{C990B303-E915-4054-BB55-39B26301F5DE}" type="parTrans" cxnId="{595BF109-7D62-464F-B7E7-D05FD74C4C7E}">
      <dgm:prSet/>
      <dgm:spPr/>
      <dgm:t>
        <a:bodyPr/>
        <a:lstStyle/>
        <a:p>
          <a:endParaRPr lang="en-US"/>
        </a:p>
      </dgm:t>
    </dgm:pt>
    <dgm:pt modelId="{AEC75A04-1394-490E-A227-D1DBE9016D06}" type="sibTrans" cxnId="{595BF109-7D62-464F-B7E7-D05FD74C4C7E}">
      <dgm:prSet/>
      <dgm:spPr/>
      <dgm:t>
        <a:bodyPr/>
        <a:lstStyle/>
        <a:p>
          <a:endParaRPr lang="en-US"/>
        </a:p>
      </dgm:t>
    </dgm:pt>
    <dgm:pt modelId="{AF21B98D-8426-4782-856E-75BE19CEB199}">
      <dgm:prSet/>
      <dgm:spPr/>
      <dgm:t>
        <a:bodyPr/>
        <a:lstStyle/>
        <a:p>
          <a:r>
            <a:rPr lang="el-GR"/>
            <a:t>Αδενομύωση </a:t>
          </a:r>
          <a:endParaRPr lang="en-US"/>
        </a:p>
      </dgm:t>
    </dgm:pt>
    <dgm:pt modelId="{A504DEAF-BBE4-427B-9075-5D07FE8AE9D4}" type="parTrans" cxnId="{CD75782E-B8FA-4D5C-9CE9-C8408E0FEE4B}">
      <dgm:prSet/>
      <dgm:spPr/>
      <dgm:t>
        <a:bodyPr/>
        <a:lstStyle/>
        <a:p>
          <a:endParaRPr lang="en-US"/>
        </a:p>
      </dgm:t>
    </dgm:pt>
    <dgm:pt modelId="{4E496FBF-DC20-48F3-9CE1-DDAF4DC18C21}" type="sibTrans" cxnId="{CD75782E-B8FA-4D5C-9CE9-C8408E0FEE4B}">
      <dgm:prSet/>
      <dgm:spPr/>
      <dgm:t>
        <a:bodyPr/>
        <a:lstStyle/>
        <a:p>
          <a:endParaRPr lang="en-US"/>
        </a:p>
      </dgm:t>
    </dgm:pt>
    <dgm:pt modelId="{7EE02D55-1FB6-48E3-B856-92EF48D7206C}" type="pres">
      <dgm:prSet presAssocID="{ED6F122E-702E-4774-8124-DA86BF357F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47A762C-9B7F-4793-BD98-9E55D111FFEE}" type="pres">
      <dgm:prSet presAssocID="{2964C9B2-5705-437A-9FCE-CDBD0E053B8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0CBB2C-AECE-4B27-AA8C-F010BB949B48}" type="pres">
      <dgm:prSet presAssocID="{DBAF305E-6121-4E11-A4EE-AEEBF05279A9}" presName="sibTrans" presStyleCnt="0"/>
      <dgm:spPr/>
    </dgm:pt>
    <dgm:pt modelId="{E49D56BC-CAF1-4CF7-BC5A-D07FE88BF345}" type="pres">
      <dgm:prSet presAssocID="{EAABDA07-3325-460E-85AF-B1EE6DC8A5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C6AE26-F467-45E2-BB8A-4E0E30240FC6}" type="pres">
      <dgm:prSet presAssocID="{753F28E2-5C16-4821-AD43-C7EF46E11AC8}" presName="sibTrans" presStyleCnt="0"/>
      <dgm:spPr/>
    </dgm:pt>
    <dgm:pt modelId="{C818B2D2-19F0-4DF4-A197-083421886B1B}" type="pres">
      <dgm:prSet presAssocID="{946969AA-6014-4234-9612-41C7FAEF7E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0EE009-34B2-4E06-A710-C8E34BAC85B3}" type="pres">
      <dgm:prSet presAssocID="{98C34261-AB05-4BB5-A57B-8AA1CEEC8181}" presName="sibTrans" presStyleCnt="0"/>
      <dgm:spPr/>
    </dgm:pt>
    <dgm:pt modelId="{9B5A4FD4-ECC0-416A-96A8-95CA4EB0F5D3}" type="pres">
      <dgm:prSet presAssocID="{F775F726-B229-42A8-8FD9-ECDF56DC23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25C6D8-C226-4776-8B96-85A974014A7F}" type="pres">
      <dgm:prSet presAssocID="{300F21EE-4C7A-4088-B128-DD7E9A166B37}" presName="sibTrans" presStyleCnt="0"/>
      <dgm:spPr/>
    </dgm:pt>
    <dgm:pt modelId="{A513202F-D5B2-4A01-BA82-A5CA66C2C88D}" type="pres">
      <dgm:prSet presAssocID="{D3EA1334-00C3-4FEA-A290-F76BC3A8A2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80E7F7-7BAA-4FA6-A005-CBA50C94304E}" type="pres">
      <dgm:prSet presAssocID="{AEC75A04-1394-490E-A227-D1DBE9016D06}" presName="sibTrans" presStyleCnt="0"/>
      <dgm:spPr/>
    </dgm:pt>
    <dgm:pt modelId="{D883F3A7-9CE1-493B-917A-06BFC8B6D902}" type="pres">
      <dgm:prSet presAssocID="{AF21B98D-8426-4782-856E-75BE19CEB19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E0B8D1-7118-4AFD-B050-953C13314935}" srcId="{ED6F122E-702E-4774-8124-DA86BF357FAC}" destId="{946969AA-6014-4234-9612-41C7FAEF7E76}" srcOrd="2" destOrd="0" parTransId="{5737CF68-5E70-4823-8394-2796CDD6F8D3}" sibTransId="{98C34261-AB05-4BB5-A57B-8AA1CEEC8181}"/>
    <dgm:cxn modelId="{EB927D01-248E-4E82-8055-908172C55AB0}" type="presOf" srcId="{AF21B98D-8426-4782-856E-75BE19CEB199}" destId="{D883F3A7-9CE1-493B-917A-06BFC8B6D902}" srcOrd="0" destOrd="0" presId="urn:microsoft.com/office/officeart/2005/8/layout/default"/>
    <dgm:cxn modelId="{2306D37A-3884-49FD-B621-9FB8939AB80E}" srcId="{ED6F122E-702E-4774-8124-DA86BF357FAC}" destId="{2964C9B2-5705-437A-9FCE-CDBD0E053B8A}" srcOrd="0" destOrd="0" parTransId="{2F97A908-5191-4CD9-B830-A915BA8DC40F}" sibTransId="{DBAF305E-6121-4E11-A4EE-AEEBF05279A9}"/>
    <dgm:cxn modelId="{FD7A5AD8-9C9E-4BF4-9D15-3FA446BB2836}" type="presOf" srcId="{ED6F122E-702E-4774-8124-DA86BF357FAC}" destId="{7EE02D55-1FB6-48E3-B856-92EF48D7206C}" srcOrd="0" destOrd="0" presId="urn:microsoft.com/office/officeart/2005/8/layout/default"/>
    <dgm:cxn modelId="{47CC2EC5-09BC-4E17-9151-418A2664D043}" type="presOf" srcId="{2964C9B2-5705-437A-9FCE-CDBD0E053B8A}" destId="{247A762C-9B7F-4793-BD98-9E55D111FFEE}" srcOrd="0" destOrd="0" presId="urn:microsoft.com/office/officeart/2005/8/layout/default"/>
    <dgm:cxn modelId="{CD75782E-B8FA-4D5C-9CE9-C8408E0FEE4B}" srcId="{ED6F122E-702E-4774-8124-DA86BF357FAC}" destId="{AF21B98D-8426-4782-856E-75BE19CEB199}" srcOrd="5" destOrd="0" parTransId="{A504DEAF-BBE4-427B-9075-5D07FE8AE9D4}" sibTransId="{4E496FBF-DC20-48F3-9CE1-DDAF4DC18C21}"/>
    <dgm:cxn modelId="{25027413-31DB-462C-8103-5229266DD1FC}" type="presOf" srcId="{D3EA1334-00C3-4FEA-A290-F76BC3A8A2E8}" destId="{A513202F-D5B2-4A01-BA82-A5CA66C2C88D}" srcOrd="0" destOrd="0" presId="urn:microsoft.com/office/officeart/2005/8/layout/default"/>
    <dgm:cxn modelId="{7B6187ED-B20B-4732-B1C7-24F5E3628D1A}" srcId="{ED6F122E-702E-4774-8124-DA86BF357FAC}" destId="{F775F726-B229-42A8-8FD9-ECDF56DC23A0}" srcOrd="3" destOrd="0" parTransId="{3F23AD05-03D4-48A2-88FA-2F55E43779F0}" sibTransId="{300F21EE-4C7A-4088-B128-DD7E9A166B37}"/>
    <dgm:cxn modelId="{C853104B-3D05-4679-83A2-85BB1A9294C8}" type="presOf" srcId="{EAABDA07-3325-460E-85AF-B1EE6DC8A538}" destId="{E49D56BC-CAF1-4CF7-BC5A-D07FE88BF345}" srcOrd="0" destOrd="0" presId="urn:microsoft.com/office/officeart/2005/8/layout/default"/>
    <dgm:cxn modelId="{59F7F59C-3693-45D7-B5BF-026F21AA21B0}" type="presOf" srcId="{F775F726-B229-42A8-8FD9-ECDF56DC23A0}" destId="{9B5A4FD4-ECC0-416A-96A8-95CA4EB0F5D3}" srcOrd="0" destOrd="0" presId="urn:microsoft.com/office/officeart/2005/8/layout/default"/>
    <dgm:cxn modelId="{77364EBE-B282-4577-8ED7-62747FE4E66E}" srcId="{ED6F122E-702E-4774-8124-DA86BF357FAC}" destId="{EAABDA07-3325-460E-85AF-B1EE6DC8A538}" srcOrd="1" destOrd="0" parTransId="{43E0E349-0737-4E1C-B678-D36A2AC67FBF}" sibTransId="{753F28E2-5C16-4821-AD43-C7EF46E11AC8}"/>
    <dgm:cxn modelId="{A6C3F079-078A-4D96-9DD6-F3AF6FCBD678}" type="presOf" srcId="{946969AA-6014-4234-9612-41C7FAEF7E76}" destId="{C818B2D2-19F0-4DF4-A197-083421886B1B}" srcOrd="0" destOrd="0" presId="urn:microsoft.com/office/officeart/2005/8/layout/default"/>
    <dgm:cxn modelId="{595BF109-7D62-464F-B7E7-D05FD74C4C7E}" srcId="{ED6F122E-702E-4774-8124-DA86BF357FAC}" destId="{D3EA1334-00C3-4FEA-A290-F76BC3A8A2E8}" srcOrd="4" destOrd="0" parTransId="{C990B303-E915-4054-BB55-39B26301F5DE}" sibTransId="{AEC75A04-1394-490E-A227-D1DBE9016D06}"/>
    <dgm:cxn modelId="{325897DE-B629-4318-9CAD-B9F676959B04}" type="presParOf" srcId="{7EE02D55-1FB6-48E3-B856-92EF48D7206C}" destId="{247A762C-9B7F-4793-BD98-9E55D111FFEE}" srcOrd="0" destOrd="0" presId="urn:microsoft.com/office/officeart/2005/8/layout/default"/>
    <dgm:cxn modelId="{C12E0FB9-EC9B-4E70-9A7E-E84DA4CF2101}" type="presParOf" srcId="{7EE02D55-1FB6-48E3-B856-92EF48D7206C}" destId="{7E0CBB2C-AECE-4B27-AA8C-F010BB949B48}" srcOrd="1" destOrd="0" presId="urn:microsoft.com/office/officeart/2005/8/layout/default"/>
    <dgm:cxn modelId="{87F89D4D-C085-4439-842A-EE8887AF82AD}" type="presParOf" srcId="{7EE02D55-1FB6-48E3-B856-92EF48D7206C}" destId="{E49D56BC-CAF1-4CF7-BC5A-D07FE88BF345}" srcOrd="2" destOrd="0" presId="urn:microsoft.com/office/officeart/2005/8/layout/default"/>
    <dgm:cxn modelId="{F3DD45FB-4FB2-4B89-AE67-240A4C71DB4D}" type="presParOf" srcId="{7EE02D55-1FB6-48E3-B856-92EF48D7206C}" destId="{40C6AE26-F467-45E2-BB8A-4E0E30240FC6}" srcOrd="3" destOrd="0" presId="urn:microsoft.com/office/officeart/2005/8/layout/default"/>
    <dgm:cxn modelId="{ABB0F3A1-430E-40AE-A0E9-6743605D6006}" type="presParOf" srcId="{7EE02D55-1FB6-48E3-B856-92EF48D7206C}" destId="{C818B2D2-19F0-4DF4-A197-083421886B1B}" srcOrd="4" destOrd="0" presId="urn:microsoft.com/office/officeart/2005/8/layout/default"/>
    <dgm:cxn modelId="{77CD36DE-9D1D-4795-A86A-D7CF30419914}" type="presParOf" srcId="{7EE02D55-1FB6-48E3-B856-92EF48D7206C}" destId="{DC0EE009-34B2-4E06-A710-C8E34BAC85B3}" srcOrd="5" destOrd="0" presId="urn:microsoft.com/office/officeart/2005/8/layout/default"/>
    <dgm:cxn modelId="{58A2AB16-1B30-4EAE-AAEE-39A9EB4613D7}" type="presParOf" srcId="{7EE02D55-1FB6-48E3-B856-92EF48D7206C}" destId="{9B5A4FD4-ECC0-416A-96A8-95CA4EB0F5D3}" srcOrd="6" destOrd="0" presId="urn:microsoft.com/office/officeart/2005/8/layout/default"/>
    <dgm:cxn modelId="{9921DF6D-889B-4111-BB70-556BE74EA7F4}" type="presParOf" srcId="{7EE02D55-1FB6-48E3-B856-92EF48D7206C}" destId="{F625C6D8-C226-4776-8B96-85A974014A7F}" srcOrd="7" destOrd="0" presId="urn:microsoft.com/office/officeart/2005/8/layout/default"/>
    <dgm:cxn modelId="{80929E05-083A-40CE-9EDF-CE9E169590A5}" type="presParOf" srcId="{7EE02D55-1FB6-48E3-B856-92EF48D7206C}" destId="{A513202F-D5B2-4A01-BA82-A5CA66C2C88D}" srcOrd="8" destOrd="0" presId="urn:microsoft.com/office/officeart/2005/8/layout/default"/>
    <dgm:cxn modelId="{05AACBD0-DCCB-4692-A84E-79311E460D1F}" type="presParOf" srcId="{7EE02D55-1FB6-48E3-B856-92EF48D7206C}" destId="{3A80E7F7-7BAA-4FA6-A005-CBA50C94304E}" srcOrd="9" destOrd="0" presId="urn:microsoft.com/office/officeart/2005/8/layout/default"/>
    <dgm:cxn modelId="{0D1AF230-90C5-4109-AD87-12987055E38C}" type="presParOf" srcId="{7EE02D55-1FB6-48E3-B856-92EF48D7206C}" destId="{D883F3A7-9CE1-493B-917A-06BFC8B6D9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82189-38A1-4AEE-BDEA-97129A1AE0DC}" type="doc">
      <dgm:prSet loTypeId="urn:microsoft.com/office/officeart/2005/8/layout/process4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67672AE-6CE2-4BAC-9AE4-016EBC356FDC}">
      <dgm:prSet/>
      <dgm:spPr/>
      <dgm:t>
        <a:bodyPr/>
        <a:lstStyle/>
        <a:p>
          <a:r>
            <a:rPr lang="el-GR"/>
            <a:t>1% των παρασκευασμάτων χολοκυστεκτομής</a:t>
          </a:r>
          <a:endParaRPr lang="en-US"/>
        </a:p>
      </dgm:t>
    </dgm:pt>
    <dgm:pt modelId="{05D569E2-060E-444C-819D-1C2027EB013D}" type="parTrans" cxnId="{9989CFCC-1D51-495B-B143-86CC07C8EA72}">
      <dgm:prSet/>
      <dgm:spPr/>
      <dgm:t>
        <a:bodyPr/>
        <a:lstStyle/>
        <a:p>
          <a:endParaRPr lang="en-US"/>
        </a:p>
      </dgm:t>
    </dgm:pt>
    <dgm:pt modelId="{2963ABA5-EBE4-4403-B345-07F132F1FF99}" type="sibTrans" cxnId="{9989CFCC-1D51-495B-B143-86CC07C8EA72}">
      <dgm:prSet/>
      <dgm:spPr/>
      <dgm:t>
        <a:bodyPr/>
        <a:lstStyle/>
        <a:p>
          <a:endParaRPr lang="en-US"/>
        </a:p>
      </dgm:t>
    </dgm:pt>
    <dgm:pt modelId="{68E4D617-7390-413E-98C0-819ED35DADCD}">
      <dgm:prSet/>
      <dgm:spPr/>
      <dgm:t>
        <a:bodyPr/>
        <a:lstStyle/>
        <a:p>
          <a:r>
            <a:rPr lang="el-GR"/>
            <a:t>Δύσκολο να εκτιμηθεί το ακριβές ποσοστό των καρκίνων της χοληδόχου κύστης που οφείλεται σε αδενωματώδεις πολύποδες</a:t>
          </a:r>
          <a:endParaRPr lang="en-US"/>
        </a:p>
      </dgm:t>
    </dgm:pt>
    <dgm:pt modelId="{008A19CC-0F4F-47BE-B00C-FBDCCA86D1B9}" type="parTrans" cxnId="{42D6D208-6653-4C02-B232-BCA3B25D21C4}">
      <dgm:prSet/>
      <dgm:spPr/>
      <dgm:t>
        <a:bodyPr/>
        <a:lstStyle/>
        <a:p>
          <a:endParaRPr lang="en-US"/>
        </a:p>
      </dgm:t>
    </dgm:pt>
    <dgm:pt modelId="{CC21B10B-6ACC-441F-97AE-47147B060EEB}" type="sibTrans" cxnId="{42D6D208-6653-4C02-B232-BCA3B25D21C4}">
      <dgm:prSet/>
      <dgm:spPr/>
      <dgm:t>
        <a:bodyPr/>
        <a:lstStyle/>
        <a:p>
          <a:endParaRPr lang="en-US"/>
        </a:p>
      </dgm:t>
    </dgm:pt>
    <dgm:pt modelId="{D97E6B81-CC9E-4874-98F7-EFC9A264B5CB}">
      <dgm:prSet/>
      <dgm:spPr/>
      <dgm:t>
        <a:bodyPr/>
        <a:lstStyle/>
        <a:p>
          <a:r>
            <a:rPr lang="el-GR"/>
            <a:t>10% των αδενωματωδών πολυπόδων κρύβουν κακοήθεια σε διάφορες σειρές</a:t>
          </a:r>
          <a:endParaRPr lang="en-US"/>
        </a:p>
      </dgm:t>
    </dgm:pt>
    <dgm:pt modelId="{C95CED4C-6116-4541-B94C-EBE6E90DF410}" type="parTrans" cxnId="{04E14378-C78B-43B8-A08B-BDBD310F6B21}">
      <dgm:prSet/>
      <dgm:spPr/>
      <dgm:t>
        <a:bodyPr/>
        <a:lstStyle/>
        <a:p>
          <a:endParaRPr lang="en-US"/>
        </a:p>
      </dgm:t>
    </dgm:pt>
    <dgm:pt modelId="{D39642A6-0494-465F-92A3-DDCB02738DE1}" type="sibTrans" cxnId="{04E14378-C78B-43B8-A08B-BDBD310F6B21}">
      <dgm:prSet/>
      <dgm:spPr/>
      <dgm:t>
        <a:bodyPr/>
        <a:lstStyle/>
        <a:p>
          <a:endParaRPr lang="en-US"/>
        </a:p>
      </dgm:t>
    </dgm:pt>
    <dgm:pt modelId="{CB7E591B-365B-4F48-BD13-42EFA9599765}" type="pres">
      <dgm:prSet presAssocID="{41B82189-38A1-4AEE-BDEA-97129A1AE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A3A900-0320-46DD-8D53-B6AC02AB9DF9}" type="pres">
      <dgm:prSet presAssocID="{D97E6B81-CC9E-4874-98F7-EFC9A264B5CB}" presName="boxAndChildren" presStyleCnt="0"/>
      <dgm:spPr/>
    </dgm:pt>
    <dgm:pt modelId="{B8B829C6-7958-4BF7-8E72-1D02325E7796}" type="pres">
      <dgm:prSet presAssocID="{D97E6B81-CC9E-4874-98F7-EFC9A264B5CB}" presName="parentTextBox" presStyleLbl="node1" presStyleIdx="0" presStyleCnt="3"/>
      <dgm:spPr/>
      <dgm:t>
        <a:bodyPr/>
        <a:lstStyle/>
        <a:p>
          <a:endParaRPr lang="el-GR"/>
        </a:p>
      </dgm:t>
    </dgm:pt>
    <dgm:pt modelId="{514BD03E-34F7-46F1-8A7F-1E66D86E9F96}" type="pres">
      <dgm:prSet presAssocID="{CC21B10B-6ACC-441F-97AE-47147B060EEB}" presName="sp" presStyleCnt="0"/>
      <dgm:spPr/>
    </dgm:pt>
    <dgm:pt modelId="{5332B740-78BB-4D73-A1C9-0EB7AEC602BD}" type="pres">
      <dgm:prSet presAssocID="{68E4D617-7390-413E-98C0-819ED35DADCD}" presName="arrowAndChildren" presStyleCnt="0"/>
      <dgm:spPr/>
    </dgm:pt>
    <dgm:pt modelId="{4E16C29D-1F6D-43E3-9039-2E702F72D74D}" type="pres">
      <dgm:prSet presAssocID="{68E4D617-7390-413E-98C0-819ED35DADCD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998566CC-9F45-4B2F-B0D3-972807EAB134}" type="pres">
      <dgm:prSet presAssocID="{2963ABA5-EBE4-4403-B345-07F132F1FF99}" presName="sp" presStyleCnt="0"/>
      <dgm:spPr/>
    </dgm:pt>
    <dgm:pt modelId="{B601C0D7-BF35-4912-BA73-58E5E2067091}" type="pres">
      <dgm:prSet presAssocID="{367672AE-6CE2-4BAC-9AE4-016EBC356FDC}" presName="arrowAndChildren" presStyleCnt="0"/>
      <dgm:spPr/>
    </dgm:pt>
    <dgm:pt modelId="{D14B978E-E283-4A65-BB5C-677EADE628FE}" type="pres">
      <dgm:prSet presAssocID="{367672AE-6CE2-4BAC-9AE4-016EBC356FDC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42D6D208-6653-4C02-B232-BCA3B25D21C4}" srcId="{41B82189-38A1-4AEE-BDEA-97129A1AE0DC}" destId="{68E4D617-7390-413E-98C0-819ED35DADCD}" srcOrd="1" destOrd="0" parTransId="{008A19CC-0F4F-47BE-B00C-FBDCCA86D1B9}" sibTransId="{CC21B10B-6ACC-441F-97AE-47147B060EEB}"/>
    <dgm:cxn modelId="{04E14378-C78B-43B8-A08B-BDBD310F6B21}" srcId="{41B82189-38A1-4AEE-BDEA-97129A1AE0DC}" destId="{D97E6B81-CC9E-4874-98F7-EFC9A264B5CB}" srcOrd="2" destOrd="0" parTransId="{C95CED4C-6116-4541-B94C-EBE6E90DF410}" sibTransId="{D39642A6-0494-465F-92A3-DDCB02738DE1}"/>
    <dgm:cxn modelId="{EBCC4359-DFFE-4A7B-9425-DF44B2818BEF}" type="presOf" srcId="{68E4D617-7390-413E-98C0-819ED35DADCD}" destId="{4E16C29D-1F6D-43E3-9039-2E702F72D74D}" srcOrd="0" destOrd="0" presId="urn:microsoft.com/office/officeart/2005/8/layout/process4"/>
    <dgm:cxn modelId="{6D77875A-D527-4375-A1A5-362217E1A35B}" type="presOf" srcId="{41B82189-38A1-4AEE-BDEA-97129A1AE0DC}" destId="{CB7E591B-365B-4F48-BD13-42EFA9599765}" srcOrd="0" destOrd="0" presId="urn:microsoft.com/office/officeart/2005/8/layout/process4"/>
    <dgm:cxn modelId="{6AA6CB2D-5446-49BD-A7B6-9CB036C38EE7}" type="presOf" srcId="{367672AE-6CE2-4BAC-9AE4-016EBC356FDC}" destId="{D14B978E-E283-4A65-BB5C-677EADE628FE}" srcOrd="0" destOrd="0" presId="urn:microsoft.com/office/officeart/2005/8/layout/process4"/>
    <dgm:cxn modelId="{9FD39EA2-D40A-4D7A-BAC3-A351FB755F98}" type="presOf" srcId="{D97E6B81-CC9E-4874-98F7-EFC9A264B5CB}" destId="{B8B829C6-7958-4BF7-8E72-1D02325E7796}" srcOrd="0" destOrd="0" presId="urn:microsoft.com/office/officeart/2005/8/layout/process4"/>
    <dgm:cxn modelId="{9989CFCC-1D51-495B-B143-86CC07C8EA72}" srcId="{41B82189-38A1-4AEE-BDEA-97129A1AE0DC}" destId="{367672AE-6CE2-4BAC-9AE4-016EBC356FDC}" srcOrd="0" destOrd="0" parTransId="{05D569E2-060E-444C-819D-1C2027EB013D}" sibTransId="{2963ABA5-EBE4-4403-B345-07F132F1FF99}"/>
    <dgm:cxn modelId="{A909DDD4-CDAA-4718-8F10-2B6CF5CD16F1}" type="presParOf" srcId="{CB7E591B-365B-4F48-BD13-42EFA9599765}" destId="{79A3A900-0320-46DD-8D53-B6AC02AB9DF9}" srcOrd="0" destOrd="0" presId="urn:microsoft.com/office/officeart/2005/8/layout/process4"/>
    <dgm:cxn modelId="{7487D4ED-3760-487E-9B5A-33008421137E}" type="presParOf" srcId="{79A3A900-0320-46DD-8D53-B6AC02AB9DF9}" destId="{B8B829C6-7958-4BF7-8E72-1D02325E7796}" srcOrd="0" destOrd="0" presId="urn:microsoft.com/office/officeart/2005/8/layout/process4"/>
    <dgm:cxn modelId="{61A8364D-FC19-447E-8A88-4849DA288874}" type="presParOf" srcId="{CB7E591B-365B-4F48-BD13-42EFA9599765}" destId="{514BD03E-34F7-46F1-8A7F-1E66D86E9F96}" srcOrd="1" destOrd="0" presId="urn:microsoft.com/office/officeart/2005/8/layout/process4"/>
    <dgm:cxn modelId="{60BCE847-C20D-4B8E-A658-76AF1FB34F94}" type="presParOf" srcId="{CB7E591B-365B-4F48-BD13-42EFA9599765}" destId="{5332B740-78BB-4D73-A1C9-0EB7AEC602BD}" srcOrd="2" destOrd="0" presId="urn:microsoft.com/office/officeart/2005/8/layout/process4"/>
    <dgm:cxn modelId="{8243C9A8-4354-4B07-955B-297BA860ACB9}" type="presParOf" srcId="{5332B740-78BB-4D73-A1C9-0EB7AEC602BD}" destId="{4E16C29D-1F6D-43E3-9039-2E702F72D74D}" srcOrd="0" destOrd="0" presId="urn:microsoft.com/office/officeart/2005/8/layout/process4"/>
    <dgm:cxn modelId="{B6E97F92-7F75-47D0-81EC-1E9B633BCCE2}" type="presParOf" srcId="{CB7E591B-365B-4F48-BD13-42EFA9599765}" destId="{998566CC-9F45-4B2F-B0D3-972807EAB134}" srcOrd="3" destOrd="0" presId="urn:microsoft.com/office/officeart/2005/8/layout/process4"/>
    <dgm:cxn modelId="{229EE865-840B-4E83-869D-D9742ECEEB98}" type="presParOf" srcId="{CB7E591B-365B-4F48-BD13-42EFA9599765}" destId="{B601C0D7-BF35-4912-BA73-58E5E2067091}" srcOrd="4" destOrd="0" presId="urn:microsoft.com/office/officeart/2005/8/layout/process4"/>
    <dgm:cxn modelId="{1679A8C2-B750-49A7-B803-938423B7739F}" type="presParOf" srcId="{B601C0D7-BF35-4912-BA73-58E5E2067091}" destId="{D14B978E-E283-4A65-BB5C-677EADE628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A8B6F8-7C6A-4EF3-A605-B9CC909D5E1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AEE83D-CA9C-4018-B7CF-77AE173F46CB}">
      <dgm:prSet/>
      <dgm:spPr/>
      <dgm:t>
        <a:bodyPr/>
        <a:lstStyle/>
        <a:p>
          <a:r>
            <a:rPr lang="en-US"/>
            <a:t>U/S</a:t>
          </a:r>
          <a:r>
            <a:rPr lang="el-GR"/>
            <a:t>:</a:t>
          </a:r>
          <a:r>
            <a:rPr lang="en-US"/>
            <a:t>  </a:t>
          </a:r>
        </a:p>
      </dgm:t>
    </dgm:pt>
    <dgm:pt modelId="{DA0B55D7-A424-4A9B-9199-B3E5D8F0D24C}" type="parTrans" cxnId="{5FE5F4BF-7B18-451C-9C8B-F84C2C0A93DC}">
      <dgm:prSet/>
      <dgm:spPr/>
      <dgm:t>
        <a:bodyPr/>
        <a:lstStyle/>
        <a:p>
          <a:endParaRPr lang="en-US"/>
        </a:p>
      </dgm:t>
    </dgm:pt>
    <dgm:pt modelId="{540E0E2F-86F6-4ACD-932E-4187EE005D69}" type="sibTrans" cxnId="{5FE5F4BF-7B18-451C-9C8B-F84C2C0A93DC}">
      <dgm:prSet/>
      <dgm:spPr/>
      <dgm:t>
        <a:bodyPr/>
        <a:lstStyle/>
        <a:p>
          <a:endParaRPr lang="en-US"/>
        </a:p>
      </dgm:t>
    </dgm:pt>
    <dgm:pt modelId="{C9930A8F-DD23-4BB6-ADDD-04A56CC8AB79}">
      <dgm:prSet/>
      <dgm:spPr/>
      <dgm:t>
        <a:bodyPr/>
        <a:lstStyle/>
        <a:p>
          <a:r>
            <a:rPr lang="el-GR"/>
            <a:t>Ενδείξεις κακοήθειας</a:t>
          </a:r>
          <a:endParaRPr lang="en-US"/>
        </a:p>
      </dgm:t>
    </dgm:pt>
    <dgm:pt modelId="{F9E6E192-2C7A-4AB0-9E0B-7F56E815084F}" type="parTrans" cxnId="{746E7336-38DC-4F03-87F9-F21A9BD31020}">
      <dgm:prSet/>
      <dgm:spPr/>
      <dgm:t>
        <a:bodyPr/>
        <a:lstStyle/>
        <a:p>
          <a:endParaRPr lang="en-US"/>
        </a:p>
      </dgm:t>
    </dgm:pt>
    <dgm:pt modelId="{E5CCEFDA-64A4-4132-B9D6-36BC85D8B2CF}" type="sibTrans" cxnId="{746E7336-38DC-4F03-87F9-F21A9BD31020}">
      <dgm:prSet/>
      <dgm:spPr/>
      <dgm:t>
        <a:bodyPr/>
        <a:lstStyle/>
        <a:p>
          <a:endParaRPr lang="en-US"/>
        </a:p>
      </dgm:t>
    </dgm:pt>
    <dgm:pt modelId="{0AA0C444-3F78-40C5-A27D-9E05A1F826C4}">
      <dgm:prSet/>
      <dgm:spPr/>
      <dgm:t>
        <a:bodyPr/>
        <a:lstStyle/>
        <a:p>
          <a:r>
            <a:rPr lang="el-GR"/>
            <a:t>Μονήρης πολύποδας</a:t>
          </a:r>
          <a:endParaRPr lang="en-US"/>
        </a:p>
      </dgm:t>
    </dgm:pt>
    <dgm:pt modelId="{086BFB82-2758-4B04-A8D3-2D49D9F26A45}" type="parTrans" cxnId="{D286315A-81FE-4253-947D-F47C69816E59}">
      <dgm:prSet/>
      <dgm:spPr/>
      <dgm:t>
        <a:bodyPr/>
        <a:lstStyle/>
        <a:p>
          <a:endParaRPr lang="en-US"/>
        </a:p>
      </dgm:t>
    </dgm:pt>
    <dgm:pt modelId="{BAE35AF8-808A-4841-B1E5-AC622E48A40C}" type="sibTrans" cxnId="{D286315A-81FE-4253-947D-F47C69816E59}">
      <dgm:prSet/>
      <dgm:spPr/>
      <dgm:t>
        <a:bodyPr/>
        <a:lstStyle/>
        <a:p>
          <a:endParaRPr lang="en-US"/>
        </a:p>
      </dgm:t>
    </dgm:pt>
    <dgm:pt modelId="{D5A1F83D-81A7-4503-B460-9E1092F87D36}">
      <dgm:prSet/>
      <dgm:spPr/>
      <dgm:t>
        <a:bodyPr/>
        <a:lstStyle/>
        <a:p>
          <a:r>
            <a:rPr lang="el-GR"/>
            <a:t>Ευρεία βάση</a:t>
          </a:r>
          <a:endParaRPr lang="en-US"/>
        </a:p>
      </dgm:t>
    </dgm:pt>
    <dgm:pt modelId="{32D8FF53-5CB6-460F-888A-70CCD4769256}" type="parTrans" cxnId="{71B92066-A0C2-4FB1-BDB9-B7FC5F97D655}">
      <dgm:prSet/>
      <dgm:spPr/>
      <dgm:t>
        <a:bodyPr/>
        <a:lstStyle/>
        <a:p>
          <a:endParaRPr lang="en-US"/>
        </a:p>
      </dgm:t>
    </dgm:pt>
    <dgm:pt modelId="{3AE94B73-BDBD-4318-B11F-1012A03FFA53}" type="sibTrans" cxnId="{71B92066-A0C2-4FB1-BDB9-B7FC5F97D655}">
      <dgm:prSet/>
      <dgm:spPr/>
      <dgm:t>
        <a:bodyPr/>
        <a:lstStyle/>
        <a:p>
          <a:endParaRPr lang="en-US"/>
        </a:p>
      </dgm:t>
    </dgm:pt>
    <dgm:pt modelId="{38D10210-50C3-4E4A-A977-B15B9FFFC338}">
      <dgm:prSet/>
      <dgm:spPr/>
      <dgm:t>
        <a:bodyPr/>
        <a:lstStyle/>
        <a:p>
          <a:r>
            <a:rPr lang="el-GR"/>
            <a:t>&gt; 1 εκ</a:t>
          </a:r>
          <a:endParaRPr lang="en-US"/>
        </a:p>
      </dgm:t>
    </dgm:pt>
    <dgm:pt modelId="{4A9BFB23-2C4C-4273-8853-DC06CF4D080B}" type="parTrans" cxnId="{6ADF4E3C-BCB9-4F29-B098-00577E91BFAF}">
      <dgm:prSet/>
      <dgm:spPr/>
      <dgm:t>
        <a:bodyPr/>
        <a:lstStyle/>
        <a:p>
          <a:endParaRPr lang="en-US"/>
        </a:p>
      </dgm:t>
    </dgm:pt>
    <dgm:pt modelId="{2D5F9D01-2274-4FAC-9EBC-04416D63616F}" type="sibTrans" cxnId="{6ADF4E3C-BCB9-4F29-B098-00577E91BFAF}">
      <dgm:prSet/>
      <dgm:spPr/>
      <dgm:t>
        <a:bodyPr/>
        <a:lstStyle/>
        <a:p>
          <a:endParaRPr lang="en-US"/>
        </a:p>
      </dgm:t>
    </dgm:pt>
    <dgm:pt modelId="{1E3E0476-CA3C-4B53-ADD0-6C94AAB29A74}">
      <dgm:prSet/>
      <dgm:spPr/>
      <dgm:t>
        <a:bodyPr/>
        <a:lstStyle/>
        <a:p>
          <a:r>
            <a:rPr lang="el-GR"/>
            <a:t>Εστιακή πάχυνση τοιχώματος χ.κ &gt; 3χιλ</a:t>
          </a:r>
          <a:endParaRPr lang="en-US"/>
        </a:p>
      </dgm:t>
    </dgm:pt>
    <dgm:pt modelId="{F50F9B7C-5D14-4F38-B7DC-63BFD2C259DF}" type="parTrans" cxnId="{6DECC172-28DF-49BE-96A0-A97D72804C36}">
      <dgm:prSet/>
      <dgm:spPr/>
      <dgm:t>
        <a:bodyPr/>
        <a:lstStyle/>
        <a:p>
          <a:endParaRPr lang="en-US"/>
        </a:p>
      </dgm:t>
    </dgm:pt>
    <dgm:pt modelId="{CE2B6468-CA7A-49EB-BB64-996849FBEDF0}" type="sibTrans" cxnId="{6DECC172-28DF-49BE-96A0-A97D72804C36}">
      <dgm:prSet/>
      <dgm:spPr/>
      <dgm:t>
        <a:bodyPr/>
        <a:lstStyle/>
        <a:p>
          <a:endParaRPr lang="en-US"/>
        </a:p>
      </dgm:t>
    </dgm:pt>
    <dgm:pt modelId="{ACAE0FBE-352F-4B63-822B-328E735678CA}">
      <dgm:prSet/>
      <dgm:spPr/>
      <dgm:t>
        <a:bodyPr/>
        <a:lstStyle/>
        <a:p>
          <a:r>
            <a:rPr lang="el-GR"/>
            <a:t>Συνυπάρχουσα χολολιθίαση</a:t>
          </a:r>
          <a:endParaRPr lang="en-US"/>
        </a:p>
      </dgm:t>
    </dgm:pt>
    <dgm:pt modelId="{DB4B9F83-B62E-4577-9CD3-6BB94A57B449}" type="parTrans" cxnId="{C45D4A84-BB88-49DD-A8FB-677B872E656D}">
      <dgm:prSet/>
      <dgm:spPr/>
      <dgm:t>
        <a:bodyPr/>
        <a:lstStyle/>
        <a:p>
          <a:endParaRPr lang="en-US"/>
        </a:p>
      </dgm:t>
    </dgm:pt>
    <dgm:pt modelId="{A01642C2-592E-4293-8E88-FD252A1C1517}" type="sibTrans" cxnId="{C45D4A84-BB88-49DD-A8FB-677B872E656D}">
      <dgm:prSet/>
      <dgm:spPr/>
      <dgm:t>
        <a:bodyPr/>
        <a:lstStyle/>
        <a:p>
          <a:endParaRPr lang="en-US"/>
        </a:p>
      </dgm:t>
    </dgm:pt>
    <dgm:pt modelId="{F2863EED-D2DF-4FA7-8CA9-EA5877D60D52}" type="pres">
      <dgm:prSet presAssocID="{57A8B6F8-7C6A-4EF3-A605-B9CC909D5E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2015F6-87F9-429D-9B4C-96E707D828D0}" type="pres">
      <dgm:prSet presAssocID="{91AEE83D-CA9C-4018-B7CF-77AE173F46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2AFEDA-9465-4E09-AFAB-BA4B1108B562}" type="pres">
      <dgm:prSet presAssocID="{540E0E2F-86F6-4ACD-932E-4187EE005D69}" presName="sibTrans" presStyleCnt="0"/>
      <dgm:spPr/>
    </dgm:pt>
    <dgm:pt modelId="{8801D85C-5167-421A-AD0A-EE0B91F8E151}" type="pres">
      <dgm:prSet presAssocID="{C9930A8F-DD23-4BB6-ADDD-04A56CC8AB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86315A-81FE-4253-947D-F47C69816E59}" srcId="{C9930A8F-DD23-4BB6-ADDD-04A56CC8AB79}" destId="{0AA0C444-3F78-40C5-A27D-9E05A1F826C4}" srcOrd="0" destOrd="0" parTransId="{086BFB82-2758-4B04-A8D3-2D49D9F26A45}" sibTransId="{BAE35AF8-808A-4841-B1E5-AC622E48A40C}"/>
    <dgm:cxn modelId="{E2360B82-01E4-475C-8CA3-D66F818826D7}" type="presOf" srcId="{C9930A8F-DD23-4BB6-ADDD-04A56CC8AB79}" destId="{8801D85C-5167-421A-AD0A-EE0B91F8E151}" srcOrd="0" destOrd="0" presId="urn:microsoft.com/office/officeart/2005/8/layout/default"/>
    <dgm:cxn modelId="{70081997-7341-40D2-B22F-332BA66D7DFA}" type="presOf" srcId="{D5A1F83D-81A7-4503-B460-9E1092F87D36}" destId="{8801D85C-5167-421A-AD0A-EE0B91F8E151}" srcOrd="0" destOrd="2" presId="urn:microsoft.com/office/officeart/2005/8/layout/default"/>
    <dgm:cxn modelId="{C45D4A84-BB88-49DD-A8FB-677B872E656D}" srcId="{C9930A8F-DD23-4BB6-ADDD-04A56CC8AB79}" destId="{ACAE0FBE-352F-4B63-822B-328E735678CA}" srcOrd="4" destOrd="0" parTransId="{DB4B9F83-B62E-4577-9CD3-6BB94A57B449}" sibTransId="{A01642C2-592E-4293-8E88-FD252A1C1517}"/>
    <dgm:cxn modelId="{BD4D45F4-38A2-41B7-AB95-19DB8CF3C95D}" type="presOf" srcId="{0AA0C444-3F78-40C5-A27D-9E05A1F826C4}" destId="{8801D85C-5167-421A-AD0A-EE0B91F8E151}" srcOrd="0" destOrd="1" presId="urn:microsoft.com/office/officeart/2005/8/layout/default"/>
    <dgm:cxn modelId="{6DECC172-28DF-49BE-96A0-A97D72804C36}" srcId="{C9930A8F-DD23-4BB6-ADDD-04A56CC8AB79}" destId="{1E3E0476-CA3C-4B53-ADD0-6C94AAB29A74}" srcOrd="3" destOrd="0" parTransId="{F50F9B7C-5D14-4F38-B7DC-63BFD2C259DF}" sibTransId="{CE2B6468-CA7A-49EB-BB64-996849FBEDF0}"/>
    <dgm:cxn modelId="{D7E0C3DB-9DC9-4D59-A54D-D5F695535230}" type="presOf" srcId="{38D10210-50C3-4E4A-A977-B15B9FFFC338}" destId="{8801D85C-5167-421A-AD0A-EE0B91F8E151}" srcOrd="0" destOrd="3" presId="urn:microsoft.com/office/officeart/2005/8/layout/default"/>
    <dgm:cxn modelId="{A12CE537-04E9-4BD1-ACE8-980C9480B621}" type="presOf" srcId="{ACAE0FBE-352F-4B63-822B-328E735678CA}" destId="{8801D85C-5167-421A-AD0A-EE0B91F8E151}" srcOrd="0" destOrd="5" presId="urn:microsoft.com/office/officeart/2005/8/layout/default"/>
    <dgm:cxn modelId="{71B92066-A0C2-4FB1-BDB9-B7FC5F97D655}" srcId="{C9930A8F-DD23-4BB6-ADDD-04A56CC8AB79}" destId="{D5A1F83D-81A7-4503-B460-9E1092F87D36}" srcOrd="1" destOrd="0" parTransId="{32D8FF53-5CB6-460F-888A-70CCD4769256}" sibTransId="{3AE94B73-BDBD-4318-B11F-1012A03FFA53}"/>
    <dgm:cxn modelId="{5FE5F4BF-7B18-451C-9C8B-F84C2C0A93DC}" srcId="{57A8B6F8-7C6A-4EF3-A605-B9CC909D5E1C}" destId="{91AEE83D-CA9C-4018-B7CF-77AE173F46CB}" srcOrd="0" destOrd="0" parTransId="{DA0B55D7-A424-4A9B-9199-B3E5D8F0D24C}" sibTransId="{540E0E2F-86F6-4ACD-932E-4187EE005D69}"/>
    <dgm:cxn modelId="{94619E20-8C48-4A90-8A74-096CE2369E27}" type="presOf" srcId="{1E3E0476-CA3C-4B53-ADD0-6C94AAB29A74}" destId="{8801D85C-5167-421A-AD0A-EE0B91F8E151}" srcOrd="0" destOrd="4" presId="urn:microsoft.com/office/officeart/2005/8/layout/default"/>
    <dgm:cxn modelId="{D9C09333-E3C6-4365-940D-0A8F40E784E8}" type="presOf" srcId="{91AEE83D-CA9C-4018-B7CF-77AE173F46CB}" destId="{022015F6-87F9-429D-9B4C-96E707D828D0}" srcOrd="0" destOrd="0" presId="urn:microsoft.com/office/officeart/2005/8/layout/default"/>
    <dgm:cxn modelId="{ABD61450-3C90-46EF-BE52-FA53F12653EB}" type="presOf" srcId="{57A8B6F8-7C6A-4EF3-A605-B9CC909D5E1C}" destId="{F2863EED-D2DF-4FA7-8CA9-EA5877D60D52}" srcOrd="0" destOrd="0" presId="urn:microsoft.com/office/officeart/2005/8/layout/default"/>
    <dgm:cxn modelId="{746E7336-38DC-4F03-87F9-F21A9BD31020}" srcId="{57A8B6F8-7C6A-4EF3-A605-B9CC909D5E1C}" destId="{C9930A8F-DD23-4BB6-ADDD-04A56CC8AB79}" srcOrd="1" destOrd="0" parTransId="{F9E6E192-2C7A-4AB0-9E0B-7F56E815084F}" sibTransId="{E5CCEFDA-64A4-4132-B9D6-36BC85D8B2CF}"/>
    <dgm:cxn modelId="{6ADF4E3C-BCB9-4F29-B098-00577E91BFAF}" srcId="{C9930A8F-DD23-4BB6-ADDD-04A56CC8AB79}" destId="{38D10210-50C3-4E4A-A977-B15B9FFFC338}" srcOrd="2" destOrd="0" parTransId="{4A9BFB23-2C4C-4273-8853-DC06CF4D080B}" sibTransId="{2D5F9D01-2274-4FAC-9EBC-04416D63616F}"/>
    <dgm:cxn modelId="{7F78895A-754D-400C-8D95-A115A40DED8F}" type="presParOf" srcId="{F2863EED-D2DF-4FA7-8CA9-EA5877D60D52}" destId="{022015F6-87F9-429D-9B4C-96E707D828D0}" srcOrd="0" destOrd="0" presId="urn:microsoft.com/office/officeart/2005/8/layout/default"/>
    <dgm:cxn modelId="{E661FE40-9D77-49C6-8FB1-4035155B3E89}" type="presParOf" srcId="{F2863EED-D2DF-4FA7-8CA9-EA5877D60D52}" destId="{D42AFEDA-9465-4E09-AFAB-BA4B1108B562}" srcOrd="1" destOrd="0" presId="urn:microsoft.com/office/officeart/2005/8/layout/default"/>
    <dgm:cxn modelId="{B71F8D5F-4464-4F56-AC48-175EEDCE0674}" type="presParOf" srcId="{F2863EED-D2DF-4FA7-8CA9-EA5877D60D52}" destId="{8801D85C-5167-421A-AD0A-EE0B91F8E15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E6B15-133C-4B66-A412-F55C16B9B0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127A9E-29C0-41B1-B8AF-A74265C9D3EA}">
      <dgm:prSet/>
      <dgm:spPr/>
      <dgm:t>
        <a:bodyPr/>
        <a:lstStyle/>
        <a:p>
          <a:r>
            <a:rPr lang="el-GR"/>
            <a:t>Αδενωματώδεις πολύποδες- ένδειξη για χειρουργείο</a:t>
          </a:r>
          <a:endParaRPr lang="en-US"/>
        </a:p>
      </dgm:t>
    </dgm:pt>
    <dgm:pt modelId="{9FE118BA-A381-4548-89FB-E36EEBB07BDE}" type="parTrans" cxnId="{F8FB63AD-1003-458A-B0D7-F2617590F8DB}">
      <dgm:prSet/>
      <dgm:spPr/>
      <dgm:t>
        <a:bodyPr/>
        <a:lstStyle/>
        <a:p>
          <a:endParaRPr lang="en-US"/>
        </a:p>
      </dgm:t>
    </dgm:pt>
    <dgm:pt modelId="{745ECFE7-9C21-4AB9-B284-587D9C8196E7}" type="sibTrans" cxnId="{F8FB63AD-1003-458A-B0D7-F2617590F8DB}">
      <dgm:prSet/>
      <dgm:spPr/>
      <dgm:t>
        <a:bodyPr/>
        <a:lstStyle/>
        <a:p>
          <a:endParaRPr lang="en-US"/>
        </a:p>
      </dgm:t>
    </dgm:pt>
    <dgm:pt modelId="{91046C31-8505-4E39-A07C-B0527D865C25}">
      <dgm:prSet/>
      <dgm:spPr/>
      <dgm:t>
        <a:bodyPr/>
        <a:lstStyle/>
        <a:p>
          <a:r>
            <a:rPr lang="el-GR"/>
            <a:t>Κακόηθες δυναμικό</a:t>
          </a:r>
          <a:endParaRPr lang="en-US"/>
        </a:p>
      </dgm:t>
    </dgm:pt>
    <dgm:pt modelId="{97BF400C-4A3A-4BD0-9D45-4D9882264ECE}" type="parTrans" cxnId="{721ED33E-077C-442D-AB3E-06B7E29E889C}">
      <dgm:prSet/>
      <dgm:spPr/>
      <dgm:t>
        <a:bodyPr/>
        <a:lstStyle/>
        <a:p>
          <a:endParaRPr lang="en-US"/>
        </a:p>
      </dgm:t>
    </dgm:pt>
    <dgm:pt modelId="{0B6425C8-F13D-4E6C-9AF5-DD91EF546D27}" type="sibTrans" cxnId="{721ED33E-077C-442D-AB3E-06B7E29E889C}">
      <dgm:prSet/>
      <dgm:spPr/>
      <dgm:t>
        <a:bodyPr/>
        <a:lstStyle/>
        <a:p>
          <a:endParaRPr lang="en-US"/>
        </a:p>
      </dgm:t>
    </dgm:pt>
    <dgm:pt modelId="{62AA0EC6-B3DE-4FB6-B1CE-182046EC0725}">
      <dgm:prSet/>
      <dgm:spPr/>
      <dgm:t>
        <a:bodyPr/>
        <a:lstStyle/>
        <a:p>
          <a:r>
            <a:rPr lang="el-GR"/>
            <a:t>Ηλικία &gt; 50</a:t>
          </a:r>
          <a:endParaRPr lang="en-US"/>
        </a:p>
      </dgm:t>
    </dgm:pt>
    <dgm:pt modelId="{25971DA5-5D94-439A-A652-A91DE6E2C209}" type="parTrans" cxnId="{30D6D61A-7289-4B2F-8FF7-ED241FD8271C}">
      <dgm:prSet/>
      <dgm:spPr/>
      <dgm:t>
        <a:bodyPr/>
        <a:lstStyle/>
        <a:p>
          <a:endParaRPr lang="en-US"/>
        </a:p>
      </dgm:t>
    </dgm:pt>
    <dgm:pt modelId="{01F5B2A4-17C0-4227-B6A0-890E37E7FA10}" type="sibTrans" cxnId="{30D6D61A-7289-4B2F-8FF7-ED241FD8271C}">
      <dgm:prSet/>
      <dgm:spPr/>
      <dgm:t>
        <a:bodyPr/>
        <a:lstStyle/>
        <a:p>
          <a:endParaRPr lang="en-US"/>
        </a:p>
      </dgm:t>
    </dgm:pt>
    <dgm:pt modelId="{98FC1F95-F2C3-4B65-ACF7-E77ABF3115DE}">
      <dgm:prSet/>
      <dgm:spPr/>
      <dgm:t>
        <a:bodyPr/>
        <a:lstStyle/>
        <a:p>
          <a:r>
            <a:rPr lang="el-GR"/>
            <a:t>Μονήρης πολύποδας</a:t>
          </a:r>
          <a:endParaRPr lang="en-US"/>
        </a:p>
      </dgm:t>
    </dgm:pt>
    <dgm:pt modelId="{FF92F2B5-1AE3-44C3-8D6D-417D0DFF8148}" type="parTrans" cxnId="{35AFB032-3E7B-44CD-97B5-D821B65731E6}">
      <dgm:prSet/>
      <dgm:spPr/>
      <dgm:t>
        <a:bodyPr/>
        <a:lstStyle/>
        <a:p>
          <a:endParaRPr lang="en-US"/>
        </a:p>
      </dgm:t>
    </dgm:pt>
    <dgm:pt modelId="{DF19204D-5C88-40FF-B893-47A739D5A8BF}" type="sibTrans" cxnId="{35AFB032-3E7B-44CD-97B5-D821B65731E6}">
      <dgm:prSet/>
      <dgm:spPr/>
      <dgm:t>
        <a:bodyPr/>
        <a:lstStyle/>
        <a:p>
          <a:endParaRPr lang="en-US"/>
        </a:p>
      </dgm:t>
    </dgm:pt>
    <dgm:pt modelId="{9C28F9E2-59C3-419F-9198-BF53F7870EFD}">
      <dgm:prSet/>
      <dgm:spPr/>
      <dgm:t>
        <a:bodyPr/>
        <a:lstStyle/>
        <a:p>
          <a:r>
            <a:rPr lang="el-GR"/>
            <a:t>Μέγεθος &gt;1 εκ</a:t>
          </a:r>
          <a:endParaRPr lang="en-US"/>
        </a:p>
      </dgm:t>
    </dgm:pt>
    <dgm:pt modelId="{294BE358-D237-4B75-9625-108CCCDCF27E}" type="parTrans" cxnId="{AB23822B-CF89-49BB-845A-73F27A90374E}">
      <dgm:prSet/>
      <dgm:spPr/>
      <dgm:t>
        <a:bodyPr/>
        <a:lstStyle/>
        <a:p>
          <a:endParaRPr lang="en-US"/>
        </a:p>
      </dgm:t>
    </dgm:pt>
    <dgm:pt modelId="{CD9189F7-37A8-49BD-8CC9-9ABAF052C0AD}" type="sibTrans" cxnId="{AB23822B-CF89-49BB-845A-73F27A90374E}">
      <dgm:prSet/>
      <dgm:spPr/>
      <dgm:t>
        <a:bodyPr/>
        <a:lstStyle/>
        <a:p>
          <a:endParaRPr lang="en-US"/>
        </a:p>
      </dgm:t>
    </dgm:pt>
    <dgm:pt modelId="{433C3842-6CFF-4726-8482-B5A57BF91698}">
      <dgm:prSet/>
      <dgm:spPr/>
      <dgm:t>
        <a:bodyPr/>
        <a:lstStyle/>
        <a:p>
          <a:r>
            <a:rPr lang="el-GR"/>
            <a:t>Πολύποδες σε έδαφος πρωτοπαθούς σκληρυντικής χολαγγείιτιδας- &gt; 60% κακοήθεις</a:t>
          </a:r>
          <a:endParaRPr lang="en-US"/>
        </a:p>
      </dgm:t>
    </dgm:pt>
    <dgm:pt modelId="{2756EBD2-6D36-48F2-BEFE-1540A526DD3C}" type="parTrans" cxnId="{F1698215-48CB-416A-8097-8696189B8046}">
      <dgm:prSet/>
      <dgm:spPr/>
      <dgm:t>
        <a:bodyPr/>
        <a:lstStyle/>
        <a:p>
          <a:endParaRPr lang="en-US"/>
        </a:p>
      </dgm:t>
    </dgm:pt>
    <dgm:pt modelId="{C5B21E4F-36D5-4BE0-84B5-E2CC5B4C19F2}" type="sibTrans" cxnId="{F1698215-48CB-416A-8097-8696189B8046}">
      <dgm:prSet/>
      <dgm:spPr/>
      <dgm:t>
        <a:bodyPr/>
        <a:lstStyle/>
        <a:p>
          <a:endParaRPr lang="en-US"/>
        </a:p>
      </dgm:t>
    </dgm:pt>
    <dgm:pt modelId="{71BBB05C-6362-437C-82D8-2C8192532EA1}">
      <dgm:prSet/>
      <dgm:spPr/>
      <dgm:t>
        <a:bodyPr/>
        <a:lstStyle/>
        <a:p>
          <a:r>
            <a:rPr lang="el-GR"/>
            <a:t>Συμπτωματικοί </a:t>
          </a:r>
          <a:endParaRPr lang="en-US"/>
        </a:p>
      </dgm:t>
    </dgm:pt>
    <dgm:pt modelId="{B204DDBC-5C8D-4F24-A0FD-5760F19A223A}" type="parTrans" cxnId="{E0E7C0B7-F1A6-4344-B1AA-5113A91CC10A}">
      <dgm:prSet/>
      <dgm:spPr/>
      <dgm:t>
        <a:bodyPr/>
        <a:lstStyle/>
        <a:p>
          <a:endParaRPr lang="en-US"/>
        </a:p>
      </dgm:t>
    </dgm:pt>
    <dgm:pt modelId="{03908107-8A5A-4AAE-80B2-032E25ACCDAD}" type="sibTrans" cxnId="{E0E7C0B7-F1A6-4344-B1AA-5113A91CC10A}">
      <dgm:prSet/>
      <dgm:spPr/>
      <dgm:t>
        <a:bodyPr/>
        <a:lstStyle/>
        <a:p>
          <a:endParaRPr lang="en-US"/>
        </a:p>
      </dgm:t>
    </dgm:pt>
    <dgm:pt modelId="{90B0A26F-3267-48C9-AF32-98E2043C99D0}" type="pres">
      <dgm:prSet presAssocID="{9D3E6B15-133C-4B66-A412-F55C16B9B0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1C59A6C-2428-4F9B-AAFF-1974BA083162}" type="pres">
      <dgm:prSet presAssocID="{27127A9E-29C0-41B1-B8AF-A74265C9D3E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41F280-4F54-44BE-A217-A26BCC0781EB}" type="pres">
      <dgm:prSet presAssocID="{745ECFE7-9C21-4AB9-B284-587D9C8196E7}" presName="sibTrans" presStyleCnt="0"/>
      <dgm:spPr/>
    </dgm:pt>
    <dgm:pt modelId="{FDF5AFBF-02A4-4EFC-8968-7B682DA12119}" type="pres">
      <dgm:prSet presAssocID="{91046C31-8505-4E39-A07C-B0527D865C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198C385-207E-444B-A583-47D42184731D}" type="presOf" srcId="{9C28F9E2-59C3-419F-9198-BF53F7870EFD}" destId="{FDF5AFBF-02A4-4EFC-8968-7B682DA12119}" srcOrd="0" destOrd="3" presId="urn:microsoft.com/office/officeart/2005/8/layout/default"/>
    <dgm:cxn modelId="{95C057D4-AE9F-4408-8F7F-C0D8066B128B}" type="presOf" srcId="{27127A9E-29C0-41B1-B8AF-A74265C9D3EA}" destId="{81C59A6C-2428-4F9B-AAFF-1974BA083162}" srcOrd="0" destOrd="0" presId="urn:microsoft.com/office/officeart/2005/8/layout/default"/>
    <dgm:cxn modelId="{FCDCE55D-B6F0-4F11-99AF-05B0E325B616}" type="presOf" srcId="{433C3842-6CFF-4726-8482-B5A57BF91698}" destId="{FDF5AFBF-02A4-4EFC-8968-7B682DA12119}" srcOrd="0" destOrd="4" presId="urn:microsoft.com/office/officeart/2005/8/layout/default"/>
    <dgm:cxn modelId="{E0E7C0B7-F1A6-4344-B1AA-5113A91CC10A}" srcId="{91046C31-8505-4E39-A07C-B0527D865C25}" destId="{71BBB05C-6362-437C-82D8-2C8192532EA1}" srcOrd="4" destOrd="0" parTransId="{B204DDBC-5C8D-4F24-A0FD-5760F19A223A}" sibTransId="{03908107-8A5A-4AAE-80B2-032E25ACCDAD}"/>
    <dgm:cxn modelId="{52D34FC1-A19D-402F-BCAD-676357DBD5DF}" type="presOf" srcId="{98FC1F95-F2C3-4B65-ACF7-E77ABF3115DE}" destId="{FDF5AFBF-02A4-4EFC-8968-7B682DA12119}" srcOrd="0" destOrd="2" presId="urn:microsoft.com/office/officeart/2005/8/layout/default"/>
    <dgm:cxn modelId="{721ED33E-077C-442D-AB3E-06B7E29E889C}" srcId="{9D3E6B15-133C-4B66-A412-F55C16B9B047}" destId="{91046C31-8505-4E39-A07C-B0527D865C25}" srcOrd="1" destOrd="0" parTransId="{97BF400C-4A3A-4BD0-9D45-4D9882264ECE}" sibTransId="{0B6425C8-F13D-4E6C-9AF5-DD91EF546D27}"/>
    <dgm:cxn modelId="{9FBCFBDC-3791-4EFB-925C-3B64B320B163}" type="presOf" srcId="{9D3E6B15-133C-4B66-A412-F55C16B9B047}" destId="{90B0A26F-3267-48C9-AF32-98E2043C99D0}" srcOrd="0" destOrd="0" presId="urn:microsoft.com/office/officeart/2005/8/layout/default"/>
    <dgm:cxn modelId="{F1698215-48CB-416A-8097-8696189B8046}" srcId="{91046C31-8505-4E39-A07C-B0527D865C25}" destId="{433C3842-6CFF-4726-8482-B5A57BF91698}" srcOrd="3" destOrd="0" parTransId="{2756EBD2-6D36-48F2-BEFE-1540A526DD3C}" sibTransId="{C5B21E4F-36D5-4BE0-84B5-E2CC5B4C19F2}"/>
    <dgm:cxn modelId="{AB23822B-CF89-49BB-845A-73F27A90374E}" srcId="{91046C31-8505-4E39-A07C-B0527D865C25}" destId="{9C28F9E2-59C3-419F-9198-BF53F7870EFD}" srcOrd="2" destOrd="0" parTransId="{294BE358-D237-4B75-9625-108CCCDCF27E}" sibTransId="{CD9189F7-37A8-49BD-8CC9-9ABAF052C0AD}"/>
    <dgm:cxn modelId="{35AFB032-3E7B-44CD-97B5-D821B65731E6}" srcId="{91046C31-8505-4E39-A07C-B0527D865C25}" destId="{98FC1F95-F2C3-4B65-ACF7-E77ABF3115DE}" srcOrd="1" destOrd="0" parTransId="{FF92F2B5-1AE3-44C3-8D6D-417D0DFF8148}" sibTransId="{DF19204D-5C88-40FF-B893-47A739D5A8BF}"/>
    <dgm:cxn modelId="{A86791FC-58BD-4C43-824A-2D112D73A16D}" type="presOf" srcId="{62AA0EC6-B3DE-4FB6-B1CE-182046EC0725}" destId="{FDF5AFBF-02A4-4EFC-8968-7B682DA12119}" srcOrd="0" destOrd="1" presId="urn:microsoft.com/office/officeart/2005/8/layout/default"/>
    <dgm:cxn modelId="{F8FB63AD-1003-458A-B0D7-F2617590F8DB}" srcId="{9D3E6B15-133C-4B66-A412-F55C16B9B047}" destId="{27127A9E-29C0-41B1-B8AF-A74265C9D3EA}" srcOrd="0" destOrd="0" parTransId="{9FE118BA-A381-4548-89FB-E36EEBB07BDE}" sibTransId="{745ECFE7-9C21-4AB9-B284-587D9C8196E7}"/>
    <dgm:cxn modelId="{30D6D61A-7289-4B2F-8FF7-ED241FD8271C}" srcId="{91046C31-8505-4E39-A07C-B0527D865C25}" destId="{62AA0EC6-B3DE-4FB6-B1CE-182046EC0725}" srcOrd="0" destOrd="0" parTransId="{25971DA5-5D94-439A-A652-A91DE6E2C209}" sibTransId="{01F5B2A4-17C0-4227-B6A0-890E37E7FA10}"/>
    <dgm:cxn modelId="{3AF0F9FA-FA56-43FA-9D01-23F526BEAFCF}" type="presOf" srcId="{71BBB05C-6362-437C-82D8-2C8192532EA1}" destId="{FDF5AFBF-02A4-4EFC-8968-7B682DA12119}" srcOrd="0" destOrd="5" presId="urn:microsoft.com/office/officeart/2005/8/layout/default"/>
    <dgm:cxn modelId="{78EDA781-A7CA-4A44-ABB5-4D754C0D1177}" type="presOf" srcId="{91046C31-8505-4E39-A07C-B0527D865C25}" destId="{FDF5AFBF-02A4-4EFC-8968-7B682DA12119}" srcOrd="0" destOrd="0" presId="urn:microsoft.com/office/officeart/2005/8/layout/default"/>
    <dgm:cxn modelId="{202C63C6-7063-4996-901F-989E059B4B0C}" type="presParOf" srcId="{90B0A26F-3267-48C9-AF32-98E2043C99D0}" destId="{81C59A6C-2428-4F9B-AAFF-1974BA083162}" srcOrd="0" destOrd="0" presId="urn:microsoft.com/office/officeart/2005/8/layout/default"/>
    <dgm:cxn modelId="{47675639-ACFE-4C9D-8C7A-A7DD153FC4C3}" type="presParOf" srcId="{90B0A26F-3267-48C9-AF32-98E2043C99D0}" destId="{E141F280-4F54-44BE-A217-A26BCC0781EB}" srcOrd="1" destOrd="0" presId="urn:microsoft.com/office/officeart/2005/8/layout/default"/>
    <dgm:cxn modelId="{0173C1AE-E704-4790-B0E9-0462F396C354}" type="presParOf" srcId="{90B0A26F-3267-48C9-AF32-98E2043C99D0}" destId="{FDF5AFBF-02A4-4EFC-8968-7B682DA121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762C-9B7F-4793-BD98-9E55D111FFE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3-6%  σε υπερηχογραφικό έλεγχο</a:t>
          </a:r>
          <a:endParaRPr lang="en-US" sz="2400" kern="1200" dirty="0"/>
        </a:p>
      </dsp:txBody>
      <dsp:txXfrm>
        <a:off x="0" y="591343"/>
        <a:ext cx="2571749" cy="1543050"/>
      </dsp:txXfrm>
    </dsp:sp>
    <dsp:sp modelId="{E49D56BC-CAF1-4CF7-BC5A-D07FE88BF345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Αδενωματώδεις πολύποδες </a:t>
          </a:r>
          <a:endParaRPr lang="en-US" sz="2400" kern="1200"/>
        </a:p>
      </dsp:txBody>
      <dsp:txXfrm>
        <a:off x="2828925" y="591343"/>
        <a:ext cx="2571749" cy="1543050"/>
      </dsp:txXfrm>
    </dsp:sp>
    <dsp:sp modelId="{C818B2D2-19F0-4DF4-A197-083421886B1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Υπερπλαστικοί πολύποδες</a:t>
          </a:r>
          <a:endParaRPr lang="en-US" sz="2400" kern="1200"/>
        </a:p>
      </dsp:txBody>
      <dsp:txXfrm>
        <a:off x="5657849" y="591343"/>
        <a:ext cx="2571749" cy="1543050"/>
      </dsp:txXfrm>
    </dsp:sp>
    <dsp:sp modelId="{9B5A4FD4-ECC0-416A-96A8-95CA4EB0F5D3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Φλεγμονώδεις πολύποδες</a:t>
          </a:r>
          <a:endParaRPr lang="en-US" sz="2400" kern="1200"/>
        </a:p>
      </dsp:txBody>
      <dsp:txXfrm>
        <a:off x="0" y="2391569"/>
        <a:ext cx="2571749" cy="1543050"/>
      </dsp:txXfrm>
    </dsp:sp>
    <dsp:sp modelId="{A513202F-D5B2-4A01-BA82-A5CA66C2C88D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Χοληστερινικοί πολύποδες (χολιστερίνωση), συχνότεροι</a:t>
          </a:r>
          <a:endParaRPr lang="en-US" sz="2400" kern="1200"/>
        </a:p>
      </dsp:txBody>
      <dsp:txXfrm>
        <a:off x="2828925" y="2391569"/>
        <a:ext cx="2571749" cy="1543050"/>
      </dsp:txXfrm>
    </dsp:sp>
    <dsp:sp modelId="{D883F3A7-9CE1-493B-917A-06BFC8B6D902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Αδενομύωση </a:t>
          </a:r>
          <a:endParaRPr lang="en-US" sz="2400" kern="1200"/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829C6-7958-4BF7-8E72-1D02325E7796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10% των αδενωματωδών πολυπόδων κρύβουν κακοήθεια σε διάφορες σειρές</a:t>
          </a:r>
          <a:endParaRPr lang="en-US" sz="2300" kern="1200"/>
        </a:p>
      </dsp:txBody>
      <dsp:txXfrm>
        <a:off x="0" y="3406931"/>
        <a:ext cx="8229600" cy="1118231"/>
      </dsp:txXfrm>
    </dsp:sp>
    <dsp:sp modelId="{4E16C29D-1F6D-43E3-9039-2E702F72D74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Δύσκολο να εκτιμηθεί το ακριβές ποσοστό των καρκίνων της χοληδόχου κύστης που οφείλεται σε αδενωματώδεις πολύποδες</a:t>
          </a:r>
          <a:endParaRPr lang="en-US" sz="2300" kern="1200"/>
        </a:p>
      </dsp:txBody>
      <dsp:txXfrm rot="10800000">
        <a:off x="0" y="1703865"/>
        <a:ext cx="8229600" cy="1117500"/>
      </dsp:txXfrm>
    </dsp:sp>
    <dsp:sp modelId="{D14B978E-E283-4A65-BB5C-677EADE628FE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1% των παρασκευασμάτων χολοκυστεκτομής</a:t>
          </a:r>
          <a:endParaRPr lang="en-US" sz="2300" kern="1200"/>
        </a:p>
      </dsp:txBody>
      <dsp:txXfrm rot="10800000">
        <a:off x="0" y="799"/>
        <a:ext cx="8229600" cy="111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015F6-87F9-429D-9B4C-96E707D828D0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U/S</a:t>
          </a:r>
          <a:r>
            <a:rPr lang="el-GR" sz="2300" kern="1200"/>
            <a:t>:</a:t>
          </a:r>
          <a:r>
            <a:rPr lang="en-US" sz="2300" kern="1200"/>
            <a:t>  </a:t>
          </a:r>
        </a:p>
      </dsp:txBody>
      <dsp:txXfrm>
        <a:off x="1004" y="1087611"/>
        <a:ext cx="3917900" cy="2350740"/>
      </dsp:txXfrm>
    </dsp:sp>
    <dsp:sp modelId="{8801D85C-5167-421A-AD0A-EE0B91F8E151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Ενδείξεις κακοήθειας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/>
            <a:t>Μονήρης πολύποδας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/>
            <a:t>Ευρεία βάση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/>
            <a:t>&gt; 1 εκ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/>
            <a:t>Εστιακή πάχυνση τοιχώματος χ.κ &gt; 3χιλ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/>
            <a:t>Συνυπάρχουσα χολολιθίαση</a:t>
          </a:r>
          <a:endParaRPr lang="en-US" sz="1800" kern="1200"/>
        </a:p>
      </dsp:txBody>
      <dsp:txXfrm>
        <a:off x="4310695" y="1087611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9A6C-2428-4F9B-AAFF-1974BA083162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Αδενωματώδεις πολύποδες- ένδειξη για χειρουργείο</a:t>
          </a:r>
          <a:endParaRPr lang="en-US" sz="2100" kern="1200"/>
        </a:p>
      </dsp:txBody>
      <dsp:txXfrm>
        <a:off x="1004" y="1087611"/>
        <a:ext cx="3917900" cy="2350740"/>
      </dsp:txXfrm>
    </dsp:sp>
    <dsp:sp modelId="{FDF5AFBF-02A4-4EFC-8968-7B682DA12119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Κακόηθες δυναμικό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/>
            <a:t>Ηλικία &gt; 50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/>
            <a:t>Μονήρης πολύποδας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/>
            <a:t>Μέγεθος &gt;1 εκ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/>
            <a:t>Πολύποδες σε έδαφος πρωτοπαθούς σκληρυντικής χολαγγείιτιδας- &gt; 60% κακοήθεις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/>
            <a:t>Συμπτωματικοί </a:t>
          </a:r>
          <a:endParaRPr lang="en-US" sz="1600" kern="1200"/>
        </a:p>
      </dsp:txBody>
      <dsp:txXfrm>
        <a:off x="4310695" y="1087611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CD17-8F34-4CE4-A5CC-AB6F92E00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39801-2985-401F-B959-559828F4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0340-5D3E-4263-8578-696CC847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FC74-4205-4FD4-935A-404B5B7C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BBB2D-6857-42F1-9DBD-1B309FF3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8935-8A09-48F5-BCE7-6203F77E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9FA5D-1440-4EAD-B8FE-16F4467CA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8A6B-5F88-4C27-BE10-B336E772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EA2B-3695-4002-94A4-B8481F5F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7B39-CAD0-48D1-ACE5-28623221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9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8268A-598B-4E46-8F94-E10A7CB6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40620-4050-4667-A7BF-449E023FA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E213-B19D-4CBB-A4A2-E4F51E2C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C941-D72D-4BD1-8EA4-9BAC32A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EA86-2469-4FF1-8D95-AC8F0DCD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1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43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29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69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62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25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48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AE9B-AF32-49C7-86D1-A73F672D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756D-5D01-429E-88E4-DEEE45E4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D58E-3E89-45F5-A0F4-097BB14F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1BBBE-1B31-473B-A8F4-8B7281DD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6351-452E-4537-9832-86248DF9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8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51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42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06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D341-FAF1-4804-9386-E35B6BE0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F9FB5-B2FF-4D89-AB8C-AC52F12B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03AE6-763C-4547-8BCD-F01F5237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CBAF-86D6-4E1D-B7B8-39B4C1AF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D580-7909-4970-BD2D-163E2764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28CD-8B2D-4E6D-92E5-BB925DEA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20BB-EFBA-4EAA-A5C4-6F9859856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1A227-6569-4D57-B9B3-00834B4C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34DE3-4ED0-417F-8DAA-D6E0B986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6B035-61F5-48E0-8CC0-AFE56030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639C-7287-4C19-B954-C5259504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1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E99-5832-4195-B70E-F634E825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203A7-1EB9-4900-8DC6-A91CEE22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68791-7222-4E71-B956-E9F1D0F05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4D223-360F-4462-989A-C096DD934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352AD-DC31-42A2-B0BD-845A99830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082F7-DFAB-4727-8763-C5B02A5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4AFD3-DF96-4F23-BF3D-552BD2B2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D4868-96A0-4188-82CA-11251D3F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5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D84A-E958-494B-9304-F5B4F803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394AE-95C3-4B0B-9961-B800739A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17AE-F91F-429B-99F5-61A612CE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5493-08E5-41C0-BD29-2BC6407D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0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BC299-49DF-4335-AF6A-D8D13A20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6CE88-DAFF-4A31-9A4B-E6CD29F6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2F07-5E7A-4F6F-9159-316B15DC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53FA-4DEE-41D8-AA86-CB581864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9C00-9D35-4ABA-94E3-9A55CC0A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F047D-E1F9-4614-BF60-4CE35B2E5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B4574-9149-4401-8F8A-94C4C65B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15173-BB52-4EB9-8C57-6277CDA1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14AA-B124-4DCA-A60D-11A26D64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1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2FDC-BBAD-4FC5-A289-5F20DDC1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E74FB-1627-45FE-9F5C-DD8885D05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BDC51-E987-4407-9781-420F0785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33C5A-87F2-4356-B55F-F2EE3402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F7336-EEBD-4881-86C5-95381506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EEAC7-A280-47D5-A28F-748D8CDE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39092-7859-468B-BE6C-2ED3CE2B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5F461-B3BD-4AA2-AAF1-C0474391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F6FB7-CA37-4DBF-B503-CED0C01CB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F9BC-8605-4C47-BEBB-D3D4028BCAAB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B1A9-6CD1-420B-8A06-4B88C7732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87E2-850F-4A41-B62E-B61863FF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FA9D-F3D9-4999-B5A6-CC5437AF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9539-BC6F-4E59-B07F-49F72111086B}" type="datetimeFigureOut">
              <a:rPr lang="el-GR" smtClean="0"/>
              <a:pPr/>
              <a:t>6/4/2023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3A6D-545C-4F67-AC64-69B7C89F342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15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54FE-2B6D-4729-823E-49B8A2D8A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Χολολιθίαση- καλοήθεις παθήσεις χοληφόρων- κακώσεις χοληφόρων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99DBE-E922-464D-BEEF-386E57A90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Κωνσταντίνος Ι. Μπράμης</a:t>
            </a:r>
          </a:p>
          <a:p>
            <a:r>
              <a:rPr lang="el-GR" dirty="0" err="1" smtClean="0"/>
              <a:t>Επίκ</a:t>
            </a:r>
            <a:r>
              <a:rPr lang="el-GR" dirty="0" smtClean="0"/>
              <a:t>. Καθηγητής Χειρουργικ</a:t>
            </a:r>
            <a:r>
              <a:rPr lang="el-GR" dirty="0" smtClean="0"/>
              <a:t>ής</a:t>
            </a:r>
            <a:endParaRPr lang="el-GR" dirty="0"/>
          </a:p>
          <a:p>
            <a:r>
              <a:rPr lang="el-GR" dirty="0"/>
              <a:t>Β` Χειρουργική Κλινική, ΕΚΠΑ</a:t>
            </a:r>
            <a:endParaRPr lang="en-AU" dirty="0"/>
          </a:p>
          <a:p>
            <a:r>
              <a:rPr lang="el-GR" dirty="0" err="1" smtClean="0"/>
              <a:t>Διευθ</a:t>
            </a:r>
            <a:r>
              <a:rPr lang="el-GR" dirty="0" smtClean="0"/>
              <a:t>/</a:t>
            </a:r>
            <a:r>
              <a:rPr lang="el-GR" dirty="0" err="1" smtClean="0"/>
              <a:t>ντής</a:t>
            </a:r>
            <a:r>
              <a:rPr lang="el-GR" dirty="0" smtClean="0"/>
              <a:t>: </a:t>
            </a:r>
            <a:r>
              <a:rPr lang="el-GR" dirty="0"/>
              <a:t>Καθ. Μ. Κωνσταντουλάκης</a:t>
            </a:r>
          </a:p>
          <a:p>
            <a:r>
              <a:rPr lang="el-GR" dirty="0"/>
              <a:t>Αρεταίειο Νοσοκομείο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90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BC2A-B13B-4F0B-B05B-590881CF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Επιπλοκές οξείας χολοκυστίτιδας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EEE6-D5D2-46A5-B0D6-D495703B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Ύδρωπας χοληδόχου κύστης</a:t>
            </a:r>
          </a:p>
          <a:p>
            <a:r>
              <a:rPr lang="el-GR" dirty="0"/>
              <a:t>Εμπύημα </a:t>
            </a:r>
          </a:p>
          <a:p>
            <a:r>
              <a:rPr lang="el-GR" dirty="0"/>
              <a:t>Γάγγραινα  </a:t>
            </a:r>
          </a:p>
          <a:p>
            <a:r>
              <a:rPr lang="el-GR" dirty="0"/>
              <a:t>Διάτρηση</a:t>
            </a:r>
          </a:p>
          <a:p>
            <a:r>
              <a:rPr lang="el-GR" dirty="0"/>
              <a:t>Σύνδρομο </a:t>
            </a:r>
            <a:r>
              <a:rPr lang="en-US" dirty="0"/>
              <a:t>MIRIZZI</a:t>
            </a:r>
            <a:endParaRPr lang="el-GR" dirty="0"/>
          </a:p>
          <a:p>
            <a:endParaRPr lang="el-GR" dirty="0"/>
          </a:p>
          <a:p>
            <a:r>
              <a:rPr lang="el-GR" dirty="0"/>
              <a:t>Εμφυσηματική χολοκυστίτιδα</a:t>
            </a:r>
            <a:r>
              <a:rPr lang="en-US" dirty="0"/>
              <a:t>- </a:t>
            </a:r>
            <a:r>
              <a:rPr lang="el-GR" dirty="0"/>
              <a:t>Σ.Δ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5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EC51-756C-4730-BFAB-BADC3689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Σύνδρομο </a:t>
            </a:r>
            <a:r>
              <a:rPr lang="en-US" dirty="0"/>
              <a:t>MIRIZZI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E591-C462-48B6-83FE-7784661C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 των έξω μερική απόφραξη του χοληδόχου πόρου από την χοληδόχο κύστη</a:t>
            </a:r>
          </a:p>
          <a:p>
            <a:r>
              <a:rPr lang="el-GR" dirty="0"/>
              <a:t>Άλγος δε υποχονδρίου, πυρετός, ίκτερος, </a:t>
            </a:r>
          </a:p>
          <a:p>
            <a:r>
              <a:rPr lang="el-GR" dirty="0"/>
              <a:t>Άυξηση χολοστατικών ενζύμων, Χολερυθρίνης ορού, Δεικτών φλεγμονής</a:t>
            </a:r>
          </a:p>
          <a:p>
            <a:r>
              <a:rPr lang="el-GR" dirty="0"/>
              <a:t>Ευαισθησία στην ψηλάφηση, ψηλαφητή Χ.Κ</a:t>
            </a:r>
          </a:p>
          <a:p>
            <a:r>
              <a:rPr lang="el-GR" dirty="0"/>
              <a:t>Διάταση ένδο- έξω ηπατικών χοληφόρων στην  απεικόνιση </a:t>
            </a:r>
          </a:p>
          <a:p>
            <a:r>
              <a:rPr lang="en-US" dirty="0"/>
              <a:t>U/S, CT, MRI, MRCP, ERCP</a:t>
            </a:r>
          </a:p>
          <a:p>
            <a:r>
              <a:rPr lang="el-GR" dirty="0"/>
              <a:t>Απουσία χοληδοχολιθίασης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3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353D-5D12-4B57-948C-999A5B4F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Οξεία αλιθιασική χολοκυστίτιδα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BF87-819E-4963-A2D6-A6FCEF1E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Οξεία νεκρωτική φλεγμωνή χ.κ επί απουσίας χολολίθων</a:t>
            </a:r>
          </a:p>
          <a:p>
            <a:r>
              <a:rPr lang="el-GR" dirty="0"/>
              <a:t>Βαρύτερη πορεία</a:t>
            </a:r>
          </a:p>
          <a:p>
            <a:r>
              <a:rPr lang="el-GR" dirty="0"/>
              <a:t>Κεραυνοβόλος και ταχύτερη εξέλιξη επιπλοκών  σε σχέση με λιθιασική</a:t>
            </a:r>
          </a:p>
          <a:p>
            <a:r>
              <a:rPr lang="el-GR" dirty="0"/>
              <a:t>Συνήθως σε βαρέως πάσχοντες ασθενείς στις ΜΕΘ </a:t>
            </a:r>
          </a:p>
          <a:p>
            <a:r>
              <a:rPr lang="el-GR" dirty="0"/>
              <a:t>Στάση χολής σε ασθενείς υπό παρεντερική διατροφή και επιμόλυνση της χολής</a:t>
            </a:r>
          </a:p>
          <a:p>
            <a:r>
              <a:rPr lang="el-GR" dirty="0"/>
              <a:t>Σπλαγχνική ισχαιμία ( πχ, ινότροπα): γάγγραινα, διάτρηση</a:t>
            </a:r>
          </a:p>
          <a:p>
            <a:r>
              <a:rPr lang="el-GR" dirty="0"/>
              <a:t>Επείγουσα χολοκυστεκτομή/ χολοκυστοστομία</a:t>
            </a:r>
          </a:p>
          <a:p>
            <a:endParaRPr lang="el-G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67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3452-8380-4DA5-9769-6E8989E9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Θεραπεία χολολιθίασης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FCE0-DDCE-412D-8144-1DCF0C03D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Θεραπεία εκλογής είναι η λαπαροσκοπική χολοκυστεκτομή</a:t>
            </a:r>
          </a:p>
          <a:p>
            <a:endParaRPr lang="el-GR" dirty="0"/>
          </a:p>
          <a:p>
            <a:r>
              <a:rPr lang="el-GR" dirty="0"/>
              <a:t>Δεν υπάρχει ένδειξη για ασυμπτωματική χολολιθίαση</a:t>
            </a:r>
          </a:p>
          <a:p>
            <a:endParaRPr lang="el-GR" dirty="0"/>
          </a:p>
          <a:p>
            <a:r>
              <a:rPr lang="el-GR" dirty="0"/>
              <a:t>Οικογενής σφαιροκυττάρωση και άλλες αιμολυτικές αναιμίες η μόνη ένδειξη για λαπαροσκοπική χολοκυστεκτομή χωρίς συμπτώματα</a:t>
            </a:r>
          </a:p>
          <a:p>
            <a:endParaRPr lang="el-GR" dirty="0"/>
          </a:p>
          <a:p>
            <a:r>
              <a:rPr lang="el-GR" dirty="0"/>
              <a:t>Σ. Δ  δεν αποτελεί πια ένδειξη για ασυμπτωματική χολολιθίαση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6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F2B2-0C88-44FB-9666-70A5FFB3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Λαπαροσκοπική χολοκυστεκτομή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2310-ECE3-4AB0-AC13-0B9C19DE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Εισαγωγή λαπαροσκοπικής χολοκυστεκτομής:  1989</a:t>
            </a:r>
          </a:p>
          <a:p>
            <a:endParaRPr lang="el-GR" dirty="0"/>
          </a:p>
          <a:p>
            <a:r>
              <a:rPr lang="el-GR" dirty="0"/>
              <a:t>Ταχύτερη ανάρρωση </a:t>
            </a:r>
          </a:p>
          <a:p>
            <a:r>
              <a:rPr lang="el-GR" dirty="0"/>
              <a:t>Μικρότερη νοσηλεία</a:t>
            </a:r>
          </a:p>
          <a:p>
            <a:r>
              <a:rPr lang="el-GR" dirty="0"/>
              <a:t>Λιγότερος πόνος</a:t>
            </a:r>
          </a:p>
          <a:p>
            <a:r>
              <a:rPr lang="el-GR" dirty="0"/>
              <a:t>Καλύτερο αισθητικό αποτέλεσμα</a:t>
            </a:r>
          </a:p>
          <a:p>
            <a:r>
              <a:rPr lang="el-GR" dirty="0"/>
              <a:t>Ταχύτερη επάνοδος στις συνήθειες των ασθενών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ΘΕΡΑΠΕΙΑ ΕΚΛΟΓΗΣ</a:t>
            </a:r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11BF-F479-4120-B39B-100C029D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Χοληδοχολιθίαση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37E8-681B-4267-83EE-4973930F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Συνήθως λίθοι από χοληδόχο κύστη</a:t>
            </a:r>
          </a:p>
          <a:p>
            <a:r>
              <a:rPr lang="el-GR" dirty="0"/>
              <a:t>Σπάνια πρωτογενής σχηματισμός- </a:t>
            </a:r>
            <a:r>
              <a:rPr lang="en-US" dirty="0"/>
              <a:t>de novo</a:t>
            </a:r>
            <a:endParaRPr lang="el-GR" dirty="0"/>
          </a:p>
          <a:p>
            <a:r>
              <a:rPr lang="el-GR" dirty="0"/>
              <a:t>Οξεία χολαγγειίτιδα</a:t>
            </a:r>
          </a:p>
          <a:p>
            <a:r>
              <a:rPr lang="el-GR" dirty="0"/>
              <a:t>Οξεία παγκρεατίτιδα</a:t>
            </a:r>
          </a:p>
          <a:p>
            <a:r>
              <a:rPr lang="el-GR" dirty="0"/>
              <a:t>Χρήζουν επείγουσας εισαγωγής και νοσηλείας</a:t>
            </a:r>
          </a:p>
          <a:p>
            <a:r>
              <a:rPr lang="el-GR" dirty="0"/>
              <a:t>Άμεση αντιμετώπιση: Συντηρητική, ενδοσκοπική, χειρουργική</a:t>
            </a:r>
          </a:p>
          <a:p>
            <a:r>
              <a:rPr lang="el-GR" dirty="0"/>
              <a:t>Διάγνωση: </a:t>
            </a:r>
            <a:r>
              <a:rPr lang="en-US" dirty="0"/>
              <a:t>U/S, MRCP, ERCP</a:t>
            </a:r>
            <a:endParaRPr lang="el-GR" dirty="0"/>
          </a:p>
          <a:p>
            <a:r>
              <a:rPr lang="el-GR" dirty="0"/>
              <a:t>Διάταση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ένδο- έξω ηπατικών </a:t>
            </a:r>
            <a:r>
              <a:rPr lang="el-GR" dirty="0"/>
              <a:t>χοληφόρων, έλλειμα πλήρωσης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1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3C85-369F-4202-9650-6B3489CE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Χοληδοχολιθίαση- Οξεία χολαγγειίτιδα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F52B-18B8-4A50-B313-964107E70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Οξεία βακτηριακής αιτιολογίας φλεγμονή του Χ.Π σε έδαφος μερικής απόφραξης του χοληδόχου πόρου.</a:t>
            </a:r>
          </a:p>
          <a:p>
            <a:r>
              <a:rPr lang="en-GB" dirty="0"/>
              <a:t>80-85% </a:t>
            </a:r>
            <a:r>
              <a:rPr lang="el-GR" dirty="0"/>
              <a:t>λίθοι- Ιατρογενείς κάκωσεις χοληφόρων </a:t>
            </a:r>
          </a:p>
          <a:p>
            <a:r>
              <a:rPr lang="el-GR" dirty="0"/>
              <a:t>Παλινδρόμηση χλωρίδας από το 12/λο</a:t>
            </a:r>
          </a:p>
          <a:p>
            <a:r>
              <a:rPr lang="el-GR" dirty="0"/>
              <a:t>Αποικισμός χολής</a:t>
            </a:r>
          </a:p>
          <a:p>
            <a:r>
              <a:rPr lang="el-GR" dirty="0"/>
              <a:t>Ταχεία διείσδυση στην πυλαία κυκλοφορία</a:t>
            </a:r>
          </a:p>
          <a:p>
            <a:r>
              <a:rPr lang="el-GR" dirty="0"/>
              <a:t>Τριάδα </a:t>
            </a:r>
            <a:r>
              <a:rPr lang="en-US" dirty="0"/>
              <a:t>Charcot: 1. </a:t>
            </a:r>
            <a:r>
              <a:rPr lang="el-GR" dirty="0"/>
              <a:t>πυρετός με ρίγος, 2. ίκτερος, 3. άλγος δε υποχονδρίου</a:t>
            </a:r>
          </a:p>
          <a:p>
            <a:r>
              <a:rPr lang="el-GR" dirty="0"/>
              <a:t>Πεντάδα </a:t>
            </a:r>
            <a:r>
              <a:rPr lang="en-US" dirty="0"/>
              <a:t>Reynold: 4. </a:t>
            </a:r>
            <a:r>
              <a:rPr lang="el-GR" dirty="0"/>
              <a:t>σύγχυση, 5. υπόταση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958E-8B42-4060-936C-F3F57D60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Οξεία χολαγγειίτιδα- θεραπεία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7292-16AA-42B1-99DA-9D647A08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Αξιολόγηση ασθενούς- ζωτικά σημεία</a:t>
            </a:r>
          </a:p>
          <a:p>
            <a:r>
              <a:rPr lang="el-GR" dirty="0"/>
              <a:t>Αντιβιωτική αγωγή- εμπειρική χορήγηση ευρέως φάσματος αντιβιωτικών στην αρχή</a:t>
            </a:r>
          </a:p>
          <a:p>
            <a:r>
              <a:rPr lang="el-GR" dirty="0"/>
              <a:t>Ανάνηψη ασθενούς- υγρά- ηλεκτρολύτες</a:t>
            </a:r>
          </a:p>
          <a:p>
            <a:r>
              <a:rPr lang="el-GR" dirty="0"/>
              <a:t>Αναλγησία</a:t>
            </a:r>
          </a:p>
          <a:p>
            <a:r>
              <a:rPr lang="el-GR" dirty="0"/>
              <a:t>Χορήγηση οξυγόνου</a:t>
            </a:r>
          </a:p>
          <a:p>
            <a:r>
              <a:rPr lang="el-GR" dirty="0"/>
              <a:t>Απεικόνιση</a:t>
            </a:r>
          </a:p>
          <a:p>
            <a:r>
              <a:rPr lang="el-GR" dirty="0"/>
              <a:t>&gt; 48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l-GR" dirty="0"/>
              <a:t>εμμένουσα σηπτική κατάσταση επείγουσα </a:t>
            </a:r>
            <a:r>
              <a:rPr lang="en-US" dirty="0"/>
              <a:t>ERCP</a:t>
            </a:r>
            <a:r>
              <a:rPr lang="el-GR" dirty="0"/>
              <a:t> ή επείγουσα χειρουργική επέμβαση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93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F6B0-3B4E-499F-A29C-431925F1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Καλοήθεις στενώσεις χοληδόχου πόρου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A7F3-5494-4CDD-A5CF-E060A209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Χρόνια παγκρεατίτιδα</a:t>
            </a:r>
          </a:p>
          <a:p>
            <a:r>
              <a:rPr lang="el-GR" dirty="0"/>
              <a:t>Πρωτοπαθής σκληρυντική χολαγγειίτιδα</a:t>
            </a:r>
          </a:p>
          <a:p>
            <a:r>
              <a:rPr lang="el-GR" dirty="0"/>
              <a:t>Αυτοάνοση χολαγγειίτιδα – </a:t>
            </a:r>
            <a:r>
              <a:rPr lang="en-US" dirty="0"/>
              <a:t>IgG4</a:t>
            </a:r>
          </a:p>
          <a:p>
            <a:r>
              <a:rPr lang="el-GR" dirty="0"/>
              <a:t>Κάκωση χοληφόρων</a:t>
            </a:r>
          </a:p>
          <a:p>
            <a:endParaRPr lang="el-GR" dirty="0"/>
          </a:p>
          <a:p>
            <a:r>
              <a:rPr lang="el-GR" sz="3200" b="1" dirty="0"/>
              <a:t>Συνηθέστερη αιτία κάκωση μετά από λαπαροσκοπική χολοκυστεκτομή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0883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/>
              <a:t>Πρωτοπαθής σκληρυντική </a:t>
            </a:r>
            <a:r>
              <a:rPr lang="el-GR" dirty="0"/>
              <a:t>χολαγγειίτιδα</a:t>
            </a:r>
            <a:br>
              <a:rPr lang="el-G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Αυτοάνοσο νόσημα που χαρακτηρίζεται από πολλαπλές ενδοηπατικές και εξωηπατικές φλεγμονώδεις στενώσεις του χοληφόρου δέντρου</a:t>
            </a:r>
          </a:p>
          <a:p>
            <a:r>
              <a:rPr lang="el-GR" dirty="0"/>
              <a:t>Ισχυρή συσχέτιση με ιδιοπαθή φλεγμονώδη νόσο του εντέρου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6-15% των πασχόντων αναπτύσουν Χολαγγειοκαρκίνωμα 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 συχνότερος παράγοντας κινδύνου στις ΗΠΑ</a:t>
            </a:r>
            <a:endParaRPr lang="el-GR" dirty="0"/>
          </a:p>
          <a:p>
            <a:r>
              <a:rPr lang="el-GR" dirty="0"/>
              <a:t>Χρόνος ανάπτυξης 1-25 χρόνια (1/3 στα δύο πρώτα χρόνια)</a:t>
            </a:r>
          </a:p>
          <a:p>
            <a:r>
              <a:rPr lang="el-GR" dirty="0"/>
              <a:t>Εμφανίζεται 20 χρόνια νωρίτερα από ότι στο γενικό πληθυσμό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3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D0CE-5FA6-47A7-8AB8-7598AD7B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Χολολιθίαση- επιδημιολογία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DF5F-B3A9-4A8F-80F4-63C7EE35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10 % στο γενικό πληθυσμό</a:t>
            </a:r>
          </a:p>
          <a:p>
            <a:r>
              <a:rPr lang="el-GR" dirty="0"/>
              <a:t>Συχνότερη αιτία νοσηλείας λόγω πάθησης από το πεπτικό</a:t>
            </a:r>
          </a:p>
          <a:p>
            <a:r>
              <a:rPr lang="el-GR" dirty="0"/>
              <a:t>2: 1 γυναίκες</a:t>
            </a:r>
          </a:p>
          <a:p>
            <a:r>
              <a:rPr lang="el-GR" dirty="0"/>
              <a:t>Εξίσωση της επίπτωσης σε άνδρες γυναίκες μετά την εμμηνόπαυση</a:t>
            </a:r>
          </a:p>
          <a:p>
            <a:pPr marL="0" indent="0">
              <a:buNone/>
            </a:pPr>
            <a:r>
              <a:rPr lang="el-GR" dirty="0"/>
              <a:t> ( μείωση οιστρογόνων- μείωση αππέκρισης χοληστερόλης στη χολή)</a:t>
            </a:r>
          </a:p>
          <a:p>
            <a:r>
              <a:rPr lang="el-GR" dirty="0"/>
              <a:t>Περίπου 10-20% των ασθενών με χολολιθίαση θα εμφανίσουν συμπτώματα</a:t>
            </a:r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50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0135-DFBA-428D-9430-5B828BB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Σκληρυντική χολαγγειίτιδα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BE7B-8011-4D5C-9092-AE9574443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4 </a:t>
            </a:r>
            <a:r>
              <a:rPr lang="el-GR" dirty="0"/>
              <a:t>φάσεις εξέλιξης:</a:t>
            </a:r>
          </a:p>
          <a:p>
            <a:pPr marL="0" indent="0">
              <a:buNone/>
            </a:pPr>
            <a:r>
              <a:rPr lang="el-GR" dirty="0"/>
              <a:t> 1. </a:t>
            </a:r>
            <a:r>
              <a:rPr lang="el-GR" b="1" dirty="0">
                <a:solidFill>
                  <a:srgbClr val="FF0000"/>
                </a:solidFill>
              </a:rPr>
              <a:t>Ασυμπτωματική</a:t>
            </a:r>
            <a:r>
              <a:rPr lang="el-GR" dirty="0"/>
              <a:t>: μόνο απεικονιστικά ευρήματα χωρίς εργαστηριακές διαταραχές</a:t>
            </a:r>
          </a:p>
          <a:p>
            <a:pPr marL="0" indent="0">
              <a:buNone/>
            </a:pPr>
            <a:r>
              <a:rPr lang="el-GR" dirty="0"/>
              <a:t>2. </a:t>
            </a:r>
            <a:r>
              <a:rPr lang="el-GR" b="1" dirty="0">
                <a:solidFill>
                  <a:srgbClr val="FF0000"/>
                </a:solidFill>
              </a:rPr>
              <a:t>Βιοχημική</a:t>
            </a:r>
            <a:r>
              <a:rPr lang="el-GR" dirty="0"/>
              <a:t>: ασυμπτωματικοί με βιοχημική διαταραχή χολόστασης</a:t>
            </a:r>
          </a:p>
          <a:p>
            <a:pPr marL="0" indent="0">
              <a:buNone/>
            </a:pPr>
            <a:r>
              <a:rPr lang="el-GR" dirty="0"/>
              <a:t>3. </a:t>
            </a:r>
            <a:r>
              <a:rPr lang="el-GR" b="1" dirty="0">
                <a:solidFill>
                  <a:srgbClr val="FF0000"/>
                </a:solidFill>
              </a:rPr>
              <a:t>Συμπτωματική</a:t>
            </a:r>
            <a:r>
              <a:rPr lang="el-GR" dirty="0"/>
              <a:t>: κλινική εκδήλωση με ίκτερο, κνησμό, χολαγγειίτιδα</a:t>
            </a:r>
          </a:p>
          <a:p>
            <a:pPr marL="0" indent="0">
              <a:buNone/>
            </a:pPr>
            <a:r>
              <a:rPr lang="el-GR" dirty="0"/>
              <a:t>4. </a:t>
            </a:r>
            <a:r>
              <a:rPr lang="el-GR" b="1" dirty="0">
                <a:solidFill>
                  <a:srgbClr val="FF0000"/>
                </a:solidFill>
              </a:rPr>
              <a:t>Ηπατική</a:t>
            </a:r>
            <a:r>
              <a:rPr lang="el-GR" dirty="0"/>
              <a:t> συμμετοχή: κίρρωση με τελικού σταδίου ηπατική ανεπάρκεια- εγκεφαλοπάθεια, ασκίτης, κιρσοί οισοφάγου</a:t>
            </a:r>
          </a:p>
          <a:p>
            <a:pPr marL="0" indent="0">
              <a:buNone/>
            </a:pPr>
            <a:endParaRPr lang="el-GR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Πολλαπλά επεισόδια στένωσης και χολόστασης και χολαγγειίτιδας οδηγούν σε δευτεροπαθή χολική κίρρωση και ηπατική ανεπάρκεια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4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b="1" dirty="0"/>
              <a:t>Πολύποδες χοληδόχου κύστης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6EF25B10-D40E-4CCC-9A4C-E313FD662D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 b="1"/>
              <a:t>Αδενωματώδεις πολύποδες </a:t>
            </a:r>
            <a:r>
              <a:rPr lang="el-GR" sz="3700"/>
              <a:t/>
            </a:r>
            <a:br>
              <a:rPr lang="el-GR" sz="3700"/>
            </a:br>
            <a:endParaRPr lang="el-GR" sz="3700"/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520DC204-9675-4DC3-B313-7B8582ABC2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 b="1"/>
              <a:t>Αδενωματώδεις πολύποδες- Διάγνωση</a:t>
            </a:r>
            <a:endParaRPr lang="el-GR" sz="3700"/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4BCE820E-E139-4A4C-8ADF-6DD7A4FF9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b="1" dirty="0"/>
              <a:t>Αδενωματώδεις πολύποδες</a:t>
            </a:r>
            <a:endParaRPr lang="el-GR" dirty="0"/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26291667-D3B6-48BA-818C-1C91449CA3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76C-3E48-4B66-8060-BD375067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Ηπατικολιθίαση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9E59-E122-476B-930C-E8EEC851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Λιθίαση ενδοηπατικών χοληφόρων</a:t>
            </a:r>
          </a:p>
          <a:p>
            <a:r>
              <a:rPr lang="el-GR" dirty="0"/>
              <a:t>Ενδημική στις ασιατικές χώρες- παρασιτώσεις</a:t>
            </a:r>
          </a:p>
          <a:p>
            <a:r>
              <a:rPr lang="el-GR" dirty="0"/>
              <a:t>Σχετίζεται και με άλλες παθήσεις των ενδο- έξω ηπατικών χοληφόρων όπως καλοήθεις στενώσεις, </a:t>
            </a:r>
            <a:r>
              <a:rPr lang="en-US" dirty="0"/>
              <a:t>PSC</a:t>
            </a:r>
            <a:r>
              <a:rPr lang="el-GR" dirty="0"/>
              <a:t>, κύστεις χοληδόχου πόρου, όγκοι χοληφόρων.</a:t>
            </a:r>
          </a:p>
          <a:p>
            <a:r>
              <a:rPr lang="el-GR" dirty="0"/>
              <a:t>Υποτροπιάζουσες πυογενείς χολαγγειίτιδες</a:t>
            </a:r>
          </a:p>
          <a:p>
            <a:r>
              <a:rPr lang="el-GR" dirty="0"/>
              <a:t>Μπορεί να αφορά και τους δύο λοβούς του ήπατος</a:t>
            </a:r>
          </a:p>
          <a:p>
            <a:r>
              <a:rPr lang="en-US" dirty="0"/>
              <a:t>MRCP, ERCP, PTC</a:t>
            </a:r>
          </a:p>
          <a:p>
            <a:r>
              <a:rPr lang="el-GR" dirty="0"/>
              <a:t>Θεραπεία: χολοπεπτική αναστόμωση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76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CB59-8FA5-435D-A569-51C25A9C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Κύστεις χοληφόρων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ADCF7-C06F-4627-AF1B-022DC185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Σπάνια συγγενής διάταση σε κάποιο σημείο των ενδο-έξω ηπατικών χοληφόρων</a:t>
            </a:r>
          </a:p>
          <a:p>
            <a:r>
              <a:rPr lang="el-GR" dirty="0"/>
              <a:t>Υπάρχουν συνήθως από τη βρεφική ηλικία και τις περισσότερες φορές διαγιγνώσκονται πριν από τα 10 έτη</a:t>
            </a:r>
          </a:p>
          <a:p>
            <a:r>
              <a:rPr lang="el-GR" dirty="0"/>
              <a:t>Κλινική εικόνα: άλγος δε υποχονδρίου, ίκτερος, χολαγγειίτιδα, ψηλαφητή μάζα στο 10% των περιπτώσεων.</a:t>
            </a:r>
          </a:p>
          <a:p>
            <a:r>
              <a:rPr lang="el-GR" dirty="0"/>
              <a:t>Διαταραχή ηπατικής βιοχημείας 60%</a:t>
            </a:r>
          </a:p>
          <a:p>
            <a:r>
              <a:rPr lang="el-GR" dirty="0"/>
              <a:t>Διάγνωση: </a:t>
            </a:r>
            <a:r>
              <a:rPr lang="en-US" dirty="0"/>
              <a:t>U/S, CT, MRCP</a:t>
            </a:r>
          </a:p>
          <a:p>
            <a:r>
              <a:rPr lang="el-GR" dirty="0"/>
              <a:t>Φυσική πορεία: υποτροπιάζουσα χολαγγειίτιδα, ενδοηπατική λιθίαση, αποστήματα, δευτεροπαθή χολική κίρρωση, χολαγγειοκαρκίνωμα (20 φορές)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992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D69B54-C595-4357-A6DA-3899D9545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3876"/>
              </p:ext>
            </p:extLst>
          </p:nvPr>
        </p:nvGraphicFramePr>
        <p:xfrm>
          <a:off x="185351" y="148281"/>
          <a:ext cx="11788345" cy="670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3" imgW="4400640" imgH="3257640" progId="Paint.Picture">
                  <p:embed/>
                </p:oleObj>
              </mc:Choice>
              <mc:Fallback>
                <p:oleObj name="Bitmap Image" r:id="rId3" imgW="4400640" imgH="3257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351" y="148281"/>
                        <a:ext cx="11788345" cy="6709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27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E55A-48E4-42CD-B133-718690DA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Κύστεις χοληφόρων- Θεραπεία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53BEF-50CC-44F6-B84E-6682EC3D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Τύπος </a:t>
            </a:r>
            <a:r>
              <a:rPr lang="en-US" dirty="0"/>
              <a:t>I-II-IV</a:t>
            </a:r>
            <a:r>
              <a:rPr lang="el-GR" dirty="0"/>
              <a:t>: χολοκυστεκτομή και εκτομή εξωηπατικών χοληφόρων</a:t>
            </a:r>
          </a:p>
          <a:p>
            <a:endParaRPr lang="el-GR" dirty="0"/>
          </a:p>
          <a:p>
            <a:r>
              <a:rPr lang="el-GR" dirty="0"/>
              <a:t>Τύπος </a:t>
            </a:r>
            <a:r>
              <a:rPr lang="en-US" dirty="0"/>
              <a:t>III</a:t>
            </a:r>
            <a:r>
              <a:rPr lang="el-GR" dirty="0"/>
              <a:t>: Παγκρεατοδωδεκαδακτυλεκτομή</a:t>
            </a:r>
          </a:p>
          <a:p>
            <a:endParaRPr lang="el-GR" dirty="0"/>
          </a:p>
          <a:p>
            <a:r>
              <a:rPr lang="el-GR" dirty="0"/>
              <a:t>Τύπος </a:t>
            </a:r>
            <a:r>
              <a:rPr lang="en-US" dirty="0"/>
              <a:t>V , </a:t>
            </a:r>
            <a:r>
              <a:rPr lang="el-GR" dirty="0"/>
              <a:t>νόσος </a:t>
            </a:r>
            <a:r>
              <a:rPr lang="en-US" dirty="0"/>
              <a:t>Caroli</a:t>
            </a:r>
            <a:r>
              <a:rPr lang="el-GR" dirty="0"/>
              <a:t>: ηπατεκτομή, μεταμόσχευση ήπατος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08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692150"/>
            <a:ext cx="8229600" cy="7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Κακώσεις χοληφόρων Επιδημιολογία</a:t>
            </a:r>
          </a:p>
        </p:txBody>
      </p:sp>
      <p:sp>
        <p:nvSpPr>
          <p:cNvPr id="10242" name="Rectangle 7"/>
          <p:cNvSpPr>
            <a:spLocks noGrp="1" noChangeArrowheads="1"/>
          </p:cNvSpPr>
          <p:nvPr>
            <p:ph idx="1"/>
          </p:nvPr>
        </p:nvSpPr>
        <p:spPr>
          <a:xfrm>
            <a:off x="1981200" y="1916113"/>
            <a:ext cx="8229600" cy="4525962"/>
          </a:xfrm>
        </p:spPr>
        <p:txBody>
          <a:bodyPr/>
          <a:lstStyle/>
          <a:p>
            <a:pPr eaLnBrk="1" hangingPunct="1"/>
            <a:r>
              <a:rPr lang="el-GR" dirty="0"/>
              <a:t>Αποτελούν τη σοβαρότερη και πιο επικίνδυνη επιπλοκή των </a:t>
            </a:r>
            <a:r>
              <a:rPr lang="el-GR" dirty="0" err="1"/>
              <a:t>χολοκυστεκτομών</a:t>
            </a:r>
            <a:r>
              <a:rPr lang="el-GR" dirty="0"/>
              <a:t>. </a:t>
            </a:r>
          </a:p>
          <a:p>
            <a:pPr eaLnBrk="1" hangingPunct="1"/>
            <a:r>
              <a:rPr lang="el-GR" dirty="0"/>
              <a:t>Συνοδεύονται από νοσηρότητα, παράταση νοσηλείας και θνητότητα</a:t>
            </a:r>
            <a:r>
              <a:rPr lang="en-US" dirty="0"/>
              <a:t>.</a:t>
            </a:r>
          </a:p>
          <a:p>
            <a:pPr eaLnBrk="1" hangingPunct="1"/>
            <a:r>
              <a:rPr lang="el-GR" dirty="0"/>
              <a:t> Στις ανοιχτές </a:t>
            </a:r>
            <a:r>
              <a:rPr lang="el-GR" dirty="0" err="1"/>
              <a:t>χολοκυστεκτομές</a:t>
            </a:r>
            <a:r>
              <a:rPr lang="el-GR" dirty="0"/>
              <a:t> (ΑΧ) συχνότητα ήταν και είναι 0.1-0.2%</a:t>
            </a:r>
            <a:r>
              <a:rPr lang="en-US" dirty="0"/>
              <a:t>.</a:t>
            </a:r>
            <a:r>
              <a:rPr lang="en-US" baseline="30000" dirty="0"/>
              <a:t> </a:t>
            </a:r>
            <a:endParaRPr lang="el-GR" baseline="30000" dirty="0"/>
          </a:p>
          <a:p>
            <a:pPr eaLnBrk="1" hangingPunct="1"/>
            <a:r>
              <a:rPr lang="el-GR" dirty="0"/>
              <a:t>Η λαπαροσκοπική προσέγγιση (ΛΧ) οδήγησε σε αύξηση της συχνότητας παγκοσμίως κατά 2.5 έως 4 φορές κατά μέσο όρο- 0.4/0.5%</a:t>
            </a:r>
          </a:p>
          <a:p>
            <a:pPr eaLnBrk="1" hangingPunct="1">
              <a:buFont typeface="Wingdings 2" pitchFamily="18" charset="2"/>
              <a:buNone/>
            </a:pPr>
            <a:endParaRPr lang="el-GR" baseline="30000" dirty="0"/>
          </a:p>
          <a:p>
            <a:pPr eaLnBrk="1" hangingPunct="1"/>
            <a:endParaRPr lang="el-GR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77C2A-5E5B-4587-A1E2-C10DAF63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58" y="0"/>
            <a:ext cx="7787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κινδύνου στην </a:t>
            </a:r>
            <a:r>
              <a:rPr lang="el-GR" dirty="0" err="1"/>
              <a:t>Χολοκυστεκτομή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>
                <a:solidFill>
                  <a:srgbClr val="FF0000"/>
                </a:solidFill>
              </a:rPr>
              <a:t>ΧΕΙΡΟΥΡΓΟΣ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Καμπύλη εκμάθησης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Εσφαλμένη κατανόηση ανατομίας στην περιοχή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Εσφαλμένη ερμηνεία ή ανεπαρκής </a:t>
            </a:r>
            <a:r>
              <a:rPr lang="el-GR" sz="2400" dirty="0" err="1"/>
              <a:t>χολαγγειογραφία</a:t>
            </a:r>
            <a:endParaRPr lang="el-GR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274639"/>
            <a:ext cx="8532441" cy="79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Παράγοντες κινδύνου στην </a:t>
            </a:r>
            <a:r>
              <a:rPr lang="el-GR" dirty="0" err="1"/>
              <a:t>Χολοκυστεκτομή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500188"/>
            <a:ext cx="8462144" cy="5357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i="1" dirty="0">
                <a:solidFill>
                  <a:srgbClr val="FF0000"/>
                </a:solidFill>
              </a:rPr>
              <a:t>Ασθενής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Ανατομικές παραλλαγές και υπερβολική αιμορραγία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Ανευρίσκονται στο 18-39% των ασθενών αλλά οι ανωμαλίες που προδιαθέτουν σε κάκωση είναι μόνο 3-6%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Ο πιο επικίνδυνος τύπος είναι οι ανωμαλίες του ΔΕ ηπατικού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Βραχύς κυστικός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Τοπικοί ανατομικοί «παράγοντες» που συνδέονται με κακώσεις χοληδόχου πόρου σε ΛΧ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00214"/>
            <a:ext cx="8229600" cy="3773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000" i="1" dirty="0">
                <a:solidFill>
                  <a:srgbClr val="FF0000"/>
                </a:solidFill>
              </a:rPr>
              <a:t>Ασθενής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/>
              <a:t>Οξεία χολοκυστίτιδα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/>
              <a:t>Χρόνια χολοκυστίτιδα με έντονη </a:t>
            </a:r>
            <a:r>
              <a:rPr lang="el-GR" sz="2400" dirty="0" err="1"/>
              <a:t>ουλοποίηση</a:t>
            </a:r>
            <a:r>
              <a:rPr lang="el-GR" sz="2400" dirty="0"/>
              <a:t> και </a:t>
            </a:r>
            <a:r>
              <a:rPr lang="el-GR" sz="2400" dirty="0" err="1"/>
              <a:t>ίνωση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/>
              <a:t>Αιμορραγία ή έντονη ύπαρξη λίπους στην πύλη του ήπατος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Κατάταξη κακώσεων κατά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Strasberg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1414464"/>
            <a:ext cx="10873946" cy="50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Κατάταξη κακώσεων κατά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Strasberg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1785938"/>
            <a:ext cx="10799804" cy="47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725487"/>
          </a:xfrm>
        </p:spPr>
        <p:txBody>
          <a:bodyPr/>
          <a:lstStyle/>
          <a:p>
            <a:pPr algn="ctr">
              <a:defRPr/>
            </a:pPr>
            <a:r>
              <a:rPr lang="en-US"/>
              <a:t>Strasberg E1 – Bismuth I</a:t>
            </a:r>
            <a:endParaRPr lang="el-GR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6" y="1357313"/>
            <a:ext cx="9395254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796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Strasberg E2 – Bismuth II</a:t>
            </a:r>
            <a:endParaRPr lang="el-G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8" y="1428750"/>
            <a:ext cx="10268464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2547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Strasberg E3 – Bismuth III</a:t>
            </a:r>
            <a:endParaRPr lang="el-GR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1" y="1143001"/>
            <a:ext cx="10861589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49" y="1690688"/>
            <a:ext cx="9677400" cy="48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274638"/>
            <a:ext cx="9144000" cy="7254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Strasberg E4 – Bismuth IV</a:t>
            </a:r>
            <a:endParaRPr lang="el-G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868362"/>
          </a:xfrm>
        </p:spPr>
        <p:txBody>
          <a:bodyPr/>
          <a:lstStyle/>
          <a:p>
            <a:pPr algn="ctr">
              <a:defRPr/>
            </a:pPr>
            <a:r>
              <a:rPr lang="en-US"/>
              <a:t>Strasberg E5 – Bismuth V</a:t>
            </a:r>
            <a:endParaRPr lang="el-GR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143001"/>
            <a:ext cx="10595661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344C-1CE8-4411-9E04-6394F157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Χολολιθίαση- Σχηματισμός λίθων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5783-C670-4C63-8941-6280B8F6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Χοληστερινικοί λίθοι– 80%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Πολυπαραγοντική παθογένεση: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3 φάσεις: α) υπερκορεσμός χολής σε χοληστερίνη,</a:t>
            </a:r>
          </a:p>
          <a:p>
            <a:pPr marL="0" indent="0">
              <a:buNone/>
            </a:pPr>
            <a:r>
              <a:rPr lang="el-GR" dirty="0"/>
              <a:t>    β) σχηματισμός κρυσταλλικού πυρήνα, γ) μεγέθυνση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l-GR" dirty="0"/>
              <a:t>λίθου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Κινητικότητα χολ κύστης, λειτουργία βλενογόνου χολ κύστης</a:t>
            </a:r>
          </a:p>
          <a:p>
            <a:r>
              <a:rPr lang="el-GR" dirty="0"/>
              <a:t>Μηκύλλια: χοληστερόλη, χολικά άλατα, φωσφολιπίδια- διαλυτή μορφή χοληστερόλης- ανισορροπία φέρνει κατακρύμνηση χοληστερινικών κρυστάλλων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3D1386B-FDB1-42D9-872C-21D24095D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98596"/>
              </p:ext>
            </p:extLst>
          </p:nvPr>
        </p:nvGraphicFramePr>
        <p:xfrm>
          <a:off x="8643122" y="1825625"/>
          <a:ext cx="2710678" cy="248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Bitmap Image" r:id="rId3" imgW="4375080" imgH="4076640" progId="Paint.Picture">
                  <p:embed/>
                </p:oleObj>
              </mc:Choice>
              <mc:Fallback>
                <p:oleObj name="Bitmap Image" r:id="rId3" imgW="4375080" imgH="4076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3122" y="1825625"/>
                        <a:ext cx="2710678" cy="248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9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5016-8A6D-4640-B57B-888E9640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Χολολιθίαση-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Σχηματισμός λίθων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FE2A-446C-41A1-B661-D79EB72A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Χολερυθρινικοί λίθοι- 20%</a:t>
            </a:r>
          </a:p>
          <a:p>
            <a:endParaRPr lang="el-GR" dirty="0"/>
          </a:p>
          <a:p>
            <a:r>
              <a:rPr lang="el-GR" dirty="0"/>
              <a:t>Μαύροι λίθοι: έμμεση χολερυθρίνη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Αιμολυτικές νόσοι, κίρρωση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l-GR" dirty="0"/>
              <a:t>Φαιοί λίθοι: χοληδοχολιθίαση ενδημική σε ασιατικούς πληθυσμούς</a:t>
            </a:r>
          </a:p>
        </p:txBody>
      </p:sp>
    </p:spTree>
    <p:extLst>
      <p:ext uri="{BB962C8B-B14F-4D97-AF65-F5344CB8AC3E}">
        <p14:creationId xmlns:p14="http://schemas.microsoft.com/office/powerpoint/2010/main" val="237513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A7B3-EBB2-495A-8B13-C036BD4F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Χολολιθίαση- Απεικόνιση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EE82-DFE2-4518-9ABE-82C638B3D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U/S</a:t>
            </a:r>
            <a:r>
              <a:rPr lang="el-GR" dirty="0"/>
              <a:t>: εξέταση εκλογής</a:t>
            </a:r>
          </a:p>
          <a:p>
            <a:r>
              <a:rPr lang="el-GR" dirty="0"/>
              <a:t>Εξαιρετικά υπερηχογενείς</a:t>
            </a:r>
          </a:p>
          <a:p>
            <a:r>
              <a:rPr lang="el-GR" dirty="0"/>
              <a:t>Τυπική ακουστική σκιά, μετακίνηση λίθων με αλλαγή θέσης </a:t>
            </a:r>
          </a:p>
          <a:p>
            <a:r>
              <a:rPr lang="el-GR" dirty="0"/>
              <a:t>Διαγνωστική ακρίβεια ( 2χιλ) 100 %</a:t>
            </a:r>
          </a:p>
          <a:p>
            <a:r>
              <a:rPr lang="en-US" dirty="0"/>
              <a:t>MRI-MRCP</a:t>
            </a:r>
            <a:r>
              <a:rPr lang="el-GR" dirty="0"/>
              <a:t>: παρόμοια ευαισθησία</a:t>
            </a:r>
          </a:p>
          <a:p>
            <a:r>
              <a:rPr lang="el-GR" dirty="0"/>
              <a:t>Αξονική τομογραφία πολύ χαμηλή ευαισθησία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1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A035-E7E6-4A76-BC55-008E298D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Επιπλοκές χολολιθίασης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9B4B-DC05-40F5-B8B0-545493F4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Κολικός χοληφόρων</a:t>
            </a:r>
          </a:p>
          <a:p>
            <a:r>
              <a:rPr lang="el-GR" dirty="0"/>
              <a:t>Οξεία χολοκυστίτιδα</a:t>
            </a:r>
          </a:p>
          <a:p>
            <a:r>
              <a:rPr lang="el-GR" dirty="0"/>
              <a:t>Οξεία χολαγγειίτιδα- χοληδοχολιθίαση</a:t>
            </a:r>
          </a:p>
          <a:p>
            <a:r>
              <a:rPr lang="el-GR" dirty="0"/>
              <a:t>Λιθιασική οξεία παγκρεατίτιδα</a:t>
            </a:r>
          </a:p>
          <a:p>
            <a:r>
              <a:rPr lang="el-GR" dirty="0"/>
              <a:t>Διάτρηση χοληδόχου κύστης</a:t>
            </a:r>
          </a:p>
          <a:p>
            <a:r>
              <a:rPr lang="el-GR" dirty="0"/>
              <a:t>Ειλεός εκ χολολίθου</a:t>
            </a:r>
          </a:p>
          <a:p>
            <a:r>
              <a:rPr lang="el-GR" dirty="0"/>
              <a:t>Χολόκυστοεντερικό συρίγγιο</a:t>
            </a:r>
          </a:p>
          <a:p>
            <a:r>
              <a:rPr lang="el-GR" dirty="0"/>
              <a:t>Καρκίνος χοληδόχου κύστης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1BCA1-DF37-49D1-930D-F018F08A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35"/>
            <a:ext cx="12191999" cy="66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585E-78FA-46C3-9C69-056091C6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Διάγνωση συμπτωματικής χολολιθίασης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93C4-C6ED-4D2F-A72A-AB8AF8D6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U/S</a:t>
            </a:r>
            <a:r>
              <a:rPr lang="el-GR" dirty="0"/>
              <a:t>: Οξεία χολοκυστίτιδα</a:t>
            </a:r>
          </a:p>
          <a:p>
            <a:endParaRPr lang="el-GR" dirty="0"/>
          </a:p>
          <a:p>
            <a:r>
              <a:rPr lang="el-GR" dirty="0"/>
              <a:t>Πάχυνση τοιχώματος ΧΚ</a:t>
            </a:r>
          </a:p>
          <a:p>
            <a:r>
              <a:rPr lang="el-GR" dirty="0"/>
              <a:t>Περιχολοκυστικό οίδημα</a:t>
            </a:r>
          </a:p>
          <a:p>
            <a:r>
              <a:rPr lang="el-GR" dirty="0"/>
              <a:t>Ακτινολογικό σημείο </a:t>
            </a:r>
            <a:r>
              <a:rPr lang="en-US" dirty="0"/>
              <a:t>Murphy</a:t>
            </a:r>
          </a:p>
          <a:p>
            <a:r>
              <a:rPr lang="el-GR" dirty="0"/>
              <a:t>Διάταση ΧΚ</a:t>
            </a:r>
          </a:p>
          <a:p>
            <a:r>
              <a:rPr lang="el-GR" dirty="0"/>
              <a:t>Διάταση χοληδόχου πόρου -/+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2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1153</Words>
  <Application>Microsoft Office PowerPoint</Application>
  <PresentationFormat>Ευρεία οθόνη</PresentationFormat>
  <Paragraphs>222</Paragraphs>
  <Slides>39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Wingdings 2</vt:lpstr>
      <vt:lpstr>Office Theme</vt:lpstr>
      <vt:lpstr>Θέμα του Office</vt:lpstr>
      <vt:lpstr>Bitmap Image</vt:lpstr>
      <vt:lpstr>Χολολιθίαση- καλοήθεις παθήσεις χοληφόρων- κακώσεις χοληφόρων</vt:lpstr>
      <vt:lpstr>Χολολιθίαση- επιδημιολογία</vt:lpstr>
      <vt:lpstr>Παρουσίαση του PowerPoint</vt:lpstr>
      <vt:lpstr>Χολολιθίαση- Σχηματισμός λίθων</vt:lpstr>
      <vt:lpstr>Χολολιθίαση- Σχηματισμός λίθων</vt:lpstr>
      <vt:lpstr>Χολολιθίαση- Απεικόνιση</vt:lpstr>
      <vt:lpstr>Επιπλοκές χολολιθίασης</vt:lpstr>
      <vt:lpstr>Παρουσίαση του PowerPoint</vt:lpstr>
      <vt:lpstr>Διάγνωση συμπτωματικής χολολιθίασης</vt:lpstr>
      <vt:lpstr>Επιπλοκές οξείας χολοκυστίτιδας</vt:lpstr>
      <vt:lpstr>Σύνδρομο MIRIZZI</vt:lpstr>
      <vt:lpstr>Οξεία αλιθιασική χολοκυστίτιδα</vt:lpstr>
      <vt:lpstr>Θεραπεία χολολιθίασης</vt:lpstr>
      <vt:lpstr>Λαπαροσκοπική χολοκυστεκτομή</vt:lpstr>
      <vt:lpstr>Χοληδοχολιθίαση</vt:lpstr>
      <vt:lpstr>Χοληδοχολιθίαση- Οξεία χολαγγειίτιδα</vt:lpstr>
      <vt:lpstr>Οξεία χολαγγειίτιδα- θεραπεία</vt:lpstr>
      <vt:lpstr>Καλοήθεις στενώσεις χοληδόχου πόρου</vt:lpstr>
      <vt:lpstr>Πρωτοπαθής σκληρυντική χολαγγειίτιδα </vt:lpstr>
      <vt:lpstr>Σκληρυντική χολαγγειίτιδα</vt:lpstr>
      <vt:lpstr>Πολύποδες χοληδόχου κύστης</vt:lpstr>
      <vt:lpstr>Αδενωματώδεις πολύποδες  </vt:lpstr>
      <vt:lpstr>Αδενωματώδεις πολύποδες- Διάγνωση</vt:lpstr>
      <vt:lpstr>Αδενωματώδεις πολύποδες</vt:lpstr>
      <vt:lpstr>Ηπατικολιθίαση</vt:lpstr>
      <vt:lpstr>Κύστεις χοληφόρων</vt:lpstr>
      <vt:lpstr>Παρουσίαση του PowerPoint</vt:lpstr>
      <vt:lpstr>Κύστεις χοληφόρων- Θεραπεία</vt:lpstr>
      <vt:lpstr>Κακώσεις χοληφόρων Επιδημιολογία</vt:lpstr>
      <vt:lpstr>Παράγοντες κινδύνου στην Χολοκυστεκτομή</vt:lpstr>
      <vt:lpstr>Παράγοντες κινδύνου στην Χολοκυστεκτομή</vt:lpstr>
      <vt:lpstr>Τοπικοί ανατομικοί «παράγοντες» που συνδέονται με κακώσεις χοληδόχου πόρου σε ΛΧ</vt:lpstr>
      <vt:lpstr>Κατάταξη κακώσεων κατά Strasberg</vt:lpstr>
      <vt:lpstr>Κατάταξη κακώσεων κατά Strasberg  </vt:lpstr>
      <vt:lpstr>Strasberg E1 – Bismuth I</vt:lpstr>
      <vt:lpstr>Strasberg E2 – Bismuth II</vt:lpstr>
      <vt:lpstr>Strasberg E3 – Bismuth III</vt:lpstr>
      <vt:lpstr>Παρουσίαση του PowerPoint</vt:lpstr>
      <vt:lpstr>Strasberg E5 – Bismuth 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Χολολιθίαση- καλοήθεις παθήσεις χοληφόρων- κακώσεις χοληφόρων</dc:title>
  <dc:creator>konstantinos bramis</dc:creator>
  <cp:lastModifiedBy>Μανταλενάκη Φιόρα</cp:lastModifiedBy>
  <cp:revision>55</cp:revision>
  <dcterms:created xsi:type="dcterms:W3CDTF">2022-03-06T11:04:09Z</dcterms:created>
  <dcterms:modified xsi:type="dcterms:W3CDTF">2023-04-06T07:07:29Z</dcterms:modified>
</cp:coreProperties>
</file>