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83" r:id="rId12"/>
    <p:sldId id="285" r:id="rId13"/>
    <p:sldId id="28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75" r:id="rId25"/>
    <p:sldId id="277" r:id="rId26"/>
    <p:sldId id="278" r:id="rId27"/>
    <p:sldId id="276" r:id="rId28"/>
    <p:sldId id="280" r:id="rId29"/>
    <p:sldId id="281" r:id="rId30"/>
    <p:sldId id="282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7924"/>
            <a:ext cx="10358120" cy="130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3172" y="3382136"/>
            <a:ext cx="8817610" cy="2498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nyae.gr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favita.gr/epistimi/219711_ayti-einai-i-lista-me-tis-pleon-karkinogones-oysies-kai-synitheies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lfavita.gr/epistimi/219711_ayti-einai-i-lista-me-tis-pleon-karkinogones-oysies-kai-synithei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iris.who.int/bitstream/handle/10665/345329/9789240034228-eng.pdf?sequence=1&amp;isAllowed=y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60" y="1341269"/>
            <a:ext cx="11513288" cy="2096087"/>
          </a:xfrm>
          <a:prstGeom prst="rect">
            <a:avLst/>
          </a:prstGeom>
        </p:spPr>
        <p:txBody>
          <a:bodyPr vert="horz" wrap="square" lIns="0" tIns="94615" rIns="0" bIns="0" rtlCol="0" anchor="t">
            <a:spAutoFit/>
          </a:bodyPr>
          <a:lstStyle/>
          <a:p>
            <a:pPr marL="1657350" marR="5080" indent="-1645285" algn="ctr">
              <a:lnSpc>
                <a:spcPts val="5190"/>
              </a:lnSpc>
              <a:spcBef>
                <a:spcPts val="745"/>
              </a:spcBef>
            </a:pPr>
            <a:r>
              <a:rPr sz="4800" b="1" spc="-40" dirty="0" err="1">
                <a:latin typeface="Arial"/>
              </a:rPr>
              <a:t>Περι</a:t>
            </a:r>
            <a:r>
              <a:rPr sz="4800" b="1" spc="-40" dirty="0">
                <a:latin typeface="Arial"/>
              </a:rPr>
              <a:t>βα</a:t>
            </a:r>
            <a:r>
              <a:rPr sz="4800" b="1" spc="-40" dirty="0" err="1">
                <a:latin typeface="Arial"/>
              </a:rPr>
              <a:t>λλοντικά</a:t>
            </a:r>
            <a:r>
              <a:rPr sz="4800" b="1" spc="-125" dirty="0">
                <a:latin typeface="Arial"/>
              </a:rPr>
              <a:t> </a:t>
            </a:r>
            <a:r>
              <a:rPr lang="el-GR" sz="4800" b="1" spc="-25" dirty="0">
                <a:latin typeface="Arial"/>
              </a:rPr>
              <a:t>και </a:t>
            </a:r>
            <a:r>
              <a:rPr lang="el-GR" sz="4800" b="1" spc="-40" dirty="0">
                <a:latin typeface="Arial"/>
              </a:rPr>
              <a:t>Επαγγελματικά   </a:t>
            </a:r>
            <a:br>
              <a:rPr lang="el-GR" sz="4800" b="1" spc="-40" dirty="0">
                <a:latin typeface="Arial"/>
              </a:rPr>
            </a:br>
            <a:br>
              <a:rPr lang="el-GR" sz="4800" b="1" spc="-40" dirty="0">
                <a:latin typeface="Arial"/>
              </a:rPr>
            </a:br>
            <a:r>
              <a:rPr lang="el-GR" sz="4800" b="1" spc="-40" dirty="0" err="1">
                <a:latin typeface="Arial"/>
              </a:rPr>
              <a:t>A</a:t>
            </a:r>
            <a:r>
              <a:rPr lang="el-GR" sz="4800" b="1" spc="-25" dirty="0" err="1">
                <a:latin typeface="Arial"/>
              </a:rPr>
              <a:t>ίτια</a:t>
            </a:r>
            <a:r>
              <a:rPr lang="el-GR" sz="4800" b="1" spc="-25" dirty="0">
                <a:latin typeface="Arial"/>
              </a:rPr>
              <a:t> </a:t>
            </a:r>
            <a:r>
              <a:rPr lang="el-GR" sz="4800" b="1" spc="-40" dirty="0">
                <a:latin typeface="Arial"/>
              </a:rPr>
              <a:t>Καρκινογένεσης</a:t>
            </a:r>
            <a:endParaRPr lang="en-US" sz="4800" b="1" dirty="0">
              <a:latin typeface="Arial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14C674-06D4-BED6-F172-C73A93F91E17}"/>
              </a:ext>
            </a:extLst>
          </p:cNvPr>
          <p:cNvSpPr>
            <a:spLocks noGrp="1"/>
          </p:cNvSpPr>
          <p:nvPr/>
        </p:nvSpPr>
        <p:spPr>
          <a:xfrm>
            <a:off x="180474" y="4564564"/>
            <a:ext cx="11730789" cy="1946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>
                <a:latin typeface="Arial"/>
                <a:ea typeface="Calibri"/>
                <a:cs typeface="Calibri"/>
              </a:rPr>
              <a:t>Καρα</a:t>
            </a:r>
            <a:r>
              <a:rPr lang="en-GB" sz="2000" b="1" err="1">
                <a:latin typeface="Arial"/>
                <a:ea typeface="Calibri"/>
                <a:cs typeface="Calibri"/>
              </a:rPr>
              <a:t>δήμου</a:t>
            </a:r>
            <a:r>
              <a:rPr lang="en-GB" sz="2000" b="1">
                <a:latin typeface="Arial"/>
                <a:ea typeface="Calibri"/>
                <a:cs typeface="Calibri"/>
              </a:rPr>
              <a:t> </a:t>
            </a:r>
            <a:r>
              <a:rPr lang="en-GB" sz="2000" b="1" err="1">
                <a:latin typeface="Arial"/>
                <a:ea typeface="Calibri"/>
                <a:cs typeface="Calibri"/>
              </a:rPr>
              <a:t>Αλεξάνδρ</a:t>
            </a:r>
            <a:r>
              <a:rPr lang="en-GB" sz="2000" b="1">
                <a:latin typeface="Arial"/>
                <a:ea typeface="Calibri"/>
                <a:cs typeface="Calibri"/>
              </a:rPr>
              <a:t>α MD, PhD</a:t>
            </a:r>
            <a:endParaRPr lang="en-US" sz="2000" b="1">
              <a:latin typeface="Arial"/>
              <a:cs typeface="Arial"/>
            </a:endParaRPr>
          </a:p>
          <a:p>
            <a:pPr algn="l"/>
            <a:r>
              <a:rPr lang="en-GB" sz="1800">
                <a:latin typeface="Arial"/>
                <a:ea typeface="Calibri"/>
                <a:cs typeface="Calibri"/>
              </a:rPr>
              <a:t>Πα</a:t>
            </a:r>
            <a:r>
              <a:rPr lang="en-GB" sz="1800" err="1">
                <a:latin typeface="Arial"/>
                <a:ea typeface="Calibri"/>
                <a:cs typeface="Calibri"/>
              </a:rPr>
              <a:t>θολόγος-Ογκολόγος</a:t>
            </a:r>
            <a:endParaRPr lang="en-GB" sz="1800">
              <a:latin typeface="Arial"/>
              <a:ea typeface="Calibri"/>
              <a:cs typeface="Calibri"/>
            </a:endParaRPr>
          </a:p>
          <a:p>
            <a:pPr algn="l"/>
            <a:r>
              <a:rPr lang="en-GB" sz="1800">
                <a:latin typeface="Arial"/>
                <a:ea typeface="Calibri"/>
                <a:cs typeface="Calibri"/>
              </a:rPr>
              <a:t>Επ</a:t>
            </a:r>
            <a:r>
              <a:rPr lang="en-GB" sz="1800" err="1">
                <a:latin typeface="Arial"/>
                <a:ea typeface="Calibri"/>
                <a:cs typeface="Calibri"/>
              </a:rPr>
              <a:t>ιμελήτρι</a:t>
            </a:r>
            <a:r>
              <a:rPr lang="en-GB" sz="1800">
                <a:latin typeface="Arial"/>
                <a:ea typeface="Calibri"/>
                <a:cs typeface="Calibri"/>
              </a:rPr>
              <a:t>α </a:t>
            </a:r>
            <a:r>
              <a:rPr lang="en-GB" sz="1800" err="1">
                <a:latin typeface="Arial"/>
                <a:ea typeface="Calibri"/>
                <a:cs typeface="Calibri"/>
              </a:rPr>
              <a:t>Ογκολογικής</a:t>
            </a:r>
            <a:r>
              <a:rPr lang="en-GB" sz="1800">
                <a:latin typeface="Arial"/>
                <a:ea typeface="Calibri"/>
                <a:cs typeface="Calibri"/>
              </a:rPr>
              <a:t> </a:t>
            </a:r>
            <a:r>
              <a:rPr lang="en-GB" sz="1800" err="1">
                <a:latin typeface="Arial"/>
                <a:ea typeface="Calibri"/>
                <a:cs typeface="Calibri"/>
              </a:rPr>
              <a:t>Μονάδ</a:t>
            </a:r>
            <a:r>
              <a:rPr lang="en-GB" sz="1800">
                <a:latin typeface="Arial"/>
                <a:ea typeface="Calibri"/>
                <a:cs typeface="Calibri"/>
              </a:rPr>
              <a:t>ας Ια</a:t>
            </a:r>
            <a:r>
              <a:rPr lang="en-GB" sz="1800" err="1">
                <a:latin typeface="Arial"/>
                <a:ea typeface="Calibri"/>
                <a:cs typeface="Calibri"/>
              </a:rPr>
              <a:t>τρικού</a:t>
            </a:r>
            <a:r>
              <a:rPr lang="en-GB" sz="1800">
                <a:latin typeface="Arial"/>
                <a:ea typeface="Calibri"/>
                <a:cs typeface="Calibri"/>
              </a:rPr>
              <a:t> </a:t>
            </a:r>
            <a:r>
              <a:rPr lang="en-GB" sz="1800" err="1">
                <a:latin typeface="Arial"/>
                <a:ea typeface="Calibri"/>
                <a:cs typeface="Calibri"/>
              </a:rPr>
              <a:t>Κέντρου</a:t>
            </a:r>
            <a:r>
              <a:rPr lang="en-GB" sz="1800">
                <a:latin typeface="Arial"/>
                <a:ea typeface="Calibri"/>
                <a:cs typeface="Calibri"/>
              </a:rPr>
              <a:t> </a:t>
            </a:r>
            <a:r>
              <a:rPr lang="en-GB" sz="1800" err="1">
                <a:latin typeface="Arial"/>
                <a:ea typeface="Calibri"/>
                <a:cs typeface="Calibri"/>
              </a:rPr>
              <a:t>Αθηνών</a:t>
            </a:r>
            <a:endParaRPr lang="en-GB" sz="1800">
              <a:latin typeface="Arial"/>
              <a:ea typeface="Calibri"/>
              <a:cs typeface="Calibri"/>
            </a:endParaRPr>
          </a:p>
          <a:p>
            <a:pPr algn="l"/>
            <a:r>
              <a:rPr lang="en-GB" sz="1800">
                <a:latin typeface="Arial"/>
                <a:ea typeface="+mn-lt"/>
                <a:cs typeface="+mn-lt"/>
              </a:rPr>
              <a:t>Επ</a:t>
            </a:r>
            <a:r>
              <a:rPr lang="en-GB" sz="1800" err="1">
                <a:latin typeface="Arial"/>
                <a:ea typeface="+mn-lt"/>
                <a:cs typeface="+mn-lt"/>
              </a:rPr>
              <a:t>ιστημονική</a:t>
            </a:r>
            <a:r>
              <a:rPr lang="en-GB" sz="1800">
                <a:latin typeface="Arial"/>
                <a:ea typeface="+mn-lt"/>
                <a:cs typeface="+mn-lt"/>
              </a:rPr>
              <a:t> </a:t>
            </a:r>
            <a:r>
              <a:rPr lang="en-GB" sz="1800" err="1">
                <a:latin typeface="Arial"/>
                <a:ea typeface="+mn-lt"/>
                <a:cs typeface="+mn-lt"/>
              </a:rPr>
              <a:t>συνεργάτης</a:t>
            </a:r>
            <a:r>
              <a:rPr lang="en-GB" sz="1800">
                <a:latin typeface="Arial"/>
                <a:ea typeface="+mn-lt"/>
                <a:cs typeface="+mn-lt"/>
              </a:rPr>
              <a:t> Γ' Παν/</a:t>
            </a:r>
            <a:r>
              <a:rPr lang="en-GB" sz="1800" err="1">
                <a:latin typeface="Arial"/>
                <a:ea typeface="+mn-lt"/>
                <a:cs typeface="+mn-lt"/>
              </a:rPr>
              <a:t>κής</a:t>
            </a:r>
            <a:r>
              <a:rPr lang="en-GB" sz="1800">
                <a:latin typeface="Arial"/>
                <a:ea typeface="+mn-lt"/>
                <a:cs typeface="+mn-lt"/>
              </a:rPr>
              <a:t> Πα</a:t>
            </a:r>
            <a:r>
              <a:rPr lang="en-GB" sz="1800" err="1">
                <a:latin typeface="Arial"/>
                <a:ea typeface="+mn-lt"/>
                <a:cs typeface="+mn-lt"/>
              </a:rPr>
              <a:t>θολογικής</a:t>
            </a:r>
            <a:r>
              <a:rPr lang="en-GB" sz="1800">
                <a:latin typeface="Arial"/>
                <a:ea typeface="+mn-lt"/>
                <a:cs typeface="+mn-lt"/>
              </a:rPr>
              <a:t> </a:t>
            </a:r>
            <a:r>
              <a:rPr lang="en-GB" sz="1800" err="1">
                <a:latin typeface="Arial"/>
                <a:ea typeface="+mn-lt"/>
                <a:cs typeface="+mn-lt"/>
              </a:rPr>
              <a:t>Κλινικής</a:t>
            </a:r>
            <a:r>
              <a:rPr lang="en-GB" sz="1800">
                <a:latin typeface="Arial"/>
                <a:ea typeface="+mn-lt"/>
                <a:cs typeface="+mn-lt"/>
              </a:rPr>
              <a:t> </a:t>
            </a:r>
          </a:p>
          <a:p>
            <a:pPr algn="l"/>
            <a:r>
              <a:rPr lang="en-GB" sz="1800">
                <a:latin typeface="Arial"/>
                <a:ea typeface="+mn-lt"/>
                <a:cs typeface="+mn-lt"/>
              </a:rPr>
              <a:t>και </a:t>
            </a:r>
            <a:r>
              <a:rPr lang="en-GB" sz="1800" err="1">
                <a:latin typeface="Arial"/>
                <a:ea typeface="+mn-lt"/>
                <a:cs typeface="+mn-lt"/>
              </a:rPr>
              <a:t>Ομώνυμου</a:t>
            </a:r>
            <a:r>
              <a:rPr lang="en-GB" sz="1800">
                <a:latin typeface="Arial"/>
                <a:ea typeface="+mn-lt"/>
                <a:cs typeface="+mn-lt"/>
              </a:rPr>
              <a:t> </a:t>
            </a:r>
            <a:r>
              <a:rPr lang="en-GB" sz="1800" err="1">
                <a:latin typeface="Arial"/>
                <a:ea typeface="+mn-lt"/>
                <a:cs typeface="+mn-lt"/>
              </a:rPr>
              <a:t>Εργ</a:t>
            </a:r>
            <a:r>
              <a:rPr lang="en-GB" sz="1800">
                <a:latin typeface="Arial"/>
                <a:ea typeface="+mn-lt"/>
                <a:cs typeface="+mn-lt"/>
              </a:rPr>
              <a:t>α</a:t>
            </a:r>
            <a:r>
              <a:rPr lang="en-GB" sz="1800" err="1">
                <a:latin typeface="Arial"/>
                <a:ea typeface="+mn-lt"/>
                <a:cs typeface="+mn-lt"/>
              </a:rPr>
              <a:t>στηρίου</a:t>
            </a:r>
            <a:r>
              <a:rPr lang="en-GB" sz="1800">
                <a:latin typeface="Arial"/>
                <a:ea typeface="+mn-lt"/>
                <a:cs typeface="+mn-lt"/>
              </a:rPr>
              <a:t> Ια</a:t>
            </a:r>
            <a:r>
              <a:rPr lang="en-GB" sz="1800" err="1">
                <a:latin typeface="Arial"/>
                <a:ea typeface="+mn-lt"/>
                <a:cs typeface="+mn-lt"/>
              </a:rPr>
              <a:t>τρικής</a:t>
            </a:r>
            <a:r>
              <a:rPr lang="en-GB" sz="1800">
                <a:latin typeface="Arial"/>
                <a:ea typeface="+mn-lt"/>
                <a:cs typeface="+mn-lt"/>
              </a:rPr>
              <a:t> </a:t>
            </a:r>
            <a:r>
              <a:rPr lang="en-GB" sz="1800" err="1">
                <a:latin typeface="Arial"/>
                <a:ea typeface="+mn-lt"/>
                <a:cs typeface="+mn-lt"/>
              </a:rPr>
              <a:t>Σχολής</a:t>
            </a:r>
            <a:r>
              <a:rPr lang="en-GB" sz="1800">
                <a:latin typeface="Arial"/>
                <a:ea typeface="+mn-lt"/>
                <a:cs typeface="+mn-lt"/>
              </a:rPr>
              <a:t> ΕΚΠΑ </a:t>
            </a:r>
            <a:endParaRPr lang="en-GB" sz="1800">
              <a:latin typeface="Arial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516" y="416042"/>
            <a:ext cx="101853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>
                <a:latin typeface="Calibri"/>
                <a:cs typeface="Calibri"/>
              </a:rPr>
              <a:t>Which</a:t>
            </a:r>
            <a:r>
              <a:rPr sz="3600" b="1" spc="5">
                <a:latin typeface="Calibri"/>
                <a:cs typeface="Calibri"/>
              </a:rPr>
              <a:t> </a:t>
            </a:r>
            <a:r>
              <a:rPr sz="3600" b="1" spc="-15">
                <a:latin typeface="Calibri"/>
                <a:cs typeface="Calibri"/>
              </a:rPr>
              <a:t>country</a:t>
            </a:r>
            <a:r>
              <a:rPr sz="3600" b="1" spc="-5">
                <a:latin typeface="Calibri"/>
                <a:cs typeface="Calibri"/>
              </a:rPr>
              <a:t> </a:t>
            </a:r>
            <a:r>
              <a:rPr sz="3600" b="1">
                <a:latin typeface="Calibri"/>
                <a:cs typeface="Calibri"/>
              </a:rPr>
              <a:t>had</a:t>
            </a:r>
            <a:r>
              <a:rPr sz="3600" b="1" spc="10">
                <a:latin typeface="Calibri"/>
                <a:cs typeface="Calibri"/>
              </a:rPr>
              <a:t> </a:t>
            </a:r>
            <a:r>
              <a:rPr sz="3600" b="1">
                <a:latin typeface="Calibri"/>
                <a:cs typeface="Calibri"/>
              </a:rPr>
              <a:t>the</a:t>
            </a:r>
            <a:r>
              <a:rPr sz="3600" b="1" spc="-5">
                <a:latin typeface="Calibri"/>
                <a:cs typeface="Calibri"/>
              </a:rPr>
              <a:t> </a:t>
            </a:r>
            <a:r>
              <a:rPr sz="3600" b="1" spc="-35">
                <a:latin typeface="Calibri"/>
                <a:cs typeface="Calibri"/>
              </a:rPr>
              <a:t>worst</a:t>
            </a:r>
            <a:r>
              <a:rPr sz="3600" b="1">
                <a:latin typeface="Calibri"/>
                <a:cs typeface="Calibri"/>
              </a:rPr>
              <a:t> </a:t>
            </a:r>
            <a:r>
              <a:rPr sz="3600" b="1" spc="-5">
                <a:latin typeface="Calibri"/>
                <a:cs typeface="Calibri"/>
              </a:rPr>
              <a:t>air</a:t>
            </a:r>
            <a:r>
              <a:rPr sz="3600" b="1" spc="5">
                <a:latin typeface="Calibri"/>
                <a:cs typeface="Calibri"/>
              </a:rPr>
              <a:t> </a:t>
            </a:r>
            <a:r>
              <a:rPr sz="3600" b="1">
                <a:latin typeface="Calibri"/>
                <a:cs typeface="Calibri"/>
              </a:rPr>
              <a:t>quality</a:t>
            </a:r>
            <a:r>
              <a:rPr sz="3600" b="1" spc="5">
                <a:latin typeface="Calibri"/>
                <a:cs typeface="Calibri"/>
              </a:rPr>
              <a:t> </a:t>
            </a:r>
            <a:r>
              <a:rPr sz="3600" b="1">
                <a:latin typeface="Calibri"/>
                <a:cs typeface="Calibri"/>
              </a:rPr>
              <a:t>in 2022?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5740" y="1290827"/>
            <a:ext cx="11934825" cy="5146675"/>
            <a:chOff x="205740" y="1290827"/>
            <a:chExt cx="11934825" cy="5146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" y="1290827"/>
              <a:ext cx="6725411" cy="4276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6747" y="4091939"/>
              <a:ext cx="5393436" cy="2345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9668" y="1453895"/>
              <a:ext cx="4620768" cy="25847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49668" y="1453896"/>
            <a:ext cx="4620895" cy="2585085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2075" marR="152400">
              <a:lnSpc>
                <a:spcPct val="100000"/>
              </a:lnSpc>
              <a:spcBef>
                <a:spcPts val="235"/>
              </a:spcBef>
            </a:pPr>
            <a:r>
              <a:rPr sz="1800" spc="-5">
                <a:latin typeface="Calibri"/>
                <a:cs typeface="Calibri"/>
              </a:rPr>
              <a:t>PM2.5</a:t>
            </a:r>
            <a:r>
              <a:rPr sz="1800" spc="-10">
                <a:latin typeface="Calibri"/>
                <a:cs typeface="Calibri"/>
              </a:rPr>
              <a:t> stands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for</a:t>
            </a:r>
            <a:r>
              <a:rPr sz="1800" spc="-10">
                <a:latin typeface="Calibri"/>
                <a:cs typeface="Calibri"/>
              </a:rPr>
              <a:t> particulate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matter</a:t>
            </a:r>
            <a:r>
              <a:rPr sz="1800" spc="-5">
                <a:latin typeface="Calibri"/>
                <a:cs typeface="Calibri"/>
              </a:rPr>
              <a:t> that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is </a:t>
            </a:r>
            <a:r>
              <a:rPr sz="1800">
                <a:latin typeface="Calibri"/>
                <a:cs typeface="Calibri"/>
              </a:rPr>
              <a:t>2.5 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micrometers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or less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in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diameter,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going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down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to </a:t>
            </a:r>
            <a:r>
              <a:rPr sz="1800" spc="-39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sizes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 small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0.001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microns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across.</a:t>
            </a:r>
            <a:r>
              <a:rPr sz="1800" spc="-2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Due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to </a:t>
            </a:r>
            <a:r>
              <a:rPr sz="1800" spc="-5">
                <a:latin typeface="Calibri"/>
                <a:cs typeface="Calibri"/>
              </a:rPr>
              <a:t> its incredibly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small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size</a:t>
            </a:r>
            <a:r>
              <a:rPr sz="1800">
                <a:latin typeface="Calibri"/>
                <a:cs typeface="Calibri"/>
              </a:rPr>
              <a:t> as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well </a:t>
            </a:r>
            <a:r>
              <a:rPr sz="1800">
                <a:latin typeface="Calibri"/>
                <a:cs typeface="Calibri"/>
              </a:rPr>
              <a:t>as </a:t>
            </a:r>
            <a:r>
              <a:rPr sz="1800" spc="-5">
                <a:latin typeface="Calibri"/>
                <a:cs typeface="Calibri"/>
              </a:rPr>
              <a:t>chemical 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composition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depending</a:t>
            </a:r>
            <a:r>
              <a:rPr sz="1800" spc="3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on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material,</a:t>
            </a:r>
            <a:r>
              <a:rPr sz="1800" spc="-5">
                <a:latin typeface="Calibri"/>
                <a:cs typeface="Calibri"/>
              </a:rPr>
              <a:t> it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has </a:t>
            </a:r>
            <a:r>
              <a:rPr sz="1800">
                <a:latin typeface="Calibri"/>
                <a:cs typeface="Calibri"/>
              </a:rPr>
              <a:t> the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ability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to</a:t>
            </a:r>
            <a:r>
              <a:rPr sz="1800" spc="-5">
                <a:latin typeface="Calibri"/>
                <a:cs typeface="Calibri"/>
              </a:rPr>
              <a:t> cause </a:t>
            </a:r>
            <a:r>
              <a:rPr sz="1800" spc="-10">
                <a:latin typeface="Calibri"/>
                <a:cs typeface="Calibri"/>
              </a:rPr>
              <a:t>considerable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harm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when 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respired,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and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as</a:t>
            </a:r>
            <a:r>
              <a:rPr sz="1800" spc="-1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such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is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used </a:t>
            </a:r>
            <a:r>
              <a:rPr sz="1800">
                <a:latin typeface="Calibri"/>
                <a:cs typeface="Calibri"/>
              </a:rPr>
              <a:t>as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a</a:t>
            </a:r>
            <a:r>
              <a:rPr sz="1800" spc="-5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major 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component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for</a:t>
            </a:r>
            <a:r>
              <a:rPr sz="1800" spc="-10">
                <a:latin typeface="Calibri"/>
                <a:cs typeface="Calibri"/>
              </a:rPr>
              <a:t> calculating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the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overall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AQI,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or </a:t>
            </a:r>
            <a:r>
              <a:rPr sz="1800">
                <a:latin typeface="Calibri"/>
                <a:cs typeface="Calibri"/>
              </a:rPr>
              <a:t> air</a:t>
            </a:r>
            <a:r>
              <a:rPr sz="1800" spc="-5">
                <a:latin typeface="Calibri"/>
                <a:cs typeface="Calibri"/>
              </a:rPr>
              <a:t> quality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index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C997007C-89D2-E893-FD5F-D62A60E6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9677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BB1F1E-497D-CC6B-A07A-09F8DB57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1051559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D7A4E9-AA4E-F15A-2E3D-84B9A699A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490537"/>
            <a:ext cx="8420100" cy="5876925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F25D549-B1F4-605E-A0B3-F008ACFAF2AA}"/>
              </a:ext>
            </a:extLst>
          </p:cNvPr>
          <p:cNvSpPr/>
          <p:nvPr/>
        </p:nvSpPr>
        <p:spPr>
          <a:xfrm>
            <a:off x="1638300" y="5334000"/>
            <a:ext cx="8915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A89833D-35C8-8622-1465-F47ECD54B05A}"/>
              </a:ext>
            </a:extLst>
          </p:cNvPr>
          <p:cNvSpPr/>
          <p:nvPr/>
        </p:nvSpPr>
        <p:spPr>
          <a:xfrm>
            <a:off x="1638300" y="4038600"/>
            <a:ext cx="8915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3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2094" y="362831"/>
            <a:ext cx="925228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>
                <a:latin typeface="Calibri"/>
                <a:cs typeface="Calibri"/>
              </a:rPr>
              <a:t>The</a:t>
            </a:r>
            <a:r>
              <a:rPr sz="4400" b="1" spc="-15">
                <a:latin typeface="Calibri"/>
                <a:cs typeface="Calibri"/>
              </a:rPr>
              <a:t> </a:t>
            </a:r>
            <a:r>
              <a:rPr sz="4400" b="1" spc="-25">
                <a:latin typeface="Calibri"/>
                <a:cs typeface="Calibri"/>
              </a:rPr>
              <a:t>Father</a:t>
            </a:r>
            <a:r>
              <a:rPr sz="4400" b="1" spc="-5">
                <a:latin typeface="Calibri"/>
                <a:cs typeface="Calibri"/>
              </a:rPr>
              <a:t> </a:t>
            </a:r>
            <a:r>
              <a:rPr sz="4400" b="1">
                <a:latin typeface="Calibri"/>
                <a:cs typeface="Calibri"/>
              </a:rPr>
              <a:t>of</a:t>
            </a:r>
            <a:r>
              <a:rPr sz="4400" b="1" spc="-10">
                <a:latin typeface="Calibri"/>
                <a:cs typeface="Calibri"/>
              </a:rPr>
              <a:t> </a:t>
            </a:r>
            <a:r>
              <a:rPr sz="4400" b="1" spc="-5">
                <a:latin typeface="Calibri"/>
                <a:cs typeface="Calibri"/>
              </a:rPr>
              <a:t>Occupational</a:t>
            </a:r>
            <a:r>
              <a:rPr sz="4400" b="1" spc="10">
                <a:latin typeface="Calibri"/>
                <a:cs typeface="Calibri"/>
              </a:rPr>
              <a:t> </a:t>
            </a:r>
            <a:r>
              <a:rPr sz="4400" b="1">
                <a:latin typeface="Calibri"/>
                <a:cs typeface="Calibri"/>
              </a:rPr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79282"/>
            <a:ext cx="4820920" cy="4409797"/>
          </a:xfrm>
          <a:prstGeom prst="rect">
            <a:avLst/>
          </a:prstGeom>
        </p:spPr>
        <p:txBody>
          <a:bodyPr vert="horz" wrap="square" lIns="0" tIns="98425" rIns="0" bIns="0" rtlCol="0" anchor="t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Bernardino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Ramazzini</a:t>
            </a:r>
            <a:endParaRPr sz="2800" dirty="0" err="1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 err="1">
                <a:latin typeface="Calibri"/>
                <a:cs typeface="Calibri"/>
              </a:rPr>
              <a:t>Βorn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Carpi,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Italy,</a:t>
            </a:r>
            <a:r>
              <a:rPr sz="2800" spc="-5" dirty="0">
                <a:latin typeface="Calibri"/>
                <a:cs typeface="Calibri"/>
              </a:rPr>
              <a:t> 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1633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 err="1">
                <a:latin typeface="Calibri"/>
                <a:cs typeface="Calibri"/>
              </a:rPr>
              <a:t>Ramazzini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focused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25" dirty="0">
                <a:latin typeface="Calibri"/>
                <a:cs typeface="Calibri"/>
              </a:rPr>
              <a:t>workers'</a:t>
            </a:r>
            <a:r>
              <a:rPr lang="en-GB" sz="2800" spc="-25" dirty="0">
                <a:latin typeface="Calibri"/>
                <a:cs typeface="Calibri"/>
              </a:rPr>
              <a:t> 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 </a:t>
            </a:r>
            <a:r>
              <a:rPr sz="2800" spc="-15" dirty="0">
                <a:latin typeface="Calibri"/>
                <a:cs typeface="Calibri"/>
              </a:rPr>
              <a:t>problems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systematic</a:t>
            </a:r>
            <a:r>
              <a:rPr lang="en-GB" sz="2800" spc="-20" dirty="0">
                <a:latin typeface="Calibri"/>
                <a:cs typeface="Calibri"/>
              </a:rPr>
              <a:t> 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scholarly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way</a:t>
            </a:r>
            <a:endParaRPr sz="2800" dirty="0">
              <a:latin typeface="Calibri"/>
              <a:cs typeface="Calibri"/>
            </a:endParaRPr>
          </a:p>
          <a:p>
            <a:pPr marL="241300" marR="12573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err="1">
                <a:latin typeface="Calibri"/>
                <a:cs typeface="Calibri"/>
              </a:rPr>
              <a:t>Morbis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err="1">
                <a:latin typeface="Calibri"/>
                <a:cs typeface="Calibri"/>
              </a:rPr>
              <a:t>Artificum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err="1">
                <a:latin typeface="Calibri"/>
                <a:cs typeface="Calibri"/>
              </a:rPr>
              <a:t>Diatriba</a:t>
            </a:r>
            <a:r>
              <a:rPr lang="en-GB" sz="2800" spc="-10" dirty="0">
                <a:latin typeface="Calibri"/>
                <a:cs typeface="Calibri"/>
              </a:rPr>
              <a:t> 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[</a:t>
            </a:r>
            <a:r>
              <a:rPr lang="en-US" sz="2800" spc="-10">
                <a:latin typeface="Calibri"/>
                <a:cs typeface="Calibri"/>
              </a:rPr>
              <a:t>Dissertation on Workers' Diseases</a:t>
            </a:r>
            <a:r>
              <a:rPr sz="2800" spc="-10">
                <a:latin typeface="Calibri"/>
                <a:cs typeface="Calibri"/>
              </a:rPr>
              <a:t>]</a:t>
            </a:r>
            <a:r>
              <a:rPr sz="2800" spc="-35">
                <a:latin typeface="Calibri"/>
                <a:cs typeface="Calibri"/>
              </a:rPr>
              <a:t>;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first</a:t>
            </a:r>
            <a:r>
              <a:rPr lang="en-GB" sz="2800" spc="-25" dirty="0">
                <a:latin typeface="Calibri"/>
                <a:cs typeface="Calibri"/>
              </a:rPr>
              <a:t> 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edition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printed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Modena</a:t>
            </a:r>
            <a:r>
              <a:rPr lang="en-GB" sz="2800" spc="-5" dirty="0">
                <a:latin typeface="Calibri"/>
                <a:cs typeface="Calibri"/>
              </a:rPr>
              <a:t> 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1700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7657" y="1373124"/>
            <a:ext cx="2707821" cy="28011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4647" y="1335024"/>
            <a:ext cx="3087571" cy="27721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87394" y="4118546"/>
            <a:ext cx="2389081" cy="2404570"/>
          </a:xfrm>
          <a:prstGeom prst="rect">
            <a:avLst/>
          </a:prstGeom>
        </p:spPr>
      </p:pic>
      <p:pic>
        <p:nvPicPr>
          <p:cNvPr id="8" name="Picture 7" descr="A logo with black text&#10;&#10;Description automatically generated">
            <a:extLst>
              <a:ext uri="{FF2B5EF4-FFF2-40B4-BE49-F238E27FC236}">
                <a16:creationId xmlns:a16="http://schemas.microsoft.com/office/drawing/2014/main" id="{05383C32-D89E-333C-2761-7AA261B6A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011" y="4821992"/>
            <a:ext cx="3573125" cy="1885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DE5F7-CFBF-3C48-89CD-2D4F5C90C29E}"/>
              </a:ext>
            </a:extLst>
          </p:cNvPr>
          <p:cNvSpPr txBox="1"/>
          <p:nvPr/>
        </p:nvSpPr>
        <p:spPr>
          <a:xfrm>
            <a:off x="3896548" y="61543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6"/>
              </a:rPr>
              <a:t>ΕΛΙΝΥΑΕ (elinyae.gr)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816479"/>
            <a:ext cx="10083165" cy="198818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>
                <a:latin typeface="Calibri"/>
                <a:cs typeface="Calibri"/>
              </a:rPr>
              <a:t>With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accounting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for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estimated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53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%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all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work-related </a:t>
            </a:r>
            <a:r>
              <a:rPr sz="2800" spc="-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deaths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EU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other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developed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countries,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reliable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data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on 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workplace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exposures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to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risk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factors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are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essential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for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both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safety</a:t>
            </a:r>
            <a:r>
              <a:rPr sz="2800" spc="-5">
                <a:latin typeface="Calibri"/>
                <a:cs typeface="Calibri"/>
              </a:rPr>
              <a:t> and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health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workers</a:t>
            </a:r>
            <a:r>
              <a:rPr sz="2800" spc="-5">
                <a:latin typeface="Calibri"/>
                <a:cs typeface="Calibri"/>
              </a:rPr>
              <a:t> and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 </a:t>
            </a:r>
            <a:r>
              <a:rPr sz="2800" spc="-15">
                <a:latin typeface="Calibri"/>
                <a:cs typeface="Calibri"/>
              </a:rPr>
              <a:t>productive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sustainable 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economy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3323" y="521043"/>
            <a:ext cx="5053280" cy="8480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291" y="566746"/>
            <a:ext cx="77410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>
                <a:latin typeface="Calibri"/>
                <a:cs typeface="Calibri"/>
              </a:rPr>
              <a:t>What</a:t>
            </a:r>
            <a:r>
              <a:rPr sz="4400" b="1" spc="-20">
                <a:latin typeface="Calibri"/>
                <a:cs typeface="Calibri"/>
              </a:rPr>
              <a:t> </a:t>
            </a:r>
            <a:r>
              <a:rPr sz="4400" b="1">
                <a:latin typeface="Calibri"/>
                <a:cs typeface="Calibri"/>
              </a:rPr>
              <a:t>is</a:t>
            </a:r>
            <a:r>
              <a:rPr sz="4400" b="1" spc="-20">
                <a:latin typeface="Calibri"/>
                <a:cs typeface="Calibri"/>
              </a:rPr>
              <a:t> </a:t>
            </a:r>
            <a:r>
              <a:rPr sz="4400" b="1" spc="-5">
                <a:latin typeface="Calibri"/>
                <a:cs typeface="Calibri"/>
              </a:rPr>
              <a:t>occupational</a:t>
            </a:r>
            <a:r>
              <a:rPr sz="4400" b="1" spc="10">
                <a:latin typeface="Calibri"/>
                <a:cs typeface="Calibri"/>
              </a:rPr>
              <a:t> </a:t>
            </a:r>
            <a:r>
              <a:rPr sz="4400" b="1" spc="-5">
                <a:latin typeface="Calibri"/>
                <a:cs typeface="Calibri"/>
              </a:rPr>
              <a:t>cancer?</a:t>
            </a:r>
            <a:endParaRPr sz="4400" b="1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548511"/>
            <a:ext cx="9529445" cy="1732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4986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>
                <a:latin typeface="Calibri"/>
                <a:cs typeface="Calibri"/>
              </a:rPr>
              <a:t>Occupational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is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that</a:t>
            </a:r>
            <a:r>
              <a:rPr sz="2800" spc="-5">
                <a:latin typeface="Calibri"/>
                <a:cs typeface="Calibri"/>
              </a:rPr>
              <a:t> is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caused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wholly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or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partly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by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exposure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to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carcinogen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at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work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>
                <a:latin typeface="Calibri"/>
                <a:cs typeface="Calibri"/>
              </a:rPr>
              <a:t>The </a:t>
            </a:r>
            <a:r>
              <a:rPr sz="2800" spc="-10">
                <a:latin typeface="Calibri"/>
                <a:cs typeface="Calibri"/>
              </a:rPr>
              <a:t>most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common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types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occupational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are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lung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40">
                <a:latin typeface="Calibri"/>
                <a:cs typeface="Calibri"/>
              </a:rPr>
              <a:t>cancer, </a:t>
            </a:r>
            <a:r>
              <a:rPr sz="2800" spc="-6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bladder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mesothelioma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3268" y="3137437"/>
            <a:ext cx="5209304" cy="35601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5231" y="6208267"/>
            <a:ext cx="6344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Dying </a:t>
            </a:r>
            <a:r>
              <a:rPr sz="1200" spc="-10">
                <a:solidFill>
                  <a:srgbClr val="888888"/>
                </a:solidFill>
                <a:latin typeface="Calibri"/>
                <a:cs typeface="Calibri"/>
              </a:rPr>
              <a:t>for work: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the magnitude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of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US mortality </a:t>
            </a:r>
            <a:r>
              <a:rPr sz="1200" spc="-10">
                <a:solidFill>
                  <a:srgbClr val="888888"/>
                </a:solidFill>
                <a:latin typeface="Calibri"/>
                <a:cs typeface="Calibri"/>
              </a:rPr>
              <a:t>from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selected causes of death associated with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occupation.</a:t>
            </a:r>
            <a:r>
              <a:rPr sz="1200" spc="-2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K.</a:t>
            </a:r>
            <a:r>
              <a:rPr sz="1200" spc="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Steenland,</a:t>
            </a:r>
            <a:r>
              <a:rPr sz="1200" spc="-3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et</a:t>
            </a:r>
            <a:r>
              <a:rPr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al.</a:t>
            </a:r>
            <a:r>
              <a:rPr sz="1200" spc="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American</a:t>
            </a:r>
            <a:r>
              <a:rPr sz="1200" spc="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Journal</a:t>
            </a:r>
            <a:r>
              <a:rPr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Occupational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 Medicine.</a:t>
            </a:r>
            <a:r>
              <a:rPr sz="1200" spc="-15">
                <a:solidFill>
                  <a:srgbClr val="888888"/>
                </a:solidFill>
                <a:latin typeface="Calibri"/>
                <a:cs typeface="Calibri"/>
              </a:rPr>
              <a:t> Vol.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r>
              <a:rPr sz="1200" spc="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888888"/>
                </a:solidFill>
                <a:latin typeface="Calibri"/>
                <a:cs typeface="Calibri"/>
              </a:rPr>
              <a:t>(2003).</a:t>
            </a:r>
            <a:r>
              <a:rPr sz="1200" spc="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p.</a:t>
            </a:r>
            <a:r>
              <a:rPr sz="12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888888"/>
                </a:solidFill>
                <a:latin typeface="Calibri"/>
                <a:cs typeface="Calibri"/>
              </a:rPr>
              <a:t>461-482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0826" y="362831"/>
            <a:ext cx="303820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5">
                <a:latin typeface="Calibri"/>
                <a:cs typeface="Calibri"/>
              </a:rPr>
              <a:t>Definitions</a:t>
            </a:r>
            <a:endParaRPr sz="4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9704" y="1402080"/>
            <a:ext cx="11056620" cy="1529080"/>
            <a:chOff x="679704" y="1402080"/>
            <a:chExt cx="11056620" cy="1529080"/>
          </a:xfrm>
        </p:grpSpPr>
        <p:sp>
          <p:nvSpPr>
            <p:cNvPr id="4" name="object 4"/>
            <p:cNvSpPr/>
            <p:nvPr/>
          </p:nvSpPr>
          <p:spPr>
            <a:xfrm>
              <a:off x="679704" y="1402080"/>
              <a:ext cx="11056620" cy="1529080"/>
            </a:xfrm>
            <a:custGeom>
              <a:avLst/>
              <a:gdLst/>
              <a:ahLst/>
              <a:cxnLst/>
              <a:rect l="l" t="t" r="r" b="b"/>
              <a:pathLst>
                <a:path w="11056620" h="1529080">
                  <a:moveTo>
                    <a:pt x="10903712" y="0"/>
                  </a:moveTo>
                  <a:lnTo>
                    <a:pt x="152857" y="0"/>
                  </a:lnTo>
                  <a:lnTo>
                    <a:pt x="104543" y="7794"/>
                  </a:lnTo>
                  <a:lnTo>
                    <a:pt x="62583" y="29500"/>
                  </a:lnTo>
                  <a:lnTo>
                    <a:pt x="29493" y="62599"/>
                  </a:lnTo>
                  <a:lnTo>
                    <a:pt x="7793" y="104574"/>
                  </a:lnTo>
                  <a:lnTo>
                    <a:pt x="0" y="152908"/>
                  </a:lnTo>
                  <a:lnTo>
                    <a:pt x="0" y="1375664"/>
                  </a:lnTo>
                  <a:lnTo>
                    <a:pt x="7793" y="1423997"/>
                  </a:lnTo>
                  <a:lnTo>
                    <a:pt x="29493" y="1465972"/>
                  </a:lnTo>
                  <a:lnTo>
                    <a:pt x="62583" y="1499071"/>
                  </a:lnTo>
                  <a:lnTo>
                    <a:pt x="104543" y="1520777"/>
                  </a:lnTo>
                  <a:lnTo>
                    <a:pt x="152857" y="1528572"/>
                  </a:lnTo>
                  <a:lnTo>
                    <a:pt x="10903712" y="1528572"/>
                  </a:lnTo>
                  <a:lnTo>
                    <a:pt x="10952045" y="1520777"/>
                  </a:lnTo>
                  <a:lnTo>
                    <a:pt x="10994020" y="1499071"/>
                  </a:lnTo>
                  <a:lnTo>
                    <a:pt x="11027119" y="1465972"/>
                  </a:lnTo>
                  <a:lnTo>
                    <a:pt x="11048825" y="1423997"/>
                  </a:lnTo>
                  <a:lnTo>
                    <a:pt x="11056620" y="1375664"/>
                  </a:lnTo>
                  <a:lnTo>
                    <a:pt x="11056620" y="152908"/>
                  </a:lnTo>
                  <a:lnTo>
                    <a:pt x="11048825" y="104574"/>
                  </a:lnTo>
                  <a:lnTo>
                    <a:pt x="11027119" y="62599"/>
                  </a:lnTo>
                  <a:lnTo>
                    <a:pt x="10994020" y="29500"/>
                  </a:lnTo>
                  <a:lnTo>
                    <a:pt x="10952045" y="7794"/>
                  </a:lnTo>
                  <a:lnTo>
                    <a:pt x="10903712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4203" y="186071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40" h="284480">
                  <a:moveTo>
                    <a:pt x="165394" y="0"/>
                  </a:moveTo>
                  <a:lnTo>
                    <a:pt x="125149" y="27355"/>
                  </a:lnTo>
                  <a:lnTo>
                    <a:pt x="89434" y="60141"/>
                  </a:lnTo>
                  <a:lnTo>
                    <a:pt x="58853" y="97753"/>
                  </a:lnTo>
                  <a:lnTo>
                    <a:pt x="34013" y="139587"/>
                  </a:lnTo>
                  <a:lnTo>
                    <a:pt x="15521" y="185035"/>
                  </a:lnTo>
                  <a:lnTo>
                    <a:pt x="3981" y="233493"/>
                  </a:lnTo>
                  <a:lnTo>
                    <a:pt x="0" y="284356"/>
                  </a:lnTo>
                  <a:lnTo>
                    <a:pt x="233803" y="284357"/>
                  </a:lnTo>
                  <a:lnTo>
                    <a:pt x="237226" y="259249"/>
                  </a:lnTo>
                  <a:lnTo>
                    <a:pt x="246900" y="236491"/>
                  </a:lnTo>
                  <a:lnTo>
                    <a:pt x="261932" y="217136"/>
                  </a:lnTo>
                  <a:lnTo>
                    <a:pt x="281430" y="202239"/>
                  </a:lnTo>
                  <a:lnTo>
                    <a:pt x="16539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4203" y="1860712"/>
              <a:ext cx="281940" cy="284480"/>
            </a:xfrm>
            <a:custGeom>
              <a:avLst/>
              <a:gdLst/>
              <a:ahLst/>
              <a:cxnLst/>
              <a:rect l="l" t="t" r="r" b="b"/>
              <a:pathLst>
                <a:path w="281940" h="284480">
                  <a:moveTo>
                    <a:pt x="281430" y="202239"/>
                  </a:moveTo>
                  <a:lnTo>
                    <a:pt x="165394" y="0"/>
                  </a:lnTo>
                  <a:lnTo>
                    <a:pt x="125149" y="27355"/>
                  </a:lnTo>
                  <a:lnTo>
                    <a:pt x="89434" y="60141"/>
                  </a:lnTo>
                  <a:lnTo>
                    <a:pt x="58853" y="97753"/>
                  </a:lnTo>
                  <a:lnTo>
                    <a:pt x="34013" y="139587"/>
                  </a:lnTo>
                  <a:lnTo>
                    <a:pt x="15521" y="185035"/>
                  </a:lnTo>
                  <a:lnTo>
                    <a:pt x="3981" y="233493"/>
                  </a:lnTo>
                  <a:lnTo>
                    <a:pt x="0" y="284356"/>
                  </a:lnTo>
                  <a:lnTo>
                    <a:pt x="233803" y="284357"/>
                  </a:lnTo>
                  <a:lnTo>
                    <a:pt x="237226" y="259249"/>
                  </a:lnTo>
                  <a:lnTo>
                    <a:pt x="246900" y="236491"/>
                  </a:lnTo>
                  <a:lnTo>
                    <a:pt x="261932" y="217136"/>
                  </a:lnTo>
                  <a:lnTo>
                    <a:pt x="281430" y="202239"/>
                  </a:lnTo>
                </a:path>
              </a:pathLst>
            </a:custGeom>
            <a:ln w="1009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7597" y="1855665"/>
              <a:ext cx="312663" cy="3453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1476" y="1746504"/>
              <a:ext cx="841375" cy="840105"/>
            </a:xfrm>
            <a:custGeom>
              <a:avLst/>
              <a:gdLst/>
              <a:ahLst/>
              <a:cxnLst/>
              <a:rect l="l" t="t" r="r" b="b"/>
              <a:pathLst>
                <a:path w="841375" h="840105">
                  <a:moveTo>
                    <a:pt x="0" y="839724"/>
                  </a:moveTo>
                  <a:lnTo>
                    <a:pt x="841248" y="839724"/>
                  </a:lnTo>
                  <a:lnTo>
                    <a:pt x="841248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94610" y="1767585"/>
            <a:ext cx="8163559" cy="7645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40"/>
              </a:spcBef>
            </a:pPr>
            <a:r>
              <a:rPr sz="2400" spc="-5">
                <a:latin typeface="Calibri"/>
                <a:cs typeface="Calibri"/>
              </a:rPr>
              <a:t>The </a:t>
            </a:r>
            <a:r>
              <a:rPr sz="2400" spc="-10">
                <a:latin typeface="Calibri"/>
                <a:cs typeface="Calibri"/>
              </a:rPr>
              <a:t>agent </a:t>
            </a:r>
            <a:r>
              <a:rPr sz="2400">
                <a:latin typeface="Calibri"/>
                <a:cs typeface="Calibri"/>
              </a:rPr>
              <a:t>is a </a:t>
            </a:r>
            <a:r>
              <a:rPr sz="2400" spc="-10">
                <a:latin typeface="Calibri"/>
                <a:cs typeface="Calibri"/>
              </a:rPr>
              <a:t>defined substance, </a:t>
            </a:r>
            <a:r>
              <a:rPr sz="2400">
                <a:latin typeface="Calibri"/>
                <a:cs typeface="Calibri"/>
              </a:rPr>
              <a:t>a </a:t>
            </a:r>
            <a:r>
              <a:rPr sz="2400" spc="-5">
                <a:latin typeface="Calibri"/>
                <a:cs typeface="Calibri"/>
              </a:rPr>
              <a:t>mixture, or </a:t>
            </a:r>
            <a:r>
              <a:rPr sz="2400">
                <a:latin typeface="Calibri"/>
                <a:cs typeface="Calibri"/>
              </a:rPr>
              <a:t>a type </a:t>
            </a:r>
            <a:r>
              <a:rPr sz="2400" spc="-5">
                <a:latin typeface="Calibri"/>
                <a:cs typeface="Calibri"/>
              </a:rPr>
              <a:t>or </a:t>
            </a:r>
            <a:r>
              <a:rPr sz="2400" spc="-10">
                <a:latin typeface="Calibri"/>
                <a:cs typeface="Calibri"/>
              </a:rPr>
              <a:t>source </a:t>
            </a:r>
            <a:r>
              <a:rPr sz="2400" spc="-5">
                <a:latin typeface="Calibri"/>
                <a:cs typeface="Calibri"/>
              </a:rPr>
              <a:t>of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radiation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9704" y="3281171"/>
            <a:ext cx="11056620" cy="1529080"/>
            <a:chOff x="679704" y="3281171"/>
            <a:chExt cx="11056620" cy="1529080"/>
          </a:xfrm>
        </p:grpSpPr>
        <p:sp>
          <p:nvSpPr>
            <p:cNvPr id="11" name="object 11"/>
            <p:cNvSpPr/>
            <p:nvPr/>
          </p:nvSpPr>
          <p:spPr>
            <a:xfrm>
              <a:off x="679704" y="3281171"/>
              <a:ext cx="11056620" cy="1529080"/>
            </a:xfrm>
            <a:custGeom>
              <a:avLst/>
              <a:gdLst/>
              <a:ahLst/>
              <a:cxnLst/>
              <a:rect l="l" t="t" r="r" b="b"/>
              <a:pathLst>
                <a:path w="11056620" h="1529079">
                  <a:moveTo>
                    <a:pt x="10903712" y="0"/>
                  </a:moveTo>
                  <a:lnTo>
                    <a:pt x="152857" y="0"/>
                  </a:lnTo>
                  <a:lnTo>
                    <a:pt x="104543" y="7794"/>
                  </a:lnTo>
                  <a:lnTo>
                    <a:pt x="62583" y="29500"/>
                  </a:lnTo>
                  <a:lnTo>
                    <a:pt x="29493" y="62599"/>
                  </a:lnTo>
                  <a:lnTo>
                    <a:pt x="7793" y="104574"/>
                  </a:lnTo>
                  <a:lnTo>
                    <a:pt x="0" y="152907"/>
                  </a:lnTo>
                  <a:lnTo>
                    <a:pt x="0" y="1375664"/>
                  </a:lnTo>
                  <a:lnTo>
                    <a:pt x="7793" y="1423997"/>
                  </a:lnTo>
                  <a:lnTo>
                    <a:pt x="29493" y="1465972"/>
                  </a:lnTo>
                  <a:lnTo>
                    <a:pt x="62583" y="1499071"/>
                  </a:lnTo>
                  <a:lnTo>
                    <a:pt x="104543" y="1520777"/>
                  </a:lnTo>
                  <a:lnTo>
                    <a:pt x="152857" y="1528571"/>
                  </a:lnTo>
                  <a:lnTo>
                    <a:pt x="10903712" y="1528571"/>
                  </a:lnTo>
                  <a:lnTo>
                    <a:pt x="10952045" y="1520777"/>
                  </a:lnTo>
                  <a:lnTo>
                    <a:pt x="10994020" y="1499071"/>
                  </a:lnTo>
                  <a:lnTo>
                    <a:pt x="11027119" y="1465972"/>
                  </a:lnTo>
                  <a:lnTo>
                    <a:pt x="11048825" y="1423997"/>
                  </a:lnTo>
                  <a:lnTo>
                    <a:pt x="11056620" y="1375664"/>
                  </a:lnTo>
                  <a:lnTo>
                    <a:pt x="11056620" y="152907"/>
                  </a:lnTo>
                  <a:lnTo>
                    <a:pt x="11048825" y="104574"/>
                  </a:lnTo>
                  <a:lnTo>
                    <a:pt x="11027119" y="62599"/>
                  </a:lnTo>
                  <a:lnTo>
                    <a:pt x="10994020" y="29500"/>
                  </a:lnTo>
                  <a:lnTo>
                    <a:pt x="10952045" y="7794"/>
                  </a:lnTo>
                  <a:lnTo>
                    <a:pt x="10903712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3292" y="407931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9268" y="0"/>
                  </a:moveTo>
                  <a:lnTo>
                    <a:pt x="17904" y="2257"/>
                  </a:lnTo>
                  <a:lnTo>
                    <a:pt x="8610" y="8473"/>
                  </a:lnTo>
                  <a:lnTo>
                    <a:pt x="2328" y="17713"/>
                  </a:lnTo>
                  <a:lnTo>
                    <a:pt x="0" y="29043"/>
                  </a:lnTo>
                  <a:lnTo>
                    <a:pt x="964" y="33883"/>
                  </a:lnTo>
                  <a:lnTo>
                    <a:pt x="33953" y="955"/>
                  </a:lnTo>
                  <a:lnTo>
                    <a:pt x="292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3292" y="4079310"/>
              <a:ext cx="34290" cy="34290"/>
            </a:xfrm>
            <a:custGeom>
              <a:avLst/>
              <a:gdLst/>
              <a:ahLst/>
              <a:cxnLst/>
              <a:rect l="l" t="t" r="r" b="b"/>
              <a:pathLst>
                <a:path w="34290" h="34289">
                  <a:moveTo>
                    <a:pt x="29268" y="0"/>
                  </a:moveTo>
                  <a:lnTo>
                    <a:pt x="17904" y="2257"/>
                  </a:lnTo>
                  <a:lnTo>
                    <a:pt x="8610" y="8473"/>
                  </a:lnTo>
                  <a:lnTo>
                    <a:pt x="2328" y="17713"/>
                  </a:lnTo>
                  <a:lnTo>
                    <a:pt x="0" y="29043"/>
                  </a:lnTo>
                  <a:lnTo>
                    <a:pt x="964" y="33883"/>
                  </a:lnTo>
                </a:path>
                <a:path w="34290" h="34289">
                  <a:moveTo>
                    <a:pt x="33953" y="955"/>
                  </a:moveTo>
                  <a:lnTo>
                    <a:pt x="29268" y="0"/>
                  </a:lnTo>
                </a:path>
              </a:pathLst>
            </a:custGeom>
            <a:ln w="1009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0422" y="3718322"/>
              <a:ext cx="505459" cy="657225"/>
            </a:xfrm>
            <a:custGeom>
              <a:avLst/>
              <a:gdLst/>
              <a:ahLst/>
              <a:cxnLst/>
              <a:rect l="l" t="t" r="r" b="b"/>
              <a:pathLst>
                <a:path w="505460" h="657225">
                  <a:moveTo>
                    <a:pt x="368660" y="0"/>
                  </a:moveTo>
                  <a:lnTo>
                    <a:pt x="4384" y="604919"/>
                  </a:lnTo>
                  <a:lnTo>
                    <a:pt x="0" y="617934"/>
                  </a:lnTo>
                  <a:lnTo>
                    <a:pt x="923" y="631158"/>
                  </a:lnTo>
                  <a:lnTo>
                    <a:pt x="41441" y="656775"/>
                  </a:lnTo>
                  <a:lnTo>
                    <a:pt x="203285" y="495232"/>
                  </a:lnTo>
                  <a:lnTo>
                    <a:pt x="205650" y="490954"/>
                  </a:lnTo>
                  <a:lnTo>
                    <a:pt x="211106" y="486622"/>
                  </a:lnTo>
                  <a:lnTo>
                    <a:pt x="212249" y="486284"/>
                  </a:lnTo>
                  <a:lnTo>
                    <a:pt x="269392" y="429247"/>
                  </a:lnTo>
                  <a:lnTo>
                    <a:pt x="264229" y="426951"/>
                  </a:lnTo>
                  <a:lnTo>
                    <a:pt x="222253" y="426951"/>
                  </a:lnTo>
                  <a:lnTo>
                    <a:pt x="215340" y="425608"/>
                  </a:lnTo>
                  <a:lnTo>
                    <a:pt x="209261" y="421581"/>
                  </a:lnTo>
                  <a:lnTo>
                    <a:pt x="205226" y="415515"/>
                  </a:lnTo>
                  <a:lnTo>
                    <a:pt x="203881" y="408615"/>
                  </a:lnTo>
                  <a:lnTo>
                    <a:pt x="205226" y="401714"/>
                  </a:lnTo>
                  <a:lnTo>
                    <a:pt x="209261" y="395649"/>
                  </a:lnTo>
                  <a:lnTo>
                    <a:pt x="209965" y="395649"/>
                  </a:lnTo>
                  <a:lnTo>
                    <a:pt x="211462" y="394186"/>
                  </a:lnTo>
                  <a:lnTo>
                    <a:pt x="213923" y="392710"/>
                  </a:lnTo>
                  <a:lnTo>
                    <a:pt x="216621" y="391845"/>
                  </a:lnTo>
                  <a:lnTo>
                    <a:pt x="214495" y="384958"/>
                  </a:lnTo>
                  <a:lnTo>
                    <a:pt x="215156" y="378030"/>
                  </a:lnTo>
                  <a:lnTo>
                    <a:pt x="218370" y="371855"/>
                  </a:lnTo>
                  <a:lnTo>
                    <a:pt x="223903" y="367225"/>
                  </a:lnTo>
                  <a:lnTo>
                    <a:pt x="230802" y="365100"/>
                  </a:lnTo>
                  <a:lnTo>
                    <a:pt x="281342" y="365100"/>
                  </a:lnTo>
                  <a:lnTo>
                    <a:pt x="281134" y="362629"/>
                  </a:lnTo>
                  <a:lnTo>
                    <a:pt x="288304" y="323786"/>
                  </a:lnTo>
                  <a:lnTo>
                    <a:pt x="307837" y="292019"/>
                  </a:lnTo>
                  <a:lnTo>
                    <a:pt x="336772" y="270575"/>
                  </a:lnTo>
                  <a:lnTo>
                    <a:pt x="372144" y="262705"/>
                  </a:lnTo>
                  <a:lnTo>
                    <a:pt x="436244" y="262705"/>
                  </a:lnTo>
                  <a:lnTo>
                    <a:pt x="504839" y="194237"/>
                  </a:lnTo>
                  <a:lnTo>
                    <a:pt x="402885" y="17159"/>
                  </a:lnTo>
                  <a:lnTo>
                    <a:pt x="393819" y="6829"/>
                  </a:lnTo>
                  <a:lnTo>
                    <a:pt x="381903" y="970"/>
                  </a:lnTo>
                  <a:lnTo>
                    <a:pt x="368660" y="0"/>
                  </a:lnTo>
                  <a:close/>
                </a:path>
                <a:path w="505460" h="657225">
                  <a:moveTo>
                    <a:pt x="239136" y="415789"/>
                  </a:moveTo>
                  <a:lnTo>
                    <a:pt x="222253" y="426951"/>
                  </a:lnTo>
                  <a:lnTo>
                    <a:pt x="264229" y="426951"/>
                  </a:lnTo>
                  <a:lnTo>
                    <a:pt x="239136" y="415789"/>
                  </a:lnTo>
                  <a:close/>
                </a:path>
                <a:path w="505460" h="657225">
                  <a:moveTo>
                    <a:pt x="281342" y="365100"/>
                  </a:moveTo>
                  <a:lnTo>
                    <a:pt x="230802" y="365100"/>
                  </a:lnTo>
                  <a:lnTo>
                    <a:pt x="237742" y="365759"/>
                  </a:lnTo>
                  <a:lnTo>
                    <a:pt x="243929" y="368967"/>
                  </a:lnTo>
                  <a:lnTo>
                    <a:pt x="248567" y="374493"/>
                  </a:lnTo>
                  <a:lnTo>
                    <a:pt x="250963" y="378879"/>
                  </a:lnTo>
                  <a:lnTo>
                    <a:pt x="251439" y="384066"/>
                  </a:lnTo>
                  <a:lnTo>
                    <a:pt x="249873" y="388820"/>
                  </a:lnTo>
                  <a:lnTo>
                    <a:pt x="269530" y="397464"/>
                  </a:lnTo>
                  <a:lnTo>
                    <a:pt x="273379" y="406697"/>
                  </a:lnTo>
                  <a:lnTo>
                    <a:pt x="277970" y="415568"/>
                  </a:lnTo>
                  <a:lnTo>
                    <a:pt x="279944" y="418715"/>
                  </a:lnTo>
                  <a:lnTo>
                    <a:pt x="292432" y="406251"/>
                  </a:lnTo>
                  <a:lnTo>
                    <a:pt x="286930" y="395054"/>
                  </a:lnTo>
                  <a:lnTo>
                    <a:pt x="282525" y="379182"/>
                  </a:lnTo>
                  <a:lnTo>
                    <a:pt x="281342" y="365100"/>
                  </a:lnTo>
                  <a:close/>
                </a:path>
                <a:path w="505460" h="657225">
                  <a:moveTo>
                    <a:pt x="209965" y="395649"/>
                  </a:moveTo>
                  <a:lnTo>
                    <a:pt x="209261" y="395649"/>
                  </a:lnTo>
                  <a:lnTo>
                    <a:pt x="209434" y="396167"/>
                  </a:lnTo>
                  <a:lnTo>
                    <a:pt x="209965" y="395649"/>
                  </a:lnTo>
                  <a:close/>
                </a:path>
                <a:path w="505460" h="657225">
                  <a:moveTo>
                    <a:pt x="436244" y="262705"/>
                  </a:moveTo>
                  <a:lnTo>
                    <a:pt x="372144" y="262705"/>
                  </a:lnTo>
                  <a:lnTo>
                    <a:pt x="407516" y="270603"/>
                  </a:lnTo>
                  <a:lnTo>
                    <a:pt x="419445" y="279472"/>
                  </a:lnTo>
                  <a:lnTo>
                    <a:pt x="436244" y="26270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0422" y="3718322"/>
              <a:ext cx="505459" cy="657225"/>
            </a:xfrm>
            <a:custGeom>
              <a:avLst/>
              <a:gdLst/>
              <a:ahLst/>
              <a:cxnLst/>
              <a:rect l="l" t="t" r="r" b="b"/>
              <a:pathLst>
                <a:path w="505460" h="657225">
                  <a:moveTo>
                    <a:pt x="504839" y="194237"/>
                  </a:moveTo>
                  <a:lnTo>
                    <a:pt x="402885" y="17159"/>
                  </a:lnTo>
                  <a:lnTo>
                    <a:pt x="393819" y="6829"/>
                  </a:lnTo>
                  <a:lnTo>
                    <a:pt x="381903" y="970"/>
                  </a:lnTo>
                  <a:lnTo>
                    <a:pt x="368660" y="0"/>
                  </a:lnTo>
                  <a:lnTo>
                    <a:pt x="355612" y="4337"/>
                  </a:lnTo>
                  <a:lnTo>
                    <a:pt x="350272" y="7363"/>
                  </a:lnTo>
                  <a:lnTo>
                    <a:pt x="345848" y="11829"/>
                  </a:lnTo>
                  <a:lnTo>
                    <a:pt x="342789" y="17159"/>
                  </a:lnTo>
                  <a:lnTo>
                    <a:pt x="4384" y="604919"/>
                  </a:lnTo>
                  <a:lnTo>
                    <a:pt x="0" y="617934"/>
                  </a:lnTo>
                  <a:lnTo>
                    <a:pt x="923" y="631158"/>
                  </a:lnTo>
                  <a:lnTo>
                    <a:pt x="6746" y="643070"/>
                  </a:lnTo>
                  <a:lnTo>
                    <a:pt x="17062" y="652151"/>
                  </a:lnTo>
                  <a:lnTo>
                    <a:pt x="22316" y="655183"/>
                  </a:lnTo>
                  <a:lnTo>
                    <a:pt x="28280" y="656775"/>
                  </a:lnTo>
                  <a:lnTo>
                    <a:pt x="34341" y="656782"/>
                  </a:lnTo>
                  <a:lnTo>
                    <a:pt x="41434" y="656782"/>
                  </a:lnTo>
                </a:path>
                <a:path w="505460" h="657225">
                  <a:moveTo>
                    <a:pt x="209434" y="396167"/>
                  </a:moveTo>
                  <a:lnTo>
                    <a:pt x="211462" y="394186"/>
                  </a:lnTo>
                  <a:lnTo>
                    <a:pt x="213923" y="392710"/>
                  </a:lnTo>
                  <a:lnTo>
                    <a:pt x="216621" y="391845"/>
                  </a:lnTo>
                  <a:lnTo>
                    <a:pt x="214495" y="384958"/>
                  </a:lnTo>
                  <a:lnTo>
                    <a:pt x="215156" y="378030"/>
                  </a:lnTo>
                  <a:lnTo>
                    <a:pt x="218370" y="371855"/>
                  </a:lnTo>
                  <a:lnTo>
                    <a:pt x="223903" y="367225"/>
                  </a:lnTo>
                  <a:lnTo>
                    <a:pt x="230802" y="365100"/>
                  </a:lnTo>
                  <a:lnTo>
                    <a:pt x="237742" y="365759"/>
                  </a:lnTo>
                  <a:lnTo>
                    <a:pt x="243929" y="368967"/>
                  </a:lnTo>
                  <a:lnTo>
                    <a:pt x="248567" y="374493"/>
                  </a:lnTo>
                  <a:lnTo>
                    <a:pt x="250963" y="378879"/>
                  </a:lnTo>
                  <a:lnTo>
                    <a:pt x="251439" y="384066"/>
                  </a:lnTo>
                  <a:lnTo>
                    <a:pt x="249873" y="388820"/>
                  </a:lnTo>
                  <a:lnTo>
                    <a:pt x="269530" y="397464"/>
                  </a:lnTo>
                  <a:lnTo>
                    <a:pt x="273379" y="406697"/>
                  </a:lnTo>
                  <a:lnTo>
                    <a:pt x="277970" y="415568"/>
                  </a:lnTo>
                  <a:lnTo>
                    <a:pt x="279944" y="418715"/>
                  </a:lnTo>
                </a:path>
                <a:path w="505460" h="657225">
                  <a:moveTo>
                    <a:pt x="269392" y="429247"/>
                  </a:moveTo>
                  <a:lnTo>
                    <a:pt x="239136" y="415789"/>
                  </a:lnTo>
                  <a:lnTo>
                    <a:pt x="238169" y="417921"/>
                  </a:lnTo>
                  <a:lnTo>
                    <a:pt x="236856" y="419881"/>
                  </a:lnTo>
                  <a:lnTo>
                    <a:pt x="235239" y="421581"/>
                  </a:lnTo>
                  <a:lnTo>
                    <a:pt x="229164" y="425608"/>
                  </a:lnTo>
                  <a:lnTo>
                    <a:pt x="222253" y="426951"/>
                  </a:lnTo>
                  <a:lnTo>
                    <a:pt x="215340" y="425608"/>
                  </a:lnTo>
                  <a:lnTo>
                    <a:pt x="209261" y="421581"/>
                  </a:lnTo>
                  <a:lnTo>
                    <a:pt x="205226" y="415515"/>
                  </a:lnTo>
                  <a:lnTo>
                    <a:pt x="203881" y="408615"/>
                  </a:lnTo>
                  <a:lnTo>
                    <a:pt x="205226" y="401714"/>
                  </a:lnTo>
                  <a:lnTo>
                    <a:pt x="209261" y="395649"/>
                  </a:lnTo>
                  <a:lnTo>
                    <a:pt x="209434" y="396167"/>
                  </a:lnTo>
                </a:path>
                <a:path w="505460" h="657225">
                  <a:moveTo>
                    <a:pt x="203285" y="495232"/>
                  </a:moveTo>
                  <a:lnTo>
                    <a:pt x="205650" y="490954"/>
                  </a:lnTo>
                  <a:lnTo>
                    <a:pt x="211106" y="486622"/>
                  </a:lnTo>
                  <a:lnTo>
                    <a:pt x="212249" y="486284"/>
                  </a:lnTo>
                </a:path>
                <a:path w="505460" h="657225">
                  <a:moveTo>
                    <a:pt x="292432" y="406251"/>
                  </a:moveTo>
                  <a:lnTo>
                    <a:pt x="286930" y="395054"/>
                  </a:lnTo>
                  <a:lnTo>
                    <a:pt x="282525" y="379182"/>
                  </a:lnTo>
                  <a:lnTo>
                    <a:pt x="281134" y="362629"/>
                  </a:lnTo>
                  <a:lnTo>
                    <a:pt x="288304" y="323786"/>
                  </a:lnTo>
                  <a:lnTo>
                    <a:pt x="307837" y="292019"/>
                  </a:lnTo>
                  <a:lnTo>
                    <a:pt x="336772" y="270575"/>
                  </a:lnTo>
                  <a:lnTo>
                    <a:pt x="372144" y="262705"/>
                  </a:lnTo>
                  <a:lnTo>
                    <a:pt x="407516" y="270603"/>
                  </a:lnTo>
                  <a:lnTo>
                    <a:pt x="419445" y="279472"/>
                  </a:lnTo>
                </a:path>
              </a:pathLst>
            </a:custGeom>
            <a:ln w="1009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1476" y="3625595"/>
              <a:ext cx="841375" cy="840105"/>
            </a:xfrm>
            <a:custGeom>
              <a:avLst/>
              <a:gdLst/>
              <a:ahLst/>
              <a:cxnLst/>
              <a:rect l="l" t="t" r="r" b="b"/>
              <a:pathLst>
                <a:path w="841375" h="840104">
                  <a:moveTo>
                    <a:pt x="0" y="839723"/>
                  </a:moveTo>
                  <a:lnTo>
                    <a:pt x="841248" y="839723"/>
                  </a:lnTo>
                  <a:lnTo>
                    <a:pt x="841248" y="0"/>
                  </a:lnTo>
                  <a:lnTo>
                    <a:pt x="0" y="0"/>
                  </a:lnTo>
                  <a:lnTo>
                    <a:pt x="0" y="83972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79704" y="5141449"/>
            <a:ext cx="11056620" cy="1529080"/>
            <a:chOff x="679704" y="5273153"/>
            <a:chExt cx="11056620" cy="1529080"/>
          </a:xfrm>
        </p:grpSpPr>
        <p:sp>
          <p:nvSpPr>
            <p:cNvPr id="18" name="object 18"/>
            <p:cNvSpPr/>
            <p:nvPr/>
          </p:nvSpPr>
          <p:spPr>
            <a:xfrm>
              <a:off x="679704" y="5273153"/>
              <a:ext cx="11056620" cy="1529080"/>
            </a:xfrm>
            <a:custGeom>
              <a:avLst/>
              <a:gdLst/>
              <a:ahLst/>
              <a:cxnLst/>
              <a:rect l="l" t="t" r="r" b="b"/>
              <a:pathLst>
                <a:path w="11056620" h="1529079">
                  <a:moveTo>
                    <a:pt x="10903712" y="0"/>
                  </a:moveTo>
                  <a:lnTo>
                    <a:pt x="152857" y="0"/>
                  </a:lnTo>
                  <a:lnTo>
                    <a:pt x="104543" y="7794"/>
                  </a:lnTo>
                  <a:lnTo>
                    <a:pt x="62583" y="29500"/>
                  </a:lnTo>
                  <a:lnTo>
                    <a:pt x="29493" y="62599"/>
                  </a:lnTo>
                  <a:lnTo>
                    <a:pt x="7793" y="104574"/>
                  </a:lnTo>
                  <a:lnTo>
                    <a:pt x="0" y="152908"/>
                  </a:lnTo>
                  <a:lnTo>
                    <a:pt x="0" y="1375702"/>
                  </a:lnTo>
                  <a:lnTo>
                    <a:pt x="7793" y="1424021"/>
                  </a:lnTo>
                  <a:lnTo>
                    <a:pt x="29493" y="1465985"/>
                  </a:lnTo>
                  <a:lnTo>
                    <a:pt x="62583" y="1499077"/>
                  </a:lnTo>
                  <a:lnTo>
                    <a:pt x="104543" y="1520778"/>
                  </a:lnTo>
                  <a:lnTo>
                    <a:pt x="152857" y="1528572"/>
                  </a:lnTo>
                  <a:lnTo>
                    <a:pt x="10903712" y="1528584"/>
                  </a:lnTo>
                  <a:lnTo>
                    <a:pt x="10952045" y="1520791"/>
                  </a:lnTo>
                  <a:lnTo>
                    <a:pt x="10994020" y="1499090"/>
                  </a:lnTo>
                  <a:lnTo>
                    <a:pt x="11027119" y="1465998"/>
                  </a:lnTo>
                  <a:lnTo>
                    <a:pt x="11048825" y="1424034"/>
                  </a:lnTo>
                  <a:lnTo>
                    <a:pt x="11056620" y="1375714"/>
                  </a:lnTo>
                  <a:lnTo>
                    <a:pt x="11056620" y="152908"/>
                  </a:lnTo>
                  <a:lnTo>
                    <a:pt x="11048825" y="104574"/>
                  </a:lnTo>
                  <a:lnTo>
                    <a:pt x="11027119" y="62599"/>
                  </a:lnTo>
                  <a:lnTo>
                    <a:pt x="10994020" y="29500"/>
                  </a:lnTo>
                  <a:lnTo>
                    <a:pt x="10952045" y="7794"/>
                  </a:lnTo>
                  <a:lnTo>
                    <a:pt x="10903712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4698" y="5678650"/>
              <a:ext cx="96687" cy="965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134" y="5678650"/>
              <a:ext cx="96687" cy="965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1510" y="5678650"/>
              <a:ext cx="96687" cy="9653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322" y="5678650"/>
              <a:ext cx="96687" cy="965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00043" y="5778780"/>
              <a:ext cx="728345" cy="389255"/>
            </a:xfrm>
            <a:custGeom>
              <a:avLst/>
              <a:gdLst/>
              <a:ahLst/>
              <a:cxnLst/>
              <a:rect l="l" t="t" r="r" b="b"/>
              <a:pathLst>
                <a:path w="728344" h="389254">
                  <a:moveTo>
                    <a:pt x="94776" y="242030"/>
                  </a:moveTo>
                  <a:lnTo>
                    <a:pt x="60138" y="242030"/>
                  </a:lnTo>
                  <a:lnTo>
                    <a:pt x="60138" y="388977"/>
                  </a:lnTo>
                  <a:lnTo>
                    <a:pt x="94776" y="388977"/>
                  </a:lnTo>
                  <a:lnTo>
                    <a:pt x="94776" y="242030"/>
                  </a:lnTo>
                  <a:close/>
                </a:path>
                <a:path w="728344" h="389254">
                  <a:moveTo>
                    <a:pt x="146732" y="242030"/>
                  </a:moveTo>
                  <a:lnTo>
                    <a:pt x="112094" y="242030"/>
                  </a:lnTo>
                  <a:lnTo>
                    <a:pt x="112094" y="388977"/>
                  </a:lnTo>
                  <a:lnTo>
                    <a:pt x="146732" y="388977"/>
                  </a:lnTo>
                  <a:lnTo>
                    <a:pt x="146732" y="242030"/>
                  </a:lnTo>
                  <a:close/>
                </a:path>
                <a:path w="728344" h="389254">
                  <a:moveTo>
                    <a:pt x="319920" y="51863"/>
                  </a:moveTo>
                  <a:lnTo>
                    <a:pt x="233326" y="51863"/>
                  </a:lnTo>
                  <a:lnTo>
                    <a:pt x="233326" y="388977"/>
                  </a:lnTo>
                  <a:lnTo>
                    <a:pt x="267963" y="388977"/>
                  </a:lnTo>
                  <a:lnTo>
                    <a:pt x="267963" y="190166"/>
                  </a:lnTo>
                  <a:lnTo>
                    <a:pt x="319920" y="190166"/>
                  </a:lnTo>
                  <a:lnTo>
                    <a:pt x="319920" y="51863"/>
                  </a:lnTo>
                  <a:close/>
                </a:path>
                <a:path w="728344" h="389254">
                  <a:moveTo>
                    <a:pt x="319920" y="190166"/>
                  </a:moveTo>
                  <a:lnTo>
                    <a:pt x="285282" y="190166"/>
                  </a:lnTo>
                  <a:lnTo>
                    <a:pt x="285282" y="388977"/>
                  </a:lnTo>
                  <a:lnTo>
                    <a:pt x="319920" y="388977"/>
                  </a:lnTo>
                  <a:lnTo>
                    <a:pt x="319920" y="190166"/>
                  </a:lnTo>
                  <a:close/>
                </a:path>
                <a:path w="728344" h="389254">
                  <a:moveTo>
                    <a:pt x="441151" y="242030"/>
                  </a:moveTo>
                  <a:lnTo>
                    <a:pt x="406514" y="242030"/>
                  </a:lnTo>
                  <a:lnTo>
                    <a:pt x="406514" y="388977"/>
                  </a:lnTo>
                  <a:lnTo>
                    <a:pt x="441151" y="388977"/>
                  </a:lnTo>
                  <a:lnTo>
                    <a:pt x="441151" y="242030"/>
                  </a:lnTo>
                  <a:close/>
                </a:path>
                <a:path w="728344" h="389254">
                  <a:moveTo>
                    <a:pt x="493107" y="242030"/>
                  </a:moveTo>
                  <a:lnTo>
                    <a:pt x="458470" y="242030"/>
                  </a:lnTo>
                  <a:lnTo>
                    <a:pt x="458470" y="388977"/>
                  </a:lnTo>
                  <a:lnTo>
                    <a:pt x="493107" y="388977"/>
                  </a:lnTo>
                  <a:lnTo>
                    <a:pt x="493107" y="242030"/>
                  </a:lnTo>
                  <a:close/>
                </a:path>
                <a:path w="728344" h="389254">
                  <a:moveTo>
                    <a:pt x="666295" y="51863"/>
                  </a:moveTo>
                  <a:lnTo>
                    <a:pt x="579701" y="51863"/>
                  </a:lnTo>
                  <a:lnTo>
                    <a:pt x="579701" y="388977"/>
                  </a:lnTo>
                  <a:lnTo>
                    <a:pt x="614339" y="388977"/>
                  </a:lnTo>
                  <a:lnTo>
                    <a:pt x="614339" y="190166"/>
                  </a:lnTo>
                  <a:lnTo>
                    <a:pt x="666295" y="190166"/>
                  </a:lnTo>
                  <a:lnTo>
                    <a:pt x="666295" y="51863"/>
                  </a:lnTo>
                  <a:close/>
                </a:path>
                <a:path w="728344" h="389254">
                  <a:moveTo>
                    <a:pt x="666295" y="190166"/>
                  </a:moveTo>
                  <a:lnTo>
                    <a:pt x="631658" y="190166"/>
                  </a:lnTo>
                  <a:lnTo>
                    <a:pt x="631658" y="388977"/>
                  </a:lnTo>
                  <a:lnTo>
                    <a:pt x="666295" y="388977"/>
                  </a:lnTo>
                  <a:lnTo>
                    <a:pt x="666295" y="190166"/>
                  </a:lnTo>
                  <a:close/>
                </a:path>
                <a:path w="728344" h="389254">
                  <a:moveTo>
                    <a:pt x="146732" y="51863"/>
                  </a:moveTo>
                  <a:lnTo>
                    <a:pt x="60138" y="51863"/>
                  </a:lnTo>
                  <a:lnTo>
                    <a:pt x="60138" y="113235"/>
                  </a:lnTo>
                  <a:lnTo>
                    <a:pt x="34160" y="242030"/>
                  </a:lnTo>
                  <a:lnTo>
                    <a:pt x="172710" y="242030"/>
                  </a:lnTo>
                  <a:lnTo>
                    <a:pt x="146732" y="113235"/>
                  </a:lnTo>
                  <a:lnTo>
                    <a:pt x="146732" y="51863"/>
                  </a:lnTo>
                  <a:close/>
                </a:path>
                <a:path w="728344" h="389254">
                  <a:moveTo>
                    <a:pt x="493107" y="51863"/>
                  </a:moveTo>
                  <a:lnTo>
                    <a:pt x="406514" y="51863"/>
                  </a:lnTo>
                  <a:lnTo>
                    <a:pt x="406514" y="114100"/>
                  </a:lnTo>
                  <a:lnTo>
                    <a:pt x="380535" y="242030"/>
                  </a:lnTo>
                  <a:lnTo>
                    <a:pt x="519086" y="242030"/>
                  </a:lnTo>
                  <a:lnTo>
                    <a:pt x="493107" y="112371"/>
                  </a:lnTo>
                  <a:lnTo>
                    <a:pt x="493107" y="51863"/>
                  </a:lnTo>
                  <a:close/>
                </a:path>
                <a:path w="728344" h="389254">
                  <a:moveTo>
                    <a:pt x="182848" y="51863"/>
                  </a:moveTo>
                  <a:lnTo>
                    <a:pt x="146732" y="51863"/>
                  </a:lnTo>
                  <a:lnTo>
                    <a:pt x="174442" y="175472"/>
                  </a:lnTo>
                  <a:lnTo>
                    <a:pt x="181369" y="181522"/>
                  </a:lnTo>
                  <a:lnTo>
                    <a:pt x="196956" y="181522"/>
                  </a:lnTo>
                  <a:lnTo>
                    <a:pt x="203884" y="176336"/>
                  </a:lnTo>
                  <a:lnTo>
                    <a:pt x="205616" y="167692"/>
                  </a:lnTo>
                  <a:lnTo>
                    <a:pt x="225675" y="83846"/>
                  </a:lnTo>
                  <a:lnTo>
                    <a:pt x="190029" y="83846"/>
                  </a:lnTo>
                  <a:lnTo>
                    <a:pt x="182848" y="51863"/>
                  </a:lnTo>
                  <a:close/>
                </a:path>
                <a:path w="728344" h="389254">
                  <a:moveTo>
                    <a:pt x="355966" y="51863"/>
                  </a:moveTo>
                  <a:lnTo>
                    <a:pt x="319920" y="51863"/>
                  </a:lnTo>
                  <a:lnTo>
                    <a:pt x="347630" y="175472"/>
                  </a:lnTo>
                  <a:lnTo>
                    <a:pt x="354557" y="181522"/>
                  </a:lnTo>
                  <a:lnTo>
                    <a:pt x="371010" y="181522"/>
                  </a:lnTo>
                  <a:lnTo>
                    <a:pt x="377938" y="176336"/>
                  </a:lnTo>
                  <a:lnTo>
                    <a:pt x="379669" y="167692"/>
                  </a:lnTo>
                  <a:lnTo>
                    <a:pt x="398901" y="84710"/>
                  </a:lnTo>
                  <a:lnTo>
                    <a:pt x="363217" y="84710"/>
                  </a:lnTo>
                  <a:lnTo>
                    <a:pt x="355966" y="51863"/>
                  </a:lnTo>
                  <a:close/>
                </a:path>
                <a:path w="728344" h="389254">
                  <a:moveTo>
                    <a:pt x="529154" y="51863"/>
                  </a:moveTo>
                  <a:lnTo>
                    <a:pt x="493107" y="51863"/>
                  </a:lnTo>
                  <a:lnTo>
                    <a:pt x="520817" y="175472"/>
                  </a:lnTo>
                  <a:lnTo>
                    <a:pt x="527745" y="181522"/>
                  </a:lnTo>
                  <a:lnTo>
                    <a:pt x="544198" y="181522"/>
                  </a:lnTo>
                  <a:lnTo>
                    <a:pt x="551125" y="176336"/>
                  </a:lnTo>
                  <a:lnTo>
                    <a:pt x="553723" y="167692"/>
                  </a:lnTo>
                  <a:lnTo>
                    <a:pt x="572334" y="84710"/>
                  </a:lnTo>
                  <a:lnTo>
                    <a:pt x="536404" y="84710"/>
                  </a:lnTo>
                  <a:lnTo>
                    <a:pt x="529154" y="51863"/>
                  </a:lnTo>
                  <a:close/>
                </a:path>
                <a:path w="728344" h="389254">
                  <a:moveTo>
                    <a:pt x="702320" y="51863"/>
                  </a:moveTo>
                  <a:lnTo>
                    <a:pt x="666295" y="51863"/>
                  </a:lnTo>
                  <a:lnTo>
                    <a:pt x="694005" y="175472"/>
                  </a:lnTo>
                  <a:lnTo>
                    <a:pt x="700933" y="181522"/>
                  </a:lnTo>
                  <a:lnTo>
                    <a:pt x="713922" y="181522"/>
                  </a:lnTo>
                  <a:lnTo>
                    <a:pt x="715654" y="180658"/>
                  </a:lnTo>
                  <a:lnTo>
                    <a:pt x="723447" y="177200"/>
                  </a:lnTo>
                  <a:lnTo>
                    <a:pt x="727777" y="168556"/>
                  </a:lnTo>
                  <a:lnTo>
                    <a:pt x="726045" y="159913"/>
                  </a:lnTo>
                  <a:lnTo>
                    <a:pt x="702320" y="51863"/>
                  </a:lnTo>
                  <a:close/>
                </a:path>
                <a:path w="728344" h="389254">
                  <a:moveTo>
                    <a:pt x="103435" y="0"/>
                  </a:moveTo>
                  <a:lnTo>
                    <a:pt x="59367" y="9616"/>
                  </a:lnTo>
                  <a:lnTo>
                    <a:pt x="28098" y="33711"/>
                  </a:lnTo>
                  <a:lnTo>
                    <a:pt x="392" y="159048"/>
                  </a:lnTo>
                  <a:lnTo>
                    <a:pt x="0" y="166193"/>
                  </a:lnTo>
                  <a:lnTo>
                    <a:pt x="2448" y="172770"/>
                  </a:lnTo>
                  <a:lnTo>
                    <a:pt x="7331" y="177889"/>
                  </a:lnTo>
                  <a:lnTo>
                    <a:pt x="14243" y="180658"/>
                  </a:lnTo>
                  <a:lnTo>
                    <a:pt x="24635" y="180658"/>
                  </a:lnTo>
                  <a:lnTo>
                    <a:pt x="31562" y="175472"/>
                  </a:lnTo>
                  <a:lnTo>
                    <a:pt x="34160" y="166828"/>
                  </a:lnTo>
                  <a:lnTo>
                    <a:pt x="60138" y="51863"/>
                  </a:lnTo>
                  <a:lnTo>
                    <a:pt x="182848" y="51863"/>
                  </a:lnTo>
                  <a:lnTo>
                    <a:pt x="156365" y="13506"/>
                  </a:lnTo>
                  <a:lnTo>
                    <a:pt x="112379" y="459"/>
                  </a:lnTo>
                  <a:lnTo>
                    <a:pt x="103435" y="0"/>
                  </a:lnTo>
                  <a:close/>
                </a:path>
                <a:path w="728344" h="389254">
                  <a:moveTo>
                    <a:pt x="449810" y="0"/>
                  </a:moveTo>
                  <a:lnTo>
                    <a:pt x="405742" y="9616"/>
                  </a:lnTo>
                  <a:lnTo>
                    <a:pt x="374474" y="33711"/>
                  </a:lnTo>
                  <a:lnTo>
                    <a:pt x="363217" y="83846"/>
                  </a:lnTo>
                  <a:lnTo>
                    <a:pt x="363217" y="84710"/>
                  </a:lnTo>
                  <a:lnTo>
                    <a:pt x="398901" y="84710"/>
                  </a:lnTo>
                  <a:lnTo>
                    <a:pt x="406514" y="51863"/>
                  </a:lnTo>
                  <a:lnTo>
                    <a:pt x="529154" y="51863"/>
                  </a:lnTo>
                  <a:lnTo>
                    <a:pt x="502741" y="13506"/>
                  </a:lnTo>
                  <a:lnTo>
                    <a:pt x="458754" y="459"/>
                  </a:lnTo>
                  <a:lnTo>
                    <a:pt x="449810" y="0"/>
                  </a:lnTo>
                  <a:close/>
                </a:path>
                <a:path w="728344" h="389254">
                  <a:moveTo>
                    <a:pt x="622998" y="0"/>
                  </a:moveTo>
                  <a:lnTo>
                    <a:pt x="578930" y="9616"/>
                  </a:lnTo>
                  <a:lnTo>
                    <a:pt x="547661" y="33711"/>
                  </a:lnTo>
                  <a:lnTo>
                    <a:pt x="536404" y="84710"/>
                  </a:lnTo>
                  <a:lnTo>
                    <a:pt x="572334" y="84710"/>
                  </a:lnTo>
                  <a:lnTo>
                    <a:pt x="579701" y="51863"/>
                  </a:lnTo>
                  <a:lnTo>
                    <a:pt x="702320" y="51863"/>
                  </a:lnTo>
                  <a:lnTo>
                    <a:pt x="675929" y="13506"/>
                  </a:lnTo>
                  <a:lnTo>
                    <a:pt x="631942" y="459"/>
                  </a:lnTo>
                  <a:lnTo>
                    <a:pt x="622998" y="0"/>
                  </a:lnTo>
                  <a:close/>
                </a:path>
                <a:path w="728344" h="389254">
                  <a:moveTo>
                    <a:pt x="276623" y="0"/>
                  </a:moveTo>
                  <a:lnTo>
                    <a:pt x="232555" y="9616"/>
                  </a:lnTo>
                  <a:lnTo>
                    <a:pt x="201286" y="33711"/>
                  </a:lnTo>
                  <a:lnTo>
                    <a:pt x="190029" y="83846"/>
                  </a:lnTo>
                  <a:lnTo>
                    <a:pt x="225675" y="83846"/>
                  </a:lnTo>
                  <a:lnTo>
                    <a:pt x="233326" y="51863"/>
                  </a:lnTo>
                  <a:lnTo>
                    <a:pt x="355966" y="51863"/>
                  </a:lnTo>
                  <a:lnTo>
                    <a:pt x="329553" y="13506"/>
                  </a:lnTo>
                  <a:lnTo>
                    <a:pt x="285566" y="459"/>
                  </a:lnTo>
                  <a:lnTo>
                    <a:pt x="27662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00043" y="5778780"/>
              <a:ext cx="728345" cy="389255"/>
            </a:xfrm>
            <a:custGeom>
              <a:avLst/>
              <a:gdLst/>
              <a:ahLst/>
              <a:cxnLst/>
              <a:rect l="l" t="t" r="r" b="b"/>
              <a:pathLst>
                <a:path w="728344" h="389254">
                  <a:moveTo>
                    <a:pt x="726045" y="159913"/>
                  </a:moveTo>
                  <a:lnTo>
                    <a:pt x="698335" y="33711"/>
                  </a:lnTo>
                  <a:lnTo>
                    <a:pt x="667066" y="9251"/>
                  </a:lnTo>
                  <a:lnTo>
                    <a:pt x="622998" y="0"/>
                  </a:lnTo>
                  <a:lnTo>
                    <a:pt x="613933" y="337"/>
                  </a:lnTo>
                  <a:lnTo>
                    <a:pt x="570068" y="13830"/>
                  </a:lnTo>
                  <a:lnTo>
                    <a:pt x="536404" y="84710"/>
                  </a:lnTo>
                  <a:lnTo>
                    <a:pt x="525147" y="33711"/>
                  </a:lnTo>
                  <a:lnTo>
                    <a:pt x="493879" y="9251"/>
                  </a:lnTo>
                  <a:lnTo>
                    <a:pt x="449810" y="0"/>
                  </a:lnTo>
                  <a:lnTo>
                    <a:pt x="440745" y="337"/>
                  </a:lnTo>
                  <a:lnTo>
                    <a:pt x="396880" y="13830"/>
                  </a:lnTo>
                  <a:lnTo>
                    <a:pt x="363217" y="83846"/>
                  </a:lnTo>
                  <a:lnTo>
                    <a:pt x="363217" y="84710"/>
                  </a:lnTo>
                  <a:lnTo>
                    <a:pt x="351959" y="33711"/>
                  </a:lnTo>
                  <a:lnTo>
                    <a:pt x="320691" y="9251"/>
                  </a:lnTo>
                  <a:lnTo>
                    <a:pt x="276623" y="0"/>
                  </a:lnTo>
                  <a:lnTo>
                    <a:pt x="267557" y="337"/>
                  </a:lnTo>
                  <a:lnTo>
                    <a:pt x="223692" y="13830"/>
                  </a:lnTo>
                  <a:lnTo>
                    <a:pt x="190029" y="83846"/>
                  </a:lnTo>
                  <a:lnTo>
                    <a:pt x="178772" y="33711"/>
                  </a:lnTo>
                  <a:lnTo>
                    <a:pt x="147503" y="9251"/>
                  </a:lnTo>
                  <a:lnTo>
                    <a:pt x="103435" y="0"/>
                  </a:lnTo>
                  <a:lnTo>
                    <a:pt x="94370" y="337"/>
                  </a:lnTo>
                  <a:lnTo>
                    <a:pt x="50505" y="13830"/>
                  </a:lnTo>
                  <a:lnTo>
                    <a:pt x="392" y="159048"/>
                  </a:lnTo>
                  <a:lnTo>
                    <a:pt x="0" y="166193"/>
                  </a:lnTo>
                  <a:lnTo>
                    <a:pt x="2448" y="172770"/>
                  </a:lnTo>
                  <a:lnTo>
                    <a:pt x="7331" y="177889"/>
                  </a:lnTo>
                  <a:lnTo>
                    <a:pt x="14243" y="180658"/>
                  </a:lnTo>
                  <a:lnTo>
                    <a:pt x="15109" y="180658"/>
                  </a:lnTo>
                  <a:lnTo>
                    <a:pt x="15975" y="180658"/>
                  </a:lnTo>
                  <a:lnTo>
                    <a:pt x="16841" y="180658"/>
                  </a:lnTo>
                  <a:lnTo>
                    <a:pt x="24635" y="180658"/>
                  </a:lnTo>
                  <a:lnTo>
                    <a:pt x="31562" y="175472"/>
                  </a:lnTo>
                  <a:lnTo>
                    <a:pt x="34160" y="166828"/>
                  </a:lnTo>
                  <a:lnTo>
                    <a:pt x="60138" y="51863"/>
                  </a:lnTo>
                  <a:lnTo>
                    <a:pt x="60138" y="113235"/>
                  </a:lnTo>
                  <a:lnTo>
                    <a:pt x="34160" y="242030"/>
                  </a:lnTo>
                  <a:lnTo>
                    <a:pt x="60138" y="242030"/>
                  </a:lnTo>
                  <a:lnTo>
                    <a:pt x="60138" y="388977"/>
                  </a:lnTo>
                  <a:lnTo>
                    <a:pt x="94776" y="388977"/>
                  </a:lnTo>
                  <a:lnTo>
                    <a:pt x="94776" y="242030"/>
                  </a:lnTo>
                  <a:lnTo>
                    <a:pt x="112094" y="242030"/>
                  </a:lnTo>
                  <a:lnTo>
                    <a:pt x="112094" y="388977"/>
                  </a:lnTo>
                  <a:lnTo>
                    <a:pt x="146732" y="388977"/>
                  </a:lnTo>
                  <a:lnTo>
                    <a:pt x="146732" y="242030"/>
                  </a:lnTo>
                  <a:lnTo>
                    <a:pt x="172710" y="242030"/>
                  </a:lnTo>
                  <a:lnTo>
                    <a:pt x="146732" y="113235"/>
                  </a:lnTo>
                  <a:lnTo>
                    <a:pt x="146732" y="51863"/>
                  </a:lnTo>
                  <a:lnTo>
                    <a:pt x="172710" y="167692"/>
                  </a:lnTo>
                  <a:lnTo>
                    <a:pt x="174442" y="175472"/>
                  </a:lnTo>
                  <a:lnTo>
                    <a:pt x="181369" y="181522"/>
                  </a:lnTo>
                  <a:lnTo>
                    <a:pt x="189163" y="181522"/>
                  </a:lnTo>
                  <a:lnTo>
                    <a:pt x="196956" y="181522"/>
                  </a:lnTo>
                  <a:lnTo>
                    <a:pt x="203884" y="176336"/>
                  </a:lnTo>
                  <a:lnTo>
                    <a:pt x="205616" y="167692"/>
                  </a:lnTo>
                  <a:lnTo>
                    <a:pt x="233326" y="51863"/>
                  </a:lnTo>
                  <a:lnTo>
                    <a:pt x="233326" y="190166"/>
                  </a:lnTo>
                  <a:lnTo>
                    <a:pt x="233326" y="388977"/>
                  </a:lnTo>
                  <a:lnTo>
                    <a:pt x="267963" y="388977"/>
                  </a:lnTo>
                  <a:lnTo>
                    <a:pt x="267963" y="190166"/>
                  </a:lnTo>
                  <a:lnTo>
                    <a:pt x="285282" y="190166"/>
                  </a:lnTo>
                  <a:lnTo>
                    <a:pt x="285282" y="388977"/>
                  </a:lnTo>
                  <a:lnTo>
                    <a:pt x="319920" y="388977"/>
                  </a:lnTo>
                  <a:lnTo>
                    <a:pt x="319920" y="190166"/>
                  </a:lnTo>
                  <a:lnTo>
                    <a:pt x="319920" y="51863"/>
                  </a:lnTo>
                  <a:lnTo>
                    <a:pt x="345898" y="167692"/>
                  </a:lnTo>
                  <a:lnTo>
                    <a:pt x="347630" y="175472"/>
                  </a:lnTo>
                  <a:lnTo>
                    <a:pt x="354557" y="181522"/>
                  </a:lnTo>
                  <a:lnTo>
                    <a:pt x="363217" y="181522"/>
                  </a:lnTo>
                  <a:lnTo>
                    <a:pt x="371010" y="181522"/>
                  </a:lnTo>
                  <a:lnTo>
                    <a:pt x="377938" y="176336"/>
                  </a:lnTo>
                  <a:lnTo>
                    <a:pt x="379669" y="167692"/>
                  </a:lnTo>
                  <a:lnTo>
                    <a:pt x="406514" y="51863"/>
                  </a:lnTo>
                  <a:lnTo>
                    <a:pt x="406514" y="114100"/>
                  </a:lnTo>
                  <a:lnTo>
                    <a:pt x="380535" y="242030"/>
                  </a:lnTo>
                  <a:lnTo>
                    <a:pt x="406514" y="242030"/>
                  </a:lnTo>
                  <a:lnTo>
                    <a:pt x="406514" y="388977"/>
                  </a:lnTo>
                  <a:lnTo>
                    <a:pt x="441151" y="388977"/>
                  </a:lnTo>
                  <a:lnTo>
                    <a:pt x="441151" y="242030"/>
                  </a:lnTo>
                  <a:lnTo>
                    <a:pt x="458470" y="242030"/>
                  </a:lnTo>
                  <a:lnTo>
                    <a:pt x="458470" y="388977"/>
                  </a:lnTo>
                  <a:lnTo>
                    <a:pt x="493107" y="388977"/>
                  </a:lnTo>
                  <a:lnTo>
                    <a:pt x="493107" y="242030"/>
                  </a:lnTo>
                  <a:lnTo>
                    <a:pt x="519086" y="242030"/>
                  </a:lnTo>
                  <a:lnTo>
                    <a:pt x="493107" y="112371"/>
                  </a:lnTo>
                  <a:lnTo>
                    <a:pt x="493107" y="51863"/>
                  </a:lnTo>
                  <a:lnTo>
                    <a:pt x="519086" y="167692"/>
                  </a:lnTo>
                  <a:lnTo>
                    <a:pt x="520817" y="175472"/>
                  </a:lnTo>
                  <a:lnTo>
                    <a:pt x="527745" y="181522"/>
                  </a:lnTo>
                  <a:lnTo>
                    <a:pt x="536404" y="181522"/>
                  </a:lnTo>
                  <a:lnTo>
                    <a:pt x="544198" y="181522"/>
                  </a:lnTo>
                  <a:lnTo>
                    <a:pt x="551125" y="176336"/>
                  </a:lnTo>
                  <a:lnTo>
                    <a:pt x="553723" y="167692"/>
                  </a:lnTo>
                  <a:lnTo>
                    <a:pt x="579701" y="51863"/>
                  </a:lnTo>
                  <a:lnTo>
                    <a:pt x="579701" y="190166"/>
                  </a:lnTo>
                  <a:lnTo>
                    <a:pt x="579701" y="388977"/>
                  </a:lnTo>
                  <a:lnTo>
                    <a:pt x="614339" y="388977"/>
                  </a:lnTo>
                  <a:lnTo>
                    <a:pt x="614339" y="190166"/>
                  </a:lnTo>
                  <a:lnTo>
                    <a:pt x="631658" y="190166"/>
                  </a:lnTo>
                  <a:lnTo>
                    <a:pt x="631658" y="388977"/>
                  </a:lnTo>
                  <a:lnTo>
                    <a:pt x="666295" y="388977"/>
                  </a:lnTo>
                  <a:lnTo>
                    <a:pt x="666295" y="190166"/>
                  </a:lnTo>
                  <a:lnTo>
                    <a:pt x="666295" y="51863"/>
                  </a:lnTo>
                  <a:lnTo>
                    <a:pt x="692273" y="167692"/>
                  </a:lnTo>
                  <a:lnTo>
                    <a:pt x="694005" y="175472"/>
                  </a:lnTo>
                  <a:lnTo>
                    <a:pt x="700933" y="181522"/>
                  </a:lnTo>
                  <a:lnTo>
                    <a:pt x="709592" y="181522"/>
                  </a:lnTo>
                  <a:lnTo>
                    <a:pt x="711324" y="181522"/>
                  </a:lnTo>
                  <a:lnTo>
                    <a:pt x="713922" y="181522"/>
                  </a:lnTo>
                  <a:lnTo>
                    <a:pt x="715654" y="180658"/>
                  </a:lnTo>
                  <a:lnTo>
                    <a:pt x="723447" y="177200"/>
                  </a:lnTo>
                  <a:lnTo>
                    <a:pt x="727777" y="168556"/>
                  </a:lnTo>
                  <a:lnTo>
                    <a:pt x="726045" y="159913"/>
                  </a:lnTo>
                  <a:close/>
                </a:path>
              </a:pathLst>
            </a:custGeom>
            <a:ln w="1008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1476" y="5504688"/>
              <a:ext cx="841375" cy="840105"/>
            </a:xfrm>
            <a:custGeom>
              <a:avLst/>
              <a:gdLst/>
              <a:ahLst/>
              <a:cxnLst/>
              <a:rect l="l" t="t" r="r" b="b"/>
              <a:pathLst>
                <a:path w="841375" h="840104">
                  <a:moveTo>
                    <a:pt x="0" y="839724"/>
                  </a:moveTo>
                  <a:lnTo>
                    <a:pt x="841248" y="839724"/>
                  </a:lnTo>
                  <a:lnTo>
                    <a:pt x="841248" y="0"/>
                  </a:lnTo>
                  <a:lnTo>
                    <a:pt x="0" y="0"/>
                  </a:lnTo>
                  <a:lnTo>
                    <a:pt x="0" y="83972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594610" y="3282389"/>
            <a:ext cx="8662035" cy="3175485"/>
          </a:xfrm>
          <a:prstGeom prst="rect">
            <a:avLst/>
          </a:prstGeom>
        </p:spPr>
        <p:txBody>
          <a:bodyPr vert="horz" wrap="square" lIns="0" tIns="5715" rIns="0" bIns="0" rtlCol="0" anchor="t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45"/>
              </a:spcBef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agent</a:t>
            </a:r>
            <a:r>
              <a:rPr sz="2400" dirty="0">
                <a:latin typeface="Calibri"/>
                <a:cs typeface="Calibri"/>
              </a:rPr>
              <a:t> is classified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lang="en-GB" sz="2400" dirty="0">
                <a:latin typeface="Calibri"/>
                <a:cs typeface="Calibri"/>
              </a:rPr>
              <a:t>International Agency for Research on Cancer (IARC) as </a:t>
            </a:r>
            <a:r>
              <a:rPr lang="en-US" sz="2400" dirty="0">
                <a:latin typeface="Calibri"/>
                <a:cs typeface="Calibri"/>
              </a:rPr>
              <a:t>Group 1</a:t>
            </a:r>
            <a:r>
              <a:rPr lang="en-GB" sz="2400" dirty="0">
                <a:latin typeface="Calibri"/>
                <a:cs typeface="Calibri"/>
              </a:rPr>
              <a:t>. This category is used when there is sufficient evidence of carcinogenicity in humans </a:t>
            </a:r>
            <a:r>
              <a:rPr sz="2400" spc="-10" dirty="0">
                <a:latin typeface="Calibri"/>
                <a:cs typeface="Calibri"/>
              </a:rPr>
              <a:t>(to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ensure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observed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exposure-disease</a:t>
            </a:r>
            <a:r>
              <a:rPr lang="en-GB" sz="2400" spc="-10" dirty="0">
                <a:latin typeface="Calibri"/>
                <a:cs typeface="Calibri"/>
              </a:rPr>
              <a:t> 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associations</a:t>
            </a:r>
            <a:r>
              <a:rPr sz="2400" spc="-10" dirty="0">
                <a:latin typeface="Calibri"/>
                <a:cs typeface="Calibri"/>
              </a:rPr>
              <a:t> 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causal).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3335" marR="219710">
              <a:lnSpc>
                <a:spcPct val="101699"/>
              </a:lnSpc>
              <a:spcBef>
                <a:spcPts val="2115"/>
              </a:spcBef>
            </a:pPr>
            <a:r>
              <a:rPr sz="2200" spc="-10" dirty="0">
                <a:latin typeface="Calibri"/>
                <a:cs typeface="Calibri"/>
              </a:rPr>
              <a:t>‘Sufficient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evidence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carcinogenicity’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humans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obtained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entirely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lang="en-GB" sz="2200" spc="-5" dirty="0">
                <a:latin typeface="Calibri"/>
                <a:cs typeface="Calibri"/>
              </a:rPr>
              <a:t> 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-5" dirty="0">
                <a:latin typeface="Calibri"/>
                <a:cs typeface="Calibri"/>
              </a:rPr>
              <a:t> epidemiologic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studies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exposed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workers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ensure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that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lang="en-GB" sz="2200" spc="-5" dirty="0">
                <a:latin typeface="Calibri"/>
                <a:cs typeface="Calibri"/>
              </a:rPr>
              <a:t> 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carcinogen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documented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occupational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exposure</a:t>
            </a:r>
            <a:r>
              <a:rPr lang="en-GB" sz="2200" spc="-15" dirty="0">
                <a:latin typeface="Calibri"/>
                <a:cs typeface="Calibri"/>
              </a:rPr>
              <a:t>)</a:t>
            </a:r>
            <a:r>
              <a:rPr lang="en-GB" sz="2200" spc="-1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297" y="619824"/>
            <a:ext cx="3397885" cy="109452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800" b="1" spc="-25">
                <a:latin typeface="Calibri"/>
                <a:cs typeface="Calibri"/>
              </a:rPr>
              <a:t>Carcinogenic</a:t>
            </a:r>
            <a:r>
              <a:rPr sz="2800" b="1" spc="-114">
                <a:latin typeface="Calibri"/>
                <a:cs typeface="Calibri"/>
              </a:rPr>
              <a:t> </a:t>
            </a:r>
            <a:r>
              <a:rPr sz="2800" b="1" spc="-25">
                <a:latin typeface="Calibri"/>
                <a:cs typeface="Calibri"/>
              </a:rPr>
              <a:t>chemicals</a:t>
            </a:r>
            <a:r>
              <a:rPr sz="2800" b="1" spc="-95">
                <a:latin typeface="Calibri"/>
                <a:cs typeface="Calibri"/>
              </a:rPr>
              <a:t> </a:t>
            </a:r>
            <a:r>
              <a:rPr sz="2800" b="1" spc="-25">
                <a:latin typeface="Calibri"/>
                <a:cs typeface="Calibri"/>
              </a:rPr>
              <a:t>are </a:t>
            </a:r>
            <a:r>
              <a:rPr sz="2800" b="1" spc="-550">
                <a:latin typeface="Calibri"/>
                <a:cs typeface="Calibri"/>
              </a:rPr>
              <a:t> </a:t>
            </a:r>
            <a:r>
              <a:rPr sz="2800" b="1" spc="-15">
                <a:latin typeface="Calibri"/>
                <a:cs typeface="Calibri"/>
              </a:rPr>
              <a:t>divided</a:t>
            </a:r>
            <a:r>
              <a:rPr sz="2800" b="1" spc="-85">
                <a:latin typeface="Calibri"/>
                <a:cs typeface="Calibri"/>
              </a:rPr>
              <a:t> </a:t>
            </a:r>
            <a:r>
              <a:rPr sz="2800" b="1" spc="-20">
                <a:latin typeface="Calibri"/>
                <a:cs typeface="Calibri"/>
              </a:rPr>
              <a:t>into</a:t>
            </a:r>
            <a:r>
              <a:rPr sz="2800" b="1" spc="-75">
                <a:latin typeface="Calibri"/>
                <a:cs typeface="Calibri"/>
              </a:rPr>
              <a:t> </a:t>
            </a:r>
            <a:r>
              <a:rPr sz="2800" b="1" spc="-5">
                <a:latin typeface="Calibri"/>
                <a:cs typeface="Calibri"/>
              </a:rPr>
              <a:t>3</a:t>
            </a:r>
            <a:r>
              <a:rPr sz="2800" b="1" spc="-40">
                <a:latin typeface="Calibri"/>
                <a:cs typeface="Calibri"/>
              </a:rPr>
              <a:t> </a:t>
            </a:r>
            <a:r>
              <a:rPr sz="2800" b="1" spc="-30">
                <a:latin typeface="Calibri"/>
                <a:cs typeface="Calibri"/>
              </a:rPr>
              <a:t>categories:</a:t>
            </a:r>
            <a:endParaRPr sz="2800" b="1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19" y="1944623"/>
            <a:ext cx="4023360" cy="27940"/>
          </a:xfrm>
          <a:custGeom>
            <a:avLst/>
            <a:gdLst/>
            <a:ahLst/>
            <a:cxnLst/>
            <a:rect l="l" t="t" r="r" b="b"/>
            <a:pathLst>
              <a:path w="4023360" h="27939">
                <a:moveTo>
                  <a:pt x="4023360" y="0"/>
                </a:moveTo>
                <a:lnTo>
                  <a:pt x="0" y="0"/>
                </a:lnTo>
                <a:lnTo>
                  <a:pt x="0" y="27432"/>
                </a:lnTo>
                <a:lnTo>
                  <a:pt x="4023360" y="27432"/>
                </a:lnTo>
                <a:lnTo>
                  <a:pt x="402336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026" y="2362022"/>
            <a:ext cx="4741545" cy="3266920"/>
          </a:xfrm>
          <a:prstGeom prst="rect">
            <a:avLst/>
          </a:prstGeom>
        </p:spPr>
        <p:txBody>
          <a:bodyPr vert="horz" wrap="square" lIns="0" tIns="60325" rIns="0" bIns="0" rtlCol="0" anchor="t">
            <a:spAutoFit/>
          </a:bodyPr>
          <a:lstStyle/>
          <a:p>
            <a:pPr marL="240665" marR="808355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>
                <a:latin typeface="Calibri"/>
                <a:cs typeface="Calibri"/>
              </a:rPr>
              <a:t>known </a:t>
            </a:r>
            <a:r>
              <a:rPr sz="2800" spc="-20">
                <a:latin typeface="Calibri"/>
                <a:cs typeface="Calibri"/>
              </a:rPr>
              <a:t>to </a:t>
            </a:r>
            <a:r>
              <a:rPr sz="2800" spc="-5">
                <a:latin typeface="Calibri"/>
                <a:cs typeface="Calibri"/>
              </a:rPr>
              <a:t>cause cancer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lang="en-GB" sz="2800" spc="-20">
                <a:latin typeface="Calibri"/>
                <a:cs typeface="Calibri"/>
              </a:rPr>
              <a:t> 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humans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(category</a:t>
            </a:r>
            <a:r>
              <a:rPr sz="2800" spc="-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1A);</a:t>
            </a:r>
            <a:endParaRPr lang="en-US" sz="2800">
              <a:latin typeface="Calibri"/>
              <a:cs typeface="Calibri"/>
            </a:endParaRPr>
          </a:p>
          <a:p>
            <a:pPr marL="240665" marR="808355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>
                <a:latin typeface="Calibri"/>
                <a:cs typeface="Calibri"/>
              </a:rPr>
              <a:t>presumed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cause </a:t>
            </a:r>
            <a:r>
              <a:rPr sz="2800" spc="-10">
                <a:latin typeface="Calibri"/>
                <a:cs typeface="Calibri"/>
              </a:rPr>
              <a:t>cancer</a:t>
            </a:r>
            <a:r>
              <a:rPr sz="2800" spc="-15">
                <a:latin typeface="Calibri"/>
                <a:cs typeface="Calibri"/>
              </a:rPr>
              <a:t> to</a:t>
            </a:r>
            <a:r>
              <a:rPr lang="en-GB" sz="2800" spc="-15">
                <a:latin typeface="Calibri"/>
                <a:cs typeface="Calibri"/>
              </a:rPr>
              <a:t> 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humans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(category</a:t>
            </a:r>
            <a:r>
              <a:rPr sz="2800" spc="-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1B);</a:t>
            </a:r>
            <a:endParaRPr lang="en-GB" sz="2800">
              <a:latin typeface="Calibri"/>
              <a:cs typeface="Calibri"/>
            </a:endParaRPr>
          </a:p>
          <a:p>
            <a:pPr marL="240665" marR="808355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>
                <a:latin typeface="Calibri"/>
                <a:cs typeface="Calibri"/>
              </a:rPr>
              <a:t>suspected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causing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cancer</a:t>
            </a:r>
            <a:r>
              <a:rPr lang="en-GB" sz="2800" spc="-10">
                <a:latin typeface="Calibri"/>
                <a:cs typeface="Calibri"/>
              </a:rPr>
              <a:t> 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sz="2800" spc="-10">
                <a:latin typeface="Calibri"/>
                <a:cs typeface="Calibri"/>
              </a:rPr>
              <a:t> humans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(category </a:t>
            </a:r>
            <a:r>
              <a:rPr sz="2800" spc="-5">
                <a:latin typeface="Calibri"/>
                <a:cs typeface="Calibri"/>
              </a:rPr>
              <a:t>2)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6" y="5760720"/>
            <a:ext cx="154305" cy="741045"/>
          </a:xfrm>
          <a:custGeom>
            <a:avLst/>
            <a:gdLst/>
            <a:ahLst/>
            <a:cxnLst/>
            <a:rect l="l" t="t" r="r" b="b"/>
            <a:pathLst>
              <a:path w="154304" h="741045">
                <a:moveTo>
                  <a:pt x="153923" y="0"/>
                </a:moveTo>
                <a:lnTo>
                  <a:pt x="0" y="0"/>
                </a:lnTo>
                <a:lnTo>
                  <a:pt x="0" y="740663"/>
                </a:lnTo>
                <a:lnTo>
                  <a:pt x="153923" y="740663"/>
                </a:lnTo>
                <a:lnTo>
                  <a:pt x="1539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58140" y="339852"/>
            <a:ext cx="11833860" cy="6189345"/>
            <a:chOff x="358140" y="339852"/>
            <a:chExt cx="11833860" cy="6189345"/>
          </a:xfrm>
        </p:grpSpPr>
        <p:sp>
          <p:nvSpPr>
            <p:cNvPr id="7" name="object 7"/>
            <p:cNvSpPr/>
            <p:nvPr/>
          </p:nvSpPr>
          <p:spPr>
            <a:xfrm>
              <a:off x="358140" y="5762243"/>
              <a:ext cx="11833860" cy="741045"/>
            </a:xfrm>
            <a:custGeom>
              <a:avLst/>
              <a:gdLst/>
              <a:ahLst/>
              <a:cxnLst/>
              <a:rect l="l" t="t" r="r" b="b"/>
              <a:pathLst>
                <a:path w="11833860" h="741045">
                  <a:moveTo>
                    <a:pt x="11833860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11833860" y="740663"/>
                  </a:lnTo>
                  <a:lnTo>
                    <a:pt x="118338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4980" y="339852"/>
              <a:ext cx="6458712" cy="61889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96711" y="355092"/>
              <a:ext cx="6184900" cy="5915025"/>
            </a:xfrm>
            <a:custGeom>
              <a:avLst/>
              <a:gdLst/>
              <a:ahLst/>
              <a:cxnLst/>
              <a:rect l="l" t="t" r="r" b="b"/>
              <a:pathLst>
                <a:path w="6184900" h="5915025">
                  <a:moveTo>
                    <a:pt x="6184392" y="0"/>
                  </a:moveTo>
                  <a:lnTo>
                    <a:pt x="0" y="0"/>
                  </a:lnTo>
                  <a:lnTo>
                    <a:pt x="0" y="5914644"/>
                  </a:lnTo>
                  <a:lnTo>
                    <a:pt x="6184392" y="5914644"/>
                  </a:lnTo>
                  <a:lnTo>
                    <a:pt x="61843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7795" y="1229868"/>
              <a:ext cx="5628132" cy="41650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458" y="289490"/>
            <a:ext cx="10111364" cy="68993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126740" marR="5080" indent="-3114675">
              <a:spcBef>
                <a:spcPts val="100"/>
              </a:spcBef>
            </a:pPr>
            <a:r>
              <a:rPr sz="2400" b="1">
                <a:latin typeface="Calibri"/>
                <a:cs typeface="Arial"/>
              </a:rPr>
              <a:t>Defining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occupational</a:t>
            </a:r>
            <a:r>
              <a:rPr sz="2000" b="1" spc="2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carcinogens</a:t>
            </a:r>
            <a:r>
              <a:rPr sz="2000" b="1" spc="2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from</a:t>
            </a:r>
            <a:r>
              <a:rPr sz="2000" b="1" spc="-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the</a:t>
            </a:r>
            <a:r>
              <a:rPr sz="2000" b="1" spc="10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International</a:t>
            </a:r>
            <a:r>
              <a:rPr sz="2000" b="1" spc="-40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Agency</a:t>
            </a:r>
            <a:r>
              <a:rPr sz="2000" b="1" spc="2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for Research</a:t>
            </a:r>
            <a:r>
              <a:rPr sz="2000" b="1" spc="3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on</a:t>
            </a:r>
            <a:r>
              <a:rPr sz="2000" b="1" spc="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Cancer</a:t>
            </a:r>
            <a:r>
              <a:rPr sz="2000" b="1" spc="10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(IARC)</a:t>
            </a:r>
            <a:r>
              <a:rPr lang="en-GB" sz="2000" b="1" spc="-5">
                <a:latin typeface="Arial"/>
                <a:cs typeface="Arial"/>
              </a:rPr>
              <a:t> </a:t>
            </a:r>
            <a:r>
              <a:rPr sz="2000" b="1" spc="-385">
                <a:latin typeface="Arial"/>
                <a:cs typeface="Arial"/>
              </a:rPr>
              <a:t> </a:t>
            </a:r>
            <a:r>
              <a:rPr sz="2000" b="1">
                <a:latin typeface="Arial"/>
                <a:cs typeface="Arial"/>
              </a:rPr>
              <a:t>Monographs</a:t>
            </a:r>
            <a:r>
              <a:rPr sz="2000" b="1" spc="-10">
                <a:latin typeface="Arial"/>
                <a:cs typeface="Arial"/>
              </a:rPr>
              <a:t> </a:t>
            </a:r>
            <a:r>
              <a:rPr sz="2000" b="1" spc="-5">
                <a:latin typeface="Arial"/>
                <a:cs typeface="Arial"/>
              </a:rPr>
              <a:t>(1971–2017).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9468" y="6205728"/>
            <a:ext cx="816864" cy="522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1657" y="1570214"/>
            <a:ext cx="7299959" cy="48935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35732" y="5956503"/>
            <a:ext cx="366712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>
                <a:latin typeface="Arial"/>
                <a:cs typeface="Arial"/>
              </a:rPr>
              <a:t>Dana</a:t>
            </a:r>
            <a:r>
              <a:rPr sz="1100" b="1" spc="-5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Loomis</a:t>
            </a:r>
            <a:r>
              <a:rPr sz="1100" b="1" spc="-6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et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al.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Occup</a:t>
            </a:r>
            <a:r>
              <a:rPr sz="1100" b="1" spc="-55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Environ</a:t>
            </a:r>
            <a:r>
              <a:rPr sz="1100" b="1" spc="-40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Med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2018;75:593-603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8836" y="6599021"/>
            <a:ext cx="187642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>
                <a:latin typeface="Arial MT"/>
                <a:cs typeface="Arial MT"/>
              </a:rPr>
              <a:t>©2018</a:t>
            </a:r>
            <a:r>
              <a:rPr sz="900" spc="-30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by</a:t>
            </a:r>
            <a:r>
              <a:rPr sz="900" spc="-20">
                <a:latin typeface="Arial MT"/>
                <a:cs typeface="Arial MT"/>
              </a:rPr>
              <a:t> </a:t>
            </a:r>
            <a:r>
              <a:rPr sz="900" spc="5">
                <a:latin typeface="Arial MT"/>
                <a:cs typeface="Arial MT"/>
              </a:rPr>
              <a:t>BMJ</a:t>
            </a:r>
            <a:r>
              <a:rPr sz="900" spc="-25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Publishing</a:t>
            </a:r>
            <a:r>
              <a:rPr sz="900" spc="-60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Group</a:t>
            </a:r>
            <a:r>
              <a:rPr sz="900" spc="-30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Ltd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57705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>
                <a:latin typeface="Arial"/>
                <a:cs typeface="Arial"/>
              </a:rPr>
              <a:t>Carcinogenesis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998710" cy="3627916"/>
          </a:xfrm>
          <a:prstGeom prst="rect">
            <a:avLst/>
          </a:prstGeom>
        </p:spPr>
        <p:txBody>
          <a:bodyPr vert="horz" wrap="square" lIns="0" tIns="59690" rIns="0" bIns="0" rtlCol="0" anchor="t">
            <a:spAutoFit/>
          </a:bodyPr>
          <a:lstStyle/>
          <a:p>
            <a:pPr marL="241300" marR="52705" indent="-22860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>
                <a:latin typeface="Arial"/>
                <a:cs typeface="Arial"/>
              </a:rPr>
              <a:t>Cancer</a:t>
            </a:r>
            <a:r>
              <a:rPr sz="280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is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caused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15">
                <a:latin typeface="Arial"/>
                <a:cs typeface="Arial"/>
              </a:rPr>
              <a:t>by</a:t>
            </a:r>
            <a:r>
              <a:rPr sz="2800" spc="1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changes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15">
                <a:latin typeface="Arial"/>
                <a:cs typeface="Arial"/>
              </a:rPr>
              <a:t>to</a:t>
            </a:r>
            <a:r>
              <a:rPr sz="2800" spc="1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certain</a:t>
            </a:r>
            <a:r>
              <a:rPr sz="2800" spc="1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genes</a:t>
            </a:r>
            <a:r>
              <a:rPr sz="2800" spc="1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that</a:t>
            </a:r>
            <a:r>
              <a:rPr sz="2800" spc="2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alter</a:t>
            </a:r>
            <a:r>
              <a:rPr sz="280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the</a:t>
            </a:r>
            <a:r>
              <a:rPr sz="2800" spc="15">
                <a:latin typeface="Arial"/>
                <a:cs typeface="Arial"/>
              </a:rPr>
              <a:t> </a:t>
            </a:r>
            <a:r>
              <a:rPr sz="2800" spc="-30">
                <a:latin typeface="Arial"/>
                <a:cs typeface="Arial"/>
              </a:rPr>
              <a:t>way</a:t>
            </a:r>
            <a:r>
              <a:rPr sz="2800" spc="-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our </a:t>
            </a:r>
            <a:r>
              <a:rPr sz="2800" spc="-62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cells</a:t>
            </a:r>
            <a:r>
              <a:rPr sz="2800" spc="1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function</a:t>
            </a:r>
            <a:endParaRPr sz="2800">
              <a:latin typeface="Arial"/>
              <a:cs typeface="Arial"/>
            </a:endParaRPr>
          </a:p>
          <a:p>
            <a:pPr marL="12700" marR="52705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endParaRPr lang="en-GB" sz="2800" spc="-10">
              <a:latin typeface="Arial"/>
              <a:cs typeface="Arial"/>
            </a:endParaRPr>
          </a:p>
          <a:p>
            <a:pPr marL="241300" marR="112585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>
                <a:latin typeface="Arial"/>
                <a:cs typeface="Arial"/>
              </a:rPr>
              <a:t>Some</a:t>
            </a:r>
            <a:r>
              <a:rPr sz="2800" spc="5">
                <a:latin typeface="Arial"/>
                <a:cs typeface="Arial"/>
              </a:rPr>
              <a:t> </a:t>
            </a:r>
            <a:r>
              <a:rPr sz="2800">
                <a:latin typeface="Arial"/>
                <a:cs typeface="Arial"/>
              </a:rPr>
              <a:t>of </a:t>
            </a:r>
            <a:r>
              <a:rPr sz="2800" spc="-5">
                <a:latin typeface="Arial"/>
                <a:cs typeface="Arial"/>
              </a:rPr>
              <a:t>these</a:t>
            </a:r>
            <a:r>
              <a:rPr sz="2800" spc="2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genetic</a:t>
            </a:r>
            <a:r>
              <a:rPr sz="2800" spc="5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changes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occur</a:t>
            </a:r>
            <a:r>
              <a:rPr sz="2800" spc="20">
                <a:latin typeface="Arial"/>
                <a:cs typeface="Arial"/>
              </a:rPr>
              <a:t> </a:t>
            </a:r>
            <a:r>
              <a:rPr sz="2800" spc="-15">
                <a:latin typeface="Arial"/>
                <a:cs typeface="Arial"/>
              </a:rPr>
              <a:t>naturally</a:t>
            </a:r>
            <a:r>
              <a:rPr sz="2800" spc="2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when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DNA</a:t>
            </a:r>
            <a:r>
              <a:rPr sz="2800" spc="4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is </a:t>
            </a:r>
            <a:r>
              <a:rPr sz="2800" spc="-620">
                <a:latin typeface="Arial"/>
                <a:cs typeface="Arial"/>
              </a:rPr>
              <a:t> </a:t>
            </a:r>
            <a:r>
              <a:rPr sz="2800" spc="-15">
                <a:latin typeface="Arial"/>
                <a:cs typeface="Arial"/>
              </a:rPr>
              <a:t>replicated</a:t>
            </a:r>
            <a:r>
              <a:rPr sz="2800" spc="1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during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the</a:t>
            </a:r>
            <a:r>
              <a:rPr sz="2800" spc="1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process</a:t>
            </a:r>
            <a:r>
              <a:rPr sz="2800" spc="3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of</a:t>
            </a:r>
            <a:r>
              <a:rPr sz="2800" spc="5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cell</a:t>
            </a:r>
            <a:r>
              <a:rPr sz="2800" spc="-10">
                <a:latin typeface="Arial"/>
                <a:cs typeface="Arial"/>
              </a:rPr>
              <a:t> division</a:t>
            </a:r>
            <a:endParaRPr sz="2800">
              <a:latin typeface="Arial"/>
              <a:cs typeface="Arial"/>
            </a:endParaRPr>
          </a:p>
          <a:p>
            <a:pPr marL="12700" marR="1125855">
              <a:lnSpc>
                <a:spcPts val="3020"/>
              </a:lnSpc>
              <a:spcBef>
                <a:spcPts val="1005"/>
              </a:spcBef>
              <a:tabLst>
                <a:tab pos="241300" algn="l"/>
              </a:tabLst>
            </a:pPr>
            <a:endParaRPr lang="en-GB" sz="2800" spc="-1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>
                <a:latin typeface="Arial"/>
                <a:cs typeface="Arial"/>
              </a:rPr>
              <a:t>Others</a:t>
            </a:r>
            <a:r>
              <a:rPr sz="2800" spc="25">
                <a:latin typeface="Arial"/>
                <a:cs typeface="Arial"/>
              </a:rPr>
              <a:t> </a:t>
            </a:r>
            <a:r>
              <a:rPr sz="2800" spc="-15">
                <a:latin typeface="Arial"/>
                <a:cs typeface="Arial"/>
              </a:rPr>
              <a:t>are</a:t>
            </a:r>
            <a:r>
              <a:rPr sz="2800" spc="5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the</a:t>
            </a:r>
            <a:r>
              <a:rPr sz="2800" spc="1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result</a:t>
            </a:r>
            <a:r>
              <a:rPr sz="2800" spc="30">
                <a:latin typeface="Arial"/>
                <a:cs typeface="Arial"/>
              </a:rPr>
              <a:t> </a:t>
            </a:r>
            <a:r>
              <a:rPr sz="2800" spc="-5">
                <a:latin typeface="Arial"/>
                <a:cs typeface="Arial"/>
              </a:rPr>
              <a:t>of</a:t>
            </a:r>
            <a:r>
              <a:rPr sz="2800" spc="10">
                <a:latin typeface="Arial"/>
                <a:cs typeface="Arial"/>
              </a:rPr>
              <a:t> </a:t>
            </a:r>
            <a:r>
              <a:rPr sz="2800" spc="-20">
                <a:latin typeface="Arial"/>
                <a:cs typeface="Arial"/>
              </a:rPr>
              <a:t>environmental</a:t>
            </a:r>
            <a:r>
              <a:rPr sz="2800" spc="45">
                <a:latin typeface="Arial"/>
                <a:cs typeface="Arial"/>
              </a:rPr>
              <a:t> </a:t>
            </a:r>
            <a:r>
              <a:rPr sz="2800" spc="-15">
                <a:latin typeface="Arial"/>
                <a:cs typeface="Arial"/>
              </a:rPr>
              <a:t>exposures</a:t>
            </a:r>
            <a:r>
              <a:rPr sz="2800" spc="4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that</a:t>
            </a:r>
            <a:r>
              <a:rPr sz="2800" spc="20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damage</a:t>
            </a:r>
            <a:r>
              <a:rPr sz="2800" spc="5">
                <a:latin typeface="Arial"/>
                <a:cs typeface="Arial"/>
              </a:rPr>
              <a:t> </a:t>
            </a:r>
            <a:r>
              <a:rPr sz="2800" spc="-10">
                <a:latin typeface="Arial"/>
                <a:cs typeface="Arial"/>
              </a:rPr>
              <a:t>DNA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382" y="332420"/>
            <a:ext cx="10389215" cy="11208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>
                <a:latin typeface="Calibri"/>
                <a:cs typeface="Calibri"/>
              </a:rPr>
              <a:t>Route</a:t>
            </a:r>
            <a:r>
              <a:rPr sz="2400" b="1" spc="1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</a:t>
            </a:r>
            <a:r>
              <a:rPr sz="2400" b="1" spc="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exposure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to</a:t>
            </a:r>
            <a:r>
              <a:rPr sz="2400" b="1" spc="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occupational</a:t>
            </a:r>
            <a:r>
              <a:rPr sz="2400" b="1" spc="2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carcinogens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and</a:t>
            </a:r>
            <a:r>
              <a:rPr sz="2400" b="1" spc="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the</a:t>
            </a:r>
            <a:r>
              <a:rPr sz="2400" b="1" spc="15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cancers</a:t>
            </a:r>
            <a:r>
              <a:rPr sz="2400" b="1" spc="20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they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cause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(ionising</a:t>
            </a:r>
            <a:r>
              <a:rPr sz="2400" b="1" spc="-15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radiation</a:t>
            </a:r>
            <a:r>
              <a:rPr lang="en-GB" sz="2400" b="1" spc="-5">
                <a:latin typeface="Calibri"/>
                <a:cs typeface="Calibri"/>
              </a:rPr>
              <a:t> </a:t>
            </a:r>
            <a:r>
              <a:rPr sz="2400" b="1" spc="-38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not included</a:t>
            </a:r>
            <a:r>
              <a:rPr sz="2400" b="1" spc="-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due to</a:t>
            </a:r>
            <a:r>
              <a:rPr sz="2400" b="1" spc="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the</a:t>
            </a:r>
            <a:r>
              <a:rPr sz="2400" b="1" spc="10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diversity</a:t>
            </a:r>
            <a:r>
              <a:rPr sz="2400" b="1" spc="3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of exposure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routes</a:t>
            </a:r>
            <a:r>
              <a:rPr sz="2400" b="1" spc="1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and </a:t>
            </a:r>
            <a:r>
              <a:rPr sz="2400" b="1" spc="-5">
                <a:latin typeface="Calibri"/>
                <a:cs typeface="Calibri"/>
              </a:rPr>
              <a:t>cancer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types).</a:t>
            </a:r>
            <a:r>
              <a:rPr lang="en-GB" sz="2400" b="1" spc="60">
                <a:latin typeface="Calibri"/>
                <a:cs typeface="Calibri"/>
              </a:rPr>
              <a:t> </a:t>
            </a:r>
            <a:r>
              <a:rPr sz="2400" b="1" spc="-5">
                <a:latin typeface="Calibri"/>
                <a:cs typeface="Calibri"/>
              </a:rPr>
              <a:t>NHL,</a:t>
            </a:r>
            <a:r>
              <a:rPr sz="2400" b="1" spc="1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non-Hodgkin</a:t>
            </a:r>
            <a:r>
              <a:rPr lang="en-GB" sz="2400" b="1">
                <a:latin typeface="Calibri"/>
                <a:cs typeface="Calibri"/>
              </a:rPr>
              <a:t> </a:t>
            </a:r>
            <a:r>
              <a:rPr sz="2400" b="1" spc="5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lymphoma.</a:t>
            </a:r>
            <a:endParaRPr lang="en-US" sz="2400" b="1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9468" y="6205728"/>
            <a:ext cx="816864" cy="5227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5039" y="2055232"/>
            <a:ext cx="7805928" cy="40507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82114" y="6106757"/>
            <a:ext cx="366712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-5">
                <a:latin typeface="Arial"/>
                <a:cs typeface="Arial"/>
              </a:rPr>
              <a:t>Dana</a:t>
            </a:r>
            <a:r>
              <a:rPr sz="1100" b="1" spc="-5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Loomis</a:t>
            </a:r>
            <a:r>
              <a:rPr sz="1100" b="1" spc="-6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et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al.</a:t>
            </a:r>
            <a:r>
              <a:rPr sz="1100" b="1" spc="-30">
                <a:latin typeface="Arial"/>
                <a:cs typeface="Arial"/>
              </a:rPr>
              <a:t> </a:t>
            </a:r>
            <a:r>
              <a:rPr sz="1100" b="1" spc="-5">
                <a:latin typeface="Arial"/>
                <a:cs typeface="Arial"/>
              </a:rPr>
              <a:t>Occup</a:t>
            </a:r>
            <a:r>
              <a:rPr sz="1100" b="1" spc="-55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Environ</a:t>
            </a:r>
            <a:r>
              <a:rPr sz="1100" b="1" spc="-40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Med</a:t>
            </a:r>
            <a:r>
              <a:rPr sz="1100" b="1" spc="-20">
                <a:latin typeface="Arial"/>
                <a:cs typeface="Arial"/>
              </a:rPr>
              <a:t> </a:t>
            </a:r>
            <a:r>
              <a:rPr sz="1100" b="1" spc="-10">
                <a:latin typeface="Arial"/>
                <a:cs typeface="Arial"/>
              </a:rPr>
              <a:t>2018;75:593-603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8836" y="6599021"/>
            <a:ext cx="187642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>
                <a:latin typeface="Arial MT"/>
                <a:cs typeface="Arial MT"/>
              </a:rPr>
              <a:t>©2018</a:t>
            </a:r>
            <a:r>
              <a:rPr sz="900" spc="-30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by</a:t>
            </a:r>
            <a:r>
              <a:rPr sz="900" spc="-20">
                <a:latin typeface="Arial MT"/>
                <a:cs typeface="Arial MT"/>
              </a:rPr>
              <a:t> </a:t>
            </a:r>
            <a:r>
              <a:rPr sz="900" spc="5">
                <a:latin typeface="Arial MT"/>
                <a:cs typeface="Arial MT"/>
              </a:rPr>
              <a:t>BMJ</a:t>
            </a:r>
            <a:r>
              <a:rPr sz="900" spc="-25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Publishing</a:t>
            </a:r>
            <a:r>
              <a:rPr sz="900" spc="-60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Group</a:t>
            </a:r>
            <a:r>
              <a:rPr sz="900" spc="-30">
                <a:latin typeface="Arial MT"/>
                <a:cs typeface="Arial MT"/>
              </a:rPr>
              <a:t> </a:t>
            </a:r>
            <a:r>
              <a:rPr sz="900">
                <a:latin typeface="Arial MT"/>
                <a:cs typeface="Arial MT"/>
              </a:rPr>
              <a:t>Ltd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3276"/>
            <a:ext cx="10358120" cy="1301115"/>
          </a:xfrm>
          <a:prstGeom prst="rect">
            <a:avLst/>
          </a:prstGeom>
        </p:spPr>
        <p:txBody>
          <a:bodyPr vert="horz" wrap="square" lIns="0" tIns="147117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3600" spc="-15">
                <a:latin typeface="Calibri"/>
                <a:cs typeface="Calibri"/>
              </a:rPr>
              <a:t>List</a:t>
            </a:r>
            <a:r>
              <a:rPr sz="3600" spc="5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of </a:t>
            </a:r>
            <a:r>
              <a:rPr sz="3600" spc="-10">
                <a:latin typeface="Calibri"/>
                <a:cs typeface="Calibri"/>
              </a:rPr>
              <a:t>classifications</a:t>
            </a:r>
            <a:r>
              <a:rPr sz="3600" spc="10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by</a:t>
            </a:r>
            <a:r>
              <a:rPr sz="3600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cancer</a:t>
            </a:r>
            <a:r>
              <a:rPr sz="3600" spc="-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sites</a:t>
            </a:r>
            <a:r>
              <a:rPr sz="3600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with</a:t>
            </a:r>
            <a:r>
              <a:rPr sz="3600" spc="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sufficient </a:t>
            </a:r>
            <a:r>
              <a:rPr sz="3600" spc="-885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or</a:t>
            </a:r>
            <a:r>
              <a:rPr sz="3600" spc="-1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limited </a:t>
            </a:r>
            <a:r>
              <a:rPr sz="3600" spc="-5">
                <a:latin typeface="Calibri"/>
                <a:cs typeface="Calibri"/>
              </a:rPr>
              <a:t>evidence</a:t>
            </a:r>
            <a:r>
              <a:rPr sz="3600" spc="-25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in humans, </a:t>
            </a:r>
            <a:r>
              <a:rPr sz="3600" spc="-15">
                <a:latin typeface="Calibri"/>
                <a:cs typeface="Calibri"/>
              </a:rPr>
              <a:t>IARC</a:t>
            </a:r>
            <a:r>
              <a:rPr sz="3600" spc="-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Monographs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748" y="1690116"/>
            <a:ext cx="5262554" cy="45445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3302" y="1690116"/>
            <a:ext cx="5583068" cy="45537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22065"/>
            <a:ext cx="10358120" cy="1301115"/>
          </a:xfrm>
          <a:prstGeom prst="rect">
            <a:avLst/>
          </a:prstGeom>
        </p:spPr>
        <p:txBody>
          <a:bodyPr vert="horz" wrap="square" lIns="0" tIns="147117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3600" spc="-15">
                <a:latin typeface="Calibri"/>
                <a:cs typeface="Calibri"/>
              </a:rPr>
              <a:t>List</a:t>
            </a:r>
            <a:r>
              <a:rPr sz="3600" spc="5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of </a:t>
            </a:r>
            <a:r>
              <a:rPr sz="3600" spc="-10">
                <a:latin typeface="Calibri"/>
                <a:cs typeface="Calibri"/>
              </a:rPr>
              <a:t>classifications</a:t>
            </a:r>
            <a:r>
              <a:rPr sz="3600" spc="10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by</a:t>
            </a:r>
            <a:r>
              <a:rPr sz="3600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cancer</a:t>
            </a:r>
            <a:r>
              <a:rPr sz="3600" spc="-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sites</a:t>
            </a:r>
            <a:r>
              <a:rPr sz="3600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with</a:t>
            </a:r>
            <a:r>
              <a:rPr sz="3600" spc="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sufficient </a:t>
            </a:r>
            <a:r>
              <a:rPr sz="3600" spc="-885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or</a:t>
            </a:r>
            <a:r>
              <a:rPr sz="3600" spc="-1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limited </a:t>
            </a:r>
            <a:r>
              <a:rPr sz="3600" spc="-5">
                <a:latin typeface="Calibri"/>
                <a:cs typeface="Calibri"/>
              </a:rPr>
              <a:t>evidence</a:t>
            </a:r>
            <a:r>
              <a:rPr sz="3600" spc="-25">
                <a:latin typeface="Calibri"/>
                <a:cs typeface="Calibri"/>
              </a:rPr>
              <a:t> </a:t>
            </a:r>
            <a:r>
              <a:rPr sz="3600" spc="-5">
                <a:latin typeface="Calibri"/>
                <a:cs typeface="Calibri"/>
              </a:rPr>
              <a:t>in humans, </a:t>
            </a:r>
            <a:r>
              <a:rPr sz="3600" spc="-15">
                <a:latin typeface="Calibri"/>
                <a:cs typeface="Calibri"/>
              </a:rPr>
              <a:t>IARC</a:t>
            </a:r>
            <a:r>
              <a:rPr sz="3600" spc="-5">
                <a:latin typeface="Calibri"/>
                <a:cs typeface="Calibri"/>
              </a:rPr>
              <a:t> </a:t>
            </a:r>
            <a:r>
              <a:rPr sz="3600" spc="-10">
                <a:latin typeface="Calibri"/>
                <a:cs typeface="Calibri"/>
              </a:rPr>
              <a:t>Monographs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004" y="1690116"/>
            <a:ext cx="5468112" cy="48585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2598" y="1690116"/>
            <a:ext cx="5573553" cy="48585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460" y="1256873"/>
            <a:ext cx="10085070" cy="4112664"/>
          </a:xfrm>
          <a:prstGeom prst="rect">
            <a:avLst/>
          </a:prstGeom>
        </p:spPr>
        <p:txBody>
          <a:bodyPr vert="horz" wrap="square" lIns="0" tIns="54610" rIns="0" bIns="0" rtlCol="0" anchor="t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>
                <a:latin typeface="Calibri"/>
                <a:cs typeface="Calibri"/>
              </a:rPr>
              <a:t>Data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compiled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from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IARC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Monographs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from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its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initiation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1971</a:t>
            </a:r>
            <a:r>
              <a:rPr lang="en-GB" sz="2800" spc="-5">
                <a:latin typeface="Calibri"/>
                <a:cs typeface="Calibri"/>
              </a:rPr>
              <a:t> 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through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2017</a:t>
            </a:r>
            <a:r>
              <a:rPr sz="2800" spc="5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indicate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that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number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recognized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occupational</a:t>
            </a:r>
            <a:r>
              <a:rPr lang="en-GB" sz="2800" spc="-5">
                <a:latin typeface="Calibri"/>
                <a:cs typeface="Calibri"/>
              </a:rPr>
              <a:t> 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carcinogens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has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increased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progressively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recent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decades</a:t>
            </a:r>
            <a:endParaRPr lang="en-US"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endParaRPr sz="2800" spc="-10">
              <a:latin typeface="Calibri"/>
              <a:cs typeface="Calibri"/>
            </a:endParaRPr>
          </a:p>
          <a:p>
            <a:pPr marL="241300" marR="90170" indent="-228600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>
                <a:latin typeface="Calibri"/>
                <a:cs typeface="Calibri"/>
              </a:rPr>
              <a:t>Despite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notable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progress,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there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continues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to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be a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need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for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research </a:t>
            </a:r>
            <a:r>
              <a:rPr sz="2800" spc="-6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on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causes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work-related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45">
                <a:latin typeface="Calibri"/>
                <a:cs typeface="Calibri"/>
              </a:rPr>
              <a:t>cancer.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Epidemiologic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evidence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is 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inadequate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or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entirely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lacking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for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majority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over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1000 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agents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evaluated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by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IARC;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many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more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agents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present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workplaces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have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never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been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evaluated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30">
                <a:latin typeface="Calibri"/>
                <a:cs typeface="Calibri"/>
              </a:rPr>
              <a:t>for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carcinogenicity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1165605"/>
            <a:ext cx="317195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>
                <a:latin typeface="Calibri"/>
                <a:cs typeface="Calibri"/>
              </a:rPr>
              <a:t>Ίνες</a:t>
            </a:r>
            <a:r>
              <a:rPr sz="3400" b="1" spc="-65">
                <a:latin typeface="Calibri"/>
                <a:cs typeface="Calibri"/>
              </a:rPr>
              <a:t> </a:t>
            </a:r>
            <a:r>
              <a:rPr sz="3400" b="1" spc="-5">
                <a:latin typeface="Calibri"/>
                <a:cs typeface="Calibri"/>
              </a:rPr>
              <a:t>αμιάντου</a:t>
            </a:r>
            <a:endParaRPr sz="3400" b="1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2260854"/>
            <a:ext cx="2748915" cy="387921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>
                <a:latin typeface="Calibri"/>
                <a:cs typeface="Calibri"/>
              </a:rPr>
              <a:t>Chrysotile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>
                <a:latin typeface="Calibri"/>
                <a:cs typeface="Calibri"/>
              </a:rPr>
              <a:t>Amphibole</a:t>
            </a:r>
            <a:r>
              <a:rPr sz="2400" spc="-9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asbestos</a:t>
            </a:r>
            <a:endParaRPr sz="2400">
              <a:latin typeface="Calibri"/>
              <a:cs typeface="Calibri"/>
            </a:endParaRPr>
          </a:p>
          <a:p>
            <a:pPr marL="584200" indent="-572135">
              <a:lnSpc>
                <a:spcPts val="2735"/>
              </a:lnSpc>
              <a:spcBef>
                <a:spcPts val="705"/>
              </a:spcBef>
              <a:buAutoNum type="romanLcPeriod"/>
              <a:tabLst>
                <a:tab pos="584200" algn="l"/>
                <a:tab pos="584835" algn="l"/>
              </a:tabLst>
            </a:pPr>
            <a:r>
              <a:rPr sz="2400" spc="-10">
                <a:latin typeface="Calibri"/>
                <a:cs typeface="Calibri"/>
              </a:rPr>
              <a:t>Crocidolite</a:t>
            </a:r>
            <a:r>
              <a:rPr sz="2400" spc="-105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(blue)</a:t>
            </a:r>
            <a:endParaRPr sz="2400">
              <a:latin typeface="Calibri"/>
              <a:cs typeface="Calibri"/>
            </a:endParaRPr>
          </a:p>
          <a:p>
            <a:pPr marL="584200">
              <a:lnSpc>
                <a:spcPts val="2735"/>
              </a:lnSpc>
            </a:pPr>
            <a:r>
              <a:rPr sz="2400" spc="-10">
                <a:latin typeface="Calibri"/>
                <a:cs typeface="Calibri"/>
              </a:rPr>
              <a:t>asbestos</a:t>
            </a:r>
            <a:endParaRPr sz="2400">
              <a:latin typeface="Calibri"/>
              <a:cs typeface="Calibri"/>
            </a:endParaRPr>
          </a:p>
          <a:p>
            <a:pPr marL="584200" marR="85090" indent="-572135">
              <a:lnSpc>
                <a:spcPts val="2590"/>
              </a:lnSpc>
              <a:spcBef>
                <a:spcPts val="1040"/>
              </a:spcBef>
              <a:buAutoNum type="romanLcPeriod" startAt="2"/>
              <a:tabLst>
                <a:tab pos="584200" algn="l"/>
                <a:tab pos="584835" algn="l"/>
              </a:tabLst>
            </a:pPr>
            <a:r>
              <a:rPr sz="2400" spc="-5">
                <a:latin typeface="Calibri"/>
                <a:cs typeface="Calibri"/>
              </a:rPr>
              <a:t>Amosite</a:t>
            </a:r>
            <a:r>
              <a:rPr sz="2400" spc="-10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(brown)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asbestos</a:t>
            </a:r>
            <a:endParaRPr sz="24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685"/>
              </a:spcBef>
              <a:buAutoNum type="romanLcPeriod" startAt="2"/>
              <a:tabLst>
                <a:tab pos="584200" algn="l"/>
                <a:tab pos="584835" algn="l"/>
              </a:tabLst>
            </a:pPr>
            <a:r>
              <a:rPr sz="2400" spc="-10">
                <a:latin typeface="Calibri"/>
                <a:cs typeface="Calibri"/>
              </a:rPr>
              <a:t>Anthophyllite</a:t>
            </a:r>
            <a:endParaRPr sz="24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05"/>
              </a:spcBef>
              <a:buAutoNum type="romanLcPeriod" startAt="2"/>
              <a:tabLst>
                <a:tab pos="584200" algn="l"/>
                <a:tab pos="584835" algn="l"/>
              </a:tabLst>
            </a:pPr>
            <a:r>
              <a:rPr sz="2400" spc="-5">
                <a:latin typeface="Calibri"/>
                <a:cs typeface="Calibri"/>
              </a:rPr>
              <a:t>Actinolite</a:t>
            </a:r>
            <a:endParaRPr sz="24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10"/>
              </a:spcBef>
              <a:buAutoNum type="romanLcPeriod" startAt="2"/>
              <a:tabLst>
                <a:tab pos="584200" algn="l"/>
                <a:tab pos="584835" algn="l"/>
              </a:tabLst>
            </a:pPr>
            <a:r>
              <a:rPr sz="2400" spc="-25">
                <a:latin typeface="Calibri"/>
                <a:cs typeface="Calibri"/>
              </a:rPr>
              <a:t>Tremolite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6844" y="530364"/>
            <a:ext cx="3566159" cy="55777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1040" y="530351"/>
            <a:ext cx="3566159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1459" y="489983"/>
            <a:ext cx="5437451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spc="-35" dirty="0">
                <a:latin typeface="Calibri"/>
                <a:cs typeface="Calibri"/>
              </a:rPr>
              <a:t>Mesothelioma 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51459" y="1139705"/>
            <a:ext cx="6494145" cy="50526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252729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>
                <a:latin typeface="Calibri"/>
                <a:cs typeface="Calibri"/>
              </a:rPr>
              <a:t>Mesothelioma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is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rare</a:t>
            </a:r>
            <a:r>
              <a:rPr sz="2400" spc="-5">
                <a:latin typeface="Calibri"/>
                <a:cs typeface="Calibri"/>
              </a:rPr>
              <a:t> but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20">
                <a:latin typeface="Calibri"/>
                <a:cs typeface="Calibri"/>
              </a:rPr>
              <a:t>fatal </a:t>
            </a:r>
            <a:r>
              <a:rPr sz="2400" spc="-15">
                <a:latin typeface="Calibri"/>
                <a:cs typeface="Calibri"/>
              </a:rPr>
              <a:t>form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of</a:t>
            </a:r>
            <a:r>
              <a:rPr sz="2400" spc="-10">
                <a:latin typeface="Calibri"/>
                <a:cs typeface="Calibri"/>
              </a:rPr>
              <a:t> thoracic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cancer </a:t>
            </a:r>
            <a:r>
              <a:rPr sz="2400" spc="-10">
                <a:latin typeface="Calibri"/>
                <a:cs typeface="Calibri"/>
              </a:rPr>
              <a:t>that </a:t>
            </a:r>
            <a:r>
              <a:rPr sz="2400">
                <a:latin typeface="Calibri"/>
                <a:cs typeface="Calibri"/>
              </a:rPr>
              <a:t>is </a:t>
            </a:r>
            <a:r>
              <a:rPr sz="2400" spc="-10">
                <a:latin typeface="Calibri"/>
                <a:cs typeface="Calibri"/>
              </a:rPr>
              <a:t>diagnosed </a:t>
            </a:r>
            <a:r>
              <a:rPr sz="2400">
                <a:latin typeface="Calibri"/>
                <a:cs typeface="Calibri"/>
              </a:rPr>
              <a:t>in </a:t>
            </a:r>
            <a:r>
              <a:rPr sz="2400" spc="-10">
                <a:latin typeface="Calibri"/>
                <a:cs typeface="Calibri"/>
              </a:rPr>
              <a:t>more </a:t>
            </a:r>
            <a:r>
              <a:rPr sz="2400">
                <a:latin typeface="Calibri"/>
                <a:cs typeface="Calibri"/>
              </a:rPr>
              <a:t>than </a:t>
            </a:r>
            <a:r>
              <a:rPr sz="2400" spc="-5">
                <a:latin typeface="Calibri"/>
                <a:cs typeface="Calibri"/>
              </a:rPr>
              <a:t>30,000 </a:t>
            </a:r>
            <a:r>
              <a:rPr sz="240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people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per </a:t>
            </a:r>
            <a:r>
              <a:rPr sz="2400" spc="-10">
                <a:latin typeface="Calibri"/>
                <a:cs typeface="Calibri"/>
              </a:rPr>
              <a:t>year </a:t>
            </a:r>
            <a:r>
              <a:rPr sz="2400">
                <a:latin typeface="Calibri"/>
                <a:cs typeface="Calibri"/>
              </a:rPr>
              <a:t>and kills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over</a:t>
            </a:r>
            <a:r>
              <a:rPr sz="2400" spc="-5">
                <a:latin typeface="Calibri"/>
                <a:cs typeface="Calibri"/>
              </a:rPr>
              <a:t> 25,000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>
                <a:latin typeface="Calibri"/>
                <a:cs typeface="Calibri"/>
              </a:rPr>
              <a:t>Over </a:t>
            </a:r>
            <a:r>
              <a:rPr sz="2400" spc="-5">
                <a:latin typeface="Calibri"/>
                <a:cs typeface="Calibri"/>
              </a:rPr>
              <a:t>80% of cases </a:t>
            </a:r>
            <a:r>
              <a:rPr sz="2400">
                <a:latin typeface="Calibri"/>
                <a:cs typeface="Calibri"/>
              </a:rPr>
              <a:t>arise </a:t>
            </a:r>
            <a:r>
              <a:rPr sz="2400" spc="-10">
                <a:latin typeface="Calibri"/>
                <a:cs typeface="Calibri"/>
              </a:rPr>
              <a:t>from </a:t>
            </a:r>
            <a:r>
              <a:rPr sz="2400" spc="-15">
                <a:latin typeface="Calibri"/>
                <a:cs typeface="Calibri"/>
              </a:rPr>
              <a:t>exposure to </a:t>
            </a:r>
            <a:r>
              <a:rPr sz="2400" spc="-10">
                <a:latin typeface="Calibri"/>
                <a:cs typeface="Calibri"/>
              </a:rPr>
              <a:t>asbestos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fibres </a:t>
            </a:r>
            <a:r>
              <a:rPr sz="2400">
                <a:latin typeface="Calibri"/>
                <a:cs typeface="Calibri"/>
              </a:rPr>
              <a:t>which </a:t>
            </a:r>
            <a:r>
              <a:rPr sz="2400" spc="-5">
                <a:latin typeface="Calibri"/>
                <a:cs typeface="Calibri"/>
              </a:rPr>
              <a:t>cause </a:t>
            </a:r>
            <a:r>
              <a:rPr sz="2400">
                <a:latin typeface="Calibri"/>
                <a:cs typeface="Calibri"/>
              </a:rPr>
              <a:t>long </a:t>
            </a:r>
            <a:r>
              <a:rPr sz="2400" spc="-10">
                <a:latin typeface="Calibri"/>
                <a:cs typeface="Calibri"/>
              </a:rPr>
              <a:t>term </a:t>
            </a:r>
            <a:r>
              <a:rPr sz="2400" spc="-5">
                <a:latin typeface="Calibri"/>
                <a:cs typeface="Calibri"/>
              </a:rPr>
              <a:t>inflammation </a:t>
            </a:r>
            <a:r>
              <a:rPr sz="2400">
                <a:latin typeface="Calibri"/>
                <a:cs typeface="Calibri"/>
              </a:rPr>
              <a:t>in the 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mesothelial cells </a:t>
            </a:r>
            <a:r>
              <a:rPr sz="2400" spc="-5">
                <a:latin typeface="Calibri"/>
                <a:cs typeface="Calibri"/>
              </a:rPr>
              <a:t>of </a:t>
            </a:r>
            <a:r>
              <a:rPr sz="2400">
                <a:latin typeface="Calibri"/>
                <a:cs typeface="Calibri"/>
              </a:rPr>
              <a:t>the lung, </a:t>
            </a:r>
            <a:r>
              <a:rPr sz="2400" spc="-10">
                <a:latin typeface="Calibri"/>
                <a:cs typeface="Calibri"/>
              </a:rPr>
              <a:t>slowly </a:t>
            </a:r>
            <a:r>
              <a:rPr sz="2400" spc="-5">
                <a:latin typeface="Calibri"/>
                <a:cs typeface="Calibri"/>
              </a:rPr>
              <a:t>leading </a:t>
            </a:r>
            <a:r>
              <a:rPr sz="2400" spc="-15">
                <a:latin typeface="Calibri"/>
                <a:cs typeface="Calibri"/>
              </a:rPr>
              <a:t>to </a:t>
            </a:r>
            <a:r>
              <a:rPr sz="2400" spc="-10">
                <a:latin typeface="Calibri"/>
                <a:cs typeface="Calibri"/>
              </a:rPr>
              <a:t> cancerous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changes</a:t>
            </a:r>
            <a:r>
              <a:rPr sz="240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20-50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years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later</a:t>
            </a:r>
            <a:endParaRPr sz="2400">
              <a:latin typeface="Calibri"/>
              <a:cs typeface="Calibri"/>
            </a:endParaRPr>
          </a:p>
          <a:p>
            <a:pPr marL="241300" marR="285750" indent="-228600">
              <a:lnSpc>
                <a:spcPct val="90000"/>
              </a:lnSpc>
              <a:spcBef>
                <a:spcPts val="97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>
                <a:latin typeface="Calibri"/>
                <a:cs typeface="Calibri"/>
              </a:rPr>
              <a:t>The incidence of </a:t>
            </a:r>
            <a:r>
              <a:rPr sz="2400">
                <a:latin typeface="Calibri"/>
                <a:cs typeface="Calibri"/>
              </a:rPr>
              <a:t>mesothelioma </a:t>
            </a:r>
            <a:r>
              <a:rPr sz="2400" spc="-5">
                <a:latin typeface="Calibri"/>
                <a:cs typeface="Calibri"/>
              </a:rPr>
              <a:t>has </a:t>
            </a:r>
            <a:r>
              <a:rPr sz="2400" spc="-10">
                <a:latin typeface="Calibri"/>
                <a:cs typeface="Calibri"/>
              </a:rPr>
              <a:t>fallen </a:t>
            </a:r>
            <a:r>
              <a:rPr sz="2400">
                <a:latin typeface="Calibri"/>
                <a:cs typeface="Calibri"/>
              </a:rPr>
              <a:t>in </a:t>
            </a:r>
            <a:r>
              <a:rPr sz="2400" spc="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Australia, </a:t>
            </a:r>
            <a:r>
              <a:rPr sz="2400">
                <a:latin typeface="Calibri"/>
                <a:cs typeface="Calibri"/>
              </a:rPr>
              <a:t>the </a:t>
            </a:r>
            <a:r>
              <a:rPr sz="2400" spc="-5">
                <a:latin typeface="Calibri"/>
                <a:cs typeface="Calibri"/>
              </a:rPr>
              <a:t>USA </a:t>
            </a:r>
            <a:r>
              <a:rPr sz="2400">
                <a:latin typeface="Calibri"/>
                <a:cs typeface="Calibri"/>
              </a:rPr>
              <a:t>and </a:t>
            </a:r>
            <a:r>
              <a:rPr sz="2400" spc="-20">
                <a:latin typeface="Calibri"/>
                <a:cs typeface="Calibri"/>
              </a:rPr>
              <a:t>Western </a:t>
            </a:r>
            <a:r>
              <a:rPr sz="2400" spc="-10">
                <a:latin typeface="Calibri"/>
                <a:cs typeface="Calibri"/>
              </a:rPr>
              <a:t>Europe, where 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asbestos or </a:t>
            </a:r>
            <a:r>
              <a:rPr sz="2400" spc="-5">
                <a:latin typeface="Calibri"/>
                <a:cs typeface="Calibri"/>
              </a:rPr>
              <a:t>strict </a:t>
            </a:r>
            <a:r>
              <a:rPr sz="2400" spc="-10">
                <a:latin typeface="Calibri"/>
                <a:cs typeface="Calibri"/>
              </a:rPr>
              <a:t>regulations </a:t>
            </a:r>
            <a:r>
              <a:rPr sz="2400" spc="-15">
                <a:latin typeface="Calibri"/>
                <a:cs typeface="Calibri"/>
              </a:rPr>
              <a:t>were </a:t>
            </a:r>
            <a:r>
              <a:rPr sz="2400" spc="-10">
                <a:latin typeface="Calibri"/>
                <a:cs typeface="Calibri"/>
              </a:rPr>
              <a:t>introduced </a:t>
            </a:r>
            <a:r>
              <a:rPr sz="2400">
                <a:latin typeface="Calibri"/>
                <a:cs typeface="Calibri"/>
              </a:rPr>
              <a:t>in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</a:t>
            </a:r>
            <a:r>
              <a:rPr sz="2400" spc="-5">
                <a:latin typeface="Calibri"/>
                <a:cs typeface="Calibri"/>
              </a:rPr>
              <a:t> 1970s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and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1980s</a:t>
            </a:r>
            <a:endParaRPr sz="2400">
              <a:latin typeface="Calibri"/>
              <a:cs typeface="Calibri"/>
            </a:endParaRPr>
          </a:p>
          <a:p>
            <a:pPr marL="241300" marR="634365" indent="-228600">
              <a:lnSpc>
                <a:spcPts val="259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>
                <a:latin typeface="Calibri"/>
                <a:cs typeface="Calibri"/>
              </a:rPr>
              <a:t>Approximately </a:t>
            </a:r>
            <a:r>
              <a:rPr sz="2400" spc="-5">
                <a:latin typeface="Calibri"/>
                <a:cs typeface="Calibri"/>
              </a:rPr>
              <a:t>3000 incident cases of </a:t>
            </a:r>
            <a:r>
              <a:rPr sz="2400">
                <a:latin typeface="Calibri"/>
                <a:cs typeface="Calibri"/>
              </a:rPr>
              <a:t> mesothelioma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are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registered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each</a:t>
            </a:r>
            <a:r>
              <a:rPr sz="2400" spc="-15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year</a:t>
            </a:r>
            <a:r>
              <a:rPr sz="2400" spc="-3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in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the </a:t>
            </a:r>
            <a:r>
              <a:rPr sz="2400" spc="-53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United</a:t>
            </a:r>
            <a:r>
              <a:rPr sz="2400" spc="-5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States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8535" y="2703576"/>
            <a:ext cx="3941064" cy="34869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1" y="321563"/>
            <a:ext cx="4152773" cy="30266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9055" y="321563"/>
            <a:ext cx="3540252" cy="29855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48471" y="321563"/>
            <a:ext cx="3535679" cy="298551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991" y="3509810"/>
            <a:ext cx="4160520" cy="30265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5840" y="3509771"/>
            <a:ext cx="6500791" cy="29041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76" y="4613909"/>
            <a:ext cx="2172335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>
                <a:latin typeface="Calibri Light"/>
                <a:cs typeface="Calibri Light"/>
              </a:rPr>
              <a:t>M</a:t>
            </a:r>
            <a:r>
              <a:rPr sz="4800" spc="-15">
                <a:latin typeface="Calibri Light"/>
                <a:cs typeface="Calibri Light"/>
              </a:rPr>
              <a:t>e</a:t>
            </a:r>
            <a:r>
              <a:rPr sz="4800">
                <a:latin typeface="Calibri Light"/>
                <a:cs typeface="Calibri Light"/>
              </a:rPr>
              <a:t>ts</a:t>
            </a:r>
            <a:r>
              <a:rPr sz="4800" spc="-25">
                <a:latin typeface="Calibri Light"/>
                <a:cs typeface="Calibri Light"/>
              </a:rPr>
              <a:t>o</a:t>
            </a:r>
            <a:r>
              <a:rPr sz="4800" spc="-50">
                <a:latin typeface="Calibri Light"/>
                <a:cs typeface="Calibri Light"/>
              </a:rPr>
              <a:t>v</a:t>
            </a:r>
            <a:r>
              <a:rPr sz="4800">
                <a:latin typeface="Calibri Light"/>
                <a:cs typeface="Calibri Light"/>
              </a:rPr>
              <a:t>o  Lung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1395" y="118871"/>
            <a:ext cx="3976108" cy="4306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7481" y="85343"/>
            <a:ext cx="3873871" cy="43066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7" y="92964"/>
            <a:ext cx="3995922" cy="4306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53436" y="4522137"/>
            <a:ext cx="2736702" cy="22261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75627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>
                <a:latin typeface="Calibri"/>
                <a:cs typeface="Calibri"/>
              </a:rPr>
              <a:t>S</a:t>
            </a:r>
            <a:r>
              <a:rPr sz="4400" spc="-30">
                <a:latin typeface="Calibri"/>
                <a:cs typeface="Calibri"/>
              </a:rPr>
              <a:t>ol</a:t>
            </a:r>
            <a:r>
              <a:rPr sz="4400" spc="-45">
                <a:latin typeface="Calibri"/>
                <a:cs typeface="Calibri"/>
              </a:rPr>
              <a:t>u</a:t>
            </a:r>
            <a:r>
              <a:rPr sz="4400" spc="-35">
                <a:latin typeface="Calibri"/>
                <a:cs typeface="Calibri"/>
              </a:rPr>
              <a:t>t</a:t>
            </a:r>
            <a:r>
              <a:rPr sz="4400" spc="-30">
                <a:latin typeface="Calibri"/>
                <a:cs typeface="Calibri"/>
              </a:rPr>
              <a:t>i</a:t>
            </a:r>
            <a:r>
              <a:rPr sz="4400" spc="-40">
                <a:latin typeface="Calibri"/>
                <a:cs typeface="Calibri"/>
              </a:rPr>
              <a:t>o</a:t>
            </a:r>
            <a:r>
              <a:rPr sz="4400" spc="-45">
                <a:latin typeface="Calibri"/>
                <a:cs typeface="Calibri"/>
              </a:rPr>
              <a:t>n</a:t>
            </a:r>
            <a:r>
              <a:rPr sz="4400">
                <a:latin typeface="Calibri"/>
                <a:cs typeface="Calibri"/>
              </a:rPr>
              <a:t>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456942"/>
            <a:ext cx="10628376" cy="52928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063" y="2279100"/>
            <a:ext cx="4658843" cy="136640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5">
                <a:latin typeface="Calibri"/>
                <a:cs typeface="Calibri"/>
              </a:rPr>
              <a:t>Energy Progress Report for 2020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78" y="240921"/>
            <a:ext cx="5196113" cy="405914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4289332"/>
            <a:ext cx="5192267" cy="25723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345" y="588211"/>
            <a:ext cx="366854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20">
                <a:solidFill>
                  <a:srgbClr val="000000"/>
                </a:solidFill>
                <a:latin typeface="Arial"/>
                <a:cs typeface="Arial"/>
              </a:rPr>
              <a:t>Risk</a:t>
            </a:r>
            <a:r>
              <a:rPr sz="4400" b="1" spc="-1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1" spc="-65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endParaRPr sz="44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346" y="1714858"/>
            <a:ext cx="5302482" cy="4209485"/>
          </a:xfrm>
          <a:prstGeom prst="rect">
            <a:avLst/>
          </a:prstGeom>
        </p:spPr>
        <p:txBody>
          <a:bodyPr vert="horz" wrap="square" lIns="0" tIns="59054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2400" b="1" spc="-10">
                <a:latin typeface="Calibri"/>
                <a:cs typeface="Calibri"/>
              </a:rPr>
              <a:t>What</a:t>
            </a:r>
            <a:r>
              <a:rPr sz="2400" b="1" spc="-25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is</a:t>
            </a:r>
            <a:r>
              <a:rPr sz="2400" b="1" spc="-20">
                <a:latin typeface="Calibri"/>
                <a:cs typeface="Calibri"/>
              </a:rPr>
              <a:t> </a:t>
            </a:r>
            <a:r>
              <a:rPr sz="2400" b="1">
                <a:latin typeface="Calibri"/>
                <a:cs typeface="Calibri"/>
              </a:rPr>
              <a:t>a</a:t>
            </a:r>
            <a:r>
              <a:rPr sz="2400" b="1" spc="-25">
                <a:latin typeface="Calibri"/>
                <a:cs typeface="Calibri"/>
              </a:rPr>
              <a:t> </a:t>
            </a:r>
            <a:r>
              <a:rPr sz="2400" b="1" spc="-10">
                <a:latin typeface="Calibri"/>
                <a:cs typeface="Calibri"/>
              </a:rPr>
              <a:t>carcinogen?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10"/>
              </a:spcBef>
              <a:tabLst>
                <a:tab pos="241300" algn="l"/>
              </a:tabLst>
            </a:pPr>
            <a:endParaRPr lang="en-GB" sz="2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710"/>
              </a:spcBef>
              <a:tabLst>
                <a:tab pos="241300" algn="l"/>
              </a:tabLst>
            </a:pPr>
            <a:r>
              <a:rPr sz="2600">
                <a:latin typeface="Calibri"/>
                <a:cs typeface="Calibri"/>
              </a:rPr>
              <a:t>A </a:t>
            </a:r>
            <a:r>
              <a:rPr sz="2600" spc="-10">
                <a:latin typeface="Calibri"/>
                <a:cs typeface="Calibri"/>
              </a:rPr>
              <a:t>carcinogen </a:t>
            </a:r>
            <a:r>
              <a:rPr sz="2600">
                <a:latin typeface="Calibri"/>
                <a:cs typeface="Calibri"/>
              </a:rPr>
              <a:t>is a </a:t>
            </a:r>
            <a:r>
              <a:rPr sz="2600" spc="-10">
                <a:latin typeface="Calibri"/>
                <a:cs typeface="Calibri"/>
              </a:rPr>
              <a:t>substance,</a:t>
            </a:r>
            <a:r>
              <a:rPr lang="en-GB" sz="2600" spc="-10">
                <a:latin typeface="Calibri"/>
                <a:cs typeface="Calibri"/>
              </a:rPr>
              <a:t> </a:t>
            </a:r>
            <a:r>
              <a:rPr sz="2600" spc="-5">
                <a:latin typeface="Calibri"/>
                <a:cs typeface="Calibri"/>
              </a:rPr>
              <a:t> mixture or </a:t>
            </a:r>
            <a:r>
              <a:rPr sz="2600" spc="-10">
                <a:latin typeface="Calibri"/>
                <a:cs typeface="Calibri"/>
              </a:rPr>
              <a:t>agent </a:t>
            </a:r>
            <a:r>
              <a:rPr sz="2600" spc="-5">
                <a:latin typeface="Calibri"/>
                <a:cs typeface="Calibri"/>
              </a:rPr>
              <a:t>that </a:t>
            </a:r>
            <a:r>
              <a:rPr sz="2600" spc="-10">
                <a:latin typeface="Calibri"/>
                <a:cs typeface="Calibri"/>
              </a:rPr>
              <a:t>can </a:t>
            </a:r>
            <a:r>
              <a:rPr sz="2600" spc="-5">
                <a:latin typeface="Calibri"/>
                <a:cs typeface="Calibri"/>
              </a:rPr>
              <a:t>cause</a:t>
            </a:r>
            <a:r>
              <a:rPr lang="en-GB" sz="2600" spc="-5">
                <a:latin typeface="Calibri"/>
                <a:cs typeface="Calibri"/>
              </a:rPr>
              <a:t> </a:t>
            </a:r>
            <a:r>
              <a:rPr sz="2600">
                <a:latin typeface="Calibri"/>
                <a:cs typeface="Calibri"/>
              </a:rPr>
              <a:t> </a:t>
            </a:r>
            <a:r>
              <a:rPr sz="2600" spc="-5">
                <a:latin typeface="Calibri"/>
                <a:cs typeface="Calibri"/>
              </a:rPr>
              <a:t>cancer </a:t>
            </a:r>
            <a:r>
              <a:rPr sz="2600">
                <a:latin typeface="Calibri"/>
                <a:cs typeface="Calibri"/>
              </a:rPr>
              <a:t>or it </a:t>
            </a:r>
            <a:r>
              <a:rPr sz="2600" spc="-5">
                <a:latin typeface="Calibri"/>
                <a:cs typeface="Calibri"/>
              </a:rPr>
              <a:t>increases </a:t>
            </a:r>
            <a:r>
              <a:rPr sz="2600">
                <a:latin typeface="Calibri"/>
                <a:cs typeface="Calibri"/>
              </a:rPr>
              <a:t>the risk </a:t>
            </a:r>
            <a:r>
              <a:rPr sz="2600" spc="-5">
                <a:latin typeface="Calibri"/>
                <a:cs typeface="Calibri"/>
              </a:rPr>
              <a:t>of</a:t>
            </a:r>
            <a:r>
              <a:rPr lang="en-GB" sz="2600" spc="-5">
                <a:latin typeface="Calibri"/>
                <a:cs typeface="Calibri"/>
              </a:rPr>
              <a:t> </a:t>
            </a:r>
            <a:r>
              <a:rPr sz="2600">
                <a:latin typeface="Calibri"/>
                <a:cs typeface="Calibri"/>
              </a:rPr>
              <a:t> </a:t>
            </a:r>
            <a:r>
              <a:rPr sz="2600" spc="-5">
                <a:latin typeface="Calibri"/>
                <a:cs typeface="Calibri"/>
              </a:rPr>
              <a:t>developing </a:t>
            </a:r>
            <a:r>
              <a:rPr sz="2600" spc="-40">
                <a:latin typeface="Calibri"/>
                <a:cs typeface="Calibri"/>
              </a:rPr>
              <a:t>cancer. </a:t>
            </a:r>
            <a:r>
              <a:rPr sz="2600" spc="-10">
                <a:latin typeface="Calibri"/>
                <a:cs typeface="Calibri"/>
              </a:rPr>
              <a:t>Known</a:t>
            </a:r>
            <a:r>
              <a:rPr lang="en-GB" sz="2600" spc="-10">
                <a:latin typeface="Calibri"/>
                <a:cs typeface="Calibri"/>
              </a:rPr>
              <a:t> </a:t>
            </a:r>
            <a:r>
              <a:rPr sz="2600" spc="-5">
                <a:latin typeface="Calibri"/>
                <a:cs typeface="Calibri"/>
              </a:rPr>
              <a:t> </a:t>
            </a:r>
            <a:r>
              <a:rPr sz="2600" spc="-10">
                <a:latin typeface="Calibri"/>
                <a:cs typeface="Calibri"/>
              </a:rPr>
              <a:t>carcinogens </a:t>
            </a:r>
            <a:r>
              <a:rPr sz="2600">
                <a:latin typeface="Calibri"/>
                <a:cs typeface="Calibri"/>
              </a:rPr>
              <a:t>include viruses</a:t>
            </a:r>
            <a:r>
              <a:rPr lang="en-GB" sz="2600">
                <a:latin typeface="Calibri"/>
                <a:cs typeface="Calibri"/>
              </a:rPr>
              <a:t> </a:t>
            </a:r>
            <a:r>
              <a:rPr sz="2600" spc="5">
                <a:latin typeface="Calibri"/>
                <a:cs typeface="Calibri"/>
              </a:rPr>
              <a:t> </a:t>
            </a:r>
            <a:r>
              <a:rPr sz="2600" spc="-5">
                <a:latin typeface="Calibri"/>
                <a:cs typeface="Calibri"/>
              </a:rPr>
              <a:t>(Hepatitis </a:t>
            </a:r>
            <a:r>
              <a:rPr sz="2600">
                <a:latin typeface="Calibri"/>
                <a:cs typeface="Calibri"/>
              </a:rPr>
              <a:t>B), </a:t>
            </a:r>
            <a:r>
              <a:rPr sz="2600" spc="-5">
                <a:latin typeface="Calibri"/>
                <a:cs typeface="Calibri"/>
              </a:rPr>
              <a:t>hormones</a:t>
            </a:r>
            <a:r>
              <a:rPr lang="en-GB" sz="2600" spc="-5">
                <a:latin typeface="Calibri"/>
                <a:cs typeface="Calibri"/>
              </a:rPr>
              <a:t> </a:t>
            </a:r>
            <a:r>
              <a:rPr sz="2600">
                <a:latin typeface="Calibri"/>
                <a:cs typeface="Calibri"/>
              </a:rPr>
              <a:t> </a:t>
            </a:r>
            <a:r>
              <a:rPr sz="2600" spc="-10">
                <a:latin typeface="Calibri"/>
                <a:cs typeface="Calibri"/>
              </a:rPr>
              <a:t>(estrogens),</a:t>
            </a:r>
            <a:r>
              <a:rPr sz="2600" spc="-50">
                <a:latin typeface="Calibri"/>
                <a:cs typeface="Calibri"/>
              </a:rPr>
              <a:t> </a:t>
            </a:r>
            <a:r>
              <a:rPr sz="2600" spc="-5">
                <a:latin typeface="Calibri"/>
                <a:cs typeface="Calibri"/>
              </a:rPr>
              <a:t>chemicals</a:t>
            </a:r>
            <a:r>
              <a:rPr sz="2600" spc="-35">
                <a:latin typeface="Calibri"/>
                <a:cs typeface="Calibri"/>
              </a:rPr>
              <a:t> </a:t>
            </a:r>
            <a:r>
              <a:rPr sz="2600">
                <a:latin typeface="Calibri"/>
                <a:cs typeface="Calibri"/>
              </a:rPr>
              <a:t>(</a:t>
            </a:r>
            <a:r>
              <a:rPr sz="2600" spc="-10">
                <a:latin typeface="Calibri"/>
                <a:cs typeface="Calibri"/>
              </a:rPr>
              <a:t>benzene</a:t>
            </a:r>
            <a:r>
              <a:rPr lang="en-GB" sz="2600" spc="-10">
                <a:latin typeface="Calibri"/>
                <a:cs typeface="Calibri"/>
              </a:rPr>
              <a:t>, </a:t>
            </a:r>
            <a:r>
              <a:rPr lang="en-GB" sz="2600" spc="-10" err="1">
                <a:latin typeface="Calibri"/>
                <a:cs typeface="Calibri"/>
              </a:rPr>
              <a:t>tabacco</a:t>
            </a:r>
            <a:r>
              <a:rPr lang="en-GB" sz="2600" spc="-10">
                <a:latin typeface="Calibri"/>
                <a:cs typeface="Calibri"/>
              </a:rPr>
              <a:t>), </a:t>
            </a:r>
            <a:r>
              <a:rPr sz="2600" spc="-575">
                <a:latin typeface="Calibri"/>
                <a:cs typeface="Calibri"/>
              </a:rPr>
              <a:t> </a:t>
            </a:r>
            <a:r>
              <a:rPr sz="2600" spc="-10">
                <a:latin typeface="Calibri"/>
                <a:cs typeface="Calibri"/>
              </a:rPr>
              <a:t>naturally </a:t>
            </a:r>
            <a:r>
              <a:rPr sz="2600" spc="-5">
                <a:latin typeface="Calibri"/>
                <a:cs typeface="Calibri"/>
              </a:rPr>
              <a:t>occurring minerals</a:t>
            </a:r>
            <a:r>
              <a:rPr lang="en-GB" sz="2600" spc="-5">
                <a:latin typeface="Calibri"/>
                <a:cs typeface="Calibri"/>
              </a:rPr>
              <a:t> </a:t>
            </a:r>
            <a:r>
              <a:rPr sz="2600">
                <a:latin typeface="Calibri"/>
                <a:cs typeface="Calibri"/>
              </a:rPr>
              <a:t> </a:t>
            </a:r>
            <a:r>
              <a:rPr sz="2600" spc="-10">
                <a:latin typeface="Calibri"/>
                <a:cs typeface="Calibri"/>
              </a:rPr>
              <a:t>(asbestos), </a:t>
            </a:r>
            <a:r>
              <a:rPr sz="2600" spc="-5">
                <a:latin typeface="Calibri"/>
                <a:cs typeface="Calibri"/>
              </a:rPr>
              <a:t>alcohol, </a:t>
            </a:r>
            <a:r>
              <a:rPr sz="2600">
                <a:latin typeface="Calibri"/>
                <a:cs typeface="Calibri"/>
              </a:rPr>
              <a:t>and </a:t>
            </a:r>
            <a:r>
              <a:rPr sz="2600" spc="-5">
                <a:latin typeface="Calibri"/>
                <a:cs typeface="Calibri"/>
              </a:rPr>
              <a:t>solar</a:t>
            </a:r>
            <a:r>
              <a:rPr lang="en-GB" sz="2600" spc="-5">
                <a:latin typeface="Calibri"/>
                <a:cs typeface="Calibri"/>
              </a:rPr>
              <a:t> </a:t>
            </a:r>
            <a:r>
              <a:rPr sz="2600">
                <a:latin typeface="Calibri"/>
                <a:cs typeface="Calibri"/>
              </a:rPr>
              <a:t> </a:t>
            </a:r>
            <a:r>
              <a:rPr sz="2600" spc="-10">
                <a:latin typeface="Calibri"/>
                <a:cs typeface="Calibri"/>
              </a:rPr>
              <a:t>radiation</a:t>
            </a:r>
            <a:r>
              <a:rPr sz="2600" spc="-20">
                <a:latin typeface="Calibri"/>
                <a:cs typeface="Calibri"/>
              </a:rPr>
              <a:t> </a:t>
            </a:r>
            <a:r>
              <a:rPr sz="2600" spc="-10">
                <a:latin typeface="Calibri"/>
                <a:cs typeface="Calibri"/>
              </a:rPr>
              <a:t>(ultraviolet radiation)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96940" y="495300"/>
            <a:ext cx="6015355" cy="6068695"/>
            <a:chOff x="5996940" y="495300"/>
            <a:chExt cx="6015355" cy="60686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495300"/>
              <a:ext cx="6015227" cy="4343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7232" y="4783835"/>
              <a:ext cx="1403604" cy="1780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76207" y="4968240"/>
              <a:ext cx="4238425" cy="969264"/>
            </a:xfrm>
            <a:prstGeom prst="rect">
              <a:avLst/>
            </a:prstGeom>
          </p:spPr>
        </p:pic>
      </p:grpSp>
      <p:sp>
        <p:nvSpPr>
          <p:cNvPr id="8" name="TextBox 1">
            <a:extLst>
              <a:ext uri="{FF2B5EF4-FFF2-40B4-BE49-F238E27FC236}">
                <a16:creationId xmlns:a16="http://schemas.microsoft.com/office/drawing/2014/main" id="{84341E45-9DFD-FD50-603A-798BCA680460}"/>
              </a:ext>
            </a:extLst>
          </p:cNvPr>
          <p:cNvSpPr txBox="1"/>
          <p:nvPr/>
        </p:nvSpPr>
        <p:spPr>
          <a:xfrm>
            <a:off x="133586" y="6380104"/>
            <a:ext cx="849112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5"/>
              </a:rPr>
              <a:t>Αυτή είναι η λίστα με τις πλέον καρκινογόνες ουσίες και συνήθειες | Alfavita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34" y="2927873"/>
            <a:ext cx="4190320" cy="69057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GB" sz="4400" spc="-25">
                <a:latin typeface="Calibri"/>
                <a:cs typeface="Calibri"/>
              </a:rPr>
              <a:t>THANK YOU</a:t>
            </a:r>
            <a:endParaRPr sz="4400" spc="-25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5408" y="8715"/>
            <a:ext cx="7717042" cy="6851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0761" y="1242103"/>
            <a:ext cx="10894845" cy="4821579"/>
          </a:xfrm>
          <a:custGeom>
            <a:avLst/>
            <a:gdLst/>
            <a:ahLst/>
            <a:cxnLst/>
            <a:rect l="l" t="t" r="r" b="b"/>
            <a:pathLst>
              <a:path w="10713720" h="5433060">
                <a:moveTo>
                  <a:pt x="10713720" y="0"/>
                </a:moveTo>
                <a:lnTo>
                  <a:pt x="0" y="0"/>
                </a:lnTo>
                <a:lnTo>
                  <a:pt x="0" y="5433060"/>
                </a:lnTo>
                <a:lnTo>
                  <a:pt x="10713720" y="5433060"/>
                </a:lnTo>
                <a:lnTo>
                  <a:pt x="10713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el-GR">
                <a:hlinkClick r:id="rId2"/>
              </a:rPr>
              <a:t>Αυτή είναι η λίστα με τις πλέον καρκινογόνες ουσίες και συνήθειες | </a:t>
            </a:r>
            <a:r>
              <a:rPr lang="en-GB">
                <a:hlinkClick r:id="rId2"/>
              </a:rPr>
              <a:t>Alfavita</a:t>
            </a:r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8691" y="3615912"/>
            <a:ext cx="3133384" cy="16876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-50">
                <a:latin typeface="Arial"/>
                <a:cs typeface="Arial"/>
              </a:rPr>
              <a:t>Environmental</a:t>
            </a:r>
            <a:r>
              <a:rPr lang="en-US" sz="3600" b="1" spc="-50">
                <a:latin typeface="Arial"/>
                <a:cs typeface="Arial"/>
              </a:rPr>
              <a:t>health</a:t>
            </a:r>
            <a:endParaRPr lang="en-GB" sz="3600" b="1" spc="-5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endParaRPr lang="en-GB" sz="3600" b="1" spc="-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747" y="139522"/>
            <a:ext cx="11614146" cy="18675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586032" y="2673492"/>
            <a:ext cx="7437852" cy="4475456"/>
          </a:xfrm>
          <a:prstGeom prst="rect">
            <a:avLst/>
          </a:prstGeom>
        </p:spPr>
        <p:txBody>
          <a:bodyPr vert="horz" wrap="square" lIns="0" tIns="67945" rIns="0" bIns="0" rtlCol="0" anchor="t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241300" algn="l"/>
              </a:tabLst>
            </a:pPr>
            <a:r>
              <a:rPr sz="2800" spc="-5">
                <a:latin typeface="Calibri"/>
                <a:cs typeface="Calibri"/>
              </a:rPr>
              <a:t>Clean </a:t>
            </a:r>
            <a:r>
              <a:rPr sz="2800" spc="-70">
                <a:latin typeface="Calibri"/>
                <a:cs typeface="Calibri"/>
              </a:rPr>
              <a:t>air,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stable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climate,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adequate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65">
                <a:latin typeface="Calibri"/>
                <a:cs typeface="Calibri"/>
              </a:rPr>
              <a:t>water,</a:t>
            </a:r>
            <a:r>
              <a:rPr lang="en-GB" sz="2800" spc="-65">
                <a:latin typeface="Calibri"/>
                <a:cs typeface="Calibri"/>
              </a:rPr>
              <a:t> </a:t>
            </a:r>
            <a:r>
              <a:rPr sz="2800" spc="-70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sanitation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and</a:t>
            </a:r>
            <a:r>
              <a:rPr lang="en-GB" sz="2800" spc="10">
                <a:latin typeface="Calibri"/>
                <a:cs typeface="Calibri"/>
              </a:rPr>
              <a:t> </a:t>
            </a:r>
            <a:r>
              <a:rPr sz="2800" spc="-15">
                <a:latin typeface="Calibri"/>
                <a:cs typeface="Calibri"/>
              </a:rPr>
              <a:t>hygiene,</a:t>
            </a:r>
            <a:r>
              <a:rPr lang="en-GB" sz="2800" spc="-15">
                <a:latin typeface="Calibri"/>
                <a:cs typeface="Calibri"/>
              </a:rPr>
              <a:t> </a:t>
            </a:r>
            <a:r>
              <a:rPr sz="2800" spc="-35">
                <a:latin typeface="Calibri"/>
                <a:cs typeface="Calibri"/>
              </a:rPr>
              <a:t>safe</a:t>
            </a:r>
            <a:r>
              <a:rPr lang="en-GB" sz="2800" spc="-35">
                <a:latin typeface="Calibri"/>
                <a:cs typeface="Calibri"/>
              </a:rPr>
              <a:t> </a:t>
            </a:r>
            <a:r>
              <a:rPr lang="en-GB" sz="2800" spc="-5">
                <a:latin typeface="Calibri"/>
                <a:cs typeface="Calibri"/>
              </a:rPr>
              <a:t>use of </a:t>
            </a:r>
            <a:r>
              <a:rPr lang="en-US" sz="2800" spc="-5">
                <a:latin typeface="Calibri"/>
                <a:cs typeface="Calibri"/>
              </a:rPr>
              <a:t>chemicals, protection </a:t>
            </a:r>
            <a:r>
              <a:rPr lang="en-US" sz="2800" spc="-5" err="1">
                <a:latin typeface="Calibri"/>
                <a:cs typeface="Calibri"/>
              </a:rPr>
              <a:t>fromradiation</a:t>
            </a:r>
            <a:r>
              <a:rPr lang="en-US" sz="2800" spc="-5">
                <a:latin typeface="Calibri"/>
                <a:cs typeface="Calibri"/>
              </a:rPr>
              <a:t>, healthy and safe workplaces, sound </a:t>
            </a:r>
            <a:endParaRPr lang="en-US" sz="160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241300" algn="l"/>
              </a:tabLst>
            </a:pPr>
            <a:r>
              <a:rPr lang="en-US" sz="2800" spc="-5">
                <a:latin typeface="Calibri"/>
                <a:cs typeface="Calibri"/>
              </a:rPr>
              <a:t>agricultural practices, health supportive cities and </a:t>
            </a:r>
            <a:endParaRPr lang="en-US" sz="160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241300" algn="l"/>
              </a:tabLst>
            </a:pPr>
            <a:r>
              <a:rPr lang="en-US" sz="2800" spc="-5">
                <a:latin typeface="Calibri"/>
                <a:cs typeface="Calibri"/>
              </a:rPr>
              <a:t>built environments, and a preserved nature are all </a:t>
            </a:r>
            <a:endParaRPr lang="en-US" sz="160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241300" algn="l"/>
              </a:tabLst>
            </a:pPr>
            <a:r>
              <a:rPr lang="en-US" sz="2800" spc="-5">
                <a:latin typeface="Calibri"/>
                <a:cs typeface="Calibri"/>
              </a:rPr>
              <a:t>prerequisites for good health.</a:t>
            </a:r>
            <a:endParaRPr lang="en-US" sz="1600">
              <a:latin typeface="Calibri"/>
              <a:cs typeface="Calibri"/>
            </a:endParaRPr>
          </a:p>
          <a:p>
            <a:pPr marL="469900" marR="5080" indent="-4572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endParaRPr lang="en-US" sz="2800" spc="-5">
              <a:latin typeface="Calibri"/>
              <a:cs typeface="Calibri"/>
            </a:endParaRPr>
          </a:p>
          <a:p>
            <a:pPr marL="469900" marR="5080" indent="-4572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endParaRPr lang="en-US" sz="2800" spc="-5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endParaRPr lang="en-GB" sz="2800" spc="-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78280" y="726948"/>
            <a:ext cx="10713720" cy="5433060"/>
          </a:xfrm>
          <a:custGeom>
            <a:avLst/>
            <a:gdLst/>
            <a:ahLst/>
            <a:cxnLst/>
            <a:rect l="l" t="t" r="r" b="b"/>
            <a:pathLst>
              <a:path w="10713720" h="5433060">
                <a:moveTo>
                  <a:pt x="10713720" y="0"/>
                </a:moveTo>
                <a:lnTo>
                  <a:pt x="0" y="0"/>
                </a:lnTo>
                <a:lnTo>
                  <a:pt x="0" y="5433060"/>
                </a:lnTo>
                <a:lnTo>
                  <a:pt x="10713720" y="5433060"/>
                </a:lnTo>
                <a:lnTo>
                  <a:pt x="10713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791" y="3658072"/>
            <a:ext cx="4130496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kern="1200" spc="-50">
                <a:latin typeface="Arial"/>
                <a:ea typeface="+mn-ea"/>
                <a:cs typeface="Arial"/>
              </a:rPr>
              <a:t>Epidemiology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536" y="190179"/>
            <a:ext cx="11694659" cy="18171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73172" y="2606145"/>
            <a:ext cx="900684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>
                <a:latin typeface="Calibri"/>
                <a:cs typeface="Calibri"/>
              </a:rPr>
              <a:t>13.7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million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deaths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per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year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2016,</a:t>
            </a:r>
            <a:r>
              <a:rPr sz="2800" spc="5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amounting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24%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of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global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deaths,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are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due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modifiable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environmental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risks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3172" y="3781553"/>
            <a:ext cx="8536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>
                <a:latin typeface="Calibri"/>
                <a:cs typeface="Calibri"/>
              </a:rPr>
              <a:t>One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five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people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worldwide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develop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cancer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during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2773172" y="4229995"/>
            <a:ext cx="8817610" cy="24987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127000">
              <a:lnSpc>
                <a:spcPts val="3020"/>
              </a:lnSpc>
              <a:spcBef>
                <a:spcPts val="480"/>
              </a:spcBef>
            </a:pPr>
            <a:r>
              <a:rPr spc="-15"/>
              <a:t>lifetime.</a:t>
            </a:r>
            <a:r>
              <a:t> </a:t>
            </a:r>
            <a:r>
              <a:rPr spc="-15"/>
              <a:t>Prevention</a:t>
            </a:r>
            <a:r>
              <a:rPr spc="25"/>
              <a:t> </a:t>
            </a:r>
            <a:r>
              <a:rPr spc="-5"/>
              <a:t>of </a:t>
            </a:r>
            <a:r>
              <a:rPr spc="-10"/>
              <a:t>cancer</a:t>
            </a:r>
            <a:r>
              <a:rPr spc="15"/>
              <a:t> </a:t>
            </a:r>
            <a:r>
              <a:rPr spc="-10"/>
              <a:t>has</a:t>
            </a:r>
            <a:r>
              <a:rPr spc="10"/>
              <a:t> </a:t>
            </a:r>
            <a:r>
              <a:rPr spc="-10"/>
              <a:t>become</a:t>
            </a:r>
            <a:r>
              <a:rPr spc="10"/>
              <a:t> </a:t>
            </a:r>
            <a:r>
              <a:rPr spc="-10"/>
              <a:t>one</a:t>
            </a:r>
            <a:r>
              <a:rPr spc="-5"/>
              <a:t> of</a:t>
            </a:r>
            <a:r>
              <a:t> </a:t>
            </a:r>
            <a:r>
              <a:rPr spc="-5"/>
              <a:t>the</a:t>
            </a:r>
            <a:r>
              <a:rPr spc="15"/>
              <a:t> </a:t>
            </a:r>
            <a:r>
              <a:rPr spc="-15"/>
              <a:t>most </a:t>
            </a:r>
            <a:r>
              <a:rPr spc="-620"/>
              <a:t> </a:t>
            </a:r>
            <a:r>
              <a:rPr spc="-10"/>
              <a:t>significant</a:t>
            </a:r>
            <a:r>
              <a:rPr spc="20"/>
              <a:t> </a:t>
            </a:r>
            <a:r>
              <a:rPr spc="-10"/>
              <a:t>public</a:t>
            </a:r>
            <a:r>
              <a:rPr spc="45"/>
              <a:t> </a:t>
            </a:r>
            <a:r>
              <a:rPr spc="-10"/>
              <a:t>health</a:t>
            </a:r>
            <a:r>
              <a:t> </a:t>
            </a:r>
            <a:r>
              <a:rPr spc="-10"/>
              <a:t>challenges</a:t>
            </a:r>
            <a:r>
              <a:rPr spc="15"/>
              <a:t> </a:t>
            </a:r>
            <a:r>
              <a:rPr spc="-5"/>
              <a:t>of the</a:t>
            </a:r>
            <a:r>
              <a:rPr spc="15"/>
              <a:t> </a:t>
            </a:r>
            <a:r>
              <a:rPr spc="-15"/>
              <a:t>21st</a:t>
            </a:r>
            <a:r>
              <a:rPr spc="35"/>
              <a:t> </a:t>
            </a:r>
            <a:r>
              <a:rPr spc="-10"/>
              <a:t>century</a:t>
            </a:r>
          </a:p>
          <a:p>
            <a:pPr marL="241300" marR="5080" indent="-229235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t>	</a:t>
            </a:r>
            <a:r>
              <a:rPr spc="-5"/>
              <a:t>Based</a:t>
            </a:r>
            <a:r>
              <a:rPr spc="10"/>
              <a:t> </a:t>
            </a:r>
            <a:r>
              <a:rPr spc="-5"/>
              <a:t>on</a:t>
            </a:r>
            <a:r>
              <a:rPr spc="5"/>
              <a:t> </a:t>
            </a:r>
            <a:r>
              <a:rPr spc="-15"/>
              <a:t>current</a:t>
            </a:r>
            <a:r>
              <a:rPr spc="20"/>
              <a:t> </a:t>
            </a:r>
            <a:r>
              <a:rPr spc="-10"/>
              <a:t>scientific</a:t>
            </a:r>
            <a:r>
              <a:rPr spc="10"/>
              <a:t> </a:t>
            </a:r>
            <a:r>
              <a:rPr spc="-10"/>
              <a:t>evidence,</a:t>
            </a:r>
            <a:r>
              <a:rPr spc="15"/>
              <a:t> </a:t>
            </a:r>
            <a:r>
              <a:rPr spc="-15"/>
              <a:t>at</a:t>
            </a:r>
            <a:r>
              <a:rPr spc="-10"/>
              <a:t> least</a:t>
            </a:r>
            <a:r>
              <a:rPr spc="10"/>
              <a:t> </a:t>
            </a:r>
            <a:r>
              <a:rPr spc="-5"/>
              <a:t>40%</a:t>
            </a:r>
            <a:r>
              <a:rPr spc="10"/>
              <a:t> </a:t>
            </a:r>
            <a:r>
              <a:rPr spc="-5"/>
              <a:t>of </a:t>
            </a:r>
            <a:r>
              <a:t>all </a:t>
            </a:r>
            <a:r>
              <a:rPr spc="5"/>
              <a:t> </a:t>
            </a:r>
            <a:r>
              <a:rPr spc="-10"/>
              <a:t>cancer </a:t>
            </a:r>
            <a:r>
              <a:rPr spc="-5"/>
              <a:t>cases</a:t>
            </a:r>
            <a:r>
              <a:rPr spc="10"/>
              <a:t> </a:t>
            </a:r>
            <a:r>
              <a:rPr spc="-10"/>
              <a:t>could</a:t>
            </a:r>
            <a:r>
              <a:rPr spc="15"/>
              <a:t> </a:t>
            </a:r>
            <a:r>
              <a:rPr spc="-5"/>
              <a:t>be</a:t>
            </a:r>
            <a:r>
              <a:rPr spc="5"/>
              <a:t> </a:t>
            </a:r>
            <a:r>
              <a:rPr spc="-20"/>
              <a:t>prevented</a:t>
            </a:r>
            <a:r>
              <a:rPr spc="5"/>
              <a:t> </a:t>
            </a:r>
            <a:r>
              <a:rPr spc="-5"/>
              <a:t>with</a:t>
            </a:r>
            <a:r>
              <a:rPr spc="5"/>
              <a:t> </a:t>
            </a:r>
            <a:r>
              <a:rPr spc="-20"/>
              <a:t>effective </a:t>
            </a:r>
            <a:r>
              <a:rPr spc="-10"/>
              <a:t>primary </a:t>
            </a:r>
            <a:r>
              <a:rPr spc="-5"/>
              <a:t> </a:t>
            </a:r>
            <a:r>
              <a:rPr spc="-15"/>
              <a:t>prevention</a:t>
            </a:r>
            <a:r>
              <a:rPr spc="10"/>
              <a:t> </a:t>
            </a:r>
            <a:r>
              <a:rPr spc="-10"/>
              <a:t>measures,</a:t>
            </a:r>
            <a:r>
              <a:rPr spc="20"/>
              <a:t> </a:t>
            </a:r>
            <a:r>
              <a:rPr spc="-5"/>
              <a:t>and</a:t>
            </a:r>
            <a:r>
              <a:rPr spc="20"/>
              <a:t> </a:t>
            </a:r>
            <a:r>
              <a:rPr spc="-5"/>
              <a:t>further</a:t>
            </a:r>
            <a:r>
              <a:rPr spc="15"/>
              <a:t> </a:t>
            </a:r>
            <a:r>
              <a:rPr spc="-10"/>
              <a:t>mortality</a:t>
            </a:r>
            <a:r>
              <a:t> </a:t>
            </a:r>
            <a:r>
              <a:rPr spc="-10"/>
              <a:t>can</a:t>
            </a:r>
            <a:r>
              <a:rPr spc="-5"/>
              <a:t> be</a:t>
            </a:r>
            <a:r>
              <a:rPr spc="5"/>
              <a:t> </a:t>
            </a:r>
            <a:r>
              <a:rPr spc="-10"/>
              <a:t>reduced </a:t>
            </a:r>
            <a:r>
              <a:rPr spc="-615"/>
              <a:t> </a:t>
            </a:r>
            <a:r>
              <a:rPr spc="-15"/>
              <a:t>through</a:t>
            </a:r>
            <a:r>
              <a:rPr spc="20"/>
              <a:t> </a:t>
            </a:r>
            <a:r>
              <a:rPr spc="-5"/>
              <a:t>early</a:t>
            </a:r>
            <a:r>
              <a:t> </a:t>
            </a:r>
            <a:r>
              <a:rPr spc="-10"/>
              <a:t>detection</a:t>
            </a:r>
            <a:r>
              <a:rPr spc="-15"/>
              <a:t> </a:t>
            </a:r>
            <a:r>
              <a:rPr spc="-5"/>
              <a:t>of </a:t>
            </a:r>
            <a:r>
              <a:rPr spc="-15"/>
              <a:t>tumors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376" y="598944"/>
            <a:ext cx="2795270" cy="567463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kern="1200" spc="-50">
                <a:latin typeface="Arial"/>
                <a:ea typeface="+mn-ea"/>
                <a:cs typeface="Arial"/>
              </a:rPr>
              <a:t>Air pollution</a:t>
            </a:r>
            <a:endParaRPr lang="en-US" sz="3600" b="1" kern="1200" spc="-50"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326" y="1393952"/>
            <a:ext cx="11229340" cy="4290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  <a:tab pos="608965" algn="l"/>
              </a:tabLst>
            </a:pPr>
            <a:r>
              <a:rPr sz="2800" spc="-5">
                <a:latin typeface="Calibri"/>
                <a:cs typeface="Calibri"/>
              </a:rPr>
              <a:t>A	</a:t>
            </a:r>
            <a:r>
              <a:rPr sz="2800" spc="-20">
                <a:latin typeface="Calibri"/>
                <a:cs typeface="Calibri"/>
              </a:rPr>
              <a:t>complex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mixture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b="1" spc="-5">
                <a:latin typeface="Calibri"/>
                <a:cs typeface="Calibri"/>
              </a:rPr>
              <a:t>solid</a:t>
            </a:r>
            <a:r>
              <a:rPr sz="2800" b="1" spc="5">
                <a:latin typeface="Calibri"/>
                <a:cs typeface="Calibri"/>
              </a:rPr>
              <a:t> </a:t>
            </a:r>
            <a:r>
              <a:rPr sz="2800" b="1" spc="-5">
                <a:latin typeface="Calibri"/>
                <a:cs typeface="Calibri"/>
              </a:rPr>
              <a:t>particles</a:t>
            </a:r>
            <a:r>
              <a:rPr sz="2800" spc="-5">
                <a:latin typeface="Calibri"/>
                <a:cs typeface="Calibri"/>
              </a:rPr>
              <a:t>,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b="1" spc="-5">
                <a:latin typeface="Calibri"/>
                <a:cs typeface="Calibri"/>
              </a:rPr>
              <a:t>liquid</a:t>
            </a:r>
            <a:r>
              <a:rPr sz="2800" b="1" spc="15">
                <a:latin typeface="Calibri"/>
                <a:cs typeface="Calibri"/>
              </a:rPr>
              <a:t> </a:t>
            </a:r>
            <a:r>
              <a:rPr sz="2800" b="1" spc="-15">
                <a:latin typeface="Calibri"/>
                <a:cs typeface="Calibri"/>
              </a:rPr>
              <a:t>droplets</a:t>
            </a:r>
            <a:r>
              <a:rPr sz="2800" spc="-15">
                <a:latin typeface="Calibri"/>
                <a:cs typeface="Calibri"/>
              </a:rPr>
              <a:t>,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as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well </a:t>
            </a:r>
            <a:r>
              <a:rPr sz="2800">
                <a:latin typeface="Calibri"/>
                <a:cs typeface="Calibri"/>
              </a:rPr>
              <a:t>as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b="1" spc="-15">
                <a:latin typeface="Calibri"/>
                <a:cs typeface="Calibri"/>
              </a:rPr>
              <a:t>gases</a:t>
            </a:r>
            <a:r>
              <a:rPr sz="2800" spc="-15">
                <a:latin typeface="Calibri"/>
                <a:cs typeface="Calibri"/>
              </a:rPr>
              <a:t>.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It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can </a:t>
            </a:r>
            <a:r>
              <a:rPr sz="2800" spc="-6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come </a:t>
            </a:r>
            <a:r>
              <a:rPr sz="2800" spc="-20">
                <a:latin typeface="Calibri"/>
                <a:cs typeface="Calibri"/>
              </a:rPr>
              <a:t>from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many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sources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for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example: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household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fuel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burning,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industrial 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chimneys,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traffic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exhausts,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power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generation,</a:t>
            </a:r>
            <a:r>
              <a:rPr sz="2800" spc="-5">
                <a:latin typeface="Calibri"/>
                <a:cs typeface="Calibri"/>
              </a:rPr>
              <a:t> open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burning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 </a:t>
            </a:r>
            <a:r>
              <a:rPr sz="2800" spc="-20">
                <a:latin typeface="Calibri"/>
                <a:cs typeface="Calibri"/>
              </a:rPr>
              <a:t>waste, </a:t>
            </a:r>
            <a:r>
              <a:rPr sz="2800" spc="-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agricultural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practices,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desert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dust</a:t>
            </a:r>
            <a:r>
              <a:rPr sz="2800" spc="3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many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other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sources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>
                <a:latin typeface="Calibri"/>
                <a:cs typeface="Calibri"/>
              </a:rPr>
              <a:t>In 2019,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99%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35">
                <a:latin typeface="Calibri"/>
                <a:cs typeface="Calibri"/>
              </a:rPr>
              <a:t>world’s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population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was</a:t>
            </a:r>
            <a:r>
              <a:rPr sz="2800" spc="-5">
                <a:latin typeface="Calibri"/>
                <a:cs typeface="Calibri"/>
              </a:rPr>
              <a:t> living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places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where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WHO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>
                <a:latin typeface="Calibri"/>
                <a:cs typeface="Calibri"/>
              </a:rPr>
              <a:t>air</a:t>
            </a:r>
            <a:r>
              <a:rPr sz="2800" spc="-10">
                <a:latin typeface="Calibri"/>
                <a:cs typeface="Calibri"/>
              </a:rPr>
              <a:t> quality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guidelines</a:t>
            </a:r>
            <a:r>
              <a:rPr sz="2800" spc="4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levels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were</a:t>
            </a:r>
            <a:r>
              <a:rPr sz="2800" spc="-5">
                <a:latin typeface="Calibri"/>
                <a:cs typeface="Calibri"/>
              </a:rPr>
              <a:t> not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met</a:t>
            </a:r>
            <a:endParaRPr sz="2800">
              <a:latin typeface="Calibri"/>
              <a:cs typeface="Calibri"/>
            </a:endParaRPr>
          </a:p>
          <a:p>
            <a:pPr marL="241300" marR="330835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>
                <a:latin typeface="Calibri"/>
                <a:cs typeface="Calibri"/>
              </a:rPr>
              <a:t>The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combined</a:t>
            </a:r>
            <a:r>
              <a:rPr sz="2800" spc="30">
                <a:latin typeface="Calibri"/>
                <a:cs typeface="Calibri"/>
              </a:rPr>
              <a:t> </a:t>
            </a:r>
            <a:r>
              <a:rPr sz="2800" spc="-25">
                <a:latin typeface="Calibri"/>
                <a:cs typeface="Calibri"/>
              </a:rPr>
              <a:t>effects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ambient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air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pollution</a:t>
            </a:r>
            <a:r>
              <a:rPr sz="2800" spc="5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and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household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air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pollution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are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associated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with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6.7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million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premature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deaths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annually</a:t>
            </a:r>
            <a:endParaRPr sz="2800">
              <a:latin typeface="Calibri"/>
              <a:cs typeface="Calibri"/>
            </a:endParaRPr>
          </a:p>
          <a:p>
            <a:pPr marL="241300" marR="630555" indent="-228600">
              <a:lnSpc>
                <a:spcPts val="303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>
                <a:latin typeface="Calibri"/>
                <a:cs typeface="Calibri"/>
              </a:rPr>
              <a:t>WHO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estimates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that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in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2019,</a:t>
            </a:r>
            <a:r>
              <a:rPr sz="2800" spc="4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some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11%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of</a:t>
            </a:r>
            <a:r>
              <a:rPr sz="2800" spc="25">
                <a:latin typeface="Calibri"/>
                <a:cs typeface="Calibri"/>
              </a:rPr>
              <a:t> </a:t>
            </a:r>
            <a:r>
              <a:rPr sz="2800" b="1" spc="-10">
                <a:latin typeface="Calibri"/>
                <a:cs typeface="Calibri"/>
              </a:rPr>
              <a:t>outdoor</a:t>
            </a:r>
            <a:r>
              <a:rPr sz="2800" b="1" spc="15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air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pollution-related </a:t>
            </a:r>
            <a:r>
              <a:rPr sz="2800" spc="-62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premature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deaths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were</a:t>
            </a:r>
            <a:r>
              <a:rPr sz="2800" spc="5">
                <a:latin typeface="Calibri"/>
                <a:cs typeface="Calibri"/>
              </a:rPr>
              <a:t> </a:t>
            </a:r>
            <a:r>
              <a:rPr sz="2800" spc="-10">
                <a:latin typeface="Calibri"/>
                <a:cs typeface="Calibri"/>
              </a:rPr>
              <a:t>due</a:t>
            </a:r>
            <a:r>
              <a:rPr sz="2800" spc="15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to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cancer within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the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respiratory</a:t>
            </a:r>
            <a:r>
              <a:rPr sz="2800" spc="2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tract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7745" y="531125"/>
            <a:ext cx="2421635" cy="624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140" y="1780032"/>
            <a:ext cx="4121087" cy="40077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250" y="2339"/>
            <a:ext cx="10855548" cy="12330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1327" y="6001511"/>
            <a:ext cx="9959340" cy="3703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81327" y="6001511"/>
            <a:ext cx="9959340" cy="370840"/>
          </a:xfrm>
          <a:prstGeom prst="rect">
            <a:avLst/>
          </a:prstGeom>
          <a:ln w="6350">
            <a:solidFill>
              <a:srgbClr val="4471C4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1800">
                <a:latin typeface="Calibri"/>
                <a:cs typeface="Calibri"/>
              </a:rPr>
              <a:t>A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healthy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environment</a:t>
            </a:r>
            <a:r>
              <a:rPr sz="1800" spc="-5">
                <a:latin typeface="Calibri"/>
                <a:cs typeface="Calibri"/>
              </a:rPr>
              <a:t> is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vital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to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“ensure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healthy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lives</a:t>
            </a:r>
            <a:r>
              <a:rPr sz="1800">
                <a:latin typeface="Calibri"/>
                <a:cs typeface="Calibri"/>
              </a:rPr>
              <a:t> and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promote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well-being</a:t>
            </a:r>
            <a:r>
              <a:rPr sz="1800" spc="25">
                <a:latin typeface="Calibri"/>
                <a:cs typeface="Calibri"/>
              </a:rPr>
              <a:t> </a:t>
            </a:r>
            <a:r>
              <a:rPr sz="1800" spc="-15">
                <a:latin typeface="Calibri"/>
                <a:cs typeface="Calibri"/>
              </a:rPr>
              <a:t>for</a:t>
            </a:r>
            <a:r>
              <a:rPr sz="1800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all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at</a:t>
            </a:r>
            <a:r>
              <a:rPr sz="1800" spc="5">
                <a:latin typeface="Calibri"/>
                <a:cs typeface="Calibri"/>
              </a:rPr>
              <a:t> </a:t>
            </a:r>
            <a:r>
              <a:rPr sz="1800" spc="-5">
                <a:latin typeface="Calibri"/>
                <a:cs typeface="Calibri"/>
              </a:rPr>
              <a:t>all</a:t>
            </a:r>
            <a:r>
              <a:rPr sz="1800" spc="15">
                <a:latin typeface="Calibri"/>
                <a:cs typeface="Calibri"/>
              </a:rPr>
              <a:t> </a:t>
            </a:r>
            <a:r>
              <a:rPr sz="1800" spc="-25">
                <a:latin typeface="Calibri"/>
                <a:cs typeface="Calibri"/>
              </a:rPr>
              <a:t>ages.”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07635" y="1240536"/>
            <a:ext cx="6733031" cy="46649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D9D9D9">
              <a:alpha val="70195"/>
            </a:srgbClr>
          </a:solidFill>
        </p:spPr>
        <p:txBody>
          <a:bodyPr wrap="square" lIns="0" tIns="0" rIns="0" bIns="0" rtlCol="0"/>
          <a:lstStyle/>
          <a:p>
            <a:r>
              <a:rPr lang="en-GB">
                <a:hlinkClick r:id="rId2"/>
              </a:rPr>
              <a:t>9789240034228-eng.pdf (who.int)</a:t>
            </a:r>
            <a:endParaRPr lang="en-GB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932" y="2725571"/>
            <a:ext cx="6170795" cy="428793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20" y="6887"/>
            <a:ext cx="12183157" cy="679252"/>
          </a:xfrm>
          <a:prstGeom prst="rect">
            <a:avLst/>
          </a:prstGeom>
        </p:spPr>
        <p:txBody>
          <a:bodyPr vert="horz" wrap="square" lIns="0" tIns="89535" rIns="0" bIns="0" rtlCol="0" anchor="t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3200" b="1" spc="-15" dirty="0">
                <a:latin typeface="Calibri"/>
                <a:cs typeface="Calibri"/>
              </a:rPr>
              <a:t>Recommended </a:t>
            </a:r>
            <a:r>
              <a:rPr sz="3200" b="1" dirty="0">
                <a:latin typeface="Calibri"/>
                <a:cs typeface="Calibri"/>
              </a:rPr>
              <a:t>2021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AQG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levels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compared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to</a:t>
            </a:r>
            <a:r>
              <a:rPr lang="en-GB" sz="3200" b="1" spc="-30" dirty="0">
                <a:latin typeface="Calibri"/>
                <a:cs typeface="Calibri"/>
              </a:rPr>
              <a:t> </a:t>
            </a:r>
            <a:r>
              <a:rPr sz="3200" b="1" spc="-9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2005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air quality guidelines</a:t>
            </a:r>
          </a:p>
        </p:txBody>
      </p: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54E344E3-E810-6289-F260-F06D0BD2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963" y="553020"/>
            <a:ext cx="8551333" cy="2167738"/>
          </a:xfrm>
          <a:prstGeom prst="rect">
            <a:avLst/>
          </a:prstGeom>
        </p:spPr>
      </p:pic>
      <p:pic>
        <p:nvPicPr>
          <p:cNvPr id="11" name="Picture 10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BB4CDC89-DA4B-2F24-9618-0B108274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0" y="2735263"/>
            <a:ext cx="5981700" cy="4125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1161</Words>
  <Application>Microsoft Office PowerPoint</Application>
  <PresentationFormat>Ευρεία οθόνη</PresentationFormat>
  <Paragraphs>89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5" baseType="lpstr">
      <vt:lpstr>Arial</vt:lpstr>
      <vt:lpstr>Arial MT</vt:lpstr>
      <vt:lpstr>Calibri</vt:lpstr>
      <vt:lpstr>Calibri Light</vt:lpstr>
      <vt:lpstr>Office Theme</vt:lpstr>
      <vt:lpstr>Περιβαλλοντικά και Επαγγελματικά     Aίτια Καρκινογένεσης</vt:lpstr>
      <vt:lpstr>Carcinogenesis</vt:lpstr>
      <vt:lpstr>Risk Factors</vt:lpstr>
      <vt:lpstr>Παρουσίαση του PowerPoint</vt:lpstr>
      <vt:lpstr>Epidemiology</vt:lpstr>
      <vt:lpstr>Air pollution</vt:lpstr>
      <vt:lpstr>Παρουσίαση του PowerPoint</vt:lpstr>
      <vt:lpstr>Παρουσίαση του PowerPoint</vt:lpstr>
      <vt:lpstr>Recommended 2021 AQG levels compared to  2005 air quality guidelines</vt:lpstr>
      <vt:lpstr>Which country had the worst air quality in 2022?</vt:lpstr>
      <vt:lpstr>Παρουσίαση του PowerPoint</vt:lpstr>
      <vt:lpstr>Παρουσίαση του PowerPoint</vt:lpstr>
      <vt:lpstr>Παρουσίαση του PowerPoint</vt:lpstr>
      <vt:lpstr>The Father of Occupational Medicine</vt:lpstr>
      <vt:lpstr>Παρουσίαση του PowerPoint</vt:lpstr>
      <vt:lpstr>What is occupational cancer?</vt:lpstr>
      <vt:lpstr>Definitions</vt:lpstr>
      <vt:lpstr>Παρουσίαση του PowerPoint</vt:lpstr>
      <vt:lpstr>Παρουσίαση του PowerPoint</vt:lpstr>
      <vt:lpstr>Παρουσίαση του PowerPoint</vt:lpstr>
      <vt:lpstr>List of classifications by cancer sites with sufficient  or limited evidence in humans, IARC Monographs</vt:lpstr>
      <vt:lpstr>List of classifications by cancer sites with sufficient  or limited evidence in humans, IARC Monographs</vt:lpstr>
      <vt:lpstr>Παρουσίαση του PowerPoint</vt:lpstr>
      <vt:lpstr>Ίνες αμιάντου</vt:lpstr>
      <vt:lpstr>Mesothelioma </vt:lpstr>
      <vt:lpstr>Παρουσίαση του PowerPoint</vt:lpstr>
      <vt:lpstr>Παρουσίαση του PowerPoint</vt:lpstr>
      <vt:lpstr>Solutions</vt:lpstr>
      <vt:lpstr>Energy Progress Report for 2020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Περιβαλλοντικά και Επαγγελματικά Αίτια Καρκινογένεσης</dc:title>
  <dc:creator>Lamprini Stournara</dc:creator>
  <cp:lastModifiedBy>Marousi Oncology</cp:lastModifiedBy>
  <cp:revision>136</cp:revision>
  <dcterms:created xsi:type="dcterms:W3CDTF">2024-04-06T09:36:59Z</dcterms:created>
  <dcterms:modified xsi:type="dcterms:W3CDTF">2024-05-27T06:15:35Z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2023-06-01T00:00:00Z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2024-04-06T00:00:00Z</vt:filetime>
  </property>
</Properties>
</file>