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2" r:id="rId15"/>
    <p:sldId id="272" r:id="rId16"/>
    <p:sldId id="273" r:id="rId17"/>
    <p:sldId id="33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2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24" r:id="rId43"/>
    <p:sldId id="334" r:id="rId44"/>
    <p:sldId id="297" r:id="rId45"/>
    <p:sldId id="325" r:id="rId46"/>
    <p:sldId id="326" r:id="rId47"/>
    <p:sldId id="327" r:id="rId48"/>
    <p:sldId id="335" r:id="rId49"/>
    <p:sldId id="336" r:id="rId50"/>
    <p:sldId id="299" r:id="rId51"/>
    <p:sldId id="298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37" r:id="rId68"/>
    <p:sldId id="316" r:id="rId69"/>
    <p:sldId id="318" r:id="rId70"/>
    <p:sldId id="319" r:id="rId71"/>
    <p:sldId id="320" r:id="rId72"/>
    <p:sldId id="321" r:id="rId73"/>
    <p:sldId id="317" r:id="rId74"/>
    <p:sldId id="331" r:id="rId75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682"/>
  </p:normalViewPr>
  <p:slideViewPr>
    <p:cSldViewPr snapToGrid="0" showGuides="1">
      <p:cViewPr varScale="1">
        <p:scale>
          <a:sx n="109" d="100"/>
          <a:sy n="109" d="100"/>
        </p:scale>
        <p:origin x="680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4D77-94B9-9219-2193-85898912B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2FFDD-AE71-8D10-ECC7-6DF224918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C2888-DCFB-166C-99D0-9519D374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7423F-C81E-45F9-DCEC-30A445F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E737-B8FB-652F-0469-B17F04DD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4800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3BB3-1E98-D2C5-DEC7-0C295684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6EED9-380C-9B2F-E77C-69DC1F4AF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5201-FBD8-3755-D294-E3BFDF42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9E552-E97D-4AD0-D887-C01CD5EC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DB08-EB96-1B27-DF9B-C8B43108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7618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0B0C7-7071-7D9C-D594-6092C081D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F3A53-CCF4-AF10-678C-606D3BF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FFEA-FC7B-7853-F614-581909A6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EBE95-1D06-DBAE-2B79-488780C0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77B64-FA08-332C-4EA5-2C403092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344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CC9D-8065-B91D-1FAA-A8333C8D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FE71-11B9-A41B-2561-7EC15F1E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C343-7D54-BC3E-EDE7-78AF8C1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FD14-7F65-A344-61A2-D96606B7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E6DE-6A89-CD57-E647-7419470A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826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E25-87FD-C678-02E5-4CCE16DB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73166-0A47-FADC-A3E7-C5EE5FE7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43C09-6CAC-AF2D-B638-690DCA03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CDEF-B39A-F4E1-B3B7-CC43B24C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2F5A-35AB-0481-CBDF-B40BA7EA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14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7045-1465-A016-5B84-AE88FCE9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1F86-F168-4C1B-0B0E-DF2378355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86F4C-ED3C-6D53-3C70-D82727533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EAFE7-790C-1664-BDBD-576854B7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56249-0B20-6CC1-6E99-92F10C3B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B6AC1-78BD-2B05-DB8C-7B39AF83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4375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8ABE-757E-9BF5-03A9-48D29DEC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BECF9-BD64-8E73-7EA2-80422C34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F265-01A2-731F-75C0-EC67201F4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33496-20F4-0090-5582-2980A657E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A6E4F-418B-7A14-BAB5-1B046ABAF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42AEB-8DD5-EB33-E9B2-35458590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A00B5-A638-3B32-9912-70A6E47D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01A0A-355B-7381-124C-385C4034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997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133A-0BBC-C269-A234-DFEDD5F5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6D2EF-D061-9AF3-D70D-B0651121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69C03-DA64-82E6-C633-79A38E0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E58D7-052C-5C00-0286-3A498A6C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908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061E9-DDE2-9F32-5360-0CDD5428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C38E1-F468-3644-2A11-52F8B9F1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F3C87-64C1-F790-8316-E3F16ACF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6082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3E98-2A59-6CC9-EAFD-1356F5CA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302F-CE86-E381-AAC4-96FC6634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08105-8E79-875D-C927-D0A77DED8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89AE7-17FE-FFDF-662C-6E4B17E4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4DF12-3640-7B0B-9053-995294CA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4D395-B691-9327-2505-C0179D63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7880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FBFA-811B-0121-3ECF-5678F670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2C25C-586D-9B84-32F6-B4CB6DB7A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E172-F5A4-590F-3306-66776C593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71A32-CBFB-BBFF-A63A-25F25987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32CD7-F756-51D3-371E-7917902F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A5236-C92B-5CED-6B36-98AD1230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34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F1055-650B-1EDF-EF47-9EAB30EE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06B40-13D3-5314-413A-00786B61F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33EF-3727-EA63-33C2-FA624A322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4EF3-6BC5-C64C-93C7-C2BD421181B2}" type="datetimeFigureOut">
              <a:rPr lang="en-GR" smtClean="0"/>
              <a:t>1/4/24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0E906-DBD4-2FEA-D425-E7229669F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4C30-74D3-DB44-311C-FE161A26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9177-45BF-7D4E-82D6-5A404B104E7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217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18EC-3C19-BBD3-A685-571D1367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Νεοπλάσματα του ουροποιητικού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E5BC1-B36B-6308-B946-57CD7B657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Βασιλική Νικολαΐδου, </a:t>
            </a:r>
            <a:r>
              <a:rPr lang="en-US" dirty="0"/>
              <a:t>MD, MSc,</a:t>
            </a:r>
            <a:endParaRPr lang="el-GR" dirty="0"/>
          </a:p>
          <a:p>
            <a:r>
              <a:rPr lang="el-GR" dirty="0"/>
              <a:t>Παθολόγος-</a:t>
            </a:r>
            <a:r>
              <a:rPr lang="el-GR" dirty="0" err="1"/>
              <a:t>Ογκολόγος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13990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7D3E-030B-9F0F-4D29-0EF3C76C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Σταδιοπο</a:t>
            </a:r>
            <a:r>
              <a:rPr lang="en-US" dirty="0"/>
              <a:t>ί</a:t>
            </a:r>
            <a:r>
              <a:rPr lang="el-GR" dirty="0"/>
              <a:t>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A4DD-555A-C6F1-63A4-F96976DE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b="1" dirty="0">
                <a:effectLst/>
              </a:rPr>
              <a:t>TNM </a:t>
            </a:r>
            <a:r>
              <a:rPr lang="el-GR" sz="2600" b="1" dirty="0">
                <a:effectLst/>
              </a:rPr>
              <a:t>σταδιοποίηση </a:t>
            </a:r>
            <a:br>
              <a:rPr lang="el-GR" sz="2600" b="1" dirty="0">
                <a:effectLst/>
              </a:rPr>
            </a:br>
            <a:r>
              <a:rPr lang="el-GR" sz="2600" i="1" dirty="0">
                <a:effectLst/>
              </a:rPr>
              <a:t>Στάδια νόσου </a:t>
            </a:r>
            <a:endParaRPr lang="el-GR" sz="2600" dirty="0">
              <a:effectLst/>
            </a:endParaRPr>
          </a:p>
          <a:p>
            <a:r>
              <a:rPr lang="en-GB" sz="2600" b="1" dirty="0">
                <a:effectLst/>
              </a:rPr>
              <a:t>I : T1, N0, M0</a:t>
            </a:r>
            <a:r>
              <a:rPr lang="en-GB" sz="2600" dirty="0">
                <a:effectLst/>
              </a:rPr>
              <a:t> (T1: </a:t>
            </a:r>
            <a:r>
              <a:rPr lang="el-GR" sz="2600" dirty="0">
                <a:effectLst/>
              </a:rPr>
              <a:t>περιορίζεται στο νεφρό́, ≤ 7 </a:t>
            </a:r>
            <a:r>
              <a:rPr lang="en-GB" sz="2600" dirty="0">
                <a:effectLst/>
              </a:rPr>
              <a:t>cm, T1a &lt; 4 cm, T1b 4-7 cm)</a:t>
            </a:r>
            <a:endParaRPr lang="el-GR" sz="2600" dirty="0">
              <a:effectLst/>
            </a:endParaRPr>
          </a:p>
          <a:p>
            <a:r>
              <a:rPr lang="en-GB" sz="2600" b="1" dirty="0">
                <a:effectLst/>
              </a:rPr>
              <a:t>II : T2, N0, M0</a:t>
            </a:r>
            <a:r>
              <a:rPr lang="en-GB" sz="2600" dirty="0">
                <a:effectLst/>
              </a:rPr>
              <a:t> (T2: </a:t>
            </a:r>
            <a:r>
              <a:rPr lang="el-GR" sz="2600" dirty="0">
                <a:effectLst/>
              </a:rPr>
              <a:t>περιορίζεται στο νεφρό́, &gt;7 </a:t>
            </a:r>
            <a:r>
              <a:rPr lang="en-GB" sz="2600" dirty="0">
                <a:effectLst/>
              </a:rPr>
              <a:t>cm, T2a &lt; 10 cm, T2b &gt;10 cm)</a:t>
            </a:r>
            <a:endParaRPr lang="el-GR" sz="2600" dirty="0">
              <a:effectLst/>
            </a:endParaRPr>
          </a:p>
          <a:p>
            <a:r>
              <a:rPr lang="en-GB" sz="2600" b="1" dirty="0">
                <a:effectLst/>
              </a:rPr>
              <a:t>III: T1-2, N1, M0 </a:t>
            </a:r>
            <a:r>
              <a:rPr lang="en-GB" sz="2600" dirty="0">
                <a:effectLst/>
              </a:rPr>
              <a:t>(N1: </a:t>
            </a:r>
            <a:r>
              <a:rPr lang="el-GR" sz="2600" dirty="0">
                <a:effectLst/>
              </a:rPr>
              <a:t>τοπική́ λεμφαδένες) ή </a:t>
            </a:r>
            <a:r>
              <a:rPr lang="en-GB" sz="2600" dirty="0">
                <a:effectLst/>
              </a:rPr>
              <a:t>T3, N0-1, M0 (T3: </a:t>
            </a:r>
            <a:r>
              <a:rPr lang="el-GR" sz="2600" dirty="0">
                <a:effectLst/>
              </a:rPr>
              <a:t>επέκταση σε μείζονες φλέβες ή περινεφρικούς ιστούς, </a:t>
            </a:r>
            <a:r>
              <a:rPr lang="en-GB" sz="2600" dirty="0">
                <a:effectLst/>
              </a:rPr>
              <a:t>T3a: </a:t>
            </a:r>
            <a:r>
              <a:rPr lang="el-GR" sz="2600" dirty="0">
                <a:effectLst/>
              </a:rPr>
              <a:t>διήθηση νεφρικής φλέβας και περινεφρικών ιστών, </a:t>
            </a:r>
            <a:r>
              <a:rPr lang="en-GB" sz="2600" dirty="0">
                <a:effectLst/>
              </a:rPr>
              <a:t>T3b: </a:t>
            </a:r>
            <a:r>
              <a:rPr lang="el-GR" sz="2600" dirty="0">
                <a:effectLst/>
              </a:rPr>
              <a:t>διήθηση κάτω κοίλης φλέβας κάτωθεν του διαφράγματος, </a:t>
            </a:r>
            <a:r>
              <a:rPr lang="en-GB" sz="2600" dirty="0">
                <a:effectLst/>
              </a:rPr>
              <a:t>T3c: </a:t>
            </a:r>
            <a:r>
              <a:rPr lang="el-GR" sz="2600" dirty="0">
                <a:effectLst/>
              </a:rPr>
              <a:t>διήθηση κάτω κοίλης φλέβας άνωθεν του διαφράγματος ή του τοιχώματος αυτής) </a:t>
            </a:r>
          </a:p>
          <a:p>
            <a:r>
              <a:rPr lang="en-GB" sz="2600" b="1" dirty="0">
                <a:effectLst/>
              </a:rPr>
              <a:t>IV: T4, </a:t>
            </a:r>
            <a:r>
              <a:rPr lang="el-GR" sz="2600" b="1" dirty="0">
                <a:effectLst/>
              </a:rPr>
              <a:t>κάθε </a:t>
            </a:r>
            <a:r>
              <a:rPr lang="en-GB" sz="2600" b="1" dirty="0">
                <a:effectLst/>
              </a:rPr>
              <a:t>N, M0 </a:t>
            </a:r>
            <a:r>
              <a:rPr lang="en-GB" sz="2600" dirty="0">
                <a:effectLst/>
              </a:rPr>
              <a:t>(T4: </a:t>
            </a:r>
            <a:r>
              <a:rPr lang="el-GR" sz="2600" dirty="0">
                <a:effectLst/>
              </a:rPr>
              <a:t>διήθηση περιτονίας </a:t>
            </a:r>
            <a:r>
              <a:rPr lang="en-GB" sz="2600" dirty="0">
                <a:effectLst/>
              </a:rPr>
              <a:t>Gerota </a:t>
            </a:r>
            <a:r>
              <a:rPr lang="el-GR" sz="2600" dirty="0">
                <a:effectLst/>
              </a:rPr>
              <a:t>και σύστοιχου επινεφρίδιου) ή κάθε </a:t>
            </a:r>
            <a:r>
              <a:rPr lang="en-GB" sz="2600" dirty="0">
                <a:effectLst/>
              </a:rPr>
              <a:t>T, </a:t>
            </a:r>
            <a:r>
              <a:rPr lang="el-GR" sz="2600" dirty="0">
                <a:effectLst/>
              </a:rPr>
              <a:t>κάθε </a:t>
            </a:r>
            <a:r>
              <a:rPr lang="en-GB" sz="2600" dirty="0">
                <a:effectLst/>
              </a:rPr>
              <a:t>N, M1 (M1: </a:t>
            </a:r>
            <a:r>
              <a:rPr lang="el-GR" sz="2600" dirty="0">
                <a:effectLst/>
              </a:rPr>
              <a:t>απομακρυσμένες μεταστάσεις)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832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E5D7-B738-86FF-5D9D-53FDDFFC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Προγνωστική κατάταξη ασθενών, με βάση τους παράγοντες κινδύνου </a:t>
            </a:r>
            <a:r>
              <a:rPr lang="en-US" dirty="0"/>
              <a:t>(MSKCC/</a:t>
            </a:r>
            <a:r>
              <a:rPr lang="en-US" dirty="0" err="1"/>
              <a:t>Motzer</a:t>
            </a:r>
            <a:r>
              <a:rPr lang="en-US" dirty="0"/>
              <a:t>)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A106-586D-D90C-1913-2B60025B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PS (Karnofsky) &lt; 80%</a:t>
            </a:r>
          </a:p>
          <a:p>
            <a:pPr lvl="1"/>
            <a:r>
              <a:rPr lang="el-GR" dirty="0"/>
              <a:t>Διάστημα από την νεφρεκτομή μέχρι την υποτροπή &lt; 1 έτος</a:t>
            </a:r>
          </a:p>
          <a:p>
            <a:pPr lvl="1"/>
            <a:r>
              <a:rPr lang="en-US" dirty="0"/>
              <a:t>Hb &lt; </a:t>
            </a:r>
            <a:r>
              <a:rPr lang="el-GR" dirty="0"/>
              <a:t>από κατώτερη φυσιολογική τιμή</a:t>
            </a:r>
          </a:p>
          <a:p>
            <a:pPr lvl="1"/>
            <a:r>
              <a:rPr lang="en-US" dirty="0"/>
              <a:t>Ca (</a:t>
            </a:r>
            <a:r>
              <a:rPr lang="el-GR" dirty="0"/>
              <a:t>διορθωμένο) &gt;10 </a:t>
            </a:r>
            <a:r>
              <a:rPr lang="en-US" dirty="0"/>
              <a:t>mg/dl (&gt;2,5 mmol/</a:t>
            </a:r>
            <a:r>
              <a:rPr lang="en-US" dirty="0" err="1"/>
              <a:t>lt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LDH &gt; 1,5 </a:t>
            </a:r>
            <a:r>
              <a:rPr lang="el-GR" dirty="0"/>
              <a:t>φορές από ανώτερη φυσιολογική τιμή</a:t>
            </a:r>
          </a:p>
          <a:p>
            <a:pPr marL="457200" lvl="1" indent="0">
              <a:buNone/>
            </a:pPr>
            <a:br>
              <a:rPr lang="el-GR" dirty="0"/>
            </a:br>
            <a:r>
              <a:rPr lang="el-GR" i="1" u="sng" dirty="0"/>
              <a:t>Κ</a:t>
            </a:r>
            <a:r>
              <a:rPr lang="en-US" i="1" u="sng" dirty="0"/>
              <a:t>ά</a:t>
            </a:r>
            <a:r>
              <a:rPr lang="el-GR" i="1" u="sng" dirty="0"/>
              <a:t>θε παράγοντας κινδύνου βαθμολογείται με +1 </a:t>
            </a:r>
            <a:endParaRPr lang="en-US" i="1" u="sng" dirty="0"/>
          </a:p>
          <a:p>
            <a:pPr marL="457200" lvl="1" indent="0">
              <a:buNone/>
            </a:pPr>
            <a:r>
              <a:rPr lang="el-GR" dirty="0"/>
              <a:t>Ασθενείς καλής πρόγνωσης</a:t>
            </a:r>
            <a:r>
              <a:rPr lang="en-US" dirty="0"/>
              <a:t>: score 0</a:t>
            </a:r>
          </a:p>
          <a:p>
            <a:pPr marL="457200" lvl="1" indent="0">
              <a:buNone/>
            </a:pPr>
            <a:r>
              <a:rPr lang="el-GR" dirty="0"/>
              <a:t>Ασθενείς ενδιάμεσης πρόγνωσης</a:t>
            </a:r>
            <a:r>
              <a:rPr lang="en-US" dirty="0"/>
              <a:t>: score 1-2</a:t>
            </a:r>
          </a:p>
          <a:p>
            <a:pPr marL="457200" lvl="1" indent="0">
              <a:buNone/>
            </a:pPr>
            <a:r>
              <a:rPr lang="el-GR" dirty="0"/>
              <a:t>Ασθενείς κακής πρόγνωσης</a:t>
            </a:r>
            <a:r>
              <a:rPr lang="en-US" dirty="0"/>
              <a:t>: score 2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1438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E945-9F38-8BA8-5B31-C0248322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Θεραπευτική αντιμετώπιση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DC81-3AE8-EE01-9B90-3BE1CCA15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Εντοπισμ</a:t>
            </a:r>
            <a:r>
              <a:rPr lang="en-US" dirty="0"/>
              <a:t>έ</a:t>
            </a:r>
            <a:r>
              <a:rPr lang="el-GR" dirty="0"/>
              <a:t>νη νόσος </a:t>
            </a:r>
            <a:r>
              <a:rPr lang="en-US" dirty="0"/>
              <a:t>(St I,II  </a:t>
            </a:r>
            <a:r>
              <a:rPr lang="el-GR" dirty="0"/>
              <a:t>και επιλεγμένοι ασθενείς </a:t>
            </a:r>
            <a:r>
              <a:rPr lang="en-US" dirty="0"/>
              <a:t>St III)</a:t>
            </a:r>
            <a:endParaRPr lang="el-GR" dirty="0"/>
          </a:p>
          <a:p>
            <a:endParaRPr lang="en-US" dirty="0"/>
          </a:p>
          <a:p>
            <a:r>
              <a:rPr lang="el-GR" dirty="0"/>
              <a:t>Μερική νεφρεκτομή </a:t>
            </a:r>
            <a:r>
              <a:rPr lang="el-GR" dirty="0">
                <a:effectLst/>
              </a:rPr>
              <a:t>με διατήρηση του υγειούς νεφρικού́ παρεγχύματος. </a:t>
            </a:r>
          </a:p>
          <a:p>
            <a:r>
              <a:rPr lang="el-GR" dirty="0"/>
              <a:t>Ριζική νεφρεκτομή (</a:t>
            </a:r>
            <a:r>
              <a:rPr lang="el-GR" dirty="0">
                <a:effectLst/>
              </a:rPr>
              <a:t>για ασθενείς με όγκους Τ2 και Τ3 εντοπισμένους όγκους όπου δεν θεραπεύονται με μερική́ νεφρεκτομή́.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 Η ριζική́ νεφρεκτομή δεν πρέπει να πραγματοποιείται σε ασθενείς με όγκους Τ1 για τους οποίους ενδείκνυται η μερική́ νεφρεκτομή́</a:t>
            </a:r>
            <a:r>
              <a:rPr lang="en-US" dirty="0">
                <a:effectLst/>
              </a:rPr>
              <a:t>.</a:t>
            </a:r>
            <a:r>
              <a:rPr lang="el-GR" dirty="0">
                <a:effectLst/>
              </a:rPr>
              <a:t>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389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2ED1-3E40-F461-D4D8-582FE11F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Προχωρημ</a:t>
            </a:r>
            <a:r>
              <a:rPr lang="en-GR" dirty="0"/>
              <a:t>έ</a:t>
            </a:r>
            <a:r>
              <a:rPr lang="el-GR" dirty="0"/>
              <a:t>νη ή μεταστατική νόσος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D5E7-AF50-F4DE-924D-2131D682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χειρουργική θεραπεία έχει περιορισμένες ενδείξεις.</a:t>
            </a:r>
          </a:p>
          <a:p>
            <a:pPr marL="0" indent="0">
              <a:buNone/>
            </a:pPr>
            <a:r>
              <a:rPr lang="el-GR" dirty="0"/>
              <a:t>Σε ασθενείς με δυνητικά εξαιρέσιμη πρωτοπαθή εστία και μονήρη μετάσταση επιχειρείται νεφρεκτομή και μεταστασεκτομή. </a:t>
            </a:r>
          </a:p>
          <a:p>
            <a:r>
              <a:rPr lang="el-GR" dirty="0"/>
              <a:t>Η χημειοθεραπεία έχει περιορισμένη χρησιμότητα σε όλους τους ιστοπαθολογικούς υποτύπους του </a:t>
            </a:r>
            <a:r>
              <a:rPr lang="en-US" dirty="0"/>
              <a:t>RCC.</a:t>
            </a:r>
          </a:p>
          <a:p>
            <a:r>
              <a:rPr lang="en-GR" dirty="0"/>
              <a:t>M</a:t>
            </a:r>
            <a:r>
              <a:rPr lang="el-GR" dirty="0"/>
              <a:t>οριακά στοχευμένες και κυτταροκινικές θεραπείες χρησιμοποιούνται για την αντιμετώπιση της μεταστατικής νόσου.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7855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7CAC-0E15-A91B-AC56-ABE59950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l-GR" dirty="0"/>
              <a:t>Ασθενείς με </a:t>
            </a:r>
            <a:r>
              <a:rPr lang="el-GR" dirty="0" err="1"/>
              <a:t>διαυγοκυτταρικό</a:t>
            </a:r>
            <a:r>
              <a:rPr lang="el-GR" dirty="0"/>
              <a:t> καρκίνωμα νεφρού</a:t>
            </a:r>
            <a:endParaRPr lang="en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B7DD4-4CBC-6051-76E4-2A4C2A61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76" r="847" b="52124"/>
          <a:stretch/>
        </p:blipFill>
        <p:spPr>
          <a:xfrm>
            <a:off x="959259" y="1127123"/>
            <a:ext cx="7784122" cy="26008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2FEE5-9990-30EF-6208-1492C9357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6" r="3783" b="35737"/>
          <a:stretch/>
        </p:blipFill>
        <p:spPr>
          <a:xfrm>
            <a:off x="715108" y="3892059"/>
            <a:ext cx="6541477" cy="26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77F2-DD2A-1734-F0C7-E8562023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Ασθενείς με μη διαυγοκυτταρικό καρκίνωμα νεφρού</a:t>
            </a:r>
            <a:endParaRPr lang="en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8C4F9B-FDD2-910D-227B-1C998A362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53" r="-208" b="47263"/>
          <a:stretch/>
        </p:blipFill>
        <p:spPr>
          <a:xfrm>
            <a:off x="1078524" y="1992922"/>
            <a:ext cx="8346830" cy="3927231"/>
          </a:xfrm>
        </p:spPr>
      </p:pic>
    </p:spTree>
    <p:extLst>
      <p:ext uri="{BB962C8B-B14F-4D97-AF65-F5344CB8AC3E}">
        <p14:creationId xmlns:p14="http://schemas.microsoft.com/office/powerpoint/2010/main" val="365703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B5E9-A334-3B66-DF06-9F3215D7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19D5-8033-EC15-CA03-2EE5BC23C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Κλινικός εργαστηριακός και απεικονιστικός ανά 6 μήνες σε ασθενείς </a:t>
            </a:r>
            <a:r>
              <a:rPr lang="en-US" dirty="0"/>
              <a:t>St I</a:t>
            </a:r>
          </a:p>
          <a:p>
            <a:r>
              <a:rPr lang="el-GR" dirty="0"/>
              <a:t>Κλινικός</a:t>
            </a:r>
            <a:r>
              <a:rPr lang="en-US" dirty="0"/>
              <a:t>, </a:t>
            </a:r>
            <a:r>
              <a:rPr lang="el-GR" dirty="0"/>
              <a:t>εργαστηριακός και απεικονιστικός έλεγχος ανά 3 μήνες </a:t>
            </a:r>
            <a:r>
              <a:rPr lang="en-US" dirty="0"/>
              <a:t>St II, III, IV </a:t>
            </a:r>
            <a:r>
              <a:rPr lang="el-GR" dirty="0"/>
              <a:t>για 2 χρόνια και ακολούθως άπαξ ετησίως για 5 χρόνια.</a:t>
            </a:r>
            <a:endParaRPr lang="en-US" dirty="0"/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29632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A9C0-3DC9-DAF0-A204-F46873D3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</a:t>
            </a:r>
            <a:r>
              <a:rPr lang="en-GR" dirty="0"/>
              <a:t>ό</a:t>
            </a:r>
            <a:r>
              <a:rPr lang="el-GR" dirty="0"/>
              <a:t>γνωση</a:t>
            </a:r>
            <a:endParaRPr lang="en-GR" dirty="0"/>
          </a:p>
        </p:txBody>
      </p:sp>
      <p:pic>
        <p:nvPicPr>
          <p:cNvPr id="1026" name="Picture 2" descr="The Team That's Doubling Cancer Survival Rates | Cancer | UT Southwestern  Medical Center">
            <a:extLst>
              <a:ext uri="{FF2B5EF4-FFF2-40B4-BE49-F238E27FC236}">
                <a16:creationId xmlns:a16="http://schemas.microsoft.com/office/drawing/2014/main" id="{9E9B5F52-5D05-E81B-F351-25EA4A305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85" y="1690688"/>
            <a:ext cx="6858000" cy="4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8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2FF7-9274-0954-FF14-86E1C8C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79"/>
            <a:ext cx="10360231" cy="1555669"/>
          </a:xfrm>
        </p:spPr>
        <p:txBody>
          <a:bodyPr>
            <a:noAutofit/>
          </a:bodyPr>
          <a:lstStyle/>
          <a:p>
            <a:r>
              <a:rPr lang="el-GR" dirty="0"/>
              <a:t>Καρκίνος νεφρικής πυέλου και ουρητήρα (</a:t>
            </a:r>
            <a:r>
              <a:rPr lang="en-GB" i="1" dirty="0">
                <a:effectLst/>
              </a:rPr>
              <a:t>Renal Pelvis and Ureter Cancer </a:t>
            </a:r>
            <a:r>
              <a:rPr lang="el-GR" i="1" dirty="0">
                <a:effectLst/>
              </a:rPr>
              <a:t>)</a:t>
            </a:r>
            <a:br>
              <a:rPr lang="en-GB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8392-DEE6-E865-2EBA-121604179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Ο καρκίνος της ανώτερης ουροφόρου οδού́ είναι σπάνια κακοήθεια εκ μεταβατικού́ επιθήλιου, που συνδέεται με νεφροπάθεια εξ αναλγητικών και με Βαλκανική́ νεφροπάθεια. </a:t>
            </a:r>
          </a:p>
          <a:p>
            <a:r>
              <a:rPr lang="el-GR" dirty="0">
                <a:effectLst/>
              </a:rPr>
              <a:t>Εκδηλώνεται συνήθως ως </a:t>
            </a:r>
            <a:r>
              <a:rPr lang="el-GR" b="1" dirty="0">
                <a:effectLst/>
              </a:rPr>
              <a:t>ανώδυνη αιματουρία ή αποφρακτική́ ουροπάθεια</a:t>
            </a:r>
            <a:r>
              <a:rPr lang="el-GR" dirty="0">
                <a:effectLst/>
              </a:rPr>
              <a:t> και αποκαλύπτεται κατά́ τη διερεύνηση αυτών. </a:t>
            </a:r>
          </a:p>
          <a:p>
            <a:r>
              <a:rPr lang="el-GR" dirty="0">
                <a:effectLst/>
              </a:rPr>
              <a:t>Η διάγνωση τεκμηριώνεται με </a:t>
            </a:r>
            <a:r>
              <a:rPr lang="el-GR" b="1" dirty="0">
                <a:effectLst/>
              </a:rPr>
              <a:t>κυτταρολογική́ εξέταση ούρων ή βιοψία μέσω κυστεοουρητηροσκόπησης.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5754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F03F-A79C-5205-AD34-805FBB77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5ABD-A83E-A376-1D61-B3C55462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/>
              </a:rPr>
              <a:t>Σε εντοπισμένη νόσο χαμηλής κακοήθειας (</a:t>
            </a:r>
            <a:r>
              <a:rPr lang="en-GB" dirty="0">
                <a:effectLst/>
              </a:rPr>
              <a:t>G1), </a:t>
            </a:r>
            <a:r>
              <a:rPr lang="el-GR" dirty="0">
                <a:effectLst/>
              </a:rPr>
              <a:t>γίνεται </a:t>
            </a:r>
            <a:r>
              <a:rPr lang="el-GR" b="1" dirty="0">
                <a:effectLst/>
              </a:rPr>
              <a:t>ριζική́ νεφρο-ουρητηρεκτομή (ΝΟΕ) με λεμφαδενεκτομή και εξαίρεση τμήματος της κύστης</a:t>
            </a:r>
            <a:r>
              <a:rPr lang="el-GR" dirty="0">
                <a:effectLst/>
              </a:rPr>
              <a:t> (5ετής επιβίωση 80-90%). </a:t>
            </a:r>
          </a:p>
          <a:p>
            <a:r>
              <a:rPr lang="el-GR" dirty="0">
                <a:effectLst/>
              </a:rPr>
              <a:t>Σε επιλεγμένες περιπτώσεις μικρών όγκων γίνεται διαουρητηρική ενδοσκοπική́ εκτομή. </a:t>
            </a:r>
          </a:p>
          <a:p>
            <a:r>
              <a:rPr lang="el-GR" dirty="0">
                <a:effectLst/>
              </a:rPr>
              <a:t>Όγκοι υψηλής κακοήθειας (</a:t>
            </a:r>
            <a:r>
              <a:rPr lang="en-GB" dirty="0">
                <a:effectLst/>
              </a:rPr>
              <a:t>G2,G3) </a:t>
            </a:r>
            <a:r>
              <a:rPr lang="el-GR" dirty="0">
                <a:effectLst/>
              </a:rPr>
              <a:t>με </a:t>
            </a:r>
            <a:r>
              <a:rPr lang="en-GB" dirty="0">
                <a:effectLst/>
              </a:rPr>
              <a:t>pT2-4 </a:t>
            </a:r>
            <a:r>
              <a:rPr lang="el-GR" dirty="0">
                <a:effectLst/>
              </a:rPr>
              <a:t>ή </a:t>
            </a:r>
            <a:r>
              <a:rPr lang="en-GB" dirty="0">
                <a:effectLst/>
              </a:rPr>
              <a:t>LN(+) </a:t>
            </a:r>
            <a:r>
              <a:rPr lang="el-GR" dirty="0">
                <a:effectLst/>
              </a:rPr>
              <a:t>αντιμετωπίζονται με ΝΟΕ, λεμφαδενεκτομή και επικουρική</a:t>
            </a:r>
            <a:r>
              <a:rPr lang="en-GB" dirty="0">
                <a:effectLst/>
              </a:rPr>
              <a:t> </a:t>
            </a:r>
            <a:r>
              <a:rPr lang="el-GR" dirty="0">
                <a:effectLst/>
              </a:rPr>
              <a:t>ΧΜΘ. Προεγχειρητική́ ΧΜΘ σε επιλεγμένες περιπτώσεις.</a:t>
            </a:r>
          </a:p>
          <a:p>
            <a:r>
              <a:rPr lang="el-GR" dirty="0">
                <a:effectLst/>
              </a:rPr>
              <a:t> Σε μεταστατική́ νόσο, η αντιμετώπιση είναι προσόμοια αυτής του μεταστατικού́ ουροθηλιακού καρκίνου της ουροδόχου κύστης.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4289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F184-88CA-A027-9164-3D1A96EC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ουροφόρου οδού (</a:t>
            </a:r>
            <a:r>
              <a:rPr lang="en-US" dirty="0"/>
              <a:t>Urinary Tract Cancers)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B062-3846-6C53-02E8-C883865E9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Καρκίνος νεφρού (</a:t>
            </a:r>
            <a:r>
              <a:rPr lang="en-US" dirty="0"/>
              <a:t>Renal Cell Cancer, RCC)</a:t>
            </a:r>
          </a:p>
          <a:p>
            <a:r>
              <a:rPr lang="el-GR" dirty="0"/>
              <a:t>Καρκίνος νεφρικής πυέλου και ουρητήρα </a:t>
            </a:r>
          </a:p>
          <a:p>
            <a:r>
              <a:rPr lang="el-GR" dirty="0"/>
              <a:t>Καρκίνος ουροδόχου κύστης</a:t>
            </a:r>
          </a:p>
          <a:p>
            <a:r>
              <a:rPr lang="el-GR" dirty="0"/>
              <a:t>Καρκίνος ουρήθρας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2780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92CC-F5E5-9DD1-FFB4-192B1E97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E659-D851-AE59-3C22-D3FA16B34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Σε ΝΟΕ, κυστεοσκόπηση και κυτταρολογικές εξετάσεις ανά́ 3 μήνες για 1 χρόνο και μετά σε μεγαλύτερα διαστήματα. </a:t>
            </a:r>
          </a:p>
          <a:p>
            <a:r>
              <a:rPr lang="el-GR" dirty="0">
                <a:effectLst/>
              </a:rPr>
              <a:t>Σε ενδοσκοπική́ εξαίρεση, απεικονιστικός έλεγχος ουροφόρων οδών και κυτταρολογικές εξετάσεις ούρων ανά́ 3-12 μήνες.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27468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D8F7-B2D0-9D30-0F54-E662633A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br>
              <a:rPr lang="el-GR" dirty="0">
                <a:effectLst/>
              </a:rPr>
            </a:br>
            <a:r>
              <a:rPr lang="el-GR" dirty="0">
                <a:effectLst/>
              </a:rPr>
              <a:t>Καρκίνος ουροδόχου κύστης </a:t>
            </a:r>
            <a:r>
              <a:rPr lang="el-GR" i="1" dirty="0">
                <a:effectLst/>
              </a:rPr>
              <a:t>(</a:t>
            </a:r>
            <a:r>
              <a:rPr lang="en-GB" i="1" dirty="0">
                <a:effectLst/>
              </a:rPr>
              <a:t>Urinary Bladder Cancer, UBC) </a:t>
            </a:r>
            <a:br>
              <a:rPr lang="en-GB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667F-2178-121D-CD30-CCD404BB6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i="1" dirty="0">
                <a:effectLst/>
              </a:rPr>
              <a:t>Χαρακτηριστικά όγκου</a:t>
            </a:r>
            <a:r>
              <a:rPr lang="en-US" b="1" i="1" dirty="0">
                <a:effectLst/>
              </a:rPr>
              <a:t>:</a:t>
            </a:r>
          </a:p>
          <a:p>
            <a:r>
              <a:rPr lang="el-GR" dirty="0">
                <a:effectLst/>
              </a:rPr>
              <a:t>Αντιπροσωπεύει στους άνδρες το 7% όλων των κακοηθειών (Α/Γ 3,1/1)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Μέση ηλικία διάγνωσης τα 65 έτη. </a:t>
            </a:r>
          </a:p>
          <a:p>
            <a:pPr marL="0" indent="0">
              <a:buNone/>
            </a:pPr>
            <a:r>
              <a:rPr lang="el-GR" sz="3000" b="1" dirty="0">
                <a:effectLst/>
              </a:rPr>
              <a:t>Προδιαθεσικοί, αιτιολογικοί παράγοντες: </a:t>
            </a:r>
          </a:p>
          <a:p>
            <a:r>
              <a:rPr lang="el-GR" sz="3000" dirty="0">
                <a:effectLst/>
              </a:rPr>
              <a:t>Κάπνισμα</a:t>
            </a:r>
          </a:p>
          <a:p>
            <a:r>
              <a:rPr lang="el-GR" sz="3000" dirty="0">
                <a:effectLst/>
              </a:rPr>
              <a:t>Επαγγελματική́ έκθεση σε βιομηχανικές χρωστικές ή διαλ</a:t>
            </a:r>
            <a:r>
              <a:rPr lang="en-US" sz="3000" dirty="0"/>
              <a:t>ύ</a:t>
            </a:r>
            <a:r>
              <a:rPr lang="el-GR" sz="3000" dirty="0"/>
              <a:t>τε</a:t>
            </a:r>
            <a:r>
              <a:rPr lang="el-GR" sz="3000" dirty="0">
                <a:effectLst/>
              </a:rPr>
              <a:t>ς</a:t>
            </a:r>
          </a:p>
          <a:p>
            <a:r>
              <a:rPr lang="el-GR" sz="3000" dirty="0">
                <a:effectLst/>
              </a:rPr>
              <a:t>Κυστίτιδες (περιλαμβανομένων και των φαρμακευτικών). </a:t>
            </a:r>
            <a:endParaRPr lang="el-GR" sz="3000" dirty="0"/>
          </a:p>
          <a:p>
            <a:pPr marL="0" indent="0">
              <a:buNone/>
            </a:pPr>
            <a:br>
              <a:rPr lang="el-GR" sz="3000" dirty="0">
                <a:effectLst/>
              </a:rPr>
            </a:br>
            <a:br>
              <a:rPr lang="el-GR" sz="1800" dirty="0">
                <a:effectLst/>
                <a:latin typeface="Calibri" panose="020F0502020204030204" pitchFamily="34" charset="0"/>
              </a:rPr>
            </a:br>
            <a:endParaRPr lang="el-GR" dirty="0"/>
          </a:p>
          <a:p>
            <a:endParaRPr lang="el-GR" b="1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2599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EA75-EFA4-DA4E-BA67-9E07EA6C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</a:t>
            </a:r>
            <a:r>
              <a:rPr lang="en-US" dirty="0"/>
              <a:t>ώ</a:t>
            </a:r>
            <a:r>
              <a:rPr lang="el-GR" dirty="0"/>
              <a:t>ματα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F43B-0345-C8AF-6183-085F4B1F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Αιματουρία, κυρίως μακροσκοπική́ (85-90%)</a:t>
            </a:r>
          </a:p>
          <a:p>
            <a:r>
              <a:rPr lang="el-GR" dirty="0">
                <a:effectLst/>
              </a:rPr>
              <a:t>Ενίοτε εκδηλώνεται με συμπτώματα ουρολοίμωξης ή αποφρακτικής ουροπάθειας. </a:t>
            </a:r>
          </a:p>
          <a:p>
            <a:r>
              <a:rPr lang="el-GR" dirty="0">
                <a:effectLst/>
              </a:rPr>
              <a:t>Κατά́ την πορεία της νόσου, ενδέχεται να εμφανισθούν </a:t>
            </a:r>
            <a:br>
              <a:rPr lang="el-GR" dirty="0">
                <a:effectLst/>
              </a:rPr>
            </a:br>
            <a:r>
              <a:rPr lang="el-GR" dirty="0">
                <a:effectLst/>
              </a:rPr>
              <a:t>παρανεοπλασματικές εκδηλώσεις (συστηματική́ ινωδόλυση, υπερασβεστιαιμία, νευρομυϊκά σύνδρομα, λευχαιμοειδείς αντιδράσεις).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10372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8699-A834-BD27-30D8-1FF621DC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Διερεύνηση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CF78D-1A1D-02DD-8983-7D9B3A47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US, CT (</a:t>
            </a:r>
            <a:r>
              <a:rPr lang="el-GR" dirty="0">
                <a:effectLst/>
              </a:rPr>
              <a:t>ή </a:t>
            </a:r>
            <a:r>
              <a:rPr lang="en-GB" dirty="0">
                <a:effectLst/>
              </a:rPr>
              <a:t>MRI),</a:t>
            </a:r>
            <a:endParaRPr lang="el-GR" dirty="0">
              <a:effectLst/>
            </a:endParaRPr>
          </a:p>
          <a:p>
            <a:r>
              <a:rPr lang="en-GB" dirty="0">
                <a:effectLst/>
              </a:rPr>
              <a:t> </a:t>
            </a:r>
            <a:r>
              <a:rPr lang="el-GR" dirty="0">
                <a:effectLst/>
              </a:rPr>
              <a:t>Ουρογραφία </a:t>
            </a:r>
          </a:p>
          <a:p>
            <a:r>
              <a:rPr lang="el-GR" dirty="0">
                <a:effectLst/>
              </a:rPr>
              <a:t>Κυστεοσκόπηση</a:t>
            </a:r>
          </a:p>
          <a:p>
            <a:r>
              <a:rPr lang="el-GR" dirty="0">
                <a:effectLst/>
              </a:rPr>
              <a:t>Κυτταρολογική́ εξέταση (80-90% διαγνωστική́ σε προχωρημένα στάδια, 50% σε αρχικά́ στάδια). </a:t>
            </a:r>
          </a:p>
          <a:p>
            <a:r>
              <a:rPr lang="el-GR" dirty="0">
                <a:effectLst/>
              </a:rPr>
              <a:t>Διουρηθρική εκτομή (</a:t>
            </a:r>
            <a:r>
              <a:rPr lang="en-GB" dirty="0">
                <a:effectLst/>
              </a:rPr>
              <a:t>TUR) </a:t>
            </a:r>
            <a:r>
              <a:rPr lang="el-GR" dirty="0">
                <a:effectLst/>
              </a:rPr>
              <a:t>γίνεται για σταδιοποίηση και θεραπεία.</a:t>
            </a:r>
          </a:p>
          <a:p>
            <a:r>
              <a:rPr lang="el-GR" dirty="0">
                <a:effectLst/>
              </a:rPr>
              <a:t>Διερεύνηση μεταστάσεων.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7281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371C-E8DF-5389-9593-E1151AA2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l-GR" dirty="0"/>
              <a:t>στολογικο</a:t>
            </a:r>
            <a:r>
              <a:rPr lang="en-US" dirty="0"/>
              <a:t>ί</a:t>
            </a:r>
            <a:r>
              <a:rPr lang="el-GR" dirty="0"/>
              <a:t> Τύποι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336D-4568-2458-FD1C-0097DEA3C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Μεταβατικό́ επιθήλιο (ουροεπιθηλιακοί) &gt; 95% των καρκίνων</a:t>
            </a:r>
            <a:endParaRPr lang="en-US" dirty="0"/>
          </a:p>
          <a:p>
            <a:r>
              <a:rPr lang="el-GR" dirty="0"/>
              <a:t>Π</a:t>
            </a:r>
            <a:r>
              <a:rPr lang="el-GR" dirty="0">
                <a:effectLst/>
              </a:rPr>
              <a:t>λακώδη κύτταρα 3%</a:t>
            </a:r>
          </a:p>
          <a:p>
            <a:r>
              <a:rPr lang="el-GR" dirty="0">
                <a:effectLst/>
              </a:rPr>
              <a:t>Αδένοκαρκ</a:t>
            </a:r>
            <a:r>
              <a:rPr lang="en-GB" dirty="0">
                <a:effectLst/>
              </a:rPr>
              <a:t>ί</a:t>
            </a:r>
            <a:r>
              <a:rPr lang="el-GR" dirty="0">
                <a:effectLst/>
              </a:rPr>
              <a:t>νωμα</a:t>
            </a:r>
            <a:r>
              <a:rPr lang="en-GB" dirty="0">
                <a:effectLst/>
              </a:rPr>
              <a:t> 2% </a:t>
            </a:r>
            <a:endParaRPr lang="en-US" dirty="0"/>
          </a:p>
          <a:p>
            <a:r>
              <a:rPr lang="el-GR" dirty="0">
                <a:effectLst/>
              </a:rPr>
              <a:t>Μικροκυτταρικό καρκίνωμα &lt; 1% 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Συχνά́, στους ουροεπιθηλιακούς όγκους εμπεριέχονται και άλλοι ιστολογικοί τύποι (μικτής ιστολογίας όγκοι).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7459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3E1F-4D1B-A3E0-FB78-D4A0542C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Κλινικοί υπότυποι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992A6-3AC8-7174-F7CB-5811809F3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3"/>
            <a:ext cx="10515600" cy="5569527"/>
          </a:xfrm>
        </p:spPr>
        <p:txBody>
          <a:bodyPr>
            <a:normAutofit fontScale="92500" lnSpcReduction="20000"/>
          </a:bodyPr>
          <a:lstStyle/>
          <a:p>
            <a:r>
              <a:rPr lang="el-GR" sz="3000" dirty="0">
                <a:effectLst/>
              </a:rPr>
              <a:t>75% είναι επιφανειακοί (</a:t>
            </a:r>
            <a:r>
              <a:rPr lang="en-GB" sz="3000" dirty="0">
                <a:effectLst/>
              </a:rPr>
              <a:t>Ta </a:t>
            </a:r>
            <a:r>
              <a:rPr lang="el-GR" sz="3000" dirty="0">
                <a:effectLst/>
              </a:rPr>
              <a:t>και </a:t>
            </a:r>
            <a:r>
              <a:rPr lang="en-GB" sz="3000" dirty="0">
                <a:effectLst/>
              </a:rPr>
              <a:t>Tis 70%, T1 30%)</a:t>
            </a:r>
            <a:r>
              <a:rPr lang="el-GR" sz="3000" dirty="0">
                <a:effectLst/>
              </a:rPr>
              <a:t> </a:t>
            </a:r>
            <a:r>
              <a:rPr lang="en-GB" sz="3000" dirty="0">
                <a:effectLst/>
              </a:rPr>
              <a:t>(</a:t>
            </a:r>
            <a:r>
              <a:rPr lang="el-GR" sz="3000" i="1" dirty="0">
                <a:effectLst/>
              </a:rPr>
              <a:t>τοπική́ επιφανειακή́ νόσος</a:t>
            </a:r>
            <a:r>
              <a:rPr lang="el-GR" sz="3000" dirty="0">
                <a:effectLst/>
              </a:rPr>
              <a:t>)</a:t>
            </a:r>
          </a:p>
          <a:p>
            <a:r>
              <a:rPr lang="el-GR" sz="3000" dirty="0">
                <a:effectLst/>
              </a:rPr>
              <a:t>20% διηθούν τη μυϊκή́ στοιβάδα (</a:t>
            </a:r>
            <a:r>
              <a:rPr lang="en-US" sz="3000" dirty="0">
                <a:effectLst/>
              </a:rPr>
              <a:t>S</a:t>
            </a:r>
            <a:r>
              <a:rPr lang="en-US" sz="3000" dirty="0"/>
              <a:t>t</a:t>
            </a:r>
            <a:r>
              <a:rPr lang="el-GR" sz="3000" dirty="0">
                <a:effectLst/>
              </a:rPr>
              <a:t> </a:t>
            </a:r>
            <a:r>
              <a:rPr lang="en-GB" sz="3000" dirty="0">
                <a:effectLst/>
              </a:rPr>
              <a:t>II) (</a:t>
            </a:r>
            <a:r>
              <a:rPr lang="el-GR" sz="3000" i="1" dirty="0">
                <a:effectLst/>
              </a:rPr>
              <a:t>τοπική́ νόσος με διήθηση της μυϊκής στιβάδας</a:t>
            </a:r>
            <a:r>
              <a:rPr lang="el-GR" sz="3000" dirty="0">
                <a:effectLst/>
              </a:rPr>
              <a:t>) </a:t>
            </a:r>
          </a:p>
          <a:p>
            <a:r>
              <a:rPr lang="el-GR" sz="3000" dirty="0">
                <a:effectLst/>
              </a:rPr>
              <a:t> 5% είναι μεταστατικοί (</a:t>
            </a:r>
            <a:r>
              <a:rPr lang="el-GR" sz="3000" i="1" dirty="0">
                <a:effectLst/>
              </a:rPr>
              <a:t>μεταστατική́ νόσος</a:t>
            </a:r>
            <a:r>
              <a:rPr lang="el-GR" sz="3000" dirty="0">
                <a:effectLst/>
              </a:rPr>
              <a:t>). </a:t>
            </a:r>
          </a:p>
          <a:p>
            <a:r>
              <a:rPr lang="el-GR" sz="3000" dirty="0">
                <a:effectLst/>
              </a:rPr>
              <a:t>Τα </a:t>
            </a:r>
            <a:r>
              <a:rPr lang="en-GB" sz="3000" dirty="0">
                <a:effectLst/>
              </a:rPr>
              <a:t>in situ </a:t>
            </a:r>
            <a:r>
              <a:rPr lang="el-GR" sz="3000" dirty="0">
                <a:effectLst/>
              </a:rPr>
              <a:t>καρκινώματα, είναι υψηλής κακοήθειας και χωρίς θεραπεία εξελίσσονται εντός 10ετίας σε κακής πρόγνωσης διηθητική́ νόσο. </a:t>
            </a:r>
          </a:p>
          <a:p>
            <a:r>
              <a:rPr lang="el-GR" sz="3000" dirty="0">
                <a:effectLst/>
              </a:rPr>
              <a:t>Τα χαμηλής κακοήθειας επιφανειακά́ καρκινώματα δεν μεθίστανται, όμως συχνά́ υποτροπιάζουν (70%) και σε 15% εξελίσσονται σε υψηλής κακοήθειας καρκινώματα.</a:t>
            </a:r>
          </a:p>
          <a:p>
            <a:r>
              <a:rPr lang="el-GR" sz="3000" dirty="0">
                <a:effectLst/>
              </a:rPr>
              <a:t> Πλακώδη ή αδενοκαρκινώματα συνήθως είναι υψηλής κακοήθειας με επιθετική́ κλινική́ πορεία. </a:t>
            </a:r>
          </a:p>
          <a:p>
            <a:r>
              <a:rPr lang="el-GR" sz="3000" b="1" dirty="0">
                <a:effectLst/>
              </a:rPr>
              <a:t>Μεταστάσεις: </a:t>
            </a:r>
            <a:r>
              <a:rPr lang="el-GR" sz="3000" dirty="0">
                <a:effectLst/>
              </a:rPr>
              <a:t>Πυελικοί λεμφαδένες, πνεύμονες, οστά, ήπαρ και εγκέφαλο. </a:t>
            </a:r>
            <a:endParaRPr lang="el-GR" sz="3000" dirty="0"/>
          </a:p>
          <a:p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3590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5569-84B4-2F39-883C-C136590C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TNM </a:t>
            </a:r>
            <a:r>
              <a:rPr lang="el-GR" b="1" dirty="0">
                <a:effectLst/>
              </a:rPr>
              <a:t>σταδιοποίηση </a:t>
            </a:r>
            <a:r>
              <a:rPr lang="el-GR" dirty="0">
                <a:effectLst/>
              </a:rPr>
              <a:t>(</a:t>
            </a:r>
            <a:r>
              <a:rPr lang="en-GB" dirty="0">
                <a:effectLst/>
              </a:rPr>
              <a:t>AJCC, 2010) </a:t>
            </a:r>
            <a:br>
              <a:rPr lang="en-GB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825E7-1273-6900-6C80-E19264567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0</a:t>
            </a:r>
            <a:r>
              <a:rPr lang="en-US" b="1" dirty="0"/>
              <a:t>: </a:t>
            </a:r>
            <a:r>
              <a:rPr lang="en-GB" b="1" dirty="0">
                <a:effectLst/>
              </a:rPr>
              <a:t>Ta </a:t>
            </a:r>
            <a:r>
              <a:rPr lang="el-GR" b="1" dirty="0">
                <a:effectLst/>
              </a:rPr>
              <a:t>ή </a:t>
            </a:r>
            <a:r>
              <a:rPr lang="en-GB" b="1" dirty="0">
                <a:effectLst/>
              </a:rPr>
              <a:t>Tis, N0, M0 </a:t>
            </a:r>
            <a:r>
              <a:rPr lang="en-GB" dirty="0">
                <a:effectLst/>
              </a:rPr>
              <a:t>(Ta: </a:t>
            </a:r>
            <a:r>
              <a:rPr lang="el-GR" dirty="0">
                <a:effectLst/>
              </a:rPr>
              <a:t>θηλώδες μη διηθητικό́, </a:t>
            </a:r>
            <a:r>
              <a:rPr lang="en-GB" dirty="0">
                <a:effectLst/>
              </a:rPr>
              <a:t>Tis: </a:t>
            </a:r>
            <a:r>
              <a:rPr lang="el-GR" dirty="0">
                <a:effectLst/>
              </a:rPr>
              <a:t>καρκίνωμα </a:t>
            </a:r>
            <a:r>
              <a:rPr lang="en-GB" dirty="0">
                <a:effectLst/>
              </a:rPr>
              <a:t>in situ)</a:t>
            </a:r>
          </a:p>
          <a:p>
            <a:r>
              <a:rPr lang="en-GB" b="1" dirty="0"/>
              <a:t>I: </a:t>
            </a:r>
            <a:r>
              <a:rPr lang="en-GB" b="1" dirty="0">
                <a:effectLst/>
              </a:rPr>
              <a:t>T1, N0, M0 </a:t>
            </a:r>
            <a:r>
              <a:rPr lang="en-GB" dirty="0">
                <a:effectLst/>
              </a:rPr>
              <a:t>(T1: </a:t>
            </a:r>
            <a:r>
              <a:rPr lang="el-GR" dirty="0">
                <a:effectLst/>
              </a:rPr>
              <a:t>διήθηση υποεπιθηλιακού συνδετικού́ ιστού́)</a:t>
            </a:r>
            <a:br>
              <a:rPr lang="el-GR" dirty="0">
                <a:effectLst/>
              </a:rPr>
            </a:br>
            <a:endParaRPr lang="el-GR" dirty="0"/>
          </a:p>
          <a:p>
            <a:r>
              <a:rPr lang="en-GB" b="1" dirty="0">
                <a:effectLst/>
              </a:rPr>
              <a:t>II: T2, N0, M0 </a:t>
            </a:r>
            <a:r>
              <a:rPr lang="en-GB" dirty="0">
                <a:effectLst/>
              </a:rPr>
              <a:t>[T2: </a:t>
            </a:r>
            <a:r>
              <a:rPr lang="el-GR" dirty="0">
                <a:effectLst/>
              </a:rPr>
              <a:t>διήθηση μυϊκής στιβάδας, επιπολής (</a:t>
            </a:r>
            <a:r>
              <a:rPr lang="en-GB" dirty="0">
                <a:effectLst/>
              </a:rPr>
              <a:t>T2a) </a:t>
            </a:r>
            <a:r>
              <a:rPr lang="el-GR" dirty="0">
                <a:effectLst/>
              </a:rPr>
              <a:t>ή εν τω βάθει (</a:t>
            </a:r>
            <a:r>
              <a:rPr lang="en-GB" dirty="0">
                <a:effectLst/>
              </a:rPr>
              <a:t>T2b)] </a:t>
            </a:r>
            <a:endParaRPr lang="en-GB" dirty="0"/>
          </a:p>
          <a:p>
            <a:r>
              <a:rPr lang="en-GB" b="1" dirty="0">
                <a:effectLst/>
              </a:rPr>
              <a:t>III: T3-T4a, N0, M0 </a:t>
            </a:r>
            <a:r>
              <a:rPr lang="en-GB" dirty="0">
                <a:effectLst/>
              </a:rPr>
              <a:t>[T3: </a:t>
            </a:r>
            <a:r>
              <a:rPr lang="el-GR" dirty="0">
                <a:effectLst/>
              </a:rPr>
              <a:t>μικροσκοπική (</a:t>
            </a:r>
            <a:r>
              <a:rPr lang="en-GB" dirty="0">
                <a:effectLst/>
              </a:rPr>
              <a:t>T3a) </a:t>
            </a:r>
            <a:r>
              <a:rPr lang="el-GR" dirty="0">
                <a:effectLst/>
              </a:rPr>
              <a:t>ή μακροσκοπική́ (</a:t>
            </a:r>
            <a:r>
              <a:rPr lang="en-GB" dirty="0">
                <a:effectLst/>
              </a:rPr>
              <a:t>T3b) </a:t>
            </a:r>
            <a:r>
              <a:rPr lang="el-GR" dirty="0">
                <a:effectLst/>
              </a:rPr>
              <a:t>διήθηση περικυστικών ιστών, </a:t>
            </a:r>
            <a:r>
              <a:rPr lang="en-GB" dirty="0">
                <a:effectLst/>
              </a:rPr>
              <a:t>T4a: </a:t>
            </a:r>
            <a:r>
              <a:rPr lang="el-GR" dirty="0">
                <a:effectLst/>
              </a:rPr>
              <a:t>διήθηση προστάτου, μήτρας και κόλπου] </a:t>
            </a:r>
            <a:endParaRPr lang="el-GR" dirty="0"/>
          </a:p>
          <a:p>
            <a:r>
              <a:rPr lang="en-US" b="1" dirty="0"/>
              <a:t>IV: </a:t>
            </a:r>
            <a:r>
              <a:rPr lang="en-GB" b="1" dirty="0">
                <a:effectLst/>
              </a:rPr>
              <a:t>T4b, N0, M0 </a:t>
            </a:r>
            <a:r>
              <a:rPr lang="en-GB" dirty="0">
                <a:effectLst/>
              </a:rPr>
              <a:t>(T4b: </a:t>
            </a:r>
            <a:r>
              <a:rPr lang="el-GR" dirty="0">
                <a:effectLst/>
              </a:rPr>
              <a:t>διήθηση πυελικού́ ή κοιλιακού́ τοιχώματος), </a:t>
            </a:r>
            <a:br>
              <a:rPr lang="en-US" dirty="0">
                <a:effectLst/>
              </a:rPr>
            </a:br>
            <a:r>
              <a:rPr lang="el-GR" dirty="0">
                <a:effectLst/>
              </a:rPr>
              <a:t>ή κάθε </a:t>
            </a:r>
            <a:r>
              <a:rPr lang="en-GB" dirty="0">
                <a:effectLst/>
              </a:rPr>
              <a:t>T, N1-3, M0 </a:t>
            </a:r>
            <a:r>
              <a:rPr lang="el-GR" dirty="0">
                <a:effectLst/>
              </a:rPr>
              <a:t>ή κάθε </a:t>
            </a:r>
            <a:r>
              <a:rPr lang="en-GB" dirty="0">
                <a:effectLst/>
              </a:rPr>
              <a:t>T,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N, M1 (N1: 1 </a:t>
            </a:r>
            <a:r>
              <a:rPr lang="el-GR" dirty="0">
                <a:effectLst/>
              </a:rPr>
              <a:t>πυελικός λεμφαδένας,</a:t>
            </a:r>
            <a:br>
              <a:rPr lang="en-US" dirty="0">
                <a:effectLst/>
              </a:rPr>
            </a:br>
            <a:r>
              <a:rPr lang="el-GR" dirty="0">
                <a:effectLst/>
              </a:rPr>
              <a:t> </a:t>
            </a:r>
            <a:r>
              <a:rPr lang="en-GB" dirty="0">
                <a:effectLst/>
              </a:rPr>
              <a:t>N2: </a:t>
            </a:r>
            <a:r>
              <a:rPr lang="el-GR" dirty="0">
                <a:effectLst/>
              </a:rPr>
              <a:t>πολλαπλοί πυελικοί λεμφαδένες, </a:t>
            </a:r>
            <a:r>
              <a:rPr lang="en-GB" dirty="0">
                <a:effectLst/>
              </a:rPr>
              <a:t>N3: </a:t>
            </a:r>
            <a:r>
              <a:rPr lang="el-GR" dirty="0">
                <a:effectLst/>
              </a:rPr>
              <a:t>κοινοί βουβωνικοί λεμφαδένες) </a:t>
            </a:r>
            <a:br>
              <a:rPr lang="en-GB" dirty="0">
                <a:effectLst/>
              </a:rPr>
            </a:br>
            <a:endParaRPr lang="en-GB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9570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0435-80A8-B870-774E-B7990B3F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31"/>
            <a:ext cx="10515600" cy="1465057"/>
          </a:xfrm>
        </p:spPr>
        <p:txBody>
          <a:bodyPr>
            <a:normAutofit fontScale="90000"/>
          </a:bodyPr>
          <a:lstStyle/>
          <a:p>
            <a:r>
              <a:rPr lang="el-GR" dirty="0"/>
              <a:t>Θεραπεία</a:t>
            </a:r>
            <a:br>
              <a:rPr lang="en-US" dirty="0"/>
            </a:br>
            <a:r>
              <a:rPr lang="el-GR" sz="3100" dirty="0">
                <a:effectLst/>
              </a:rPr>
              <a:t>Η θεραπευτική́ αγωγή́ καθορίζεται από́ την παρουσία διήθησης της μυϊκής στιβάδας (</a:t>
            </a:r>
            <a:r>
              <a:rPr lang="en-US" sz="3100" dirty="0">
                <a:effectLst/>
              </a:rPr>
              <a:t>St</a:t>
            </a:r>
            <a:r>
              <a:rPr lang="el-GR" sz="3100" dirty="0">
                <a:effectLst/>
              </a:rPr>
              <a:t> </a:t>
            </a:r>
            <a:r>
              <a:rPr lang="en-GB" sz="3100" dirty="0">
                <a:effectLst/>
              </a:rPr>
              <a:t>II) </a:t>
            </a:r>
            <a:r>
              <a:rPr lang="el-GR" sz="3100" dirty="0">
                <a:effectLst/>
              </a:rPr>
              <a:t>και των λεμφαδένων (</a:t>
            </a:r>
            <a:r>
              <a:rPr lang="en-US" sz="3100" dirty="0"/>
              <a:t>St</a:t>
            </a:r>
            <a:r>
              <a:rPr lang="el-GR" sz="3100" dirty="0">
                <a:effectLst/>
              </a:rPr>
              <a:t> </a:t>
            </a:r>
            <a:r>
              <a:rPr lang="en-GB" sz="3100" dirty="0">
                <a:effectLst/>
              </a:rPr>
              <a:t>IV).</a:t>
            </a:r>
            <a:br>
              <a:rPr lang="en-GB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B3F2-90C0-81F1-8CD7-27359C0B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000" b="1" dirty="0">
                <a:effectLst/>
              </a:rPr>
              <a:t>Επιφανειακή́ νόσος (χωρίς διήθηση της μυϊκής στιβάδας) </a:t>
            </a:r>
            <a:r>
              <a:rPr lang="el-GR" sz="3000" dirty="0">
                <a:effectLst/>
              </a:rPr>
              <a:t>(</a:t>
            </a:r>
            <a:r>
              <a:rPr lang="en-US" sz="3000" dirty="0"/>
              <a:t>St</a:t>
            </a:r>
            <a:r>
              <a:rPr lang="el-GR" sz="3000" dirty="0">
                <a:effectLst/>
              </a:rPr>
              <a:t> 0</a:t>
            </a:r>
            <a:r>
              <a:rPr lang="en-US" sz="3000" dirty="0"/>
              <a:t>,</a:t>
            </a:r>
            <a:r>
              <a:rPr lang="el-GR" sz="3000" dirty="0">
                <a:effectLst/>
              </a:rPr>
              <a:t> </a:t>
            </a:r>
            <a:r>
              <a:rPr lang="en-GB" sz="3000" dirty="0">
                <a:effectLst/>
              </a:rPr>
              <a:t>I) </a:t>
            </a:r>
            <a:endParaRPr lang="en-GB" sz="3000" dirty="0"/>
          </a:p>
          <a:p>
            <a:r>
              <a:rPr lang="el-GR" sz="3000" i="1" dirty="0">
                <a:effectLst/>
              </a:rPr>
              <a:t>Πλήρη δ</a:t>
            </a:r>
            <a:r>
              <a:rPr lang="el-GR" sz="3000" i="1" dirty="0"/>
              <a:t>ι</a:t>
            </a:r>
            <a:r>
              <a:rPr lang="el-GR" sz="3000" i="1" dirty="0">
                <a:effectLst/>
              </a:rPr>
              <a:t>ουρηθρική́ εκτομή </a:t>
            </a:r>
            <a:r>
              <a:rPr lang="el-GR" sz="3000" dirty="0">
                <a:effectLst/>
              </a:rPr>
              <a:t>(</a:t>
            </a:r>
            <a:r>
              <a:rPr lang="en-GB" sz="3000" dirty="0">
                <a:effectLst/>
              </a:rPr>
              <a:t>TUR) </a:t>
            </a:r>
            <a:r>
              <a:rPr lang="el-GR" sz="3000" dirty="0">
                <a:effectLst/>
              </a:rPr>
              <a:t>του όγκου και ακολουθεί μετά 3-4 </a:t>
            </a:r>
            <a:r>
              <a:rPr lang="el-GR" sz="3000" dirty="0"/>
              <a:t>εβομ</a:t>
            </a:r>
            <a:r>
              <a:rPr lang="en-GB" sz="3000" dirty="0"/>
              <a:t>ά</a:t>
            </a:r>
            <a:r>
              <a:rPr lang="el-GR" sz="3000" dirty="0"/>
              <a:t>δες</a:t>
            </a:r>
            <a:r>
              <a:rPr lang="en-GB" sz="3000" dirty="0">
                <a:effectLst/>
              </a:rPr>
              <a:t>, </a:t>
            </a:r>
            <a:r>
              <a:rPr lang="el-GR" sz="3000" i="1" dirty="0">
                <a:effectLst/>
              </a:rPr>
              <a:t>ενδοκυστική θεραπεία </a:t>
            </a:r>
            <a:r>
              <a:rPr lang="el-GR" sz="3000" dirty="0">
                <a:effectLst/>
              </a:rPr>
              <a:t>(</a:t>
            </a:r>
            <a:r>
              <a:rPr lang="en-GB" sz="3000" dirty="0">
                <a:effectLst/>
              </a:rPr>
              <a:t>IVT) </a:t>
            </a:r>
            <a:br>
              <a:rPr lang="el-GR" sz="3000" dirty="0"/>
            </a:br>
            <a:r>
              <a:rPr lang="el-GR" sz="3000" dirty="0">
                <a:effectLst/>
              </a:rPr>
              <a:t>Κατά́ την </a:t>
            </a:r>
            <a:r>
              <a:rPr lang="en-GB" sz="3000" dirty="0">
                <a:effectLst/>
              </a:rPr>
              <a:t>TUR </a:t>
            </a:r>
            <a:r>
              <a:rPr lang="el-GR" sz="3000" dirty="0">
                <a:effectLst/>
              </a:rPr>
              <a:t>επιδιώκεται επαρκής εκτομή του όγκου και λήψη δείγματος μυϊκής στιβάδας για ορθή́ σταδιοποίηση.</a:t>
            </a:r>
          </a:p>
          <a:p>
            <a:r>
              <a:rPr lang="el-GR" sz="3000" dirty="0">
                <a:effectLst/>
              </a:rPr>
              <a:t> </a:t>
            </a:r>
            <a:r>
              <a:rPr lang="el-GR" sz="3000" b="1" dirty="0">
                <a:effectLst/>
              </a:rPr>
              <a:t>Σε εκτεταμένη ή πολυεστιακή νόσο</a:t>
            </a:r>
            <a:r>
              <a:rPr lang="el-GR" sz="3000" dirty="0">
                <a:effectLst/>
              </a:rPr>
              <a:t>, </a:t>
            </a:r>
            <a:r>
              <a:rPr lang="el-GR" sz="3000" b="1" dirty="0">
                <a:effectLst/>
              </a:rPr>
              <a:t>καθώς και σε ανεπαρκή́ εξαίρεση</a:t>
            </a:r>
            <a:r>
              <a:rPr lang="el-GR" sz="3000" dirty="0">
                <a:effectLst/>
              </a:rPr>
              <a:t>, η </a:t>
            </a:r>
            <a:r>
              <a:rPr lang="en-GB" sz="3000" dirty="0">
                <a:effectLst/>
              </a:rPr>
              <a:t>TUR </a:t>
            </a:r>
            <a:r>
              <a:rPr lang="el-GR" sz="3000" dirty="0">
                <a:effectLst/>
              </a:rPr>
              <a:t>επαναλαμβάνεται σε 6 </a:t>
            </a:r>
            <a:r>
              <a:rPr lang="en-GB" sz="3000" dirty="0">
                <a:effectLst/>
              </a:rPr>
              <a:t>wks. </a:t>
            </a:r>
            <a:r>
              <a:rPr lang="el-GR" sz="3000" dirty="0">
                <a:effectLst/>
              </a:rPr>
              <a:t>Η </a:t>
            </a:r>
            <a:r>
              <a:rPr lang="en-GB" sz="3000" dirty="0">
                <a:effectLst/>
              </a:rPr>
              <a:t>IVT </a:t>
            </a:r>
            <a:r>
              <a:rPr lang="el-GR" sz="3000" dirty="0">
                <a:effectLst/>
              </a:rPr>
              <a:t>γίνεται ως επικουρική́ της </a:t>
            </a:r>
            <a:r>
              <a:rPr lang="en-GB" sz="3000" dirty="0">
                <a:effectLst/>
              </a:rPr>
              <a:t>TUR </a:t>
            </a:r>
            <a:r>
              <a:rPr lang="el-GR" sz="3000" dirty="0">
                <a:effectLst/>
              </a:rPr>
              <a:t>για πρόληψη ή καθυστέρηση των υποτροπών και της εξέλιξης του όγκου και για θεραπεία καρκινώματος </a:t>
            </a:r>
            <a:r>
              <a:rPr lang="en-GB" sz="3000" i="1" dirty="0">
                <a:effectLst/>
              </a:rPr>
              <a:t>in situ</a:t>
            </a:r>
            <a:r>
              <a:rPr lang="en-GB" sz="3000" dirty="0">
                <a:effectLst/>
              </a:rPr>
              <a:t>. </a:t>
            </a:r>
            <a:endParaRPr lang="el-GR" sz="3000" dirty="0">
              <a:effectLst/>
            </a:endParaRP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43431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B0CA-1454-B7A9-7DF5-145CA31D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</a:rPr>
              <a:t>Ενδοκυστική θεραπεία (</a:t>
            </a:r>
            <a:r>
              <a:rPr lang="en-GB" sz="4400" dirty="0">
                <a:effectLst/>
              </a:rPr>
              <a:t>IVT)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F8A6-B34F-A6FD-5C88-A745787A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BCG, 120 mg/w</a:t>
            </a:r>
            <a:r>
              <a:rPr lang="en-US" dirty="0"/>
              <a:t>ee</a:t>
            </a:r>
            <a:r>
              <a:rPr lang="en-GB" dirty="0">
                <a:effectLst/>
              </a:rPr>
              <a:t>k, </a:t>
            </a:r>
            <a:r>
              <a:rPr lang="el-GR" dirty="0">
                <a:effectLst/>
              </a:rPr>
              <a:t>για 6-8 </a:t>
            </a:r>
            <a:r>
              <a:rPr lang="en-GB" dirty="0">
                <a:effectLst/>
              </a:rPr>
              <a:t>wks.</a:t>
            </a:r>
          </a:p>
          <a:p>
            <a:r>
              <a:rPr lang="en-GB" dirty="0">
                <a:effectLst/>
              </a:rPr>
              <a:t> IVT </a:t>
            </a:r>
            <a:r>
              <a:rPr lang="el-GR" dirty="0">
                <a:effectLst/>
              </a:rPr>
              <a:t>συντήρησης γίνεται με 3 ανά </a:t>
            </a:r>
            <a:r>
              <a:rPr lang="en-GB" dirty="0">
                <a:effectLst/>
              </a:rPr>
              <a:t>week </a:t>
            </a:r>
            <a:r>
              <a:rPr lang="el-GR" dirty="0">
                <a:effectLst/>
              </a:rPr>
              <a:t>εγχύσεις, τους 3, 6, 12, 18, 24, 30 και 36 μήνες (3 χρόνια σε υψηλού́ και 1 χρόνο σε ενδιαμέσου κινδύνου). </a:t>
            </a:r>
          </a:p>
        </p:txBody>
      </p:sp>
    </p:spTree>
    <p:extLst>
      <p:ext uri="{BB962C8B-B14F-4D97-AF65-F5344CB8AC3E}">
        <p14:creationId xmlns:p14="http://schemas.microsoft.com/office/powerpoint/2010/main" val="51218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BD6E-D60C-124A-7518-C91F4533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effectLst/>
              </a:rPr>
              <a:t>Τοπική́ νόσος με διήθηση της μυϊκής στιβάδας </a:t>
            </a:r>
            <a:r>
              <a:rPr lang="el-GR" dirty="0">
                <a:effectLst/>
              </a:rPr>
              <a:t>(</a:t>
            </a:r>
            <a:r>
              <a:rPr lang="en-US" dirty="0">
                <a:effectLst/>
              </a:rPr>
              <a:t>St</a:t>
            </a:r>
            <a:r>
              <a:rPr lang="el-GR" dirty="0">
                <a:effectLst/>
              </a:rPr>
              <a:t> </a:t>
            </a:r>
            <a:r>
              <a:rPr lang="en-GB" dirty="0">
                <a:effectLst/>
              </a:rPr>
              <a:t>II, III). </a:t>
            </a:r>
            <a:br>
              <a:rPr lang="en-GB" dirty="0">
                <a:effectLst/>
              </a:rPr>
            </a:br>
            <a:endParaRPr lang="en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822482-5C64-6BEE-6401-2C4030219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479" r="2685" b="12258"/>
          <a:stretch/>
        </p:blipFill>
        <p:spPr>
          <a:xfrm>
            <a:off x="1395046" y="1430215"/>
            <a:ext cx="8440616" cy="5062659"/>
          </a:xfrm>
        </p:spPr>
      </p:pic>
    </p:spTree>
    <p:extLst>
      <p:ext uri="{BB962C8B-B14F-4D97-AF65-F5344CB8AC3E}">
        <p14:creationId xmlns:p14="http://schemas.microsoft.com/office/powerpoint/2010/main" val="303556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3E0B-7262-6FA1-AD52-EEAD5142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νεφρού (</a:t>
            </a:r>
            <a:r>
              <a:rPr lang="en-US" dirty="0"/>
              <a:t>Renal Cell Cancer, RCC)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6B3D-66C5-6450-526D-C1E1BBEC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Χαρακτηριστικά όγκου</a:t>
            </a:r>
            <a:r>
              <a:rPr lang="en-US" b="1" dirty="0"/>
              <a:t>:</a:t>
            </a:r>
          </a:p>
          <a:p>
            <a:r>
              <a:rPr lang="el-GR" dirty="0"/>
              <a:t>Αντιπροσωπεύει το 2-3% όλων των κακοηθειών σε ενήλικες</a:t>
            </a:r>
          </a:p>
          <a:p>
            <a:r>
              <a:rPr lang="el-GR" dirty="0"/>
              <a:t>Πιο συχνό στους άντρες</a:t>
            </a:r>
          </a:p>
          <a:p>
            <a:r>
              <a:rPr lang="el-GR" dirty="0"/>
              <a:t>Διάμεση ηλικία διάγνωσης τα 65 έτη</a:t>
            </a:r>
          </a:p>
          <a:p>
            <a:pPr marL="0" indent="0">
              <a:buNone/>
            </a:pPr>
            <a:r>
              <a:rPr lang="el-GR" b="1" dirty="0"/>
              <a:t>Προδιαθεσικοί παράγοντες</a:t>
            </a:r>
            <a:r>
              <a:rPr lang="en-US" b="1" dirty="0"/>
              <a:t>:</a:t>
            </a:r>
          </a:p>
          <a:p>
            <a:r>
              <a:rPr lang="el-GR" dirty="0"/>
              <a:t>Κάπνισμα (ασαφής συσχέτιση), παχυσαρκία, αρτηριακή υπέρταση</a:t>
            </a:r>
          </a:p>
          <a:p>
            <a:r>
              <a:rPr lang="el-GR" dirty="0"/>
              <a:t>Νεφροπάθεια εξ αναλγητικών</a:t>
            </a:r>
          </a:p>
          <a:p>
            <a:r>
              <a:rPr lang="el-GR" dirty="0"/>
              <a:t>Πολυκιστική νόσο νεφρού</a:t>
            </a: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68646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6781-F2AD-F91B-B677-217B0752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Μεταστατική νόσος</a:t>
            </a:r>
            <a:endParaRPr lang="en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F6D33-C7FC-58C4-008A-1A427B20F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" t="1864" r="1558" b="4218"/>
          <a:stretch/>
        </p:blipFill>
        <p:spPr>
          <a:xfrm>
            <a:off x="838200" y="1606062"/>
            <a:ext cx="8669215" cy="5040924"/>
          </a:xfrm>
        </p:spPr>
      </p:pic>
    </p:spTree>
    <p:extLst>
      <p:ext uri="{BB962C8B-B14F-4D97-AF65-F5344CB8AC3E}">
        <p14:creationId xmlns:p14="http://schemas.microsoft.com/office/powerpoint/2010/main" val="3319500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4836D9-8C71-9F25-03F6-D4177F572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8" r="905"/>
          <a:stretch/>
        </p:blipFill>
        <p:spPr>
          <a:xfrm>
            <a:off x="973016" y="492369"/>
            <a:ext cx="7924800" cy="6062960"/>
          </a:xfrm>
        </p:spPr>
      </p:pic>
    </p:spTree>
    <p:extLst>
      <p:ext uri="{BB962C8B-B14F-4D97-AF65-F5344CB8AC3E}">
        <p14:creationId xmlns:p14="http://schemas.microsoft.com/office/powerpoint/2010/main" val="2048368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1A98-CFAC-6772-A651-3E881250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E68B-8DFA-1F9A-07CD-764EE3F0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Καθορίζεται από́ το στάδιο της νόσου.</a:t>
            </a:r>
            <a:endParaRPr lang="el-GR" dirty="0"/>
          </a:p>
          <a:p>
            <a:r>
              <a:rPr lang="el-GR" dirty="0">
                <a:effectLst/>
              </a:rPr>
              <a:t>Σε αρχικά́ στάδια [(</a:t>
            </a:r>
            <a:r>
              <a:rPr lang="en-GB" dirty="0">
                <a:effectLst/>
              </a:rPr>
              <a:t>Ta, Tis, T1(LG)], </a:t>
            </a:r>
            <a:r>
              <a:rPr lang="el-GR" dirty="0">
                <a:effectLst/>
              </a:rPr>
              <a:t>πέραν των περιοδικών κλινικοεργαστηριακών επανελέγχων, γίνονται κυστεοσκόπηση και κυτταρολογική́ ουρών ανά 3-6 μήνες για 2 χρόνια και απεικονιστικός έλεγχος (</a:t>
            </a:r>
            <a:r>
              <a:rPr lang="en-GB" dirty="0">
                <a:effectLst/>
              </a:rPr>
              <a:t>US, </a:t>
            </a:r>
            <a:r>
              <a:rPr lang="el-GR" dirty="0">
                <a:effectLst/>
              </a:rPr>
              <a:t>πυελογραφία, </a:t>
            </a:r>
            <a:r>
              <a:rPr lang="en-GB" dirty="0">
                <a:effectLst/>
              </a:rPr>
              <a:t>CT) </a:t>
            </a:r>
            <a:r>
              <a:rPr lang="el-GR" dirty="0">
                <a:effectLst/>
              </a:rPr>
              <a:t>ανά́ 1-2 χρόνια. </a:t>
            </a:r>
          </a:p>
          <a:p>
            <a:r>
              <a:rPr lang="el-GR" dirty="0">
                <a:effectLst/>
              </a:rPr>
              <a:t>Σε ασθενείς με κυστεκτομή́ γίνεται κλινικός και βιοχημικός (κρεατινίνη, ηλεκτρολύτες, ηπατικές) επανέλεγχος ανά́ 3-6 μήνες για 2 χρόνια, καθώς και απεικονιστικός έλεγχος ανάλογα με τις κλινικές ενδείξεις. Ρ</a:t>
            </a:r>
            <a:r>
              <a:rPr lang="en-GB" dirty="0">
                <a:effectLst/>
              </a:rPr>
              <a:t>E</a:t>
            </a:r>
            <a:r>
              <a:rPr lang="el-GR" dirty="0">
                <a:effectLst/>
              </a:rPr>
              <a:t>Τ σε υποψία μεταστάσεων.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29013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1812-3231-3646-C936-D548B588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Καρκίνος ουρήθρας (</a:t>
            </a:r>
            <a:r>
              <a:rPr lang="en-GB" dirty="0">
                <a:effectLst/>
              </a:rPr>
              <a:t>Urethral Cancer) </a:t>
            </a:r>
            <a:br>
              <a:rPr lang="en-GB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2C7B-F691-A393-A6D4-82A07B56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/>
              </a:rPr>
              <a:t>Εξαιρετικά́ σπάνιος </a:t>
            </a:r>
          </a:p>
          <a:p>
            <a:r>
              <a:rPr lang="el-GR" dirty="0">
                <a:effectLst/>
              </a:rPr>
              <a:t> Συνήθως εκδηλώνεται μετά τα 50 έτη (Γ/Α 3:1). </a:t>
            </a:r>
          </a:p>
          <a:p>
            <a:r>
              <a:rPr lang="el-GR" dirty="0">
                <a:effectLst/>
              </a:rPr>
              <a:t>Συνύπαρξη με ουροθηλιακό καρκίνο κύστης είναι πιθανή́.</a:t>
            </a:r>
            <a:br>
              <a:rPr lang="el-GR" dirty="0">
                <a:effectLst/>
              </a:rPr>
            </a:br>
            <a:br>
              <a:rPr lang="el-GR" dirty="0">
                <a:effectLst/>
              </a:rPr>
            </a:br>
            <a:r>
              <a:rPr lang="el-GR" b="1" dirty="0">
                <a:effectLst/>
              </a:rPr>
              <a:t>Ιστοπαθολογικά</a:t>
            </a:r>
            <a:r>
              <a:rPr lang="en-US" b="1" dirty="0"/>
              <a:t>:</a:t>
            </a:r>
            <a:r>
              <a:rPr lang="el-GR" dirty="0">
                <a:effectLst/>
              </a:rPr>
              <a:t> 80% των καρκινωμάτων της ουρήθρας είναι εκ πλακωδών κυττάρων και 15% είναι εκ μεταβατικού́ επιθηλίου. </a:t>
            </a:r>
            <a:endParaRPr lang="el-GR" dirty="0"/>
          </a:p>
          <a:p>
            <a:r>
              <a:rPr lang="el-GR" b="1" dirty="0">
                <a:effectLst/>
              </a:rPr>
              <a:t>Κλινικά</a:t>
            </a:r>
            <a:r>
              <a:rPr lang="en-US" b="1" dirty="0"/>
              <a:t>:</a:t>
            </a:r>
            <a:r>
              <a:rPr lang="el-GR" dirty="0">
                <a:effectLst/>
              </a:rPr>
              <a:t> συμπτώματα ουρηθρίτιδας ή αιματουρία, βουβωνική́ λεμφαδενοπάθεια.</a:t>
            </a:r>
            <a:br>
              <a:rPr lang="el-GR" dirty="0">
                <a:effectLst/>
              </a:rPr>
            </a:b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55716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B7A8-27AB-5CAD-33D5-BB3B4B4B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4F7D-D6BA-3D39-907C-70C5BAC1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Καθορίζεται από́ το στάδιο της νόσου και την εντόπιση (εγγύς ή άπω ουρήθρα). </a:t>
            </a:r>
          </a:p>
          <a:p>
            <a:r>
              <a:rPr lang="el-GR" dirty="0">
                <a:effectLst/>
              </a:rPr>
              <a:t>Συνδυαστική́ αντιμετώπιση, που περιλαμβάνει κατά́ περίπτωση χειρουργική́ ή διουρηθρική εκτομή, χημειοθεραπεία, </a:t>
            </a:r>
            <a:r>
              <a:rPr lang="en-GB" dirty="0">
                <a:effectLst/>
              </a:rPr>
              <a:t>RT </a:t>
            </a:r>
            <a:r>
              <a:rPr lang="el-GR" dirty="0">
                <a:effectLst/>
              </a:rPr>
              <a:t>ή ΧΜΑΘ.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3190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03C0-6232-1EDD-97C1-ACB4BC03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effectLst/>
              </a:rPr>
              <a:t>Καρκίνος αντρικών γεννητικών οργάνων </a:t>
            </a:r>
            <a:br>
              <a:rPr lang="el-GR" dirty="0"/>
            </a:br>
            <a:r>
              <a:rPr lang="el-GR" b="1" dirty="0">
                <a:effectLst/>
              </a:rPr>
              <a:t>(</a:t>
            </a:r>
            <a:r>
              <a:rPr lang="en-GB" b="1" dirty="0">
                <a:effectLst/>
              </a:rPr>
              <a:t>male genital cancer) </a:t>
            </a:r>
            <a:br>
              <a:rPr lang="en-GB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95F22-82E8-7D51-C3E8-0A2C7977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Καρκίνος όρχεως</a:t>
            </a:r>
          </a:p>
          <a:p>
            <a:r>
              <a:rPr lang="el-GR" dirty="0"/>
              <a:t>Καρκίνος πέους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2905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2FFB-B0DE-BCED-EDB6-2CD4205B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όρχεως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ED38-1460-9136-86A5-7968F047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i="1" dirty="0">
                <a:effectLst/>
              </a:rPr>
              <a:t>Οι όγκοι εκ γεννητικών κυττάρων (</a:t>
            </a:r>
            <a:r>
              <a:rPr lang="en-GB" b="1" i="1" dirty="0">
                <a:effectLst/>
              </a:rPr>
              <a:t>GCTs) </a:t>
            </a:r>
            <a:r>
              <a:rPr lang="el-GR" dirty="0">
                <a:effectLst/>
              </a:rPr>
              <a:t>προέρχονται από́ αρχέγονα γεννητικά κύτταρα των γονάδων (όρχεις, ωοθήκες). </a:t>
            </a:r>
          </a:p>
          <a:p>
            <a:r>
              <a:rPr lang="el-GR" b="1" dirty="0">
                <a:effectLst/>
              </a:rPr>
              <a:t>Οι </a:t>
            </a:r>
            <a:r>
              <a:rPr lang="en-GB" b="1" dirty="0">
                <a:effectLst/>
              </a:rPr>
              <a:t>GCTs </a:t>
            </a:r>
            <a:r>
              <a:rPr lang="el-GR" b="1" dirty="0">
                <a:effectLst/>
              </a:rPr>
              <a:t>των όρχεων αντιπροσωπεύουν το σύνολο, σχεδόν, των καρκινωμάτων του όρχεως</a:t>
            </a:r>
            <a:r>
              <a:rPr lang="el-GR" dirty="0">
                <a:effectLst/>
              </a:rPr>
              <a:t> και μολονότι αποτελούν μόνο το 1-2% των ανδρικών κακοηθειών, έχουν ιδιαίτερη σημασία, διότι αποτελούν τη συχνότερη ιάσιμη κακοήθεια στις ηλικίες μεταξύ́ 15 και 34 ετών.</a:t>
            </a:r>
            <a:br>
              <a:rPr lang="el-GR" dirty="0">
                <a:effectLst/>
              </a:rPr>
            </a:b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70138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B054-31EA-2ACC-0AD8-0B55EEDD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όγκου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13F3-9BCA-54C9-FA6F-9C30FE4D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err="1">
                <a:effectLst/>
              </a:rPr>
              <a:t>Προδιαθεσικοι</a:t>
            </a:r>
            <a:r>
              <a:rPr lang="el-GR" b="1" dirty="0">
                <a:effectLst/>
              </a:rPr>
              <a:t>́- αιτιολογικοί παράγοντες:</a:t>
            </a:r>
          </a:p>
          <a:p>
            <a:r>
              <a:rPr lang="el-GR" b="1" dirty="0">
                <a:effectLst/>
              </a:rPr>
              <a:t> Κρυψορχία</a:t>
            </a:r>
            <a:r>
              <a:rPr lang="el-GR" dirty="0">
                <a:effectLst/>
              </a:rPr>
              <a:t> (κίνδυνος ανάπτυξης καρκίνου 1:20 επί παραμονής στην κοιλιά́ και 1:80 στο βουβωνικό́ πόρο)</a:t>
            </a:r>
          </a:p>
          <a:p>
            <a:r>
              <a:rPr lang="el-GR" dirty="0">
                <a:effectLst/>
              </a:rPr>
              <a:t> </a:t>
            </a:r>
            <a:r>
              <a:rPr lang="el-GR" b="1" dirty="0"/>
              <a:t>Σ</a:t>
            </a:r>
            <a:r>
              <a:rPr lang="el-GR" b="1" dirty="0">
                <a:effectLst/>
              </a:rPr>
              <a:t>ύνδρομο </a:t>
            </a:r>
            <a:r>
              <a:rPr lang="el-GR" b="1" dirty="0" err="1">
                <a:effectLst/>
              </a:rPr>
              <a:t>θηλεοποιητικου</a:t>
            </a:r>
            <a:r>
              <a:rPr lang="el-GR" b="1" dirty="0">
                <a:effectLst/>
              </a:rPr>
              <a:t>́ όρχεως</a:t>
            </a:r>
            <a:endParaRPr lang="el-GR" b="1" dirty="0"/>
          </a:p>
          <a:p>
            <a:r>
              <a:rPr lang="el-GR" b="1" dirty="0"/>
              <a:t>Σ</a:t>
            </a:r>
            <a:r>
              <a:rPr lang="el-GR" b="1" dirty="0">
                <a:effectLst/>
              </a:rPr>
              <a:t>ύνδρομο </a:t>
            </a:r>
            <a:r>
              <a:rPr lang="en-GB" b="1" dirty="0">
                <a:effectLst/>
              </a:rPr>
              <a:t>Klinefelter.</a:t>
            </a:r>
            <a:br>
              <a:rPr lang="en-GB" dirty="0">
                <a:effectLst/>
              </a:rPr>
            </a:br>
            <a:endParaRPr lang="el-GR" dirty="0">
              <a:effectLst/>
            </a:endParaRPr>
          </a:p>
          <a:p>
            <a:pPr marL="0" indent="0">
              <a:buNone/>
            </a:pPr>
            <a:r>
              <a:rPr lang="el-GR" b="1" dirty="0">
                <a:effectLst/>
              </a:rPr>
              <a:t>Αρχικές κλινικές εκδηλώσεις: </a:t>
            </a:r>
          </a:p>
          <a:p>
            <a:r>
              <a:rPr lang="el-GR" dirty="0">
                <a:effectLst/>
              </a:rPr>
              <a:t>Ανώδυνη μάζα (</a:t>
            </a:r>
            <a:r>
              <a:rPr lang="el-GR" dirty="0" err="1">
                <a:effectLst/>
              </a:rPr>
              <a:t>παθογνωμονικη</a:t>
            </a:r>
            <a:r>
              <a:rPr lang="el-GR" dirty="0">
                <a:effectLst/>
              </a:rPr>
              <a:t>́)</a:t>
            </a:r>
          </a:p>
          <a:p>
            <a:r>
              <a:rPr lang="el-GR" dirty="0"/>
              <a:t>Σ</a:t>
            </a:r>
            <a:r>
              <a:rPr lang="el-GR" dirty="0">
                <a:effectLst/>
              </a:rPr>
              <a:t>ημεία επιδιδυμίτιδας, ορχίτιδας (25%), γυναικομαστία</a:t>
            </a:r>
          </a:p>
          <a:p>
            <a:r>
              <a:rPr lang="el-GR" dirty="0"/>
              <a:t>Ε</a:t>
            </a:r>
            <a:r>
              <a:rPr lang="el-GR" dirty="0">
                <a:effectLst/>
              </a:rPr>
              <a:t>κδηλώσεις μεταστατικής νόσου (οσφυαλγία, δύσπνοια).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3363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3CC1-0EBD-FD0D-A280-D8E5805E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Διερεύνηση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4D8E-8066-1C32-0838-66DD37BEC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>
                <a:effectLst/>
              </a:rPr>
              <a:t>Βασικός έλεγχος, </a:t>
            </a:r>
            <a:r>
              <a:rPr lang="en-GB" b="1" dirty="0">
                <a:effectLst/>
              </a:rPr>
              <a:t>US </a:t>
            </a:r>
            <a:r>
              <a:rPr lang="el-GR" b="1" dirty="0">
                <a:effectLst/>
              </a:rPr>
              <a:t>όρχεων (αρχικός έλεγχος), </a:t>
            </a:r>
            <a:r>
              <a:rPr lang="en-GB" b="1" dirty="0">
                <a:effectLst/>
              </a:rPr>
              <a:t>CT </a:t>
            </a:r>
            <a:r>
              <a:rPr lang="el-GR" b="1" dirty="0">
                <a:effectLst/>
              </a:rPr>
              <a:t>κοιλίας και θώρακος, </a:t>
            </a:r>
            <a:r>
              <a:rPr lang="en-GB" b="1" dirty="0">
                <a:effectLst/>
              </a:rPr>
              <a:t>AFP, </a:t>
            </a:r>
            <a:r>
              <a:rPr lang="el-GR" b="1" dirty="0">
                <a:effectLst/>
              </a:rPr>
              <a:t>β-</a:t>
            </a:r>
            <a:r>
              <a:rPr lang="en-GB" b="1" dirty="0">
                <a:effectLst/>
              </a:rPr>
              <a:t>hCG, LDH, </a:t>
            </a:r>
            <a:r>
              <a:rPr lang="el-GR" b="1" dirty="0">
                <a:effectLst/>
              </a:rPr>
              <a:t>περαιτέρω έλεγχος</a:t>
            </a:r>
            <a:br>
              <a:rPr lang="el-GR" b="1" dirty="0">
                <a:effectLst/>
              </a:rPr>
            </a:br>
            <a:r>
              <a:rPr lang="el-GR" b="1" dirty="0">
                <a:effectLst/>
              </a:rPr>
              <a:t> </a:t>
            </a:r>
            <a:r>
              <a:rPr lang="el-GR" dirty="0">
                <a:effectLst/>
              </a:rPr>
              <a:t>(</a:t>
            </a:r>
            <a:r>
              <a:rPr lang="en-GB" dirty="0">
                <a:effectLst/>
              </a:rPr>
              <a:t>MRI </a:t>
            </a:r>
            <a:r>
              <a:rPr lang="el-GR" dirty="0">
                <a:effectLst/>
              </a:rPr>
              <a:t>εγκέφαλου, </a:t>
            </a:r>
            <a:r>
              <a:rPr lang="en-GB" dirty="0">
                <a:effectLst/>
              </a:rPr>
              <a:t>scanning </a:t>
            </a:r>
            <a:r>
              <a:rPr lang="el-GR" dirty="0">
                <a:effectLst/>
              </a:rPr>
              <a:t>οστών), κατά περίπτωση. </a:t>
            </a:r>
          </a:p>
          <a:p>
            <a:r>
              <a:rPr lang="el-GR" dirty="0" err="1">
                <a:effectLst/>
              </a:rPr>
              <a:t>Βιοψία</a:t>
            </a:r>
            <a:r>
              <a:rPr lang="el-GR" dirty="0">
                <a:effectLst/>
              </a:rPr>
              <a:t> προεγχειρητική σπανίως απαιτείται. 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Η ημιπερίοδος ζωής της </a:t>
            </a:r>
            <a:r>
              <a:rPr lang="en-GB" dirty="0">
                <a:effectLst/>
              </a:rPr>
              <a:t>AFP </a:t>
            </a:r>
            <a:r>
              <a:rPr lang="el-GR" dirty="0">
                <a:effectLst/>
              </a:rPr>
              <a:t>είναι 5-7 ημέρες και της β-</a:t>
            </a:r>
            <a:r>
              <a:rPr lang="en-GB" dirty="0">
                <a:effectLst/>
              </a:rPr>
              <a:t>hCG 1-3 </a:t>
            </a:r>
            <a:r>
              <a:rPr lang="el-GR" dirty="0">
                <a:effectLst/>
              </a:rPr>
              <a:t>ημέρες. </a:t>
            </a:r>
          </a:p>
          <a:p>
            <a:r>
              <a:rPr lang="el-GR" dirty="0">
                <a:effectLst/>
              </a:rPr>
              <a:t>Υπογοναδισμός, ηπατοπάθειες και χρήση μαριχουάνας αυξάνουν τις τιμές της β-</a:t>
            </a:r>
            <a:r>
              <a:rPr lang="en-GB" dirty="0">
                <a:effectLst/>
              </a:rPr>
              <a:t>hCG (</a:t>
            </a:r>
            <a:r>
              <a:rPr lang="el-GR" dirty="0" err="1">
                <a:effectLst/>
              </a:rPr>
              <a:t>δ.δ</a:t>
            </a:r>
            <a:r>
              <a:rPr lang="el-GR" dirty="0">
                <a:effectLst/>
              </a:rPr>
              <a:t> με χορήγηση 300 </a:t>
            </a:r>
            <a:r>
              <a:rPr lang="en-GB" dirty="0">
                <a:effectLst/>
              </a:rPr>
              <a:t>mg depotestosterone IM </a:t>
            </a:r>
            <a:r>
              <a:rPr lang="el-GR" dirty="0">
                <a:effectLst/>
              </a:rPr>
              <a:t>και μέτρηση β-</a:t>
            </a:r>
            <a:r>
              <a:rPr lang="en-GB" dirty="0">
                <a:effectLst/>
              </a:rPr>
              <a:t>hCG </a:t>
            </a:r>
            <a:r>
              <a:rPr lang="el-GR" dirty="0">
                <a:effectLst/>
              </a:rPr>
              <a:t>σε 2 εβδομ</a:t>
            </a:r>
            <a:r>
              <a:rPr lang="en-GB" dirty="0">
                <a:effectLst/>
              </a:rPr>
              <a:t>ά</a:t>
            </a:r>
            <a:r>
              <a:rPr lang="el-GR" dirty="0">
                <a:effectLst/>
              </a:rPr>
              <a:t>δες</a:t>
            </a:r>
            <a:r>
              <a:rPr lang="en-GB" dirty="0">
                <a:effectLst/>
              </a:rPr>
              <a:t>). </a:t>
            </a:r>
            <a:endParaRPr lang="el-GR" dirty="0">
              <a:effectLst/>
            </a:endParaRPr>
          </a:p>
          <a:p>
            <a:r>
              <a:rPr lang="el-GR" b="1" dirty="0">
                <a:effectLst/>
              </a:rPr>
              <a:t>Συζήτηση με τον ασθενή́ για διαφύλαξη σπέρματος πριν από́ τη χημειοθεραπεία και ακτινοβολία.</a:t>
            </a:r>
            <a:br>
              <a:rPr lang="el-GR" b="1" dirty="0">
                <a:effectLst/>
              </a:rPr>
            </a:br>
            <a:endParaRPr lang="el-GR" b="1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62838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E5EE-116F-1204-BCE7-A5B81C41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35" y="18255"/>
            <a:ext cx="10515600" cy="1325563"/>
          </a:xfrm>
        </p:spPr>
        <p:txBody>
          <a:bodyPr/>
          <a:lstStyle/>
          <a:p>
            <a:r>
              <a:rPr lang="el-GR" dirty="0"/>
              <a:t>Ιστοπαθολογ</a:t>
            </a:r>
            <a:r>
              <a:rPr lang="en-US" dirty="0"/>
              <a:t>ί</a:t>
            </a:r>
            <a:r>
              <a:rPr lang="el-GR" dirty="0"/>
              <a:t>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05D4-B2E5-058F-7D9B-F7F4D8A3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49181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500" b="1" i="1" dirty="0">
                <a:effectLst/>
              </a:rPr>
              <a:t>Μη σεμινωματώδεις όγκοι </a:t>
            </a:r>
            <a:endParaRPr lang="el-GR" sz="4500" b="1" dirty="0"/>
          </a:p>
          <a:p>
            <a:r>
              <a:rPr lang="el-GR" sz="4500" dirty="0">
                <a:effectLst/>
              </a:rPr>
              <a:t> Εμβρυικό́ καρκίνωμα (αυξημένη </a:t>
            </a:r>
            <a:r>
              <a:rPr lang="en-GB" sz="4500" dirty="0">
                <a:effectLst/>
              </a:rPr>
              <a:t>AFP </a:t>
            </a:r>
            <a:r>
              <a:rPr lang="el-GR" sz="4500" dirty="0">
                <a:effectLst/>
              </a:rPr>
              <a:t>σε &gt; 70% των ασθενών και/ή αυξημένη β-</a:t>
            </a:r>
            <a:r>
              <a:rPr lang="en-GB" sz="4500" dirty="0">
                <a:effectLst/>
              </a:rPr>
              <a:t>hCG </a:t>
            </a:r>
          </a:p>
          <a:p>
            <a:r>
              <a:rPr lang="el-GR" sz="4500" dirty="0">
                <a:effectLst/>
              </a:rPr>
              <a:t>σε 65%). </a:t>
            </a:r>
          </a:p>
          <a:p>
            <a:r>
              <a:rPr lang="el-GR" sz="4500" dirty="0">
                <a:effectLst/>
              </a:rPr>
              <a:t>Τεράτωμα (μη έκκριση </a:t>
            </a:r>
            <a:r>
              <a:rPr lang="en-GB" sz="4500" dirty="0">
                <a:effectLst/>
              </a:rPr>
              <a:t>AFP </a:t>
            </a:r>
            <a:r>
              <a:rPr lang="el-GR" sz="4500" dirty="0">
                <a:effectLst/>
              </a:rPr>
              <a:t>ή β-</a:t>
            </a:r>
            <a:r>
              <a:rPr lang="en-GB" sz="4500" dirty="0">
                <a:effectLst/>
              </a:rPr>
              <a:t>hCG). </a:t>
            </a:r>
          </a:p>
          <a:p>
            <a:r>
              <a:rPr lang="el-GR" sz="4500" dirty="0">
                <a:effectLst/>
              </a:rPr>
              <a:t>Χοριοκαρκίνωμα (αυξημένη β-</a:t>
            </a:r>
            <a:r>
              <a:rPr lang="en-GB" sz="4500" dirty="0">
                <a:effectLst/>
              </a:rPr>
              <a:t>hCG </a:t>
            </a:r>
            <a:r>
              <a:rPr lang="el-GR" sz="4500" dirty="0">
                <a:effectLst/>
              </a:rPr>
              <a:t>στο 100% των ασθενών). </a:t>
            </a:r>
          </a:p>
          <a:p>
            <a:r>
              <a:rPr lang="el-GR" sz="4500" dirty="0">
                <a:effectLst/>
              </a:rPr>
              <a:t>Όγκος λεκιθικού́ ασκού (</a:t>
            </a:r>
            <a:r>
              <a:rPr lang="en-GB" sz="4500" dirty="0">
                <a:effectLst/>
              </a:rPr>
              <a:t>yolk sac tumour) (</a:t>
            </a:r>
            <a:r>
              <a:rPr lang="el-GR" sz="4500" dirty="0">
                <a:effectLst/>
              </a:rPr>
              <a:t>εκκρίνει </a:t>
            </a:r>
            <a:r>
              <a:rPr lang="en-GB" sz="4500" dirty="0">
                <a:effectLst/>
              </a:rPr>
              <a:t>AFP). </a:t>
            </a:r>
          </a:p>
          <a:p>
            <a:pPr marL="0" indent="0">
              <a:buNone/>
            </a:pPr>
            <a:endParaRPr lang="el-GR" sz="4500" i="1" dirty="0"/>
          </a:p>
          <a:p>
            <a:pPr marL="0" indent="0">
              <a:buNone/>
            </a:pPr>
            <a:r>
              <a:rPr lang="el-GR" sz="4500" b="1" dirty="0">
                <a:effectLst/>
              </a:rPr>
              <a:t>Σεμινώματα </a:t>
            </a:r>
          </a:p>
          <a:p>
            <a:r>
              <a:rPr lang="el-GR" sz="4500" dirty="0">
                <a:effectLst/>
              </a:rPr>
              <a:t>Έκκριση β-</a:t>
            </a:r>
            <a:r>
              <a:rPr lang="en-GB" sz="4500" dirty="0">
                <a:effectLst/>
              </a:rPr>
              <a:t>hCG </a:t>
            </a:r>
            <a:r>
              <a:rPr lang="el-GR" sz="4500" dirty="0">
                <a:effectLst/>
              </a:rPr>
              <a:t>μόνο στο 10% των ασθενών</a:t>
            </a:r>
            <a:endParaRPr lang="el-GR" sz="4500" dirty="0"/>
          </a:p>
          <a:p>
            <a:r>
              <a:rPr lang="el-GR" sz="4500" b="1" dirty="0">
                <a:effectLst/>
              </a:rPr>
              <a:t>Αυξημένη </a:t>
            </a:r>
            <a:r>
              <a:rPr lang="en-GB" sz="4500" b="1" dirty="0">
                <a:effectLst/>
              </a:rPr>
              <a:t>AFP </a:t>
            </a:r>
            <a:r>
              <a:rPr lang="el-GR" sz="4500" b="1" dirty="0">
                <a:effectLst/>
              </a:rPr>
              <a:t>σε σεμινωματώδη όγκο υποδηλώνει παρουσία εμβρυικών στοιχείων και ο όγκος αντιμετωπίζεται ως μη σεμινωματώδης.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2544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B55D-B1E8-1718-D3DD-DC832770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Κληρονομικοί παράγοντες</a:t>
            </a:r>
            <a:endParaRPr lang="en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D0948-9995-3B7A-C208-E29EE7E3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Von Hippel-Lindau syndrome</a:t>
            </a:r>
          </a:p>
          <a:p>
            <a:r>
              <a:rPr lang="en-US" dirty="0"/>
              <a:t>Birt</a:t>
            </a:r>
            <a:r>
              <a:rPr lang="el-GR" dirty="0"/>
              <a:t> </a:t>
            </a:r>
            <a:r>
              <a:rPr lang="en-US" dirty="0"/>
              <a:t>Hogg</a:t>
            </a:r>
            <a:r>
              <a:rPr lang="el-GR" dirty="0"/>
              <a:t> </a:t>
            </a:r>
            <a:r>
              <a:rPr lang="en-US" dirty="0"/>
              <a:t>Dubé (BHD) syndrome</a:t>
            </a:r>
          </a:p>
          <a:p>
            <a:r>
              <a:rPr lang="el-GR" dirty="0"/>
              <a:t>Μεταλλάξεις του </a:t>
            </a:r>
            <a:r>
              <a:rPr lang="en-US" dirty="0"/>
              <a:t>MET </a:t>
            </a:r>
            <a:r>
              <a:rPr lang="el-GR" dirty="0"/>
              <a:t>πρωτοογκογονιδίου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434436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2229-A027-EC23-3F9E-4B2B015E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Μεταστάσεις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5C34-0280-8B09-08AC-53C4BA575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Οπισθοπεριτοναϊκοί λεμφαδένες, πνεύμονες, ήπαρ, οστά, εγκέφαλο.</a:t>
            </a:r>
          </a:p>
          <a:p>
            <a:r>
              <a:rPr lang="el-GR" dirty="0">
                <a:effectLst/>
              </a:rPr>
              <a:t>Σε όγκο αριστερού́ όρχεως διηθούνται αρχικά οι αριστεροί παρατατικοί λεμφαδένες (κάτωθεν των αριστερών νεφρικών αγγείων) </a:t>
            </a:r>
          </a:p>
          <a:p>
            <a:r>
              <a:rPr lang="el-GR" dirty="0">
                <a:effectLst/>
              </a:rPr>
              <a:t> Σε όγκο δεξιού όρχεως διηθούνται οι μεταξύ αορτής και κάτω κοίλης φλέβας λεμφαδένες.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216526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A055-A592-62BB-8B63-E92D49A9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963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</a:rPr>
              <a:t>TNM </a:t>
            </a:r>
            <a:r>
              <a:rPr lang="el-GR" sz="3200" b="1" dirty="0">
                <a:effectLst/>
              </a:rPr>
              <a:t>σταδιοποίηση </a:t>
            </a:r>
            <a:r>
              <a:rPr lang="el-GR" sz="3200" dirty="0">
                <a:effectLst/>
              </a:rPr>
              <a:t>(</a:t>
            </a:r>
            <a:r>
              <a:rPr lang="en-GB" sz="3200" dirty="0">
                <a:effectLst/>
              </a:rPr>
              <a:t>AJCC, 2010) </a:t>
            </a:r>
            <a:r>
              <a:rPr lang="el-GR" sz="3200" dirty="0">
                <a:effectLst/>
              </a:rPr>
              <a:t>Παθολογοανατομικά </a:t>
            </a:r>
            <a:r>
              <a:rPr lang="el-GR" sz="3200" dirty="0" err="1">
                <a:effectLst/>
              </a:rPr>
              <a:t>στάδια</a:t>
            </a:r>
            <a:r>
              <a:rPr lang="el-GR" sz="3200" dirty="0">
                <a:effectLst/>
              </a:rPr>
              <a:t> νόσου </a:t>
            </a:r>
            <a:br>
              <a:rPr lang="el-GR" sz="3200" dirty="0"/>
            </a:br>
            <a:endParaRPr lang="en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E2C16-AC20-C1B9-2C83-6754D963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088"/>
            <a:ext cx="10515600" cy="5526911"/>
          </a:xfrm>
        </p:spPr>
        <p:txBody>
          <a:bodyPr>
            <a:normAutofit lnSpcReduction="10000"/>
          </a:bodyPr>
          <a:lstStyle/>
          <a:p>
            <a:r>
              <a:rPr lang="el-GR" sz="2200" b="1" dirty="0">
                <a:effectLst/>
              </a:rPr>
              <a:t>0 : </a:t>
            </a:r>
            <a:r>
              <a:rPr lang="en-GB" sz="2200" b="1" dirty="0">
                <a:effectLst/>
              </a:rPr>
              <a:t>Tis, N0, M0, S0</a:t>
            </a:r>
            <a:r>
              <a:rPr lang="en-GB" sz="2200" dirty="0">
                <a:effectLst/>
              </a:rPr>
              <a:t>* ( Tis: </a:t>
            </a:r>
            <a:r>
              <a:rPr lang="el-GR" sz="2200" dirty="0">
                <a:effectLst/>
              </a:rPr>
              <a:t>καρκίνωμα </a:t>
            </a:r>
            <a:r>
              <a:rPr lang="en-GB" sz="2200" dirty="0">
                <a:effectLst/>
              </a:rPr>
              <a:t>in situ)</a:t>
            </a:r>
          </a:p>
          <a:p>
            <a:r>
              <a:rPr lang="en-GB" sz="2200" b="1" dirty="0">
                <a:effectLst/>
              </a:rPr>
              <a:t>pIA : pT1, N0, M0, S0 </a:t>
            </a:r>
            <a:r>
              <a:rPr lang="en-GB" sz="2200" dirty="0">
                <a:effectLst/>
              </a:rPr>
              <a:t>(pT1: </a:t>
            </a:r>
            <a:r>
              <a:rPr lang="el-GR" sz="2200" dirty="0">
                <a:effectLst/>
              </a:rPr>
              <a:t>διήθηση όρχεως-επιδιδυμίδας και ενδεχομένως σπλαγχνικού́ ελύτρου, όχι αγγειολεμφική διήθηση)</a:t>
            </a:r>
            <a:endParaRPr lang="en-US" sz="2200" dirty="0">
              <a:effectLst/>
            </a:endParaRPr>
          </a:p>
          <a:p>
            <a:r>
              <a:rPr lang="en-GB" sz="2200" b="1" dirty="0">
                <a:effectLst/>
              </a:rPr>
              <a:t>pIB : pT2-4, N0, M0, S0 </a:t>
            </a:r>
            <a:r>
              <a:rPr lang="en-GB" sz="2200" dirty="0">
                <a:effectLst/>
              </a:rPr>
              <a:t>(pT2: </a:t>
            </a:r>
            <a:r>
              <a:rPr lang="el-GR" sz="2200" dirty="0">
                <a:effectLst/>
              </a:rPr>
              <a:t>αγγειολεμφική διήθηση ή διήθηση τυχωματικού́ ελύτρου, </a:t>
            </a:r>
            <a:br>
              <a:rPr lang="en-US" sz="2200" dirty="0"/>
            </a:br>
            <a:r>
              <a:rPr lang="en-GB" sz="2200" dirty="0">
                <a:effectLst/>
              </a:rPr>
              <a:t>pT3: </a:t>
            </a:r>
            <a:r>
              <a:rPr lang="el-GR" sz="2200" dirty="0">
                <a:effectLst/>
              </a:rPr>
              <a:t>διήθηση σπερματικού́ τόνου, </a:t>
            </a:r>
            <a:r>
              <a:rPr lang="en-GB" sz="2200" dirty="0">
                <a:effectLst/>
              </a:rPr>
              <a:t>pT4: </a:t>
            </a:r>
            <a:r>
              <a:rPr lang="el-GR" sz="2200" dirty="0">
                <a:effectLst/>
              </a:rPr>
              <a:t>διήθηση οσχέου)</a:t>
            </a:r>
            <a:endParaRPr lang="en-US" sz="2200" dirty="0">
              <a:effectLst/>
            </a:endParaRPr>
          </a:p>
          <a:p>
            <a:r>
              <a:rPr lang="en-GB" sz="2200" b="1" dirty="0">
                <a:effectLst/>
              </a:rPr>
              <a:t>IS 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N0, M0, S1-3</a:t>
            </a:r>
            <a:r>
              <a:rPr lang="en-GB" sz="2200" dirty="0">
                <a:effectLst/>
              </a:rPr>
              <a:t> (</a:t>
            </a:r>
            <a:r>
              <a:rPr lang="el-GR" sz="2200" dirty="0">
                <a:effectLst/>
              </a:rPr>
              <a:t>παραμονή́ αυξημένων δεικτών μετά ορχεκτομή́)</a:t>
            </a:r>
            <a:endParaRPr lang="en-US" sz="2200" dirty="0">
              <a:effectLst/>
            </a:endParaRPr>
          </a:p>
          <a:p>
            <a:r>
              <a:rPr lang="en-GB" sz="2200" b="1" dirty="0">
                <a:effectLst/>
              </a:rPr>
              <a:t>pIIA 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N1, M0, S0-1 </a:t>
            </a:r>
            <a:r>
              <a:rPr lang="en-GB" sz="2200" dirty="0">
                <a:effectLst/>
              </a:rPr>
              <a:t>(N1: 1-5 </a:t>
            </a:r>
            <a:r>
              <a:rPr lang="el-GR" sz="2200" dirty="0">
                <a:effectLst/>
              </a:rPr>
              <a:t>οπισθοπεριτοναϊκοί λεμφαδένες, διαμέτρου &lt; 2 </a:t>
            </a:r>
            <a:r>
              <a:rPr lang="en-GB" sz="2200" dirty="0">
                <a:effectLst/>
              </a:rPr>
              <a:t>cm) </a:t>
            </a:r>
            <a:endParaRPr lang="el-GR" sz="2200" dirty="0">
              <a:effectLst/>
            </a:endParaRPr>
          </a:p>
          <a:p>
            <a:r>
              <a:rPr lang="en-GB" sz="2200" b="1" dirty="0">
                <a:effectLst/>
              </a:rPr>
              <a:t>pIIB 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N2, M0, S0-1 </a:t>
            </a:r>
            <a:r>
              <a:rPr lang="en-GB" sz="2200" dirty="0">
                <a:effectLst/>
              </a:rPr>
              <a:t>(N2: 1-5 </a:t>
            </a:r>
            <a:r>
              <a:rPr lang="el-GR" sz="2200" dirty="0">
                <a:effectLst/>
              </a:rPr>
              <a:t>λεμφαδένες, διαμέτρου 2-5 </a:t>
            </a:r>
            <a:r>
              <a:rPr lang="en-GB" sz="2200" dirty="0">
                <a:effectLst/>
              </a:rPr>
              <a:t>cm)</a:t>
            </a:r>
          </a:p>
          <a:p>
            <a:r>
              <a:rPr lang="en-GB" sz="2200" b="1" dirty="0">
                <a:effectLst/>
              </a:rPr>
              <a:t>pIIC 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N3, M0, S0-1 </a:t>
            </a:r>
            <a:r>
              <a:rPr lang="en-GB" sz="2200" dirty="0">
                <a:effectLst/>
              </a:rPr>
              <a:t>(N3: </a:t>
            </a:r>
            <a:r>
              <a:rPr lang="el-GR" sz="2200" dirty="0">
                <a:effectLst/>
              </a:rPr>
              <a:t>οπισθοπεριτοναϊκή μάζα &gt;5 </a:t>
            </a:r>
            <a:r>
              <a:rPr lang="en-GB" sz="2200" dirty="0">
                <a:effectLst/>
              </a:rPr>
              <a:t>cm)</a:t>
            </a:r>
          </a:p>
          <a:p>
            <a:r>
              <a:rPr lang="en-GB" sz="2200" b="1" dirty="0">
                <a:effectLst/>
              </a:rPr>
              <a:t>pIIIA: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N, M1a, S0-1 </a:t>
            </a:r>
            <a:r>
              <a:rPr lang="en-GB" sz="2200" dirty="0">
                <a:effectLst/>
              </a:rPr>
              <a:t>(M1a: </a:t>
            </a:r>
            <a:r>
              <a:rPr lang="el-GR" sz="2200" dirty="0">
                <a:effectLst/>
              </a:rPr>
              <a:t>μη τοπικοί λεμφαδένες ή πνευμονικές “</a:t>
            </a:r>
            <a:r>
              <a:rPr lang="en-GB" sz="2200" dirty="0">
                <a:effectLst/>
              </a:rPr>
              <a:t>M”)</a:t>
            </a:r>
          </a:p>
          <a:p>
            <a:r>
              <a:rPr lang="en-GB" sz="2200" b="1" dirty="0">
                <a:effectLst/>
              </a:rPr>
              <a:t>pIIIB: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N, M0-1a, S2</a:t>
            </a:r>
          </a:p>
          <a:p>
            <a:r>
              <a:rPr lang="en-GB" sz="2200" b="1" dirty="0">
                <a:effectLst/>
              </a:rPr>
              <a:t>pIIIC: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pT,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N, M0-1a, S3 </a:t>
            </a:r>
            <a:r>
              <a:rPr lang="el-GR" sz="2200" b="1" dirty="0">
                <a:effectLst/>
              </a:rPr>
              <a:t>ή κάθε </a:t>
            </a:r>
            <a:r>
              <a:rPr lang="en-GB" sz="2200" b="1" dirty="0">
                <a:effectLst/>
              </a:rPr>
              <a:t>pT,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N, M1b, </a:t>
            </a:r>
            <a:r>
              <a:rPr lang="el-GR" sz="2200" b="1" dirty="0">
                <a:effectLst/>
              </a:rPr>
              <a:t>κάθε </a:t>
            </a:r>
            <a:r>
              <a:rPr lang="en-GB" sz="2200" b="1" dirty="0">
                <a:effectLst/>
              </a:rPr>
              <a:t>S </a:t>
            </a:r>
            <a:r>
              <a:rPr lang="en-GB" sz="2200" dirty="0">
                <a:effectLst/>
              </a:rPr>
              <a:t>[M1b: </a:t>
            </a:r>
            <a:r>
              <a:rPr lang="el-GR" sz="2200" dirty="0">
                <a:effectLst/>
              </a:rPr>
              <a:t>απομακρυσμένες μεταστάσεις, εκτός τοπικών (οπισθοπεριτοναϊκών) λεμφαδένων και πνεύμονος]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53334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6F22-3FB0-6F1C-76D5-31D5EEC1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367"/>
            <a:ext cx="10515600" cy="1536258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effectLst/>
              </a:rPr>
              <a:t>S : </a:t>
            </a:r>
            <a:r>
              <a:rPr lang="el-GR" sz="4400" b="1" dirty="0">
                <a:effectLst/>
              </a:rPr>
              <a:t>δείκτες ορού (αφορούν μη-σεμινωματώδεις όγκους) </a:t>
            </a:r>
            <a:br>
              <a:rPr lang="el-GR" sz="4400" b="1" dirty="0"/>
            </a:br>
            <a:endParaRPr lang="en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4E298-A061-AA45-16B1-02201E59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</a:rPr>
              <a:t>S0 : </a:t>
            </a:r>
            <a:r>
              <a:rPr lang="el-GR" sz="2800" dirty="0">
                <a:effectLst/>
              </a:rPr>
              <a:t>σε φυσιολογικά́ όρια</a:t>
            </a:r>
          </a:p>
          <a:p>
            <a:r>
              <a:rPr lang="en-GB" sz="2800" dirty="0">
                <a:effectLst/>
              </a:rPr>
              <a:t>S1 : LDH &lt;1,5 x </a:t>
            </a:r>
            <a:r>
              <a:rPr lang="el-GR" sz="2800" dirty="0">
                <a:effectLst/>
              </a:rPr>
              <a:t>α.φ.τ., β-</a:t>
            </a:r>
            <a:r>
              <a:rPr lang="en-GB" sz="2800" dirty="0">
                <a:effectLst/>
              </a:rPr>
              <a:t>hCG &lt;5000, AFP &lt;1000</a:t>
            </a:r>
            <a:endParaRPr lang="el-GR" sz="2800" dirty="0">
              <a:effectLst/>
            </a:endParaRPr>
          </a:p>
          <a:p>
            <a:endParaRPr lang="el-GR" dirty="0"/>
          </a:p>
          <a:p>
            <a:r>
              <a:rPr lang="en-GB" sz="2800" dirty="0">
                <a:effectLst/>
              </a:rPr>
              <a:t>S2 : LDH 1,5-10 x </a:t>
            </a:r>
            <a:r>
              <a:rPr lang="el-GR" sz="2800" dirty="0">
                <a:effectLst/>
              </a:rPr>
              <a:t>α.φ.τ. ή β-</a:t>
            </a:r>
            <a:r>
              <a:rPr lang="en-GB" sz="2800" dirty="0">
                <a:effectLst/>
              </a:rPr>
              <a:t>hCG 5000-50000 </a:t>
            </a:r>
            <a:r>
              <a:rPr lang="el-GR" sz="2800" dirty="0">
                <a:effectLst/>
              </a:rPr>
              <a:t>ή </a:t>
            </a:r>
            <a:r>
              <a:rPr lang="en-GB" sz="2800" dirty="0">
                <a:effectLst/>
              </a:rPr>
              <a:t>AFP 1000-10000 </a:t>
            </a:r>
            <a:endParaRPr lang="el-GR" sz="2800" dirty="0">
              <a:effectLst/>
            </a:endParaRPr>
          </a:p>
          <a:p>
            <a:r>
              <a:rPr lang="en-GB" sz="2800" dirty="0">
                <a:effectLst/>
              </a:rPr>
              <a:t>S3 : LDH &gt;10 x </a:t>
            </a:r>
            <a:r>
              <a:rPr lang="el-GR" sz="2800" dirty="0">
                <a:effectLst/>
              </a:rPr>
              <a:t>α.φ.τ. ή β-</a:t>
            </a:r>
            <a:r>
              <a:rPr lang="en-GB" sz="2800" dirty="0">
                <a:effectLst/>
              </a:rPr>
              <a:t>hCG &gt;50000 </a:t>
            </a:r>
            <a:r>
              <a:rPr lang="el-GR" sz="2800" dirty="0">
                <a:effectLst/>
              </a:rPr>
              <a:t>ή </a:t>
            </a:r>
            <a:r>
              <a:rPr lang="en-GB" sz="2800" dirty="0">
                <a:effectLst/>
              </a:rPr>
              <a:t>AFP &gt;10000 </a:t>
            </a:r>
            <a:endParaRPr lang="en-GB" sz="2800" dirty="0"/>
          </a:p>
          <a:p>
            <a:r>
              <a:rPr lang="en-GB" sz="2800" dirty="0">
                <a:effectLst/>
              </a:rPr>
              <a:t>(AFP </a:t>
            </a:r>
            <a:r>
              <a:rPr lang="el-GR" sz="2800" dirty="0">
                <a:effectLst/>
              </a:rPr>
              <a:t>και β-</a:t>
            </a:r>
            <a:r>
              <a:rPr lang="en-GB" sz="2800" dirty="0">
                <a:effectLst/>
              </a:rPr>
              <a:t>HCG </a:t>
            </a:r>
            <a:r>
              <a:rPr lang="el-GR" sz="2800" dirty="0">
                <a:effectLst/>
              </a:rPr>
              <a:t>σε </a:t>
            </a:r>
            <a:r>
              <a:rPr lang="en-GB" sz="2800" dirty="0">
                <a:effectLst/>
              </a:rPr>
              <a:t>ng/ml, </a:t>
            </a:r>
            <a:r>
              <a:rPr lang="el-GR" sz="2800" dirty="0">
                <a:effectLst/>
              </a:rPr>
              <a:t>α.φ.τ.: ανώτερες φυσιολογικές τιμές) </a:t>
            </a:r>
            <a:endParaRPr lang="el-GR" sz="28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6333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D68D1-41DD-8478-B02B-346C23D6F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1" r="1094"/>
          <a:stretch/>
        </p:blipFill>
        <p:spPr>
          <a:xfrm>
            <a:off x="1043354" y="668215"/>
            <a:ext cx="9530861" cy="6013938"/>
          </a:xfrm>
        </p:spPr>
      </p:pic>
    </p:spTree>
    <p:extLst>
      <p:ext uri="{BB962C8B-B14F-4D97-AF65-F5344CB8AC3E}">
        <p14:creationId xmlns:p14="http://schemas.microsoft.com/office/powerpoint/2010/main" val="2145285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9C8E-511E-5AE9-842F-699178CE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effectLst/>
              </a:rPr>
              <a:t>Θεραπευτική αντιμετώπιση (μετά ορχεκτομή́)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B358-1314-6E08-62DC-6879A0F6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effectLst/>
              </a:rPr>
              <a:t>Σεμινώματα </a:t>
            </a:r>
            <a:r>
              <a:rPr lang="el-GR" dirty="0">
                <a:effectLst/>
              </a:rPr>
              <a:t>[αμιγείς όγκοι, με </a:t>
            </a:r>
            <a:r>
              <a:rPr lang="en-GB" dirty="0">
                <a:effectLst/>
              </a:rPr>
              <a:t>AFP (–) </a:t>
            </a:r>
            <a:r>
              <a:rPr lang="el-GR" dirty="0">
                <a:effectLst/>
              </a:rPr>
              <a:t>και β-</a:t>
            </a:r>
            <a:r>
              <a:rPr lang="en-GB" dirty="0">
                <a:effectLst/>
              </a:rPr>
              <a:t>hCG (±)] </a:t>
            </a:r>
            <a:endParaRPr lang="en-GB" dirty="0"/>
          </a:p>
          <a:p>
            <a:pPr marL="0" indent="0">
              <a:buNone/>
            </a:pPr>
            <a:r>
              <a:rPr lang="el-GR" dirty="0">
                <a:effectLst/>
              </a:rPr>
              <a:t>Τα σεμινώματα, ανάλογα με την απουσία ή παρουσία εξωπνευμονικών σπλαγχνικών μεταστάσεων, </a:t>
            </a:r>
            <a:r>
              <a:rPr lang="el-GR" b="1" dirty="0">
                <a:effectLst/>
              </a:rPr>
              <a:t>χαρακτηρίζονται ως </a:t>
            </a:r>
            <a:r>
              <a:rPr lang="el-GR" b="1" i="1" dirty="0">
                <a:effectLst/>
              </a:rPr>
              <a:t>χαμηλού </a:t>
            </a:r>
            <a:r>
              <a:rPr lang="el-GR" b="1" dirty="0">
                <a:effectLst/>
              </a:rPr>
              <a:t>και </a:t>
            </a:r>
            <a:r>
              <a:rPr lang="el-GR" b="1" i="1" dirty="0">
                <a:effectLst/>
              </a:rPr>
              <a:t>ενδιάμεσου </a:t>
            </a:r>
            <a:r>
              <a:rPr lang="el-GR" b="1" dirty="0">
                <a:effectLst/>
              </a:rPr>
              <a:t>κινδύνου, </a:t>
            </a:r>
            <a:r>
              <a:rPr lang="el-GR" dirty="0">
                <a:effectLst/>
              </a:rPr>
              <a:t>αντίστοιχα.</a:t>
            </a:r>
          </a:p>
          <a:p>
            <a:pPr marL="0" indent="0">
              <a:buNone/>
            </a:pPr>
            <a:r>
              <a:rPr lang="el-GR" dirty="0">
                <a:effectLst/>
              </a:rPr>
              <a:t>  </a:t>
            </a:r>
            <a:r>
              <a:rPr lang="el-GR" b="1" dirty="0">
                <a:effectLst/>
              </a:rPr>
              <a:t>Μη χαρακτηρισμός ως υψηλού́ κινδύνου. </a:t>
            </a:r>
            <a:endParaRPr lang="el-GR" b="1" dirty="0"/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13529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F8CCD-759E-A462-4850-598C5C00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666"/>
            <a:ext cx="10515600" cy="5841297"/>
          </a:xfrm>
        </p:spPr>
        <p:txBody>
          <a:bodyPr>
            <a:normAutofit fontScale="77500" lnSpcReduction="20000"/>
          </a:bodyPr>
          <a:lstStyle/>
          <a:p>
            <a:r>
              <a:rPr lang="el-GR" sz="3200" b="1" dirty="0">
                <a:effectLst/>
              </a:rPr>
              <a:t>Στάδιο </a:t>
            </a:r>
            <a:r>
              <a:rPr lang="en-GB" sz="3200" b="1" dirty="0">
                <a:effectLst/>
              </a:rPr>
              <a:t>I (70%):</a:t>
            </a:r>
            <a:r>
              <a:rPr lang="en-GB" sz="3200" dirty="0">
                <a:effectLst/>
              </a:rPr>
              <a:t> </a:t>
            </a:r>
            <a:r>
              <a:rPr lang="el-GR" sz="3200" b="1" dirty="0">
                <a:effectLst/>
              </a:rPr>
              <a:t>Ορχεκτομή και κατά προτίμηση, ενεργή επιτήρηση </a:t>
            </a:r>
            <a:r>
              <a:rPr lang="el-GR" sz="3200" dirty="0">
                <a:effectLst/>
              </a:rPr>
              <a:t>(</a:t>
            </a:r>
            <a:r>
              <a:rPr lang="en-GB" sz="3200" dirty="0">
                <a:effectLst/>
              </a:rPr>
              <a:t>CT </a:t>
            </a:r>
            <a:r>
              <a:rPr lang="el-GR" sz="3200" dirty="0">
                <a:effectLst/>
              </a:rPr>
              <a:t>στους 6, 12, 18 και 30 μήνες). 15-20% υποτροπιάζουν σε μια 5ετία στους υποδιαφραγματικούς λεμφαδένες. Εναλλακτικά́, δίνεται ως </a:t>
            </a:r>
            <a:r>
              <a:rPr lang="en-GB" sz="3200" dirty="0">
                <a:effectLst/>
              </a:rPr>
              <a:t>adjuvant </a:t>
            </a:r>
            <a:r>
              <a:rPr lang="el-GR" sz="3200" dirty="0">
                <a:effectLst/>
              </a:rPr>
              <a:t>θεραπεία: </a:t>
            </a:r>
            <a:r>
              <a:rPr lang="en-GB" sz="3200" dirty="0">
                <a:effectLst/>
              </a:rPr>
              <a:t>Carboplatin (AUC 7) x 2c </a:t>
            </a:r>
            <a:r>
              <a:rPr lang="el-GR" sz="3200" dirty="0">
                <a:effectLst/>
              </a:rPr>
              <a:t>ή </a:t>
            </a:r>
            <a:r>
              <a:rPr lang="en-GB" sz="3200" dirty="0">
                <a:effectLst/>
              </a:rPr>
              <a:t>RT 20 Gy (10 </a:t>
            </a:r>
            <a:r>
              <a:rPr lang="el-GR" sz="3200" dirty="0">
                <a:effectLst/>
              </a:rPr>
              <a:t>κλάσματα) σε υποδιαφραγματικούς και παραορτικούς λεμφαδένες. Ο κίνδυνος υποτροπής, μετά </a:t>
            </a:r>
            <a:r>
              <a:rPr lang="en-GB" sz="3200" dirty="0">
                <a:effectLst/>
              </a:rPr>
              <a:t>adjuvant </a:t>
            </a:r>
            <a:r>
              <a:rPr lang="el-GR" sz="3200" dirty="0">
                <a:effectLst/>
              </a:rPr>
              <a:t>θεραπεία, είναι &lt; 0,3% κάθε χρόνο. </a:t>
            </a:r>
            <a:endParaRPr lang="el-GR" sz="3200" dirty="0"/>
          </a:p>
          <a:p>
            <a:r>
              <a:rPr lang="el-GR" sz="3200" b="1" dirty="0">
                <a:effectLst/>
              </a:rPr>
              <a:t>Στάδιο </a:t>
            </a:r>
            <a:r>
              <a:rPr lang="en-GB" sz="3200" b="1" dirty="0">
                <a:effectLst/>
              </a:rPr>
              <a:t>IIA </a:t>
            </a:r>
            <a:r>
              <a:rPr lang="el-GR" sz="3200" b="1" dirty="0">
                <a:effectLst/>
              </a:rPr>
              <a:t>και </a:t>
            </a:r>
            <a:r>
              <a:rPr lang="en-GB" sz="3200" b="1" dirty="0">
                <a:effectLst/>
              </a:rPr>
              <a:t>IIB: Adjuvant RT </a:t>
            </a:r>
            <a:r>
              <a:rPr lang="en-GB" sz="3200" dirty="0">
                <a:effectLst/>
              </a:rPr>
              <a:t>(30 Gy </a:t>
            </a:r>
            <a:r>
              <a:rPr lang="el-GR" sz="3200" dirty="0">
                <a:effectLst/>
              </a:rPr>
              <a:t>σε </a:t>
            </a:r>
            <a:r>
              <a:rPr lang="en-GB" sz="3200" dirty="0">
                <a:effectLst/>
              </a:rPr>
              <a:t>IIA, 36 Gy </a:t>
            </a:r>
            <a:r>
              <a:rPr lang="el-GR" sz="3200" dirty="0">
                <a:effectLst/>
              </a:rPr>
              <a:t>σε </a:t>
            </a:r>
            <a:r>
              <a:rPr lang="en-GB" sz="3200" dirty="0">
                <a:effectLst/>
              </a:rPr>
              <a:t>IIB, </a:t>
            </a:r>
            <a:r>
              <a:rPr lang="el-GR" sz="3200" dirty="0">
                <a:effectLst/>
              </a:rPr>
              <a:t>ημερήσια δόση 2 </a:t>
            </a:r>
            <a:r>
              <a:rPr lang="en-GB" sz="3200" dirty="0">
                <a:effectLst/>
              </a:rPr>
              <a:t>Gy), </a:t>
            </a:r>
            <a:r>
              <a:rPr lang="el-GR" sz="3200" b="1" dirty="0">
                <a:effectLst/>
              </a:rPr>
              <a:t>σε παραορτικούς και σύστοιχους λαγόνιους λεμφαδένες</a:t>
            </a:r>
            <a:r>
              <a:rPr lang="el-GR" sz="3200" dirty="0">
                <a:effectLst/>
              </a:rPr>
              <a:t>. Εναλλακτικά́, </a:t>
            </a:r>
            <a:r>
              <a:rPr lang="el-GR" sz="3200" b="1" dirty="0">
                <a:effectLst/>
              </a:rPr>
              <a:t>σε </a:t>
            </a:r>
            <a:r>
              <a:rPr lang="en-GB" sz="3200" b="1" dirty="0">
                <a:effectLst/>
              </a:rPr>
              <a:t>IIB </a:t>
            </a:r>
            <a:r>
              <a:rPr lang="el-GR" sz="3200" b="1" dirty="0">
                <a:effectLst/>
              </a:rPr>
              <a:t>στάδιο με λεμφαδένες &gt;3 </a:t>
            </a:r>
            <a:r>
              <a:rPr lang="en-GB" sz="3200" b="1" dirty="0">
                <a:effectLst/>
              </a:rPr>
              <a:t>cm, </a:t>
            </a:r>
            <a:r>
              <a:rPr lang="el-GR" sz="3200" b="1" dirty="0">
                <a:effectLst/>
              </a:rPr>
              <a:t>δίδονται 3</a:t>
            </a:r>
            <a:r>
              <a:rPr lang="en-GB" sz="3200" b="1" dirty="0">
                <a:effectLst/>
              </a:rPr>
              <a:t>c BEP </a:t>
            </a:r>
            <a:r>
              <a:rPr lang="el-GR" sz="3200" b="1" dirty="0">
                <a:effectLst/>
              </a:rPr>
              <a:t>ή 4</a:t>
            </a:r>
            <a:r>
              <a:rPr lang="en-GB" sz="3200" b="1" dirty="0">
                <a:effectLst/>
              </a:rPr>
              <a:t>c EP. </a:t>
            </a:r>
            <a:endParaRPr lang="en-GB" sz="3200" b="1" dirty="0"/>
          </a:p>
          <a:p>
            <a:r>
              <a:rPr lang="el-GR" sz="3200" b="1" dirty="0">
                <a:effectLst/>
              </a:rPr>
              <a:t>Στάδιο </a:t>
            </a:r>
            <a:r>
              <a:rPr lang="en-GB" sz="3200" b="1" dirty="0">
                <a:effectLst/>
              </a:rPr>
              <a:t>IIC </a:t>
            </a:r>
            <a:r>
              <a:rPr lang="el-GR" sz="3200" b="1" dirty="0">
                <a:effectLst/>
              </a:rPr>
              <a:t>και </a:t>
            </a:r>
            <a:r>
              <a:rPr lang="en-GB" sz="3200" b="1" dirty="0">
                <a:effectLst/>
              </a:rPr>
              <a:t>III: Adjuvant </a:t>
            </a:r>
            <a:r>
              <a:rPr lang="el-GR" sz="3200" b="1" dirty="0">
                <a:effectLst/>
              </a:rPr>
              <a:t>ΧΜΘ, 3</a:t>
            </a:r>
            <a:r>
              <a:rPr lang="en-GB" sz="3200" b="1" dirty="0">
                <a:effectLst/>
              </a:rPr>
              <a:t>c BEP </a:t>
            </a:r>
            <a:r>
              <a:rPr lang="el-GR" sz="3200" b="1" dirty="0">
                <a:effectLst/>
              </a:rPr>
              <a:t>ή 4</a:t>
            </a:r>
            <a:r>
              <a:rPr lang="en-GB" sz="3200" b="1" dirty="0">
                <a:effectLst/>
              </a:rPr>
              <a:t>c EP </a:t>
            </a:r>
            <a:r>
              <a:rPr lang="el-GR" sz="3200" b="1" dirty="0">
                <a:effectLst/>
              </a:rPr>
              <a:t>σε νόσο χαμηλού́ κινδύνου και 4</a:t>
            </a:r>
            <a:r>
              <a:rPr lang="en-GB" sz="3200" b="1" dirty="0">
                <a:effectLst/>
              </a:rPr>
              <a:t>c BEP </a:t>
            </a:r>
            <a:r>
              <a:rPr lang="el-GR" sz="3200" b="1" dirty="0">
                <a:effectLst/>
              </a:rPr>
              <a:t>ή 4</a:t>
            </a:r>
            <a:r>
              <a:rPr lang="en-GB" sz="3200" b="1" dirty="0">
                <a:effectLst/>
              </a:rPr>
              <a:t>c VIP </a:t>
            </a:r>
            <a:r>
              <a:rPr lang="el-GR" sz="3200" b="1" dirty="0">
                <a:effectLst/>
              </a:rPr>
              <a:t>σε νόσο ενδιάμεσου κινδύνου. </a:t>
            </a:r>
            <a:endParaRPr lang="en-US" sz="3200" b="1" dirty="0">
              <a:effectLst/>
            </a:endParaRPr>
          </a:p>
          <a:p>
            <a:r>
              <a:rPr lang="el-GR" sz="3200" dirty="0">
                <a:effectLst/>
              </a:rPr>
              <a:t>Εάν μετά την αρχική́ ΧΜΘ παραμείνει υπολειμματική́ λεμφαδενική μάζα, γίνεται </a:t>
            </a:r>
            <a:r>
              <a:rPr lang="en-GB" sz="3200" b="1" dirty="0">
                <a:effectLst/>
              </a:rPr>
              <a:t>PET scan </a:t>
            </a:r>
            <a:r>
              <a:rPr lang="el-GR" sz="3200" b="1" dirty="0">
                <a:effectLst/>
              </a:rPr>
              <a:t>και σε </a:t>
            </a:r>
            <a:r>
              <a:rPr lang="en-GB" sz="3200" b="1" dirty="0">
                <a:effectLst/>
              </a:rPr>
              <a:t>PET(+) </a:t>
            </a:r>
            <a:r>
              <a:rPr lang="el-GR" sz="3200" b="1" dirty="0">
                <a:effectLst/>
              </a:rPr>
              <a:t>γίνεται αφαίρεση οπισθοπεριτοναϊκών λεμφαδένων ή </a:t>
            </a:r>
            <a:r>
              <a:rPr lang="en-GB" sz="3200" b="1" dirty="0">
                <a:effectLst/>
              </a:rPr>
              <a:t>RT </a:t>
            </a:r>
            <a:r>
              <a:rPr lang="el-GR" sz="3200" b="1" dirty="0">
                <a:effectLst/>
              </a:rPr>
              <a:t>ή ΧΜΘ 2ης γραμμής. Σε </a:t>
            </a:r>
            <a:r>
              <a:rPr lang="en-GB" sz="3200" b="1" dirty="0">
                <a:effectLst/>
              </a:rPr>
              <a:t>PET(-) </a:t>
            </a:r>
            <a:r>
              <a:rPr lang="el-GR" sz="3200" b="1" dirty="0">
                <a:effectLst/>
              </a:rPr>
              <a:t>ο ασθενής τίθεται σε ενεργή́ επιτήρηση. </a:t>
            </a:r>
            <a:br>
              <a:rPr lang="el-GR" sz="3200" b="1" dirty="0">
                <a:effectLst/>
              </a:rPr>
            </a:br>
            <a:r>
              <a:rPr lang="el-GR" sz="3200" dirty="0">
                <a:effectLst/>
              </a:rPr>
              <a:t>Σημειωτέον, στα σεμινώματα η μετά ΧΜΘ υπολειμματική́ λεμφαδενική μάζα, λόγω ίνωσης, εξαιρείται δυσχερώς.</a:t>
            </a:r>
            <a:br>
              <a:rPr lang="el-GR" sz="3200" dirty="0">
                <a:effectLst/>
              </a:rPr>
            </a:br>
            <a:endParaRPr lang="el-GR" sz="32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64802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E0CE-5835-EC53-75C1-E7D9C451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r>
              <a:rPr lang="el-GR" sz="2800" b="1" dirty="0">
                <a:effectLst/>
                <a:latin typeface="+mn-lt"/>
              </a:rPr>
              <a:t>Μη-σεμινωματώδεις όγκοι </a:t>
            </a:r>
            <a:br>
              <a:rPr lang="el-GR" sz="2800" b="1" dirty="0">
                <a:effectLst/>
              </a:rPr>
            </a:br>
            <a:r>
              <a:rPr lang="el-GR" sz="2800" b="1" dirty="0">
                <a:effectLst/>
              </a:rPr>
              <a:t>(περιλαμβάνονται και μικτοί σεμινωματώδεις/μη σεμινωματώδεις όγκοι, καθώς και όγκοι με σεμινωματώδη ιστολογία και αυξημένη </a:t>
            </a:r>
            <a:r>
              <a:rPr lang="en-GB" sz="2800" b="1" dirty="0">
                <a:effectLst/>
              </a:rPr>
              <a:t>AFP). </a:t>
            </a:r>
            <a:br>
              <a:rPr lang="en-GB" b="1" dirty="0"/>
            </a:br>
            <a:endParaRPr lang="en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8019A-BA69-78C8-7A88-5A2FF30B1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effectLst/>
              </a:rPr>
              <a:t>Στάδιο Ι (με φυσιολογικούς δείκτες): </a:t>
            </a:r>
            <a:r>
              <a:rPr lang="el-GR" sz="3600" dirty="0">
                <a:effectLst/>
              </a:rPr>
              <a:t>Ενεργή́ επιτήρηση (υποτροπές 30%) </a:t>
            </a:r>
            <a:br>
              <a:rPr lang="el-GR" sz="3600" dirty="0"/>
            </a:br>
            <a:r>
              <a:rPr lang="el-GR" sz="3600" b="1" dirty="0" err="1">
                <a:effectLst/>
              </a:rPr>
              <a:t>Στάδιο</a:t>
            </a:r>
            <a:r>
              <a:rPr lang="el-GR" sz="3600" b="1" dirty="0">
                <a:effectLst/>
              </a:rPr>
              <a:t> </a:t>
            </a:r>
            <a:r>
              <a:rPr lang="en-GB" sz="3600" b="1" dirty="0">
                <a:effectLst/>
              </a:rPr>
              <a:t>IS: </a:t>
            </a:r>
            <a:r>
              <a:rPr lang="el-GR" sz="3600" dirty="0">
                <a:effectLst/>
              </a:rPr>
              <a:t>Γίνεται ΧΜΘ. </a:t>
            </a:r>
            <a:endParaRPr lang="el-GR" sz="3600" dirty="0"/>
          </a:p>
          <a:p>
            <a:r>
              <a:rPr lang="el-GR" sz="3600" b="1" dirty="0">
                <a:effectLst/>
              </a:rPr>
              <a:t>Στάδια </a:t>
            </a:r>
            <a:r>
              <a:rPr lang="en-GB" sz="3600" b="1" dirty="0">
                <a:effectLst/>
              </a:rPr>
              <a:t>IIA </a:t>
            </a:r>
            <a:r>
              <a:rPr lang="el-GR" sz="3600" b="1" dirty="0">
                <a:effectLst/>
              </a:rPr>
              <a:t>και </a:t>
            </a:r>
            <a:r>
              <a:rPr lang="en-GB" sz="3600" b="1" dirty="0">
                <a:effectLst/>
              </a:rPr>
              <a:t>IIB </a:t>
            </a:r>
            <a:r>
              <a:rPr lang="en-GB" sz="3600" b="1" dirty="0"/>
              <a:t>:</a:t>
            </a:r>
            <a:r>
              <a:rPr lang="el-GR" sz="3600" dirty="0">
                <a:effectLst/>
              </a:rPr>
              <a:t>Ασθενείς με αυξημένους δείκτες: Γίνεται ΧΜΘ (</a:t>
            </a:r>
            <a:r>
              <a:rPr lang="en-GB" sz="3600" dirty="0">
                <a:effectLst/>
              </a:rPr>
              <a:t>BEP)</a:t>
            </a:r>
            <a:r>
              <a:rPr lang="el-GR" sz="3600" dirty="0">
                <a:effectLst/>
              </a:rPr>
              <a:t>. </a:t>
            </a:r>
            <a:br>
              <a:rPr lang="en-US" sz="3600" dirty="0">
                <a:effectLst/>
              </a:rPr>
            </a:br>
            <a:r>
              <a:rPr lang="el-GR" sz="3600" dirty="0">
                <a:effectLst/>
              </a:rPr>
              <a:t>Ασθενείς με αρνητικούς δείκτες και οριακή́ λεμφαδενοπάθεια: Γίνεται </a:t>
            </a:r>
            <a:r>
              <a:rPr lang="en-GB" sz="3600" dirty="0">
                <a:effectLst/>
              </a:rPr>
              <a:t>RPLND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l-GR" sz="3600" dirty="0">
                <a:effectLst/>
              </a:rPr>
              <a:t> </a:t>
            </a:r>
            <a:r>
              <a:rPr lang="el-GR" sz="3600" dirty="0"/>
              <a:t>Σ</a:t>
            </a:r>
            <a:r>
              <a:rPr lang="el-GR" sz="3600" dirty="0">
                <a:effectLst/>
              </a:rPr>
              <a:t>ε </a:t>
            </a:r>
            <a:r>
              <a:rPr lang="en-GB" sz="3600" dirty="0">
                <a:effectLst/>
              </a:rPr>
              <a:t>LN(+) </a:t>
            </a:r>
            <a:r>
              <a:rPr lang="el-GR" sz="3600" dirty="0">
                <a:effectLst/>
              </a:rPr>
              <a:t>γίνεται ΧΜΘ (</a:t>
            </a:r>
            <a:r>
              <a:rPr lang="en-GB" sz="3600" dirty="0">
                <a:effectLst/>
              </a:rPr>
              <a:t>EP </a:t>
            </a:r>
            <a:r>
              <a:rPr lang="el-GR" sz="3600" dirty="0">
                <a:effectLst/>
              </a:rPr>
              <a:t>ή </a:t>
            </a:r>
            <a:r>
              <a:rPr lang="en-GB" sz="3600" dirty="0">
                <a:effectLst/>
              </a:rPr>
              <a:t>BEP). </a:t>
            </a:r>
            <a:endParaRPr lang="en-GB" sz="36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707624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CEF8-27B4-1186-087B-64AEE61CC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170"/>
            <a:ext cx="10515600" cy="5065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600" b="1" dirty="0">
                <a:effectLst/>
              </a:rPr>
              <a:t>Στάδια </a:t>
            </a:r>
            <a:r>
              <a:rPr lang="en-GB" sz="3600" b="1" dirty="0">
                <a:effectLst/>
              </a:rPr>
              <a:t>IIC </a:t>
            </a:r>
            <a:r>
              <a:rPr lang="el-GR" sz="3600" b="1" dirty="0">
                <a:effectLst/>
              </a:rPr>
              <a:t>και </a:t>
            </a:r>
            <a:r>
              <a:rPr lang="en-GB" sz="3600" b="1" dirty="0">
                <a:effectLst/>
              </a:rPr>
              <a:t>III </a:t>
            </a:r>
            <a:endParaRPr lang="en-GB" sz="3600" b="1" dirty="0"/>
          </a:p>
          <a:p>
            <a:pPr marL="0" indent="0">
              <a:buNone/>
            </a:pPr>
            <a:r>
              <a:rPr lang="el-GR" sz="3600" dirty="0">
                <a:effectLst/>
              </a:rPr>
              <a:t>Οι ασθενείς των σταδίων αυτών διακρίνονται σε 3 κατηγορίες: </a:t>
            </a:r>
            <a:endParaRPr lang="el-GR" sz="3600" dirty="0"/>
          </a:p>
          <a:p>
            <a:r>
              <a:rPr lang="el-GR" sz="3600" b="1" dirty="0">
                <a:effectLst/>
              </a:rPr>
              <a:t>Χαμηλού κινδύνου </a:t>
            </a:r>
            <a:br>
              <a:rPr lang="el-GR" sz="3600" b="1" dirty="0">
                <a:effectLst/>
              </a:rPr>
            </a:br>
            <a:r>
              <a:rPr lang="el-GR" sz="3600" dirty="0">
                <a:effectLst/>
              </a:rPr>
              <a:t>Θέση πρωτοπαθούς όγκου στον όρχι ή στο οπισθοπεριτόναιο.  </a:t>
            </a:r>
            <a:br>
              <a:rPr lang="el-GR" sz="3600" dirty="0">
                <a:effectLst/>
              </a:rPr>
            </a:br>
            <a:r>
              <a:rPr lang="el-GR" sz="3600" dirty="0">
                <a:effectLst/>
              </a:rPr>
              <a:t>Απουσία εξωπνευμονικών σπλαγχνικών μεταστάσεων.</a:t>
            </a:r>
            <a:br>
              <a:rPr lang="el-GR" sz="3600" dirty="0"/>
            </a:br>
            <a:r>
              <a:rPr lang="el-GR" sz="3600" dirty="0">
                <a:effectLst/>
              </a:rPr>
              <a:t> </a:t>
            </a:r>
            <a:r>
              <a:rPr lang="en-GB" sz="3600" dirty="0">
                <a:effectLst/>
              </a:rPr>
              <a:t>AFP &lt; 1000, </a:t>
            </a:r>
            <a:r>
              <a:rPr lang="el-GR" sz="3600" dirty="0">
                <a:effectLst/>
              </a:rPr>
              <a:t>β-</a:t>
            </a:r>
            <a:r>
              <a:rPr lang="en-GB" sz="3600" dirty="0">
                <a:effectLst/>
              </a:rPr>
              <a:t>hCG &lt; 5000, LDH &lt; 1,5 x </a:t>
            </a:r>
            <a:r>
              <a:rPr lang="el-GR" sz="3600" dirty="0">
                <a:effectLst/>
              </a:rPr>
              <a:t>α.φ.τ. </a:t>
            </a:r>
            <a:endParaRPr lang="el-GR" sz="3600" dirty="0"/>
          </a:p>
          <a:p>
            <a:r>
              <a:rPr lang="el-GR" sz="3600" b="1" dirty="0">
                <a:effectLst/>
              </a:rPr>
              <a:t>Ενδιάμεσου κινδύνου </a:t>
            </a:r>
            <a:br>
              <a:rPr lang="el-GR" sz="3600" b="1" dirty="0">
                <a:effectLst/>
              </a:rPr>
            </a:br>
            <a:r>
              <a:rPr lang="el-GR" sz="3600" dirty="0">
                <a:effectLst/>
              </a:rPr>
              <a:t> Τα παραπάνω χαρακτηριστικά́ με </a:t>
            </a:r>
            <a:r>
              <a:rPr lang="en-GB" sz="3600" dirty="0">
                <a:effectLst/>
              </a:rPr>
              <a:t>AFP 1000-10.000, </a:t>
            </a:r>
            <a:r>
              <a:rPr lang="el-GR" sz="3600" dirty="0">
                <a:effectLst/>
              </a:rPr>
              <a:t>β-</a:t>
            </a:r>
            <a:r>
              <a:rPr lang="en-GB" sz="3600" dirty="0">
                <a:effectLst/>
              </a:rPr>
              <a:t>hCG 5000-50.000 </a:t>
            </a:r>
            <a:r>
              <a:rPr lang="el-GR" sz="3600" dirty="0">
                <a:effectLst/>
              </a:rPr>
              <a:t>και </a:t>
            </a:r>
            <a:r>
              <a:rPr lang="en-GB" sz="3600" dirty="0">
                <a:effectLst/>
              </a:rPr>
              <a:t>LDH 1,5- 10 x </a:t>
            </a:r>
            <a:r>
              <a:rPr lang="el-GR" sz="3600" dirty="0">
                <a:effectLst/>
              </a:rPr>
              <a:t>α.φ.τ. </a:t>
            </a:r>
            <a:endParaRPr lang="el-GR" sz="3600" dirty="0"/>
          </a:p>
          <a:p>
            <a:r>
              <a:rPr lang="el-GR" sz="3600" b="1" dirty="0">
                <a:effectLst/>
              </a:rPr>
              <a:t>Υψηλού́ κινδύνου </a:t>
            </a:r>
            <a:br>
              <a:rPr lang="el-GR" sz="3600" b="1" dirty="0">
                <a:effectLst/>
              </a:rPr>
            </a:br>
            <a:r>
              <a:rPr lang="el-GR" sz="3600" dirty="0">
                <a:effectLst/>
              </a:rPr>
              <a:t> Θέση πρωτοπαθούς όγκου στο μεσαύλιο.</a:t>
            </a:r>
            <a:br>
              <a:rPr lang="el-GR" sz="3600" dirty="0">
                <a:effectLst/>
              </a:rPr>
            </a:br>
            <a:r>
              <a:rPr lang="el-GR" sz="3600" dirty="0">
                <a:effectLst/>
              </a:rPr>
              <a:t> Παρουσία εξωπνευμονικών “Μ”, π.χ. ήπαρ, οστά́, εγκέφαλος.</a:t>
            </a:r>
            <a:br>
              <a:rPr lang="el-GR" sz="3600" dirty="0">
                <a:effectLst/>
              </a:rPr>
            </a:br>
            <a:r>
              <a:rPr lang="en-GB" sz="3600" dirty="0">
                <a:effectLst/>
              </a:rPr>
              <a:t>AFP &gt; 10.000, </a:t>
            </a:r>
            <a:r>
              <a:rPr lang="el-GR" sz="3600" dirty="0">
                <a:effectLst/>
              </a:rPr>
              <a:t>β-</a:t>
            </a:r>
            <a:r>
              <a:rPr lang="en-GB" sz="3600" dirty="0">
                <a:effectLst/>
              </a:rPr>
              <a:t>hCG &gt; 50.000, LDH &gt; 10 x </a:t>
            </a:r>
            <a:r>
              <a:rPr lang="el-GR" sz="3600" dirty="0">
                <a:effectLst/>
              </a:rPr>
              <a:t>α.φ.τ. (τιμές </a:t>
            </a:r>
            <a:r>
              <a:rPr lang="en-GB" sz="3600" dirty="0">
                <a:effectLst/>
              </a:rPr>
              <a:t>AFP </a:t>
            </a:r>
            <a:r>
              <a:rPr lang="el-GR" sz="3600" dirty="0">
                <a:effectLst/>
              </a:rPr>
              <a:t>και β-</a:t>
            </a:r>
            <a:r>
              <a:rPr lang="en-GB" sz="3600" dirty="0">
                <a:effectLst/>
              </a:rPr>
              <a:t>hCG </a:t>
            </a:r>
            <a:r>
              <a:rPr lang="el-GR" sz="3600" dirty="0">
                <a:effectLst/>
              </a:rPr>
              <a:t>σε </a:t>
            </a:r>
            <a:r>
              <a:rPr lang="en-GB" sz="3600" dirty="0">
                <a:effectLst/>
              </a:rPr>
              <a:t>ng/ml). </a:t>
            </a:r>
            <a:endParaRPr lang="en-GB" sz="36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59197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1F14C-5E43-FFF5-D8DB-83C6305FA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07" r="650"/>
          <a:stretch/>
        </p:blipFill>
        <p:spPr>
          <a:xfrm>
            <a:off x="926123" y="574430"/>
            <a:ext cx="8956431" cy="6049107"/>
          </a:xfrm>
        </p:spPr>
      </p:pic>
    </p:spTree>
    <p:extLst>
      <p:ext uri="{BB962C8B-B14F-4D97-AF65-F5344CB8AC3E}">
        <p14:creationId xmlns:p14="http://schemas.microsoft.com/office/powerpoint/2010/main" val="2727080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F7DE50-FA19-4EB7-9B98-3B23B3D07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980" r="-372"/>
          <a:stretch/>
        </p:blipFill>
        <p:spPr>
          <a:xfrm>
            <a:off x="797169" y="949568"/>
            <a:ext cx="9483969" cy="5802923"/>
          </a:xfrm>
        </p:spPr>
      </p:pic>
    </p:spTree>
    <p:extLst>
      <p:ext uri="{BB962C8B-B14F-4D97-AF65-F5344CB8AC3E}">
        <p14:creationId xmlns:p14="http://schemas.microsoft.com/office/powerpoint/2010/main" val="235407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7DEA-67BE-60E1-E962-B9C453E0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εκδηλώσεις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CB1A-27FB-3AF9-F043-98C0B002E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effectLst/>
              </a:rPr>
              <a:t>Σε αρχικό στάδιο</a:t>
            </a:r>
            <a:r>
              <a:rPr lang="en-US" b="1" dirty="0">
                <a:effectLst/>
              </a:rPr>
              <a:t>:</a:t>
            </a:r>
          </a:p>
          <a:p>
            <a:r>
              <a:rPr lang="el-GR" dirty="0"/>
              <a:t>Τ</a:t>
            </a:r>
            <a:r>
              <a:rPr lang="el-GR" dirty="0">
                <a:effectLst/>
              </a:rPr>
              <a:t>ο 50% των νεοδιαγνωσθέντων όγκων αποτελούν τυχαίο εύρημα</a:t>
            </a:r>
            <a:endParaRPr lang="en-US" dirty="0"/>
          </a:p>
          <a:p>
            <a:pPr marL="0" indent="0">
              <a:buNone/>
            </a:pPr>
            <a:r>
              <a:rPr lang="el-GR" b="1" dirty="0">
                <a:effectLst/>
              </a:rPr>
              <a:t>Σ</a:t>
            </a:r>
            <a:r>
              <a:rPr lang="el-GR" b="1" dirty="0"/>
              <a:t>ε προχωρημ</a:t>
            </a:r>
            <a:r>
              <a:rPr lang="en-US" b="1" dirty="0"/>
              <a:t>έ</a:t>
            </a:r>
            <a:r>
              <a:rPr lang="el-GR" b="1" dirty="0"/>
              <a:t>νο στάδιο</a:t>
            </a:r>
            <a:r>
              <a:rPr lang="en-US" b="1" dirty="0"/>
              <a:t>:</a:t>
            </a:r>
            <a:endParaRPr lang="el-GR" b="1" dirty="0"/>
          </a:p>
          <a:p>
            <a:r>
              <a:rPr lang="el-GR" dirty="0"/>
              <a:t>Αιματουρία (60%)</a:t>
            </a:r>
            <a:endParaRPr lang="en-US" dirty="0"/>
          </a:p>
          <a:p>
            <a:r>
              <a:rPr lang="el-GR" dirty="0"/>
              <a:t>Πόνος (38%)</a:t>
            </a:r>
          </a:p>
          <a:p>
            <a:r>
              <a:rPr lang="el-GR" dirty="0"/>
              <a:t>Ψηλαφητή κοιλιακή μάζα (36%)</a:t>
            </a:r>
          </a:p>
          <a:p>
            <a:r>
              <a:rPr lang="el-GR" dirty="0"/>
              <a:t>Απώλεια σωματικού βάρους (27%)</a:t>
            </a:r>
          </a:p>
          <a:p>
            <a:r>
              <a:rPr lang="el-GR" dirty="0"/>
              <a:t>Πυρετός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86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B866-CBA5-FA89-495F-0752DB3C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F4DA-DBB6-7A22-FC9B-60121FD9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Στενή́ παρακολούθηση με κλινική́ εξέταση, α/α ή </a:t>
            </a:r>
            <a:r>
              <a:rPr lang="en-US"/>
              <a:t>CT</a:t>
            </a:r>
            <a:r>
              <a:rPr lang="el-GR">
                <a:effectLst/>
              </a:rPr>
              <a:t> </a:t>
            </a:r>
            <a:r>
              <a:rPr lang="el-GR" dirty="0">
                <a:effectLst/>
              </a:rPr>
              <a:t>θώρακος και δείκτες (</a:t>
            </a:r>
            <a:r>
              <a:rPr lang="en-GB" dirty="0">
                <a:effectLst/>
              </a:rPr>
              <a:t>AFP, </a:t>
            </a:r>
            <a:r>
              <a:rPr lang="el-GR" dirty="0">
                <a:effectLst/>
              </a:rPr>
              <a:t>β-</a:t>
            </a:r>
            <a:r>
              <a:rPr lang="en-GB" dirty="0">
                <a:effectLst/>
              </a:rPr>
              <a:t>HCG, LDH) </a:t>
            </a:r>
            <a:r>
              <a:rPr lang="el-GR" dirty="0">
                <a:effectLst/>
              </a:rPr>
              <a:t>κάθε 2-4 μήνες τον 1</a:t>
            </a:r>
            <a:r>
              <a:rPr lang="el-GR" baseline="30000" dirty="0">
                <a:effectLst/>
              </a:rPr>
              <a:t>ο</a:t>
            </a:r>
            <a:r>
              <a:rPr lang="el-GR" dirty="0">
                <a:effectLst/>
              </a:rPr>
              <a:t> χρόνο, κάθε 4-6 μήνες το 2ο χρόνο, κάθε 6 μήνες τον 3ο και 4ο χρόνο και άπαξ ετησίως τα επόμενα χρόνια (σε σεμινώματα προαιρετικός ο έλεγχος των δεικτών).</a:t>
            </a:r>
          </a:p>
          <a:p>
            <a:r>
              <a:rPr lang="el-GR" dirty="0">
                <a:effectLst/>
              </a:rPr>
              <a:t> </a:t>
            </a:r>
            <a:r>
              <a:rPr lang="en-GB" dirty="0">
                <a:effectLst/>
              </a:rPr>
              <a:t>CT </a:t>
            </a:r>
            <a:r>
              <a:rPr lang="el-GR" dirty="0">
                <a:effectLst/>
              </a:rPr>
              <a:t>έλεγχος κοιλιάς/πυέλου ανά́ 3-6 μήνες τον 1ο χρόνο, ανά́ 6 μήνες το 2ο χρόνο και ακολούθως άπαξ ετησίως.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4328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18DB-15BB-EEC0-EF4B-7B1CA1B7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πέους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FB28-8B50-1B59-3D35-4E648B66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effectLst/>
              </a:rPr>
              <a:t>Σπάνια κακοήθεια (0,4-0,6% των ανδρικών κακοηθειών), εκ πλακωδών κυττάρων</a:t>
            </a:r>
          </a:p>
          <a:p>
            <a:r>
              <a:rPr lang="el-GR" dirty="0">
                <a:effectLst/>
              </a:rPr>
              <a:t>Διάμεση ηλικία τα 68 έτη. </a:t>
            </a:r>
          </a:p>
          <a:p>
            <a:r>
              <a:rPr lang="el-GR" dirty="0">
                <a:effectLst/>
              </a:rPr>
              <a:t>Η νόσος εκδηλώνεται ως επώδυνη ελκωτική βλάβη με δύσοσμο, οροαιματηρό έκκριμα ή ως οζίδιο που εντοπίζεται κυρίως στη βάλανο ή την ακροποσθία.</a:t>
            </a:r>
          </a:p>
          <a:p>
            <a:r>
              <a:rPr lang="el-GR" dirty="0">
                <a:effectLst/>
              </a:rPr>
              <a:t>Βουβωνική́ λεμφαδενοπάθεια διαπιστώνεται μετά το </a:t>
            </a:r>
            <a:r>
              <a:rPr lang="en-GB" dirty="0">
                <a:effectLst/>
              </a:rPr>
              <a:t>IIIA </a:t>
            </a:r>
            <a:r>
              <a:rPr lang="el-GR" dirty="0">
                <a:effectLst/>
              </a:rPr>
              <a:t>στάδιο.</a:t>
            </a:r>
          </a:p>
          <a:p>
            <a:r>
              <a:rPr lang="el-GR" dirty="0">
                <a:effectLst/>
              </a:rPr>
              <a:t>Υπερασβεστιαιμία, παρανεοπλασματικής αρχής, στο 20% των ασθενών.</a:t>
            </a:r>
            <a:endParaRPr lang="en-GB" dirty="0"/>
          </a:p>
          <a:p>
            <a:r>
              <a:rPr lang="el-GR" b="1" dirty="0">
                <a:effectLst/>
              </a:rPr>
              <a:t>Παράγοντες κίνδυνου: </a:t>
            </a:r>
            <a:r>
              <a:rPr lang="el-GR" dirty="0">
                <a:effectLst/>
              </a:rPr>
              <a:t>Φίμωση (αυξημένος κίνδυνος κατά́ 25-60%), βαλανίτιδα, χρόνιες φλεγμονές, σκληρυντικός λειχήνας, ιστορικό́ σεξουαλικών νόσων (</a:t>
            </a:r>
            <a:r>
              <a:rPr lang="en-GB" dirty="0">
                <a:effectLst/>
              </a:rPr>
              <a:t>HIV, HPV), </a:t>
            </a:r>
            <a:r>
              <a:rPr lang="el-GR" dirty="0">
                <a:effectLst/>
              </a:rPr>
              <a:t>ψωρίαση. </a:t>
            </a:r>
            <a:br>
              <a:rPr lang="en-US" dirty="0">
                <a:effectLst/>
              </a:rPr>
            </a:br>
            <a:r>
              <a:rPr lang="el-GR" dirty="0">
                <a:effectLst/>
              </a:rPr>
              <a:t>45-80% των ασθενών με καρκίνο του πέους υπάρχει συσχέτιση με </a:t>
            </a:r>
            <a:r>
              <a:rPr lang="en-GB" dirty="0">
                <a:effectLst/>
              </a:rPr>
              <a:t>HPV, </a:t>
            </a:r>
            <a:r>
              <a:rPr lang="el-GR" dirty="0">
                <a:effectLst/>
              </a:rPr>
              <a:t>κυρίως με τα 16 και 18 στελέχη. </a:t>
            </a:r>
          </a:p>
          <a:p>
            <a:r>
              <a:rPr lang="el-GR" b="1" dirty="0">
                <a:effectLst/>
              </a:rPr>
              <a:t>Διάγνωση-σταδιοποίηση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l-GR" dirty="0">
                <a:effectLst/>
              </a:rPr>
              <a:t>καλή́ κλινική́ εξέταση, βιοψία της βλάβης, </a:t>
            </a:r>
            <a:r>
              <a:rPr lang="en-GB" dirty="0">
                <a:effectLst/>
              </a:rPr>
              <a:t>US </a:t>
            </a:r>
            <a:r>
              <a:rPr lang="el-GR" dirty="0">
                <a:effectLst/>
              </a:rPr>
              <a:t>και </a:t>
            </a:r>
            <a:r>
              <a:rPr lang="en-GB" dirty="0">
                <a:effectLst/>
              </a:rPr>
              <a:t>MRI. </a:t>
            </a:r>
            <a:endParaRPr lang="en-GB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774978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170E-CFC3-47CB-BF6B-C385CA4B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Σταδιοποίηση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BB19-3C2F-A61E-0A9A-833264E7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effectLst/>
              </a:rPr>
              <a:t>Στάδια νόσου </a:t>
            </a:r>
            <a:endParaRPr lang="el-GR" b="1" dirty="0"/>
          </a:p>
          <a:p>
            <a:r>
              <a:rPr lang="el-GR" b="1" dirty="0">
                <a:effectLst/>
              </a:rPr>
              <a:t>0 : </a:t>
            </a:r>
            <a:r>
              <a:rPr lang="en-GB" b="1" dirty="0">
                <a:effectLst/>
              </a:rPr>
              <a:t>Tis </a:t>
            </a:r>
            <a:r>
              <a:rPr lang="el-GR" b="1" dirty="0">
                <a:effectLst/>
              </a:rPr>
              <a:t>ή </a:t>
            </a:r>
            <a:r>
              <a:rPr lang="en-GB" b="1" dirty="0">
                <a:effectLst/>
              </a:rPr>
              <a:t>Ta, NO,MO </a:t>
            </a:r>
            <a:r>
              <a:rPr lang="en-GB" dirty="0">
                <a:effectLst/>
              </a:rPr>
              <a:t>(Tis: in situ </a:t>
            </a:r>
            <a:r>
              <a:rPr lang="el-GR" dirty="0">
                <a:effectLst/>
              </a:rPr>
              <a:t>καρκίνωμα, </a:t>
            </a:r>
            <a:r>
              <a:rPr lang="en-GB" dirty="0">
                <a:effectLst/>
              </a:rPr>
              <a:t>Ta: </a:t>
            </a:r>
            <a:r>
              <a:rPr lang="el-GR" dirty="0">
                <a:effectLst/>
              </a:rPr>
              <a:t>μη διηθητικό́ ακροχορδονώδες καρκίνωμα) </a:t>
            </a:r>
          </a:p>
          <a:p>
            <a:r>
              <a:rPr lang="en-GB" b="1" dirty="0">
                <a:effectLst/>
              </a:rPr>
              <a:t>I : T1a, N0, M0 </a:t>
            </a:r>
            <a:r>
              <a:rPr lang="en-GB" dirty="0">
                <a:effectLst/>
              </a:rPr>
              <a:t>(T1a: </a:t>
            </a:r>
            <a:r>
              <a:rPr lang="el-GR" dirty="0">
                <a:effectLst/>
              </a:rPr>
              <a:t>διήθηση υποεπιθηλιακού ιστού́, </a:t>
            </a:r>
            <a:r>
              <a:rPr lang="en-GB" dirty="0">
                <a:effectLst/>
              </a:rPr>
              <a:t>G1,2 )</a:t>
            </a:r>
            <a:endParaRPr lang="el-GR" dirty="0">
              <a:effectLst/>
            </a:endParaRPr>
          </a:p>
          <a:p>
            <a:r>
              <a:rPr lang="en-GB" b="1" dirty="0">
                <a:effectLst/>
              </a:rPr>
              <a:t>II : T1b, N0, M0 </a:t>
            </a:r>
            <a:r>
              <a:rPr lang="en-GB" dirty="0">
                <a:effectLst/>
              </a:rPr>
              <a:t>(T1b: </a:t>
            </a:r>
            <a:r>
              <a:rPr lang="el-GR" dirty="0">
                <a:effectLst/>
              </a:rPr>
              <a:t>αγγειολεμφική διήθηση ή </a:t>
            </a:r>
            <a:r>
              <a:rPr lang="en-GB" dirty="0">
                <a:effectLst/>
              </a:rPr>
              <a:t>G3,4), </a:t>
            </a:r>
            <a:r>
              <a:rPr lang="el-GR" dirty="0">
                <a:effectLst/>
              </a:rPr>
              <a:t>ή </a:t>
            </a:r>
            <a:r>
              <a:rPr lang="en-GB" dirty="0">
                <a:effectLst/>
              </a:rPr>
              <a:t>T2, N0, M0 (T2: </a:t>
            </a:r>
            <a:r>
              <a:rPr lang="el-GR" dirty="0">
                <a:effectLst/>
              </a:rPr>
              <a:t>διήθηση σηραγγωδών σωμάτων), ή </a:t>
            </a:r>
            <a:r>
              <a:rPr lang="en-GB" dirty="0">
                <a:effectLst/>
              </a:rPr>
              <a:t>T3, N0, M0 (T3: </a:t>
            </a:r>
            <a:r>
              <a:rPr lang="el-GR" dirty="0">
                <a:effectLst/>
              </a:rPr>
              <a:t>διήθηση ουρήθρας)</a:t>
            </a:r>
          </a:p>
          <a:p>
            <a:r>
              <a:rPr lang="en-GB" b="1" dirty="0">
                <a:effectLst/>
              </a:rPr>
              <a:t>IIIA: T1-3, N1, M0 </a:t>
            </a:r>
            <a:r>
              <a:rPr lang="en-GB" dirty="0">
                <a:effectLst/>
              </a:rPr>
              <a:t>(N1: </a:t>
            </a:r>
            <a:r>
              <a:rPr lang="el-GR" dirty="0">
                <a:effectLst/>
              </a:rPr>
              <a:t>διήθηση σύστοιχου βουβωνικού́ λεμφαδένα)</a:t>
            </a:r>
          </a:p>
          <a:p>
            <a:r>
              <a:rPr lang="en-GB" b="1" dirty="0">
                <a:effectLst/>
              </a:rPr>
              <a:t>IIIB: T1-3, N2, M0 </a:t>
            </a:r>
            <a:r>
              <a:rPr lang="en-GB" dirty="0">
                <a:effectLst/>
              </a:rPr>
              <a:t>(N2: </a:t>
            </a:r>
            <a:r>
              <a:rPr lang="el-GR" dirty="0">
                <a:effectLst/>
              </a:rPr>
              <a:t>διήθηση πολλαπλών βουβωνικών σύστοιχα ή αμφοτερόπλευρα) </a:t>
            </a:r>
            <a:endParaRPr lang="el-GR" dirty="0"/>
          </a:p>
          <a:p>
            <a:r>
              <a:rPr lang="en-GB" b="1" dirty="0">
                <a:effectLst/>
              </a:rPr>
              <a:t>IV : T4, </a:t>
            </a:r>
            <a:r>
              <a:rPr lang="el-GR" b="1" dirty="0">
                <a:effectLst/>
              </a:rPr>
              <a:t>κάθε </a:t>
            </a:r>
            <a:r>
              <a:rPr lang="en-GB" b="1" dirty="0">
                <a:effectLst/>
              </a:rPr>
              <a:t>N, M0 </a:t>
            </a:r>
            <a:r>
              <a:rPr lang="en-GB" dirty="0">
                <a:effectLst/>
              </a:rPr>
              <a:t>(T4: </a:t>
            </a:r>
            <a:r>
              <a:rPr lang="el-GR" dirty="0">
                <a:effectLst/>
              </a:rPr>
              <a:t>διήθηση άλλων παρακείμενων δομών), ή κάθε </a:t>
            </a:r>
            <a:r>
              <a:rPr lang="en-GB" dirty="0">
                <a:effectLst/>
              </a:rPr>
              <a:t>T, N3, M0 (N3: </a:t>
            </a:r>
            <a:r>
              <a:rPr lang="el-GR" dirty="0">
                <a:effectLst/>
              </a:rPr>
              <a:t>εξωλεμφαδενική επέκταση ή διήθηση πυελικών λεμφαδένων), ή κάθε </a:t>
            </a:r>
            <a:r>
              <a:rPr lang="en-GB" dirty="0">
                <a:effectLst/>
              </a:rPr>
              <a:t>T,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N, M1 (M1: </a:t>
            </a:r>
            <a:r>
              <a:rPr lang="el-GR" dirty="0">
                <a:effectLst/>
              </a:rPr>
              <a:t>απομακρυσμένες μεταστάσεις)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305555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9E6-E40B-56B1-3DF0-64E83B14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/>
          <a:lstStyle/>
          <a:p>
            <a:r>
              <a:rPr lang="el-GR" dirty="0"/>
              <a:t>Θεραπεία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80EA-8C77-0145-34B3-8B9750F05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342"/>
            <a:ext cx="10515600" cy="5277533"/>
          </a:xfrm>
        </p:spPr>
        <p:txBody>
          <a:bodyPr>
            <a:normAutofit fontScale="32500" lnSpcReduction="20000"/>
          </a:bodyPr>
          <a:lstStyle/>
          <a:p>
            <a:r>
              <a:rPr lang="en-GB" sz="7000" b="1" dirty="0">
                <a:effectLst/>
              </a:rPr>
              <a:t>Ta </a:t>
            </a:r>
            <a:r>
              <a:rPr lang="el-GR" sz="7000" b="1" dirty="0">
                <a:effectLst/>
              </a:rPr>
              <a:t>ή </a:t>
            </a:r>
            <a:r>
              <a:rPr lang="en-GB" sz="7000" b="1" dirty="0">
                <a:effectLst/>
              </a:rPr>
              <a:t>Tis (</a:t>
            </a:r>
            <a:r>
              <a:rPr lang="en-US" sz="7000" b="1" dirty="0"/>
              <a:t>St</a:t>
            </a:r>
            <a:r>
              <a:rPr lang="el-GR" sz="7000" b="1" dirty="0">
                <a:effectLst/>
              </a:rPr>
              <a:t> 0): τοπική́ θεραπεία </a:t>
            </a:r>
            <a:r>
              <a:rPr lang="el-GR" sz="7000" dirty="0">
                <a:effectLst/>
              </a:rPr>
              <a:t>(</a:t>
            </a:r>
            <a:r>
              <a:rPr lang="en-GB" sz="7000" dirty="0">
                <a:effectLst/>
              </a:rPr>
              <a:t>imiquimod 5%, 5-FU 5%) </a:t>
            </a:r>
            <a:r>
              <a:rPr lang="el-GR" sz="7000" dirty="0">
                <a:effectLst/>
              </a:rPr>
              <a:t>ή ευρεία τοπική́ εξαίρεση. </a:t>
            </a:r>
            <a:endParaRPr lang="el-GR" sz="7000" dirty="0"/>
          </a:p>
          <a:p>
            <a:r>
              <a:rPr lang="el-GR" sz="7000" b="1" dirty="0">
                <a:effectLst/>
              </a:rPr>
              <a:t>Τ1: Σε </a:t>
            </a:r>
            <a:r>
              <a:rPr lang="en-GB" sz="7000" b="1" dirty="0">
                <a:effectLst/>
              </a:rPr>
              <a:t>T1a,G1,G2 (</a:t>
            </a:r>
            <a:r>
              <a:rPr lang="en-US" sz="7000" b="1" dirty="0"/>
              <a:t>St</a:t>
            </a:r>
            <a:r>
              <a:rPr lang="el-GR" sz="7000" b="1" dirty="0">
                <a:effectLst/>
              </a:rPr>
              <a:t> Ι) γίνεται ευρεία τοπική εκτομή και ενίοτε βαλανεκτομή</a:t>
            </a:r>
            <a:r>
              <a:rPr lang="el-GR" sz="7000" dirty="0">
                <a:effectLst/>
              </a:rPr>
              <a:t>. </a:t>
            </a:r>
          </a:p>
          <a:p>
            <a:r>
              <a:rPr lang="el-GR" sz="7000" b="1" dirty="0">
                <a:effectLst/>
              </a:rPr>
              <a:t>Τ2-3,Ν0 (</a:t>
            </a:r>
            <a:r>
              <a:rPr lang="en-US" sz="7000" b="1" dirty="0"/>
              <a:t>St </a:t>
            </a:r>
            <a:r>
              <a:rPr lang="el-GR" sz="7000" b="1" dirty="0">
                <a:effectLst/>
              </a:rPr>
              <a:t>ΙΙ): Γίνεται μερική́ ή ολική πεοεκτομή, βιοψία λεμφαδένα φρουρού και </a:t>
            </a:r>
            <a:r>
              <a:rPr lang="en-GB" sz="7000" b="1" dirty="0">
                <a:effectLst/>
              </a:rPr>
              <a:t>RT </a:t>
            </a:r>
            <a:r>
              <a:rPr lang="el-GR" sz="7000" b="1" dirty="0">
                <a:effectLst/>
              </a:rPr>
              <a:t>ή ΧΜΑΘ.</a:t>
            </a:r>
            <a:r>
              <a:rPr lang="el-GR" sz="7000" dirty="0">
                <a:effectLst/>
              </a:rPr>
              <a:t> </a:t>
            </a:r>
          </a:p>
          <a:p>
            <a:r>
              <a:rPr lang="en-GB" sz="7000" b="1" dirty="0">
                <a:effectLst/>
              </a:rPr>
              <a:t>T1-3,</a:t>
            </a:r>
            <a:r>
              <a:rPr lang="el-GR" sz="7000" b="1" dirty="0">
                <a:effectLst/>
              </a:rPr>
              <a:t>Ν1-2 (</a:t>
            </a:r>
            <a:r>
              <a:rPr lang="en-US" sz="7000" b="1" dirty="0"/>
              <a:t>St</a:t>
            </a:r>
            <a:r>
              <a:rPr lang="el-GR" sz="7000" b="1" dirty="0">
                <a:effectLst/>
              </a:rPr>
              <a:t> ΙΙΙ) </a:t>
            </a:r>
            <a:r>
              <a:rPr lang="el-GR" sz="7000" dirty="0">
                <a:effectLst/>
              </a:rPr>
              <a:t>γίνεται </a:t>
            </a:r>
            <a:r>
              <a:rPr lang="en-GB" sz="7000" b="1" dirty="0">
                <a:effectLst/>
              </a:rPr>
              <a:t>neoadjuvant </a:t>
            </a:r>
            <a:r>
              <a:rPr lang="el-GR" sz="7000" b="1" dirty="0">
                <a:effectLst/>
              </a:rPr>
              <a:t>ΧΜΘ, ολική́ πεοεκτομή και βουβωνική́ λεμφαδενεκτομή. Ακολουθεί́ </a:t>
            </a:r>
            <a:r>
              <a:rPr lang="en-GB" sz="7000" b="1" dirty="0">
                <a:effectLst/>
              </a:rPr>
              <a:t>adjuvant EBRT </a:t>
            </a:r>
            <a:r>
              <a:rPr lang="el-GR" sz="7000" b="1" dirty="0">
                <a:effectLst/>
              </a:rPr>
              <a:t>ή ΧΜΑΘ. </a:t>
            </a:r>
            <a:endParaRPr lang="el-GR" sz="7000" b="1" dirty="0"/>
          </a:p>
          <a:p>
            <a:r>
              <a:rPr lang="en-US" sz="7000" b="1" dirty="0"/>
              <a:t>St </a:t>
            </a:r>
            <a:r>
              <a:rPr lang="en-GB" sz="7000" b="1" dirty="0">
                <a:effectLst/>
              </a:rPr>
              <a:t>IV, </a:t>
            </a:r>
            <a:r>
              <a:rPr lang="el-GR" sz="7000" b="1" dirty="0">
                <a:effectLst/>
              </a:rPr>
              <a:t>με διήθηση παρακείμενων οργάνων (</a:t>
            </a:r>
            <a:r>
              <a:rPr lang="en-GB" sz="7000" b="1" dirty="0">
                <a:effectLst/>
              </a:rPr>
              <a:t>T4) </a:t>
            </a:r>
            <a:r>
              <a:rPr lang="el-GR" sz="7000" b="1" dirty="0">
                <a:effectLst/>
              </a:rPr>
              <a:t>ή διήθηση πυελικών λεμφαδένων (</a:t>
            </a:r>
            <a:r>
              <a:rPr lang="en-GB" sz="7000" b="1" dirty="0">
                <a:effectLst/>
              </a:rPr>
              <a:t>N3) </a:t>
            </a:r>
            <a:r>
              <a:rPr lang="el-GR" sz="7000" b="1" dirty="0">
                <a:effectLst/>
              </a:rPr>
              <a:t>ή απομακρυσμένες μεταστάσεις (Μ1): </a:t>
            </a:r>
            <a:br>
              <a:rPr lang="el-GR" sz="7000" b="1" dirty="0">
                <a:effectLst/>
              </a:rPr>
            </a:br>
            <a:r>
              <a:rPr lang="el-GR" sz="7000" dirty="0">
                <a:effectLst/>
              </a:rPr>
              <a:t>Σε ανεγχείρητο όγκο (</a:t>
            </a:r>
            <a:r>
              <a:rPr lang="en-GB" sz="7000" dirty="0">
                <a:effectLst/>
              </a:rPr>
              <a:t>T4) </a:t>
            </a:r>
            <a:r>
              <a:rPr lang="el-GR" sz="7000" dirty="0">
                <a:effectLst/>
              </a:rPr>
              <a:t>γίνεται </a:t>
            </a:r>
            <a:r>
              <a:rPr lang="en-GB" sz="7000" dirty="0">
                <a:effectLst/>
              </a:rPr>
              <a:t>neo- adjuvant </a:t>
            </a:r>
            <a:r>
              <a:rPr lang="el-GR" sz="7000" dirty="0">
                <a:effectLst/>
              </a:rPr>
              <a:t>ΧΜΘ και επανεκτίμηση της εγχειρησιμότητας. Σε διήθηση των πυελικών λεμφαδένων (Ν3) εκτιμάται η εξαιρεσιμότητά τους και σε δυνητική́ εξαίρεση γίνεται </a:t>
            </a:r>
            <a:r>
              <a:rPr lang="en-GB" sz="7000" dirty="0">
                <a:effectLst/>
              </a:rPr>
              <a:t>Neo</a:t>
            </a:r>
            <a:r>
              <a:rPr lang="en-US" sz="7000" dirty="0">
                <a:effectLst/>
              </a:rPr>
              <a:t>ADJ </a:t>
            </a:r>
            <a:r>
              <a:rPr lang="el-GR" sz="7000" dirty="0">
                <a:effectLst/>
              </a:rPr>
              <a:t>ΧΜΘ, αλλιώς γίνεται ΧΜΑΘ. Ακολούθως,</a:t>
            </a:r>
            <a:r>
              <a:rPr lang="en-US" sz="7000" dirty="0">
                <a:effectLst/>
              </a:rPr>
              <a:t> </a:t>
            </a:r>
            <a:r>
              <a:rPr lang="el-GR" sz="7000" dirty="0">
                <a:effectLst/>
              </a:rPr>
              <a:t>μετά ΧΜΘ ή ΧΜΑΘ, σε </a:t>
            </a:r>
            <a:r>
              <a:rPr lang="en-GB" sz="7000" dirty="0">
                <a:effectLst/>
              </a:rPr>
              <a:t>CR </a:t>
            </a:r>
            <a:r>
              <a:rPr lang="el-GR" sz="7000" dirty="0">
                <a:effectLst/>
              </a:rPr>
              <a:t>ή </a:t>
            </a:r>
            <a:r>
              <a:rPr lang="en-GB" sz="7000" dirty="0">
                <a:effectLst/>
              </a:rPr>
              <a:t>PR </a:t>
            </a:r>
            <a:r>
              <a:rPr lang="el-GR" sz="7000" dirty="0">
                <a:effectLst/>
              </a:rPr>
              <a:t>ή </a:t>
            </a:r>
            <a:r>
              <a:rPr lang="en-GB" sz="7000" dirty="0">
                <a:effectLst/>
              </a:rPr>
              <a:t>SD </a:t>
            </a:r>
            <a:r>
              <a:rPr lang="el-GR" sz="7000" dirty="0">
                <a:effectLst/>
              </a:rPr>
              <a:t>γίνεται εγχείρηση και σε μη ανταπόκριση στη θεραπεία ή σε </a:t>
            </a:r>
            <a:r>
              <a:rPr lang="en-GB" sz="7000" dirty="0">
                <a:effectLst/>
              </a:rPr>
              <a:t>PD </a:t>
            </a:r>
            <a:r>
              <a:rPr lang="el-GR" sz="7000" dirty="0">
                <a:effectLst/>
              </a:rPr>
              <a:t>γίνεται ΧΜΘ 2ης γραμμής ή ανακουφιστική́ </a:t>
            </a:r>
            <a:r>
              <a:rPr lang="en-GB" sz="7000" dirty="0">
                <a:effectLst/>
              </a:rPr>
              <a:t>RT </a:t>
            </a:r>
            <a:r>
              <a:rPr lang="el-GR" sz="7000" dirty="0">
                <a:effectLst/>
              </a:rPr>
              <a:t>ή </a:t>
            </a:r>
            <a:r>
              <a:rPr lang="en-GB" sz="7000" dirty="0">
                <a:effectLst/>
              </a:rPr>
              <a:t>BSC. </a:t>
            </a:r>
            <a:endParaRPr lang="en-GB" sz="7000" dirty="0"/>
          </a:p>
          <a:p>
            <a:r>
              <a:rPr lang="el-GR" sz="7000" dirty="0">
                <a:effectLst/>
              </a:rPr>
              <a:t>Υποτροπιάζουσα νόσος: Η προηγηθείσα θεραπεία καθορίζει τις ενδεχόμενες δυνατότητες παρέμβασης (χειρουργική́ θεραπεία σε τοπική́ υποτροπή́ ή </a:t>
            </a:r>
            <a:r>
              <a:rPr lang="en-GB" sz="7000" dirty="0">
                <a:effectLst/>
              </a:rPr>
              <a:t>RT </a:t>
            </a:r>
            <a:r>
              <a:rPr lang="el-GR" sz="7000" dirty="0">
                <a:effectLst/>
              </a:rPr>
              <a:t>ή ΧΜΘ 2ης γραμμής). </a:t>
            </a:r>
            <a:endParaRPr lang="el-GR" sz="70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377606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3BC-18AC-2328-9CF6-2EBFE50A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/>
              </a:rPr>
              <a:t>Καρκίνος προστάτου </a:t>
            </a:r>
            <a:r>
              <a:rPr lang="el-GR" b="1" i="1" dirty="0">
                <a:effectLst/>
              </a:rPr>
              <a:t>(</a:t>
            </a:r>
            <a:r>
              <a:rPr lang="en-GB" b="1" i="1" dirty="0">
                <a:effectLst/>
              </a:rPr>
              <a:t>Prostate Cancer) </a:t>
            </a:r>
            <a:br>
              <a:rPr lang="en-GB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B397-B759-D50D-4C74-8121FDCA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i="1" dirty="0">
                <a:effectLst/>
              </a:rPr>
              <a:t>Χαρακτηριστικά όγκου</a:t>
            </a:r>
            <a:r>
              <a:rPr lang="en-US" b="1" i="1" dirty="0">
                <a:effectLst/>
              </a:rPr>
              <a:t>:</a:t>
            </a:r>
          </a:p>
          <a:p>
            <a:r>
              <a:rPr lang="el-GR" i="1" dirty="0">
                <a:effectLst/>
              </a:rPr>
              <a:t>Ο καρκίνος </a:t>
            </a:r>
            <a:r>
              <a:rPr lang="el-GR" i="1" dirty="0" err="1">
                <a:effectLst/>
              </a:rPr>
              <a:t>προστάτου</a:t>
            </a:r>
            <a:r>
              <a:rPr lang="el-GR" i="1" dirty="0">
                <a:effectLst/>
              </a:rPr>
              <a:t> </a:t>
            </a:r>
            <a:r>
              <a:rPr lang="el-GR" dirty="0">
                <a:effectLst/>
              </a:rPr>
              <a:t>αποτελεί τη συχνότερη (28%) ανδρική́ κακοήθεια.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Στην 5η, 6η, 7η και 8η 10ετία αναφέρονται συχνότητες του καρκίνου του προστάτου 0,13%, 0,57%, 1‰ και 0,8%, αντίστοιχα.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Βιοψίες προστάτου σε άτομα 8ης 10ετίας έδειξαν υπερπλαστικές αλλοιώσεις σε &gt;90% και κακοήθεια σε &gt;70%.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120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217D-3719-3CFF-C7BE-075BA747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Προδιαθεσικοί, αιτιολογικοί παράγοντες: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A2F4-4E4B-E2C3-3C34-E72756E3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Επίπεδα ανδρογόνων (ρυθμίζουν την ανάπτυξη και τον πολλαπλασιασμό́ των καρκινικών κυττάρων)</a:t>
            </a:r>
          </a:p>
          <a:p>
            <a:r>
              <a:rPr lang="el-GR" dirty="0">
                <a:effectLst/>
              </a:rPr>
              <a:t> Περιβαλλοντικοί παράγοντες, διατροφή́ (υπερκατανάλωση λιπαρών) </a:t>
            </a:r>
          </a:p>
          <a:p>
            <a:r>
              <a:rPr lang="el-GR" dirty="0">
                <a:effectLst/>
              </a:rPr>
              <a:t>Χρόνιες προστατίτιδες</a:t>
            </a:r>
            <a:endParaRPr lang="el-GR" dirty="0"/>
          </a:p>
          <a:p>
            <a:r>
              <a:rPr lang="el-GR" dirty="0">
                <a:effectLst/>
              </a:rPr>
              <a:t>Οικογενειακό́ ιστορικό́ </a:t>
            </a:r>
            <a:r>
              <a:rPr lang="en-GB" dirty="0">
                <a:effectLst/>
              </a:rPr>
              <a:t>ca </a:t>
            </a:r>
            <a:r>
              <a:rPr lang="el-GR" dirty="0">
                <a:effectLst/>
              </a:rPr>
              <a:t>προστάτου σε ηλικία &lt; 60 </a:t>
            </a:r>
            <a:endParaRPr lang="el-GR" dirty="0"/>
          </a:p>
          <a:p>
            <a:r>
              <a:rPr lang="en-GB" dirty="0">
                <a:effectLst/>
              </a:rPr>
              <a:t> </a:t>
            </a:r>
            <a:r>
              <a:rPr lang="el-GR" dirty="0">
                <a:effectLst/>
              </a:rPr>
              <a:t>Μεταλλάξεις </a:t>
            </a:r>
            <a:r>
              <a:rPr lang="en-GB" dirty="0">
                <a:effectLst/>
              </a:rPr>
              <a:t>BRCA2</a:t>
            </a:r>
            <a:endParaRPr lang="el-GR" dirty="0">
              <a:effectLst/>
            </a:endParaRPr>
          </a:p>
          <a:p>
            <a:r>
              <a:rPr lang="el-GR" dirty="0">
                <a:effectLst/>
              </a:rPr>
              <a:t>Σύνδρομο </a:t>
            </a:r>
            <a:r>
              <a:rPr lang="en-GB" dirty="0">
                <a:effectLst/>
              </a:rPr>
              <a:t>lynch. </a:t>
            </a:r>
            <a:endParaRPr lang="en-GB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14195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BFD4-6E13-B845-0B38-55E9725A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effectLst/>
              </a:rPr>
              <a:t>Αρχικές κλινικές εκδηλώσεις: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4BE8-A9D1-3CFC-3DF9-C9EFF37E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366"/>
            <a:ext cx="10515600" cy="4880598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effectLst/>
              </a:rPr>
              <a:t>Οι πρώτές εκδηλώσεις (δυσχέρεια ούρησης, κατακράτηση ούρων…) συνήθως οφείλονται στην υπερπλασία του προστάτου και όχι στην κακοήθεια. </a:t>
            </a:r>
          </a:p>
          <a:p>
            <a:r>
              <a:rPr lang="el-GR" dirty="0">
                <a:effectLst/>
              </a:rPr>
              <a:t>Απότομη έναρξη και ταχεία εξέλιξη συμπτωμάτων αποφρακτικής ουροπάθειας. </a:t>
            </a:r>
          </a:p>
          <a:p>
            <a:r>
              <a:rPr lang="el-GR" dirty="0">
                <a:effectLst/>
              </a:rPr>
              <a:t>Διογκωμένος προστάτης κατά τη δακτυλική́ εξέταση, με ή χωρίς σημεία κακοήθειας (υπόσκληρος, ανώμαλος), διερευνάται περαιτέρω όταν εμφανίζει αυξημένο </a:t>
            </a:r>
            <a:r>
              <a:rPr lang="en-GB" dirty="0">
                <a:effectLst/>
              </a:rPr>
              <a:t>PSA. </a:t>
            </a:r>
            <a:endParaRPr lang="el-GR" dirty="0">
              <a:effectLst/>
            </a:endParaRPr>
          </a:p>
          <a:p>
            <a:r>
              <a:rPr lang="el-GR" dirty="0">
                <a:effectLst/>
              </a:rPr>
              <a:t>Σε ασθενείς σταδίων ΙΙΙ και </a:t>
            </a:r>
            <a:r>
              <a:rPr lang="en-GB" dirty="0">
                <a:effectLst/>
              </a:rPr>
              <a:t>IV </a:t>
            </a:r>
            <a:r>
              <a:rPr lang="el-GR" dirty="0">
                <a:effectLst/>
              </a:rPr>
              <a:t>προστίθεται η σημειολογία της τοπικά́ προχωρημένης νόσου (λεμφαδενοπάθεια, διήθηση σπερματοδόχων κύστεων) ή της μεταστατικής νόσου (οστικοί πόνοι, παραπληγία, ακράτεια) ή/και παρανεοπλασματικές εκδηλώσεις (ινωδόλυση, νευρομυϊκές διαταραχές).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53624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789A-DD79-7133-C66C-079AA339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Διερεύνηση: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DD31-BD38-C2C6-029D-278C30AD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2"/>
            <a:ext cx="10515600" cy="5036932"/>
          </a:xfrm>
        </p:spPr>
        <p:txBody>
          <a:bodyPr>
            <a:noAutofit/>
          </a:bodyPr>
          <a:lstStyle/>
          <a:p>
            <a:r>
              <a:rPr lang="el-GR" dirty="0">
                <a:effectLst/>
              </a:rPr>
              <a:t>Δακτυλική́ εξέταση προστάτου, διορθικό </a:t>
            </a:r>
            <a:r>
              <a:rPr lang="en-GB" dirty="0">
                <a:effectLst/>
              </a:rPr>
              <a:t>US.</a:t>
            </a:r>
            <a:endParaRPr lang="el-GR" dirty="0">
              <a:effectLst/>
            </a:endParaRPr>
          </a:p>
          <a:p>
            <a:r>
              <a:rPr lang="el-GR" dirty="0">
                <a:effectLst/>
              </a:rPr>
              <a:t>Τα επίπεδα ορού́ του ειδικού́ προστατικού́ αντιγόνου </a:t>
            </a:r>
            <a:r>
              <a:rPr lang="el-GR" b="1" dirty="0">
                <a:effectLst/>
              </a:rPr>
              <a:t>(</a:t>
            </a:r>
            <a:r>
              <a:rPr lang="en-GB" b="1" dirty="0">
                <a:effectLst/>
              </a:rPr>
              <a:t>PSA) </a:t>
            </a:r>
            <a:r>
              <a:rPr lang="el-GR" b="1" dirty="0">
                <a:effectLst/>
              </a:rPr>
              <a:t>αποτελούν χρήσιμο διαγνωστικό́ δείκτη</a:t>
            </a:r>
            <a:r>
              <a:rPr lang="el-GR" dirty="0">
                <a:effectLst/>
              </a:rPr>
              <a:t>, αλλά́ και δείκτη ρύθμισης της θεραπείας και </a:t>
            </a:r>
            <a:r>
              <a:rPr lang="el-GR" b="1" dirty="0">
                <a:effectLst/>
              </a:rPr>
              <a:t>παρακολούθησης των υποτροπών </a:t>
            </a:r>
            <a:r>
              <a:rPr lang="el-GR" dirty="0">
                <a:effectLst/>
              </a:rPr>
              <a:t>(ημιπερίοδος ζωής 2- 3 ημέρες).</a:t>
            </a:r>
          </a:p>
          <a:p>
            <a:r>
              <a:rPr lang="el-GR" dirty="0">
                <a:effectLst/>
              </a:rPr>
              <a:t> Ως ανώτερες φυσιολογικές τιμές του </a:t>
            </a:r>
            <a:r>
              <a:rPr lang="en-GB" dirty="0">
                <a:effectLst/>
              </a:rPr>
              <a:t>PSA </a:t>
            </a:r>
            <a:r>
              <a:rPr lang="el-GR" dirty="0">
                <a:effectLst/>
              </a:rPr>
              <a:t>σε ομάδες ηλικιών 40-50, 50-60, 60-70 και 70-80 ετών θεωρούνται 2,5, 3,5, 4,5 και 6,5</a:t>
            </a:r>
            <a:r>
              <a:rPr lang="en-GB" dirty="0">
                <a:effectLst/>
              </a:rPr>
              <a:t>ng/ml, </a:t>
            </a:r>
            <a:r>
              <a:rPr lang="el-GR" dirty="0">
                <a:effectLst/>
              </a:rPr>
              <a:t>αντίστοιχα. </a:t>
            </a:r>
          </a:p>
          <a:p>
            <a:r>
              <a:rPr lang="el-GR" dirty="0">
                <a:effectLst/>
              </a:rPr>
              <a:t>Ψευδώς αυξημένο </a:t>
            </a:r>
            <a:r>
              <a:rPr lang="en-GB" dirty="0">
                <a:effectLst/>
              </a:rPr>
              <a:t>PSA </a:t>
            </a:r>
            <a:r>
              <a:rPr lang="el-GR" dirty="0">
                <a:effectLst/>
              </a:rPr>
              <a:t>βρίσκεται στο 15% των ασθενών με υπερπλασία του προστάτου, μετά προστατίτιδα, εγχείρηση ή βιοψία (αυξημένο για 6-8 </a:t>
            </a:r>
            <a:r>
              <a:rPr lang="el-GR" dirty="0"/>
              <a:t>εβδομάδες</a:t>
            </a:r>
            <a:r>
              <a:rPr lang="en-GB" dirty="0">
                <a:effectLst/>
              </a:rPr>
              <a:t>), </a:t>
            </a:r>
            <a:r>
              <a:rPr lang="el-GR" dirty="0">
                <a:effectLst/>
              </a:rPr>
              <a:t>μετά ενδοσκόπηση, όχι όμως μετά δακτυλική́ εξέταση.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914646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416A-B615-1F9C-09CF-EE4416FE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929"/>
            <a:ext cx="10515600" cy="5413034"/>
          </a:xfrm>
        </p:spPr>
        <p:txBody>
          <a:bodyPr>
            <a:normAutofit fontScale="77500" lnSpcReduction="20000"/>
          </a:bodyPr>
          <a:lstStyle/>
          <a:p>
            <a:r>
              <a:rPr lang="el-GR" sz="3000" dirty="0">
                <a:effectLst/>
              </a:rPr>
              <a:t>Διορθική, υπό́ </a:t>
            </a:r>
            <a:r>
              <a:rPr lang="en-GB" sz="3000" dirty="0">
                <a:effectLst/>
              </a:rPr>
              <a:t>US, </a:t>
            </a:r>
            <a:r>
              <a:rPr lang="el-GR" sz="3000" dirty="0">
                <a:effectLst/>
              </a:rPr>
              <a:t>βιοψία τεκμηριώνει τη διάγνωση. </a:t>
            </a:r>
          </a:p>
          <a:p>
            <a:r>
              <a:rPr lang="en-GB" sz="3000" dirty="0">
                <a:effectLst/>
              </a:rPr>
              <a:t>CT </a:t>
            </a:r>
            <a:r>
              <a:rPr lang="el-GR" sz="3000" dirty="0">
                <a:effectLst/>
              </a:rPr>
              <a:t>ή </a:t>
            </a:r>
            <a:r>
              <a:rPr lang="en-GB" sz="3000" dirty="0">
                <a:effectLst/>
              </a:rPr>
              <a:t>MRI </a:t>
            </a:r>
            <a:r>
              <a:rPr lang="el-GR" sz="3000" dirty="0">
                <a:effectLst/>
              </a:rPr>
              <a:t>πυέλου σε </a:t>
            </a:r>
            <a:r>
              <a:rPr lang="en-GB" sz="3000" dirty="0">
                <a:effectLst/>
              </a:rPr>
              <a:t>PSA &gt; 20ng/ml </a:t>
            </a:r>
            <a:r>
              <a:rPr lang="el-GR" sz="3000" dirty="0">
                <a:effectLst/>
              </a:rPr>
              <a:t>ή </a:t>
            </a:r>
            <a:r>
              <a:rPr lang="en-GB" sz="3000" dirty="0">
                <a:effectLst/>
              </a:rPr>
              <a:t>GS ≥ 8 </a:t>
            </a:r>
            <a:r>
              <a:rPr lang="el-GR" sz="3000" dirty="0">
                <a:effectLst/>
              </a:rPr>
              <a:t>ή κλινικό́ στάδιο ≥ Τ3. </a:t>
            </a:r>
          </a:p>
          <a:p>
            <a:r>
              <a:rPr lang="el-GR" sz="3000" dirty="0">
                <a:effectLst/>
              </a:rPr>
              <a:t>Σε συμπωματική́ οστική́ νόσο ή σε </a:t>
            </a:r>
            <a:r>
              <a:rPr lang="en-GB" sz="3000" dirty="0">
                <a:effectLst/>
              </a:rPr>
              <a:t>T1 </a:t>
            </a:r>
            <a:r>
              <a:rPr lang="el-GR" sz="3000" dirty="0">
                <a:effectLst/>
              </a:rPr>
              <a:t>με </a:t>
            </a:r>
            <a:r>
              <a:rPr lang="en-GB" sz="3000" dirty="0">
                <a:effectLst/>
              </a:rPr>
              <a:t>PSA &gt; 20ng/ml </a:t>
            </a:r>
            <a:r>
              <a:rPr lang="el-GR" sz="3000" dirty="0">
                <a:effectLst/>
              </a:rPr>
              <a:t>ή </a:t>
            </a:r>
            <a:r>
              <a:rPr lang="en-GB" sz="3000" dirty="0">
                <a:effectLst/>
              </a:rPr>
              <a:t>T2 </a:t>
            </a:r>
            <a:r>
              <a:rPr lang="el-GR" sz="3000" dirty="0">
                <a:effectLst/>
              </a:rPr>
              <a:t>με </a:t>
            </a:r>
            <a:r>
              <a:rPr lang="en-GB" sz="3000" dirty="0">
                <a:effectLst/>
              </a:rPr>
              <a:t>PSA &gt; 10ng/ml </a:t>
            </a:r>
            <a:r>
              <a:rPr lang="el-GR" sz="3000" dirty="0">
                <a:effectLst/>
              </a:rPr>
              <a:t>ή </a:t>
            </a:r>
            <a:r>
              <a:rPr lang="en-GB" sz="3000" dirty="0">
                <a:effectLst/>
              </a:rPr>
              <a:t>GS ≥ 8 </a:t>
            </a:r>
            <a:r>
              <a:rPr lang="el-GR" sz="3000" dirty="0">
                <a:effectLst/>
              </a:rPr>
              <a:t>ή </a:t>
            </a:r>
            <a:r>
              <a:rPr lang="en-GB" sz="3000" dirty="0">
                <a:effectLst/>
              </a:rPr>
              <a:t>T3-T4 </a:t>
            </a:r>
            <a:r>
              <a:rPr lang="el-GR" sz="3000" dirty="0">
                <a:effectLst/>
              </a:rPr>
              <a:t>γίνεται </a:t>
            </a:r>
            <a:r>
              <a:rPr lang="en-GB" sz="3000" dirty="0">
                <a:effectLst/>
              </a:rPr>
              <a:t>scanning </a:t>
            </a:r>
            <a:r>
              <a:rPr lang="el-GR" sz="3000" dirty="0">
                <a:effectLst/>
              </a:rPr>
              <a:t>οστών. </a:t>
            </a:r>
          </a:p>
          <a:p>
            <a:r>
              <a:rPr lang="el-GR" sz="3000" dirty="0">
                <a:effectLst/>
              </a:rPr>
              <a:t>Ενδοφλέβιος πυελογραφία ή κυστεοσκόπηση κατά́ περίπτωση. Διαφορική́ διάγνωσή, κυρίως, από́ καλοήθη υπερπλασία προστάτου και χρόνια κοκκιωματώδη προστατίτιδα. </a:t>
            </a:r>
          </a:p>
          <a:p>
            <a:r>
              <a:rPr lang="en-GB" sz="3000" dirty="0">
                <a:effectLst/>
              </a:rPr>
              <a:t>Screening </a:t>
            </a:r>
            <a:r>
              <a:rPr lang="el-GR" sz="3000" dirty="0">
                <a:effectLst/>
              </a:rPr>
              <a:t>δοκιμασίες (δακτυλική́ εξέταση, </a:t>
            </a:r>
            <a:r>
              <a:rPr lang="en-GB" sz="3000" dirty="0">
                <a:effectLst/>
              </a:rPr>
              <a:t>PSA) </a:t>
            </a:r>
            <a:r>
              <a:rPr lang="el-GR" sz="3000" dirty="0">
                <a:effectLst/>
              </a:rPr>
              <a:t>για έγκαιρη διάγνωση συνιστώνται για τις ηλικίες 55 έως ≤ 70 ετών, ανά́ 2 έτη .</a:t>
            </a:r>
          </a:p>
          <a:p>
            <a:r>
              <a:rPr lang="el-GR" sz="3000" dirty="0">
                <a:effectLst/>
              </a:rPr>
              <a:t>Η ένδειξη βιοψίας προστάτου καθορίζεται από́ τα επίπεδα </a:t>
            </a:r>
            <a:r>
              <a:rPr lang="en-GB" sz="3000" dirty="0">
                <a:effectLst/>
              </a:rPr>
              <a:t>PSA </a:t>
            </a:r>
            <a:r>
              <a:rPr lang="el-GR" sz="3000" dirty="0">
                <a:effectLst/>
              </a:rPr>
              <a:t>και τα χαρακτηριστικά́ του (ποσοστό́ </a:t>
            </a:r>
            <a:r>
              <a:rPr lang="en-GB" sz="3000" dirty="0">
                <a:effectLst/>
              </a:rPr>
              <a:t>fPSA, </a:t>
            </a:r>
            <a:r>
              <a:rPr lang="el-GR" sz="3000" dirty="0">
                <a:effectLst/>
              </a:rPr>
              <a:t>χρόνος διπλασιασμού́), την κλινική́ αξιολόγηση και τα απεικονιστικά́ ευρήματα. </a:t>
            </a:r>
          </a:p>
          <a:p>
            <a:r>
              <a:rPr lang="el-GR" sz="3000" dirty="0">
                <a:effectLst/>
              </a:rPr>
              <a:t>Μοριακοί έλεγχοι σε δείγματα βιοψίας ή προστατεκτομής δίνουν χρήσιμα προγνωστικά́ στοιχεία και επιβοηθούν το σχεδιασμό́ της θεραπείας.</a:t>
            </a:r>
          </a:p>
          <a:p>
            <a:r>
              <a:rPr lang="en-US" sz="3000" b="1" dirty="0"/>
              <a:t>PSMA PET</a:t>
            </a:r>
            <a:br>
              <a:rPr lang="el-GR" sz="3000" b="1" dirty="0">
                <a:effectLst/>
              </a:rPr>
            </a:br>
            <a:endParaRPr lang="el-GR" sz="3000" b="1" dirty="0"/>
          </a:p>
          <a:p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53186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0A24-34BD-7C9C-4694-187DAFCD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Ιστοπαθολογία: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A2AC-62ED-E259-946E-C60DA6AE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Το </a:t>
            </a:r>
            <a:r>
              <a:rPr lang="en-GB" dirty="0">
                <a:effectLst/>
              </a:rPr>
              <a:t>Ca </a:t>
            </a:r>
            <a:r>
              <a:rPr lang="el-GR" dirty="0">
                <a:effectLst/>
              </a:rPr>
              <a:t>προστάτου είναι κατά́ 95% αδενοκαρκίνωμα, με πολυεστιακή (70%) εντόπιση σε περιφερικές ζώνες ( μη εξαιρέσιμο διουρηθρικά). Εκτίμηση της επιθετικότητας γίνεται με το </a:t>
            </a:r>
            <a:r>
              <a:rPr lang="en-GB" dirty="0">
                <a:effectLst/>
              </a:rPr>
              <a:t>Gleason </a:t>
            </a:r>
            <a:r>
              <a:rPr lang="el-GR" dirty="0">
                <a:effectLst/>
              </a:rPr>
              <a:t>σύστημα ταξινόμησης (</a:t>
            </a:r>
            <a:r>
              <a:rPr lang="en-GB" dirty="0">
                <a:effectLst/>
              </a:rPr>
              <a:t>score 2-10). </a:t>
            </a:r>
            <a:r>
              <a:rPr lang="el-GR" dirty="0">
                <a:effectLst/>
              </a:rPr>
              <a:t>Η ιστολογική́ διαβάθμιση περιλαμβάνει: </a:t>
            </a:r>
            <a:endParaRPr lang="el-GR" dirty="0"/>
          </a:p>
          <a:p>
            <a:r>
              <a:rPr lang="en-GB" dirty="0">
                <a:effectLst/>
              </a:rPr>
              <a:t>Grade 1 (G1): Gleason score ≤ 6 (</a:t>
            </a:r>
            <a:r>
              <a:rPr lang="el-GR" dirty="0">
                <a:effectLst/>
              </a:rPr>
              <a:t>καλά διαφοροποιημένο) </a:t>
            </a:r>
          </a:p>
          <a:p>
            <a:r>
              <a:rPr lang="en-GB" dirty="0">
                <a:effectLst/>
              </a:rPr>
              <a:t>Grade 2 (G2): Gleason score 7 (</a:t>
            </a:r>
            <a:r>
              <a:rPr lang="el-GR" dirty="0">
                <a:effectLst/>
              </a:rPr>
              <a:t>μέτρια διαφοροποιημένο)</a:t>
            </a:r>
          </a:p>
          <a:p>
            <a:r>
              <a:rPr lang="el-GR" dirty="0">
                <a:effectLst/>
              </a:rPr>
              <a:t> </a:t>
            </a:r>
            <a:r>
              <a:rPr lang="en-GB" dirty="0">
                <a:effectLst/>
              </a:rPr>
              <a:t>Grade 3 (G3): Gleason score 8-10 (</a:t>
            </a:r>
            <a:r>
              <a:rPr lang="el-GR" dirty="0">
                <a:effectLst/>
              </a:rPr>
              <a:t>αδιαφοροποίητο)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2226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AC04-ADFC-9612-8AB2-1DA3E2C0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Παρανεοπλασματικές εκδηλώσεις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8E63-5E7E-E006-886D-D8BF78AF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Υπερασβεστιαιμία (5%)</a:t>
            </a:r>
          </a:p>
          <a:p>
            <a:r>
              <a:rPr lang="el-GR" dirty="0"/>
              <a:t>Ερυθροκυττάρωση (3%)</a:t>
            </a:r>
          </a:p>
          <a:p>
            <a:r>
              <a:rPr lang="el-GR" dirty="0"/>
              <a:t>Υπέρταση (σε υπερέκκριση ρενίνης)</a:t>
            </a:r>
          </a:p>
          <a:p>
            <a:r>
              <a:rPr lang="el-GR" dirty="0"/>
              <a:t>Υπεργλυκαιμία</a:t>
            </a:r>
          </a:p>
          <a:p>
            <a:r>
              <a:rPr lang="el-GR" dirty="0"/>
              <a:t>Σ</a:t>
            </a:r>
            <a:r>
              <a:rPr lang="en-US" dirty="0"/>
              <a:t>ύ</a:t>
            </a:r>
            <a:r>
              <a:rPr lang="el-GR" dirty="0"/>
              <a:t>νδρομο </a:t>
            </a:r>
            <a:r>
              <a:rPr lang="en-US" dirty="0"/>
              <a:t>Stauffer (</a:t>
            </a:r>
            <a:r>
              <a:rPr lang="el-GR" dirty="0"/>
              <a:t>ηπατική δυσλειτουργία</a:t>
            </a:r>
            <a:r>
              <a:rPr lang="en-US" dirty="0"/>
              <a:t>- </a:t>
            </a:r>
            <a:r>
              <a:rPr lang="el-GR" dirty="0"/>
              <a:t>αύξηση τρανσαμινασών χωρίς ηπατικές μεταστάσεις)</a:t>
            </a:r>
          </a:p>
        </p:txBody>
      </p:sp>
    </p:spTree>
    <p:extLst>
      <p:ext uri="{BB962C8B-B14F-4D97-AF65-F5344CB8AC3E}">
        <p14:creationId xmlns:p14="http://schemas.microsoft.com/office/powerpoint/2010/main" val="2059938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5816-0F6D-44E2-CAEA-C2E81BBB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040C28"/>
                </a:solidFill>
                <a:effectLst/>
              </a:rPr>
              <a:t>Μικροκυτταρικό</a:t>
            </a:r>
            <a:r>
              <a:rPr lang="el-GR" b="0" i="0" dirty="0">
                <a:solidFill>
                  <a:srgbClr val="202124"/>
                </a:solidFill>
                <a:effectLst/>
              </a:rPr>
              <a:t> καρκίνωμα του </a:t>
            </a:r>
            <a:r>
              <a:rPr lang="el-GR" b="0" i="0" dirty="0">
                <a:solidFill>
                  <a:srgbClr val="040C28"/>
                </a:solidFill>
                <a:effectLst/>
              </a:rPr>
              <a:t>προστάτη</a:t>
            </a:r>
            <a:b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F4B1-9F16-0C38-6180-EC2E6633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Το </a:t>
            </a:r>
            <a:r>
              <a:rPr lang="el-GR" b="0" i="0" dirty="0">
                <a:solidFill>
                  <a:srgbClr val="040C28"/>
                </a:solidFill>
                <a:effectLst/>
                <a:latin typeface="Google Sans"/>
              </a:rPr>
              <a:t>μικροκυτταρικό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 καρκίνωμα (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SCCP) 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είναι σπάνια μορφή </a:t>
            </a:r>
            <a:r>
              <a:rPr lang="el-GR" b="0" i="0" dirty="0">
                <a:solidFill>
                  <a:srgbClr val="040C28"/>
                </a:solidFill>
                <a:effectLst/>
                <a:latin typeface="Google Sans"/>
              </a:rPr>
              <a:t>καρκίνου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 (περίπου 1%). Λόγω του γεγονότος ότι υπάρχει μικρή διακύμανση στα επίπεδα των αντιγόνων του </a:t>
            </a:r>
            <a:r>
              <a:rPr lang="el-GR" b="0" i="0" dirty="0">
                <a:solidFill>
                  <a:srgbClr val="040C28"/>
                </a:solidFill>
                <a:effectLst/>
                <a:latin typeface="Google Sans"/>
              </a:rPr>
              <a:t>προστάτη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, αυτή η μορφή </a:t>
            </a:r>
            <a:r>
              <a:rPr lang="el-GR" b="0" i="0" dirty="0">
                <a:solidFill>
                  <a:srgbClr val="040C28"/>
                </a:solidFill>
                <a:effectLst/>
                <a:latin typeface="Google Sans"/>
              </a:rPr>
              <a:t>καρκίνου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 συνήθως διαγιγνώσκεται σε προχωρημένο στάδιο, μετά από μετάσταση.</a:t>
            </a:r>
          </a:p>
        </p:txBody>
      </p:sp>
    </p:spTree>
    <p:extLst>
      <p:ext uri="{BB962C8B-B14F-4D97-AF65-F5344CB8AC3E}">
        <p14:creationId xmlns:p14="http://schemas.microsoft.com/office/powerpoint/2010/main" val="39311669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11BD-607F-4943-C11B-398CF13A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Μεταστάσεις: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89B8-EC46-20BF-5236-B72C8D7B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Τοπικά, η νόσος διασπείρεται λεμφαγγειακά και μεθίσταται αιματογενώς κυρίως σε οστά (οστεοβλαστικές εστίες, περιστασιακά́ οστεολυτικές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Στο ήπαρ (εξαιρετικά́ σπάνια σε άλλα όργανα). 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Απομακρυσμένες μεταστάσεις ενίοτε παρατηρούνται παρά την απουσία τοπικής λεμφαδενικής νόσου. </a:t>
            </a:r>
            <a:endParaRPr lang="en-US" dirty="0"/>
          </a:p>
          <a:p>
            <a:r>
              <a:rPr lang="el-GR" dirty="0">
                <a:effectLst/>
              </a:rPr>
              <a:t> Σε παρουσία λεμφαδενοπάθειας, σχεδόν πάντοτε υπάρχουν συστηματικές μεταστάσεις.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55778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A9EF-1543-510F-FCB2-DA2F48C1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effectLst/>
              </a:rPr>
              <a:t>Ανατομική́ σταδιοποίηση / προγνωστικές ομάδες (</a:t>
            </a:r>
            <a:r>
              <a:rPr lang="en-GB" b="1" dirty="0">
                <a:effectLst/>
              </a:rPr>
              <a:t>TNM + PSA + G) </a:t>
            </a:r>
            <a:br>
              <a:rPr lang="en-GB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F1A1-262A-D6A6-E9F4-A7101396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>
                <a:effectLst/>
              </a:rPr>
              <a:t>I : </a:t>
            </a:r>
            <a:r>
              <a:rPr lang="el-GR" b="1" dirty="0">
                <a:effectLst/>
              </a:rPr>
              <a:t>μη εμφανής όγκος, κλινικά ή με </a:t>
            </a:r>
            <a:r>
              <a:rPr lang="en-GB" b="1" dirty="0">
                <a:effectLst/>
              </a:rPr>
              <a:t>US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T1a,b,c </a:t>
            </a:r>
            <a:r>
              <a:rPr lang="el-GR" dirty="0">
                <a:effectLst/>
              </a:rPr>
              <a:t>ή </a:t>
            </a:r>
            <a:r>
              <a:rPr lang="en-GB" dirty="0">
                <a:effectLst/>
              </a:rPr>
              <a:t>T2a, N0, M0, PSA &lt;10, GS*≤6 (T1a: ≤ 5% </a:t>
            </a:r>
            <a:r>
              <a:rPr lang="el-GR" dirty="0">
                <a:effectLst/>
              </a:rPr>
              <a:t>δ.ι.δ*, </a:t>
            </a:r>
            <a:r>
              <a:rPr lang="en-GB" dirty="0">
                <a:effectLst/>
              </a:rPr>
              <a:t>T1b: &gt;5% </a:t>
            </a:r>
            <a:r>
              <a:rPr lang="el-GR" dirty="0">
                <a:effectLst/>
              </a:rPr>
              <a:t>δ.ι.δ, </a:t>
            </a:r>
            <a:r>
              <a:rPr lang="en-GB" dirty="0">
                <a:effectLst/>
              </a:rPr>
              <a:t>T1c: </a:t>
            </a:r>
            <a:r>
              <a:rPr lang="el-GR" dirty="0">
                <a:effectLst/>
              </a:rPr>
              <a:t>δείγμα </a:t>
            </a:r>
            <a:r>
              <a:rPr lang="en-GB" dirty="0">
                <a:effectLst/>
              </a:rPr>
              <a:t>FNA,</a:t>
            </a:r>
            <a:r>
              <a:rPr lang="en-GB" b="1" dirty="0">
                <a:effectLst/>
              </a:rPr>
              <a:t> T2a: </a:t>
            </a:r>
            <a:r>
              <a:rPr lang="el-GR" b="1" dirty="0">
                <a:effectLst/>
              </a:rPr>
              <a:t>διήθηση &lt;50% του ενός λοβού́</a:t>
            </a:r>
            <a:r>
              <a:rPr lang="el-GR" dirty="0">
                <a:effectLst/>
              </a:rPr>
              <a:t>) </a:t>
            </a:r>
            <a:endParaRPr lang="el-GR" dirty="0"/>
          </a:p>
          <a:p>
            <a:r>
              <a:rPr lang="en-GB" b="1" dirty="0">
                <a:effectLst/>
              </a:rPr>
              <a:t>IIA: </a:t>
            </a:r>
            <a:r>
              <a:rPr lang="el-GR" b="1" dirty="0">
                <a:effectLst/>
              </a:rPr>
              <a:t>νόσος περιορισμένη στον προστάτη</a:t>
            </a:r>
            <a:br>
              <a:rPr lang="el-GR" b="1" dirty="0">
                <a:effectLst/>
              </a:rPr>
            </a:br>
            <a:r>
              <a:rPr lang="en-GB" dirty="0">
                <a:effectLst/>
              </a:rPr>
              <a:t>T1a,b,c </a:t>
            </a:r>
            <a:r>
              <a:rPr lang="el-GR" dirty="0">
                <a:effectLst/>
              </a:rPr>
              <a:t>ή </a:t>
            </a:r>
            <a:r>
              <a:rPr lang="en-GB" dirty="0">
                <a:effectLst/>
              </a:rPr>
              <a:t>T2a,b, N0, M0, PSA &lt;20, GS ≤7 (</a:t>
            </a:r>
            <a:r>
              <a:rPr lang="en-GB" b="1" dirty="0">
                <a:effectLst/>
              </a:rPr>
              <a:t>T2b: </a:t>
            </a:r>
            <a:r>
              <a:rPr lang="el-GR" b="1" dirty="0">
                <a:effectLst/>
              </a:rPr>
              <a:t>διήθηση &gt;50% του ενός λοβού́</a:t>
            </a:r>
            <a:r>
              <a:rPr lang="el-GR" dirty="0">
                <a:effectLst/>
              </a:rPr>
              <a:t>) </a:t>
            </a:r>
            <a:endParaRPr lang="el-GR" dirty="0"/>
          </a:p>
          <a:p>
            <a:r>
              <a:rPr lang="en-GB" b="1" dirty="0">
                <a:effectLst/>
              </a:rPr>
              <a:t>IIB: </a:t>
            </a:r>
            <a:r>
              <a:rPr lang="en-GB" dirty="0">
                <a:effectLst/>
              </a:rPr>
              <a:t>T2c, N0, M0,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PSA,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GS (</a:t>
            </a:r>
            <a:r>
              <a:rPr lang="en-GB" b="1" dirty="0">
                <a:effectLst/>
              </a:rPr>
              <a:t>T2c: </a:t>
            </a:r>
            <a:r>
              <a:rPr lang="el-GR" b="1" dirty="0">
                <a:effectLst/>
              </a:rPr>
              <a:t>διήθηση και των 2 λοβών</a:t>
            </a:r>
            <a:r>
              <a:rPr lang="el-GR" dirty="0">
                <a:effectLst/>
              </a:rPr>
              <a:t>) ή </a:t>
            </a:r>
            <a:r>
              <a:rPr lang="en-GB" dirty="0">
                <a:effectLst/>
              </a:rPr>
              <a:t>T1-2, N0, M0, PSA ≥20,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GS, </a:t>
            </a:r>
            <a:r>
              <a:rPr lang="el-GR" dirty="0">
                <a:effectLst/>
              </a:rPr>
              <a:t>ή </a:t>
            </a:r>
            <a:r>
              <a:rPr lang="en-GB" dirty="0">
                <a:effectLst/>
              </a:rPr>
              <a:t>T1-2, N0, M0,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PSA, GS ≥8 </a:t>
            </a:r>
            <a:endParaRPr lang="en-GB" dirty="0"/>
          </a:p>
          <a:p>
            <a:r>
              <a:rPr lang="en-GB" b="1" dirty="0">
                <a:effectLst/>
              </a:rPr>
              <a:t>III: </a:t>
            </a:r>
            <a:r>
              <a:rPr lang="en-GB" dirty="0">
                <a:effectLst/>
              </a:rPr>
              <a:t>T3a,b, N0, M0,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PSA,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GS (</a:t>
            </a:r>
            <a:r>
              <a:rPr lang="en-GB" b="1" dirty="0">
                <a:effectLst/>
              </a:rPr>
              <a:t>T3a: </a:t>
            </a:r>
            <a:r>
              <a:rPr lang="el-GR" b="1" dirty="0">
                <a:effectLst/>
              </a:rPr>
              <a:t>διήθηση κάψας προστάτου ή αυχένα κύστης, </a:t>
            </a:r>
            <a:r>
              <a:rPr lang="en-GB" b="1" dirty="0">
                <a:effectLst/>
              </a:rPr>
              <a:t>T3b: </a:t>
            </a:r>
            <a:r>
              <a:rPr lang="el-GR" b="1" dirty="0">
                <a:effectLst/>
              </a:rPr>
              <a:t>διήθηση σπερματοδόχων κύστεων) </a:t>
            </a:r>
            <a:endParaRPr lang="el-GR" b="1" dirty="0"/>
          </a:p>
          <a:p>
            <a:r>
              <a:rPr lang="en-GB" b="1" dirty="0">
                <a:effectLst/>
              </a:rPr>
              <a:t>IV: </a:t>
            </a:r>
            <a:r>
              <a:rPr lang="en-GB" dirty="0">
                <a:effectLst/>
              </a:rPr>
              <a:t>T4, N0, M0,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PSA,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GS (</a:t>
            </a:r>
            <a:r>
              <a:rPr lang="en-GB" b="1" dirty="0">
                <a:effectLst/>
              </a:rPr>
              <a:t>T4: </a:t>
            </a:r>
            <a:r>
              <a:rPr lang="el-GR" b="1" dirty="0">
                <a:effectLst/>
              </a:rPr>
              <a:t>καθήλωση προστάτου, διήθηση γειτονικών δομών</a:t>
            </a:r>
            <a:r>
              <a:rPr lang="el-GR" dirty="0">
                <a:effectLst/>
              </a:rPr>
              <a:t>), ή κάθε </a:t>
            </a:r>
            <a:r>
              <a:rPr lang="en-GB" dirty="0">
                <a:effectLst/>
              </a:rPr>
              <a:t>T, N1, M0,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PSA, </a:t>
            </a:r>
            <a:r>
              <a:rPr lang="el-GR" dirty="0">
                <a:effectLst/>
              </a:rPr>
              <a:t>κάθε </a:t>
            </a:r>
            <a:r>
              <a:rPr lang="en-GB" dirty="0">
                <a:effectLst/>
              </a:rPr>
              <a:t>GS (</a:t>
            </a:r>
            <a:r>
              <a:rPr lang="en-GB" b="1" dirty="0">
                <a:effectLst/>
              </a:rPr>
              <a:t>N1: </a:t>
            </a:r>
            <a:r>
              <a:rPr lang="el-GR" b="1" dirty="0">
                <a:effectLst/>
              </a:rPr>
              <a:t>μετάσταση σε τοπικό́ λεμφαδένα) ή κάθε </a:t>
            </a:r>
            <a:r>
              <a:rPr lang="en-GB" b="1" dirty="0">
                <a:effectLst/>
              </a:rPr>
              <a:t>T, </a:t>
            </a:r>
            <a:r>
              <a:rPr lang="el-GR" b="1" dirty="0">
                <a:effectLst/>
              </a:rPr>
              <a:t>κάθε Ν, Μ1, κάθε </a:t>
            </a:r>
            <a:r>
              <a:rPr lang="en-GB" b="1" dirty="0">
                <a:effectLst/>
              </a:rPr>
              <a:t>PSA,</a:t>
            </a:r>
            <a:r>
              <a:rPr lang="el-GR" b="1" dirty="0">
                <a:effectLst/>
              </a:rPr>
              <a:t>κάθε </a:t>
            </a:r>
            <a:r>
              <a:rPr lang="en-GB" b="1" dirty="0">
                <a:effectLst/>
              </a:rPr>
              <a:t>GS (M1 : </a:t>
            </a:r>
            <a:r>
              <a:rPr lang="el-GR" b="1" dirty="0">
                <a:effectLst/>
              </a:rPr>
              <a:t>απομακρυσμένη μετάσταση). </a:t>
            </a:r>
            <a:endParaRPr lang="el-GR" b="1" dirty="0"/>
          </a:p>
          <a:p>
            <a:r>
              <a:rPr lang="el-GR" dirty="0">
                <a:effectLst/>
              </a:rPr>
              <a:t>*δ.ι.δ : διήθηση ιστολογικού́ δείγματος, </a:t>
            </a:r>
            <a:r>
              <a:rPr lang="en-GB" dirty="0">
                <a:effectLst/>
              </a:rPr>
              <a:t>GS : Gleason score</a:t>
            </a:r>
            <a:br>
              <a:rPr lang="en-GB" dirty="0">
                <a:effectLst/>
              </a:rPr>
            </a:br>
            <a:endParaRPr lang="en-GB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05609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3B7D-074E-CDC2-6459-C8B01325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>
                <a:effectLst/>
              </a:rPr>
              <a:t>Εκτίμηση επικινδυνότητας νόσου (αξιολόγηση κ</a:t>
            </a:r>
            <a:r>
              <a:rPr lang="el-GR" b="1" i="1" dirty="0"/>
              <a:t>ι</a:t>
            </a:r>
            <a:r>
              <a:rPr lang="el-GR" b="1" i="1" dirty="0">
                <a:effectLst/>
              </a:rPr>
              <a:t>νδύνου) 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BAC6-1F5B-826D-CAAF-41BA666E7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Νόσος πολύ χαμηλού και χαμηλού κινδύνου : </a:t>
            </a:r>
            <a:r>
              <a:rPr lang="en-GB" dirty="0">
                <a:effectLst/>
              </a:rPr>
              <a:t>T1 - T2a , PSA&lt; 10 ng/ml, GS≤ 6. 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Νόσος ενδιάμεσου κινδύνου : </a:t>
            </a:r>
            <a:r>
              <a:rPr lang="en-GB" dirty="0">
                <a:effectLst/>
              </a:rPr>
              <a:t>T2b – T3a , PSA 10-20 ng/ml , GS 7.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Νόσος υψηλού́ και πολύ υψηλού κινδύνου : </a:t>
            </a:r>
            <a:r>
              <a:rPr lang="en-GB" dirty="0">
                <a:effectLst/>
              </a:rPr>
              <a:t>T3b - T4 , PSA &gt; 20 ng/ml , GS 8-10. 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Μεταστατική́ νόσος: κάθε Τ, Ν1 ή κάθε Τ, κάθε Ν, Μ1.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06656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DCB1-AC57-8CE1-1CE5-4A3AF32A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3375-0C70-86E3-3492-C4230CFC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effectLst/>
              </a:rPr>
              <a:t>Ασθενείς με εντοπισμένη νόσο πολύ χαμηλού και χαμηλού κινδύνου (</a:t>
            </a:r>
            <a:r>
              <a:rPr lang="en-GB" b="1" dirty="0">
                <a:effectLst/>
              </a:rPr>
              <a:t>T1-T2a): </a:t>
            </a:r>
            <a:endParaRPr lang="el-GR" b="1" dirty="0">
              <a:effectLst/>
            </a:endParaRPr>
          </a:p>
          <a:p>
            <a:r>
              <a:rPr lang="el-GR" dirty="0">
                <a:effectLst/>
              </a:rPr>
              <a:t>Ασθενείς με ΠΕ (προσδοκώμενη επιβίωση) &lt; 10 </a:t>
            </a:r>
            <a:r>
              <a:rPr lang="en-GB" dirty="0">
                <a:effectLst/>
              </a:rPr>
              <a:t>ys </a:t>
            </a:r>
            <a:r>
              <a:rPr lang="el-GR" dirty="0">
                <a:effectLst/>
              </a:rPr>
              <a:t>τίθενται σε απλή́ παρακολούθηση (όχι βιοψίες προστάτου). </a:t>
            </a:r>
          </a:p>
          <a:p>
            <a:r>
              <a:rPr lang="el-GR" dirty="0">
                <a:effectLst/>
              </a:rPr>
              <a:t>Ασθενείς με ΠΕ ≥ 10 </a:t>
            </a:r>
            <a:r>
              <a:rPr lang="en-GB" dirty="0">
                <a:effectLst/>
              </a:rPr>
              <a:t>ys </a:t>
            </a:r>
            <a:r>
              <a:rPr lang="el-GR" dirty="0">
                <a:effectLst/>
              </a:rPr>
              <a:t>τίθενται σε ενεργή́ επιτήρηση (</a:t>
            </a:r>
            <a:r>
              <a:rPr lang="en-GB" dirty="0">
                <a:effectLst/>
              </a:rPr>
              <a:t>active surveillance, AS) </a:t>
            </a:r>
            <a:r>
              <a:rPr lang="el-GR" dirty="0">
                <a:effectLst/>
              </a:rPr>
              <a:t>και μόνο σε ορισμένες περιπτώσεις συζητείται </a:t>
            </a:r>
            <a:r>
              <a:rPr lang="en-GB" dirty="0">
                <a:effectLst/>
              </a:rPr>
              <a:t>EBRT </a:t>
            </a:r>
            <a:r>
              <a:rPr lang="el-GR" dirty="0">
                <a:effectLst/>
              </a:rPr>
              <a:t>και/ή βραχυθεραπεία (ΒΤ) ή ριζική́ προστατεκτομή (</a:t>
            </a:r>
            <a:r>
              <a:rPr lang="en-GB" dirty="0">
                <a:effectLst/>
              </a:rPr>
              <a:t>RP), </a:t>
            </a:r>
            <a:r>
              <a:rPr lang="el-GR" dirty="0">
                <a:effectLst/>
              </a:rPr>
              <a:t>με ή χωρίς εξαίρεση πυελικών λεμφαδένων (</a:t>
            </a:r>
            <a:r>
              <a:rPr lang="en-GB" dirty="0">
                <a:effectLst/>
              </a:rPr>
              <a:t>PLND). </a:t>
            </a:r>
            <a:endParaRPr lang="el-GR" dirty="0">
              <a:effectLst/>
            </a:endParaRPr>
          </a:p>
          <a:p>
            <a:r>
              <a:rPr lang="el-GR" dirty="0">
                <a:effectLst/>
              </a:rPr>
              <a:t>ή αντιανδρογόνος θεραπεία (</a:t>
            </a:r>
            <a:r>
              <a:rPr lang="en-GB" dirty="0">
                <a:effectLst/>
              </a:rPr>
              <a:t>ADT) </a:t>
            </a:r>
            <a:r>
              <a:rPr lang="el-GR" dirty="0">
                <a:effectLst/>
              </a:rPr>
              <a:t>εάν διαπιστωθεί Ν+ νόσος. </a:t>
            </a:r>
          </a:p>
          <a:p>
            <a:endParaRPr lang="en-GB" b="1" dirty="0">
              <a:effectLst/>
            </a:endParaRP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1829966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0C23-3492-857C-670B-3454BD42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dirty="0">
                <a:effectLst/>
              </a:rPr>
              <a:t>Ασθενείς με εντοπισμένη νόσο ενδιάμεσου κινδύνου (</a:t>
            </a:r>
            <a:r>
              <a:rPr lang="en-GB" sz="4900" dirty="0">
                <a:effectLst/>
              </a:rPr>
              <a:t>T2b-T3a): </a:t>
            </a:r>
            <a:br>
              <a:rPr lang="en-GB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06F-9155-813D-EB51-BF9F45329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Ασθενείς με ΠΕ &lt; 10 </a:t>
            </a:r>
            <a:r>
              <a:rPr lang="en-GB" dirty="0">
                <a:effectLst/>
              </a:rPr>
              <a:t>ys </a:t>
            </a:r>
            <a:r>
              <a:rPr lang="el-GR" dirty="0">
                <a:effectLst/>
              </a:rPr>
              <a:t>υποβάλλονται </a:t>
            </a:r>
            <a:r>
              <a:rPr lang="en-GB" dirty="0">
                <a:effectLst/>
              </a:rPr>
              <a:t>EBRT +/- ADT (4-6 </a:t>
            </a:r>
            <a:r>
              <a:rPr lang="el-GR" dirty="0">
                <a:effectLst/>
              </a:rPr>
              <a:t>μ.) +/- ΒΤ ή μόνο ΒΤ. </a:t>
            </a:r>
          </a:p>
          <a:p>
            <a:r>
              <a:rPr lang="el-GR" dirty="0">
                <a:effectLst/>
              </a:rPr>
              <a:t>Ασθενείς με ΠΕ ≥ 10 </a:t>
            </a:r>
            <a:r>
              <a:rPr lang="en-GB" dirty="0">
                <a:effectLst/>
              </a:rPr>
              <a:t>ys </a:t>
            </a:r>
            <a:r>
              <a:rPr lang="el-GR" dirty="0">
                <a:effectLst/>
              </a:rPr>
              <a:t>υποβάλλονται σε </a:t>
            </a:r>
            <a:r>
              <a:rPr lang="en-GB" dirty="0">
                <a:effectLst/>
              </a:rPr>
              <a:t>RP (</a:t>
            </a:r>
            <a:r>
              <a:rPr lang="el-GR" dirty="0">
                <a:effectLst/>
              </a:rPr>
              <a:t>με ή χωρίς </a:t>
            </a:r>
            <a:r>
              <a:rPr lang="en-GB" dirty="0">
                <a:effectLst/>
              </a:rPr>
              <a:t>PLND) </a:t>
            </a:r>
            <a:endParaRPr lang="el-GR" dirty="0"/>
          </a:p>
          <a:p>
            <a:r>
              <a:rPr lang="el-GR" dirty="0">
                <a:effectLst/>
              </a:rPr>
              <a:t>σε </a:t>
            </a:r>
            <a:r>
              <a:rPr lang="en-GB" dirty="0">
                <a:effectLst/>
              </a:rPr>
              <a:t>pIII </a:t>
            </a:r>
            <a:r>
              <a:rPr lang="el-GR" dirty="0">
                <a:effectLst/>
              </a:rPr>
              <a:t>στάδιο ή σε μη μηδενισμό́ του </a:t>
            </a:r>
            <a:r>
              <a:rPr lang="en-GB" dirty="0">
                <a:effectLst/>
              </a:rPr>
              <a:t>PSA </a:t>
            </a:r>
            <a:r>
              <a:rPr lang="el-GR" dirty="0">
                <a:effectLst/>
              </a:rPr>
              <a:t>γίνεται </a:t>
            </a:r>
            <a:r>
              <a:rPr lang="en-GB" dirty="0">
                <a:effectLst/>
              </a:rPr>
              <a:t>adjuvant EBRT ± ADT (4-6 </a:t>
            </a:r>
            <a:r>
              <a:rPr lang="el-GR" dirty="0">
                <a:effectLst/>
              </a:rPr>
              <a:t>μήνες).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45915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516D-C4A8-14E5-0AF0-8031E4F6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effectLst/>
              </a:rPr>
              <a:t>Ασθενείς με νόσο υψηλού ή πολύ υψηλού κινδύνου (</a:t>
            </a:r>
            <a:r>
              <a:rPr lang="en-GB" dirty="0">
                <a:effectLst/>
              </a:rPr>
              <a:t>T3b-T4): </a:t>
            </a:r>
            <a:br>
              <a:rPr lang="en-GB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AFDF-F82B-8AD8-79A2-94CCE5A2D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Στους </a:t>
            </a:r>
            <a:r>
              <a:rPr lang="el-GR" dirty="0" err="1">
                <a:effectLst/>
              </a:rPr>
              <a:t>ασθενείς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αυτούς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γίνεται</a:t>
            </a:r>
            <a:r>
              <a:rPr lang="el-GR" dirty="0">
                <a:effectLst/>
              </a:rPr>
              <a:t> </a:t>
            </a:r>
            <a:r>
              <a:rPr lang="en-GB" dirty="0">
                <a:effectLst/>
              </a:rPr>
              <a:t>EBRT+ADT</a:t>
            </a:r>
            <a:r>
              <a:rPr lang="el-GR" dirty="0">
                <a:effectLst/>
              </a:rPr>
              <a:t>.</a:t>
            </a: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02400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24405C-286C-3761-FCD1-C371E38A6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2" r="585"/>
          <a:stretch/>
        </p:blipFill>
        <p:spPr>
          <a:xfrm>
            <a:off x="433754" y="410308"/>
            <a:ext cx="9952892" cy="6447692"/>
          </a:xfrm>
        </p:spPr>
      </p:pic>
    </p:spTree>
    <p:extLst>
      <p:ext uri="{BB962C8B-B14F-4D97-AF65-F5344CB8AC3E}">
        <p14:creationId xmlns:p14="http://schemas.microsoft.com/office/powerpoint/2010/main" val="2493702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B157-7A3F-5BD5-E685-382BE003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b="1" dirty="0">
                <a:effectLst/>
              </a:rPr>
              <a:t>Εξειδίκευση θεραπείας</a:t>
            </a:r>
            <a:br>
              <a:rPr lang="el-GR" sz="1800" b="1" dirty="0">
                <a:effectLst/>
                <a:latin typeface="Calibri" panose="020F0502020204030204" pitchFamily="34" charset="0"/>
              </a:rPr>
            </a:br>
            <a:br>
              <a:rPr lang="el-GR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A424-BC2D-BBCA-9350-8FB0F1AA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effectLst/>
              </a:rPr>
              <a:t>Ενεργή́ επιτήρηση (</a:t>
            </a:r>
            <a:r>
              <a:rPr lang="en-GB" b="1" dirty="0">
                <a:effectLst/>
              </a:rPr>
              <a:t>AS)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l-GR" dirty="0">
                <a:effectLst/>
              </a:rPr>
              <a:t>Κατά́ την </a:t>
            </a:r>
            <a:r>
              <a:rPr lang="en-GB" dirty="0">
                <a:effectLst/>
              </a:rPr>
              <a:t>AS </a:t>
            </a:r>
            <a:r>
              <a:rPr lang="el-GR" dirty="0">
                <a:effectLst/>
              </a:rPr>
              <a:t>προβλέπονται</a:t>
            </a:r>
            <a:r>
              <a:rPr lang="en-US" dirty="0">
                <a:effectLst/>
              </a:rPr>
              <a:t>:</a:t>
            </a:r>
          </a:p>
          <a:p>
            <a:r>
              <a:rPr lang="el-GR" dirty="0">
                <a:effectLst/>
              </a:rPr>
              <a:t> ανά 6μηνο</a:t>
            </a:r>
            <a:r>
              <a:rPr lang="en-US" dirty="0">
                <a:effectLst/>
              </a:rPr>
              <a:t> </a:t>
            </a:r>
            <a:r>
              <a:rPr lang="el-GR" dirty="0">
                <a:effectLst/>
              </a:rPr>
              <a:t>κλινική́ εξέταση και προσδιορισμός </a:t>
            </a:r>
            <a:r>
              <a:rPr lang="en-GB" dirty="0">
                <a:effectLst/>
              </a:rPr>
              <a:t>PSA</a:t>
            </a:r>
            <a:r>
              <a:rPr lang="el-GR" dirty="0">
                <a:effectLst/>
              </a:rPr>
              <a:t> </a:t>
            </a:r>
          </a:p>
          <a:p>
            <a:r>
              <a:rPr lang="el-GR" dirty="0">
                <a:effectLst/>
              </a:rPr>
              <a:t>Ανά </a:t>
            </a:r>
            <a:r>
              <a:rPr lang="en-GB" dirty="0">
                <a:effectLst/>
              </a:rPr>
              <a:t>12-18 </a:t>
            </a:r>
            <a:r>
              <a:rPr lang="el-GR" dirty="0">
                <a:effectLst/>
              </a:rPr>
              <a:t>μήνες, βιοψία προστάτου.</a:t>
            </a:r>
          </a:p>
          <a:p>
            <a:r>
              <a:rPr lang="el-GR" dirty="0">
                <a:effectLst/>
              </a:rPr>
              <a:t>2-3 χρόνια, πλήρης επανασταδιοποίηση. </a:t>
            </a:r>
          </a:p>
          <a:p>
            <a:pPr marL="0" indent="0">
              <a:buNone/>
            </a:pPr>
            <a:r>
              <a:rPr lang="el-GR" dirty="0">
                <a:effectLst/>
              </a:rPr>
              <a:t>Πλεονεκτήματα της </a:t>
            </a:r>
            <a:r>
              <a:rPr lang="en-GB" dirty="0">
                <a:effectLst/>
              </a:rPr>
              <a:t>AS: </a:t>
            </a:r>
            <a:r>
              <a:rPr lang="el-GR" dirty="0">
                <a:effectLst/>
              </a:rPr>
              <a:t>αποφυγή́ υπερθεραπείας, καλύτερη ποιότητα ζωής. Μειονεκτήματα της </a:t>
            </a:r>
            <a:r>
              <a:rPr lang="en-GB" dirty="0">
                <a:effectLst/>
              </a:rPr>
              <a:t>AS: </a:t>
            </a:r>
            <a:r>
              <a:rPr lang="el-GR" dirty="0">
                <a:effectLst/>
              </a:rPr>
              <a:t>κίνδυνος καθυστερημένης θεραπευτικής παρέμβασης, επειδή́ δεν είναι δυνατή́ η πρόβλεψη του παθολογοανατομικού σταδίου με </a:t>
            </a:r>
            <a:r>
              <a:rPr lang="en-GB" dirty="0">
                <a:effectLst/>
              </a:rPr>
              <a:t>FNA.</a:t>
            </a:r>
            <a:br>
              <a:rPr lang="en-GB" dirty="0">
                <a:effectLst/>
              </a:rPr>
            </a:br>
            <a:r>
              <a:rPr lang="el-GR" dirty="0">
                <a:effectLst/>
              </a:rPr>
              <a:t>Έκβαση ασθενών υπό́ </a:t>
            </a:r>
            <a:r>
              <a:rPr lang="en-GB" dirty="0">
                <a:effectLst/>
              </a:rPr>
              <a:t>AS: 60% </a:t>
            </a:r>
            <a:r>
              <a:rPr lang="el-GR" dirty="0">
                <a:effectLst/>
              </a:rPr>
              <a:t>των ασθενών παραμένουν σε </a:t>
            </a:r>
            <a:r>
              <a:rPr lang="en-GB" dirty="0">
                <a:effectLst/>
              </a:rPr>
              <a:t>AS </a:t>
            </a:r>
            <a:r>
              <a:rPr lang="el-GR" dirty="0">
                <a:effectLst/>
              </a:rPr>
              <a:t>και μετά από́ 5 χρόνια και 8% χρήζουν παρέμβασης μετά από́ 2 χρόνια.</a:t>
            </a:r>
            <a:br>
              <a:rPr lang="el-GR" dirty="0">
                <a:effectLst/>
              </a:rPr>
            </a:br>
            <a:endParaRPr lang="el-GR" dirty="0">
              <a:effectLst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59847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0881-4D0F-1B2C-F1F8-46E2CCF5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effectLst/>
              </a:rPr>
              <a:t>Ριζική προστατεκτομή (</a:t>
            </a:r>
            <a:r>
              <a:rPr lang="en-GB" sz="2800" b="1" dirty="0">
                <a:effectLst/>
              </a:rPr>
              <a:t>RP) </a:t>
            </a:r>
            <a:br>
              <a:rPr lang="en-GB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A6E1-683C-98B6-D347-B2C9C9A7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894"/>
            <a:ext cx="10515600" cy="50310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dirty="0">
                <a:effectLst/>
              </a:rPr>
              <a:t>Προτιμάται σε άτομα ηλικίας &lt;60 ετών, με προσδόκιμο επιβίωσης ≥ 10 ετών. Δεν υφίστανται ειδικά κριτήρια επιλογής, όμως αποφεύγεται σε άτομα ηλικίας &gt; 70-75 ετών ή σε στάδιο νόσου ΙΙΙ (Τ3</a:t>
            </a:r>
            <a:r>
              <a:rPr lang="en-GB" sz="2600" dirty="0">
                <a:effectLst/>
              </a:rPr>
              <a:t>b) </a:t>
            </a:r>
            <a:r>
              <a:rPr lang="el-GR" sz="2600" dirty="0">
                <a:effectLst/>
              </a:rPr>
              <a:t>ή </a:t>
            </a:r>
            <a:r>
              <a:rPr lang="en-GB" sz="2600" dirty="0">
                <a:effectLst/>
              </a:rPr>
              <a:t>IV </a:t>
            </a:r>
            <a:r>
              <a:rPr lang="el-GR" sz="2600" dirty="0">
                <a:effectLst/>
              </a:rPr>
              <a:t>ή σε </a:t>
            </a:r>
            <a:r>
              <a:rPr lang="en-GB" sz="2600" dirty="0">
                <a:effectLst/>
              </a:rPr>
              <a:t>G3 (GS &gt; 8), </a:t>
            </a:r>
            <a:r>
              <a:rPr lang="el-GR" sz="2600" dirty="0">
                <a:effectLst/>
              </a:rPr>
              <a:t>καθώς και σε ύπαρξη συστηματικών αντενδείξεων. </a:t>
            </a:r>
          </a:p>
          <a:p>
            <a:pPr marL="0" indent="0">
              <a:buNone/>
            </a:pPr>
            <a:r>
              <a:rPr lang="el-GR" b="1" i="1" dirty="0">
                <a:effectLst/>
              </a:rPr>
              <a:t>Μετά ριζική́ προστατεκτομή: </a:t>
            </a:r>
            <a:endParaRPr lang="en-US" b="1" i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Τ</a:t>
            </a:r>
            <a:r>
              <a:rPr lang="el-GR" dirty="0">
                <a:effectLst/>
              </a:rPr>
              <a:t>ο </a:t>
            </a:r>
            <a:r>
              <a:rPr lang="en-GB" dirty="0">
                <a:effectLst/>
              </a:rPr>
              <a:t>PSA, </a:t>
            </a:r>
            <a:r>
              <a:rPr lang="el-GR">
                <a:effectLst/>
              </a:rPr>
              <a:t>σε 4-6 </a:t>
            </a:r>
            <a:r>
              <a:rPr lang="el-GR" dirty="0"/>
              <a:t>εβδομ</a:t>
            </a:r>
            <a:r>
              <a:rPr lang="en-GB" dirty="0" err="1"/>
              <a:t>ά</a:t>
            </a:r>
            <a:r>
              <a:rPr lang="el-GR" dirty="0"/>
              <a:t>δες</a:t>
            </a:r>
            <a:r>
              <a:rPr lang="en-GB" dirty="0">
                <a:effectLst/>
              </a:rPr>
              <a:t>, </a:t>
            </a:r>
            <a:r>
              <a:rPr lang="el-GR" dirty="0">
                <a:effectLst/>
              </a:rPr>
              <a:t>δεν ανιχνεύεται [μη-μηδενισμός σημαίνει υπολειμματική́ νόσο ή μεταστατική́ νόσο.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Το παθολογοανατομικό στάδιο (</a:t>
            </a:r>
            <a:r>
              <a:rPr lang="en-GB" dirty="0">
                <a:effectLst/>
              </a:rPr>
              <a:t>p) </a:t>
            </a:r>
            <a:r>
              <a:rPr lang="el-GR" dirty="0">
                <a:effectLst/>
              </a:rPr>
              <a:t>καθορίζει την πρόγνωση.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effectLst/>
              </a:rPr>
              <a:t>Επιπλοκές:</a:t>
            </a:r>
            <a:r>
              <a:rPr lang="el-GR" dirty="0">
                <a:effectLst/>
              </a:rPr>
              <a:t> ακράτεια ούρων 5-30% (σοβαρή́ 1-3%), λεμφοκήλη (συλλογή́ λέμφου σε ιστούς) σε λεμφαδενεκτομή (20%), πνευμονική́ εμβολή́, λοιμώξεις, λεμφοίδημα.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Υποτροπή́: 10-40%.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Έκβαση: 75% των ασθενών παραμένουν ελεύθεροι νόσου στη 10ετια, χωρίς </a:t>
            </a:r>
            <a:r>
              <a:rPr lang="en-GB" dirty="0">
                <a:effectLst/>
              </a:rPr>
              <a:t>adjuvant </a:t>
            </a:r>
            <a:r>
              <a:rPr lang="el-GR" dirty="0">
                <a:effectLst/>
              </a:rPr>
              <a:t>θεραπεία. </a:t>
            </a:r>
          </a:p>
          <a:p>
            <a:endParaRPr lang="el-GR" b="1" dirty="0"/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4534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4CB2-1423-2E35-F16A-EFAF6F93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Διερεύνηση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5314F-39CA-2C77-3EFD-9BDF8BFA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U/S </a:t>
            </a:r>
            <a:r>
              <a:rPr lang="el-GR" dirty="0"/>
              <a:t>κοιλίας</a:t>
            </a:r>
            <a:r>
              <a:rPr lang="en-US" dirty="0"/>
              <a:t>, duplex Doppler US </a:t>
            </a:r>
            <a:r>
              <a:rPr lang="el-GR" dirty="0"/>
              <a:t>για έλεγχο θρόμβωσης νεφρικής ή κάτω κοίλης φλέβας.</a:t>
            </a:r>
          </a:p>
          <a:p>
            <a:r>
              <a:rPr lang="el-GR" dirty="0"/>
              <a:t>Αξονική τομογραφία (</a:t>
            </a:r>
            <a:r>
              <a:rPr lang="en-US" dirty="0"/>
              <a:t>Computer Tomography, CT)</a:t>
            </a:r>
          </a:p>
          <a:p>
            <a:r>
              <a:rPr lang="el-GR" dirty="0"/>
              <a:t>Μαγνητική τομογραφία (Μ</a:t>
            </a:r>
            <a:r>
              <a:rPr lang="en-US" dirty="0"/>
              <a:t>agnetic Resonance Imaging-MRI)</a:t>
            </a:r>
          </a:p>
          <a:p>
            <a:r>
              <a:rPr lang="el-GR" dirty="0"/>
              <a:t>Διερεύνηση μεταστάσεων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9414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AA05-D2E9-36A4-68D1-1A09CC11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>
                <a:effectLst/>
              </a:rPr>
              <a:t>Ακτινοθεραπεία (</a:t>
            </a:r>
            <a:r>
              <a:rPr lang="en-GB" sz="2800" b="1" dirty="0">
                <a:effectLst/>
              </a:rPr>
              <a:t>EBRT) </a:t>
            </a:r>
            <a:r>
              <a:rPr lang="el-GR" sz="2800" b="1" dirty="0">
                <a:effectLst/>
              </a:rPr>
              <a:t>και/ή βραχυθεραπεία (</a:t>
            </a:r>
            <a:r>
              <a:rPr lang="en-GB" sz="2800" b="1" dirty="0">
                <a:effectLst/>
              </a:rPr>
              <a:t>BT) </a:t>
            </a:r>
            <a:br>
              <a:rPr lang="en-GB" sz="2800" dirty="0">
                <a:effectLst/>
              </a:rPr>
            </a:br>
            <a:r>
              <a:rPr lang="el-GR" sz="1800" i="1" dirty="0">
                <a:effectLst/>
                <a:latin typeface="Calibri" panose="020F0502020204030204" pitchFamily="34" charset="0"/>
              </a:rPr>
              <a:t> </a:t>
            </a:r>
            <a:br>
              <a:rPr lang="el-GR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30B7-F7C6-7B4A-127E-35456745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i="1" dirty="0">
                <a:effectLst/>
              </a:rPr>
              <a:t>Ενδείξεις: </a:t>
            </a:r>
            <a:endParaRPr lang="el-GR" b="1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</a:rPr>
              <a:t>Αντένδειξη </a:t>
            </a:r>
            <a:r>
              <a:rPr lang="en-GB" sz="2800" dirty="0">
                <a:effectLst/>
              </a:rPr>
              <a:t>RP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</a:rPr>
              <a:t>G3(&gt;8)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</a:rPr>
              <a:t>Μετά </a:t>
            </a:r>
            <a:r>
              <a:rPr lang="en-GB" sz="2800" dirty="0">
                <a:effectLst/>
              </a:rPr>
              <a:t>RP, </a:t>
            </a:r>
            <a:r>
              <a:rPr lang="el-GR" sz="2800" dirty="0">
                <a:effectLst/>
              </a:rPr>
              <a:t>όταν στάδιο </a:t>
            </a:r>
            <a:r>
              <a:rPr lang="en-GB" sz="2800" dirty="0">
                <a:effectLst/>
              </a:rPr>
              <a:t>pIII , </a:t>
            </a:r>
            <a:r>
              <a:rPr lang="el-GR" sz="2800" dirty="0">
                <a:effectLst/>
              </a:rPr>
              <a:t>ύπαρξη διηθημένων ορίων εκτομής ή παραμονή́ ανιχνεύσιμου </a:t>
            </a:r>
            <a:r>
              <a:rPr lang="en-GB" sz="2800" dirty="0">
                <a:effectLst/>
              </a:rPr>
              <a:t>PSA (&gt; 0,5-1 ng/ml)</a:t>
            </a:r>
            <a:endParaRPr lang="el-GR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effectLst/>
              </a:rPr>
              <a:t>Η </a:t>
            </a:r>
            <a:r>
              <a:rPr lang="en-GB" dirty="0">
                <a:effectLst/>
              </a:rPr>
              <a:t>EBRT (75,6-79,2 Gy </a:t>
            </a:r>
            <a:r>
              <a:rPr lang="el-GR" dirty="0">
                <a:effectLst/>
              </a:rPr>
              <a:t>σε ασθενείς χαμηλού́ κινδύνου και 81 </a:t>
            </a:r>
            <a:r>
              <a:rPr lang="en-GB" dirty="0">
                <a:effectLst/>
              </a:rPr>
              <a:t>Gy </a:t>
            </a:r>
            <a:r>
              <a:rPr lang="el-GR" dirty="0">
                <a:effectLst/>
              </a:rPr>
              <a:t>σε ενδιάμεσου ή υψηλού́ κινδύνου) ακολουθείται από́ αντιανδρογόνο θεραπεία (</a:t>
            </a:r>
            <a:r>
              <a:rPr lang="en-GB" dirty="0">
                <a:effectLst/>
              </a:rPr>
              <a:t>ADT)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</a:endParaRP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585134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BC50-3605-17DE-5BD2-388B0041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/>
              </a:rPr>
              <a:t>Αντιανδρογόνος θεραπεία (</a:t>
            </a:r>
            <a:r>
              <a:rPr lang="en-GB" dirty="0">
                <a:effectLst/>
              </a:rPr>
              <a:t>Androgen Deprivation Therapy, ADT) </a:t>
            </a:r>
            <a:br>
              <a:rPr lang="en-GB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873E-AD5B-6BF0-289C-DF6AB44C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Τα επιθηλιακά́ κύτταρα των αδένων του προστάτου εκφράζουν υποδοχείς ανδρογόνων (</a:t>
            </a:r>
            <a:r>
              <a:rPr lang="en-GB" dirty="0">
                <a:effectLst/>
              </a:rPr>
              <a:t>ARs) </a:t>
            </a:r>
            <a:r>
              <a:rPr lang="el-GR" dirty="0">
                <a:effectLst/>
              </a:rPr>
              <a:t>και η ανάπτυξή τους είναι ανδρογονοεξαρτώμενη. </a:t>
            </a:r>
          </a:p>
          <a:p>
            <a:r>
              <a:rPr lang="el-GR" dirty="0">
                <a:effectLst/>
              </a:rPr>
              <a:t>Η τεστοστερόνη αποτελεί το κύριο ανδρογόνο και μετατρέπεται στον προστάτη σε διΰδροτεστοστερόνη από την 5α-αναγωγάση. Το 90% των ανδρογόνων προέρχεται από́ τον όρχι και &lt; 10% συντίθεται στα επινεφρίδια. Επομένως, </a:t>
            </a:r>
            <a:r>
              <a:rPr lang="el-GR" b="1" i="1" dirty="0">
                <a:effectLst/>
              </a:rPr>
              <a:t>σκοπός της θεραπείας </a:t>
            </a:r>
            <a:r>
              <a:rPr lang="el-GR" b="1" dirty="0">
                <a:effectLst/>
              </a:rPr>
              <a:t>είναι η δραστική́ μείωση των ανδρογόνων και η παρεμπόδιση της σύνδεσης αυτών με τους αντίστοιχους υποδοχείς.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8856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9E16-9129-3439-5863-0F6261AF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effectLst/>
              </a:rPr>
              <a:t>Φαρμακευτικές παρεμβάσεις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31C5-EC1B-746B-36F5-BF719CC3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LHRH-</a:t>
            </a:r>
            <a:r>
              <a:rPr lang="el-GR" dirty="0">
                <a:effectLst/>
              </a:rPr>
              <a:t>διεγέρτες (</a:t>
            </a:r>
            <a:r>
              <a:rPr lang="en-GB" dirty="0">
                <a:effectLst/>
              </a:rPr>
              <a:t>Leuprorelin,</a:t>
            </a:r>
            <a:r>
              <a:rPr lang="el-GR" dirty="0">
                <a:effectLst/>
              </a:rPr>
              <a:t> </a:t>
            </a:r>
            <a:r>
              <a:rPr lang="en-GB" dirty="0">
                <a:effectLst/>
              </a:rPr>
              <a:t>Goserelin </a:t>
            </a:r>
            <a:r>
              <a:rPr lang="el-GR" dirty="0">
                <a:effectLst/>
              </a:rPr>
              <a:t>κ.α.́): Αρχικά́ αυξάνουν την </a:t>
            </a:r>
            <a:r>
              <a:rPr lang="en-GB" dirty="0">
                <a:effectLst/>
              </a:rPr>
              <a:t>LH </a:t>
            </a:r>
            <a:r>
              <a:rPr lang="el-GR" dirty="0">
                <a:effectLst/>
              </a:rPr>
              <a:t>και </a:t>
            </a:r>
            <a:r>
              <a:rPr lang="en-GB" dirty="0">
                <a:effectLst/>
              </a:rPr>
              <a:t>FSH </a:t>
            </a:r>
            <a:r>
              <a:rPr lang="el-GR" dirty="0">
                <a:effectLst/>
              </a:rPr>
              <a:t>και ακολουθεί́ </a:t>
            </a:r>
            <a:r>
              <a:rPr lang="en-GB" dirty="0">
                <a:effectLst/>
              </a:rPr>
              <a:t>down-regulation </a:t>
            </a:r>
            <a:r>
              <a:rPr lang="el-GR" dirty="0">
                <a:effectLst/>
              </a:rPr>
              <a:t>των υποδοχέων της υπόφυσης και μείωση της </a:t>
            </a:r>
            <a:r>
              <a:rPr lang="en-GB" dirty="0">
                <a:effectLst/>
              </a:rPr>
              <a:t>LH </a:t>
            </a:r>
            <a:r>
              <a:rPr lang="el-GR" dirty="0">
                <a:effectLst/>
              </a:rPr>
              <a:t>και </a:t>
            </a:r>
            <a:r>
              <a:rPr lang="en-GB" dirty="0">
                <a:effectLst/>
              </a:rPr>
              <a:t>FSH (</a:t>
            </a:r>
            <a:r>
              <a:rPr lang="el-GR" dirty="0">
                <a:effectLst/>
              </a:rPr>
              <a:t>μείωση και ανδρογόνων)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 </a:t>
            </a:r>
            <a:r>
              <a:rPr lang="en-GB" dirty="0">
                <a:effectLst/>
              </a:rPr>
              <a:t>LHRH-</a:t>
            </a:r>
            <a:r>
              <a:rPr lang="el-GR" dirty="0">
                <a:effectLst/>
              </a:rPr>
              <a:t>ανταγωνιστές (</a:t>
            </a:r>
            <a:r>
              <a:rPr lang="en-GB" dirty="0">
                <a:effectLst/>
              </a:rPr>
              <a:t>Degarelix): </a:t>
            </a:r>
            <a:r>
              <a:rPr lang="el-GR" dirty="0">
                <a:effectLst/>
              </a:rPr>
              <a:t>Επιτυγχάνουν επίπεδα ανδρογόνων ορχεκτομής εντός 48</a:t>
            </a:r>
            <a:r>
              <a:rPr lang="en-GB" dirty="0">
                <a:effectLst/>
              </a:rPr>
              <a:t>h, </a:t>
            </a:r>
            <a:r>
              <a:rPr lang="el-GR" dirty="0">
                <a:effectLst/>
              </a:rPr>
              <a:t>χωρίς αρχική́ αύξηση τεστοστερόνης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 Αντιανδρογόνα (</a:t>
            </a:r>
            <a:r>
              <a:rPr lang="en-GB" dirty="0">
                <a:effectLst/>
              </a:rPr>
              <a:t>flutamide,bicalutamide,nilutamide,enzalutamide): </a:t>
            </a:r>
            <a:r>
              <a:rPr lang="el-GR" dirty="0">
                <a:effectLst/>
              </a:rPr>
              <a:t>Αποκλείουν τους υποδοχείς ανδρογόνων (</a:t>
            </a:r>
            <a:r>
              <a:rPr lang="en-GB" dirty="0">
                <a:effectLst/>
              </a:rPr>
              <a:t>Ars) </a:t>
            </a:r>
            <a:r>
              <a:rPr lang="el-GR" dirty="0">
                <a:effectLst/>
              </a:rPr>
              <a:t>στον προστάτη, εμποδίζοντας τη δράση των ανδρογόνων (συνδυάζονται με </a:t>
            </a:r>
            <a:r>
              <a:rPr lang="en-GB" dirty="0">
                <a:effectLst/>
              </a:rPr>
              <a:t>LHRH-</a:t>
            </a:r>
            <a:r>
              <a:rPr lang="el-GR" dirty="0">
                <a:effectLst/>
              </a:rPr>
              <a:t>διεγέρτες)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Οιστρογόνα (π.χ. διαιθυλστιλβεστρόλη-</a:t>
            </a:r>
            <a:r>
              <a:rPr lang="en-GB" dirty="0">
                <a:effectLst/>
              </a:rPr>
              <a:t>DES): </a:t>
            </a:r>
            <a:r>
              <a:rPr lang="el-GR" dirty="0">
                <a:effectLst/>
              </a:rPr>
              <a:t>Αναστέλλουν την έκκριση γοναδοτροπινών. </a:t>
            </a:r>
            <a:endParaRPr lang="el-GR" dirty="0"/>
          </a:p>
          <a:p>
            <a:r>
              <a:rPr lang="el-GR" dirty="0">
                <a:effectLst/>
              </a:rPr>
              <a:t>Κορτικοειδή́, κετοκοναζόλη, αμινογλουτεθιμίδη και </a:t>
            </a:r>
            <a:r>
              <a:rPr lang="en-GB" dirty="0">
                <a:effectLst/>
              </a:rPr>
              <a:t>abiraterone (</a:t>
            </a:r>
            <a:r>
              <a:rPr lang="el-GR" dirty="0">
                <a:effectLst/>
              </a:rPr>
              <a:t>ανταγωνιστής της </a:t>
            </a:r>
            <a:r>
              <a:rPr lang="en-GB" dirty="0">
                <a:effectLst/>
              </a:rPr>
              <a:t>CYP17 </a:t>
            </a:r>
            <a:r>
              <a:rPr lang="el-GR" dirty="0">
                <a:effectLst/>
              </a:rPr>
              <a:t>λυάσης) δρουν στο επίπεδο των επινεφριδίων και του όρχεως.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494631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CCFA-9226-7D73-D842-26341EF7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Πρόγνωση</a:t>
            </a:r>
            <a:r>
              <a:rPr lang="el-GR" sz="1800" b="1" dirty="0">
                <a:effectLst/>
                <a:latin typeface="Calibri" panose="020F0502020204030204" pitchFamily="34" charset="0"/>
              </a:rPr>
              <a:t> </a:t>
            </a:r>
            <a:br>
              <a:rPr lang="el-GR" dirty="0">
                <a:effectLst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C1E4-4E35-4CA1-EB2B-6BE9BCBD0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Ο βαθμός διαφοροποίησης του όγκου (</a:t>
            </a:r>
            <a:r>
              <a:rPr lang="en-GB" dirty="0">
                <a:effectLst/>
              </a:rPr>
              <a:t>G), </a:t>
            </a:r>
            <a:r>
              <a:rPr lang="el-GR" dirty="0">
                <a:effectLst/>
              </a:rPr>
              <a:t>το </a:t>
            </a:r>
            <a:r>
              <a:rPr lang="en-GB" dirty="0">
                <a:effectLst/>
              </a:rPr>
              <a:t>Gleason score, </a:t>
            </a:r>
            <a:r>
              <a:rPr lang="el-GR" dirty="0">
                <a:effectLst/>
              </a:rPr>
              <a:t>η διήθηση των σπερματοδόχων κύστεων, η διήθηση της προστατικής κάψας και τα επίπεδα του </a:t>
            </a:r>
            <a:r>
              <a:rPr lang="en-GB" dirty="0">
                <a:effectLst/>
              </a:rPr>
              <a:t>PSA </a:t>
            </a:r>
            <a:r>
              <a:rPr lang="el-GR" dirty="0">
                <a:effectLst/>
              </a:rPr>
              <a:t>και ο χρόνος διπλασιασμού́ του, αποτελούν καθοριστικούς προγνωστικούς παράγοντες. 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15ετής επιβίωση 81% περιγράφεται στα αρχικά στάδια της νόσου </a:t>
            </a:r>
            <a:r>
              <a:rPr lang="en-US" dirty="0">
                <a:effectLst/>
              </a:rPr>
              <a:t>S</a:t>
            </a:r>
            <a:r>
              <a:rPr lang="en-US" dirty="0"/>
              <a:t>t</a:t>
            </a:r>
            <a:r>
              <a:rPr lang="el-GR" dirty="0">
                <a:effectLst/>
              </a:rPr>
              <a:t> Ι</a:t>
            </a:r>
            <a:r>
              <a:rPr lang="en-US" dirty="0">
                <a:effectLst/>
              </a:rPr>
              <a:t>, </a:t>
            </a:r>
            <a:r>
              <a:rPr lang="el-GR" dirty="0">
                <a:effectLst/>
              </a:rPr>
              <a:t>ΙΙ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57% στο στάδιο ΙΙΙ</a:t>
            </a:r>
            <a:endParaRPr lang="en-US" dirty="0">
              <a:effectLst/>
            </a:endParaRPr>
          </a:p>
          <a:p>
            <a:r>
              <a:rPr lang="el-GR" dirty="0">
                <a:effectLst/>
              </a:rPr>
              <a:t> 6% στο στάδιο </a:t>
            </a:r>
            <a:r>
              <a:rPr lang="en-GB" dirty="0">
                <a:effectLst/>
              </a:rPr>
              <a:t>IV. </a:t>
            </a: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78344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5625-1D75-1D00-E761-3E3E1D676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dirty="0"/>
              <a:t>Σας ευχαριστώ για την προσοχή σας</a:t>
            </a:r>
            <a:endParaRPr lang="en-GR" sz="4400" dirty="0"/>
          </a:p>
        </p:txBody>
      </p:sp>
    </p:spTree>
    <p:extLst>
      <p:ext uri="{BB962C8B-B14F-4D97-AF65-F5344CB8AC3E}">
        <p14:creationId xmlns:p14="http://schemas.microsoft.com/office/powerpoint/2010/main" val="162857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5D12-B7BC-6722-42FE-5602B2F0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Ιστολογική διάγνωση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ED82-2E8F-AC80-F3A1-48FD8EA0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effectLst/>
              </a:rPr>
              <a:t>Σύμφωνα με τον Παγκόσμιο Οργανισμό́ Υγείας (</a:t>
            </a:r>
            <a:r>
              <a:rPr lang="en-GB" dirty="0">
                <a:effectLst/>
              </a:rPr>
              <a:t>World Health Organization, WHO), </a:t>
            </a:r>
            <a:r>
              <a:rPr lang="el-GR" dirty="0">
                <a:effectLst/>
              </a:rPr>
              <a:t>υπάρχουν </a:t>
            </a:r>
            <a:r>
              <a:rPr lang="el-GR" b="1" dirty="0">
                <a:effectLst/>
              </a:rPr>
              <a:t>τρεις κύριοι ιστολογικοί τύποι νεφροκυτταρικού καρκινώματος</a:t>
            </a:r>
          </a:p>
          <a:p>
            <a:r>
              <a:rPr lang="el-GR" dirty="0">
                <a:effectLst/>
              </a:rPr>
              <a:t> Το </a:t>
            </a:r>
            <a:r>
              <a:rPr lang="el-GR" b="1" dirty="0">
                <a:effectLst/>
              </a:rPr>
              <a:t>Διαυγοκυτταρικό </a:t>
            </a:r>
            <a:r>
              <a:rPr lang="en-GB" b="1" dirty="0">
                <a:effectLst/>
              </a:rPr>
              <a:t>RCC (clear cell RCC, ccRCC)</a:t>
            </a:r>
            <a:r>
              <a:rPr lang="en-GB" dirty="0">
                <a:effectLst/>
              </a:rPr>
              <a:t> </a:t>
            </a:r>
            <a:r>
              <a:rPr lang="el-GR" dirty="0">
                <a:effectLst/>
              </a:rPr>
              <a:t>σε ποσοστό́ 80-90% </a:t>
            </a:r>
            <a:endParaRPr lang="el-GR" dirty="0"/>
          </a:p>
          <a:p>
            <a:r>
              <a:rPr lang="el-GR" dirty="0">
                <a:effectLst/>
              </a:rPr>
              <a:t>Το </a:t>
            </a:r>
            <a:r>
              <a:rPr lang="el-GR" b="1" dirty="0">
                <a:effectLst/>
              </a:rPr>
              <a:t>Θηλώδες </a:t>
            </a:r>
            <a:r>
              <a:rPr lang="en-GB" b="1" dirty="0">
                <a:effectLst/>
              </a:rPr>
              <a:t>RCC</a:t>
            </a:r>
            <a:r>
              <a:rPr lang="el-GR" b="1" dirty="0">
                <a:effectLst/>
              </a:rPr>
              <a:t> </a:t>
            </a:r>
            <a:r>
              <a:rPr lang="en-GB" b="1" dirty="0">
                <a:effectLst/>
              </a:rPr>
              <a:t>(papillary</a:t>
            </a:r>
            <a:r>
              <a:rPr lang="el-GR" b="1" dirty="0">
                <a:effectLst/>
              </a:rPr>
              <a:t> </a:t>
            </a:r>
            <a:r>
              <a:rPr lang="en-GB" b="1" dirty="0">
                <a:effectLst/>
              </a:rPr>
              <a:t>RCC,</a:t>
            </a:r>
            <a:r>
              <a:rPr lang="el-GR" b="1" dirty="0">
                <a:effectLst/>
              </a:rPr>
              <a:t> </a:t>
            </a:r>
            <a:r>
              <a:rPr lang="en-GB" b="1" dirty="0">
                <a:effectLst/>
              </a:rPr>
              <a:t>pRCC)</a:t>
            </a:r>
            <a:r>
              <a:rPr lang="el-GR" dirty="0">
                <a:effectLst/>
              </a:rPr>
              <a:t> με ποσοστό́ εμφάνισης 10-15% </a:t>
            </a:r>
          </a:p>
          <a:p>
            <a:r>
              <a:rPr lang="el-GR" dirty="0">
                <a:effectLst/>
              </a:rPr>
              <a:t>Το </a:t>
            </a:r>
            <a:r>
              <a:rPr lang="el-GR" b="1" dirty="0">
                <a:effectLst/>
              </a:rPr>
              <a:t>Χρωμόφοβο </a:t>
            </a:r>
            <a:r>
              <a:rPr lang="en-GB" b="1" dirty="0">
                <a:effectLst/>
              </a:rPr>
              <a:t>RCC (chromophobe RCC, chRCC) </a:t>
            </a:r>
            <a:r>
              <a:rPr lang="el-GR" dirty="0">
                <a:effectLst/>
              </a:rPr>
              <a:t>σε ποσοστό́ περίπου 5%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4434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EC8E-6D8B-C1FF-CD7B-30CA8A2C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Μεταστ</a:t>
            </a:r>
            <a:r>
              <a:rPr lang="en-US" dirty="0"/>
              <a:t>ά</a:t>
            </a:r>
            <a:r>
              <a:rPr lang="el-GR" dirty="0"/>
              <a:t>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EC52-82FD-1F8D-64B7-29DD9D038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Πνεύμονες (50-60%)</a:t>
            </a:r>
          </a:p>
          <a:p>
            <a:r>
              <a:rPr lang="el-GR" dirty="0"/>
              <a:t>Μαλακά μόρια (36%)</a:t>
            </a:r>
          </a:p>
          <a:p>
            <a:r>
              <a:rPr lang="el-GR" dirty="0"/>
              <a:t>Οστά (20%)</a:t>
            </a:r>
          </a:p>
          <a:p>
            <a:r>
              <a:rPr lang="el-GR" dirty="0"/>
              <a:t>Ήπαρ (18%)</a:t>
            </a:r>
          </a:p>
          <a:p>
            <a:r>
              <a:rPr lang="el-GR" dirty="0"/>
              <a:t>Όψιμες εγκεφαλικές δευτεροπαθείς εντοπίσεις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8046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5309</Words>
  <Application>Microsoft Macintosh PowerPoint</Application>
  <PresentationFormat>Widescreen</PresentationFormat>
  <Paragraphs>357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Google Sans</vt:lpstr>
      <vt:lpstr>Office Theme</vt:lpstr>
      <vt:lpstr>Νεοπλάσματα του ουροποιητικού</vt:lpstr>
      <vt:lpstr>Καρκίνος ουροφόρου οδού (Urinary Tract Cancers)</vt:lpstr>
      <vt:lpstr>Καρκίνος νεφρού (Renal Cell Cancer, RCC)</vt:lpstr>
      <vt:lpstr>Κληρονομικοί παράγοντες</vt:lpstr>
      <vt:lpstr>Κλινικές εκδηλώσεις</vt:lpstr>
      <vt:lpstr>Παρανεοπλασματικές εκδηλώσεις</vt:lpstr>
      <vt:lpstr>Διερεύνηση</vt:lpstr>
      <vt:lpstr>Ιστολογική διάγνωση</vt:lpstr>
      <vt:lpstr>Μεταστάσεις</vt:lpstr>
      <vt:lpstr>Σταδιοποίηση</vt:lpstr>
      <vt:lpstr>Προγνωστική κατάταξη ασθενών, με βάση τους παράγοντες κινδύνου (MSKCC/Motzer)</vt:lpstr>
      <vt:lpstr>Θεραπευτική αντιμετώπιση</vt:lpstr>
      <vt:lpstr>Προχωρημένη ή μεταστατική νόσος</vt:lpstr>
      <vt:lpstr>Ασθενείς με διαυγοκυτταρικό καρκίνωμα νεφρού</vt:lpstr>
      <vt:lpstr>Ασθενείς με μη διαυγοκυτταρικό καρκίνωμα νεφρού</vt:lpstr>
      <vt:lpstr>Παρακολούθηση</vt:lpstr>
      <vt:lpstr>Πρόγνωση</vt:lpstr>
      <vt:lpstr>Καρκίνος νεφρικής πυέλου και ουρητήρα (Renal Pelvis and Ureter Cancer ) </vt:lpstr>
      <vt:lpstr>Θεραπεία</vt:lpstr>
      <vt:lpstr>Παρακολούθηση</vt:lpstr>
      <vt:lpstr> Καρκίνος ουροδόχου κύστης (Urinary Bladder Cancer, UBC)  </vt:lpstr>
      <vt:lpstr>Συμπτώματα</vt:lpstr>
      <vt:lpstr>Διερεύνηση</vt:lpstr>
      <vt:lpstr>Iστολογικοί Τύποι </vt:lpstr>
      <vt:lpstr>Κλινικοί υπότυποι  </vt:lpstr>
      <vt:lpstr>TNM σταδιοποίηση (AJCC, 2010)  </vt:lpstr>
      <vt:lpstr>Θεραπεία Η θεραπευτική́ αγωγή́ καθορίζεται από́ την παρουσία διήθησης της μυϊκής στιβάδας (St II) και των λεμφαδένων (St IV). </vt:lpstr>
      <vt:lpstr>Ενδοκυστική θεραπεία (IVT)</vt:lpstr>
      <vt:lpstr>Τοπική́ νόσος με διήθηση της μυϊκής στιβάδας (St II, III).  </vt:lpstr>
      <vt:lpstr>Μεταστατική νόσος</vt:lpstr>
      <vt:lpstr>PowerPoint Presentation</vt:lpstr>
      <vt:lpstr>Παρακολούθηση</vt:lpstr>
      <vt:lpstr>Καρκίνος ουρήθρας (Urethral Cancer)  </vt:lpstr>
      <vt:lpstr>Θεραπεία</vt:lpstr>
      <vt:lpstr>Καρκίνος αντρικών γεννητικών οργάνων  (male genital cancer)  </vt:lpstr>
      <vt:lpstr>Καρκίνος όρχεως </vt:lpstr>
      <vt:lpstr>Χαρακτηριστικά όγκου</vt:lpstr>
      <vt:lpstr>Διερεύνηση</vt:lpstr>
      <vt:lpstr>Ιστοπαθολογία</vt:lpstr>
      <vt:lpstr>Μεταστάσεις</vt:lpstr>
      <vt:lpstr>TNM σταδιοποίηση (AJCC, 2010) Παθολογοανατομικά στάδια νόσου  </vt:lpstr>
      <vt:lpstr>S : δείκτες ορού (αφορούν μη-σεμινωματώδεις όγκους)  </vt:lpstr>
      <vt:lpstr>PowerPoint Presentation</vt:lpstr>
      <vt:lpstr>Θεραπευτική αντιμετώπιση (μετά ορχεκτομή́)  </vt:lpstr>
      <vt:lpstr>PowerPoint Presentation</vt:lpstr>
      <vt:lpstr>Μη-σεμινωματώδεις όγκοι  (περιλαμβάνονται και μικτοί σεμινωματώδεις/μη σεμινωματώδεις όγκοι, καθώς και όγκοι με σεμινωματώδη ιστολογία και αυξημένη AFP).  </vt:lpstr>
      <vt:lpstr>PowerPoint Presentation</vt:lpstr>
      <vt:lpstr>PowerPoint Presentation</vt:lpstr>
      <vt:lpstr>PowerPoint Presentation</vt:lpstr>
      <vt:lpstr>Παρακολούθηση</vt:lpstr>
      <vt:lpstr>Καρκίνος πέους</vt:lpstr>
      <vt:lpstr>Σταδιοποίηση</vt:lpstr>
      <vt:lpstr>Θεραπεία</vt:lpstr>
      <vt:lpstr>Καρκίνος προστάτου (Prostate Cancer)  </vt:lpstr>
      <vt:lpstr>Προδιαθεσικοί, αιτιολογικοί παράγοντες:  </vt:lpstr>
      <vt:lpstr>Αρχικές κλινικές εκδηλώσεις:  </vt:lpstr>
      <vt:lpstr>Διερεύνηση:  </vt:lpstr>
      <vt:lpstr>PowerPoint Presentation</vt:lpstr>
      <vt:lpstr>Ιστοπαθολογία:  </vt:lpstr>
      <vt:lpstr>Μικροκυτταρικό καρκίνωμα του προστάτη </vt:lpstr>
      <vt:lpstr>Μεταστάσεις:  </vt:lpstr>
      <vt:lpstr>Ανατομική́ σταδιοποίηση / προγνωστικές ομάδες (TNM + PSA + G)  </vt:lpstr>
      <vt:lpstr>Εκτίμηση επικινδυνότητας νόσου (αξιολόγηση κινδύνου)  </vt:lpstr>
      <vt:lpstr>Θεραπεία</vt:lpstr>
      <vt:lpstr>Ασθενείς με εντοπισμένη νόσο ενδιάμεσου κινδύνου (T2b-T3a):  </vt:lpstr>
      <vt:lpstr>Ασθενείς με νόσο υψηλού ή πολύ υψηλού κινδύνου (T3b-T4):  </vt:lpstr>
      <vt:lpstr>PowerPoint Presentation</vt:lpstr>
      <vt:lpstr>Εξειδίκευση θεραπείας  </vt:lpstr>
      <vt:lpstr>Ριζική προστατεκτομή (RP)  </vt:lpstr>
      <vt:lpstr>Ακτινοθεραπεία (EBRT) και/ή βραχυθεραπεία (BT)    </vt:lpstr>
      <vt:lpstr>Αντιανδρογόνος θεραπεία (Androgen Deprivation Therapy, ADT)  </vt:lpstr>
      <vt:lpstr>Φαρμακευτικές παρεμβάσεις</vt:lpstr>
      <vt:lpstr>Πρόγνωση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Νεοπλάσματα του ουροποιητικού</dc:title>
  <dc:creator>Microsoft Office User</dc:creator>
  <cp:lastModifiedBy>Microsoft Office User</cp:lastModifiedBy>
  <cp:revision>246</cp:revision>
  <dcterms:created xsi:type="dcterms:W3CDTF">2023-04-23T10:14:20Z</dcterms:created>
  <dcterms:modified xsi:type="dcterms:W3CDTF">2024-04-01T11:57:39Z</dcterms:modified>
</cp:coreProperties>
</file>