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4"/>
  </p:notesMasterIdLst>
  <p:sldIdLst>
    <p:sldId id="256" r:id="rId2"/>
    <p:sldId id="284" r:id="rId3"/>
    <p:sldId id="302" r:id="rId4"/>
    <p:sldId id="274" r:id="rId5"/>
    <p:sldId id="291" r:id="rId6"/>
    <p:sldId id="292" r:id="rId7"/>
    <p:sldId id="283" r:id="rId8"/>
    <p:sldId id="267" r:id="rId9"/>
    <p:sldId id="293" r:id="rId10"/>
    <p:sldId id="258" r:id="rId11"/>
    <p:sldId id="288" r:id="rId12"/>
    <p:sldId id="260" r:id="rId13"/>
    <p:sldId id="271" r:id="rId14"/>
    <p:sldId id="296" r:id="rId15"/>
    <p:sldId id="262" r:id="rId16"/>
    <p:sldId id="268" r:id="rId17"/>
    <p:sldId id="269" r:id="rId18"/>
    <p:sldId id="263" r:id="rId19"/>
    <p:sldId id="264" r:id="rId20"/>
    <p:sldId id="304" r:id="rId21"/>
    <p:sldId id="286" r:id="rId22"/>
    <p:sldId id="299" r:id="rId23"/>
    <p:sldId id="270" r:id="rId24"/>
    <p:sldId id="273" r:id="rId25"/>
    <p:sldId id="300" r:id="rId26"/>
    <p:sldId id="301" r:id="rId27"/>
    <p:sldId id="307" r:id="rId28"/>
    <p:sldId id="308" r:id="rId29"/>
    <p:sldId id="303" r:id="rId30"/>
    <p:sldId id="265" r:id="rId31"/>
    <p:sldId id="295" r:id="rId32"/>
    <p:sldId id="310" r:id="rId3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B60A9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90" d="100"/>
          <a:sy n="90" d="100"/>
        </p:scale>
        <p:origin x="-100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BE7F9-90C2-4ED8-AFF7-A8D97798BBB8}" type="datetimeFigureOut">
              <a:rPr lang="el-GR" smtClean="0"/>
              <a:pPr/>
              <a:t>2/5/2020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967FB-BD9B-45C0-817B-FFEB4F0D054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Στην χειρουργική ογκολογία υπάρχει συγκεκριμένος</a:t>
            </a:r>
            <a:r>
              <a:rPr lang="el-GR" baseline="0" dirty="0" smtClean="0"/>
              <a:t> τρόπος που περιγράφουμε όλη αυτή την διαδικασία . Αρχικά χρησιμοποιούμε το </a:t>
            </a:r>
            <a:r>
              <a:rPr lang="en-US" baseline="0" dirty="0" smtClean="0"/>
              <a:t>Grade </a:t>
            </a:r>
            <a:r>
              <a:rPr lang="el-GR" baseline="0" dirty="0" smtClean="0"/>
              <a:t>που </a:t>
            </a:r>
            <a:r>
              <a:rPr lang="el-GR" dirty="0" smtClean="0"/>
              <a:t>Περιγράφει τα ιστολογικά χαρακτηριστικά των καρκινικών κυττάρων . Ο καρκίνος βαθμολογείται ως προς τη διαφοροποίηση των κυττάρων του όγκου και τον αριθμό των μιτώσεων. Τα παραπάνω θεωρούνται ότι σχετίζονται με την ικανότητα ανάπτυξης και εξάπλωσης του όγκου .</a:t>
            </a:r>
            <a:r>
              <a:rPr lang="el-GR" baseline="0" dirty="0" smtClean="0"/>
              <a:t> Έχουμε διαβάθμιση του </a:t>
            </a:r>
            <a:r>
              <a:rPr lang="en-US" baseline="0" dirty="0" smtClean="0"/>
              <a:t>Grade (1-3) </a:t>
            </a:r>
            <a:r>
              <a:rPr lang="el-GR" baseline="0" dirty="0" smtClean="0"/>
              <a:t>με τα καρκινώματα </a:t>
            </a:r>
            <a:r>
              <a:rPr lang="en-US" baseline="0" dirty="0" smtClean="0"/>
              <a:t>grade I</a:t>
            </a:r>
            <a:r>
              <a:rPr lang="el-GR" baseline="0" dirty="0" smtClean="0"/>
              <a:t>ΙΙ να έχουν την πιο επιθετική συμπεριφορά , και να μοιάζουν λιγότερο με τα φυσιολογικά κύτταρα και τα </a:t>
            </a:r>
            <a:r>
              <a:rPr lang="en-US" baseline="0" dirty="0" smtClean="0"/>
              <a:t>Grade I </a:t>
            </a:r>
            <a:r>
              <a:rPr lang="el-GR" baseline="0" dirty="0" smtClean="0"/>
              <a:t>να έχουν την πιο ήπια συμπεριφορά και να μοιάζουν περισσότερο με τα φυσιολογικά κύτταρα . Επίσης οι όγκοι μπορεί να χαρακτηριστούν από την δ</a:t>
            </a:r>
            <a:r>
              <a:rPr lang="el-GR" dirty="0" smtClean="0"/>
              <a:t>ιαφοροποίηση τους : Περιγράφει χαρακτηριστικά των καρκινικών κυττάρων σε σχέση με την ομοιότητα τους με το κύτταρο από το οποίο προέρχονται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Στην πλειονότητα τους οι συμπαγείς όγκοι ακολουθούν μια συγκεκριμένη πορεία .</a:t>
            </a:r>
            <a:r>
              <a:rPr lang="el-GR" baseline="0" dirty="0" smtClean="0"/>
              <a:t> Αρχικά υπάρχει η μη διηθητική φάση ( </a:t>
            </a:r>
            <a:r>
              <a:rPr lang="en-US" baseline="0" dirty="0" smtClean="0"/>
              <a:t>In situ) </a:t>
            </a:r>
            <a:r>
              <a:rPr lang="el-GR" baseline="0" dirty="0" smtClean="0"/>
              <a:t>κατά την οποία δεν έχει διασπαστεί η βασική μεμβράνη και παρόλο που υπάρχει η ατυπία, θεωρητικά δεν υπάρχει η ικανότητα μετάστασης του όγκου. Με την διάσπαση της βασικής μεμβράνης ο όγκος πια χαρακτηρίζεται ως διηθητικός και αποκτά την ικανότητα να μεταφερθεί τόσο στα λεμφαγγεία όσο και στα αιμοφόρα αγγεία . ΟΙ διηθητικοί καρκίνοι αναπτύσσονται τοπικά ενώ παράλληλα μπορεί να μεταφερθούν και να διηθήσουν λεμφαδένες της περιοχής. Τέλος </a:t>
            </a:r>
            <a:r>
              <a:rPr lang="el-GR" baseline="0" dirty="0" err="1" smtClean="0"/>
              <a:t>αιματογενός</a:t>
            </a:r>
            <a:r>
              <a:rPr lang="el-GR" baseline="0" dirty="0" smtClean="0"/>
              <a:t>  μπορεί να μεταφερθούν και να εγκατασταθούν σε απομακρυσμένα όργανα δίνοντας 2</a:t>
            </a:r>
            <a:r>
              <a:rPr lang="el-GR" baseline="30000" dirty="0" smtClean="0"/>
              <a:t>ο</a:t>
            </a:r>
            <a:r>
              <a:rPr lang="el-GR" baseline="0" dirty="0" smtClean="0"/>
              <a:t> </a:t>
            </a:r>
            <a:r>
              <a:rPr lang="el-GR" baseline="0" dirty="0" err="1" smtClean="0"/>
              <a:t>παθείς</a:t>
            </a:r>
            <a:r>
              <a:rPr lang="el-GR" baseline="0" dirty="0" smtClean="0"/>
              <a:t> μεταστάσεις .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Επίσης</a:t>
            </a:r>
            <a:r>
              <a:rPr lang="el-GR" baseline="0" dirty="0" smtClean="0"/>
              <a:t> είναι πολύ σημαντικό να μπορούμε να περιγράψουμε την έκταση της νόσου και αυτό το πετυχαίνουμε με την Σταδιοποίηση τους . Υπήρξαν και υπάρχουν αρκετά συστήματα ταξινόμησης αλλά το πιο συνηθισμένο είναι αυτό της Α</a:t>
            </a:r>
            <a:r>
              <a:rPr lang="en-US" baseline="0" dirty="0" smtClean="0"/>
              <a:t>JCC </a:t>
            </a:r>
            <a:r>
              <a:rPr lang="el-GR" baseline="0" dirty="0" smtClean="0"/>
              <a:t>η αλλιώς το σύστημα ΤΝΜ.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Γιατί όμως είναι σημαντική αυτή η </a:t>
            </a:r>
            <a:r>
              <a:rPr lang="el-GR" dirty="0" err="1" smtClean="0"/>
              <a:t>σταδιοποίηση</a:t>
            </a:r>
            <a:r>
              <a:rPr lang="el-GR" baseline="0" dirty="0" smtClean="0"/>
              <a:t> : Κατ αρχή επιτρέπει στους θεράποντες να </a:t>
            </a:r>
            <a:r>
              <a:rPr kumimoji="0" lang="el-GR"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συνεννοούνται μεταξύ τους  και να μπορούν να αντιληφθούν την έκταση της νόσου. </a:t>
            </a:r>
            <a:r>
              <a:rPr lang="el-GR" dirty="0" err="1" smtClean="0">
                <a:latin typeface="Arial" pitchFamily="34" charset="0"/>
                <a:cs typeface="Arial" pitchFamily="34" charset="0"/>
              </a:rPr>
              <a:t>Αυ</a:t>
            </a:r>
            <a:r>
              <a:rPr kumimoji="0" lang="el-GR"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το χρειάζεται για να ληφθούν οι σωστές αποφάσεις για </a:t>
            </a:r>
            <a:r>
              <a:rPr kumimoji="0" lang="el-GR" sz="1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για</a:t>
            </a:r>
            <a:r>
              <a:rPr kumimoji="0" lang="el-GR"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 το είδος θεραπείας που ενδείκνυται σε κάθε περίπτωση και έτσι να σχεδιαστεί με ακρίβεια η βέλτιστη θεραπεία . Παράλληλα μπορεί να εκτιμηθεί η πρόγνωση και να ληφθεί υπόψη στην τελική απόφαση . Τέλος αποτελεί ένα καλό εργαλείο το οποίο καθιστά συγκρίσιμες μελέτες που γίνονται σε διαφορετικά μέρη . Σε γενικές γραμμές ως στάδιο Ι και ΙΙ χαρακτηρίζονται οι αρχόμενοι καρκίνοι οι οποίοι δυνητικά είναι πιο θεραπεύσιμοι και απαιτείται επιθετική προσέγγιση κυρίως με αρχικά χειρουργική εξαίρεση τους . Ως στάδιο ΙΙΙ χαρακτηρίζονται οι τοπικά προχωρημένοι καρκίνοι που συνήθως προηγείται κάποιας μορφής μη χειρουργική θεραπεία και τέλος ως στάδιο Ι</a:t>
            </a: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V </a:t>
            </a:r>
            <a:r>
              <a:rPr kumimoji="0" lang="el-GR"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έχουμε τα </a:t>
            </a: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lang="el-GR" dirty="0" smtClean="0">
                <a:latin typeface="Arial" pitchFamily="34" charset="0"/>
                <a:cs typeface="Arial" pitchFamily="34" charset="0"/>
                <a:sym typeface="Wingdings" pitchFamily="2" charset="2"/>
              </a:rPr>
              <a:t>Μεταστατικά καρκινώματα όπου σκοπός μας είναι η παράταση επιβίωσης και η καλή ποιότητα ζωής</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Πάθηση Η  πάθηση  θα  πρέπει  να  είναι  ένα  σημαντικό  πρόβλημα  υγείας  και  της  οποίας  η  φυσική  ιστορία,  συμπεριλαμβανομένης  της  εξέλιξης  της  από  λανθάνουσα  σε  αναγνωρισμένη  νόσο,  να  είναι  επαρκώς  κατανοητή.  Η  πάθηση  θα  πρέπει  να  έχει  ένα  εμφανές  λανθάνον  ή   πρώιμο συμπτωματικό στάδιο (</a:t>
            </a:r>
            <a:r>
              <a:rPr lang="el-GR" dirty="0" err="1" smtClean="0"/>
              <a:t>early</a:t>
            </a:r>
            <a:r>
              <a:rPr lang="el-GR" dirty="0" smtClean="0"/>
              <a:t> </a:t>
            </a:r>
            <a:r>
              <a:rPr lang="el-GR" dirty="0" err="1" smtClean="0"/>
              <a:t>symptomatic</a:t>
            </a:r>
            <a:r>
              <a:rPr lang="el-GR" dirty="0" smtClean="0"/>
              <a:t> </a:t>
            </a:r>
            <a:r>
              <a:rPr lang="el-GR" dirty="0" err="1" smtClean="0"/>
              <a:t>stage</a:t>
            </a:r>
            <a:r>
              <a:rPr lang="el-GR" dirty="0" smtClean="0"/>
              <a:t>) Διάγνωση Θα  πρέπει  να  υπάρχει  μια  κατάλληλη  δοκιμασία  η  οποία  να  είναι  διαθέσιμη,  ασφαλής  και  αποδεκτή  από  το  κοινό.  Θα  πρέπει  να  υπάρχει  μια  αποδεκτή  πολιτική,  βασισμένη  σε  ικανοποιητικά  ευρήματα ερευνών και εθνικά πρότυπα, ως προς το ποιους θεωρεί  ασθενείς, και η όλη διαδικασία να  είναι συνεχής. Θεραπεία Θα  πρέπει  να  υπάρχει  μια  αποδεκτή  και  καθιερωμένη  θεραπεία  ή  παρέμβαση  για  τα  άτομα  που  θα  διαγνωσθούν  να  έχουν  την  ασθένεια ή τους παράγοντες κινδύνου για την εκδήλωσή της  καθώς και διαθέσιμες εγκαταστάσεις για θεραπεία. Κόστος Το κόστος (</a:t>
            </a:r>
            <a:r>
              <a:rPr lang="el-GR" dirty="0" err="1" smtClean="0"/>
              <a:t>συμπριλαμβάνομένης</a:t>
            </a:r>
            <a:r>
              <a:rPr lang="el-GR" dirty="0" smtClean="0"/>
              <a:t>  της διάγνωσης και </a:t>
            </a:r>
            <a:r>
              <a:rPr lang="el-GR" dirty="0" err="1" smtClean="0"/>
              <a:t>θεραπέιας</a:t>
            </a:r>
            <a:r>
              <a:rPr lang="el-GR" dirty="0" smtClean="0"/>
              <a:t>) θα  πρέπει  να  είναι  οικονομικά  ισορροπημένο  σε  σχέση  με  τα  πιθανά  έξοδα για ιατρική φροντίδα στο σύνολό τους.</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Το ιστορικό και η κλινική εξέταση αποτελεί</a:t>
            </a:r>
            <a:r>
              <a:rPr lang="el-GR" baseline="0" dirty="0" smtClean="0"/>
              <a:t> και στην χειρουργική ογκολογία τον ακρογωνιαίο λίθο της διερεύνησης αφού μπορεί να μας κατευθύνει στην σωστή διάγνωση και να καθορίσει τον σχεδιασμό των γενικών αλλά και εξειδικευμένων εξετάσεων που θα επιβεβαιώσουν την νόσο και θα εκτιμήσουν τα χαρακτηριστικά της ( όπως η έκταση της νόσου , τις μεταστάσεις και η εξαιρεσιμότητα του όγκου ) Υπάρχουν όμως κάποιες ιδιαιτερότητες στο ιστορικό που επικεντρώνεται στην χειρουργική ογκολογία και η καλή γνώση όλων αυτών των παραγόντων είναι απαραίτητη . Οφείλει να γνωρίζει ο κλινικός ιατρός και να διερευνά τα εξής¨</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smtClean="0"/>
              <a:t>Αφου</a:t>
            </a:r>
            <a:r>
              <a:rPr lang="el-GR" dirty="0" smtClean="0"/>
              <a:t> λοιπόν τεθεί η υποψία για συγκεκριμένη κακοήθεια θα καθοριστεί το σωστό πλάνο διερεύνησης με</a:t>
            </a:r>
            <a:r>
              <a:rPr lang="el-GR" sz="1200" kern="1200" dirty="0" smtClean="0">
                <a:solidFill>
                  <a:schemeClr val="tx1"/>
                </a:solidFill>
                <a:latin typeface="+mn-lt"/>
                <a:ea typeface="+mn-ea"/>
                <a:cs typeface="+mn-cs"/>
              </a:rPr>
              <a:t> ΕΡΓΑΣΤΗΡΙΑΚΟ, ΑΠΕΙΚΟΝΙΣΤΙΚΟ και εάν χρειάζεται  ΕΝΔΟΣΚΟΠΙΚΟ ΕΛΕΓΧΟ. </a:t>
            </a:r>
          </a:p>
          <a:p>
            <a:r>
              <a:rPr lang="el-GR" dirty="0" smtClean="0">
                <a:latin typeface="Arial" pitchFamily="34" charset="0"/>
                <a:cs typeface="Arial" pitchFamily="34" charset="0"/>
              </a:rPr>
              <a:t>Σαφώς</a:t>
            </a:r>
            <a:r>
              <a:rPr lang="el-GR" baseline="0" dirty="0" smtClean="0">
                <a:latin typeface="Arial" pitchFamily="34" charset="0"/>
                <a:cs typeface="Arial" pitchFamily="34" charset="0"/>
              </a:rPr>
              <a:t> η </a:t>
            </a:r>
            <a:r>
              <a:rPr lang="el-GR" dirty="0" smtClean="0">
                <a:latin typeface="Arial" pitchFamily="34" charset="0"/>
                <a:cs typeface="Arial" pitchFamily="34" charset="0"/>
              </a:rPr>
              <a:t>Διερεύνηση του πρωτοπαθούς όγκου εξαρτάται</a:t>
            </a:r>
            <a:r>
              <a:rPr lang="el-GR" baseline="0" dirty="0" smtClean="0">
                <a:latin typeface="Arial" pitchFamily="34" charset="0"/>
                <a:cs typeface="Arial" pitchFamily="34" charset="0"/>
              </a:rPr>
              <a:t> από </a:t>
            </a:r>
            <a:r>
              <a:rPr lang="el-GR" dirty="0" smtClean="0">
                <a:latin typeface="Arial" pitchFamily="34" charset="0"/>
                <a:cs typeface="Arial" pitchFamily="34" charset="0"/>
              </a:rPr>
              <a:t>το όργανο προέλευσης του, το μοτίβο</a:t>
            </a:r>
            <a:r>
              <a:rPr lang="el-GR" baseline="0" dirty="0" smtClean="0">
                <a:latin typeface="Arial" pitchFamily="34" charset="0"/>
                <a:cs typeface="Arial" pitchFamily="34" charset="0"/>
              </a:rPr>
              <a:t> με το οποίο μεθίσταται </a:t>
            </a:r>
            <a:r>
              <a:rPr lang="el-GR" dirty="0" smtClean="0">
                <a:latin typeface="Arial" pitchFamily="34" charset="0"/>
                <a:cs typeface="Arial" pitchFamily="34" charset="0"/>
              </a:rPr>
              <a:t> και την ευαισθησία της κάθε μεθόδου για το όργανο</a:t>
            </a:r>
            <a:r>
              <a:rPr lang="el-GR" baseline="0" dirty="0" smtClean="0">
                <a:latin typeface="Arial" pitchFamily="34" charset="0"/>
                <a:cs typeface="Arial" pitchFamily="34" charset="0"/>
              </a:rPr>
              <a:t> αυτό</a:t>
            </a:r>
            <a:r>
              <a:rPr lang="el-GR" dirty="0" smtClean="0">
                <a:latin typeface="Arial" pitchFamily="34" charset="0"/>
                <a:cs typeface="Arial" pitchFamily="34" charset="0"/>
              </a:rPr>
              <a:t>. Σκοπός μας είναι να καθοριστεί εκτός από την παρουσία του όγκου ή παρουσία μεταστάσεων, η τοπική</a:t>
            </a:r>
            <a:r>
              <a:rPr lang="el-GR" baseline="0" dirty="0" smtClean="0">
                <a:latin typeface="Arial" pitchFamily="34" charset="0"/>
                <a:cs typeface="Arial" pitchFamily="34" charset="0"/>
              </a:rPr>
              <a:t> έκταση του όγκου, η έκταση της διασποράς του και τέλος η εξαιρεσιμότητα τόσο του πρωτοπαθούς όγκου όσο και των μεταστάσεων του. Σαφώς ( </a:t>
            </a:r>
            <a:r>
              <a:rPr lang="el-GR" baseline="0" dirty="0" err="1" smtClean="0">
                <a:latin typeface="Arial" pitchFamily="34" charset="0"/>
                <a:cs typeface="Arial" pitchFamily="34" charset="0"/>
              </a:rPr>
              <a:t>αλλα</a:t>
            </a:r>
            <a:r>
              <a:rPr lang="el-GR" baseline="0" dirty="0" smtClean="0">
                <a:latin typeface="Arial" pitchFamily="34" charset="0"/>
                <a:cs typeface="Arial" pitchFamily="34" charset="0"/>
              </a:rPr>
              <a:t> θα αναλυθεί στην συνέχεια) </a:t>
            </a:r>
            <a:r>
              <a:rPr lang="el-GR" baseline="0" dirty="0" err="1" smtClean="0">
                <a:latin typeface="Arial" pitchFamily="34" charset="0"/>
                <a:cs typeface="Arial" pitchFamily="34" charset="0"/>
              </a:rPr>
              <a:t>΄θα</a:t>
            </a:r>
            <a:r>
              <a:rPr lang="el-GR" baseline="0" dirty="0" smtClean="0">
                <a:latin typeface="Arial" pitchFamily="34" charset="0"/>
                <a:cs typeface="Arial" pitchFamily="34" charset="0"/>
              </a:rPr>
              <a:t> πρέπει να τεκμηριωθεί/ επιβεβαιωθεί  η παρουσία κακοήθειας και να χαρακτηριστεί ιστολογικά . </a:t>
            </a:r>
            <a:r>
              <a:rPr lang="el-GR" baseline="0" dirty="0" err="1" smtClean="0">
                <a:latin typeface="Arial" pitchFamily="34" charset="0"/>
                <a:cs typeface="Arial" pitchFamily="34" charset="0"/>
              </a:rPr>
              <a:t>Αφου</a:t>
            </a:r>
            <a:r>
              <a:rPr lang="el-GR" baseline="0" dirty="0" smtClean="0">
                <a:latin typeface="Arial" pitchFamily="34" charset="0"/>
                <a:cs typeface="Arial" pitchFamily="34" charset="0"/>
              </a:rPr>
              <a:t> ολοκληρωθεί ο έλεγχος θα μας επιτρέψει ( βάση αυτών που ήδη αναφέραμε να τον σταδιοποιήσουμε ) </a:t>
            </a:r>
            <a:r>
              <a:rPr lang="el-GR" dirty="0" smtClean="0">
                <a:latin typeface="Arial" pitchFamily="34" charset="0"/>
                <a:cs typeface="Arial" pitchFamily="34" charset="0"/>
              </a:rPr>
              <a:t> </a:t>
            </a:r>
          </a:p>
          <a:p>
            <a:endParaRPr lang="el-GR" sz="1200" kern="1200" dirty="0" smtClean="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lvl="1"/>
            <a:r>
              <a:rPr lang="el-GR" dirty="0" smtClean="0"/>
              <a:t>Ένα από τα πιο σημαντικά κομμάτια της χειρουργικής ογκολογίας είναι η επιβεβαίωση της διάγνωσης . Σήμερα προτιμούμε τις ελάχιστα επεμβατικές / διαδερμικές μεθόδους ιστολογικής</a:t>
            </a:r>
            <a:r>
              <a:rPr lang="el-GR" baseline="0" dirty="0" smtClean="0"/>
              <a:t> ταυτοποίησης ενώ οι χειρουργικές βιοψίες θα πρέπει να γίνονται μόνο </a:t>
            </a:r>
            <a:r>
              <a:rPr lang="el-GR" baseline="0" dirty="0" err="1" smtClean="0"/>
              <a:t>επι</a:t>
            </a:r>
            <a:r>
              <a:rPr lang="el-GR" baseline="0" dirty="0" smtClean="0"/>
              <a:t> αποτυχίας ή αδυναμίας των βιοψιών με βελόνα να </a:t>
            </a:r>
            <a:r>
              <a:rPr lang="el-GR" baseline="0" dirty="0" err="1" smtClean="0"/>
              <a:t>ταυτοποιήσουν</a:t>
            </a:r>
            <a:r>
              <a:rPr lang="el-GR" baseline="0" dirty="0" smtClean="0"/>
              <a:t> αξιόπιστα τον όγκο . Ένα χρήσιμο επίσης εργαλείο είναι και η κυτταρολογική εκτίμηση </a:t>
            </a:r>
            <a:r>
              <a:rPr lang="el-GR" dirty="0" smtClean="0">
                <a:latin typeface="Arial" pitchFamily="34" charset="0"/>
                <a:cs typeface="Arial" pitchFamily="34" charset="0"/>
              </a:rPr>
              <a:t>Από απόπτωση επιθηλίου ( ουροδόχου κύστης , σάλιο, έκκριμα μαστού )  , Από αναρρόφηση υγρού ( ασκητικό , πλευριτικό) Αναρρόφηση με λεπτή βελόνα (</a:t>
            </a:r>
            <a:r>
              <a:rPr lang="en-US" dirty="0" smtClean="0">
                <a:latin typeface="Arial" pitchFamily="34" charset="0"/>
                <a:cs typeface="Arial" pitchFamily="34" charset="0"/>
              </a:rPr>
              <a:t>FNA)( </a:t>
            </a:r>
            <a:r>
              <a:rPr lang="el-GR" dirty="0" smtClean="0">
                <a:latin typeface="Arial" pitchFamily="34" charset="0"/>
                <a:cs typeface="Arial" pitchFamily="34" charset="0"/>
              </a:rPr>
              <a:t>από συμπαγή όργανα) . Η</a:t>
            </a:r>
            <a:r>
              <a:rPr lang="el-GR" baseline="0" dirty="0" smtClean="0">
                <a:latin typeface="Arial" pitchFamily="34" charset="0"/>
                <a:cs typeface="Arial" pitchFamily="34" charset="0"/>
              </a:rPr>
              <a:t> ουσιαστική όμως διάγνωση απαιτεί ιστολογική ταυτοποίηση του όγκου που όπως έχουμε ήδη αναφέρει κυρίως λαμβάνεται με την βοήθεια ειδικών βελόνων βιοψίας συνήθως κατευθυνόμενη απεικονιστικά . Όταν η αλλοίωση βρίσκεται στον Γαστρεντερικό σωλήνα η βιοψία μπορεί να γίνει ενδοσκοπικά είτε με αφαίρεση τμήματος του όγκου  (</a:t>
            </a:r>
            <a:r>
              <a:rPr lang="en-US" dirty="0" err="1" smtClean="0">
                <a:latin typeface="Arial" pitchFamily="34" charset="0"/>
                <a:cs typeface="Arial" pitchFamily="34" charset="0"/>
              </a:rPr>
              <a:t>Incisional</a:t>
            </a:r>
            <a:r>
              <a:rPr lang="en-US" dirty="0" smtClean="0">
                <a:latin typeface="Arial" pitchFamily="34" charset="0"/>
                <a:cs typeface="Arial" pitchFamily="34" charset="0"/>
              </a:rPr>
              <a:t> biopsy </a:t>
            </a:r>
            <a:r>
              <a:rPr lang="el-GR" dirty="0" smtClean="0">
                <a:latin typeface="Arial" pitchFamily="34" charset="0"/>
                <a:cs typeface="Arial" pitchFamily="34" charset="0"/>
              </a:rPr>
              <a:t>) είτε με πλήρη αφαίρεση</a:t>
            </a:r>
            <a:r>
              <a:rPr lang="el-GR" baseline="0" dirty="0" smtClean="0">
                <a:latin typeface="Arial" pitchFamily="34" charset="0"/>
                <a:cs typeface="Arial" pitchFamily="34" charset="0"/>
              </a:rPr>
              <a:t> του (</a:t>
            </a:r>
            <a:r>
              <a:rPr lang="en-US" dirty="0" smtClean="0">
                <a:latin typeface="Arial" pitchFamily="34" charset="0"/>
                <a:cs typeface="Arial" pitchFamily="34" charset="0"/>
              </a:rPr>
              <a:t>Excision Biopsy </a:t>
            </a:r>
            <a:r>
              <a:rPr lang="el-GR" dirty="0" smtClean="0">
                <a:latin typeface="Arial" pitchFamily="34" charset="0"/>
                <a:cs typeface="Arial" pitchFamily="34" charset="0"/>
              </a:rPr>
              <a:t>). Η </a:t>
            </a:r>
            <a:r>
              <a:rPr lang="el-GR" dirty="0" err="1" smtClean="0">
                <a:latin typeface="Arial" pitchFamily="34" charset="0"/>
                <a:cs typeface="Arial" pitchFamily="34" charset="0"/>
              </a:rPr>
              <a:t>ιδια</a:t>
            </a:r>
            <a:r>
              <a:rPr lang="el-GR" dirty="0" smtClean="0">
                <a:latin typeface="Arial" pitchFamily="34" charset="0"/>
                <a:cs typeface="Arial" pitchFamily="34" charset="0"/>
              </a:rPr>
              <a:t> ορολογία χρησιμοποιείται και</a:t>
            </a:r>
            <a:r>
              <a:rPr lang="el-GR" baseline="0" dirty="0" smtClean="0">
                <a:latin typeface="Arial" pitchFamily="34" charset="0"/>
                <a:cs typeface="Arial" pitchFamily="34" charset="0"/>
              </a:rPr>
              <a:t> για τις χειρουργικές βιοψίες όταν αυτές κριθούν απαραίτητες και γίνουν </a:t>
            </a:r>
            <a:endParaRPr lang="en-US" dirty="0" smtClean="0">
              <a:latin typeface="Arial" pitchFamily="34" charset="0"/>
              <a:cs typeface="Arial" pitchFamily="34" charset="0"/>
            </a:endParaRPr>
          </a:p>
          <a:p>
            <a:pPr lvl="2"/>
            <a:endParaRPr lang="el-GR" dirty="0" smtClean="0">
              <a:latin typeface="Arial" pitchFamily="34" charset="0"/>
              <a:cs typeface="Arial" pitchFamily="34" charset="0"/>
            </a:endParaRPr>
          </a:p>
          <a:p>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Σημαντικό είναι να ξέρει ο κάθε κλινικός</a:t>
            </a:r>
            <a:r>
              <a:rPr lang="el-GR" baseline="0" dirty="0" smtClean="0"/>
              <a:t> ιατρός τις ιδιαιτερότητες, τα χαρακτηριστικά, τα πλεονεκτήματα και μειονεκτήματα της κάθε διαθέσιμης τεχνικής που έχει στην διάθεση του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Αφού λοιπόν ολοκληρωθούν όλα αυτά τα βήματα που έχουμε αναφέρει θα</a:t>
            </a:r>
            <a:r>
              <a:rPr lang="el-GR" baseline="0" dirty="0" smtClean="0"/>
              <a:t> πρέπει να ακολουθεί ένα </a:t>
            </a:r>
            <a:r>
              <a:rPr lang="el-GR" baseline="0" dirty="0" err="1" smtClean="0"/>
              <a:t>ογκολογικο</a:t>
            </a:r>
            <a:r>
              <a:rPr lang="el-GR" baseline="0" dirty="0" smtClean="0"/>
              <a:t>  συμβούλιο όπου όλοι οι έμπειροι ειδικοί θα συνεργαστούν και θα συνδυάσουν τις γνώσεις τους για να καθορίσουν ένα εξατομικευμένο θεραπευτικό πλάνο για τον κάθε όγκο αλλά και τον κάθε ασθενή ξεχωριστά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lvl="1">
              <a:lnSpc>
                <a:spcPct val="150000"/>
              </a:lnSpc>
            </a:pPr>
            <a:r>
              <a:rPr lang="el-GR" dirty="0" smtClean="0"/>
              <a:t>Η θεραπευτική απόφαση</a:t>
            </a:r>
            <a:r>
              <a:rPr lang="el-GR" baseline="0" dirty="0" smtClean="0"/>
              <a:t> στο ογκολογικό συμβούλιο θα πρέπει να λάβει υπόψη εκτός από το στάδιο της νόσου και τα ειδικά χαρακτηριστικά του όγκου, το  </a:t>
            </a:r>
            <a:r>
              <a:rPr lang="el-GR" dirty="0" smtClean="0">
                <a:latin typeface="Arial" pitchFamily="34" charset="0"/>
                <a:cs typeface="Arial" pitchFamily="34" charset="0"/>
              </a:rPr>
              <a:t>Προσδόκιμο ζωής </a:t>
            </a:r>
          </a:p>
          <a:p>
            <a:pPr lvl="1">
              <a:lnSpc>
                <a:spcPct val="150000"/>
              </a:lnSpc>
            </a:pPr>
            <a:r>
              <a:rPr lang="el-GR" dirty="0" smtClean="0">
                <a:latin typeface="Arial" pitchFamily="34" charset="0"/>
                <a:cs typeface="Arial" pitchFamily="34" charset="0"/>
              </a:rPr>
              <a:t>Την Ποιότητα ζωής που θα έχει ο ασθενής με κάθε</a:t>
            </a:r>
            <a:r>
              <a:rPr lang="el-GR" baseline="0" dirty="0" smtClean="0">
                <a:latin typeface="Arial" pitchFamily="34" charset="0"/>
                <a:cs typeface="Arial" pitchFamily="34" charset="0"/>
              </a:rPr>
              <a:t> δυνατή θεραπεία , το </a:t>
            </a:r>
            <a:r>
              <a:rPr lang="el-GR" dirty="0" smtClean="0">
                <a:latin typeface="Arial" pitchFamily="34" charset="0"/>
                <a:cs typeface="Arial" pitchFamily="34" charset="0"/>
              </a:rPr>
              <a:t>Οικονομικό κόστος, το </a:t>
            </a:r>
            <a:r>
              <a:rPr lang="en-US" dirty="0" smtClean="0">
                <a:latin typeface="Arial" pitchFamily="34" charset="0"/>
                <a:cs typeface="Arial" pitchFamily="34" charset="0"/>
              </a:rPr>
              <a:t>Performance status</a:t>
            </a:r>
            <a:r>
              <a:rPr lang="el-GR" dirty="0" smtClean="0">
                <a:latin typeface="Arial" pitchFamily="34" charset="0"/>
                <a:cs typeface="Arial" pitchFamily="34" charset="0"/>
              </a:rPr>
              <a:t> /γενική κατάσταση ασθενούς </a:t>
            </a:r>
          </a:p>
          <a:p>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smtClean="0"/>
              <a:t>Αφου</a:t>
            </a:r>
            <a:r>
              <a:rPr lang="el-GR" baseline="0" dirty="0" smtClean="0"/>
              <a:t> συνεκτιμηθούν όλα αυτά θα μπορέσουμε να αποφασίσουμε για το ενδεικνυόμενο είδος θεραπείας . Βασικά υπάρχουν 3 επιλογές  </a:t>
            </a:r>
            <a:r>
              <a:rPr lang="el-GR" b="1" dirty="0" smtClean="0">
                <a:solidFill>
                  <a:schemeClr val="accent1">
                    <a:lumMod val="50000"/>
                  </a:schemeClr>
                </a:solidFill>
                <a:latin typeface="Arial" pitchFamily="34" charset="0"/>
                <a:cs typeface="Arial" pitchFamily="34" charset="0"/>
              </a:rPr>
              <a:t>Α. Θεραπεία κατά του νεοπλάσματος με σκοπό την  εκρίζωση του </a:t>
            </a:r>
          </a:p>
          <a:p>
            <a:r>
              <a:rPr lang="el-GR" b="1" dirty="0" smtClean="0">
                <a:solidFill>
                  <a:schemeClr val="accent1">
                    <a:lumMod val="50000"/>
                  </a:schemeClr>
                </a:solidFill>
                <a:latin typeface="Arial" pitchFamily="34" charset="0"/>
                <a:cs typeface="Arial" pitchFamily="34" charset="0"/>
              </a:rPr>
              <a:t>Β. Συμπτωματική θεραπεία (για</a:t>
            </a:r>
            <a:r>
              <a:rPr lang="el-GR" b="1" baseline="0" dirty="0" smtClean="0">
                <a:solidFill>
                  <a:schemeClr val="accent1">
                    <a:lumMod val="50000"/>
                  </a:schemeClr>
                </a:solidFill>
                <a:latin typeface="Arial" pitchFamily="34" charset="0"/>
                <a:cs typeface="Arial" pitchFamily="34" charset="0"/>
              </a:rPr>
              <a:t> ανακούφιση του ασθενή) και τέλος </a:t>
            </a:r>
            <a:r>
              <a:rPr lang="el-GR" b="1" dirty="0" smtClean="0">
                <a:solidFill>
                  <a:schemeClr val="accent1">
                    <a:lumMod val="50000"/>
                  </a:schemeClr>
                </a:solidFill>
                <a:latin typeface="Arial" pitchFamily="34" charset="0"/>
                <a:cs typeface="Arial" pitchFamily="34" charset="0"/>
              </a:rPr>
              <a:t>Γ. Προφυλακτικοί χειρισμοί ( για μείωση των</a:t>
            </a:r>
            <a:r>
              <a:rPr lang="el-GR" b="1" baseline="0" dirty="0" smtClean="0">
                <a:solidFill>
                  <a:schemeClr val="accent1">
                    <a:lumMod val="50000"/>
                  </a:schemeClr>
                </a:solidFill>
                <a:latin typeface="Arial" pitchFamily="34" charset="0"/>
                <a:cs typeface="Arial" pitchFamily="34" charset="0"/>
              </a:rPr>
              <a:t> πιθανοτήτων εμφάνισης της νόσου) </a:t>
            </a:r>
            <a:r>
              <a:rPr lang="el-GR" b="1" dirty="0" smtClean="0">
                <a:solidFill>
                  <a:schemeClr val="accent1">
                    <a:lumMod val="50000"/>
                  </a:schemeClr>
                </a:solidFill>
                <a:latin typeface="Arial" pitchFamily="34" charset="0"/>
                <a:cs typeface="Arial" pitchFamily="34" charset="0"/>
              </a:rPr>
              <a:t> . </a:t>
            </a:r>
          </a:p>
          <a:p>
            <a:r>
              <a:rPr lang="el-GR" b="1" dirty="0" smtClean="0">
                <a:solidFill>
                  <a:schemeClr val="accent1">
                    <a:lumMod val="50000"/>
                  </a:schemeClr>
                </a:solidFill>
                <a:latin typeface="Arial" pitchFamily="34" charset="0"/>
                <a:cs typeface="Arial" pitchFamily="34" charset="0"/>
              </a:rPr>
              <a:t>Αφού αποφασιστεί αυτό τότε θα πρέπει να καθοριστεί η έκταση,</a:t>
            </a:r>
            <a:r>
              <a:rPr lang="el-GR" b="1" baseline="0" dirty="0" smtClean="0">
                <a:solidFill>
                  <a:schemeClr val="accent1">
                    <a:lumMod val="50000"/>
                  </a:schemeClr>
                </a:solidFill>
                <a:latin typeface="Arial" pitchFamily="34" charset="0"/>
                <a:cs typeface="Arial" pitchFamily="34" charset="0"/>
              </a:rPr>
              <a:t> η χρονική αλληλουχία και το είδος της κάθε μίας από τις θεραπευτικές συνιστώσες που έχουμε ήδη αναφέρει </a:t>
            </a:r>
            <a:endParaRPr lang="el-GR" b="1" dirty="0" smtClean="0">
              <a:solidFill>
                <a:schemeClr val="accent1">
                  <a:lumMod val="50000"/>
                </a:schemeClr>
              </a:solidFill>
              <a:latin typeface="Arial" pitchFamily="34" charset="0"/>
              <a:cs typeface="Arial" pitchFamily="34" charset="0"/>
            </a:endParaRPr>
          </a:p>
          <a:p>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l-GR" dirty="0" smtClean="0"/>
              <a:t>Δεν θα ασχοληθούμε σε αυτή την ομιλία</a:t>
            </a:r>
            <a:r>
              <a:rPr lang="el-GR" baseline="0" dirty="0" smtClean="0"/>
              <a:t> με τις 2 μη χειρουργικές συνιστώσες . Θα επικεντρωθούμε στον </a:t>
            </a:r>
            <a:r>
              <a:rPr lang="el-GR" dirty="0" smtClean="0">
                <a:latin typeface="Arial" pitchFamily="34" charset="0"/>
                <a:cs typeface="Arial" pitchFamily="34" charset="0"/>
              </a:rPr>
              <a:t>Ρόλο της χειρουργικής επέμβασης . Ο χειρουργός</a:t>
            </a:r>
            <a:r>
              <a:rPr lang="el-GR" baseline="0" dirty="0" smtClean="0">
                <a:latin typeface="Arial" pitchFamily="34" charset="0"/>
                <a:cs typeface="Arial" pitchFamily="34" charset="0"/>
              </a:rPr>
              <a:t> είναι συνήθως υπεύθυνος στο να οργανώσει ή να πάρει ο ίδιος βιοψία από τον όγκο επιβεβαιώνοντας την διάγνωση . Παράλληλα πρέπει να φροντίσει σε συνεργασία με τα άλλα μέλη του ογκολογικού συμβουλίου για την σωστή Σταδιοποίηση της νόσου . Ιδανικά χειρουργική επέμβαση καλό είναι να γίνεται με </a:t>
            </a:r>
            <a:r>
              <a:rPr lang="el-GR" dirty="0" err="1" smtClean="0">
                <a:latin typeface="Arial" pitchFamily="34" charset="0"/>
                <a:cs typeface="Arial" pitchFamily="34" charset="0"/>
              </a:rPr>
              <a:t>με</a:t>
            </a:r>
            <a:r>
              <a:rPr lang="el-GR" dirty="0" smtClean="0">
                <a:latin typeface="Arial" pitchFamily="34" charset="0"/>
                <a:cs typeface="Arial" pitchFamily="34" charset="0"/>
              </a:rPr>
              <a:t> σκοπό την ίαση όπου η</a:t>
            </a:r>
            <a:r>
              <a:rPr lang="el-GR" baseline="0" dirty="0" smtClean="0">
                <a:latin typeface="Arial" pitchFamily="34" charset="0"/>
                <a:cs typeface="Arial" pitchFamily="34" charset="0"/>
              </a:rPr>
              <a:t> επέμβαση περιλαμβάνει </a:t>
            </a:r>
            <a:r>
              <a:rPr lang="en-US" dirty="0" smtClean="0">
                <a:latin typeface="Arial" pitchFamily="34" charset="0"/>
                <a:cs typeface="Arial" pitchFamily="34" charset="0"/>
              </a:rPr>
              <a:t>En block </a:t>
            </a:r>
            <a:r>
              <a:rPr lang="el-GR" dirty="0" err="1" smtClean="0">
                <a:latin typeface="Arial" pitchFamily="34" charset="0"/>
                <a:cs typeface="Arial" pitchFamily="34" charset="0"/>
              </a:rPr>
              <a:t>εκτομή</a:t>
            </a:r>
            <a:r>
              <a:rPr lang="el-GR" dirty="0" smtClean="0">
                <a:latin typeface="Arial" pitchFamily="34" charset="0"/>
                <a:cs typeface="Arial" pitchFamily="34" charset="0"/>
              </a:rPr>
              <a:t> του όγκου με επαρκή όρια φυσιολογικού ιστού και κατά περίπτωση με </a:t>
            </a:r>
            <a:r>
              <a:rPr lang="el-GR" dirty="0" err="1" smtClean="0">
                <a:latin typeface="Arial" pitchFamily="34" charset="0"/>
                <a:cs typeface="Arial" pitchFamily="34" charset="0"/>
              </a:rPr>
              <a:t>περιοχικούς</a:t>
            </a:r>
            <a:r>
              <a:rPr lang="el-GR" dirty="0" smtClean="0">
                <a:latin typeface="Arial" pitchFamily="34" charset="0"/>
                <a:cs typeface="Arial" pitchFamily="34" charset="0"/>
              </a:rPr>
              <a:t> λεμφαδένες . Δυστυχώς υπάρχουν περιπτώσεις που ο όγκος δεν μπορεί να αφαιρεθεί και τότε</a:t>
            </a:r>
            <a:r>
              <a:rPr lang="el-GR" baseline="0" dirty="0" smtClean="0">
                <a:latin typeface="Arial" pitchFamily="34" charset="0"/>
                <a:cs typeface="Arial" pitchFamily="34" charset="0"/>
              </a:rPr>
              <a:t> </a:t>
            </a:r>
            <a:r>
              <a:rPr lang="el-GR" dirty="0" smtClean="0">
                <a:latin typeface="Arial" pitchFamily="34" charset="0"/>
                <a:cs typeface="Arial" pitchFamily="34" charset="0"/>
              </a:rPr>
              <a:t>προγραμματίζεται</a:t>
            </a:r>
            <a:r>
              <a:rPr lang="el-GR" baseline="0" dirty="0" smtClean="0">
                <a:latin typeface="Arial" pitchFamily="34" charset="0"/>
                <a:cs typeface="Arial" pitchFamily="34" charset="0"/>
              </a:rPr>
              <a:t> </a:t>
            </a:r>
            <a:r>
              <a:rPr lang="el-GR" dirty="0" smtClean="0">
                <a:latin typeface="Arial" pitchFamily="34" charset="0"/>
                <a:cs typeface="Arial" pitchFamily="34" charset="0"/>
              </a:rPr>
              <a:t>Εξαίρεση με σκοπό την ανακούφιση του ασθενή ή την μείωση του όγκου για να δράσουν καλύτερα οι άλλες θεραπείες. Όπως έχω αναφέρει υπάρχουν περιπτώσεις</a:t>
            </a:r>
            <a:r>
              <a:rPr lang="el-GR" baseline="0" dirty="0" smtClean="0">
                <a:latin typeface="Arial" pitchFamily="34" charset="0"/>
                <a:cs typeface="Arial" pitchFamily="34" charset="0"/>
              </a:rPr>
              <a:t> που γνωρίζουμε ότι οι κίνδυνος για ανάπτυξη κακοήθειας σε ένα όργανο κάποιων ασθενών είναι πολύ μεγάλες και τότε μπορεί να γίνει προφυλακτικό χειρουργείο αφαιρώντας ένα υγιές όργανο. Υπάρχουν περιπτώσεις που είναι αναγκαία η χειρουργική παρέμβαση για αντιμετώπιση των επιπλοκών της νόσου. Τέλος σε αρκετές περιπτώσεις χρειάζονται και επεμβάσεις αποκατάστασης τόσο της λειτουργικότητας των ασθενών όσο και της εμφάνισης τους. </a:t>
            </a:r>
            <a:endParaRPr lang="el-GR" dirty="0" smtClean="0">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Ανάλογα με την ριζικότητα</a:t>
            </a:r>
            <a:r>
              <a:rPr lang="el-GR" baseline="0" dirty="0" smtClean="0"/>
              <a:t> </a:t>
            </a:r>
            <a:r>
              <a:rPr lang="el-GR" dirty="0" smtClean="0"/>
              <a:t> μιας</a:t>
            </a:r>
            <a:r>
              <a:rPr lang="el-GR" baseline="0" dirty="0" smtClean="0"/>
              <a:t> θεραπευτικής χειρουργικής επέμβασης μπορεί να έχουμε 3 κατηγορίες επεμβάσεων .. Τις </a:t>
            </a:r>
            <a:r>
              <a:rPr lang="en-US" baseline="0" dirty="0" smtClean="0"/>
              <a:t>R0, R1 </a:t>
            </a:r>
            <a:r>
              <a:rPr lang="el-GR" baseline="0" dirty="0" smtClean="0"/>
              <a:t>και </a:t>
            </a:r>
            <a:r>
              <a:rPr lang="en-US" baseline="0" dirty="0" smtClean="0"/>
              <a:t>R2</a:t>
            </a:r>
          </a:p>
          <a:p>
            <a:r>
              <a:rPr lang="el-GR" baseline="0" dirty="0" smtClean="0"/>
              <a:t>Παράλληλα στην πραγματικότητα υπάρχουν διάφορα πιθανά σενάρια για την θέση της χειρουργικής επέμβασης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buNone/>
            </a:pPr>
            <a:r>
              <a:rPr lang="el-GR" dirty="0" smtClean="0"/>
              <a:t>Δεν πρέπει να ξεχνάμε</a:t>
            </a:r>
            <a:r>
              <a:rPr lang="el-GR" baseline="0" dirty="0" smtClean="0"/>
              <a:t> ότι οι όγκοι μπορεί να οδηγήσουν σε επείγουσες καταστάσεις που να χρήζουν άμεσης παρέμβασης  όπως </a:t>
            </a:r>
            <a:r>
              <a:rPr lang="el-GR" dirty="0" smtClean="0">
                <a:latin typeface="Arial" pitchFamily="34" charset="0"/>
                <a:cs typeface="Arial" pitchFamily="34" charset="0"/>
              </a:rPr>
              <a:t>Αιμορραγία που δεν ελέγχεται συντηρητικά (</a:t>
            </a:r>
            <a:r>
              <a:rPr lang="el-GR" dirty="0" err="1" smtClean="0">
                <a:latin typeface="Arial" pitchFamily="34" charset="0"/>
                <a:cs typeface="Arial" pitchFamily="34" charset="0"/>
              </a:rPr>
              <a:t>π.χ</a:t>
            </a:r>
            <a:r>
              <a:rPr lang="el-GR" dirty="0" smtClean="0">
                <a:latin typeface="Arial" pitchFamily="34" charset="0"/>
                <a:cs typeface="Arial" pitchFamily="34" charset="0"/>
              </a:rPr>
              <a:t> Στομάχι, ΠΕ) 2. Διάτρηση (</a:t>
            </a:r>
            <a:r>
              <a:rPr lang="el-GR" dirty="0" err="1" smtClean="0">
                <a:latin typeface="Arial" pitchFamily="34" charset="0"/>
                <a:cs typeface="Arial" pitchFamily="34" charset="0"/>
              </a:rPr>
              <a:t>π.χ</a:t>
            </a:r>
            <a:r>
              <a:rPr lang="el-GR" dirty="0" smtClean="0">
                <a:latin typeface="Arial" pitchFamily="34" charset="0"/>
                <a:cs typeface="Arial" pitchFamily="34" charset="0"/>
              </a:rPr>
              <a:t> Στομάχι, ΠΕ) , 3. Απόστημα που χρήζει παροχέτευσης ( </a:t>
            </a:r>
            <a:r>
              <a:rPr lang="el-GR" dirty="0" err="1" smtClean="0">
                <a:latin typeface="Arial" pitchFamily="34" charset="0"/>
                <a:cs typeface="Arial" pitchFamily="34" charset="0"/>
              </a:rPr>
              <a:t>ενδοκοιλιακό</a:t>
            </a:r>
            <a:r>
              <a:rPr lang="el-GR" dirty="0" smtClean="0">
                <a:latin typeface="Arial" pitchFamily="34" charset="0"/>
                <a:cs typeface="Arial" pitchFamily="34" charset="0"/>
              </a:rPr>
              <a:t> </a:t>
            </a:r>
            <a:r>
              <a:rPr lang="en-US" dirty="0" smtClean="0">
                <a:latin typeface="Arial" pitchFamily="34" charset="0"/>
                <a:cs typeface="Arial" pitchFamily="34" charset="0"/>
              </a:rPr>
              <a:t>ca)</a:t>
            </a:r>
            <a:r>
              <a:rPr lang="el-GR" dirty="0" smtClean="0">
                <a:latin typeface="Arial" pitchFamily="34" charset="0"/>
                <a:cs typeface="Arial" pitchFamily="34" charset="0"/>
              </a:rPr>
              <a:t>, </a:t>
            </a:r>
            <a:r>
              <a:rPr lang="en-US" dirty="0" smtClean="0">
                <a:latin typeface="Arial" pitchFamily="34" charset="0"/>
                <a:cs typeface="Arial" pitchFamily="34" charset="0"/>
              </a:rPr>
              <a:t>4. </a:t>
            </a:r>
            <a:r>
              <a:rPr lang="el-GR" dirty="0" smtClean="0">
                <a:latin typeface="Arial" pitchFamily="34" charset="0"/>
                <a:cs typeface="Arial" pitchFamily="34" charset="0"/>
              </a:rPr>
              <a:t>Απόφραξη Γαστρεντερικού σωλήνα  ( </a:t>
            </a:r>
            <a:r>
              <a:rPr lang="el-GR" dirty="0" err="1" smtClean="0">
                <a:latin typeface="Arial" pitchFamily="34" charset="0"/>
                <a:cs typeface="Arial" pitchFamily="34" charset="0"/>
              </a:rPr>
              <a:t>π.χ</a:t>
            </a:r>
            <a:r>
              <a:rPr lang="el-GR" dirty="0" smtClean="0">
                <a:latin typeface="Arial" pitchFamily="34" charset="0"/>
                <a:cs typeface="Arial" pitchFamily="34" charset="0"/>
              </a:rPr>
              <a:t> ΠΕ, Στομάχι), 5. Απόφραξη χοληφόρων –ίκτερος ( </a:t>
            </a:r>
            <a:r>
              <a:rPr lang="en-US" dirty="0" smtClean="0">
                <a:latin typeface="Arial" pitchFamily="34" charset="0"/>
                <a:cs typeface="Arial" pitchFamily="34" charset="0"/>
              </a:rPr>
              <a:t>Ca </a:t>
            </a:r>
            <a:r>
              <a:rPr lang="el-GR" dirty="0" smtClean="0">
                <a:latin typeface="Arial" pitchFamily="34" charset="0"/>
                <a:cs typeface="Arial" pitchFamily="34" charset="0"/>
              </a:rPr>
              <a:t>παγκρέατος, χοληφόρων)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l-GR" dirty="0" smtClean="0"/>
              <a:t>Η αντιμετώπιση σε κάθε περίπτωση πρέπει να είναι εξατομικευμένη λαμβάνοντας </a:t>
            </a:r>
            <a:r>
              <a:rPr lang="el-GR" baseline="0" dirty="0" smtClean="0"/>
              <a:t>υπόψη </a:t>
            </a:r>
            <a:r>
              <a:rPr lang="el-GR" dirty="0" smtClean="0"/>
              <a:t>όλα αυτά που έχουν αναφερθεί . Προτίμηση μας είναι η Μη Χειρουργική αντιμετώπιση με Ενδοσκοπική παρέμβαση η  , Επεμβατική ακτινολογία . </a:t>
            </a:r>
            <a:r>
              <a:rPr lang="el-GR" dirty="0" err="1" smtClean="0"/>
              <a:t>Επι</a:t>
            </a:r>
            <a:r>
              <a:rPr lang="el-GR" dirty="0" smtClean="0"/>
              <a:t> αδυναμίας ή αποτυχίας όμως μπορεί να χρειαστεί Χειρουργική παρέμβαση που κατά προτίμηση θα είναι Ριζική επέμβαση εάν το επιτρέπουν οι συνθήκες ή απλά Παρηγορητική επέμβαση για ανακούφιση του ασθενούς.  </a:t>
            </a:r>
          </a:p>
          <a:p>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32</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dirty="0" smtClean="0"/>
              <a:t>Στην αντιμετώπιση του καρκίνου</a:t>
            </a:r>
            <a:r>
              <a:rPr lang="el-GR" baseline="0" dirty="0" smtClean="0"/>
              <a:t> σήμερα υπάρχουν 3 συνιστώσες . Η βασική ( οριστική) θεραπεία προϋποθέτει την </a:t>
            </a:r>
            <a:r>
              <a:rPr lang="en-US" baseline="0" dirty="0" smtClean="0"/>
              <a:t>en block </a:t>
            </a:r>
            <a:r>
              <a:rPr lang="el-GR" baseline="0" dirty="0" smtClean="0"/>
              <a:t>εξαίρεση του όγκου με ικανοποιητικά ελεύθερα όρια </a:t>
            </a:r>
            <a:r>
              <a:rPr lang="el-GR" baseline="0" dirty="0" err="1" smtClean="0"/>
              <a:t>εκτομής</a:t>
            </a:r>
            <a:r>
              <a:rPr lang="el-GR" baseline="0" dirty="0" smtClean="0"/>
              <a:t> και όπου ενδείκνυται με αφαίρεση των  επιχώριων λεμφαδένων. Η επικουρική θεραπεία συμπεριλαμβάνει τις άλλες 2 συνιστώσες. Την συστηματική ( φαρμακευτική) θεραπεία και την ακτινοθεραπεία. Σκοπός μας είναι να καθορίζεται το είδος, το μέγεθος και η χρονική αλληλουχία  με την οποία θα εφαρμοστεί η κάθε μία από αυτές για να έχουμε το βέλτιστο αποτέλεσμα , τις λιγότερες ανεπιθύμητες ενέργειες και την καλύτερη ποιότητα ζωής.    </a:t>
            </a:r>
            <a:endParaRPr lang="el-GR" dirty="0"/>
          </a:p>
        </p:txBody>
      </p:sp>
      <p:sp>
        <p:nvSpPr>
          <p:cNvPr id="4" name="3 - Θέση αριθμού διαφάνειας"/>
          <p:cNvSpPr>
            <a:spLocks noGrp="1"/>
          </p:cNvSpPr>
          <p:nvPr>
            <p:ph type="sldNum" sz="quarter" idx="10"/>
          </p:nvPr>
        </p:nvSpPr>
        <p:spPr/>
        <p:txBody>
          <a:bodyPr/>
          <a:lstStyle/>
          <a:p>
            <a:fld id="{47A2244B-E209-4C5B-9392-190B0894FC6B}"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Σήμερα ο καρκίνος</a:t>
            </a:r>
            <a:r>
              <a:rPr lang="el-GR" baseline="0" dirty="0" smtClean="0"/>
              <a:t> δεν πρέπει αλλά δεν είναι και ουσιαστικά εφικτό να αντιμετωπίζεται από μεμονωμένα άτομα όπως γινόταν στο παρελθόν. Ο όγκος των δεδομένων, η συνεχής εξέλιξη τόσο της τεχνολογίας όσο και των θεραπειών και τέλος η πληθώρα των επιλογών που έχουμε πια στην διάθεση μας απαιτούν την συνεργασία πολλαπλών ειδικοτήτων που έχουν την κατάρτιση και την εμπειρία για να καθοριστεί σωστά τόσο το διαγνωστικό όσο και το σωστό θεραπευτικό πλάνο το οποίο πρέπει να είναι εξατομικευμένο για τον κάθε ασθενή ξεχωριστά. Πρέπει το πλάνο αυτό να καλύπτει τόσο τις ογκολογικές ανάγκες όσο και τις προσωπικές επιθυμίες του κάθε ασθενή. Τα ογκολογικά συμβούλια έχουν αυτό τον ρόλο και αποτελούνται από βασικά μέλη και επικουρικά μέλη. </a:t>
            </a:r>
            <a:r>
              <a:rPr lang="el-GR" baseline="0" dirty="0" err="1" smtClean="0"/>
              <a:t>Εχει</a:t>
            </a:r>
            <a:r>
              <a:rPr lang="el-GR" baseline="0" dirty="0" smtClean="0"/>
              <a:t> αποδειχθεί ότι οι ασθενείς που αντιμετωπίζονται στο πλαίσιο ογκολογικού συμβουλίου έχουν τελικά καλύτερη έκβαση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Βασικό Στην χειρουργική ογκολογία είναι να υπάρχει κατάρτιση για κάθε τι που σχετίζεται με τον καρκίνο τον οποίο καλείται να αντιμετωπίσει ο κλινικός</a:t>
            </a:r>
            <a:r>
              <a:rPr lang="el-GR" baseline="0" dirty="0" smtClean="0"/>
              <a:t> γιατρός  Σε αυτή την διαφάνεια φαίνονται οι πιο συχνοί καρκίνοι τόσο στους άντρες όσο και στις γυναίκες ( όπως καταγράφονται στις ΗΠΑ) . Επίσης φαίνονται οι ετήσιοι θάνατοι από καρκίνο. Παρατηρούμαι ότι ο πιο φονικός καρκίνος είναι αυτός του πνεύμονα  τόσο στους άνδρες όσο και στις γυναίκες . Πιο συχνοί καρκίνοι εκτός από αυτόν του πνεύμονα και του ΠΕ και στα δύο φύλα είναι επιπλέων του προστάτη σους άνδρες και του μαστού στις γυναίκες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Το</a:t>
            </a:r>
            <a:r>
              <a:rPr lang="el-GR" baseline="0" dirty="0" smtClean="0"/>
              <a:t> βασικό στοιχείο των όγκων είναι το καρκινικό κύτταρο το οποίο έχει τα εξής χαρακτηριστικά </a:t>
            </a:r>
            <a:endParaRPr lang="el-GR" dirty="0"/>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27967FB-BD9B-45C0-817B-FFEB4F0D0546}"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3124200"/>
            <a:ext cx="6172200" cy="1894362"/>
          </a:xfrm>
        </p:spPr>
        <p:txBody>
          <a:bodyPr/>
          <a:lstStyle>
            <a:lvl1pPr>
              <a:defRPr b="1"/>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7764621" y="1174097"/>
            <a:ext cx="2286000" cy="381000"/>
          </a:xfrm>
        </p:spPr>
        <p:txBody>
          <a:bodyPr/>
          <a:lstStyle/>
          <a:p>
            <a:fld id="{FC1360B3-2467-4439-A293-23B9242CF92E}" type="datetimeFigureOut">
              <a:rPr lang="el-GR" smtClean="0"/>
              <a:pPr/>
              <a:t>2/5/2020</a:t>
            </a:fld>
            <a:endParaRPr lang="el-GR"/>
          </a:p>
        </p:txBody>
      </p:sp>
      <p:sp>
        <p:nvSpPr>
          <p:cNvPr id="17" name="16 - Θέση υποσέλιδου"/>
          <p:cNvSpPr>
            <a:spLocks noGrp="1"/>
          </p:cNvSpPr>
          <p:nvPr>
            <p:ph type="ftr" sz="quarter" idx="11"/>
          </p:nvPr>
        </p:nvSpPr>
        <p:spPr bwMode="auto">
          <a:xfrm rot="5400000">
            <a:off x="7077269" y="4181669"/>
            <a:ext cx="3657600" cy="384048"/>
          </a:xfrm>
        </p:spPr>
        <p:txBody>
          <a:bodyPr/>
          <a:lstStyle/>
          <a:p>
            <a:endParaRPr lang="el-GR"/>
          </a:p>
        </p:txBody>
      </p:sp>
      <p:sp>
        <p:nvSpPr>
          <p:cNvPr id="10" name="9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 Ευθεία γραμμή σύνδεσης"/>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4928702"/>
            <a:ext cx="609600" cy="517524"/>
          </a:xfrm>
        </p:spPr>
        <p:txBody>
          <a:bodyPr/>
          <a:lstStyle/>
          <a:p>
            <a:fld id="{DE2BDB33-24D5-49DD-BE24-610C65A7448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FC1360B3-2467-4439-A293-23B9242CF92E}" type="datetimeFigureOut">
              <a:rPr lang="el-GR" smtClean="0"/>
              <a:pPr/>
              <a:t>2/5/2020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E2BDB33-24D5-49DD-BE24-610C65A7448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FC1360B3-2467-4439-A293-23B9242CF92E}" type="datetimeFigureOut">
              <a:rPr lang="el-GR" smtClean="0"/>
              <a:pPr/>
              <a:t>2/5/2020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E2BDB33-24D5-49DD-BE24-610C65A7448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8" name="7 - Θέση περιεχομένου"/>
          <p:cNvSpPr>
            <a:spLocks noGrp="1"/>
          </p:cNvSpPr>
          <p:nvPr>
            <p:ph sz="quarter" idx="1"/>
          </p:nvPr>
        </p:nvSpPr>
        <p:spPr>
          <a:xfrm>
            <a:off x="457200" y="1600200"/>
            <a:ext cx="7467600" cy="487375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4"/>
          </p:nvPr>
        </p:nvSpPr>
        <p:spPr/>
        <p:txBody>
          <a:bodyPr rtlCol="0"/>
          <a:lstStyle/>
          <a:p>
            <a:fld id="{FC1360B3-2467-4439-A293-23B9242CF92E}" type="datetimeFigureOut">
              <a:rPr lang="el-GR" smtClean="0"/>
              <a:pPr/>
              <a:t>2/5/2020</a:t>
            </a:fld>
            <a:endParaRPr lang="el-GR"/>
          </a:p>
        </p:txBody>
      </p:sp>
      <p:sp>
        <p:nvSpPr>
          <p:cNvPr id="9" name="8 - Θέση αριθμού διαφάνειας"/>
          <p:cNvSpPr>
            <a:spLocks noGrp="1"/>
          </p:cNvSpPr>
          <p:nvPr>
            <p:ph type="sldNum" sz="quarter" idx="15"/>
          </p:nvPr>
        </p:nvSpPr>
        <p:spPr/>
        <p:txBody>
          <a:bodyPr rtlCol="0"/>
          <a:lstStyle/>
          <a:p>
            <a:fld id="{DE2BDB33-24D5-49DD-BE24-610C65A7448D}" type="slidenum">
              <a:rPr lang="el-GR" smtClean="0"/>
              <a:pPr/>
              <a:t>‹#›</a:t>
            </a:fld>
            <a:endParaRPr lang="el-GR"/>
          </a:p>
        </p:txBody>
      </p:sp>
      <p:sp>
        <p:nvSpPr>
          <p:cNvPr id="10" name="9 - Θέση υποσέλιδου"/>
          <p:cNvSpPr>
            <a:spLocks noGrp="1"/>
          </p:cNvSpPr>
          <p:nvPr>
            <p:ph type="ftr" sz="quarter" idx="16"/>
          </p:nvPr>
        </p:nvSpPr>
        <p:spPr/>
        <p:txBody>
          <a:bodyPr rtlCol="0"/>
          <a:lstStyle/>
          <a:p>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7763256" y="1170432"/>
            <a:ext cx="2286000" cy="381000"/>
          </a:xfrm>
        </p:spPr>
        <p:txBody>
          <a:bodyPr/>
          <a:lstStyle/>
          <a:p>
            <a:fld id="{FC1360B3-2467-4439-A293-23B9242CF92E}" type="datetimeFigureOut">
              <a:rPr lang="el-GR" smtClean="0"/>
              <a:pPr/>
              <a:t>2/5/2020</a:t>
            </a:fld>
            <a:endParaRPr lang="el-GR"/>
          </a:p>
        </p:txBody>
      </p:sp>
      <p:sp>
        <p:nvSpPr>
          <p:cNvPr id="5" name="4 - Θέση υποσέλιδου"/>
          <p:cNvSpPr>
            <a:spLocks noGrp="1"/>
          </p:cNvSpPr>
          <p:nvPr>
            <p:ph type="ftr" sz="quarter" idx="11"/>
          </p:nvPr>
        </p:nvSpPr>
        <p:spPr bwMode="auto">
          <a:xfrm rot="5400000">
            <a:off x="7077456" y="4178808"/>
            <a:ext cx="3657600" cy="384048"/>
          </a:xfrm>
        </p:spPr>
        <p:txBody>
          <a:bodyPr/>
          <a:lstStyle/>
          <a:p>
            <a:endParaRPr lang="el-GR"/>
          </a:p>
        </p:txBody>
      </p:sp>
      <p:sp>
        <p:nvSpPr>
          <p:cNvPr id="9" name="8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αριθμού διαφάνειας"/>
          <p:cNvSpPr>
            <a:spLocks noGrp="1"/>
          </p:cNvSpPr>
          <p:nvPr>
            <p:ph type="sldNum" sz="quarter" idx="12"/>
          </p:nvPr>
        </p:nvSpPr>
        <p:spPr bwMode="auto">
          <a:xfrm>
            <a:off x="1340616" y="4928702"/>
            <a:ext cx="609600" cy="517524"/>
          </a:xfrm>
        </p:spPr>
        <p:txBody>
          <a:bodyPr/>
          <a:lstStyle/>
          <a:p>
            <a:fld id="{DE2BDB33-24D5-49DD-BE24-610C65A7448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FC1360B3-2467-4439-A293-23B9242CF92E}" type="datetimeFigureOut">
              <a:rPr lang="el-GR" smtClean="0"/>
              <a:pPr/>
              <a:t>2/5/2020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E2BDB33-24D5-49DD-BE24-610C65A7448D}" type="slidenum">
              <a:rPr lang="el-GR" smtClean="0"/>
              <a:pPr/>
              <a:t>‹#›</a:t>
            </a:fld>
            <a:endParaRPr lang="el-GR"/>
          </a:p>
        </p:txBody>
      </p:sp>
      <p:sp>
        <p:nvSpPr>
          <p:cNvPr id="9" name="8 - Θέση περιεχομένου"/>
          <p:cNvSpPr>
            <a:spLocks noGrp="1"/>
          </p:cNvSpPr>
          <p:nvPr>
            <p:ph sz="quarter" idx="1"/>
          </p:nvPr>
        </p:nvSpPr>
        <p:spPr>
          <a:xfrm>
            <a:off x="457200"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270248"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nchor="b"/>
          <a:lstStyle>
            <a:lvl1pPr>
              <a:defRPr/>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FC1360B3-2467-4439-A293-23B9242CF92E}" type="datetimeFigureOut">
              <a:rPr lang="el-GR" smtClean="0"/>
              <a:pPr/>
              <a:t>2/5/2020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E2BDB33-24D5-49DD-BE24-610C65A7448D}" type="slidenum">
              <a:rPr lang="el-GR" smtClean="0"/>
              <a:pPr/>
              <a:t>‹#›</a:t>
            </a:fld>
            <a:endParaRPr lang="el-GR"/>
          </a:p>
        </p:txBody>
      </p:sp>
      <p:sp>
        <p:nvSpPr>
          <p:cNvPr id="11" name="10 - Θέση περιεχομένου"/>
          <p:cNvSpPr>
            <a:spLocks noGrp="1"/>
          </p:cNvSpPr>
          <p:nvPr>
            <p:ph sz="quarter" idx="2"/>
          </p:nvPr>
        </p:nvSpPr>
        <p:spPr>
          <a:xfrm>
            <a:off x="457200"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371975"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fld id="{FC1360B3-2467-4439-A293-23B9242CF92E}" type="datetimeFigureOut">
              <a:rPr lang="el-GR" smtClean="0"/>
              <a:pPr/>
              <a:t>2/5/2020</a:t>
            </a:fld>
            <a:endParaRPr lang="el-GR"/>
          </a:p>
        </p:txBody>
      </p:sp>
      <p:sp>
        <p:nvSpPr>
          <p:cNvPr id="7" name="6 - Θέση αριθμού διαφάνειας"/>
          <p:cNvSpPr>
            <a:spLocks noGrp="1"/>
          </p:cNvSpPr>
          <p:nvPr>
            <p:ph type="sldNum" sz="quarter" idx="11"/>
          </p:nvPr>
        </p:nvSpPr>
        <p:spPr/>
        <p:txBody>
          <a:bodyPr rtlCol="0"/>
          <a:lstStyle/>
          <a:p>
            <a:fld id="{DE2BDB33-24D5-49DD-BE24-610C65A7448D}" type="slidenum">
              <a:rPr lang="el-GR" smtClean="0"/>
              <a:pPr/>
              <a:t>‹#›</a:t>
            </a:fld>
            <a:endParaRPr lang="el-GR"/>
          </a:p>
        </p:txBody>
      </p:sp>
      <p:sp>
        <p:nvSpPr>
          <p:cNvPr id="8" name="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C1360B3-2467-4439-A293-23B9242CF92E}" type="datetimeFigureOut">
              <a:rPr lang="el-GR" smtClean="0"/>
              <a:pPr/>
              <a:t>2/5/2020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E2BDB33-24D5-49DD-BE24-610C65A7448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74320"/>
            <a:ext cx="5638800" cy="6327648"/>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4"/>
          </p:nvPr>
        </p:nvSpPr>
        <p:spPr/>
        <p:txBody>
          <a:bodyPr rtlCol="0"/>
          <a:lstStyle/>
          <a:p>
            <a:fld id="{FC1360B3-2467-4439-A293-23B9242CF92E}" type="datetimeFigureOut">
              <a:rPr lang="el-GR" smtClean="0"/>
              <a:pPr/>
              <a:t>2/5/2020</a:t>
            </a:fld>
            <a:endParaRPr lang="el-GR"/>
          </a:p>
        </p:txBody>
      </p:sp>
      <p:sp>
        <p:nvSpPr>
          <p:cNvPr id="22" name="21 - Θέση αριθμού διαφάνειας"/>
          <p:cNvSpPr>
            <a:spLocks noGrp="1"/>
          </p:cNvSpPr>
          <p:nvPr>
            <p:ph type="sldNum" sz="quarter" idx="15"/>
          </p:nvPr>
        </p:nvSpPr>
        <p:spPr/>
        <p:txBody>
          <a:bodyPr rtlCol="0"/>
          <a:lstStyle/>
          <a:p>
            <a:fld id="{DE2BDB33-24D5-49DD-BE24-610C65A7448D}" type="slidenum">
              <a:rPr lang="el-GR" smtClean="0"/>
              <a:pPr/>
              <a:t>‹#›</a:t>
            </a:fld>
            <a:endParaRPr lang="el-GR"/>
          </a:p>
        </p:txBody>
      </p:sp>
      <p:sp>
        <p:nvSpPr>
          <p:cNvPr id="23" name="22 - Θέση υποσέλιδου"/>
          <p:cNvSpPr>
            <a:spLocks noGrp="1"/>
          </p:cNvSpPr>
          <p:nvPr>
            <p:ph type="ftr" sz="quarter" idx="16"/>
          </p:nvPr>
        </p:nvSpPr>
        <p:spPr/>
        <p:txBody>
          <a:bodyPr rtlCol="0"/>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fld id="{FC1360B3-2467-4439-A293-23B9242CF92E}" type="datetimeFigureOut">
              <a:rPr lang="el-GR" smtClean="0"/>
              <a:pPr/>
              <a:t>2/5/2020</a:t>
            </a:fld>
            <a:endParaRPr lang="el-GR"/>
          </a:p>
        </p:txBody>
      </p:sp>
      <p:sp>
        <p:nvSpPr>
          <p:cNvPr id="18" name="17 - Θέση αριθμού διαφάνειας"/>
          <p:cNvSpPr>
            <a:spLocks noGrp="1"/>
          </p:cNvSpPr>
          <p:nvPr>
            <p:ph type="sldNum" sz="quarter" idx="11"/>
          </p:nvPr>
        </p:nvSpPr>
        <p:spPr/>
        <p:txBody>
          <a:bodyPr rtlCol="0"/>
          <a:lstStyle/>
          <a:p>
            <a:fld id="{DE2BDB33-24D5-49DD-BE24-610C65A7448D}" type="slidenum">
              <a:rPr lang="el-GR" smtClean="0"/>
              <a:pPr/>
              <a:t>‹#›</a:t>
            </a:fld>
            <a:endParaRPr lang="el-GR"/>
          </a:p>
        </p:txBody>
      </p:sp>
      <p:sp>
        <p:nvSpPr>
          <p:cNvPr id="21" name="20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C1360B3-2467-4439-A293-23B9242CF92E}" type="datetimeFigureOut">
              <a:rPr lang="el-GR" smtClean="0"/>
              <a:pPr/>
              <a:t>2/5/2020</a:t>
            </a:fld>
            <a:endParaRPr lang="el-GR"/>
          </a:p>
        </p:txBody>
      </p:sp>
      <p:sp>
        <p:nvSpPr>
          <p:cNvPr id="3" name="2 - Θέση υποσέλιδου"/>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l-GR"/>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E2BDB33-24D5-49DD-BE24-610C65A7448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5.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5.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5.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8.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5.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1.wav"/><Relationship Id="rId6" Type="http://schemas.openxmlformats.org/officeDocument/2006/relationships/image" Target="../media/image24.jpeg"/><Relationship Id="rId5" Type="http://schemas.openxmlformats.org/officeDocument/2006/relationships/image" Target="../media/image9.jpeg"/><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5.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5.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5.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err="1" smtClean="0">
                <a:solidFill>
                  <a:schemeClr val="tx1"/>
                </a:solidFill>
              </a:rPr>
              <a:t>Βασικεσ</a:t>
            </a:r>
            <a:r>
              <a:rPr lang="el-GR" dirty="0" smtClean="0">
                <a:solidFill>
                  <a:schemeClr val="tx1"/>
                </a:solidFill>
              </a:rPr>
              <a:t> </a:t>
            </a:r>
            <a:r>
              <a:rPr lang="el-GR" dirty="0" err="1" smtClean="0">
                <a:solidFill>
                  <a:schemeClr val="tx1"/>
                </a:solidFill>
              </a:rPr>
              <a:t>αρχεσ</a:t>
            </a:r>
            <a:r>
              <a:rPr lang="el-GR" dirty="0" smtClean="0">
                <a:solidFill>
                  <a:schemeClr val="tx1"/>
                </a:solidFill>
              </a:rPr>
              <a:t> </a:t>
            </a:r>
            <a:r>
              <a:rPr lang="el-GR" dirty="0" err="1" smtClean="0">
                <a:solidFill>
                  <a:schemeClr val="tx1"/>
                </a:solidFill>
              </a:rPr>
              <a:t>χειρουργικησ</a:t>
            </a:r>
            <a:r>
              <a:rPr lang="el-GR" dirty="0" smtClean="0">
                <a:solidFill>
                  <a:schemeClr val="tx1"/>
                </a:solidFill>
              </a:rPr>
              <a:t> </a:t>
            </a:r>
            <a:r>
              <a:rPr lang="el-GR" dirty="0" err="1" smtClean="0">
                <a:solidFill>
                  <a:schemeClr val="tx1"/>
                </a:solidFill>
              </a:rPr>
              <a:t>ογκολογιασ</a:t>
            </a:r>
            <a:r>
              <a:rPr lang="el-GR" dirty="0" smtClean="0">
                <a:solidFill>
                  <a:schemeClr val="tx1"/>
                </a:solidFill>
              </a:rPr>
              <a:t> </a:t>
            </a:r>
            <a:endParaRPr lang="el-GR" dirty="0">
              <a:solidFill>
                <a:schemeClr val="tx1"/>
              </a:solidFill>
            </a:endParaRPr>
          </a:p>
        </p:txBody>
      </p:sp>
      <p:sp>
        <p:nvSpPr>
          <p:cNvPr id="3" name="2 - Υπότιτλος"/>
          <p:cNvSpPr>
            <a:spLocks noGrp="1"/>
          </p:cNvSpPr>
          <p:nvPr>
            <p:ph type="subTitle" idx="1"/>
          </p:nvPr>
        </p:nvSpPr>
        <p:spPr/>
        <p:txBody>
          <a:bodyPr>
            <a:normAutofit lnSpcReduction="10000"/>
          </a:bodyPr>
          <a:lstStyle/>
          <a:p>
            <a:r>
              <a:rPr lang="el-GR" dirty="0" smtClean="0"/>
              <a:t>Σοφοκλής Λανίτης </a:t>
            </a:r>
          </a:p>
          <a:p>
            <a:r>
              <a:rPr lang="el-GR" dirty="0" smtClean="0"/>
              <a:t>Δ/της </a:t>
            </a:r>
          </a:p>
          <a:p>
            <a:r>
              <a:rPr lang="el-GR" dirty="0" smtClean="0"/>
              <a:t>Β’ Χειρουργική κλινική </a:t>
            </a:r>
          </a:p>
          <a:p>
            <a:r>
              <a:rPr lang="el-GR" dirty="0" smtClean="0"/>
              <a:t>« </a:t>
            </a:r>
            <a:r>
              <a:rPr lang="el-GR" dirty="0" err="1" smtClean="0"/>
              <a:t>Κοργιαλλένειο</a:t>
            </a:r>
            <a:r>
              <a:rPr lang="el-GR" dirty="0" smtClean="0"/>
              <a:t> </a:t>
            </a:r>
            <a:r>
              <a:rPr lang="el-GR" dirty="0" err="1" smtClean="0"/>
              <a:t>Μπενάκειο</a:t>
            </a:r>
            <a:r>
              <a:rPr lang="el-GR" dirty="0" smtClean="0"/>
              <a:t>» Ε.Ε.Σ </a:t>
            </a:r>
          </a:p>
          <a:p>
            <a:endParaRPr lang="el-GR" dirty="0"/>
          </a:p>
        </p:txBody>
      </p:sp>
      <p:pic>
        <p:nvPicPr>
          <p:cNvPr id="38914" name="Picture 2" descr="Detener el movimiento de las células cancerosas podría evitar la ..."/>
          <p:cNvPicPr>
            <a:picLocks noChangeAspect="1" noChangeArrowheads="1"/>
          </p:cNvPicPr>
          <p:nvPr/>
        </p:nvPicPr>
        <p:blipFill>
          <a:blip r:embed="rId4"/>
          <a:srcRect/>
          <a:stretch>
            <a:fillRect/>
          </a:stretch>
        </p:blipFill>
        <p:spPr bwMode="auto">
          <a:xfrm>
            <a:off x="2571736" y="285728"/>
            <a:ext cx="5191143" cy="3454472"/>
          </a:xfrm>
          <a:prstGeom prst="rect">
            <a:avLst/>
          </a:prstGeom>
          <a:ln>
            <a:noFill/>
          </a:ln>
          <a:effectLst>
            <a:softEdge rad="112500"/>
          </a:effectLst>
        </p:spPr>
      </p:pic>
      <p:pic>
        <p:nvPicPr>
          <p:cNvPr id="8" name="~PP4032.WAV">
            <a:hlinkClick r:id="" action="ppaction://media"/>
          </p:cNvPr>
          <p:cNvPicPr>
            <a:picLocks noRot="1" noChangeAspect="1"/>
          </p:cNvPicPr>
          <p:nvPr>
            <a:wavAudioFile r:embed="rId1" name="~PP4032.WAV"/>
          </p:nvPr>
        </p:nvPicPr>
        <p:blipFill>
          <a:blip r:embed="rId5"/>
          <a:stretch>
            <a:fillRect/>
          </a:stretch>
        </p:blipFill>
        <p:spPr>
          <a:xfrm>
            <a:off x="8653463" y="6367463"/>
            <a:ext cx="304800" cy="304800"/>
          </a:xfrm>
          <a:prstGeom prst="rect">
            <a:avLst/>
          </a:prstGeom>
        </p:spPr>
      </p:pic>
    </p:spTree>
  </p:cSld>
  <p:clrMapOvr>
    <a:masterClrMapping/>
  </p:clrMapOvr>
  <p:transition advTm="6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1439850"/>
          </a:xfrm>
        </p:spPr>
        <p:txBody>
          <a:bodyPr>
            <a:normAutofit fontScale="90000"/>
          </a:bodyPr>
          <a:lstStyle/>
          <a:p>
            <a:r>
              <a:rPr lang="en-US" dirty="0" smtClean="0">
                <a:latin typeface="Arial" pitchFamily="34" charset="0"/>
                <a:cs typeface="Arial" pitchFamily="34" charset="0"/>
              </a:rPr>
              <a:t>Grade </a:t>
            </a:r>
            <a:r>
              <a:rPr lang="el-GR" dirty="0" smtClean="0">
                <a:latin typeface="Arial" pitchFamily="34" charset="0"/>
                <a:cs typeface="Arial" pitchFamily="34" charset="0"/>
              </a:rPr>
              <a:t>και </a:t>
            </a:r>
            <a:r>
              <a:rPr lang="el-GR" dirty="0" err="1" smtClean="0">
                <a:latin typeface="Arial" pitchFamily="34" charset="0"/>
                <a:cs typeface="Arial" pitchFamily="34" charset="0"/>
              </a:rPr>
              <a:t>διαφοροποιηση</a:t>
            </a:r>
            <a:r>
              <a:rPr lang="el-GR" dirty="0" smtClean="0">
                <a:latin typeface="Arial" pitchFamily="34" charset="0"/>
                <a:cs typeface="Arial" pitchFamily="34" charset="0"/>
              </a:rPr>
              <a:t/>
            </a:r>
            <a:br>
              <a:rPr lang="el-GR" dirty="0" smtClean="0">
                <a:latin typeface="Arial" pitchFamily="34" charset="0"/>
                <a:cs typeface="Arial" pitchFamily="34" charset="0"/>
              </a:rPr>
            </a:br>
            <a:r>
              <a:rPr lang="el-GR" dirty="0" smtClean="0">
                <a:latin typeface="Arial" pitchFamily="34" charset="0"/>
                <a:cs typeface="Arial" pitchFamily="34" charset="0"/>
              </a:rPr>
              <a:t>( </a:t>
            </a:r>
            <a:r>
              <a:rPr lang="el-GR" dirty="0" err="1" smtClean="0">
                <a:latin typeface="Arial" pitchFamily="34" charset="0"/>
                <a:cs typeface="Arial" pitchFamily="34" charset="0"/>
              </a:rPr>
              <a:t>περιγραφη</a:t>
            </a:r>
            <a:r>
              <a:rPr lang="el-GR" dirty="0" smtClean="0">
                <a:latin typeface="Arial" pitchFamily="34" charset="0"/>
                <a:cs typeface="Arial" pitchFamily="34" charset="0"/>
              </a:rPr>
              <a:t> </a:t>
            </a:r>
            <a:r>
              <a:rPr lang="el-GR" dirty="0" err="1" smtClean="0">
                <a:latin typeface="Arial" pitchFamily="34" charset="0"/>
                <a:cs typeface="Arial" pitchFamily="34" charset="0"/>
              </a:rPr>
              <a:t>ιστολογικων</a:t>
            </a:r>
            <a:r>
              <a:rPr lang="el-GR" dirty="0" smtClean="0">
                <a:latin typeface="Arial" pitchFamily="34" charset="0"/>
                <a:cs typeface="Arial" pitchFamily="34" charset="0"/>
              </a:rPr>
              <a:t> </a:t>
            </a:r>
            <a:r>
              <a:rPr lang="el-GR" dirty="0" err="1" smtClean="0">
                <a:latin typeface="Arial" pitchFamily="34" charset="0"/>
                <a:cs typeface="Arial" pitchFamily="34" charset="0"/>
              </a:rPr>
              <a:t>χαρ</a:t>
            </a:r>
            <a:r>
              <a:rPr lang="el-GR" dirty="0" smtClean="0">
                <a:latin typeface="Arial" pitchFamily="34" charset="0"/>
                <a:cs typeface="Arial" pitchFamily="34" charset="0"/>
              </a:rPr>
              <a:t>/</a:t>
            </a:r>
            <a:r>
              <a:rPr lang="el-GR" dirty="0" err="1" smtClean="0">
                <a:latin typeface="Arial" pitchFamily="34" charset="0"/>
                <a:cs typeface="Arial" pitchFamily="34" charset="0"/>
              </a:rPr>
              <a:t>κων</a:t>
            </a:r>
            <a:r>
              <a:rPr lang="el-GR" dirty="0" smtClean="0">
                <a:latin typeface="Arial" pitchFamily="34" charset="0"/>
                <a:cs typeface="Arial" pitchFamily="34" charset="0"/>
              </a:rPr>
              <a:t> του </a:t>
            </a:r>
            <a:r>
              <a:rPr lang="el-GR" dirty="0" err="1" smtClean="0">
                <a:latin typeface="Arial" pitchFamily="34" charset="0"/>
                <a:cs typeface="Arial" pitchFamily="34" charset="0"/>
              </a:rPr>
              <a:t>ογκου</a:t>
            </a:r>
            <a:r>
              <a:rPr lang="el-GR" dirty="0" smtClean="0">
                <a:latin typeface="Arial" pitchFamily="34" charset="0"/>
                <a:cs typeface="Arial" pitchFamily="34" charset="0"/>
              </a:rPr>
              <a:t>)  </a:t>
            </a:r>
            <a:r>
              <a:rPr lang="en-US" dirty="0" smtClean="0">
                <a:latin typeface="Arial" pitchFamily="34" charset="0"/>
                <a:cs typeface="Arial" pitchFamily="34" charset="0"/>
              </a:rPr>
              <a:t>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a:xfrm>
            <a:off x="428596" y="1500174"/>
            <a:ext cx="7467600" cy="5357826"/>
          </a:xfrm>
        </p:spPr>
        <p:txBody>
          <a:bodyPr>
            <a:normAutofit fontScale="92500"/>
          </a:bodyPr>
          <a:lstStyle/>
          <a:p>
            <a:pPr>
              <a:lnSpc>
                <a:spcPct val="150000"/>
              </a:lnSpc>
            </a:pPr>
            <a:r>
              <a:rPr lang="en-US" b="1" dirty="0" smtClean="0">
                <a:latin typeface="Arial" pitchFamily="34" charset="0"/>
                <a:cs typeface="Arial" pitchFamily="34" charset="0"/>
              </a:rPr>
              <a:t>Grade</a:t>
            </a:r>
            <a:r>
              <a:rPr lang="en-US" dirty="0" smtClean="0">
                <a:latin typeface="Arial" pitchFamily="34" charset="0"/>
                <a:cs typeface="Arial" pitchFamily="34" charset="0"/>
              </a:rPr>
              <a:t> </a:t>
            </a:r>
            <a:r>
              <a:rPr lang="el-GR" dirty="0" smtClean="0">
                <a:latin typeface="Arial" pitchFamily="34" charset="0"/>
                <a:cs typeface="Arial" pitchFamily="34" charset="0"/>
              </a:rPr>
              <a:t>: Περιγράφει τα ιστολογικά χαρακτηριστικά των καρκινικών κυττάρων </a:t>
            </a:r>
          </a:p>
          <a:p>
            <a:pPr>
              <a:lnSpc>
                <a:spcPct val="150000"/>
              </a:lnSpc>
            </a:pPr>
            <a:r>
              <a:rPr lang="el-GR" dirty="0" smtClean="0">
                <a:latin typeface="Arial" pitchFamily="34" charset="0"/>
                <a:cs typeface="Arial" pitchFamily="34" charset="0"/>
              </a:rPr>
              <a:t>Ο καρκίνος βαθμολογείται ως προς τη διαφοροποίηση των κυττάρων του όγκου και τον αριθμό των μιτώσεων. Τα παραπάνω θεωρούνται ότι σχετίζονται με την ικανότητα ανάπτυξης και εξάπλωσης του όγκου </a:t>
            </a:r>
            <a:endParaRPr lang="en-US" dirty="0" smtClean="0">
              <a:latin typeface="Arial" pitchFamily="34" charset="0"/>
              <a:cs typeface="Arial" pitchFamily="34" charset="0"/>
            </a:endParaRPr>
          </a:p>
          <a:p>
            <a:pPr>
              <a:lnSpc>
                <a:spcPct val="150000"/>
              </a:lnSpc>
            </a:pPr>
            <a:r>
              <a:rPr lang="el-GR" b="1" dirty="0" smtClean="0">
                <a:latin typeface="Arial" pitchFamily="34" charset="0"/>
                <a:cs typeface="Arial" pitchFamily="34" charset="0"/>
              </a:rPr>
              <a:t>Διαφοροποίηση</a:t>
            </a:r>
            <a:r>
              <a:rPr lang="el-GR" dirty="0" smtClean="0">
                <a:latin typeface="Arial" pitchFamily="34" charset="0"/>
                <a:cs typeface="Arial" pitchFamily="34" charset="0"/>
              </a:rPr>
              <a:t> : Περιγράφει χαρακτηριστικά των καρκινικών κυττάρων σε σχέση με την ομοιότητα τους με το κύτταρο από το οποίο προέρχονται  </a:t>
            </a:r>
            <a:endParaRPr lang="el-GR" dirty="0"/>
          </a:p>
        </p:txBody>
      </p:sp>
      <p:pic>
        <p:nvPicPr>
          <p:cNvPr id="6" name="~PP1437.WAV">
            <a:hlinkClick r:id="" action="ppaction://media"/>
          </p:cNvPr>
          <p:cNvPicPr>
            <a:picLocks noRot="1" noChangeAspect="1"/>
          </p:cNvPicPr>
          <p:nvPr>
            <a:wavAudioFile r:embed="rId1" name="~PP1437.WAV"/>
          </p:nvPr>
        </p:nvPicPr>
        <p:blipFill>
          <a:blip r:embed="rId4"/>
          <a:stretch>
            <a:fillRect/>
          </a:stretch>
        </p:blipFill>
        <p:spPr>
          <a:xfrm>
            <a:off x="8653463" y="6367463"/>
            <a:ext cx="304800" cy="304800"/>
          </a:xfrm>
          <a:prstGeom prst="rect">
            <a:avLst/>
          </a:prstGeom>
        </p:spPr>
      </p:pic>
    </p:spTree>
  </p:cSld>
  <p:clrMapOvr>
    <a:masterClrMapping/>
  </p:clrMapOvr>
  <p:transition advTm="49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852"/>
            <a:ext cx="7467600" cy="582594"/>
          </a:xfrm>
        </p:spPr>
        <p:txBody>
          <a:bodyPr/>
          <a:lstStyle/>
          <a:p>
            <a:r>
              <a:rPr lang="el-GR" dirty="0" err="1" smtClean="0">
                <a:latin typeface="Arial" pitchFamily="34" charset="0"/>
                <a:cs typeface="Arial" pitchFamily="34" charset="0"/>
              </a:rPr>
              <a:t>Εξελιξη</a:t>
            </a:r>
            <a:r>
              <a:rPr lang="el-GR" dirty="0" smtClean="0">
                <a:latin typeface="Arial" pitchFamily="34" charset="0"/>
                <a:cs typeface="Arial" pitchFamily="34" charset="0"/>
              </a:rPr>
              <a:t> </a:t>
            </a:r>
            <a:r>
              <a:rPr lang="el-GR" dirty="0" err="1" smtClean="0">
                <a:latin typeface="Arial" pitchFamily="34" charset="0"/>
                <a:cs typeface="Arial" pitchFamily="34" charset="0"/>
              </a:rPr>
              <a:t>καρκινου</a:t>
            </a:r>
            <a:r>
              <a:rPr lang="el-GR" dirty="0" smtClean="0">
                <a:latin typeface="Arial" pitchFamily="34" charset="0"/>
                <a:cs typeface="Arial" pitchFamily="34" charset="0"/>
              </a:rPr>
              <a:t>- </a:t>
            </a:r>
            <a:r>
              <a:rPr lang="el-GR" dirty="0" err="1" smtClean="0">
                <a:latin typeface="Arial" pitchFamily="34" charset="0"/>
                <a:cs typeface="Arial" pitchFamily="34" charset="0"/>
              </a:rPr>
              <a:t>Διασπορα</a:t>
            </a:r>
            <a:r>
              <a:rPr lang="el-GR" dirty="0" smtClean="0">
                <a:latin typeface="Arial" pitchFamily="34" charset="0"/>
                <a:cs typeface="Arial" pitchFamily="34" charset="0"/>
              </a:rPr>
              <a:t> του </a:t>
            </a:r>
            <a:r>
              <a:rPr lang="el-GR" dirty="0" err="1" smtClean="0">
                <a:latin typeface="Arial" pitchFamily="34" charset="0"/>
                <a:cs typeface="Arial" pitchFamily="34" charset="0"/>
              </a:rPr>
              <a:t>ογκου</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pic>
        <p:nvPicPr>
          <p:cNvPr id="4" name="Picture 2"/>
          <p:cNvPicPr>
            <a:picLocks noGrp="1" noChangeAspect="1" noChangeArrowheads="1"/>
          </p:cNvPicPr>
          <p:nvPr>
            <p:ph sz="quarter" idx="1"/>
          </p:nvPr>
        </p:nvPicPr>
        <p:blipFill>
          <a:blip r:embed="rId4"/>
          <a:srcRect l="25149" t="26581" r="59538" b="55919"/>
          <a:stretch>
            <a:fillRect/>
          </a:stretch>
        </p:blipFill>
        <p:spPr bwMode="auto">
          <a:xfrm>
            <a:off x="1000100" y="1785926"/>
            <a:ext cx="1500198" cy="10715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p:cNvPicPr>
            <a:picLocks noChangeAspect="1" noChangeArrowheads="1"/>
          </p:cNvPicPr>
          <p:nvPr/>
        </p:nvPicPr>
        <p:blipFill>
          <a:blip r:embed="rId4"/>
          <a:srcRect l="60268" t="36735" r="17729" b="40306"/>
          <a:stretch>
            <a:fillRect/>
          </a:stretch>
        </p:blipFill>
        <p:spPr bwMode="auto">
          <a:xfrm>
            <a:off x="5643570" y="3574982"/>
            <a:ext cx="1857388" cy="12113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10 - Ομάδα"/>
          <p:cNvGrpSpPr/>
          <p:nvPr/>
        </p:nvGrpSpPr>
        <p:grpSpPr>
          <a:xfrm>
            <a:off x="3357554" y="1428736"/>
            <a:ext cx="2643206" cy="1571636"/>
            <a:chOff x="3357554" y="1428736"/>
            <a:chExt cx="2643206" cy="1571636"/>
          </a:xfrm>
        </p:grpSpPr>
        <p:pic>
          <p:nvPicPr>
            <p:cNvPr id="5" name="Picture 2"/>
            <p:cNvPicPr>
              <a:picLocks noChangeAspect="1" noChangeArrowheads="1"/>
            </p:cNvPicPr>
            <p:nvPr/>
          </p:nvPicPr>
          <p:blipFill>
            <a:blip r:embed="rId4"/>
            <a:srcRect l="46875" t="24490" r="36862" b="52551"/>
            <a:stretch>
              <a:fillRect/>
            </a:stretch>
          </p:blipFill>
          <p:spPr bwMode="auto">
            <a:xfrm>
              <a:off x="3786182" y="1857364"/>
              <a:ext cx="1500199" cy="1143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9 - TextBox"/>
            <p:cNvSpPr txBox="1"/>
            <p:nvPr/>
          </p:nvSpPr>
          <p:spPr>
            <a:xfrm>
              <a:off x="3357554" y="1428736"/>
              <a:ext cx="2643206" cy="369332"/>
            </a:xfrm>
            <a:prstGeom prst="rect">
              <a:avLst/>
            </a:prstGeom>
            <a:noFill/>
          </p:spPr>
          <p:txBody>
            <a:bodyPr wrap="square" rtlCol="0">
              <a:spAutoFit/>
            </a:bodyPr>
            <a:lstStyle/>
            <a:p>
              <a:r>
                <a:rPr lang="el-GR" dirty="0" smtClean="0">
                  <a:latin typeface="Arial" pitchFamily="34" charset="0"/>
                  <a:cs typeface="Arial" pitchFamily="34" charset="0"/>
                </a:rPr>
                <a:t>Διηθητικό καρκίνωμα </a:t>
              </a:r>
              <a:endParaRPr lang="el-GR" dirty="0">
                <a:latin typeface="Arial" pitchFamily="34" charset="0"/>
                <a:cs typeface="Arial" pitchFamily="34" charset="0"/>
              </a:endParaRPr>
            </a:p>
          </p:txBody>
        </p:sp>
      </p:grpSp>
      <p:sp>
        <p:nvSpPr>
          <p:cNvPr id="12" name="11 - TextBox"/>
          <p:cNvSpPr txBox="1"/>
          <p:nvPr/>
        </p:nvSpPr>
        <p:spPr>
          <a:xfrm>
            <a:off x="6857984" y="4714884"/>
            <a:ext cx="1785982" cy="646331"/>
          </a:xfrm>
          <a:prstGeom prst="rect">
            <a:avLst/>
          </a:prstGeom>
          <a:noFill/>
        </p:spPr>
        <p:txBody>
          <a:bodyPr wrap="square" rtlCol="0">
            <a:spAutoFit/>
          </a:bodyPr>
          <a:lstStyle/>
          <a:p>
            <a:r>
              <a:rPr lang="el-GR" dirty="0" err="1" smtClean="0">
                <a:latin typeface="Arial" pitchFamily="34" charset="0"/>
                <a:cs typeface="Arial" pitchFamily="34" charset="0"/>
              </a:rPr>
              <a:t>Λεμφαγγειακή</a:t>
            </a:r>
            <a:r>
              <a:rPr lang="el-GR" dirty="0" smtClean="0">
                <a:latin typeface="Arial" pitchFamily="34" charset="0"/>
                <a:cs typeface="Arial" pitchFamily="34" charset="0"/>
              </a:rPr>
              <a:t> διασπορά </a:t>
            </a:r>
            <a:endParaRPr lang="el-GR" dirty="0">
              <a:latin typeface="Arial" pitchFamily="34" charset="0"/>
              <a:cs typeface="Arial" pitchFamily="34" charset="0"/>
            </a:endParaRPr>
          </a:p>
        </p:txBody>
      </p:sp>
      <p:grpSp>
        <p:nvGrpSpPr>
          <p:cNvPr id="16" name="15 - Ομάδα"/>
          <p:cNvGrpSpPr/>
          <p:nvPr/>
        </p:nvGrpSpPr>
        <p:grpSpPr>
          <a:xfrm>
            <a:off x="2928926" y="3500438"/>
            <a:ext cx="2786082" cy="1655216"/>
            <a:chOff x="3714744" y="5143512"/>
            <a:chExt cx="2786082" cy="1655216"/>
          </a:xfrm>
        </p:grpSpPr>
        <p:pic>
          <p:nvPicPr>
            <p:cNvPr id="7" name="Picture 2"/>
            <p:cNvPicPr>
              <a:picLocks noChangeAspect="1" noChangeArrowheads="1"/>
            </p:cNvPicPr>
            <p:nvPr/>
          </p:nvPicPr>
          <p:blipFill>
            <a:blip r:embed="rId4"/>
            <a:srcRect l="35395" t="44388" r="45472" b="34183"/>
            <a:stretch>
              <a:fillRect/>
            </a:stretch>
          </p:blipFill>
          <p:spPr bwMode="auto">
            <a:xfrm>
              <a:off x="4071934" y="5143512"/>
              <a:ext cx="1714512" cy="12001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12 - TextBox"/>
            <p:cNvSpPr txBox="1"/>
            <p:nvPr/>
          </p:nvSpPr>
          <p:spPr>
            <a:xfrm>
              <a:off x="3714744" y="6429396"/>
              <a:ext cx="2786082" cy="369332"/>
            </a:xfrm>
            <a:prstGeom prst="rect">
              <a:avLst/>
            </a:prstGeom>
            <a:noFill/>
          </p:spPr>
          <p:txBody>
            <a:bodyPr wrap="square" rtlCol="0">
              <a:spAutoFit/>
            </a:bodyPr>
            <a:lstStyle/>
            <a:p>
              <a:r>
                <a:rPr lang="el-GR" dirty="0" smtClean="0">
                  <a:latin typeface="Arial" pitchFamily="34" charset="0"/>
                  <a:cs typeface="Arial" pitchFamily="34" charset="0"/>
                </a:rPr>
                <a:t>Αγγειακή διασπορά </a:t>
              </a:r>
              <a:endParaRPr lang="el-GR" dirty="0">
                <a:latin typeface="Arial" pitchFamily="34" charset="0"/>
                <a:cs typeface="Arial" pitchFamily="34" charset="0"/>
              </a:endParaRPr>
            </a:p>
          </p:txBody>
        </p:sp>
      </p:grpSp>
      <p:grpSp>
        <p:nvGrpSpPr>
          <p:cNvPr id="17" name="16 - Ομάδα"/>
          <p:cNvGrpSpPr/>
          <p:nvPr/>
        </p:nvGrpSpPr>
        <p:grpSpPr>
          <a:xfrm>
            <a:off x="571472" y="4286256"/>
            <a:ext cx="2143140" cy="2129719"/>
            <a:chOff x="1214414" y="4211429"/>
            <a:chExt cx="2143140" cy="2129719"/>
          </a:xfrm>
        </p:grpSpPr>
        <p:pic>
          <p:nvPicPr>
            <p:cNvPr id="8" name="Picture 2"/>
            <p:cNvPicPr>
              <a:picLocks noChangeAspect="1" noChangeArrowheads="1"/>
            </p:cNvPicPr>
            <p:nvPr/>
          </p:nvPicPr>
          <p:blipFill>
            <a:blip r:embed="rId4"/>
            <a:srcRect l="44005" t="65817" r="39732" b="12754"/>
            <a:stretch>
              <a:fillRect/>
            </a:stretch>
          </p:blipFill>
          <p:spPr bwMode="auto">
            <a:xfrm>
              <a:off x="1500166" y="4929197"/>
              <a:ext cx="1714512" cy="14119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13 - TextBox"/>
            <p:cNvSpPr txBox="1"/>
            <p:nvPr/>
          </p:nvSpPr>
          <p:spPr>
            <a:xfrm>
              <a:off x="1214414" y="4211429"/>
              <a:ext cx="2143140" cy="646331"/>
            </a:xfrm>
            <a:prstGeom prst="rect">
              <a:avLst/>
            </a:prstGeom>
            <a:noFill/>
          </p:spPr>
          <p:txBody>
            <a:bodyPr wrap="square" rtlCol="0">
              <a:spAutoFit/>
            </a:bodyPr>
            <a:lstStyle/>
            <a:p>
              <a:pPr algn="ctr"/>
              <a:r>
                <a:rPr lang="el-GR" dirty="0" smtClean="0">
                  <a:latin typeface="Arial" pitchFamily="34" charset="0"/>
                  <a:cs typeface="Arial" pitchFamily="34" charset="0"/>
                </a:rPr>
                <a:t>Απομακρυσμένες μεταστάσεις </a:t>
              </a:r>
              <a:endParaRPr lang="el-GR" dirty="0">
                <a:latin typeface="Arial" pitchFamily="34" charset="0"/>
                <a:cs typeface="Arial" pitchFamily="34" charset="0"/>
              </a:endParaRPr>
            </a:p>
          </p:txBody>
        </p:sp>
      </p:grpSp>
      <p:sp>
        <p:nvSpPr>
          <p:cNvPr id="15" name="14 - TextBox"/>
          <p:cNvSpPr txBox="1"/>
          <p:nvPr/>
        </p:nvSpPr>
        <p:spPr>
          <a:xfrm>
            <a:off x="785786" y="1357298"/>
            <a:ext cx="2143140" cy="369332"/>
          </a:xfrm>
          <a:prstGeom prst="rect">
            <a:avLst/>
          </a:prstGeom>
          <a:noFill/>
        </p:spPr>
        <p:txBody>
          <a:bodyPr wrap="square" rtlCol="0">
            <a:spAutoFit/>
          </a:bodyPr>
          <a:lstStyle/>
          <a:p>
            <a:r>
              <a:rPr lang="en-US" dirty="0" smtClean="0">
                <a:latin typeface="Arial" pitchFamily="34" charset="0"/>
                <a:cs typeface="Arial" pitchFamily="34" charset="0"/>
              </a:rPr>
              <a:t>In situ </a:t>
            </a:r>
            <a:r>
              <a:rPr lang="el-GR" dirty="0" smtClean="0">
                <a:latin typeface="Arial" pitchFamily="34" charset="0"/>
                <a:cs typeface="Arial" pitchFamily="34" charset="0"/>
              </a:rPr>
              <a:t>καρκίνωμα </a:t>
            </a:r>
            <a:endParaRPr lang="el-GR" dirty="0">
              <a:latin typeface="Arial" pitchFamily="34" charset="0"/>
              <a:cs typeface="Arial" pitchFamily="34" charset="0"/>
            </a:endParaRPr>
          </a:p>
        </p:txBody>
      </p:sp>
      <p:cxnSp>
        <p:nvCxnSpPr>
          <p:cNvPr id="19" name="18 - Ευθύγραμμο βέλος σύνδεσης"/>
          <p:cNvCxnSpPr/>
          <p:nvPr/>
        </p:nvCxnSpPr>
        <p:spPr>
          <a:xfrm>
            <a:off x="2643174" y="2285992"/>
            <a:ext cx="928694" cy="1588"/>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p:nvPr/>
        </p:nvCxnSpPr>
        <p:spPr>
          <a:xfrm>
            <a:off x="4857752" y="2928934"/>
            <a:ext cx="1214446" cy="428628"/>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 Ευθύγραμμο βέλος σύνδεσης"/>
          <p:cNvCxnSpPr/>
          <p:nvPr/>
        </p:nvCxnSpPr>
        <p:spPr>
          <a:xfrm rot="5400000">
            <a:off x="4393405" y="2964653"/>
            <a:ext cx="500066" cy="428628"/>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 Ευθύγραμμο βέλος σύνδεσης"/>
          <p:cNvCxnSpPr/>
          <p:nvPr/>
        </p:nvCxnSpPr>
        <p:spPr>
          <a:xfrm rot="5400000">
            <a:off x="2500298" y="4429132"/>
            <a:ext cx="785818" cy="78581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2" name="31 - Ομάδα"/>
          <p:cNvGrpSpPr/>
          <p:nvPr/>
        </p:nvGrpSpPr>
        <p:grpSpPr>
          <a:xfrm>
            <a:off x="6215074" y="1714488"/>
            <a:ext cx="2143140" cy="1214446"/>
            <a:chOff x="5929322" y="1428736"/>
            <a:chExt cx="2143140" cy="1214446"/>
          </a:xfrm>
        </p:grpSpPr>
        <p:sp>
          <p:nvSpPr>
            <p:cNvPr id="30" name="29 - TextBox"/>
            <p:cNvSpPr txBox="1"/>
            <p:nvPr/>
          </p:nvSpPr>
          <p:spPr>
            <a:xfrm>
              <a:off x="6215074" y="1500174"/>
              <a:ext cx="1857388" cy="923330"/>
            </a:xfrm>
            <a:prstGeom prst="rect">
              <a:avLst/>
            </a:prstGeom>
            <a:noFill/>
          </p:spPr>
          <p:txBody>
            <a:bodyPr wrap="square" rtlCol="0">
              <a:spAutoFit/>
            </a:bodyPr>
            <a:lstStyle/>
            <a:p>
              <a:r>
                <a:rPr lang="el-GR" dirty="0" smtClean="0"/>
                <a:t>Τοπική ανάπτυξη διήθηση </a:t>
              </a:r>
              <a:endParaRPr lang="el-GR" dirty="0"/>
            </a:p>
          </p:txBody>
        </p:sp>
        <p:sp>
          <p:nvSpPr>
            <p:cNvPr id="31" name="30 - Έλλειψη"/>
            <p:cNvSpPr/>
            <p:nvPr/>
          </p:nvSpPr>
          <p:spPr>
            <a:xfrm>
              <a:off x="5929322" y="1428736"/>
              <a:ext cx="1714512" cy="121444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33" name="32 - Ευθύγραμμο βέλος σύνδεσης"/>
          <p:cNvCxnSpPr/>
          <p:nvPr/>
        </p:nvCxnSpPr>
        <p:spPr>
          <a:xfrm>
            <a:off x="5429256" y="2357430"/>
            <a:ext cx="714380" cy="158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1" name="40 - Ομάδα"/>
          <p:cNvGrpSpPr/>
          <p:nvPr/>
        </p:nvGrpSpPr>
        <p:grpSpPr>
          <a:xfrm>
            <a:off x="5786446" y="5429264"/>
            <a:ext cx="1714512" cy="1214446"/>
            <a:chOff x="5929322" y="1428736"/>
            <a:chExt cx="1714512" cy="1214446"/>
          </a:xfrm>
        </p:grpSpPr>
        <p:sp>
          <p:nvSpPr>
            <p:cNvPr id="42" name="41 - TextBox"/>
            <p:cNvSpPr txBox="1"/>
            <p:nvPr/>
          </p:nvSpPr>
          <p:spPr>
            <a:xfrm>
              <a:off x="6143636" y="1711099"/>
              <a:ext cx="1500198" cy="646331"/>
            </a:xfrm>
            <a:prstGeom prst="rect">
              <a:avLst/>
            </a:prstGeom>
            <a:noFill/>
          </p:spPr>
          <p:txBody>
            <a:bodyPr wrap="square" rtlCol="0">
              <a:spAutoFit/>
            </a:bodyPr>
            <a:lstStyle/>
            <a:p>
              <a:r>
                <a:rPr lang="el-GR" dirty="0" smtClean="0"/>
                <a:t>Διήθηση Λεμφαδένων </a:t>
              </a:r>
              <a:endParaRPr lang="el-GR" dirty="0"/>
            </a:p>
          </p:txBody>
        </p:sp>
        <p:sp>
          <p:nvSpPr>
            <p:cNvPr id="43" name="42 - Έλλειψη"/>
            <p:cNvSpPr/>
            <p:nvPr/>
          </p:nvSpPr>
          <p:spPr>
            <a:xfrm>
              <a:off x="5929322" y="1428736"/>
              <a:ext cx="1714512" cy="121444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44" name="43 - Ευθύγραμμο βέλος σύνδεσης"/>
          <p:cNvCxnSpPr/>
          <p:nvPr/>
        </p:nvCxnSpPr>
        <p:spPr>
          <a:xfrm rot="5400000">
            <a:off x="6286512" y="5142718"/>
            <a:ext cx="571504" cy="158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48 - Έλλειψη"/>
          <p:cNvSpPr/>
          <p:nvPr/>
        </p:nvSpPr>
        <p:spPr>
          <a:xfrm>
            <a:off x="857224" y="5000636"/>
            <a:ext cx="1714512" cy="142876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5" name="~PP2261.WAV">
            <a:hlinkClick r:id="" action="ppaction://media"/>
          </p:cNvPr>
          <p:cNvPicPr>
            <a:picLocks noRot="1" noChangeAspect="1"/>
          </p:cNvPicPr>
          <p:nvPr>
            <a:wavAudioFile r:embed="rId1" name="~PP2261.WAV"/>
          </p:nvPr>
        </p:nvPicPr>
        <p:blipFill>
          <a:blip r:embed="rId5"/>
          <a:stretch>
            <a:fillRect/>
          </a:stretch>
        </p:blipFill>
        <p:spPr>
          <a:xfrm>
            <a:off x="8653463" y="6367463"/>
            <a:ext cx="304800" cy="304800"/>
          </a:xfrm>
          <a:prstGeom prst="rect">
            <a:avLst/>
          </a:prstGeom>
        </p:spPr>
      </p:pic>
    </p:spTree>
  </p:cSld>
  <p:clrMapOvr>
    <a:masterClrMapping/>
  </p:clrMapOvr>
  <p:transition advTm="45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Σταδιοποιηση</a:t>
            </a:r>
            <a:r>
              <a:rPr lang="en-US" dirty="0" smtClean="0">
                <a:latin typeface="Arial" pitchFamily="34" charset="0"/>
                <a:cs typeface="Arial" pitchFamily="34" charset="0"/>
              </a:rPr>
              <a:t> </a:t>
            </a:r>
            <a:r>
              <a:rPr lang="el-GR" dirty="0" smtClean="0">
                <a:latin typeface="Arial" pitchFamily="34" charset="0"/>
                <a:cs typeface="Arial" pitchFamily="34" charset="0"/>
              </a:rPr>
              <a:t/>
            </a:r>
            <a:br>
              <a:rPr lang="el-GR" dirty="0" smtClean="0">
                <a:latin typeface="Arial" pitchFamily="34" charset="0"/>
                <a:cs typeface="Arial" pitchFamily="34" charset="0"/>
              </a:rPr>
            </a:br>
            <a:r>
              <a:rPr lang="en-US" dirty="0" smtClean="0">
                <a:latin typeface="Arial" pitchFamily="34" charset="0"/>
                <a:cs typeface="Arial" pitchFamily="34" charset="0"/>
              </a:rPr>
              <a:t>( </a:t>
            </a:r>
            <a:r>
              <a:rPr lang="el-GR" dirty="0" err="1" smtClean="0">
                <a:latin typeface="Arial" pitchFamily="34" charset="0"/>
                <a:cs typeface="Arial" pitchFamily="34" charset="0"/>
              </a:rPr>
              <a:t>Περιγραφει</a:t>
            </a:r>
            <a:r>
              <a:rPr lang="el-GR" dirty="0" smtClean="0">
                <a:latin typeface="Arial" pitchFamily="34" charset="0"/>
                <a:cs typeface="Arial" pitchFamily="34" charset="0"/>
              </a:rPr>
              <a:t> την </a:t>
            </a:r>
            <a:r>
              <a:rPr lang="el-GR" dirty="0" err="1" smtClean="0">
                <a:latin typeface="Arial" pitchFamily="34" charset="0"/>
                <a:cs typeface="Arial" pitchFamily="34" charset="0"/>
              </a:rPr>
              <a:t>εκταση</a:t>
            </a:r>
            <a:r>
              <a:rPr lang="el-GR" dirty="0" smtClean="0">
                <a:latin typeface="Arial" pitchFamily="34" charset="0"/>
                <a:cs typeface="Arial" pitchFamily="34" charset="0"/>
              </a:rPr>
              <a:t> </a:t>
            </a:r>
            <a:r>
              <a:rPr lang="el-GR" dirty="0" err="1" smtClean="0">
                <a:latin typeface="Arial" pitchFamily="34" charset="0"/>
                <a:cs typeface="Arial" pitchFamily="34" charset="0"/>
              </a:rPr>
              <a:t>τησ</a:t>
            </a:r>
            <a:r>
              <a:rPr lang="el-GR" dirty="0" smtClean="0">
                <a:latin typeface="Arial" pitchFamily="34" charset="0"/>
                <a:cs typeface="Arial" pitchFamily="34" charset="0"/>
              </a:rPr>
              <a:t> </a:t>
            </a:r>
            <a:r>
              <a:rPr lang="el-GR" dirty="0" err="1" smtClean="0">
                <a:latin typeface="Arial" pitchFamily="34" charset="0"/>
                <a:cs typeface="Arial" pitchFamily="34" charset="0"/>
              </a:rPr>
              <a:t>νοσου</a:t>
            </a:r>
            <a:r>
              <a:rPr lang="el-GR" dirty="0" smtClean="0"/>
              <a:t>)  </a:t>
            </a:r>
            <a:endParaRPr lang="el-GR" dirty="0"/>
          </a:p>
        </p:txBody>
      </p:sp>
      <p:sp>
        <p:nvSpPr>
          <p:cNvPr id="3" name="2 - Θέση περιεχομένου"/>
          <p:cNvSpPr>
            <a:spLocks noGrp="1"/>
          </p:cNvSpPr>
          <p:nvPr>
            <p:ph sz="quarter" idx="1"/>
          </p:nvPr>
        </p:nvSpPr>
        <p:spPr/>
        <p:txBody>
          <a:bodyPr>
            <a:normAutofit lnSpcReduction="10000"/>
          </a:bodyPr>
          <a:lstStyle/>
          <a:p>
            <a:r>
              <a:rPr lang="el-GR" dirty="0" smtClean="0">
                <a:latin typeface="Arial" pitchFamily="34" charset="0"/>
                <a:cs typeface="Arial" pitchFamily="34" charset="0"/>
              </a:rPr>
              <a:t>Περιγράφει </a:t>
            </a:r>
          </a:p>
          <a:p>
            <a:pPr lvl="1"/>
            <a:r>
              <a:rPr lang="en-US" dirty="0" smtClean="0">
                <a:latin typeface="Arial" pitchFamily="34" charset="0"/>
                <a:cs typeface="Arial" pitchFamily="34" charset="0"/>
              </a:rPr>
              <a:t>T</a:t>
            </a:r>
            <a:r>
              <a:rPr lang="el-GR" dirty="0" smtClean="0">
                <a:latin typeface="Arial" pitchFamily="34" charset="0"/>
                <a:cs typeface="Arial" pitchFamily="34" charset="0"/>
              </a:rPr>
              <a:t>ον πρωτοπαθή όγκο  </a:t>
            </a:r>
          </a:p>
          <a:p>
            <a:pPr lvl="1"/>
            <a:r>
              <a:rPr lang="el-GR" dirty="0" smtClean="0">
                <a:latin typeface="Arial" pitchFamily="34" charset="0"/>
                <a:cs typeface="Arial" pitchFamily="34" charset="0"/>
              </a:rPr>
              <a:t>Την σχέση του με το όργανο από το οποίο προέρχεται </a:t>
            </a:r>
          </a:p>
          <a:p>
            <a:pPr lvl="1"/>
            <a:r>
              <a:rPr lang="el-GR" dirty="0" smtClean="0">
                <a:latin typeface="Arial" pitchFamily="34" charset="0"/>
                <a:cs typeface="Arial" pitchFamily="34" charset="0"/>
              </a:rPr>
              <a:t>Την σχέση του με τους παρακείμενους ιστούς </a:t>
            </a:r>
          </a:p>
          <a:p>
            <a:pPr lvl="1"/>
            <a:r>
              <a:rPr lang="el-GR" dirty="0" smtClean="0">
                <a:latin typeface="Arial" pitchFamily="34" charset="0"/>
                <a:cs typeface="Arial" pitchFamily="34" charset="0"/>
              </a:rPr>
              <a:t>Την κατάσταση των λεμφαδένων </a:t>
            </a:r>
          </a:p>
          <a:p>
            <a:pPr lvl="1"/>
            <a:r>
              <a:rPr lang="el-GR" dirty="0" smtClean="0">
                <a:latin typeface="Arial" pitchFamily="34" charset="0"/>
                <a:cs typeface="Arial" pitchFamily="34" charset="0"/>
              </a:rPr>
              <a:t>Τις απομακρυσμένες μεταστάσεις </a:t>
            </a:r>
          </a:p>
          <a:p>
            <a:r>
              <a:rPr lang="en-US" dirty="0" smtClean="0">
                <a:latin typeface="Arial" pitchFamily="34" charset="0"/>
                <a:cs typeface="Arial" pitchFamily="34" charset="0"/>
              </a:rPr>
              <a:t>TNM </a:t>
            </a:r>
          </a:p>
          <a:p>
            <a:pPr lvl="1"/>
            <a:r>
              <a:rPr lang="en-US" dirty="0" smtClean="0">
                <a:latin typeface="Arial" pitchFamily="34" charset="0"/>
                <a:cs typeface="Arial" pitchFamily="34" charset="0"/>
              </a:rPr>
              <a:t>T ( </a:t>
            </a:r>
            <a:r>
              <a:rPr lang="el-GR" dirty="0" smtClean="0">
                <a:latin typeface="Arial" pitchFamily="34" charset="0"/>
                <a:cs typeface="Arial" pitchFamily="34" charset="0"/>
              </a:rPr>
              <a:t>Τ</a:t>
            </a:r>
            <a:r>
              <a:rPr lang="en-US" dirty="0" err="1" smtClean="0">
                <a:latin typeface="Arial" pitchFamily="34" charset="0"/>
                <a:cs typeface="Arial" pitchFamily="34" charset="0"/>
              </a:rPr>
              <a:t>umour</a:t>
            </a:r>
            <a:r>
              <a:rPr lang="en-US" dirty="0" smtClean="0">
                <a:latin typeface="Arial" pitchFamily="34" charset="0"/>
                <a:cs typeface="Arial" pitchFamily="34" charset="0"/>
              </a:rPr>
              <a:t>) </a:t>
            </a:r>
            <a:r>
              <a:rPr lang="el-GR" dirty="0" smtClean="0">
                <a:latin typeface="Arial" pitchFamily="34" charset="0"/>
                <a:cs typeface="Arial" pitchFamily="34" charset="0"/>
              </a:rPr>
              <a:t>(μέγεθος του πρωτογενούς όγκου )</a:t>
            </a:r>
            <a:endParaRPr lang="en-US" dirty="0" smtClean="0">
              <a:latin typeface="Arial" pitchFamily="34" charset="0"/>
              <a:cs typeface="Arial" pitchFamily="34" charset="0"/>
            </a:endParaRPr>
          </a:p>
          <a:p>
            <a:pPr lvl="1"/>
            <a:r>
              <a:rPr lang="en-US" dirty="0" smtClean="0">
                <a:latin typeface="Arial" pitchFamily="34" charset="0"/>
                <a:cs typeface="Arial" pitchFamily="34" charset="0"/>
              </a:rPr>
              <a:t>N ( Nodes) </a:t>
            </a:r>
            <a:r>
              <a:rPr lang="el-GR" dirty="0" smtClean="0">
                <a:latin typeface="Arial" pitchFamily="34" charset="0"/>
                <a:cs typeface="Arial" pitchFamily="34" charset="0"/>
              </a:rPr>
              <a:t> (τοπικής επέκτασης ή προσβολής των λεμφαδένων)</a:t>
            </a:r>
            <a:endParaRPr lang="en-US" dirty="0" smtClean="0">
              <a:latin typeface="Arial" pitchFamily="34" charset="0"/>
              <a:cs typeface="Arial" pitchFamily="34" charset="0"/>
            </a:endParaRPr>
          </a:p>
          <a:p>
            <a:pPr lvl="1"/>
            <a:r>
              <a:rPr lang="en-US" dirty="0" smtClean="0">
                <a:latin typeface="Arial" pitchFamily="34" charset="0"/>
                <a:cs typeface="Arial" pitchFamily="34" charset="0"/>
              </a:rPr>
              <a:t>M ( </a:t>
            </a:r>
            <a:r>
              <a:rPr lang="el-GR" dirty="0" smtClean="0">
                <a:latin typeface="Arial" pitchFamily="34" charset="0"/>
                <a:cs typeface="Arial" pitchFamily="34" charset="0"/>
              </a:rPr>
              <a:t>Μ</a:t>
            </a:r>
            <a:r>
              <a:rPr lang="en-US" dirty="0" err="1" smtClean="0">
                <a:latin typeface="Arial" pitchFamily="34" charset="0"/>
                <a:cs typeface="Arial" pitchFamily="34" charset="0"/>
              </a:rPr>
              <a:t>etastases</a:t>
            </a:r>
            <a:r>
              <a:rPr lang="en-US" dirty="0" smtClean="0">
                <a:latin typeface="Arial" pitchFamily="34" charset="0"/>
                <a:cs typeface="Arial" pitchFamily="34" charset="0"/>
              </a:rPr>
              <a:t>)</a:t>
            </a:r>
            <a:r>
              <a:rPr lang="el-GR" dirty="0" smtClean="0">
                <a:latin typeface="Arial" pitchFamily="34" charset="0"/>
                <a:cs typeface="Arial" pitchFamily="34" charset="0"/>
              </a:rPr>
              <a:t> (ενδείξεις </a:t>
            </a:r>
            <a:r>
              <a:rPr lang="el-GR" dirty="0" err="1" smtClean="0">
                <a:latin typeface="Arial" pitchFamily="34" charset="0"/>
                <a:cs typeface="Arial" pitchFamily="34" charset="0"/>
              </a:rPr>
              <a:t>απομακρισμένων</a:t>
            </a:r>
            <a:r>
              <a:rPr lang="el-GR" dirty="0" smtClean="0">
                <a:latin typeface="Arial" pitchFamily="34" charset="0"/>
                <a:cs typeface="Arial" pitchFamily="34" charset="0"/>
              </a:rPr>
              <a:t> μεταστάσεων)</a:t>
            </a:r>
            <a:r>
              <a:rPr lang="en-US" dirty="0" smtClean="0">
                <a:latin typeface="Arial" pitchFamily="34" charset="0"/>
                <a:cs typeface="Arial" pitchFamily="34" charset="0"/>
              </a:rPr>
              <a:t> </a:t>
            </a:r>
          </a:p>
          <a:p>
            <a:r>
              <a:rPr lang="el-GR" dirty="0" smtClean="0">
                <a:latin typeface="Arial" pitchFamily="34" charset="0"/>
                <a:cs typeface="Arial" pitchFamily="34" charset="0"/>
              </a:rPr>
              <a:t>Στάδια Νόσου (Στάδιο Ι-Ι</a:t>
            </a:r>
            <a:r>
              <a:rPr lang="en-US" dirty="0" smtClean="0">
                <a:latin typeface="Arial" pitchFamily="34" charset="0"/>
                <a:cs typeface="Arial" pitchFamily="34" charset="0"/>
              </a:rPr>
              <a:t>V</a:t>
            </a:r>
            <a:r>
              <a:rPr lang="el-GR" dirty="0" smtClean="0">
                <a:latin typeface="Arial" pitchFamily="34" charset="0"/>
                <a:cs typeface="Arial" pitchFamily="34" charset="0"/>
              </a:rPr>
              <a:t>)</a:t>
            </a:r>
            <a:r>
              <a:rPr lang="el-GR" dirty="0" smtClean="0">
                <a:latin typeface="Arial" pitchFamily="34" charset="0"/>
                <a:cs typeface="Arial" pitchFamily="34" charset="0"/>
                <a:sym typeface="Wingdings" pitchFamily="2" charset="2"/>
              </a:rPr>
              <a:t> </a:t>
            </a:r>
            <a:endParaRPr lang="el-GR" dirty="0" smtClean="0">
              <a:latin typeface="Arial" pitchFamily="34" charset="0"/>
              <a:cs typeface="Arial" pitchFamily="34" charset="0"/>
            </a:endParaRPr>
          </a:p>
          <a:p>
            <a:endParaRPr lang="el-GR" dirty="0" smtClean="0"/>
          </a:p>
          <a:p>
            <a:endParaRPr lang="el-GR" dirty="0" smtClean="0"/>
          </a:p>
          <a:p>
            <a:endParaRPr lang="el-GR" dirty="0" smtClean="0"/>
          </a:p>
          <a:p>
            <a:endParaRPr lang="el-GR" dirty="0"/>
          </a:p>
        </p:txBody>
      </p:sp>
      <p:pic>
        <p:nvPicPr>
          <p:cNvPr id="6" name="~PP531.WAV">
            <a:hlinkClick r:id="" action="ppaction://media"/>
          </p:cNvPr>
          <p:cNvPicPr>
            <a:picLocks noRot="1" noChangeAspect="1"/>
          </p:cNvPicPr>
          <p:nvPr>
            <a:wavAudioFile r:embed="rId1" name="~PP531.WAV"/>
          </p:nvPr>
        </p:nvPicPr>
        <p:blipFill>
          <a:blip r:embed="rId4"/>
          <a:stretch>
            <a:fillRect/>
          </a:stretch>
        </p:blipFill>
        <p:spPr>
          <a:xfrm>
            <a:off x="8653463" y="6367463"/>
            <a:ext cx="304800" cy="304800"/>
          </a:xfrm>
          <a:prstGeom prst="rect">
            <a:avLst/>
          </a:prstGeom>
        </p:spPr>
      </p:pic>
    </p:spTree>
  </p:cSld>
  <p:clrMapOvr>
    <a:masterClrMapping/>
  </p:clrMapOvr>
  <p:transition advTm="55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3286124"/>
            <a:ext cx="7467600" cy="500066"/>
          </a:xfrm>
        </p:spPr>
        <p:txBody>
          <a:bodyPr>
            <a:normAutofit fontScale="90000"/>
          </a:bodyPr>
          <a:lstStyle/>
          <a:p>
            <a:r>
              <a:rPr lang="el-GR" sz="3200" dirty="0" err="1" smtClean="0">
                <a:latin typeface="Arial" pitchFamily="34" charset="0"/>
                <a:cs typeface="Arial" pitchFamily="34" charset="0"/>
              </a:rPr>
              <a:t>Σταδιο</a:t>
            </a:r>
            <a:r>
              <a:rPr lang="el-GR" sz="3200" dirty="0" smtClean="0">
                <a:latin typeface="Arial" pitchFamily="34" charset="0"/>
                <a:cs typeface="Arial" pitchFamily="34" charset="0"/>
              </a:rPr>
              <a:t> Ι-Ι</a:t>
            </a:r>
            <a:r>
              <a:rPr lang="en-US" sz="3200" dirty="0" smtClean="0">
                <a:latin typeface="Arial" pitchFamily="34" charset="0"/>
                <a:cs typeface="Arial" pitchFamily="34" charset="0"/>
              </a:rPr>
              <a:t>V </a:t>
            </a:r>
            <a:r>
              <a:rPr lang="en-US" sz="3200" dirty="0" smtClean="0">
                <a:latin typeface="Arial" pitchFamily="34" charset="0"/>
                <a:cs typeface="Arial" pitchFamily="34" charset="0"/>
                <a:sym typeface="Wingdings" pitchFamily="2" charset="2"/>
              </a:rPr>
              <a:t></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a:xfrm>
            <a:off x="214282" y="3929066"/>
            <a:ext cx="8215370" cy="2571768"/>
          </a:xfrm>
        </p:spPr>
        <p:txBody>
          <a:bodyPr/>
          <a:lstStyle/>
          <a:p>
            <a:r>
              <a:rPr lang="el-GR" dirty="0" smtClean="0">
                <a:latin typeface="Arial" pitchFamily="34" charset="0"/>
                <a:cs typeface="Arial" pitchFamily="34" charset="0"/>
              </a:rPr>
              <a:t>Στάδιο Ι / ΙΙ </a:t>
            </a:r>
            <a:r>
              <a:rPr lang="el-GR" dirty="0" smtClean="0">
                <a:latin typeface="Arial" pitchFamily="34" charset="0"/>
                <a:cs typeface="Arial" pitchFamily="34" charset="0"/>
                <a:sym typeface="Wingdings" pitchFamily="2" charset="2"/>
              </a:rPr>
              <a:t> αρχόμενοι καρκίνοι </a:t>
            </a:r>
          </a:p>
          <a:p>
            <a:pPr lvl="1"/>
            <a:r>
              <a:rPr lang="el-GR" dirty="0" smtClean="0">
                <a:latin typeface="Arial" pitchFamily="34" charset="0"/>
                <a:cs typeface="Arial" pitchFamily="34" charset="0"/>
                <a:sym typeface="Wingdings" pitchFamily="2" charset="2"/>
              </a:rPr>
              <a:t>Συνήθως επιθετική προσέγγιση ( χειρουργείο – επικουρική) </a:t>
            </a:r>
          </a:p>
          <a:p>
            <a:r>
              <a:rPr lang="el-GR" dirty="0" smtClean="0">
                <a:latin typeface="Arial" pitchFamily="34" charset="0"/>
                <a:cs typeface="Arial" pitchFamily="34" charset="0"/>
                <a:sym typeface="Wingdings" pitchFamily="2" charset="2"/>
              </a:rPr>
              <a:t>Στάδιο ΙΙΙ Τοπικά προχωρημένοι </a:t>
            </a:r>
          </a:p>
          <a:p>
            <a:pPr lvl="1"/>
            <a:r>
              <a:rPr lang="el-GR" dirty="0" smtClean="0">
                <a:latin typeface="Arial" pitchFamily="34" charset="0"/>
                <a:cs typeface="Arial" pitchFamily="34" charset="0"/>
                <a:sym typeface="Wingdings" pitchFamily="2" charset="2"/>
              </a:rPr>
              <a:t>Συνήθως πρώτα συστηματική θεραπεία </a:t>
            </a:r>
          </a:p>
          <a:p>
            <a:r>
              <a:rPr lang="el-GR" dirty="0" err="1" smtClean="0">
                <a:latin typeface="Arial" pitchFamily="34" charset="0"/>
                <a:cs typeface="Arial" pitchFamily="34" charset="0"/>
                <a:sym typeface="Wingdings" pitchFamily="2" charset="2"/>
              </a:rPr>
              <a:t>Σταδιο</a:t>
            </a:r>
            <a:r>
              <a:rPr lang="el-GR" dirty="0" smtClean="0">
                <a:latin typeface="Arial" pitchFamily="34" charset="0"/>
                <a:cs typeface="Arial" pitchFamily="34" charset="0"/>
                <a:sym typeface="Wingdings" pitchFamily="2" charset="2"/>
              </a:rPr>
              <a:t> Ι</a:t>
            </a:r>
            <a:r>
              <a:rPr lang="en-US" dirty="0" smtClean="0">
                <a:latin typeface="Arial" pitchFamily="34" charset="0"/>
                <a:cs typeface="Arial" pitchFamily="34" charset="0"/>
                <a:sym typeface="Wingdings" pitchFamily="2" charset="2"/>
              </a:rPr>
              <a:t>V  </a:t>
            </a:r>
            <a:r>
              <a:rPr lang="el-GR" dirty="0" smtClean="0">
                <a:latin typeface="Arial" pitchFamily="34" charset="0"/>
                <a:cs typeface="Arial" pitchFamily="34" charset="0"/>
                <a:sym typeface="Wingdings" pitchFamily="2" charset="2"/>
              </a:rPr>
              <a:t>Μεταστατικά καρκινώματα </a:t>
            </a:r>
          </a:p>
          <a:p>
            <a:pPr lvl="1"/>
            <a:r>
              <a:rPr lang="el-GR" dirty="0" smtClean="0">
                <a:latin typeface="Arial" pitchFamily="34" charset="0"/>
                <a:cs typeface="Arial" pitchFamily="34" charset="0"/>
                <a:sym typeface="Wingdings" pitchFamily="2" charset="2"/>
              </a:rPr>
              <a:t>Σκοπός η παράταση επιβίωσης και η καλή ποιότητα ζωής </a:t>
            </a:r>
            <a:endParaRPr lang="el-GR" dirty="0">
              <a:latin typeface="Arial" pitchFamily="34" charset="0"/>
              <a:cs typeface="Arial" pitchFamily="34" charset="0"/>
            </a:endParaRPr>
          </a:p>
        </p:txBody>
      </p:sp>
      <p:sp>
        <p:nvSpPr>
          <p:cNvPr id="4" name="1 - Τίτλος"/>
          <p:cNvSpPr txBox="1">
            <a:spLocks/>
          </p:cNvSpPr>
          <p:nvPr/>
        </p:nvSpPr>
        <p:spPr>
          <a:xfrm>
            <a:off x="457200" y="274638"/>
            <a:ext cx="7467600" cy="582594"/>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000" b="0" i="0" u="none" strike="noStrike" kern="1200" cap="small" spc="0" normalizeH="0" baseline="0" noProof="0" dirty="0" err="1" smtClean="0">
                <a:ln>
                  <a:noFill/>
                </a:ln>
                <a:solidFill>
                  <a:schemeClr val="tx2"/>
                </a:solidFill>
                <a:effectLst/>
                <a:uLnTx/>
                <a:uFillTx/>
                <a:latin typeface="Arial" pitchFamily="34" charset="0"/>
                <a:ea typeface="+mj-ea"/>
                <a:cs typeface="Arial" pitchFamily="34" charset="0"/>
              </a:rPr>
              <a:t>Γιατι</a:t>
            </a:r>
            <a:r>
              <a:rPr kumimoji="0" lang="el-GR" sz="3000" b="0" i="0" u="none" strike="noStrike" kern="1200" cap="small" spc="0" normalizeH="0" baseline="0" noProof="0" dirty="0" smtClean="0">
                <a:ln>
                  <a:noFill/>
                </a:ln>
                <a:solidFill>
                  <a:schemeClr val="tx2"/>
                </a:solidFill>
                <a:effectLst/>
                <a:uLnTx/>
                <a:uFillTx/>
                <a:latin typeface="Arial" pitchFamily="34" charset="0"/>
                <a:ea typeface="+mj-ea"/>
                <a:cs typeface="Arial" pitchFamily="34" charset="0"/>
              </a:rPr>
              <a:t> </a:t>
            </a:r>
            <a:r>
              <a:rPr kumimoji="0" lang="el-GR" sz="3000" b="0" i="0" u="none" strike="noStrike" kern="1200" cap="small" spc="0" normalizeH="0" baseline="0" noProof="0" dirty="0" err="1" smtClean="0">
                <a:ln>
                  <a:noFill/>
                </a:ln>
                <a:solidFill>
                  <a:schemeClr val="tx2"/>
                </a:solidFill>
                <a:effectLst/>
                <a:uLnTx/>
                <a:uFillTx/>
                <a:latin typeface="Arial" pitchFamily="34" charset="0"/>
                <a:ea typeface="+mj-ea"/>
                <a:cs typeface="Arial" pitchFamily="34" charset="0"/>
              </a:rPr>
              <a:t>σταδιοποιουμε</a:t>
            </a:r>
            <a:r>
              <a:rPr kumimoji="0" lang="el-GR" sz="3000" b="0" i="0" u="none" strike="noStrike" kern="1200" cap="small" spc="0" normalizeH="0" baseline="0" noProof="0" dirty="0" smtClean="0">
                <a:ln>
                  <a:noFill/>
                </a:ln>
                <a:solidFill>
                  <a:schemeClr val="tx2"/>
                </a:solidFill>
                <a:effectLst/>
                <a:uLnTx/>
                <a:uFillTx/>
                <a:latin typeface="Arial" pitchFamily="34" charset="0"/>
                <a:ea typeface="+mj-ea"/>
                <a:cs typeface="Arial" pitchFamily="34" charset="0"/>
              </a:rPr>
              <a:t> </a:t>
            </a:r>
            <a:r>
              <a:rPr kumimoji="0" lang="el-GR" sz="3000" b="0" i="0" u="none" strike="noStrike" kern="1200" cap="small" spc="0" normalizeH="0" baseline="0" noProof="0" dirty="0" err="1" smtClean="0">
                <a:ln>
                  <a:noFill/>
                </a:ln>
                <a:solidFill>
                  <a:schemeClr val="tx2"/>
                </a:solidFill>
                <a:effectLst/>
                <a:uLnTx/>
                <a:uFillTx/>
                <a:latin typeface="Arial" pitchFamily="34" charset="0"/>
                <a:ea typeface="+mj-ea"/>
                <a:cs typeface="Arial" pitchFamily="34" charset="0"/>
              </a:rPr>
              <a:t>τουσ</a:t>
            </a:r>
            <a:r>
              <a:rPr kumimoji="0" lang="el-GR" sz="3000" b="0" i="0" u="none" strike="noStrike" kern="1200" cap="small" spc="0" normalizeH="0" baseline="0" noProof="0" dirty="0" smtClean="0">
                <a:ln>
                  <a:noFill/>
                </a:ln>
                <a:solidFill>
                  <a:schemeClr val="tx2"/>
                </a:solidFill>
                <a:effectLst/>
                <a:uLnTx/>
                <a:uFillTx/>
                <a:latin typeface="Arial" pitchFamily="34" charset="0"/>
                <a:ea typeface="+mj-ea"/>
                <a:cs typeface="Arial" pitchFamily="34" charset="0"/>
              </a:rPr>
              <a:t> </a:t>
            </a:r>
            <a:r>
              <a:rPr kumimoji="0" lang="el-GR" sz="3000" b="0" i="0" u="none" strike="noStrike" kern="1200" cap="small" spc="0" normalizeH="0" baseline="0" noProof="0" dirty="0" err="1" smtClean="0">
                <a:ln>
                  <a:noFill/>
                </a:ln>
                <a:solidFill>
                  <a:schemeClr val="tx2"/>
                </a:solidFill>
                <a:effectLst/>
                <a:uLnTx/>
                <a:uFillTx/>
                <a:latin typeface="Arial" pitchFamily="34" charset="0"/>
                <a:ea typeface="+mj-ea"/>
                <a:cs typeface="Arial" pitchFamily="34" charset="0"/>
              </a:rPr>
              <a:t>ογκουσ</a:t>
            </a:r>
            <a:endParaRPr kumimoji="0" lang="el-GR" sz="3000" b="0" i="0" u="none" strike="noStrike" kern="1200" cap="small" spc="0" normalizeH="0" baseline="0" noProof="0" dirty="0">
              <a:ln>
                <a:noFill/>
              </a:ln>
              <a:solidFill>
                <a:schemeClr val="tx2"/>
              </a:solidFill>
              <a:effectLst/>
              <a:uLnTx/>
              <a:uFillTx/>
              <a:latin typeface="Arial" pitchFamily="34" charset="0"/>
              <a:ea typeface="+mj-ea"/>
              <a:cs typeface="Arial" pitchFamily="34" charset="0"/>
            </a:endParaRPr>
          </a:p>
        </p:txBody>
      </p:sp>
      <p:sp>
        <p:nvSpPr>
          <p:cNvPr id="5" name="2 - Θέση περιεχομένου"/>
          <p:cNvSpPr txBox="1">
            <a:spLocks/>
          </p:cNvSpPr>
          <p:nvPr/>
        </p:nvSpPr>
        <p:spPr>
          <a:xfrm>
            <a:off x="500034" y="1142984"/>
            <a:ext cx="7467600" cy="2043114"/>
          </a:xfrm>
          <a:prstGeom prst="rect">
            <a:avLst/>
          </a:prstGeom>
        </p:spPr>
        <p:txBody>
          <a:bodyPr vert="horz">
            <a:normAutofit fontScale="92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Συνεννόηση </a:t>
            </a:r>
            <a:endParaRPr lang="el-GR"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Απόφαση για είδος θεραπείας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Σχεδιασμός θεραπείας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Εκτίμηση πρόγνωσης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Μελέτες</a:t>
            </a:r>
            <a:r>
              <a:rPr lang="el-GR" sz="2400" dirty="0" smtClean="0">
                <a:latin typeface="Arial" pitchFamily="34" charset="0"/>
                <a:cs typeface="Arial" pitchFamily="34" charset="0"/>
              </a:rPr>
              <a:t/>
            </a:r>
            <a:br>
              <a:rPr lang="el-GR" sz="2400" dirty="0" smtClean="0">
                <a:latin typeface="Arial" pitchFamily="34" charset="0"/>
                <a:cs typeface="Arial" pitchFamily="34" charset="0"/>
              </a:rPr>
            </a:br>
            <a:endParaRPr lang="el-GR" sz="2400" dirty="0" smtClean="0">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P3553.WAV">
            <a:hlinkClick r:id="" action="ppaction://media"/>
          </p:cNvPr>
          <p:cNvPicPr>
            <a:picLocks noRot="1" noChangeAspect="1"/>
          </p:cNvPicPr>
          <p:nvPr>
            <a:wavAudioFile r:embed="rId1" name="~PP3553.WAV"/>
          </p:nvPr>
        </p:nvPicPr>
        <p:blipFill>
          <a:blip r:embed="rId4"/>
          <a:stretch>
            <a:fillRect/>
          </a:stretch>
        </p:blipFill>
        <p:spPr>
          <a:xfrm>
            <a:off x="8653463" y="6367463"/>
            <a:ext cx="304800" cy="304800"/>
          </a:xfrm>
          <a:prstGeom prst="rect">
            <a:avLst/>
          </a:prstGeom>
        </p:spPr>
      </p:pic>
    </p:spTree>
  </p:cSld>
  <p:clrMapOvr>
    <a:masterClrMapping/>
  </p:clrMapOvr>
  <p:transition advTm="55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654032"/>
          </a:xfrm>
        </p:spPr>
        <p:txBody>
          <a:bodyPr/>
          <a:lstStyle/>
          <a:p>
            <a:r>
              <a:rPr lang="el-GR" dirty="0" err="1" smtClean="0">
                <a:latin typeface="Arial" pitchFamily="34" charset="0"/>
                <a:cs typeface="Arial" pitchFamily="34" charset="0"/>
              </a:rPr>
              <a:t>Βηματα</a:t>
            </a:r>
            <a:r>
              <a:rPr lang="el-GR" dirty="0" smtClean="0">
                <a:latin typeface="Arial" pitchFamily="34" charset="0"/>
                <a:cs typeface="Arial" pitchFamily="34" charset="0"/>
              </a:rPr>
              <a:t> </a:t>
            </a:r>
            <a:r>
              <a:rPr lang="el-GR" dirty="0" err="1" smtClean="0">
                <a:latin typeface="Arial" pitchFamily="34" charset="0"/>
                <a:cs typeface="Arial" pitchFamily="34" charset="0"/>
              </a:rPr>
              <a:t>αντιμετωπισησ</a:t>
            </a:r>
            <a:r>
              <a:rPr lang="el-GR" dirty="0" smtClean="0">
                <a:latin typeface="Arial" pitchFamily="34" charset="0"/>
                <a:cs typeface="Arial" pitchFamily="34" charset="0"/>
              </a:rPr>
              <a:t> </a:t>
            </a:r>
            <a:endParaRPr lang="el-GR" dirty="0"/>
          </a:p>
        </p:txBody>
      </p:sp>
      <p:sp>
        <p:nvSpPr>
          <p:cNvPr id="3" name="2 - Θέση περιεχομένου"/>
          <p:cNvSpPr>
            <a:spLocks noGrp="1"/>
          </p:cNvSpPr>
          <p:nvPr>
            <p:ph sz="quarter" idx="1"/>
          </p:nvPr>
        </p:nvSpPr>
        <p:spPr>
          <a:xfrm>
            <a:off x="457200" y="1142984"/>
            <a:ext cx="7467600" cy="5330968"/>
          </a:xfrm>
        </p:spPr>
        <p:txBody>
          <a:bodyPr>
            <a:normAutofit fontScale="85000" lnSpcReduction="10000"/>
          </a:bodyPr>
          <a:lstStyle/>
          <a:p>
            <a:pPr>
              <a:lnSpc>
                <a:spcPct val="150000"/>
              </a:lnSpc>
            </a:pPr>
            <a:r>
              <a:rPr lang="el-GR" dirty="0" smtClean="0">
                <a:latin typeface="Arial" pitchFamily="34" charset="0"/>
                <a:cs typeface="Arial" pitchFamily="34" charset="0"/>
              </a:rPr>
              <a:t>1. ΕΜΦΑΝΙΣΗ / ΔΙΑΓΝΩΣΗ ΟΓΚΟΥ </a:t>
            </a:r>
          </a:p>
          <a:p>
            <a:pPr>
              <a:lnSpc>
                <a:spcPct val="150000"/>
              </a:lnSpc>
            </a:pPr>
            <a:r>
              <a:rPr lang="el-GR" dirty="0" smtClean="0">
                <a:latin typeface="Arial" pitchFamily="34" charset="0"/>
                <a:cs typeface="Arial" pitchFamily="34" charset="0"/>
              </a:rPr>
              <a:t>2. ΔΙΑΓΝΩΣΤΙΚΗ ΠΡΟΣΕΓΓΙΣΗ </a:t>
            </a:r>
          </a:p>
          <a:p>
            <a:pPr lvl="1">
              <a:lnSpc>
                <a:spcPct val="150000"/>
              </a:lnSpc>
            </a:pPr>
            <a:r>
              <a:rPr lang="el-GR" dirty="0" smtClean="0">
                <a:latin typeface="Arial" pitchFamily="34" charset="0"/>
                <a:cs typeface="Arial" pitchFamily="34" charset="0"/>
              </a:rPr>
              <a:t>ΚΛΙΝΙΚΟΣ/ ΕΡΓΑΣΤΗΡΙΑΚΟΣ/ ΑΠΕΙΚΟΝΙΣΤΙΚΟΣ</a:t>
            </a:r>
            <a:r>
              <a:rPr lang="el-GR" smtClean="0">
                <a:latin typeface="Arial" pitchFamily="34" charset="0"/>
                <a:cs typeface="Arial" pitchFamily="34" charset="0"/>
              </a:rPr>
              <a:t>/ </a:t>
            </a:r>
            <a:r>
              <a:rPr lang="el-GR" smtClean="0">
                <a:latin typeface="Arial" pitchFamily="34" charset="0"/>
                <a:cs typeface="Arial" pitchFamily="34" charset="0"/>
              </a:rPr>
              <a:t>ΕΝΔΟΣΚΟΠΙΚΟΣ </a:t>
            </a:r>
            <a:r>
              <a:rPr lang="el-GR" dirty="0" smtClean="0">
                <a:latin typeface="Arial" pitchFamily="34" charset="0"/>
                <a:cs typeface="Arial" pitchFamily="34" charset="0"/>
              </a:rPr>
              <a:t>ΕΛΕΓΧΟΣ </a:t>
            </a:r>
          </a:p>
          <a:p>
            <a:pPr>
              <a:lnSpc>
                <a:spcPct val="150000"/>
              </a:lnSpc>
            </a:pPr>
            <a:r>
              <a:rPr lang="el-GR" dirty="0" smtClean="0">
                <a:latin typeface="Arial" pitchFamily="34" charset="0"/>
                <a:cs typeface="Arial" pitchFamily="34" charset="0"/>
              </a:rPr>
              <a:t>3. ΙΣΤΟΛΟΓΙΚΗ / ΚΥΤΤΑΡΟΛΟΓΙΚΗ ΤΑΥΤΟΠΟΙΗΣΗ </a:t>
            </a:r>
          </a:p>
          <a:p>
            <a:pPr>
              <a:lnSpc>
                <a:spcPct val="150000"/>
              </a:lnSpc>
            </a:pPr>
            <a:r>
              <a:rPr lang="el-GR" dirty="0" smtClean="0">
                <a:latin typeface="Arial" pitchFamily="34" charset="0"/>
                <a:cs typeface="Arial" pitchFamily="34" charset="0"/>
              </a:rPr>
              <a:t>4. ΣΤΑΔΙΟΠΟΙΗΣΗ </a:t>
            </a:r>
          </a:p>
          <a:p>
            <a:pPr>
              <a:lnSpc>
                <a:spcPct val="150000"/>
              </a:lnSpc>
            </a:pPr>
            <a:r>
              <a:rPr lang="el-GR" dirty="0" smtClean="0">
                <a:latin typeface="Arial" pitchFamily="34" charset="0"/>
                <a:cs typeface="Arial" pitchFamily="34" charset="0"/>
              </a:rPr>
              <a:t>5. ΟΓΚΟΛΟΓΙΚΟ ΣΥΜΒΟΥΛΙΟ- ΘΕΡΑΠΕΥΤΙΚΗ ΑΠΟΦΑΣΗ  </a:t>
            </a:r>
          </a:p>
          <a:p>
            <a:pPr>
              <a:lnSpc>
                <a:spcPct val="150000"/>
              </a:lnSpc>
            </a:pPr>
            <a:r>
              <a:rPr lang="el-GR" dirty="0" smtClean="0">
                <a:latin typeface="Arial" pitchFamily="34" charset="0"/>
                <a:cs typeface="Arial" pitchFamily="34" charset="0"/>
              </a:rPr>
              <a:t>6. ΘΕΡΑΠΕΙΑ  </a:t>
            </a:r>
          </a:p>
          <a:p>
            <a:pPr lvl="1">
              <a:lnSpc>
                <a:spcPct val="150000"/>
              </a:lnSpc>
            </a:pPr>
            <a:r>
              <a:rPr lang="el-GR" dirty="0" smtClean="0">
                <a:latin typeface="Arial" pitchFamily="34" charset="0"/>
                <a:cs typeface="Arial" pitchFamily="34" charset="0"/>
              </a:rPr>
              <a:t>6</a:t>
            </a:r>
            <a:r>
              <a:rPr lang="el-GR" baseline="30000" dirty="0" smtClean="0">
                <a:latin typeface="Arial" pitchFamily="34" charset="0"/>
                <a:cs typeface="Arial" pitchFamily="34" charset="0"/>
              </a:rPr>
              <a:t>Α</a:t>
            </a:r>
            <a:r>
              <a:rPr lang="el-GR" dirty="0" smtClean="0">
                <a:latin typeface="Arial" pitchFamily="34" charset="0"/>
                <a:cs typeface="Arial" pitchFamily="34" charset="0"/>
              </a:rPr>
              <a:t>. ΧΕΙΡΟΥΡΓΙΚΗ ΘΕΡΑΠΕΙΑ </a:t>
            </a:r>
          </a:p>
          <a:p>
            <a:pPr lvl="1">
              <a:lnSpc>
                <a:spcPct val="150000"/>
              </a:lnSpc>
            </a:pPr>
            <a:r>
              <a:rPr lang="el-GR" dirty="0" smtClean="0">
                <a:latin typeface="Arial" pitchFamily="34" charset="0"/>
                <a:cs typeface="Arial" pitchFamily="34" charset="0"/>
              </a:rPr>
              <a:t>6</a:t>
            </a:r>
            <a:r>
              <a:rPr lang="el-GR" baseline="30000" dirty="0" smtClean="0">
                <a:latin typeface="Arial" pitchFamily="34" charset="0"/>
                <a:cs typeface="Arial" pitchFamily="34" charset="0"/>
              </a:rPr>
              <a:t>Β</a:t>
            </a:r>
            <a:r>
              <a:rPr lang="el-GR" dirty="0" smtClean="0">
                <a:latin typeface="Arial" pitchFamily="34" charset="0"/>
                <a:cs typeface="Arial" pitchFamily="34" charset="0"/>
              </a:rPr>
              <a:t>   ΕΠΙΚΟΥΡΙΚΗ ΘΕΡΑΠΕΙΑ </a:t>
            </a:r>
          </a:p>
          <a:p>
            <a:pPr>
              <a:lnSpc>
                <a:spcPct val="150000"/>
              </a:lnSpc>
            </a:pPr>
            <a:r>
              <a:rPr lang="el-GR" dirty="0" smtClean="0">
                <a:latin typeface="Arial" pitchFamily="34" charset="0"/>
                <a:cs typeface="Arial" pitchFamily="34" charset="0"/>
              </a:rPr>
              <a:t>8 ΠΑΡΑΚΟΛΟΥΘΗΣΗ / ΑΠΟΚΑΤΑΣΤΑΣΗ </a:t>
            </a:r>
          </a:p>
        </p:txBody>
      </p:sp>
      <p:pic>
        <p:nvPicPr>
          <p:cNvPr id="6" name="~PP2671.WAV">
            <a:hlinkClick r:id="" action="ppaction://media"/>
          </p:cNvPr>
          <p:cNvPicPr>
            <a:picLocks noRot="1" noChangeAspect="1"/>
          </p:cNvPicPr>
          <p:nvPr>
            <a:wavAudioFile r:embed="rId1" name="~PP2671.WAV"/>
          </p:nvPr>
        </p:nvPicPr>
        <p:blipFill>
          <a:blip r:embed="rId4"/>
          <a:stretch>
            <a:fillRect/>
          </a:stretch>
        </p:blipFill>
        <p:spPr>
          <a:xfrm>
            <a:off x="8653463" y="6367463"/>
            <a:ext cx="304800" cy="304800"/>
          </a:xfrm>
          <a:prstGeom prst="rect">
            <a:avLst/>
          </a:prstGeom>
        </p:spPr>
      </p:pic>
    </p:spTree>
  </p:cSld>
  <p:clrMapOvr>
    <a:masterClrMapping/>
  </p:clrMapOvr>
  <p:transition advTm="68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85728"/>
            <a:ext cx="7467600" cy="642942"/>
          </a:xfrm>
        </p:spPr>
        <p:txBody>
          <a:bodyPr>
            <a:normAutofit/>
          </a:bodyPr>
          <a:lstStyle/>
          <a:p>
            <a:r>
              <a:rPr lang="el-GR" dirty="0" err="1" smtClean="0">
                <a:latin typeface="Arial" pitchFamily="34" charset="0"/>
                <a:cs typeface="Arial" pitchFamily="34" charset="0"/>
              </a:rPr>
              <a:t>Πωσ</a:t>
            </a:r>
            <a:r>
              <a:rPr lang="el-GR" dirty="0" smtClean="0">
                <a:latin typeface="Arial" pitchFamily="34" charset="0"/>
                <a:cs typeface="Arial" pitchFamily="34" charset="0"/>
              </a:rPr>
              <a:t> </a:t>
            </a:r>
            <a:r>
              <a:rPr lang="el-GR" dirty="0" err="1" smtClean="0">
                <a:latin typeface="Arial" pitchFamily="34" charset="0"/>
                <a:cs typeface="Arial" pitchFamily="34" charset="0"/>
              </a:rPr>
              <a:t>εμφανιζονται</a:t>
            </a:r>
            <a:r>
              <a:rPr lang="el-GR" dirty="0" smtClean="0">
                <a:latin typeface="Arial" pitchFamily="34" charset="0"/>
                <a:cs typeface="Arial" pitchFamily="34" charset="0"/>
              </a:rPr>
              <a:t> οι </a:t>
            </a:r>
            <a:r>
              <a:rPr lang="el-GR" dirty="0" err="1" smtClean="0">
                <a:latin typeface="Arial" pitchFamily="34" charset="0"/>
                <a:cs typeface="Arial" pitchFamily="34" charset="0"/>
              </a:rPr>
              <a:t>ογκοι</a:t>
            </a:r>
            <a:r>
              <a:rPr lang="el-GR" dirty="0" smtClean="0">
                <a:latin typeface="Arial" pitchFamily="34" charset="0"/>
                <a:cs typeface="Arial" pitchFamily="34" charset="0"/>
              </a:rPr>
              <a:t> / </a:t>
            </a:r>
            <a:r>
              <a:rPr lang="el-GR" dirty="0" err="1" smtClean="0">
                <a:latin typeface="Arial" pitchFamily="34" charset="0"/>
                <a:cs typeface="Arial" pitchFamily="34" charset="0"/>
              </a:rPr>
              <a:t>διαγνωση</a:t>
            </a:r>
            <a:r>
              <a:rPr lang="el-GR" dirty="0" smtClean="0">
                <a:latin typeface="Arial" pitchFamily="34" charset="0"/>
                <a:cs typeface="Arial" pitchFamily="34" charset="0"/>
              </a:rPr>
              <a:t>  </a:t>
            </a:r>
            <a:endParaRPr lang="el-GR" dirty="0"/>
          </a:p>
        </p:txBody>
      </p:sp>
      <p:sp>
        <p:nvSpPr>
          <p:cNvPr id="3" name="2 - Θέση περιεχομένου"/>
          <p:cNvSpPr>
            <a:spLocks noGrp="1"/>
          </p:cNvSpPr>
          <p:nvPr>
            <p:ph sz="quarter" idx="1"/>
          </p:nvPr>
        </p:nvSpPr>
        <p:spPr>
          <a:xfrm>
            <a:off x="457200" y="1285860"/>
            <a:ext cx="8115328" cy="5188092"/>
          </a:xfrm>
        </p:spPr>
        <p:txBody>
          <a:bodyPr>
            <a:normAutofit/>
          </a:bodyPr>
          <a:lstStyle/>
          <a:p>
            <a:r>
              <a:rPr lang="el-GR" b="1" dirty="0" err="1" smtClean="0">
                <a:solidFill>
                  <a:srgbClr val="0070C0"/>
                </a:solidFill>
                <a:latin typeface="Arial" pitchFamily="34" charset="0"/>
                <a:cs typeface="Arial" pitchFamily="34" charset="0"/>
              </a:rPr>
              <a:t>Προσυμπτωματικός</a:t>
            </a:r>
            <a:r>
              <a:rPr lang="el-GR" b="1" dirty="0" smtClean="0">
                <a:solidFill>
                  <a:srgbClr val="0070C0"/>
                </a:solidFill>
                <a:latin typeface="Arial" pitchFamily="34" charset="0"/>
                <a:cs typeface="Arial" pitchFamily="34" charset="0"/>
              </a:rPr>
              <a:t> έλεγχος πληθυσμού (</a:t>
            </a:r>
            <a:r>
              <a:rPr lang="en-US" b="1" dirty="0" smtClean="0">
                <a:solidFill>
                  <a:srgbClr val="0070C0"/>
                </a:solidFill>
                <a:latin typeface="Arial" pitchFamily="34" charset="0"/>
                <a:cs typeface="Arial" pitchFamily="34" charset="0"/>
              </a:rPr>
              <a:t>screening) </a:t>
            </a:r>
            <a:endParaRPr lang="el-GR" b="1" dirty="0" smtClean="0">
              <a:solidFill>
                <a:srgbClr val="0070C0"/>
              </a:solidFill>
              <a:latin typeface="Arial" pitchFamily="34" charset="0"/>
              <a:cs typeface="Arial" pitchFamily="34" charset="0"/>
            </a:endParaRPr>
          </a:p>
          <a:p>
            <a:r>
              <a:rPr lang="el-GR" b="1" dirty="0" err="1" smtClean="0">
                <a:solidFill>
                  <a:srgbClr val="0070C0"/>
                </a:solidFill>
                <a:latin typeface="Arial" pitchFamily="34" charset="0"/>
                <a:cs typeface="Arial" pitchFamily="34" charset="0"/>
              </a:rPr>
              <a:t>Ασυμπτωματικοί</a:t>
            </a:r>
            <a:r>
              <a:rPr lang="el-GR" b="1" dirty="0" smtClean="0">
                <a:solidFill>
                  <a:srgbClr val="0070C0"/>
                </a:solidFill>
                <a:latin typeface="Arial" pitchFamily="34" charset="0"/>
                <a:cs typeface="Arial" pitchFamily="34" charset="0"/>
              </a:rPr>
              <a:t> </a:t>
            </a:r>
            <a:r>
              <a:rPr lang="el-GR" dirty="0" smtClean="0">
                <a:latin typeface="Arial" pitchFamily="34" charset="0"/>
                <a:cs typeface="Arial" pitchFamily="34" charset="0"/>
                <a:sym typeface="Wingdings" pitchFamily="2" charset="2"/>
              </a:rPr>
              <a:t> εύρημα σε τυχαίο έλεγχο </a:t>
            </a:r>
          </a:p>
          <a:p>
            <a:r>
              <a:rPr lang="el-GR" b="1" dirty="0" smtClean="0">
                <a:solidFill>
                  <a:srgbClr val="0070C0"/>
                </a:solidFill>
                <a:latin typeface="Arial" pitchFamily="34" charset="0"/>
                <a:cs typeface="Arial" pitchFamily="34" charset="0"/>
              </a:rPr>
              <a:t>Συμπτώματα </a:t>
            </a:r>
            <a:r>
              <a:rPr lang="el-GR" dirty="0" smtClean="0">
                <a:latin typeface="Arial" pitchFamily="34" charset="0"/>
                <a:cs typeface="Arial" pitchFamily="34" charset="0"/>
              </a:rPr>
              <a:t>που σχετίζονται με το </a:t>
            </a:r>
            <a:r>
              <a:rPr lang="el-GR" b="1" dirty="0" smtClean="0">
                <a:solidFill>
                  <a:srgbClr val="0070C0"/>
                </a:solidFill>
                <a:latin typeface="Arial" pitchFamily="34" charset="0"/>
                <a:cs typeface="Arial" pitchFamily="34" charset="0"/>
              </a:rPr>
              <a:t>πρωτοπαθή όγκο </a:t>
            </a:r>
          </a:p>
          <a:p>
            <a:pPr lvl="1"/>
            <a:r>
              <a:rPr lang="el-GR" dirty="0" smtClean="0">
                <a:latin typeface="Arial" pitchFamily="34" charset="0"/>
                <a:cs typeface="Arial" pitchFamily="34" charset="0"/>
              </a:rPr>
              <a:t>Τοπική ανάπτυξη : Πιεστικά /μηχανικά /αποφρακτικά  </a:t>
            </a:r>
          </a:p>
          <a:p>
            <a:pPr lvl="1"/>
            <a:r>
              <a:rPr lang="el-GR" dirty="0" smtClean="0">
                <a:latin typeface="Arial" pitchFamily="34" charset="0"/>
                <a:cs typeface="Arial" pitchFamily="34" charset="0"/>
              </a:rPr>
              <a:t>Διήθηση : καταστροφή ιστών </a:t>
            </a:r>
          </a:p>
          <a:p>
            <a:pPr lvl="1"/>
            <a:r>
              <a:rPr lang="el-GR" dirty="0" smtClean="0">
                <a:latin typeface="Arial" pitchFamily="34" charset="0"/>
                <a:cs typeface="Arial" pitchFamily="34" charset="0"/>
              </a:rPr>
              <a:t>Παραγωγή ουσιών από τον οργανισμό κατά του όγκου  </a:t>
            </a:r>
          </a:p>
          <a:p>
            <a:pPr lvl="1"/>
            <a:r>
              <a:rPr lang="el-GR" dirty="0" err="1" smtClean="0">
                <a:latin typeface="Arial" pitchFamily="34" charset="0"/>
                <a:cs typeface="Arial" pitchFamily="34" charset="0"/>
              </a:rPr>
              <a:t>Παρανεοπλασματικά</a:t>
            </a:r>
            <a:r>
              <a:rPr lang="el-GR" dirty="0" smtClean="0">
                <a:latin typeface="Arial" pitchFamily="34" charset="0"/>
                <a:cs typeface="Arial" pitchFamily="34" charset="0"/>
              </a:rPr>
              <a:t> σύνδρομα : παραγωγή ουσιών από τον όγκο </a:t>
            </a:r>
          </a:p>
          <a:p>
            <a:r>
              <a:rPr lang="el-GR" b="1" dirty="0" smtClean="0">
                <a:solidFill>
                  <a:srgbClr val="0070C0"/>
                </a:solidFill>
                <a:latin typeface="Arial" pitchFamily="34" charset="0"/>
                <a:cs typeface="Arial" pitchFamily="34" charset="0"/>
              </a:rPr>
              <a:t>Συμπτώματα</a:t>
            </a:r>
            <a:r>
              <a:rPr lang="el-GR" dirty="0" smtClean="0">
                <a:latin typeface="Arial" pitchFamily="34" charset="0"/>
                <a:cs typeface="Arial" pitchFamily="34" charset="0"/>
              </a:rPr>
              <a:t> που σχετίζονται με τις </a:t>
            </a:r>
            <a:r>
              <a:rPr lang="el-GR" b="1" dirty="0" smtClean="0">
                <a:solidFill>
                  <a:srgbClr val="0070C0"/>
                </a:solidFill>
                <a:latin typeface="Arial" pitchFamily="34" charset="0"/>
                <a:cs typeface="Arial" pitchFamily="34" charset="0"/>
              </a:rPr>
              <a:t>μεταστάσεις</a:t>
            </a:r>
            <a:r>
              <a:rPr lang="el-GR" dirty="0" smtClean="0">
                <a:latin typeface="Arial" pitchFamily="34" charset="0"/>
                <a:cs typeface="Arial" pitchFamily="34" charset="0"/>
              </a:rPr>
              <a:t> από τον όγκο </a:t>
            </a:r>
          </a:p>
          <a:p>
            <a:r>
              <a:rPr lang="el-GR" b="1" dirty="0" smtClean="0">
                <a:solidFill>
                  <a:srgbClr val="0070C0"/>
                </a:solidFill>
                <a:latin typeface="Arial" pitchFamily="34" charset="0"/>
                <a:cs typeface="Arial" pitchFamily="34" charset="0"/>
              </a:rPr>
              <a:t>Συστηματικά συμπτώματα </a:t>
            </a:r>
            <a:r>
              <a:rPr lang="el-GR" dirty="0" smtClean="0">
                <a:latin typeface="Arial" pitchFamily="34" charset="0"/>
                <a:cs typeface="Arial" pitchFamily="34" charset="0"/>
              </a:rPr>
              <a:t>( απώλεια βάρους, όρεξης, καχεξία) </a:t>
            </a:r>
          </a:p>
          <a:p>
            <a:endParaRPr lang="el-GR" dirty="0"/>
          </a:p>
        </p:txBody>
      </p:sp>
      <p:pic>
        <p:nvPicPr>
          <p:cNvPr id="6" name="~PP1619.WAV">
            <a:hlinkClick r:id="" action="ppaction://media"/>
          </p:cNvPr>
          <p:cNvPicPr>
            <a:picLocks noRot="1" noChangeAspect="1"/>
          </p:cNvPicPr>
          <p:nvPr>
            <a:wavAudioFile r:embed="rId1" name="~PP1619.WAV"/>
          </p:nvPr>
        </p:nvPicPr>
        <p:blipFill>
          <a:blip r:embed="rId4"/>
          <a:stretch>
            <a:fillRect/>
          </a:stretch>
        </p:blipFill>
        <p:spPr>
          <a:xfrm>
            <a:off x="8653463" y="6367463"/>
            <a:ext cx="304800" cy="304800"/>
          </a:xfrm>
          <a:prstGeom prst="rect">
            <a:avLst/>
          </a:prstGeom>
        </p:spPr>
      </p:pic>
    </p:spTree>
  </p:cSld>
  <p:clrMapOvr>
    <a:masterClrMapping/>
  </p:clrMapOvr>
  <p:transition advTm="60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Προληπτικοσ</a:t>
            </a:r>
            <a:r>
              <a:rPr lang="el-GR" dirty="0" smtClean="0">
                <a:latin typeface="Arial" pitchFamily="34" charset="0"/>
                <a:cs typeface="Arial" pitchFamily="34" charset="0"/>
              </a:rPr>
              <a:t> / </a:t>
            </a:r>
            <a:r>
              <a:rPr lang="el-GR" dirty="0" err="1" smtClean="0">
                <a:latin typeface="Arial" pitchFamily="34" charset="0"/>
                <a:cs typeface="Arial" pitchFamily="34" charset="0"/>
              </a:rPr>
              <a:t>προσυμπτωματικοσ</a:t>
            </a:r>
            <a:r>
              <a:rPr lang="el-GR" dirty="0" smtClean="0">
                <a:latin typeface="Arial" pitchFamily="34" charset="0"/>
                <a:cs typeface="Arial" pitchFamily="34" charset="0"/>
              </a:rPr>
              <a:t> </a:t>
            </a:r>
            <a:r>
              <a:rPr lang="el-GR" dirty="0" err="1" smtClean="0">
                <a:latin typeface="Arial" pitchFamily="34" charset="0"/>
                <a:cs typeface="Arial" pitchFamily="34" charset="0"/>
              </a:rPr>
              <a:t>έλεγχοσ</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a:xfrm>
            <a:off x="457200" y="1428736"/>
            <a:ext cx="7467600" cy="5045216"/>
          </a:xfrm>
        </p:spPr>
        <p:txBody>
          <a:bodyPr>
            <a:normAutofit/>
          </a:bodyPr>
          <a:lstStyle/>
          <a:p>
            <a:pPr fontAlgn="base"/>
            <a:r>
              <a:rPr lang="el-GR" sz="2000" dirty="0" smtClean="0">
                <a:latin typeface="Arial" pitchFamily="34" charset="0"/>
                <a:cs typeface="Arial" pitchFamily="34" charset="0"/>
              </a:rPr>
              <a:t>H έγκαιρη ανίχνευση αποτελεί σημαντικό παράγοντα για τη μείωση της θνησιμότητας από καρκίνο.</a:t>
            </a:r>
          </a:p>
          <a:p>
            <a:pPr fontAlgn="base"/>
            <a:r>
              <a:rPr lang="el-GR" sz="2000" dirty="0" smtClean="0">
                <a:latin typeface="Arial" pitchFamily="34" charset="0"/>
                <a:cs typeface="Arial" pitchFamily="34" charset="0"/>
              </a:rPr>
              <a:t>Υπάρχουν προγράμματα Δημόσιας Υγείας, τα οποία μπορούν να εμποδίσουν την ανάπτυξη ορισμένων καρκίνων ή να αυξήσουν την πιθανότητα ενός καρκίνου να θεραπευτεί. </a:t>
            </a:r>
            <a:endParaRPr lang="en-US" sz="2000" dirty="0" smtClean="0">
              <a:latin typeface="Arial" pitchFamily="34" charset="0"/>
              <a:cs typeface="Arial" pitchFamily="34" charset="0"/>
            </a:endParaRPr>
          </a:p>
          <a:p>
            <a:pPr fontAlgn="base"/>
            <a:r>
              <a:rPr lang="el-GR" sz="2000" dirty="0" smtClean="0">
                <a:latin typeface="Arial" pitchFamily="34" charset="0"/>
                <a:cs typeface="Arial" pitchFamily="34" charset="0"/>
              </a:rPr>
              <a:t>Υπάρχουν συγκεκριμένα κριτήρια για να εφαρμοστεί </a:t>
            </a:r>
            <a:r>
              <a:rPr lang="el-GR" sz="2000" dirty="0" err="1" smtClean="0">
                <a:latin typeface="Arial" pitchFamily="34" charset="0"/>
                <a:cs typeface="Arial" pitchFamily="34" charset="0"/>
              </a:rPr>
              <a:t>προσυμπτωματικός</a:t>
            </a:r>
            <a:r>
              <a:rPr lang="el-GR" sz="2000" dirty="0" smtClean="0">
                <a:latin typeface="Arial" pitchFamily="34" charset="0"/>
                <a:cs typeface="Arial" pitchFamily="34" charset="0"/>
              </a:rPr>
              <a:t> έλεγχος   που έχουν σχέση με την πάθηση ,την φυσική της πορεία, τον τρόπο διάγνωσης της , την θεραπεία της και το κόστος. </a:t>
            </a:r>
          </a:p>
          <a:p>
            <a:pPr fontAlgn="base">
              <a:buNone/>
            </a:pPr>
            <a:r>
              <a:rPr lang="el-GR" sz="2000" dirty="0" smtClean="0">
                <a:latin typeface="Arial" pitchFamily="34" charset="0"/>
                <a:cs typeface="Arial" pitchFamily="34" charset="0"/>
              </a:rPr>
              <a:t/>
            </a:r>
            <a:br>
              <a:rPr lang="el-GR" sz="2000" dirty="0" smtClean="0">
                <a:latin typeface="Arial" pitchFamily="34" charset="0"/>
                <a:cs typeface="Arial" pitchFamily="34" charset="0"/>
              </a:rPr>
            </a:br>
            <a:r>
              <a:rPr lang="el-GR" sz="2000" b="1" dirty="0" smtClean="0">
                <a:latin typeface="Arial" pitchFamily="34" charset="0"/>
                <a:cs typeface="Arial" pitchFamily="34" charset="0"/>
              </a:rPr>
              <a:t>Παραδείγματα </a:t>
            </a:r>
          </a:p>
          <a:p>
            <a:r>
              <a:rPr lang="el-GR" sz="2000" dirty="0" smtClean="0">
                <a:latin typeface="Arial" pitchFamily="34" charset="0"/>
                <a:cs typeface="Arial" pitchFamily="34" charset="0"/>
              </a:rPr>
              <a:t>Μαστός </a:t>
            </a:r>
            <a:r>
              <a:rPr lang="el-GR" sz="2000" dirty="0" smtClean="0">
                <a:latin typeface="Arial" pitchFamily="34" charset="0"/>
                <a:cs typeface="Arial" pitchFamily="34" charset="0"/>
                <a:sym typeface="Wingdings" pitchFamily="2" charset="2"/>
              </a:rPr>
              <a:t> Μαστογραφία </a:t>
            </a:r>
          </a:p>
          <a:p>
            <a:r>
              <a:rPr lang="el-GR" sz="2000" dirty="0" smtClean="0">
                <a:latin typeface="Arial" pitchFamily="34" charset="0"/>
                <a:cs typeface="Arial" pitchFamily="34" charset="0"/>
                <a:sym typeface="Wingdings" pitchFamily="2" charset="2"/>
              </a:rPr>
              <a:t>ΠΕ </a:t>
            </a:r>
            <a:r>
              <a:rPr lang="el-GR" sz="2000" dirty="0" err="1" smtClean="0">
                <a:latin typeface="Arial" pitchFamily="34" charset="0"/>
                <a:cs typeface="Arial" pitchFamily="34" charset="0"/>
                <a:sym typeface="Wingdings" pitchFamily="2" charset="2"/>
              </a:rPr>
              <a:t>κολονοσκόπηση</a:t>
            </a:r>
            <a:r>
              <a:rPr lang="el-GR" sz="2000" dirty="0" smtClean="0">
                <a:latin typeface="Arial" pitchFamily="34" charset="0"/>
                <a:cs typeface="Arial" pitchFamily="34" charset="0"/>
                <a:sym typeface="Wingdings" pitchFamily="2" charset="2"/>
              </a:rPr>
              <a:t>. Δοκιμασία αίματος σε κόπρανα  </a:t>
            </a:r>
          </a:p>
          <a:p>
            <a:r>
              <a:rPr lang="el-GR" sz="2000" dirty="0" smtClean="0">
                <a:latin typeface="Arial" pitchFamily="34" charset="0"/>
                <a:cs typeface="Arial" pitchFamily="34" charset="0"/>
                <a:sym typeface="Wingdings" pitchFamily="2" charset="2"/>
              </a:rPr>
              <a:t>Τράχηλος μήτρας  </a:t>
            </a:r>
            <a:r>
              <a:rPr lang="en-US" sz="2000" dirty="0" smtClean="0">
                <a:latin typeface="Arial" pitchFamily="34" charset="0"/>
                <a:cs typeface="Arial" pitchFamily="34" charset="0"/>
                <a:sym typeface="Wingdings" pitchFamily="2" charset="2"/>
              </a:rPr>
              <a:t>Pap test </a:t>
            </a:r>
          </a:p>
          <a:p>
            <a:endParaRPr lang="el-GR" dirty="0"/>
          </a:p>
        </p:txBody>
      </p:sp>
      <p:pic>
        <p:nvPicPr>
          <p:cNvPr id="6" name="~PP1350.WAV">
            <a:hlinkClick r:id="" action="ppaction://media"/>
          </p:cNvPr>
          <p:cNvPicPr>
            <a:picLocks noRot="1" noChangeAspect="1"/>
          </p:cNvPicPr>
          <p:nvPr>
            <a:wavAudioFile r:embed="rId1" name="~PP1350.WAV"/>
          </p:nvPr>
        </p:nvPicPr>
        <p:blipFill>
          <a:blip r:embed="rId4"/>
          <a:stretch>
            <a:fillRect/>
          </a:stretch>
        </p:blipFill>
        <p:spPr>
          <a:xfrm>
            <a:off x="8653463" y="6367463"/>
            <a:ext cx="304800" cy="304800"/>
          </a:xfrm>
          <a:prstGeom prst="rect">
            <a:avLst/>
          </a:prstGeom>
        </p:spPr>
      </p:pic>
    </p:spTree>
  </p:cSld>
  <p:clrMapOvr>
    <a:masterClrMapping/>
  </p:clrMapOvr>
  <p:transition advTm="81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Ιστορικο</a:t>
            </a:r>
            <a:r>
              <a:rPr lang="el-GR" dirty="0" smtClean="0">
                <a:latin typeface="Arial" pitchFamily="34" charset="0"/>
                <a:cs typeface="Arial" pitchFamily="34" charset="0"/>
              </a:rPr>
              <a:t> και </a:t>
            </a:r>
            <a:r>
              <a:rPr lang="el-GR" dirty="0" err="1" smtClean="0">
                <a:latin typeface="Arial" pitchFamily="34" charset="0"/>
                <a:cs typeface="Arial" pitchFamily="34" charset="0"/>
              </a:rPr>
              <a:t>κλινικη</a:t>
            </a:r>
            <a:r>
              <a:rPr lang="el-GR" dirty="0" smtClean="0">
                <a:latin typeface="Arial" pitchFamily="34" charset="0"/>
                <a:cs typeface="Arial" pitchFamily="34" charset="0"/>
              </a:rPr>
              <a:t> </a:t>
            </a:r>
            <a:r>
              <a:rPr lang="el-GR" dirty="0" err="1" smtClean="0">
                <a:latin typeface="Arial" pitchFamily="34" charset="0"/>
                <a:cs typeface="Arial" pitchFamily="34" charset="0"/>
              </a:rPr>
              <a:t>εξεταση</a:t>
            </a:r>
            <a:r>
              <a:rPr lang="el-GR" dirty="0" smtClean="0">
                <a:latin typeface="Arial" pitchFamily="34" charset="0"/>
                <a:cs typeface="Arial" pitchFamily="34" charset="0"/>
              </a:rPr>
              <a:t> </a:t>
            </a:r>
            <a:br>
              <a:rPr lang="el-GR" dirty="0" smtClean="0">
                <a:latin typeface="Arial" pitchFamily="34" charset="0"/>
                <a:cs typeface="Arial" pitchFamily="34" charset="0"/>
              </a:rPr>
            </a:br>
            <a:r>
              <a:rPr lang="el-GR" dirty="0" smtClean="0">
                <a:latin typeface="Arial" pitchFamily="34" charset="0"/>
                <a:cs typeface="Arial" pitchFamily="34" charset="0"/>
              </a:rPr>
              <a:t>(</a:t>
            </a:r>
            <a:r>
              <a:rPr lang="el-GR" dirty="0" err="1" smtClean="0">
                <a:latin typeface="Arial" pitchFamily="34" charset="0"/>
                <a:cs typeface="Arial" pitchFamily="34" charset="0"/>
              </a:rPr>
              <a:t>Ιδιαιτεροτητεσ</a:t>
            </a:r>
            <a:r>
              <a:rPr lang="el-GR" dirty="0" smtClean="0">
                <a:latin typeface="Arial" pitchFamily="34" charset="0"/>
                <a:cs typeface="Arial" pitchFamily="34" charset="0"/>
              </a:rPr>
              <a:t> στο </a:t>
            </a:r>
            <a:r>
              <a:rPr lang="el-GR" dirty="0" err="1" smtClean="0">
                <a:latin typeface="Arial" pitchFamily="34" charset="0"/>
                <a:cs typeface="Arial" pitchFamily="34" charset="0"/>
              </a:rPr>
              <a:t>Ιστορικο</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p:txBody>
          <a:bodyPr/>
          <a:lstStyle/>
          <a:p>
            <a:r>
              <a:rPr lang="el-GR" dirty="0" smtClean="0">
                <a:latin typeface="Arial" pitchFamily="34" charset="0"/>
                <a:cs typeface="Arial" pitchFamily="34" charset="0"/>
              </a:rPr>
              <a:t>Παράγοντες κινδύνου </a:t>
            </a:r>
          </a:p>
          <a:p>
            <a:r>
              <a:rPr lang="el-GR" dirty="0" smtClean="0">
                <a:latin typeface="Arial" pitchFamily="34" charset="0"/>
                <a:cs typeface="Arial" pitchFamily="34" charset="0"/>
              </a:rPr>
              <a:t>Κληρονομικά σύνδρομα </a:t>
            </a:r>
          </a:p>
          <a:p>
            <a:r>
              <a:rPr lang="el-GR" dirty="0" smtClean="0">
                <a:latin typeface="Arial" pitchFamily="34" charset="0"/>
                <a:cs typeface="Arial" pitchFamily="34" charset="0"/>
              </a:rPr>
              <a:t>Ιστορικό κακοήθειας στην οικογένεια </a:t>
            </a:r>
          </a:p>
          <a:p>
            <a:r>
              <a:rPr lang="el-GR" dirty="0" err="1" smtClean="0">
                <a:latin typeface="Arial" pitchFamily="34" charset="0"/>
                <a:cs typeface="Arial" pitchFamily="34" charset="0"/>
              </a:rPr>
              <a:t>Προκαρκινικές</a:t>
            </a:r>
            <a:r>
              <a:rPr lang="el-GR" dirty="0" smtClean="0">
                <a:latin typeface="Arial" pitchFamily="34" charset="0"/>
                <a:cs typeface="Arial" pitchFamily="34" charset="0"/>
              </a:rPr>
              <a:t> καταστάσεις </a:t>
            </a:r>
          </a:p>
          <a:p>
            <a:r>
              <a:rPr lang="el-GR" dirty="0" smtClean="0">
                <a:latin typeface="Arial" pitchFamily="34" charset="0"/>
                <a:cs typeface="Arial" pitchFamily="34" charset="0"/>
              </a:rPr>
              <a:t>Άλλες καταστάσεις που σχετίζονται με κακοήθεια </a:t>
            </a:r>
          </a:p>
          <a:p>
            <a:r>
              <a:rPr lang="el-GR" dirty="0" smtClean="0">
                <a:latin typeface="Arial" pitchFamily="34" charset="0"/>
                <a:cs typeface="Arial" pitchFamily="34" charset="0"/>
              </a:rPr>
              <a:t>Σχέση εργασίας και κακοήθειας </a:t>
            </a:r>
          </a:p>
          <a:p>
            <a:r>
              <a:rPr lang="el-GR" dirty="0" smtClean="0">
                <a:latin typeface="Arial" pitchFamily="34" charset="0"/>
                <a:cs typeface="Arial" pitchFamily="34" charset="0"/>
              </a:rPr>
              <a:t>Περιβαλλοντικοί / διατροφικοί παράγοντες </a:t>
            </a:r>
          </a:p>
          <a:p>
            <a:r>
              <a:rPr lang="el-GR" dirty="0" smtClean="0">
                <a:latin typeface="Arial" pitchFamily="34" charset="0"/>
                <a:cs typeface="Arial" pitchFamily="34" charset="0"/>
              </a:rPr>
              <a:t>Έκθεση σε ακτινοβολία / φάρμακα</a:t>
            </a:r>
          </a:p>
          <a:p>
            <a:r>
              <a:rPr lang="el-GR" dirty="0" smtClean="0">
                <a:latin typeface="Arial" pitchFamily="34" charset="0"/>
                <a:cs typeface="Arial" pitchFamily="34" charset="0"/>
              </a:rPr>
              <a:t>Συνήθειες ζωής </a:t>
            </a:r>
          </a:p>
          <a:p>
            <a:r>
              <a:rPr lang="el-GR" dirty="0" smtClean="0">
                <a:latin typeface="Arial" pitchFamily="34" charset="0"/>
                <a:cs typeface="Arial" pitchFamily="34" charset="0"/>
              </a:rPr>
              <a:t> Άλλοι ειδικοί </a:t>
            </a:r>
            <a:r>
              <a:rPr lang="el-GR" dirty="0" err="1" smtClean="0">
                <a:latin typeface="Arial" pitchFamily="34" charset="0"/>
                <a:cs typeface="Arial" pitchFamily="34" charset="0"/>
              </a:rPr>
              <a:t>προδιαθεσικοί</a:t>
            </a:r>
            <a:r>
              <a:rPr lang="el-GR" dirty="0" smtClean="0">
                <a:latin typeface="Arial" pitchFamily="34" charset="0"/>
                <a:cs typeface="Arial" pitchFamily="34" charset="0"/>
              </a:rPr>
              <a:t>  παράγοντες </a:t>
            </a:r>
          </a:p>
          <a:p>
            <a:endParaRPr lang="el-GR" dirty="0" smtClean="0"/>
          </a:p>
          <a:p>
            <a:endParaRPr lang="el-GR" dirty="0"/>
          </a:p>
        </p:txBody>
      </p:sp>
      <p:pic>
        <p:nvPicPr>
          <p:cNvPr id="6" name="~PP543.WAV">
            <a:hlinkClick r:id="" action="ppaction://media"/>
          </p:cNvPr>
          <p:cNvPicPr>
            <a:picLocks noRot="1" noChangeAspect="1"/>
          </p:cNvPicPr>
          <p:nvPr>
            <a:wavAudioFile r:embed="rId1" name="~PP543.WAV"/>
          </p:nvPr>
        </p:nvPicPr>
        <p:blipFill>
          <a:blip r:embed="rId4"/>
          <a:stretch>
            <a:fillRect/>
          </a:stretch>
        </p:blipFill>
        <p:spPr>
          <a:xfrm>
            <a:off x="8653463" y="6367463"/>
            <a:ext cx="304800" cy="304800"/>
          </a:xfrm>
          <a:prstGeom prst="rect">
            <a:avLst/>
          </a:prstGeom>
        </p:spPr>
      </p:pic>
    </p:spTree>
  </p:cSld>
  <p:clrMapOvr>
    <a:masterClrMapping/>
  </p:clrMapOvr>
  <p:transition advTm="76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85728"/>
            <a:ext cx="7896228" cy="1071570"/>
          </a:xfrm>
        </p:spPr>
        <p:txBody>
          <a:bodyPr>
            <a:noAutofit/>
          </a:bodyPr>
          <a:lstStyle/>
          <a:p>
            <a:pPr lvl="1" algn="l" rtl="0">
              <a:spcBef>
                <a:spcPct val="0"/>
              </a:spcBef>
            </a:pPr>
            <a:r>
              <a:rPr lang="el-GR" sz="3000" kern="1200" cap="small" dirty="0" err="1">
                <a:solidFill>
                  <a:schemeClr val="tx2"/>
                </a:solidFill>
                <a:latin typeface="Arial" pitchFamily="34" charset="0"/>
                <a:ea typeface="+mj-ea"/>
                <a:cs typeface="Arial" pitchFamily="34" charset="0"/>
              </a:rPr>
              <a:t>Διερευνηση</a:t>
            </a:r>
            <a:r>
              <a:rPr lang="el-GR" sz="3000" kern="1200" cap="small" dirty="0">
                <a:solidFill>
                  <a:schemeClr val="tx2"/>
                </a:solidFill>
                <a:latin typeface="Arial" pitchFamily="34" charset="0"/>
                <a:ea typeface="+mj-ea"/>
                <a:cs typeface="Arial" pitchFamily="34" charset="0"/>
              </a:rPr>
              <a:t>- </a:t>
            </a:r>
            <a:r>
              <a:rPr lang="el-GR" sz="3000" kern="1200" cap="small" dirty="0" err="1">
                <a:solidFill>
                  <a:schemeClr val="tx2"/>
                </a:solidFill>
                <a:latin typeface="Arial" pitchFamily="34" charset="0"/>
                <a:ea typeface="+mj-ea"/>
                <a:cs typeface="Arial" pitchFamily="34" charset="0"/>
              </a:rPr>
              <a:t>Σταδιοποιηση</a:t>
            </a:r>
            <a:r>
              <a:rPr lang="en-US" sz="3000" kern="1200" cap="small" dirty="0">
                <a:solidFill>
                  <a:schemeClr val="tx2"/>
                </a:solidFill>
                <a:latin typeface="Arial" pitchFamily="34" charset="0"/>
                <a:ea typeface="+mj-ea"/>
                <a:cs typeface="Arial" pitchFamily="34" charset="0"/>
              </a:rPr>
              <a:t/>
            </a:r>
            <a:br>
              <a:rPr lang="en-US" sz="3000" kern="1200" cap="small" dirty="0">
                <a:solidFill>
                  <a:schemeClr val="tx2"/>
                </a:solidFill>
                <a:latin typeface="Arial" pitchFamily="34" charset="0"/>
                <a:ea typeface="+mj-ea"/>
                <a:cs typeface="Arial" pitchFamily="34" charset="0"/>
              </a:rPr>
            </a:br>
            <a:r>
              <a:rPr lang="el-GR" sz="2000" kern="1200" cap="small" dirty="0">
                <a:solidFill>
                  <a:schemeClr val="tx2"/>
                </a:solidFill>
                <a:latin typeface="Arial" pitchFamily="34" charset="0"/>
                <a:ea typeface="+mj-ea"/>
                <a:cs typeface="Arial" pitchFamily="34" charset="0"/>
              </a:rPr>
              <a:t>ΕΡΓΑΣΤΗΡΙΑΚΟΣ/ ΑΠΕΙΚΟΝΙΣΤΙΚΟΣ/ </a:t>
            </a:r>
            <a:r>
              <a:rPr lang="el-GR" sz="2000" kern="1200" cap="small" dirty="0" smtClean="0">
                <a:solidFill>
                  <a:schemeClr val="tx2"/>
                </a:solidFill>
                <a:latin typeface="Arial" pitchFamily="34" charset="0"/>
                <a:ea typeface="+mj-ea"/>
                <a:cs typeface="Arial" pitchFamily="34" charset="0"/>
              </a:rPr>
              <a:t>ΕΝΔΟΣΚΟΠΙΚΟΣ </a:t>
            </a:r>
            <a:r>
              <a:rPr lang="el-GR" sz="2000" kern="1200" cap="small" dirty="0">
                <a:solidFill>
                  <a:schemeClr val="tx2"/>
                </a:solidFill>
                <a:latin typeface="Arial" pitchFamily="34" charset="0"/>
                <a:ea typeface="+mj-ea"/>
                <a:cs typeface="Arial" pitchFamily="34" charset="0"/>
              </a:rPr>
              <a:t>ΕΛΕΓΧΟΣ   </a:t>
            </a:r>
          </a:p>
        </p:txBody>
      </p:sp>
      <p:sp>
        <p:nvSpPr>
          <p:cNvPr id="3" name="2 - Θέση περιεχομένου"/>
          <p:cNvSpPr>
            <a:spLocks noGrp="1"/>
          </p:cNvSpPr>
          <p:nvPr>
            <p:ph sz="quarter" idx="1"/>
          </p:nvPr>
        </p:nvSpPr>
        <p:spPr/>
        <p:txBody>
          <a:bodyPr/>
          <a:lstStyle/>
          <a:p>
            <a:r>
              <a:rPr lang="el-GR" b="1" dirty="0" smtClean="0">
                <a:solidFill>
                  <a:srgbClr val="0070C0"/>
                </a:solidFill>
                <a:latin typeface="Arial" pitchFamily="34" charset="0"/>
                <a:cs typeface="Arial" pitchFamily="34" charset="0"/>
              </a:rPr>
              <a:t>Διερεύνηση πρωτοπαθούς όγκου </a:t>
            </a:r>
          </a:p>
          <a:p>
            <a:pPr lvl="1"/>
            <a:r>
              <a:rPr lang="el-GR" dirty="0" smtClean="0">
                <a:latin typeface="Arial" pitchFamily="34" charset="0"/>
                <a:cs typeface="Arial" pitchFamily="34" charset="0"/>
              </a:rPr>
              <a:t>Εξαρτάται από το όργανο προέλευσης του </a:t>
            </a:r>
          </a:p>
          <a:p>
            <a:pPr lvl="1"/>
            <a:r>
              <a:rPr lang="el-GR" dirty="0" smtClean="0">
                <a:latin typeface="Arial" pitchFamily="34" charset="0"/>
                <a:cs typeface="Arial" pitchFamily="34" charset="0"/>
              </a:rPr>
              <a:t>Καθορισμός τοπικής έκτασης της νόσου </a:t>
            </a:r>
          </a:p>
          <a:p>
            <a:pPr lvl="1"/>
            <a:r>
              <a:rPr lang="el-GR" dirty="0" smtClean="0">
                <a:latin typeface="Arial" pitchFamily="34" charset="0"/>
                <a:cs typeface="Arial" pitchFamily="34" charset="0"/>
              </a:rPr>
              <a:t>Εκτίμηση </a:t>
            </a:r>
            <a:r>
              <a:rPr lang="el-GR" dirty="0" err="1" smtClean="0">
                <a:latin typeface="Arial" pitchFamily="34" charset="0"/>
                <a:cs typeface="Arial" pitchFamily="34" charset="0"/>
              </a:rPr>
              <a:t>εξαιρεσιμότητας</a:t>
            </a:r>
            <a:r>
              <a:rPr lang="el-GR" dirty="0" smtClean="0">
                <a:latin typeface="Arial" pitchFamily="34" charset="0"/>
                <a:cs typeface="Arial" pitchFamily="34" charset="0"/>
              </a:rPr>
              <a:t> του όγκου</a:t>
            </a:r>
          </a:p>
          <a:p>
            <a:pPr lvl="1"/>
            <a:r>
              <a:rPr lang="el-GR" dirty="0" smtClean="0">
                <a:latin typeface="Arial" pitchFamily="34" charset="0"/>
                <a:cs typeface="Arial" pitchFamily="34" charset="0"/>
              </a:rPr>
              <a:t>Ιστολογική ταυτοποίηση*   </a:t>
            </a:r>
          </a:p>
          <a:p>
            <a:r>
              <a:rPr lang="el-GR" b="1" dirty="0" smtClean="0">
                <a:solidFill>
                  <a:srgbClr val="0070C0"/>
                </a:solidFill>
                <a:latin typeface="Arial" pitchFamily="34" charset="0"/>
                <a:cs typeface="Arial" pitchFamily="34" charset="0"/>
              </a:rPr>
              <a:t>Διερεύνηση 2ο παθών εστιών </a:t>
            </a:r>
          </a:p>
          <a:p>
            <a:pPr lvl="1"/>
            <a:r>
              <a:rPr lang="el-GR" dirty="0" smtClean="0">
                <a:latin typeface="Arial" pitchFamily="34" charset="0"/>
                <a:cs typeface="Arial" pitchFamily="34" charset="0"/>
              </a:rPr>
              <a:t>Υπάρχουν μεταστάσεις?</a:t>
            </a:r>
          </a:p>
          <a:p>
            <a:pPr lvl="1"/>
            <a:r>
              <a:rPr lang="el-GR" dirty="0" smtClean="0">
                <a:latin typeface="Arial" pitchFamily="34" charset="0"/>
                <a:cs typeface="Arial" pitchFamily="34" charset="0"/>
              </a:rPr>
              <a:t>Εκτίμηση </a:t>
            </a:r>
            <a:r>
              <a:rPr lang="el-GR" dirty="0" err="1" smtClean="0">
                <a:latin typeface="Arial" pitchFamily="34" charset="0"/>
                <a:cs typeface="Arial" pitchFamily="34" charset="0"/>
              </a:rPr>
              <a:t>εξαιρεσιμότητας</a:t>
            </a:r>
            <a:r>
              <a:rPr lang="el-GR" dirty="0" smtClean="0">
                <a:latin typeface="Arial" pitchFamily="34" charset="0"/>
                <a:cs typeface="Arial" pitchFamily="34" charset="0"/>
              </a:rPr>
              <a:t> τους</a:t>
            </a:r>
          </a:p>
          <a:p>
            <a:pPr lvl="1"/>
            <a:r>
              <a:rPr lang="el-GR" dirty="0" smtClean="0">
                <a:latin typeface="Arial" pitchFamily="34" charset="0"/>
                <a:cs typeface="Arial" pitchFamily="34" charset="0"/>
              </a:rPr>
              <a:t>Ιστολογική ταυτοποίηση 2</a:t>
            </a:r>
            <a:r>
              <a:rPr lang="el-GR" baseline="30000" dirty="0" smtClean="0">
                <a:latin typeface="Arial" pitchFamily="34" charset="0"/>
                <a:cs typeface="Arial" pitchFamily="34" charset="0"/>
              </a:rPr>
              <a:t>ο</a:t>
            </a:r>
            <a:r>
              <a:rPr lang="el-GR" dirty="0" smtClean="0">
                <a:latin typeface="Arial" pitchFamily="34" charset="0"/>
                <a:cs typeface="Arial" pitchFamily="34" charset="0"/>
              </a:rPr>
              <a:t> παθών εστιών* </a:t>
            </a:r>
          </a:p>
          <a:p>
            <a:pPr lvl="1"/>
            <a:endParaRPr lang="el-GR" dirty="0" smtClean="0">
              <a:latin typeface="Arial" pitchFamily="34" charset="0"/>
              <a:cs typeface="Arial" pitchFamily="34" charset="0"/>
            </a:endParaRPr>
          </a:p>
          <a:p>
            <a:r>
              <a:rPr lang="el-GR" b="1" dirty="0" smtClean="0">
                <a:solidFill>
                  <a:srgbClr val="0070C0"/>
                </a:solidFill>
                <a:latin typeface="Arial" pitchFamily="34" charset="0"/>
                <a:cs typeface="Arial" pitchFamily="34" charset="0"/>
              </a:rPr>
              <a:t>Σταδιοποίηση νόσου (</a:t>
            </a:r>
            <a:r>
              <a:rPr lang="en-US" b="1" dirty="0" smtClean="0">
                <a:solidFill>
                  <a:srgbClr val="0070C0"/>
                </a:solidFill>
                <a:latin typeface="Arial" pitchFamily="34" charset="0"/>
                <a:cs typeface="Arial" pitchFamily="34" charset="0"/>
              </a:rPr>
              <a:t>TNM)</a:t>
            </a:r>
            <a:r>
              <a:rPr lang="el-GR" b="1" dirty="0" smtClean="0">
                <a:solidFill>
                  <a:srgbClr val="0070C0"/>
                </a:solidFill>
                <a:latin typeface="Arial" pitchFamily="34" charset="0"/>
                <a:cs typeface="Arial" pitchFamily="34" charset="0"/>
              </a:rPr>
              <a:t>**</a:t>
            </a:r>
            <a:r>
              <a:rPr lang="en-US" b="1" dirty="0" smtClean="0">
                <a:solidFill>
                  <a:srgbClr val="0070C0"/>
                </a:solidFill>
                <a:latin typeface="Arial" pitchFamily="34" charset="0"/>
                <a:cs typeface="Arial" pitchFamily="34" charset="0"/>
              </a:rPr>
              <a:t> </a:t>
            </a:r>
            <a:endParaRPr lang="el-GR" b="1" dirty="0" smtClean="0">
              <a:solidFill>
                <a:srgbClr val="0070C0"/>
              </a:solidFill>
              <a:latin typeface="Arial" pitchFamily="34" charset="0"/>
              <a:cs typeface="Arial" pitchFamily="34" charset="0"/>
            </a:endParaRPr>
          </a:p>
          <a:p>
            <a:pPr lvl="1"/>
            <a:endParaRPr lang="el-GR" dirty="0" smtClean="0"/>
          </a:p>
          <a:p>
            <a:endParaRPr lang="el-GR" dirty="0"/>
          </a:p>
        </p:txBody>
      </p:sp>
      <p:pic>
        <p:nvPicPr>
          <p:cNvPr id="6" name="~PP2114.WAV">
            <a:hlinkClick r:id="" action="ppaction://media"/>
          </p:cNvPr>
          <p:cNvPicPr>
            <a:picLocks noRot="1" noChangeAspect="1"/>
          </p:cNvPicPr>
          <p:nvPr>
            <a:wavAudioFile r:embed="rId1" name="~PP2114.WAV"/>
          </p:nvPr>
        </p:nvPicPr>
        <p:blipFill>
          <a:blip r:embed="rId4"/>
          <a:stretch>
            <a:fillRect/>
          </a:stretch>
        </p:blipFill>
        <p:spPr>
          <a:xfrm>
            <a:off x="8653463" y="6367463"/>
            <a:ext cx="304800" cy="304800"/>
          </a:xfrm>
          <a:prstGeom prst="rect">
            <a:avLst/>
          </a:prstGeom>
        </p:spPr>
      </p:pic>
    </p:spTree>
  </p:cSld>
  <p:clrMapOvr>
    <a:masterClrMapping/>
  </p:clrMapOvr>
  <p:transition advTm="54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Τροποι</a:t>
            </a:r>
            <a:r>
              <a:rPr lang="el-GR" dirty="0" smtClean="0">
                <a:latin typeface="Arial" pitchFamily="34" charset="0"/>
                <a:cs typeface="Arial" pitchFamily="34" charset="0"/>
              </a:rPr>
              <a:t> </a:t>
            </a:r>
            <a:r>
              <a:rPr lang="el-GR" dirty="0" err="1" smtClean="0">
                <a:latin typeface="Arial" pitchFamily="34" charset="0"/>
                <a:cs typeface="Arial" pitchFamily="34" charset="0"/>
              </a:rPr>
              <a:t>επιβεβαιωσησ</a:t>
            </a:r>
            <a:r>
              <a:rPr lang="el-GR" dirty="0" smtClean="0">
                <a:latin typeface="Arial" pitchFamily="34" charset="0"/>
                <a:cs typeface="Arial" pitchFamily="34" charset="0"/>
              </a:rPr>
              <a:t> </a:t>
            </a:r>
            <a:r>
              <a:rPr lang="el-GR" dirty="0" err="1" smtClean="0">
                <a:latin typeface="Arial" pitchFamily="34" charset="0"/>
                <a:cs typeface="Arial" pitchFamily="34" charset="0"/>
              </a:rPr>
              <a:t>διαγνωσησ</a:t>
            </a:r>
            <a:r>
              <a:rPr lang="el-GR" dirty="0" smtClean="0">
                <a:latin typeface="Arial" pitchFamily="34" charset="0"/>
                <a:cs typeface="Arial" pitchFamily="34" charset="0"/>
              </a:rPr>
              <a:t>/ </a:t>
            </a:r>
            <a:r>
              <a:rPr lang="el-GR" dirty="0" err="1" smtClean="0">
                <a:latin typeface="Arial" pitchFamily="34" charset="0"/>
                <a:cs typeface="Arial" pitchFamily="34" charset="0"/>
              </a:rPr>
              <a:t>ταυτοποιησησ</a:t>
            </a:r>
            <a:r>
              <a:rPr lang="el-GR" dirty="0" smtClean="0">
                <a:latin typeface="Arial" pitchFamily="34" charset="0"/>
                <a:cs typeface="Arial" pitchFamily="34" charset="0"/>
              </a:rPr>
              <a:t> του </a:t>
            </a:r>
            <a:r>
              <a:rPr lang="el-GR" dirty="0" err="1" smtClean="0">
                <a:latin typeface="Arial" pitchFamily="34" charset="0"/>
                <a:cs typeface="Arial" pitchFamily="34" charset="0"/>
              </a:rPr>
              <a:t>ογκου</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p:txBody>
          <a:bodyPr>
            <a:normAutofit/>
          </a:bodyPr>
          <a:lstStyle/>
          <a:p>
            <a:r>
              <a:rPr lang="el-GR" b="1" dirty="0" smtClean="0">
                <a:solidFill>
                  <a:srgbClr val="0070C0"/>
                </a:solidFill>
                <a:latin typeface="Arial" pitchFamily="34" charset="0"/>
                <a:cs typeface="Arial" pitchFamily="34" charset="0"/>
              </a:rPr>
              <a:t>Κυτταρολογική εκτίμηση </a:t>
            </a:r>
          </a:p>
          <a:p>
            <a:pPr lvl="1"/>
            <a:r>
              <a:rPr lang="el-GR" dirty="0" smtClean="0">
                <a:latin typeface="Arial" pitchFamily="34" charset="0"/>
                <a:cs typeface="Arial" pitchFamily="34" charset="0"/>
              </a:rPr>
              <a:t>Από απόπτωση επιθηλίου </a:t>
            </a:r>
          </a:p>
          <a:p>
            <a:pPr lvl="2"/>
            <a:r>
              <a:rPr lang="el-GR" dirty="0" smtClean="0">
                <a:latin typeface="Arial" pitchFamily="34" charset="0"/>
                <a:cs typeface="Arial" pitchFamily="34" charset="0"/>
              </a:rPr>
              <a:t>( ουροδόχου κύστης , σάλιο, έκκριμα μαστού )  </a:t>
            </a:r>
          </a:p>
          <a:p>
            <a:pPr lvl="1"/>
            <a:r>
              <a:rPr lang="el-GR" dirty="0" smtClean="0">
                <a:latin typeface="Arial" pitchFamily="34" charset="0"/>
                <a:cs typeface="Arial" pitchFamily="34" charset="0"/>
              </a:rPr>
              <a:t>Από αναρρόφηση υγρού </a:t>
            </a:r>
          </a:p>
          <a:p>
            <a:pPr lvl="2"/>
            <a:r>
              <a:rPr lang="el-GR" dirty="0" smtClean="0">
                <a:latin typeface="Arial" pitchFamily="34" charset="0"/>
                <a:cs typeface="Arial" pitchFamily="34" charset="0"/>
              </a:rPr>
              <a:t>( </a:t>
            </a:r>
            <a:r>
              <a:rPr lang="el-GR" dirty="0" err="1" smtClean="0">
                <a:latin typeface="Arial" pitchFamily="34" charset="0"/>
                <a:cs typeface="Arial" pitchFamily="34" charset="0"/>
              </a:rPr>
              <a:t>ασκιτικό</a:t>
            </a:r>
            <a:r>
              <a:rPr lang="el-GR" dirty="0" smtClean="0">
                <a:latin typeface="Arial" pitchFamily="34" charset="0"/>
                <a:cs typeface="Arial" pitchFamily="34" charset="0"/>
              </a:rPr>
              <a:t> , πλευριτικό)  </a:t>
            </a:r>
          </a:p>
          <a:p>
            <a:pPr lvl="1"/>
            <a:r>
              <a:rPr lang="el-GR" dirty="0" smtClean="0">
                <a:latin typeface="Arial" pitchFamily="34" charset="0"/>
                <a:cs typeface="Arial" pitchFamily="34" charset="0"/>
              </a:rPr>
              <a:t>Αναρρόφηση με λεπτή βελόνα (</a:t>
            </a:r>
            <a:r>
              <a:rPr lang="en-US" dirty="0" smtClean="0">
                <a:latin typeface="Arial" pitchFamily="34" charset="0"/>
                <a:cs typeface="Arial" pitchFamily="34" charset="0"/>
              </a:rPr>
              <a:t>FNA) </a:t>
            </a:r>
            <a:endParaRPr lang="el-GR" dirty="0" smtClean="0">
              <a:latin typeface="Arial" pitchFamily="34" charset="0"/>
              <a:cs typeface="Arial" pitchFamily="34" charset="0"/>
            </a:endParaRPr>
          </a:p>
          <a:p>
            <a:pPr lvl="2"/>
            <a:r>
              <a:rPr lang="en-US" dirty="0" smtClean="0">
                <a:latin typeface="Arial" pitchFamily="34" charset="0"/>
                <a:cs typeface="Arial" pitchFamily="34" charset="0"/>
              </a:rPr>
              <a:t>( </a:t>
            </a:r>
            <a:r>
              <a:rPr lang="el-GR" dirty="0" smtClean="0">
                <a:latin typeface="Arial" pitchFamily="34" charset="0"/>
                <a:cs typeface="Arial" pitchFamily="34" charset="0"/>
              </a:rPr>
              <a:t>από συμπαγή όργανα) </a:t>
            </a:r>
          </a:p>
          <a:p>
            <a:pPr lvl="1"/>
            <a:endParaRPr lang="el-GR" dirty="0" smtClean="0">
              <a:latin typeface="Arial" pitchFamily="34" charset="0"/>
              <a:cs typeface="Arial" pitchFamily="34" charset="0"/>
            </a:endParaRPr>
          </a:p>
          <a:p>
            <a:r>
              <a:rPr lang="el-GR" b="1" dirty="0" smtClean="0">
                <a:solidFill>
                  <a:srgbClr val="0070C0"/>
                </a:solidFill>
                <a:latin typeface="Arial" pitchFamily="34" charset="0"/>
                <a:cs typeface="Arial" pitchFamily="34" charset="0"/>
              </a:rPr>
              <a:t>Ιστολογική ταυτοποίηση </a:t>
            </a:r>
          </a:p>
          <a:p>
            <a:pPr lvl="1"/>
            <a:r>
              <a:rPr lang="el-GR" dirty="0" smtClean="0">
                <a:latin typeface="Arial" pitchFamily="34" charset="0"/>
                <a:cs typeface="Arial" pitchFamily="34" charset="0"/>
              </a:rPr>
              <a:t>Βιοψία με βελόνα </a:t>
            </a:r>
          </a:p>
          <a:p>
            <a:pPr lvl="1"/>
            <a:r>
              <a:rPr lang="el-GR" dirty="0" smtClean="0">
                <a:latin typeface="Arial" pitchFamily="34" charset="0"/>
                <a:cs typeface="Arial" pitchFamily="34" charset="0"/>
              </a:rPr>
              <a:t>Χειρουργική βιοψία / ενδοσκοπική βιοψία</a:t>
            </a:r>
          </a:p>
          <a:p>
            <a:pPr lvl="2"/>
            <a:r>
              <a:rPr lang="en-US" dirty="0" err="1" smtClean="0">
                <a:latin typeface="Arial" pitchFamily="34" charset="0"/>
                <a:cs typeface="Arial" pitchFamily="34" charset="0"/>
              </a:rPr>
              <a:t>Incisional</a:t>
            </a:r>
            <a:r>
              <a:rPr lang="en-US" dirty="0" smtClean="0">
                <a:latin typeface="Arial" pitchFamily="34" charset="0"/>
                <a:cs typeface="Arial" pitchFamily="34" charset="0"/>
              </a:rPr>
              <a:t> biopsy </a:t>
            </a:r>
          </a:p>
          <a:p>
            <a:pPr lvl="2"/>
            <a:r>
              <a:rPr lang="en-US" dirty="0" smtClean="0">
                <a:latin typeface="Arial" pitchFamily="34" charset="0"/>
                <a:cs typeface="Arial" pitchFamily="34" charset="0"/>
              </a:rPr>
              <a:t>Excision Biopsy </a:t>
            </a:r>
            <a:endParaRPr lang="el-GR" dirty="0" smtClean="0">
              <a:latin typeface="Arial" pitchFamily="34" charset="0"/>
              <a:cs typeface="Arial" pitchFamily="34" charset="0"/>
            </a:endParaRPr>
          </a:p>
          <a:p>
            <a:endParaRPr lang="el-GR" dirty="0"/>
          </a:p>
        </p:txBody>
      </p:sp>
      <p:pic>
        <p:nvPicPr>
          <p:cNvPr id="5" name="~PP3819.WAV">
            <a:hlinkClick r:id="" action="ppaction://media"/>
          </p:cNvPr>
          <p:cNvPicPr>
            <a:picLocks noRot="1" noChangeAspect="1"/>
          </p:cNvPicPr>
          <p:nvPr>
            <a:wavAudioFile r:embed="rId1" name="~PP3819.WAV"/>
          </p:nvPr>
        </p:nvPicPr>
        <p:blipFill>
          <a:blip r:embed="rId4"/>
          <a:stretch>
            <a:fillRect/>
          </a:stretch>
        </p:blipFill>
        <p:spPr>
          <a:xfrm>
            <a:off x="8653463" y="6367463"/>
            <a:ext cx="304800" cy="304800"/>
          </a:xfrm>
          <a:prstGeom prst="rect">
            <a:avLst/>
          </a:prstGeom>
        </p:spPr>
      </p:pic>
    </p:spTree>
  </p:cSld>
  <p:clrMapOvr>
    <a:masterClrMapping/>
  </p:clrMapOvr>
  <p:transition advTm="79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725470"/>
          </a:xfrm>
        </p:spPr>
        <p:txBody>
          <a:bodyPr/>
          <a:lstStyle/>
          <a:p>
            <a:r>
              <a:rPr lang="el-GR" dirty="0" err="1" smtClean="0">
                <a:solidFill>
                  <a:srgbClr val="00B0F0"/>
                </a:solidFill>
                <a:latin typeface="Arial" pitchFamily="34" charset="0"/>
                <a:cs typeface="Arial" pitchFamily="34" charset="0"/>
              </a:rPr>
              <a:t>Εισαγωγη</a:t>
            </a:r>
            <a:r>
              <a:rPr lang="el-GR" dirty="0" smtClean="0">
                <a:solidFill>
                  <a:srgbClr val="00B0F0"/>
                </a:solidFill>
                <a:latin typeface="Arial" pitchFamily="34" charset="0"/>
                <a:cs typeface="Arial" pitchFamily="34" charset="0"/>
              </a:rPr>
              <a:t> </a:t>
            </a:r>
            <a:endParaRPr lang="el-GR" dirty="0">
              <a:solidFill>
                <a:srgbClr val="00B0F0"/>
              </a:solidFill>
              <a:latin typeface="Arial" pitchFamily="34" charset="0"/>
              <a:cs typeface="Arial" pitchFamily="34" charset="0"/>
            </a:endParaRPr>
          </a:p>
        </p:txBody>
      </p:sp>
      <p:sp>
        <p:nvSpPr>
          <p:cNvPr id="3" name="2 - Θέση περιεχομένου"/>
          <p:cNvSpPr>
            <a:spLocks noGrp="1"/>
          </p:cNvSpPr>
          <p:nvPr>
            <p:ph sz="quarter" idx="1"/>
          </p:nvPr>
        </p:nvSpPr>
        <p:spPr>
          <a:xfrm>
            <a:off x="457200" y="1428736"/>
            <a:ext cx="7467600" cy="5045216"/>
          </a:xfrm>
        </p:spPr>
        <p:txBody>
          <a:bodyPr>
            <a:normAutofit lnSpcReduction="10000"/>
          </a:bodyPr>
          <a:lstStyle/>
          <a:p>
            <a:pPr>
              <a:lnSpc>
                <a:spcPct val="150000"/>
              </a:lnSpc>
            </a:pPr>
            <a:r>
              <a:rPr lang="el-GR" dirty="0" smtClean="0">
                <a:latin typeface="Arial" pitchFamily="34" charset="0"/>
                <a:cs typeface="Arial" pitchFamily="34" charset="0"/>
              </a:rPr>
              <a:t>Χειρουργική ογκολογία: Ειδική εφαρμογή των αρχών της χειρουργικής στην αντιμετώπιση ογκολογικών ασθενών </a:t>
            </a:r>
          </a:p>
          <a:p>
            <a:pPr>
              <a:lnSpc>
                <a:spcPct val="150000"/>
              </a:lnSpc>
            </a:pPr>
            <a:endParaRPr lang="el-GR" dirty="0" smtClean="0">
              <a:latin typeface="Arial" pitchFamily="34" charset="0"/>
              <a:cs typeface="Arial" pitchFamily="34" charset="0"/>
            </a:endParaRPr>
          </a:p>
          <a:p>
            <a:pPr>
              <a:lnSpc>
                <a:spcPct val="150000"/>
              </a:lnSpc>
            </a:pPr>
            <a:r>
              <a:rPr lang="el-GR" dirty="0" smtClean="0">
                <a:latin typeface="Arial" pitchFamily="34" charset="0"/>
                <a:cs typeface="Arial" pitchFamily="34" charset="0"/>
              </a:rPr>
              <a:t> «Ενορχήστρωση» διαγνωστικών και θεραπευτικών χειρισμών σε ογκολογικούς ασθενείς </a:t>
            </a:r>
          </a:p>
          <a:p>
            <a:pPr>
              <a:lnSpc>
                <a:spcPct val="150000"/>
              </a:lnSpc>
            </a:pPr>
            <a:endParaRPr lang="el-GR" dirty="0" smtClean="0">
              <a:latin typeface="Arial" pitchFamily="34" charset="0"/>
              <a:cs typeface="Arial" pitchFamily="34" charset="0"/>
            </a:endParaRPr>
          </a:p>
          <a:p>
            <a:pPr>
              <a:lnSpc>
                <a:spcPct val="150000"/>
              </a:lnSpc>
            </a:pPr>
            <a:r>
              <a:rPr lang="el-GR" dirty="0" smtClean="0">
                <a:latin typeface="Arial" pitchFamily="34" charset="0"/>
                <a:cs typeface="Arial" pitchFamily="34" charset="0"/>
              </a:rPr>
              <a:t>Απαραίτητη η γνώση όλων των διαθέσιμων χειρουργικών αλλά και επικουρικών θεραπειών </a:t>
            </a:r>
          </a:p>
          <a:p>
            <a:pPr>
              <a:buNone/>
            </a:pPr>
            <a:endParaRPr lang="el-GR" dirty="0"/>
          </a:p>
        </p:txBody>
      </p:sp>
      <p:pic>
        <p:nvPicPr>
          <p:cNvPr id="8" name="~PP2958.WAV">
            <a:hlinkClick r:id="" action="ppaction://media"/>
          </p:cNvPr>
          <p:cNvPicPr>
            <a:picLocks noRot="1" noChangeAspect="1"/>
          </p:cNvPicPr>
          <p:nvPr>
            <a:wavAudioFile r:embed="rId1" name="~PP2958.WAV"/>
          </p:nvPr>
        </p:nvPicPr>
        <p:blipFill>
          <a:blip r:embed="rId4"/>
          <a:stretch>
            <a:fillRect/>
          </a:stretch>
        </p:blipFill>
        <p:spPr>
          <a:xfrm>
            <a:off x="8653463" y="6367463"/>
            <a:ext cx="304800" cy="304800"/>
          </a:xfrm>
          <a:prstGeom prst="rect">
            <a:avLst/>
          </a:prstGeom>
        </p:spPr>
      </p:pic>
    </p:spTree>
  </p:cSld>
  <p:clrMapOvr>
    <a:masterClrMapping/>
  </p:clrMapOvr>
  <p:transition advTm="19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796908"/>
          </a:xfrm>
        </p:spPr>
        <p:txBody>
          <a:bodyPr/>
          <a:lstStyle/>
          <a:p>
            <a:r>
              <a:rPr lang="el-GR" dirty="0" err="1" smtClean="0">
                <a:latin typeface="Arial" pitchFamily="34" charset="0"/>
                <a:cs typeface="Arial" pitchFamily="34" charset="0"/>
              </a:rPr>
              <a:t>Βιοψια</a:t>
            </a:r>
            <a:r>
              <a:rPr lang="el-GR" dirty="0" smtClean="0">
                <a:latin typeface="Arial" pitchFamily="34" charset="0"/>
                <a:cs typeface="Arial" pitchFamily="34" charset="0"/>
              </a:rPr>
              <a:t> /</a:t>
            </a:r>
            <a:r>
              <a:rPr lang="el-GR" dirty="0" err="1" smtClean="0">
                <a:latin typeface="Arial" pitchFamily="34" charset="0"/>
                <a:cs typeface="Arial" pitchFamily="34" charset="0"/>
              </a:rPr>
              <a:t>διαγνωση</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pic>
        <p:nvPicPr>
          <p:cNvPr id="53250" name="Picture 2"/>
          <p:cNvPicPr>
            <a:picLocks noGrp="1" noChangeAspect="1" noChangeArrowheads="1"/>
          </p:cNvPicPr>
          <p:nvPr>
            <p:ph sz="quarter" idx="1"/>
          </p:nvPr>
        </p:nvPicPr>
        <p:blipFill>
          <a:blip r:embed="rId4"/>
          <a:srcRect l="47832" t="18708" r="9119" b="30271"/>
          <a:stretch>
            <a:fillRect/>
          </a:stretch>
        </p:blipFill>
        <p:spPr bwMode="auto">
          <a:xfrm>
            <a:off x="428596" y="1357298"/>
            <a:ext cx="3643338" cy="2428892"/>
          </a:xfrm>
          <a:prstGeom prst="rect">
            <a:avLst/>
          </a:prstGeom>
          <a:noFill/>
          <a:ln w="9525">
            <a:noFill/>
            <a:miter lim="800000"/>
            <a:headEnd/>
            <a:tailEnd/>
          </a:ln>
          <a:effectLst/>
        </p:spPr>
      </p:pic>
      <p:pic>
        <p:nvPicPr>
          <p:cNvPr id="53251" name="Picture 3"/>
          <p:cNvPicPr>
            <a:picLocks noChangeAspect="1" noChangeArrowheads="1"/>
          </p:cNvPicPr>
          <p:nvPr/>
        </p:nvPicPr>
        <p:blipFill>
          <a:blip r:embed="rId5"/>
          <a:srcRect l="42578" t="28472" r="25000" b="30555"/>
          <a:stretch>
            <a:fillRect/>
          </a:stretch>
        </p:blipFill>
        <p:spPr bwMode="auto">
          <a:xfrm>
            <a:off x="5000628" y="1214422"/>
            <a:ext cx="3332139" cy="2368642"/>
          </a:xfrm>
          <a:prstGeom prst="rect">
            <a:avLst/>
          </a:prstGeom>
          <a:noFill/>
          <a:ln w="9525">
            <a:noFill/>
            <a:miter lim="800000"/>
            <a:headEnd/>
            <a:tailEnd/>
          </a:ln>
          <a:effectLst/>
        </p:spPr>
      </p:pic>
      <p:pic>
        <p:nvPicPr>
          <p:cNvPr id="6" name="Picture 2"/>
          <p:cNvPicPr>
            <a:picLocks noChangeAspect="1" noChangeArrowheads="1"/>
          </p:cNvPicPr>
          <p:nvPr/>
        </p:nvPicPr>
        <p:blipFill>
          <a:blip r:embed="rId6"/>
          <a:srcRect l="78061" t="25321" r="1849" b="33862"/>
          <a:stretch>
            <a:fillRect/>
          </a:stretch>
        </p:blipFill>
        <p:spPr bwMode="auto">
          <a:xfrm>
            <a:off x="428596" y="4143379"/>
            <a:ext cx="1928826" cy="2204373"/>
          </a:xfrm>
          <a:prstGeom prst="rect">
            <a:avLst/>
          </a:prstGeom>
          <a:noFill/>
          <a:ln w="9525">
            <a:noFill/>
            <a:miter lim="800000"/>
            <a:headEnd/>
            <a:tailEnd/>
          </a:ln>
          <a:effectLst/>
        </p:spPr>
      </p:pic>
      <p:pic>
        <p:nvPicPr>
          <p:cNvPr id="7" name="Picture 3"/>
          <p:cNvPicPr>
            <a:picLocks noChangeAspect="1" noChangeArrowheads="1"/>
          </p:cNvPicPr>
          <p:nvPr/>
        </p:nvPicPr>
        <p:blipFill>
          <a:blip r:embed="rId7"/>
          <a:srcRect l="75575" t="15306" r="2423" b="50680"/>
          <a:stretch>
            <a:fillRect/>
          </a:stretch>
        </p:blipFill>
        <p:spPr bwMode="auto">
          <a:xfrm>
            <a:off x="2928925" y="4143380"/>
            <a:ext cx="2382457" cy="2071702"/>
          </a:xfrm>
          <a:prstGeom prst="rect">
            <a:avLst/>
          </a:prstGeom>
          <a:noFill/>
          <a:ln w="9525">
            <a:noFill/>
            <a:miter lim="800000"/>
            <a:headEnd/>
            <a:tailEnd/>
          </a:ln>
          <a:effectLst/>
        </p:spPr>
      </p:pic>
      <p:pic>
        <p:nvPicPr>
          <p:cNvPr id="8" name="Picture 4"/>
          <p:cNvPicPr>
            <a:picLocks noChangeAspect="1" noChangeArrowheads="1"/>
          </p:cNvPicPr>
          <p:nvPr/>
        </p:nvPicPr>
        <p:blipFill>
          <a:blip r:embed="rId8"/>
          <a:srcRect l="46492" t="38927" r="10459" b="16855"/>
          <a:stretch>
            <a:fillRect/>
          </a:stretch>
        </p:blipFill>
        <p:spPr bwMode="auto">
          <a:xfrm>
            <a:off x="5500694" y="4429132"/>
            <a:ext cx="3214710" cy="1857388"/>
          </a:xfrm>
          <a:prstGeom prst="rect">
            <a:avLst/>
          </a:prstGeom>
          <a:noFill/>
          <a:ln w="9525">
            <a:noFill/>
            <a:miter lim="800000"/>
            <a:headEnd/>
            <a:tailEnd/>
          </a:ln>
          <a:effectLst/>
        </p:spPr>
      </p:pic>
      <p:sp>
        <p:nvSpPr>
          <p:cNvPr id="9" name="8 - TextBox"/>
          <p:cNvSpPr txBox="1"/>
          <p:nvPr/>
        </p:nvSpPr>
        <p:spPr>
          <a:xfrm>
            <a:off x="571472" y="1071546"/>
            <a:ext cx="571504" cy="369332"/>
          </a:xfrm>
          <a:prstGeom prst="rect">
            <a:avLst/>
          </a:prstGeom>
          <a:noFill/>
        </p:spPr>
        <p:txBody>
          <a:bodyPr wrap="square" rtlCol="0">
            <a:spAutoFit/>
          </a:bodyPr>
          <a:lstStyle/>
          <a:p>
            <a:r>
              <a:rPr lang="el-GR" dirty="0" smtClean="0"/>
              <a:t>α</a:t>
            </a:r>
            <a:endParaRPr lang="el-GR" dirty="0"/>
          </a:p>
        </p:txBody>
      </p:sp>
      <p:sp>
        <p:nvSpPr>
          <p:cNvPr id="10" name="9 - TextBox"/>
          <p:cNvSpPr txBox="1"/>
          <p:nvPr/>
        </p:nvSpPr>
        <p:spPr>
          <a:xfrm>
            <a:off x="5000628" y="785794"/>
            <a:ext cx="571504" cy="369332"/>
          </a:xfrm>
          <a:prstGeom prst="rect">
            <a:avLst/>
          </a:prstGeom>
          <a:noFill/>
        </p:spPr>
        <p:txBody>
          <a:bodyPr wrap="square" rtlCol="0">
            <a:spAutoFit/>
          </a:bodyPr>
          <a:lstStyle/>
          <a:p>
            <a:r>
              <a:rPr lang="el-GR" dirty="0" smtClean="0"/>
              <a:t>β</a:t>
            </a:r>
            <a:endParaRPr lang="el-GR" dirty="0"/>
          </a:p>
        </p:txBody>
      </p:sp>
      <p:sp>
        <p:nvSpPr>
          <p:cNvPr id="11" name="10 - TextBox"/>
          <p:cNvSpPr txBox="1"/>
          <p:nvPr/>
        </p:nvSpPr>
        <p:spPr>
          <a:xfrm>
            <a:off x="428596" y="3786190"/>
            <a:ext cx="571504" cy="369332"/>
          </a:xfrm>
          <a:prstGeom prst="rect">
            <a:avLst/>
          </a:prstGeom>
          <a:noFill/>
        </p:spPr>
        <p:txBody>
          <a:bodyPr wrap="square" rtlCol="0">
            <a:spAutoFit/>
          </a:bodyPr>
          <a:lstStyle/>
          <a:p>
            <a:r>
              <a:rPr lang="el-GR" dirty="0" smtClean="0"/>
              <a:t>γ</a:t>
            </a:r>
            <a:endParaRPr lang="el-GR" dirty="0"/>
          </a:p>
        </p:txBody>
      </p:sp>
      <p:sp>
        <p:nvSpPr>
          <p:cNvPr id="12" name="11 - TextBox"/>
          <p:cNvSpPr txBox="1"/>
          <p:nvPr/>
        </p:nvSpPr>
        <p:spPr>
          <a:xfrm>
            <a:off x="2857488" y="3786190"/>
            <a:ext cx="571504" cy="369332"/>
          </a:xfrm>
          <a:prstGeom prst="rect">
            <a:avLst/>
          </a:prstGeom>
          <a:noFill/>
        </p:spPr>
        <p:txBody>
          <a:bodyPr wrap="square" rtlCol="0">
            <a:spAutoFit/>
          </a:bodyPr>
          <a:lstStyle/>
          <a:p>
            <a:r>
              <a:rPr lang="el-GR" dirty="0" smtClean="0"/>
              <a:t>δ</a:t>
            </a:r>
            <a:endParaRPr lang="el-GR" dirty="0"/>
          </a:p>
        </p:txBody>
      </p:sp>
      <p:sp>
        <p:nvSpPr>
          <p:cNvPr id="13" name="12 - TextBox"/>
          <p:cNvSpPr txBox="1"/>
          <p:nvPr/>
        </p:nvSpPr>
        <p:spPr>
          <a:xfrm>
            <a:off x="5500694" y="3857628"/>
            <a:ext cx="571504" cy="369332"/>
          </a:xfrm>
          <a:prstGeom prst="rect">
            <a:avLst/>
          </a:prstGeom>
          <a:noFill/>
        </p:spPr>
        <p:txBody>
          <a:bodyPr wrap="square" rtlCol="0">
            <a:spAutoFit/>
          </a:bodyPr>
          <a:lstStyle/>
          <a:p>
            <a:r>
              <a:rPr lang="el-GR" dirty="0" smtClean="0"/>
              <a:t>ε</a:t>
            </a:r>
            <a:endParaRPr lang="el-GR" dirty="0"/>
          </a:p>
        </p:txBody>
      </p:sp>
      <p:pic>
        <p:nvPicPr>
          <p:cNvPr id="15" name="~PP972.WAV">
            <a:hlinkClick r:id="" action="ppaction://media"/>
          </p:cNvPr>
          <p:cNvPicPr>
            <a:picLocks noRot="1" noChangeAspect="1"/>
          </p:cNvPicPr>
          <p:nvPr>
            <a:wavAudioFile r:embed="rId1" name="~PP972.WAV"/>
          </p:nvPr>
        </p:nvPicPr>
        <p:blipFill>
          <a:blip r:embed="rId9"/>
          <a:stretch>
            <a:fillRect/>
          </a:stretch>
        </p:blipFill>
        <p:spPr>
          <a:xfrm>
            <a:off x="8653463" y="6367463"/>
            <a:ext cx="304800" cy="304800"/>
          </a:xfrm>
          <a:prstGeom prst="rect">
            <a:avLst/>
          </a:prstGeom>
        </p:spPr>
      </p:pic>
    </p:spTree>
  </p:cSld>
  <p:clrMapOvr>
    <a:masterClrMapping/>
  </p:clrMapOvr>
  <p:transition advTm="29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186766" cy="654032"/>
          </a:xfrm>
        </p:spPr>
        <p:txBody>
          <a:bodyPr/>
          <a:lstStyle/>
          <a:p>
            <a:r>
              <a:rPr lang="el-GR" dirty="0" err="1" smtClean="0">
                <a:solidFill>
                  <a:schemeClr val="tx1"/>
                </a:solidFill>
                <a:latin typeface="Arial" pitchFamily="34" charset="0"/>
                <a:cs typeface="Arial" pitchFamily="34" charset="0"/>
              </a:rPr>
              <a:t>Ιστολογικη</a:t>
            </a:r>
            <a:r>
              <a:rPr lang="el-GR" dirty="0" smtClean="0">
                <a:solidFill>
                  <a:schemeClr val="tx1"/>
                </a:solidFill>
                <a:latin typeface="Arial" pitchFamily="34" charset="0"/>
                <a:cs typeface="Arial" pitchFamily="34" charset="0"/>
              </a:rPr>
              <a:t> / </a:t>
            </a:r>
            <a:r>
              <a:rPr lang="el-GR" dirty="0" err="1" smtClean="0">
                <a:solidFill>
                  <a:schemeClr val="tx1"/>
                </a:solidFill>
                <a:latin typeface="Arial" pitchFamily="34" charset="0"/>
                <a:cs typeface="Arial" pitchFamily="34" charset="0"/>
              </a:rPr>
              <a:t>κυτταρολογικη</a:t>
            </a:r>
            <a:r>
              <a:rPr lang="el-GR" dirty="0" smtClean="0">
                <a:solidFill>
                  <a:schemeClr val="tx1"/>
                </a:solidFill>
                <a:latin typeface="Arial" pitchFamily="34" charset="0"/>
                <a:cs typeface="Arial" pitchFamily="34" charset="0"/>
              </a:rPr>
              <a:t> </a:t>
            </a:r>
            <a:r>
              <a:rPr lang="el-GR" dirty="0" err="1" smtClean="0">
                <a:solidFill>
                  <a:schemeClr val="tx1"/>
                </a:solidFill>
                <a:latin typeface="Arial" pitchFamily="34" charset="0"/>
                <a:cs typeface="Arial" pitchFamily="34" charset="0"/>
              </a:rPr>
              <a:t>ταυτοποιηση</a:t>
            </a:r>
            <a:r>
              <a:rPr lang="el-GR" dirty="0" smtClean="0">
                <a:solidFill>
                  <a:schemeClr val="tx1"/>
                </a:solidFill>
                <a:latin typeface="Arial" pitchFamily="34" charset="0"/>
                <a:cs typeface="Arial" pitchFamily="34" charset="0"/>
              </a:rPr>
              <a:t> </a:t>
            </a:r>
            <a:endParaRPr lang="el-GR" dirty="0">
              <a:solidFill>
                <a:schemeClr val="tx1"/>
              </a:solidFill>
              <a:latin typeface="Arial" pitchFamily="34" charset="0"/>
              <a:cs typeface="Arial" pitchFamily="34" charset="0"/>
            </a:endParaRPr>
          </a:p>
        </p:txBody>
      </p:sp>
      <p:sp>
        <p:nvSpPr>
          <p:cNvPr id="3" name="2 - Θέση περιεχομένου"/>
          <p:cNvSpPr>
            <a:spLocks noGrp="1"/>
          </p:cNvSpPr>
          <p:nvPr>
            <p:ph sz="quarter" idx="1"/>
          </p:nvPr>
        </p:nvSpPr>
        <p:spPr>
          <a:xfrm>
            <a:off x="457200" y="1214422"/>
            <a:ext cx="8186766" cy="5143536"/>
          </a:xfrm>
        </p:spPr>
        <p:txBody>
          <a:bodyPr>
            <a:normAutofit/>
          </a:bodyPr>
          <a:lstStyle/>
          <a:p>
            <a:r>
              <a:rPr lang="en-US" u="sng" dirty="0" smtClean="0">
                <a:latin typeface="Arial" pitchFamily="34" charset="0"/>
                <a:cs typeface="Arial" pitchFamily="34" charset="0"/>
              </a:rPr>
              <a:t>FNA ( FINE NEEDLE ASPIRATION) </a:t>
            </a:r>
          </a:p>
          <a:p>
            <a:pPr lvl="1"/>
            <a:r>
              <a:rPr lang="el-GR" dirty="0" smtClean="0">
                <a:latin typeface="Arial" pitchFamily="34" charset="0"/>
                <a:cs typeface="Arial" pitchFamily="34" charset="0"/>
              </a:rPr>
              <a:t>Παρακέντηση με λεπτή βελόνα και </a:t>
            </a:r>
            <a:r>
              <a:rPr lang="el-GR" b="1" i="1" dirty="0" smtClean="0">
                <a:solidFill>
                  <a:srgbClr val="0070C0"/>
                </a:solidFill>
                <a:latin typeface="Arial" pitchFamily="34" charset="0"/>
                <a:cs typeface="Arial" pitchFamily="34" charset="0"/>
              </a:rPr>
              <a:t>λήψη κυττάρων </a:t>
            </a:r>
            <a:r>
              <a:rPr lang="el-GR" dirty="0" smtClean="0">
                <a:latin typeface="Arial" pitchFamily="34" charset="0"/>
                <a:cs typeface="Arial" pitchFamily="34" charset="0"/>
                <a:sym typeface="Wingdings" pitchFamily="2" charset="2"/>
              </a:rPr>
              <a:t> </a:t>
            </a:r>
            <a:r>
              <a:rPr lang="el-GR" b="1" dirty="0" smtClean="0">
                <a:solidFill>
                  <a:srgbClr val="0070C0"/>
                </a:solidFill>
                <a:latin typeface="Arial" pitchFamily="34" charset="0"/>
                <a:cs typeface="Arial" pitchFamily="34" charset="0"/>
                <a:sym typeface="Wingdings" pitchFamily="2" charset="2"/>
              </a:rPr>
              <a:t>κυτταρολογική εκτίμηση</a:t>
            </a:r>
          </a:p>
          <a:p>
            <a:pPr lvl="2"/>
            <a:r>
              <a:rPr lang="el-GR" b="1" dirty="0" smtClean="0">
                <a:latin typeface="Arial" pitchFamily="34" charset="0"/>
                <a:cs typeface="Arial" pitchFamily="34" charset="0"/>
                <a:sym typeface="Wingdings" pitchFamily="2" charset="2"/>
              </a:rPr>
              <a:t>Πλεονεκτήματα</a:t>
            </a:r>
            <a:r>
              <a:rPr lang="el-GR" dirty="0" smtClean="0">
                <a:latin typeface="Arial" pitchFamily="34" charset="0"/>
                <a:cs typeface="Arial" pitchFamily="34" charset="0"/>
                <a:sym typeface="Wingdings" pitchFamily="2" charset="2"/>
              </a:rPr>
              <a:t> : Ταχύτητα, χαμηλό κόστος, μικρή πιθανότητα επιπλοκών</a:t>
            </a:r>
          </a:p>
          <a:p>
            <a:pPr lvl="2"/>
            <a:r>
              <a:rPr lang="el-GR" b="1" dirty="0" smtClean="0">
                <a:latin typeface="Arial" pitchFamily="34" charset="0"/>
                <a:cs typeface="Arial" pitchFamily="34" charset="0"/>
                <a:sym typeface="Wingdings" pitchFamily="2" charset="2"/>
              </a:rPr>
              <a:t>Μειονεκτήματα</a:t>
            </a:r>
            <a:r>
              <a:rPr lang="el-GR" dirty="0" smtClean="0">
                <a:latin typeface="Arial" pitchFamily="34" charset="0"/>
                <a:cs typeface="Arial" pitchFamily="34" charset="0"/>
                <a:sym typeface="Wingdings" pitchFamily="2" charset="2"/>
              </a:rPr>
              <a:t>: Δεν μπορεί να ξεχωρίσει εάν είναι διηθητικό ή όχι ένα καρκίνωμα, ψευδώς αρνητικά/ θετικά . Δεν μπορεί να εκτιμηθεί η διαφοροποίηση του όγκου. Δεν μπορεί να καθορίσει την θεραπεία  </a:t>
            </a:r>
          </a:p>
          <a:p>
            <a:r>
              <a:rPr lang="en-US" u="sng" dirty="0" smtClean="0">
                <a:latin typeface="Arial" pitchFamily="34" charset="0"/>
                <a:cs typeface="Arial" pitchFamily="34" charset="0"/>
                <a:sym typeface="Wingdings" pitchFamily="2" charset="2"/>
              </a:rPr>
              <a:t>CORE NEEDLE BIOPSY ( CNB) </a:t>
            </a:r>
            <a:r>
              <a:rPr lang="el-GR" u="sng" dirty="0" smtClean="0">
                <a:latin typeface="Arial" pitchFamily="34" charset="0"/>
                <a:cs typeface="Arial" pitchFamily="34" charset="0"/>
                <a:sym typeface="Wingdings" pitchFamily="2" charset="2"/>
              </a:rPr>
              <a:t>   </a:t>
            </a:r>
            <a:endParaRPr lang="en-US" u="sng" dirty="0" smtClean="0">
              <a:latin typeface="Arial" pitchFamily="34" charset="0"/>
              <a:cs typeface="Arial" pitchFamily="34" charset="0"/>
              <a:sym typeface="Wingdings" pitchFamily="2" charset="2"/>
            </a:endParaRPr>
          </a:p>
          <a:p>
            <a:pPr lvl="1"/>
            <a:r>
              <a:rPr lang="el-GR" dirty="0" smtClean="0">
                <a:latin typeface="Arial" pitchFamily="34" charset="0"/>
                <a:cs typeface="Arial" pitchFamily="34" charset="0"/>
                <a:sym typeface="Wingdings" pitchFamily="2" charset="2"/>
              </a:rPr>
              <a:t>Ειδικές βελόνες βιοψίας  </a:t>
            </a:r>
            <a:r>
              <a:rPr lang="el-GR" b="1" i="1" dirty="0" smtClean="0">
                <a:solidFill>
                  <a:srgbClr val="0070C0"/>
                </a:solidFill>
                <a:latin typeface="Arial" pitchFamily="34" charset="0"/>
                <a:cs typeface="Arial" pitchFamily="34" charset="0"/>
                <a:sym typeface="Wingdings" pitchFamily="2" charset="2"/>
              </a:rPr>
              <a:t>λήψη </a:t>
            </a:r>
            <a:r>
              <a:rPr lang="el-GR" b="1" i="1" dirty="0" err="1" smtClean="0">
                <a:solidFill>
                  <a:srgbClr val="0070C0"/>
                </a:solidFill>
                <a:latin typeface="Arial" pitchFamily="34" charset="0"/>
                <a:cs typeface="Arial" pitchFamily="34" charset="0"/>
                <a:sym typeface="Wingdings" pitchFamily="2" charset="2"/>
              </a:rPr>
              <a:t>ιστικών</a:t>
            </a:r>
            <a:r>
              <a:rPr lang="el-GR" b="1" i="1" dirty="0" smtClean="0">
                <a:solidFill>
                  <a:srgbClr val="0070C0"/>
                </a:solidFill>
                <a:latin typeface="Arial" pitchFamily="34" charset="0"/>
                <a:cs typeface="Arial" pitchFamily="34" charset="0"/>
                <a:sym typeface="Wingdings" pitchFamily="2" charset="2"/>
              </a:rPr>
              <a:t> κυλίνδρων </a:t>
            </a:r>
            <a:r>
              <a:rPr lang="el-GR" dirty="0" smtClean="0">
                <a:latin typeface="Arial" pitchFamily="34" charset="0"/>
                <a:cs typeface="Arial" pitchFamily="34" charset="0"/>
                <a:sym typeface="Wingdings" pitchFamily="2" charset="2"/>
              </a:rPr>
              <a:t> </a:t>
            </a:r>
            <a:r>
              <a:rPr lang="el-GR" b="1" i="1" dirty="0" smtClean="0">
                <a:solidFill>
                  <a:srgbClr val="0070C0"/>
                </a:solidFill>
                <a:latin typeface="Arial" pitchFamily="34" charset="0"/>
                <a:cs typeface="Arial" pitchFamily="34" charset="0"/>
                <a:sym typeface="Wingdings" pitchFamily="2" charset="2"/>
              </a:rPr>
              <a:t>ιστολογική εκτίμηση+ </a:t>
            </a:r>
            <a:r>
              <a:rPr lang="el-GR" b="1" i="1" dirty="0" err="1" smtClean="0">
                <a:solidFill>
                  <a:srgbClr val="0070C0"/>
                </a:solidFill>
                <a:latin typeface="Arial" pitchFamily="34" charset="0"/>
                <a:cs typeface="Arial" pitchFamily="34" charset="0"/>
                <a:sym typeface="Wingdings" pitchFamily="2" charset="2"/>
              </a:rPr>
              <a:t>ανοσοϊστοχημεια</a:t>
            </a:r>
            <a:r>
              <a:rPr lang="el-GR" b="1" i="1" dirty="0" smtClean="0">
                <a:solidFill>
                  <a:srgbClr val="0070C0"/>
                </a:solidFill>
                <a:latin typeface="Arial" pitchFamily="34" charset="0"/>
                <a:cs typeface="Arial" pitchFamily="34" charset="0"/>
                <a:sym typeface="Wingdings" pitchFamily="2" charset="2"/>
              </a:rPr>
              <a:t> κλπ  </a:t>
            </a:r>
          </a:p>
          <a:p>
            <a:pPr lvl="2"/>
            <a:r>
              <a:rPr lang="el-GR" dirty="0" smtClean="0">
                <a:latin typeface="Arial" pitchFamily="34" charset="0"/>
                <a:cs typeface="Arial" pitchFamily="34" charset="0"/>
                <a:sym typeface="Wingdings" pitchFamily="2" charset="2"/>
              </a:rPr>
              <a:t>Αξιόπιστη ταυτοποίηση του όγκου / μεταστάσεων</a:t>
            </a:r>
          </a:p>
          <a:p>
            <a:pPr lvl="2"/>
            <a:r>
              <a:rPr lang="el-GR" dirty="0" smtClean="0">
                <a:latin typeface="Arial" pitchFamily="34" charset="0"/>
                <a:cs typeface="Arial" pitchFamily="34" charset="0"/>
                <a:sym typeface="Wingdings" pitchFamily="2" charset="2"/>
              </a:rPr>
              <a:t>Εξειδικευμένος έλεγχος στο υλικό </a:t>
            </a:r>
          </a:p>
          <a:p>
            <a:pPr lvl="2"/>
            <a:r>
              <a:rPr lang="el-GR" dirty="0" smtClean="0">
                <a:latin typeface="Arial" pitchFamily="34" charset="0"/>
                <a:cs typeface="Arial" pitchFamily="34" charset="0"/>
                <a:sym typeface="Wingdings" pitchFamily="2" charset="2"/>
              </a:rPr>
              <a:t>Ικανοποιητικό υλικό για καθορισμό θεραπείας </a:t>
            </a:r>
          </a:p>
          <a:p>
            <a:pPr lvl="2"/>
            <a:r>
              <a:rPr lang="el-GR" dirty="0" smtClean="0">
                <a:latin typeface="Arial" pitchFamily="34" charset="0"/>
                <a:cs typeface="Arial" pitchFamily="34" charset="0"/>
                <a:sym typeface="Wingdings" pitchFamily="2" charset="2"/>
              </a:rPr>
              <a:t>Υψηλότερο κόστος και πιθανότητα επιπλοκών  </a:t>
            </a:r>
            <a:endParaRPr lang="el-GR" dirty="0" smtClean="0">
              <a:sym typeface="Wingdings" pitchFamily="2" charset="2"/>
            </a:endParaRPr>
          </a:p>
        </p:txBody>
      </p:sp>
      <p:pic>
        <p:nvPicPr>
          <p:cNvPr id="5" name="~PP3529.WAV">
            <a:hlinkClick r:id="" action="ppaction://media"/>
          </p:cNvPr>
          <p:cNvPicPr>
            <a:picLocks noRot="1" noChangeAspect="1"/>
          </p:cNvPicPr>
          <p:nvPr>
            <a:wavAudioFile r:embed="rId1" name="~PP3529.WAV"/>
          </p:nvPr>
        </p:nvPicPr>
        <p:blipFill>
          <a:blip r:embed="rId4"/>
          <a:stretch>
            <a:fillRect/>
          </a:stretch>
        </p:blipFill>
        <p:spPr>
          <a:xfrm>
            <a:off x="8653463" y="6367463"/>
            <a:ext cx="304800" cy="304800"/>
          </a:xfrm>
          <a:prstGeom prst="rect">
            <a:avLst/>
          </a:prstGeom>
        </p:spPr>
      </p:pic>
    </p:spTree>
  </p:cSld>
  <p:clrMapOvr>
    <a:masterClrMapping/>
  </p:clrMapOvr>
  <p:transition advTm="76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28596" y="214290"/>
            <a:ext cx="8001056" cy="1143008"/>
          </a:xfrm>
        </p:spPr>
        <p:txBody>
          <a:bodyPr>
            <a:noAutofit/>
          </a:bodyPr>
          <a:lstStyle/>
          <a:p>
            <a:r>
              <a:rPr lang="el-GR" sz="2400" dirty="0" err="1" smtClean="0">
                <a:solidFill>
                  <a:schemeClr val="tx1"/>
                </a:solidFill>
                <a:latin typeface="Arial" pitchFamily="34" charset="0"/>
                <a:ea typeface="+mn-ea"/>
                <a:cs typeface="Arial" pitchFamily="34" charset="0"/>
              </a:rPr>
              <a:t>Αντιμετωπιση</a:t>
            </a:r>
            <a:r>
              <a:rPr lang="el-GR"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καρκινου</a:t>
            </a:r>
            <a:r>
              <a:rPr lang="el-GR" sz="2400" dirty="0" smtClean="0">
                <a:solidFill>
                  <a:schemeClr val="tx1"/>
                </a:solidFill>
                <a:latin typeface="Arial" pitchFamily="34" charset="0"/>
                <a:ea typeface="+mn-ea"/>
                <a:cs typeface="Arial" pitchFamily="34" charset="0"/>
              </a:rPr>
              <a:t> στο</a:t>
            </a:r>
            <a:r>
              <a:rPr lang="en-US"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πλαισιο</a:t>
            </a:r>
            <a:r>
              <a:rPr lang="el-GR" sz="2400" dirty="0" smtClean="0">
                <a:solidFill>
                  <a:schemeClr val="tx1"/>
                </a:solidFill>
                <a:latin typeface="Arial" pitchFamily="34" charset="0"/>
                <a:ea typeface="+mn-ea"/>
                <a:cs typeface="Arial" pitchFamily="34" charset="0"/>
              </a:rPr>
              <a:t> </a:t>
            </a:r>
            <a:br>
              <a:rPr lang="el-GR" sz="2400" dirty="0" smtClean="0">
                <a:solidFill>
                  <a:schemeClr val="tx1"/>
                </a:solidFill>
                <a:latin typeface="Arial" pitchFamily="34" charset="0"/>
                <a:ea typeface="+mn-ea"/>
                <a:cs typeface="Arial" pitchFamily="34" charset="0"/>
              </a:rPr>
            </a:br>
            <a:r>
              <a:rPr lang="el-GR"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ογκολογικου</a:t>
            </a:r>
            <a:r>
              <a:rPr lang="el-GR"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συμβουλιου</a:t>
            </a:r>
            <a:r>
              <a:rPr lang="el-GR" sz="2400" dirty="0" smtClean="0">
                <a:solidFill>
                  <a:schemeClr val="tx1"/>
                </a:solidFill>
                <a:latin typeface="Arial" pitchFamily="34" charset="0"/>
                <a:ea typeface="+mn-ea"/>
                <a:cs typeface="Arial" pitchFamily="34" charset="0"/>
              </a:rPr>
              <a:t>» </a:t>
            </a:r>
            <a:r>
              <a:rPr lang="el-GR" sz="2400" dirty="0" smtClean="0">
                <a:solidFill>
                  <a:schemeClr val="tx1"/>
                </a:solidFill>
                <a:latin typeface="Arial" pitchFamily="34" charset="0"/>
                <a:ea typeface="+mn-ea"/>
                <a:cs typeface="Arial" pitchFamily="34" charset="0"/>
                <a:sym typeface="Wingdings" pitchFamily="2" charset="2"/>
              </a:rPr>
              <a:t> </a:t>
            </a:r>
            <a:r>
              <a:rPr lang="el-GR" sz="2400" b="1" dirty="0" err="1" smtClean="0">
                <a:solidFill>
                  <a:srgbClr val="0070C0"/>
                </a:solidFill>
                <a:latin typeface="Arial" pitchFamily="34" charset="0"/>
                <a:ea typeface="+mn-ea"/>
                <a:cs typeface="Arial" pitchFamily="34" charset="0"/>
                <a:sym typeface="Wingdings" pitchFamily="2" charset="2"/>
              </a:rPr>
              <a:t>Αποφαση</a:t>
            </a:r>
            <a:r>
              <a:rPr lang="el-GR" sz="2400" b="1" dirty="0" smtClean="0">
                <a:solidFill>
                  <a:srgbClr val="0070C0"/>
                </a:solidFill>
                <a:latin typeface="Arial" pitchFamily="34" charset="0"/>
                <a:ea typeface="+mn-ea"/>
                <a:cs typeface="Arial" pitchFamily="34" charset="0"/>
                <a:sym typeface="Wingdings" pitchFamily="2" charset="2"/>
              </a:rPr>
              <a:t> Για </a:t>
            </a:r>
            <a:r>
              <a:rPr lang="el-GR" sz="2400" b="1" dirty="0" err="1" smtClean="0">
                <a:solidFill>
                  <a:srgbClr val="0070C0"/>
                </a:solidFill>
                <a:latin typeface="Arial" pitchFamily="34" charset="0"/>
                <a:ea typeface="+mn-ea"/>
                <a:cs typeface="Arial" pitchFamily="34" charset="0"/>
                <a:sym typeface="Wingdings" pitchFamily="2" charset="2"/>
              </a:rPr>
              <a:t>Θεραπεια</a:t>
            </a:r>
            <a:r>
              <a:rPr lang="en-US" sz="2400" dirty="0" smtClean="0">
                <a:solidFill>
                  <a:schemeClr val="tx1"/>
                </a:solidFill>
                <a:latin typeface="Arial" pitchFamily="34" charset="0"/>
                <a:ea typeface="+mn-ea"/>
                <a:cs typeface="Arial" pitchFamily="34" charset="0"/>
              </a:rPr>
              <a:t/>
            </a:r>
            <a:br>
              <a:rPr lang="en-US" sz="2400" dirty="0" smtClean="0">
                <a:solidFill>
                  <a:schemeClr val="tx1"/>
                </a:solidFill>
                <a:latin typeface="Arial" pitchFamily="34" charset="0"/>
                <a:ea typeface="+mn-ea"/>
                <a:cs typeface="Arial" pitchFamily="34" charset="0"/>
              </a:rPr>
            </a:br>
            <a:r>
              <a:rPr lang="en-US" sz="2400" dirty="0" smtClean="0">
                <a:solidFill>
                  <a:schemeClr val="tx1"/>
                </a:solidFill>
                <a:latin typeface="Arial" pitchFamily="34" charset="0"/>
                <a:ea typeface="+mn-ea"/>
                <a:cs typeface="Arial" pitchFamily="34" charset="0"/>
              </a:rPr>
              <a:t> MDT ( multidisciplinary team ) </a:t>
            </a:r>
            <a:endParaRPr lang="el-GR" sz="2400" dirty="0" smtClean="0">
              <a:solidFill>
                <a:schemeClr val="tx1"/>
              </a:solidFill>
              <a:latin typeface="Arial" pitchFamily="34" charset="0"/>
              <a:ea typeface="+mn-ea"/>
              <a:cs typeface="Arial" pitchFamily="34" charset="0"/>
            </a:endParaRPr>
          </a:p>
        </p:txBody>
      </p:sp>
      <p:sp>
        <p:nvSpPr>
          <p:cNvPr id="13315" name="TextBox 3"/>
          <p:cNvSpPr txBox="1">
            <a:spLocks noChangeArrowheads="1"/>
          </p:cNvSpPr>
          <p:nvPr/>
        </p:nvSpPr>
        <p:spPr bwMode="auto">
          <a:xfrm>
            <a:off x="3214678" y="4929198"/>
            <a:ext cx="2500317" cy="2308324"/>
          </a:xfrm>
          <a:prstGeom prst="rect">
            <a:avLst/>
          </a:prstGeom>
          <a:noFill/>
          <a:ln w="9525">
            <a:noFill/>
            <a:miter lim="800000"/>
            <a:headEnd/>
            <a:tailEnd/>
          </a:ln>
        </p:spPr>
        <p:txBody>
          <a:bodyPr wrap="square">
            <a:spAutoFit/>
          </a:bodyPr>
          <a:lstStyle/>
          <a:p>
            <a:r>
              <a:rPr lang="el-GR" sz="2400" dirty="0" smtClean="0">
                <a:latin typeface="Arial" pitchFamily="34" charset="0"/>
                <a:cs typeface="Arial" pitchFamily="34" charset="0"/>
              </a:rPr>
              <a:t>Απεικονιστικά ευρήματα</a:t>
            </a:r>
          </a:p>
          <a:p>
            <a:r>
              <a:rPr lang="el-GR" sz="2400" dirty="0" smtClean="0">
                <a:latin typeface="Arial" pitchFamily="34" charset="0"/>
                <a:cs typeface="Arial" pitchFamily="34" charset="0"/>
              </a:rPr>
              <a:t>Έκταση νόσου</a:t>
            </a:r>
          </a:p>
          <a:p>
            <a:r>
              <a:rPr lang="el-GR" sz="2400" dirty="0" smtClean="0">
                <a:latin typeface="Arial" pitchFamily="34" charset="0"/>
                <a:cs typeface="Arial" pitchFamily="34" charset="0"/>
              </a:rPr>
              <a:t>Εξαιρεσιμότητα</a:t>
            </a:r>
          </a:p>
          <a:p>
            <a:r>
              <a:rPr lang="el-GR" sz="2400" dirty="0" smtClean="0">
                <a:latin typeface="Arial" pitchFamily="34" charset="0"/>
                <a:cs typeface="Arial" pitchFamily="34" charset="0"/>
              </a:rPr>
              <a:t> </a:t>
            </a:r>
          </a:p>
          <a:p>
            <a:r>
              <a:rPr lang="el-GR" sz="2400" dirty="0" smtClean="0">
                <a:latin typeface="Arial" pitchFamily="34" charset="0"/>
                <a:cs typeface="Arial" pitchFamily="34" charset="0"/>
              </a:rPr>
              <a:t> </a:t>
            </a:r>
            <a:endParaRPr lang="el-GR" sz="2400" dirty="0">
              <a:latin typeface="Arial" pitchFamily="34" charset="0"/>
              <a:cs typeface="Arial" pitchFamily="34" charset="0"/>
            </a:endParaRPr>
          </a:p>
        </p:txBody>
      </p:sp>
      <p:sp>
        <p:nvSpPr>
          <p:cNvPr id="13316" name="TextBox 4"/>
          <p:cNvSpPr txBox="1">
            <a:spLocks noChangeArrowheads="1"/>
          </p:cNvSpPr>
          <p:nvPr/>
        </p:nvSpPr>
        <p:spPr bwMode="auto">
          <a:xfrm>
            <a:off x="5786446" y="2143116"/>
            <a:ext cx="3143250" cy="830997"/>
          </a:xfrm>
          <a:prstGeom prst="rect">
            <a:avLst/>
          </a:prstGeom>
          <a:noFill/>
          <a:ln w="9525">
            <a:noFill/>
            <a:miter lim="800000"/>
            <a:headEnd/>
            <a:tailEnd/>
          </a:ln>
        </p:spPr>
        <p:txBody>
          <a:bodyPr>
            <a:spAutoFit/>
          </a:bodyPr>
          <a:lstStyle/>
          <a:p>
            <a:r>
              <a:rPr lang="el-GR" sz="2400" dirty="0" smtClean="0">
                <a:latin typeface="Arial" pitchFamily="34" charset="0"/>
                <a:cs typeface="Arial" pitchFamily="34" charset="0"/>
              </a:rPr>
              <a:t>Κυτταρολογικά</a:t>
            </a:r>
          </a:p>
          <a:p>
            <a:r>
              <a:rPr lang="el-GR" sz="2400" dirty="0" smtClean="0">
                <a:latin typeface="Arial" pitchFamily="34" charset="0"/>
                <a:cs typeface="Arial" pitchFamily="34" charset="0"/>
              </a:rPr>
              <a:t>Ιστολογικά ευρήματα   </a:t>
            </a:r>
            <a:endParaRPr lang="el-GR" sz="2400" dirty="0">
              <a:latin typeface="Arial" pitchFamily="34" charset="0"/>
              <a:cs typeface="Arial" pitchFamily="34" charset="0"/>
            </a:endParaRPr>
          </a:p>
        </p:txBody>
      </p:sp>
      <p:sp>
        <p:nvSpPr>
          <p:cNvPr id="13317" name="TextBox 5"/>
          <p:cNvSpPr txBox="1">
            <a:spLocks noChangeArrowheads="1"/>
          </p:cNvSpPr>
          <p:nvPr/>
        </p:nvSpPr>
        <p:spPr bwMode="auto">
          <a:xfrm>
            <a:off x="571472" y="2300109"/>
            <a:ext cx="2214578" cy="1200329"/>
          </a:xfrm>
          <a:prstGeom prst="rect">
            <a:avLst/>
          </a:prstGeom>
          <a:noFill/>
          <a:ln w="9525">
            <a:noFill/>
            <a:miter lim="800000"/>
            <a:headEnd/>
            <a:tailEnd/>
          </a:ln>
        </p:spPr>
        <p:txBody>
          <a:bodyPr wrap="square">
            <a:spAutoFit/>
          </a:bodyPr>
          <a:lstStyle/>
          <a:p>
            <a:r>
              <a:rPr lang="el-GR" sz="2400" dirty="0" smtClean="0">
                <a:solidFill>
                  <a:srgbClr val="FF0000"/>
                </a:solidFill>
                <a:latin typeface="Arial" pitchFamily="34" charset="0"/>
                <a:cs typeface="Arial" pitchFamily="34" charset="0"/>
              </a:rPr>
              <a:t>Απόφαση για φαρμακευτική αγωγή </a:t>
            </a:r>
            <a:endParaRPr lang="el-GR" sz="2400" dirty="0">
              <a:solidFill>
                <a:srgbClr val="FF0000"/>
              </a:solidFill>
              <a:latin typeface="Arial" pitchFamily="34" charset="0"/>
              <a:cs typeface="Arial" pitchFamily="34" charset="0"/>
            </a:endParaRPr>
          </a:p>
        </p:txBody>
      </p:sp>
      <p:sp>
        <p:nvSpPr>
          <p:cNvPr id="13318" name="TextBox 6"/>
          <p:cNvSpPr txBox="1">
            <a:spLocks noChangeArrowheads="1"/>
          </p:cNvSpPr>
          <p:nvPr/>
        </p:nvSpPr>
        <p:spPr bwMode="auto">
          <a:xfrm>
            <a:off x="2857488" y="1526433"/>
            <a:ext cx="4000528" cy="830997"/>
          </a:xfrm>
          <a:prstGeom prst="rect">
            <a:avLst/>
          </a:prstGeom>
          <a:noFill/>
          <a:ln w="9525">
            <a:noFill/>
            <a:miter lim="800000"/>
            <a:headEnd/>
            <a:tailEnd/>
          </a:ln>
        </p:spPr>
        <p:txBody>
          <a:bodyPr wrap="square">
            <a:spAutoFit/>
          </a:bodyPr>
          <a:lstStyle/>
          <a:p>
            <a:r>
              <a:rPr lang="el-GR" sz="2400" dirty="0" smtClean="0">
                <a:solidFill>
                  <a:srgbClr val="FF0000"/>
                </a:solidFill>
                <a:latin typeface="Arial" pitchFamily="34" charset="0"/>
                <a:cs typeface="Arial" pitchFamily="34" charset="0"/>
              </a:rPr>
              <a:t>Απόφαση για χειρουργική επέμβαση </a:t>
            </a:r>
            <a:endParaRPr lang="el-GR" sz="2400" dirty="0">
              <a:solidFill>
                <a:srgbClr val="FF0000"/>
              </a:solidFill>
              <a:latin typeface="Arial" pitchFamily="34" charset="0"/>
              <a:cs typeface="Arial" pitchFamily="34" charset="0"/>
            </a:endParaRPr>
          </a:p>
        </p:txBody>
      </p:sp>
      <p:sp>
        <p:nvSpPr>
          <p:cNvPr id="13320" name="TextBox 7"/>
          <p:cNvSpPr txBox="1">
            <a:spLocks noChangeArrowheads="1"/>
          </p:cNvSpPr>
          <p:nvPr/>
        </p:nvSpPr>
        <p:spPr bwMode="auto">
          <a:xfrm>
            <a:off x="6215074" y="4071942"/>
            <a:ext cx="2571752" cy="1938992"/>
          </a:xfrm>
          <a:prstGeom prst="rect">
            <a:avLst/>
          </a:prstGeom>
          <a:noFill/>
          <a:ln w="9525">
            <a:noFill/>
            <a:miter lim="800000"/>
            <a:headEnd/>
            <a:tailEnd/>
          </a:ln>
        </p:spPr>
        <p:txBody>
          <a:bodyPr wrap="square">
            <a:spAutoFit/>
          </a:bodyPr>
          <a:lstStyle/>
          <a:p>
            <a:r>
              <a:rPr lang="el-GR" sz="2400" dirty="0" smtClean="0">
                <a:latin typeface="Arial" pitchFamily="34" charset="0"/>
                <a:cs typeface="Arial" pitchFamily="34" charset="0"/>
              </a:rPr>
              <a:t>Καθορισμός ψυχολογικής υποστήριξης, Αποκατάστασης κλπ </a:t>
            </a:r>
            <a:endParaRPr lang="el-GR" sz="2400" dirty="0">
              <a:latin typeface="Arial" pitchFamily="34" charset="0"/>
              <a:cs typeface="Arial" pitchFamily="34" charset="0"/>
            </a:endParaRPr>
          </a:p>
        </p:txBody>
      </p:sp>
      <p:pic>
        <p:nvPicPr>
          <p:cNvPr id="43010" name="Picture 2" descr="Stopping cancer cells in their tumour 'highways' - Drug Target Review"/>
          <p:cNvPicPr>
            <a:picLocks noChangeAspect="1" noChangeArrowheads="1"/>
          </p:cNvPicPr>
          <p:nvPr/>
        </p:nvPicPr>
        <p:blipFill>
          <a:blip r:embed="rId4"/>
          <a:srcRect/>
          <a:stretch>
            <a:fillRect/>
          </a:stretch>
        </p:blipFill>
        <p:spPr bwMode="auto">
          <a:xfrm>
            <a:off x="2786050" y="2571744"/>
            <a:ext cx="3333771" cy="2000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5"/>
          <p:cNvSpPr txBox="1">
            <a:spLocks noChangeArrowheads="1"/>
          </p:cNvSpPr>
          <p:nvPr/>
        </p:nvSpPr>
        <p:spPr bwMode="auto">
          <a:xfrm>
            <a:off x="357158" y="4000504"/>
            <a:ext cx="3000396" cy="1569660"/>
          </a:xfrm>
          <a:prstGeom prst="rect">
            <a:avLst/>
          </a:prstGeom>
          <a:noFill/>
          <a:ln w="9525">
            <a:noFill/>
            <a:miter lim="800000"/>
            <a:headEnd/>
            <a:tailEnd/>
          </a:ln>
        </p:spPr>
        <p:txBody>
          <a:bodyPr wrap="square">
            <a:spAutoFit/>
          </a:bodyPr>
          <a:lstStyle/>
          <a:p>
            <a:r>
              <a:rPr lang="el-GR" sz="2400" dirty="0" smtClean="0">
                <a:solidFill>
                  <a:srgbClr val="FF0000"/>
                </a:solidFill>
                <a:latin typeface="Arial" pitchFamily="34" charset="0"/>
                <a:cs typeface="Arial" pitchFamily="34" charset="0"/>
              </a:rPr>
              <a:t>Απόφαση για επικουρική ακτινοθεραπεία </a:t>
            </a:r>
          </a:p>
          <a:p>
            <a:r>
              <a:rPr lang="el-GR" sz="2400" dirty="0" smtClean="0">
                <a:latin typeface="Arial" pitchFamily="34" charset="0"/>
                <a:cs typeface="Arial" pitchFamily="34" charset="0"/>
              </a:rPr>
              <a:t> </a:t>
            </a:r>
            <a:endParaRPr lang="el-GR" sz="2400" dirty="0">
              <a:latin typeface="Arial" pitchFamily="34" charset="0"/>
              <a:cs typeface="Arial" pitchFamily="34" charset="0"/>
            </a:endParaRPr>
          </a:p>
        </p:txBody>
      </p:sp>
      <p:pic>
        <p:nvPicPr>
          <p:cNvPr id="12" name="~PP2423.WAV">
            <a:hlinkClick r:id="" action="ppaction://media"/>
          </p:cNvPr>
          <p:cNvPicPr>
            <a:picLocks noRot="1" noChangeAspect="1"/>
          </p:cNvPicPr>
          <p:nvPr>
            <a:wavAudioFile r:embed="rId1" name="~PP2423.WAV"/>
          </p:nvPr>
        </p:nvPicPr>
        <p:blipFill>
          <a:blip r:embed="rId5"/>
          <a:stretch>
            <a:fillRect/>
          </a:stretch>
        </p:blipFill>
        <p:spPr>
          <a:xfrm>
            <a:off x="8653463" y="6367463"/>
            <a:ext cx="304800" cy="304800"/>
          </a:xfrm>
          <a:prstGeom prst="rect">
            <a:avLst/>
          </a:prstGeom>
        </p:spPr>
      </p:pic>
    </p:spTree>
  </p:cSld>
  <p:clrMapOvr>
    <a:masterClrMapping/>
  </p:clrMapOvr>
  <p:transition advTm="55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57166"/>
            <a:ext cx="7467600" cy="500066"/>
          </a:xfrm>
        </p:spPr>
        <p:txBody>
          <a:bodyPr>
            <a:normAutofit fontScale="90000"/>
          </a:bodyPr>
          <a:lstStyle/>
          <a:p>
            <a:r>
              <a:rPr lang="el-GR" dirty="0" smtClean="0"/>
              <a:t> </a:t>
            </a:r>
            <a:r>
              <a:rPr lang="el-GR" b="1" dirty="0" err="1" smtClean="0">
                <a:solidFill>
                  <a:srgbClr val="0070C0"/>
                </a:solidFill>
                <a:latin typeface="Arial" pitchFamily="34" charset="0"/>
                <a:cs typeface="Arial" pitchFamily="34" charset="0"/>
              </a:rPr>
              <a:t>Θεραπευτικη</a:t>
            </a:r>
            <a:r>
              <a:rPr lang="el-GR" b="1" dirty="0" smtClean="0">
                <a:solidFill>
                  <a:srgbClr val="0070C0"/>
                </a:solidFill>
                <a:latin typeface="Arial" pitchFamily="34" charset="0"/>
                <a:cs typeface="Arial" pitchFamily="34" charset="0"/>
              </a:rPr>
              <a:t> </a:t>
            </a:r>
            <a:r>
              <a:rPr lang="el-GR" b="1" dirty="0" err="1" smtClean="0">
                <a:solidFill>
                  <a:srgbClr val="0070C0"/>
                </a:solidFill>
                <a:latin typeface="Arial" pitchFamily="34" charset="0"/>
                <a:cs typeface="Arial" pitchFamily="34" charset="0"/>
              </a:rPr>
              <a:t>αποφαση</a:t>
            </a:r>
            <a:r>
              <a:rPr lang="el-GR" b="1" dirty="0" smtClean="0">
                <a:solidFill>
                  <a:srgbClr val="0070C0"/>
                </a:solidFill>
                <a:latin typeface="Arial" pitchFamily="34" charset="0"/>
                <a:cs typeface="Arial" pitchFamily="34" charset="0"/>
              </a:rPr>
              <a:t> </a:t>
            </a:r>
            <a:endParaRPr lang="el-GR" b="1" dirty="0">
              <a:solidFill>
                <a:srgbClr val="0070C0"/>
              </a:solidFill>
              <a:latin typeface="Arial" pitchFamily="34" charset="0"/>
              <a:cs typeface="Arial" pitchFamily="34" charset="0"/>
            </a:endParaRPr>
          </a:p>
        </p:txBody>
      </p:sp>
      <p:sp>
        <p:nvSpPr>
          <p:cNvPr id="3" name="2 - Θέση περιεχομένου"/>
          <p:cNvSpPr>
            <a:spLocks noGrp="1"/>
          </p:cNvSpPr>
          <p:nvPr>
            <p:ph sz="quarter" idx="1"/>
          </p:nvPr>
        </p:nvSpPr>
        <p:spPr>
          <a:xfrm>
            <a:off x="214282" y="1071546"/>
            <a:ext cx="3929090" cy="5402406"/>
          </a:xfrm>
        </p:spPr>
        <p:txBody>
          <a:bodyPr>
            <a:normAutofit/>
          </a:bodyPr>
          <a:lstStyle/>
          <a:p>
            <a:pPr lvl="1">
              <a:lnSpc>
                <a:spcPct val="150000"/>
              </a:lnSpc>
            </a:pPr>
            <a:r>
              <a:rPr lang="el-GR" dirty="0" smtClean="0">
                <a:latin typeface="Arial" pitchFamily="34" charset="0"/>
                <a:cs typeface="Arial" pitchFamily="34" charset="0"/>
              </a:rPr>
              <a:t>Ειδικά χαρακτηριστικά όγκου </a:t>
            </a:r>
          </a:p>
          <a:p>
            <a:pPr lvl="1">
              <a:lnSpc>
                <a:spcPct val="150000"/>
              </a:lnSpc>
            </a:pPr>
            <a:r>
              <a:rPr lang="el-GR" dirty="0" smtClean="0">
                <a:latin typeface="Arial" pitchFamily="34" charset="0"/>
                <a:cs typeface="Arial" pitchFamily="34" charset="0"/>
              </a:rPr>
              <a:t>Στάδιο Νόσου </a:t>
            </a:r>
          </a:p>
          <a:p>
            <a:pPr lvl="1">
              <a:lnSpc>
                <a:spcPct val="150000"/>
              </a:lnSpc>
            </a:pPr>
            <a:r>
              <a:rPr lang="el-GR" dirty="0" smtClean="0">
                <a:latin typeface="Arial" pitchFamily="34" charset="0"/>
                <a:cs typeface="Arial" pitchFamily="34" charset="0"/>
              </a:rPr>
              <a:t>Προσδόκιμο ζωής </a:t>
            </a:r>
          </a:p>
          <a:p>
            <a:pPr lvl="1">
              <a:lnSpc>
                <a:spcPct val="150000"/>
              </a:lnSpc>
            </a:pPr>
            <a:r>
              <a:rPr lang="el-GR" dirty="0" smtClean="0">
                <a:latin typeface="Arial" pitchFamily="34" charset="0"/>
                <a:cs typeface="Arial" pitchFamily="34" charset="0"/>
              </a:rPr>
              <a:t>Ποιότητα ζωής </a:t>
            </a:r>
          </a:p>
          <a:p>
            <a:pPr lvl="1">
              <a:lnSpc>
                <a:spcPct val="150000"/>
              </a:lnSpc>
            </a:pPr>
            <a:r>
              <a:rPr lang="el-GR" dirty="0" smtClean="0">
                <a:latin typeface="Arial" pitchFamily="34" charset="0"/>
                <a:cs typeface="Arial" pitchFamily="34" charset="0"/>
              </a:rPr>
              <a:t>Οικονομικό κόστος </a:t>
            </a:r>
          </a:p>
          <a:p>
            <a:pPr lvl="1">
              <a:lnSpc>
                <a:spcPct val="150000"/>
              </a:lnSpc>
            </a:pPr>
            <a:r>
              <a:rPr lang="en-US" dirty="0" smtClean="0">
                <a:latin typeface="Arial" pitchFamily="34" charset="0"/>
                <a:cs typeface="Arial" pitchFamily="34" charset="0"/>
              </a:rPr>
              <a:t>Performance status </a:t>
            </a:r>
            <a:endParaRPr lang="el-GR" dirty="0" smtClean="0">
              <a:latin typeface="Arial" pitchFamily="34" charset="0"/>
              <a:cs typeface="Arial" pitchFamily="34" charset="0"/>
            </a:endParaRPr>
          </a:p>
          <a:p>
            <a:pPr lvl="1">
              <a:lnSpc>
                <a:spcPct val="150000"/>
              </a:lnSpc>
              <a:buNone/>
            </a:pPr>
            <a:r>
              <a:rPr lang="el-GR" dirty="0" smtClean="0">
                <a:latin typeface="Arial" pitchFamily="34" charset="0"/>
                <a:cs typeface="Arial" pitchFamily="34" charset="0"/>
              </a:rPr>
              <a:t>Γενική κατάσταση ασθενούς </a:t>
            </a:r>
          </a:p>
          <a:p>
            <a:endParaRPr lang="el-GR" dirty="0"/>
          </a:p>
        </p:txBody>
      </p:sp>
      <p:pic>
        <p:nvPicPr>
          <p:cNvPr id="4" name="Picture 2"/>
          <p:cNvPicPr>
            <a:picLocks noChangeAspect="1" noChangeArrowheads="1"/>
          </p:cNvPicPr>
          <p:nvPr/>
        </p:nvPicPr>
        <p:blipFill>
          <a:blip r:embed="rId4"/>
          <a:srcRect l="31186" t="20136" r="32462" b="17108"/>
          <a:stretch>
            <a:fillRect/>
          </a:stretch>
        </p:blipFill>
        <p:spPr bwMode="auto">
          <a:xfrm>
            <a:off x="4202613" y="857232"/>
            <a:ext cx="4369915" cy="4714908"/>
          </a:xfrm>
          <a:prstGeom prst="rect">
            <a:avLst/>
          </a:prstGeom>
          <a:noFill/>
          <a:ln w="9525">
            <a:noFill/>
            <a:miter lim="800000"/>
            <a:headEnd/>
            <a:tailEnd/>
          </a:ln>
          <a:effectLst/>
        </p:spPr>
      </p:pic>
      <p:pic>
        <p:nvPicPr>
          <p:cNvPr id="6" name="~PP3242.WAV">
            <a:hlinkClick r:id="" action="ppaction://media"/>
          </p:cNvPr>
          <p:cNvPicPr>
            <a:picLocks noRot="1" noChangeAspect="1"/>
          </p:cNvPicPr>
          <p:nvPr>
            <a:wavAudioFile r:embed="rId1" name="~PP3242.WAV"/>
          </p:nvPr>
        </p:nvPicPr>
        <p:blipFill>
          <a:blip r:embed="rId5"/>
          <a:stretch>
            <a:fillRect/>
          </a:stretch>
        </p:blipFill>
        <p:spPr>
          <a:xfrm>
            <a:off x="8653463" y="6367463"/>
            <a:ext cx="304800" cy="304800"/>
          </a:xfrm>
          <a:prstGeom prst="rect">
            <a:avLst/>
          </a:prstGeom>
        </p:spPr>
      </p:pic>
    </p:spTree>
  </p:cSld>
  <p:clrMapOvr>
    <a:masterClrMapping/>
  </p:clrMapOvr>
  <p:transition advTm="33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Θεραπεια</a:t>
            </a:r>
            <a:r>
              <a:rPr lang="el-GR" dirty="0" smtClean="0"/>
              <a:t> </a:t>
            </a:r>
            <a:endParaRPr lang="el-GR" dirty="0"/>
          </a:p>
        </p:txBody>
      </p:sp>
      <p:sp>
        <p:nvSpPr>
          <p:cNvPr id="3" name="2 - Θέση περιεχομένου"/>
          <p:cNvSpPr>
            <a:spLocks noGrp="1"/>
          </p:cNvSpPr>
          <p:nvPr>
            <p:ph sz="quarter" idx="1"/>
          </p:nvPr>
        </p:nvSpPr>
        <p:spPr>
          <a:xfrm>
            <a:off x="457200" y="1600200"/>
            <a:ext cx="8115328" cy="4873752"/>
          </a:xfrm>
        </p:spPr>
        <p:txBody>
          <a:bodyPr>
            <a:normAutofit fontScale="77500" lnSpcReduction="20000"/>
          </a:bodyPr>
          <a:lstStyle/>
          <a:p>
            <a:r>
              <a:rPr lang="el-GR" b="1" dirty="0" smtClean="0">
                <a:solidFill>
                  <a:schemeClr val="accent1">
                    <a:lumMod val="50000"/>
                  </a:schemeClr>
                </a:solidFill>
                <a:latin typeface="Arial" pitchFamily="34" charset="0"/>
                <a:cs typeface="Arial" pitchFamily="34" charset="0"/>
              </a:rPr>
              <a:t>Α. Θεραπεία κατά του νεοπλάσματος με σκοπό την  εκρίζωση του </a:t>
            </a:r>
          </a:p>
          <a:p>
            <a:r>
              <a:rPr lang="el-GR" b="1" dirty="0" smtClean="0">
                <a:solidFill>
                  <a:schemeClr val="accent1">
                    <a:lumMod val="50000"/>
                  </a:schemeClr>
                </a:solidFill>
                <a:latin typeface="Arial" pitchFamily="34" charset="0"/>
                <a:cs typeface="Arial" pitchFamily="34" charset="0"/>
              </a:rPr>
              <a:t>Β. Συμπτωματική θεραπεία </a:t>
            </a:r>
          </a:p>
          <a:p>
            <a:r>
              <a:rPr lang="el-GR" b="1" dirty="0" smtClean="0">
                <a:solidFill>
                  <a:schemeClr val="accent1">
                    <a:lumMod val="50000"/>
                  </a:schemeClr>
                </a:solidFill>
                <a:latin typeface="Arial" pitchFamily="34" charset="0"/>
                <a:cs typeface="Arial" pitchFamily="34" charset="0"/>
              </a:rPr>
              <a:t>Γ. Προφυλακτικοί χειρισμοί </a:t>
            </a:r>
          </a:p>
          <a:p>
            <a:endParaRPr lang="el-GR" dirty="0" smtClean="0">
              <a:latin typeface="Arial" pitchFamily="34" charset="0"/>
              <a:cs typeface="Arial" pitchFamily="34" charset="0"/>
            </a:endParaRPr>
          </a:p>
          <a:p>
            <a:r>
              <a:rPr lang="el-GR" dirty="0" smtClean="0">
                <a:latin typeface="Arial" pitchFamily="34" charset="0"/>
                <a:cs typeface="Arial" pitchFamily="34" charset="0"/>
              </a:rPr>
              <a:t>1. </a:t>
            </a:r>
            <a:r>
              <a:rPr lang="el-GR" dirty="0" smtClean="0">
                <a:solidFill>
                  <a:srgbClr val="0070C0"/>
                </a:solidFill>
                <a:latin typeface="Arial" pitchFamily="34" charset="0"/>
                <a:cs typeface="Arial" pitchFamily="34" charset="0"/>
              </a:rPr>
              <a:t>Χειρουργική </a:t>
            </a:r>
          </a:p>
          <a:p>
            <a:pPr lvl="1"/>
            <a:r>
              <a:rPr lang="el-GR" dirty="0" err="1" smtClean="0">
                <a:latin typeface="Arial" pitchFamily="34" charset="0"/>
                <a:cs typeface="Arial" pitchFamily="34" charset="0"/>
              </a:rPr>
              <a:t>Τοποπεριοχικος</a:t>
            </a:r>
            <a:r>
              <a:rPr lang="el-GR" dirty="0" smtClean="0">
                <a:latin typeface="Arial" pitchFamily="34" charset="0"/>
                <a:cs typeface="Arial" pitchFamily="34" charset="0"/>
              </a:rPr>
              <a:t> έλεγχος την νόσου </a:t>
            </a:r>
          </a:p>
          <a:p>
            <a:r>
              <a:rPr lang="el-GR" dirty="0" smtClean="0">
                <a:latin typeface="Arial" pitchFamily="34" charset="0"/>
                <a:cs typeface="Arial" pitchFamily="34" charset="0"/>
              </a:rPr>
              <a:t>2. </a:t>
            </a:r>
            <a:r>
              <a:rPr lang="el-GR" dirty="0" smtClean="0">
                <a:solidFill>
                  <a:srgbClr val="0070C0"/>
                </a:solidFill>
                <a:latin typeface="Arial" pitchFamily="34" charset="0"/>
                <a:cs typeface="Arial" pitchFamily="34" charset="0"/>
              </a:rPr>
              <a:t>Ακτινοθεραπεία</a:t>
            </a:r>
            <a:r>
              <a:rPr lang="el-GR" dirty="0" smtClean="0">
                <a:latin typeface="Arial" pitchFamily="34" charset="0"/>
                <a:cs typeface="Arial" pitchFamily="34" charset="0"/>
              </a:rPr>
              <a:t> </a:t>
            </a:r>
          </a:p>
          <a:p>
            <a:pPr lvl="1"/>
            <a:r>
              <a:rPr lang="el-GR" dirty="0" err="1" smtClean="0">
                <a:latin typeface="Arial" pitchFamily="34" charset="0"/>
                <a:cs typeface="Arial" pitchFamily="34" charset="0"/>
              </a:rPr>
              <a:t>Τοποπεριοχικος</a:t>
            </a:r>
            <a:r>
              <a:rPr lang="el-GR" dirty="0" smtClean="0">
                <a:latin typeface="Arial" pitchFamily="34" charset="0"/>
                <a:cs typeface="Arial" pitchFamily="34" charset="0"/>
              </a:rPr>
              <a:t> έλεγχος την νόσου </a:t>
            </a:r>
          </a:p>
          <a:p>
            <a:r>
              <a:rPr lang="el-GR" dirty="0" smtClean="0">
                <a:latin typeface="Arial" pitchFamily="34" charset="0"/>
                <a:cs typeface="Arial" pitchFamily="34" charset="0"/>
              </a:rPr>
              <a:t>3. </a:t>
            </a:r>
            <a:r>
              <a:rPr lang="el-GR" dirty="0" smtClean="0">
                <a:solidFill>
                  <a:srgbClr val="0070C0"/>
                </a:solidFill>
                <a:latin typeface="Arial" pitchFamily="34" charset="0"/>
                <a:cs typeface="Arial" pitchFamily="34" charset="0"/>
              </a:rPr>
              <a:t>Φαρμακευτική Θεραπεία</a:t>
            </a:r>
            <a:r>
              <a:rPr lang="el-GR" sz="2500" dirty="0" smtClean="0">
                <a:solidFill>
                  <a:srgbClr val="0070C0"/>
                </a:solidFill>
                <a:latin typeface="Arial" pitchFamily="34" charset="0"/>
                <a:cs typeface="Arial" pitchFamily="34" charset="0"/>
              </a:rPr>
              <a:t>/ </a:t>
            </a:r>
            <a:r>
              <a:rPr lang="el-GR" sz="2500" dirty="0" smtClean="0">
                <a:solidFill>
                  <a:srgbClr val="0070C0"/>
                </a:solidFill>
                <a:latin typeface="Arial" pitchFamily="34" charset="0"/>
                <a:cs typeface="Arial" pitchFamily="34" charset="0"/>
                <a:sym typeface="Wingdings" pitchFamily="2" charset="2"/>
              </a:rPr>
              <a:t>Συστηματική θεραπεία</a:t>
            </a:r>
          </a:p>
          <a:p>
            <a:pPr lvl="1"/>
            <a:r>
              <a:rPr lang="el-GR" dirty="0" smtClean="0">
                <a:latin typeface="Arial" pitchFamily="34" charset="0"/>
                <a:cs typeface="Arial" pitchFamily="34" charset="0"/>
                <a:sym typeface="Wingdings" pitchFamily="2" charset="2"/>
              </a:rPr>
              <a:t>Αντιμετώπιση μικροσκοπικών </a:t>
            </a:r>
            <a:r>
              <a:rPr lang="el-GR" dirty="0" err="1" smtClean="0">
                <a:latin typeface="Arial" pitchFamily="34" charset="0"/>
                <a:cs typeface="Arial" pitchFamily="34" charset="0"/>
                <a:sym typeface="Wingdings" pitchFamily="2" charset="2"/>
              </a:rPr>
              <a:t>υποκλινικών</a:t>
            </a:r>
            <a:r>
              <a:rPr lang="el-GR" dirty="0" smtClean="0">
                <a:latin typeface="Arial" pitchFamily="34" charset="0"/>
                <a:cs typeface="Arial" pitchFamily="34" charset="0"/>
                <a:sym typeface="Wingdings" pitchFamily="2" charset="2"/>
              </a:rPr>
              <a:t> μεταστάσεων , πρόληψη υποτροπής , παράταση επιβίωσης </a:t>
            </a:r>
            <a:endParaRPr lang="el-GR" dirty="0" smtClean="0">
              <a:latin typeface="Arial" pitchFamily="34" charset="0"/>
              <a:cs typeface="Arial" pitchFamily="34" charset="0"/>
            </a:endParaRPr>
          </a:p>
          <a:p>
            <a:pPr lvl="2"/>
            <a:endParaRPr lang="el-GR" sz="2500" dirty="0" smtClean="0">
              <a:solidFill>
                <a:srgbClr val="0070C0"/>
              </a:solidFill>
              <a:latin typeface="Arial" pitchFamily="34" charset="0"/>
              <a:cs typeface="Arial" pitchFamily="34" charset="0"/>
            </a:endParaRPr>
          </a:p>
          <a:p>
            <a:pPr lvl="1"/>
            <a:r>
              <a:rPr lang="el-GR" sz="2500" dirty="0" err="1" smtClean="0">
                <a:solidFill>
                  <a:srgbClr val="0070C0"/>
                </a:solidFill>
                <a:latin typeface="Arial" pitchFamily="34" charset="0"/>
                <a:cs typeface="Arial" pitchFamily="34" charset="0"/>
              </a:rPr>
              <a:t>Κυτταροστατικά</a:t>
            </a:r>
            <a:r>
              <a:rPr lang="el-GR" sz="2500" dirty="0" smtClean="0">
                <a:solidFill>
                  <a:srgbClr val="0070C0"/>
                </a:solidFill>
                <a:latin typeface="Arial" pitchFamily="34" charset="0"/>
                <a:cs typeface="Arial" pitchFamily="34" charset="0"/>
              </a:rPr>
              <a:t> φάρμακα </a:t>
            </a:r>
          </a:p>
          <a:p>
            <a:pPr lvl="1"/>
            <a:r>
              <a:rPr lang="el-GR" sz="2500" dirty="0" smtClean="0">
                <a:solidFill>
                  <a:srgbClr val="0070C0"/>
                </a:solidFill>
                <a:latin typeface="Arial" pitchFamily="34" charset="0"/>
                <a:cs typeface="Arial" pitchFamily="34" charset="0"/>
              </a:rPr>
              <a:t>Ορμονικά φάρμακα </a:t>
            </a:r>
          </a:p>
          <a:p>
            <a:pPr lvl="1"/>
            <a:r>
              <a:rPr lang="el-GR" sz="2500" dirty="0" err="1" smtClean="0">
                <a:solidFill>
                  <a:srgbClr val="0070C0"/>
                </a:solidFill>
                <a:latin typeface="Arial" pitchFamily="34" charset="0"/>
                <a:cs typeface="Arial" pitchFamily="34" charset="0"/>
              </a:rPr>
              <a:t>Κυτταροκίνες</a:t>
            </a:r>
            <a:endParaRPr lang="el-GR" sz="2500" dirty="0" smtClean="0">
              <a:solidFill>
                <a:srgbClr val="0070C0"/>
              </a:solidFill>
              <a:latin typeface="Arial" pitchFamily="34" charset="0"/>
              <a:cs typeface="Arial" pitchFamily="34" charset="0"/>
            </a:endParaRPr>
          </a:p>
          <a:p>
            <a:pPr lvl="1"/>
            <a:r>
              <a:rPr lang="el-GR" sz="2500" dirty="0" err="1" smtClean="0">
                <a:solidFill>
                  <a:srgbClr val="0070C0"/>
                </a:solidFill>
                <a:latin typeface="Arial" pitchFamily="34" charset="0"/>
                <a:cs typeface="Arial" pitchFamily="34" charset="0"/>
              </a:rPr>
              <a:t>Μονοκλωνικά</a:t>
            </a:r>
            <a:r>
              <a:rPr lang="el-GR" sz="2500" dirty="0" smtClean="0">
                <a:solidFill>
                  <a:srgbClr val="0070C0"/>
                </a:solidFill>
                <a:latin typeface="Arial" pitchFamily="34" charset="0"/>
                <a:cs typeface="Arial" pitchFamily="34" charset="0"/>
              </a:rPr>
              <a:t> αντισώματα </a:t>
            </a:r>
          </a:p>
          <a:p>
            <a:endParaRPr lang="el-GR" dirty="0" smtClean="0"/>
          </a:p>
          <a:p>
            <a:endParaRPr lang="el-GR" dirty="0"/>
          </a:p>
        </p:txBody>
      </p:sp>
      <p:pic>
        <p:nvPicPr>
          <p:cNvPr id="5" name="~PP2783.WAV">
            <a:hlinkClick r:id="" action="ppaction://media"/>
          </p:cNvPr>
          <p:cNvPicPr>
            <a:picLocks noRot="1" noChangeAspect="1"/>
          </p:cNvPicPr>
          <p:nvPr>
            <a:wavAudioFile r:embed="rId1" name="~PP2783.WAV"/>
          </p:nvPr>
        </p:nvPicPr>
        <p:blipFill>
          <a:blip r:embed="rId4"/>
          <a:stretch>
            <a:fillRect/>
          </a:stretch>
        </p:blipFill>
        <p:spPr>
          <a:xfrm>
            <a:off x="8653463" y="6367463"/>
            <a:ext cx="304800" cy="304800"/>
          </a:xfrm>
          <a:prstGeom prst="rect">
            <a:avLst/>
          </a:prstGeom>
        </p:spPr>
      </p:pic>
    </p:spTree>
  </p:cSld>
  <p:clrMapOvr>
    <a:masterClrMapping/>
  </p:clrMapOvr>
  <p:transition advTm="60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solidFill>
                  <a:srgbClr val="0070C0"/>
                </a:solidFill>
                <a:latin typeface="Arial" pitchFamily="34" charset="0"/>
                <a:cs typeface="Arial" pitchFamily="34" charset="0"/>
              </a:rPr>
              <a:t>Ρολοσ</a:t>
            </a:r>
            <a:r>
              <a:rPr lang="el-GR" b="1" dirty="0" smtClean="0">
                <a:solidFill>
                  <a:srgbClr val="0070C0"/>
                </a:solidFill>
                <a:latin typeface="Arial" pitchFamily="34" charset="0"/>
                <a:cs typeface="Arial" pitchFamily="34" charset="0"/>
              </a:rPr>
              <a:t> </a:t>
            </a:r>
            <a:r>
              <a:rPr lang="el-GR" b="1" dirty="0" err="1" smtClean="0">
                <a:solidFill>
                  <a:srgbClr val="0070C0"/>
                </a:solidFill>
                <a:latin typeface="Arial" pitchFamily="34" charset="0"/>
                <a:cs typeface="Arial" pitchFamily="34" charset="0"/>
              </a:rPr>
              <a:t>τησ</a:t>
            </a:r>
            <a:r>
              <a:rPr lang="el-GR" b="1" dirty="0" smtClean="0">
                <a:solidFill>
                  <a:srgbClr val="0070C0"/>
                </a:solidFill>
                <a:latin typeface="Arial" pitchFamily="34" charset="0"/>
                <a:cs typeface="Arial" pitchFamily="34" charset="0"/>
              </a:rPr>
              <a:t> </a:t>
            </a:r>
            <a:r>
              <a:rPr lang="el-GR" b="1" dirty="0" err="1" smtClean="0">
                <a:solidFill>
                  <a:srgbClr val="0070C0"/>
                </a:solidFill>
                <a:latin typeface="Arial" pitchFamily="34" charset="0"/>
                <a:cs typeface="Arial" pitchFamily="34" charset="0"/>
              </a:rPr>
              <a:t>χειρουργικησ</a:t>
            </a:r>
            <a:r>
              <a:rPr lang="el-GR" b="1" dirty="0" smtClean="0">
                <a:solidFill>
                  <a:srgbClr val="0070C0"/>
                </a:solidFill>
                <a:latin typeface="Arial" pitchFamily="34" charset="0"/>
                <a:cs typeface="Arial" pitchFamily="34" charset="0"/>
              </a:rPr>
              <a:t> </a:t>
            </a:r>
            <a:r>
              <a:rPr lang="el-GR" b="1" dirty="0" err="1" smtClean="0">
                <a:solidFill>
                  <a:srgbClr val="0070C0"/>
                </a:solidFill>
                <a:latin typeface="Arial" pitchFamily="34" charset="0"/>
                <a:cs typeface="Arial" pitchFamily="34" charset="0"/>
              </a:rPr>
              <a:t>επεμβασησ</a:t>
            </a:r>
            <a:r>
              <a:rPr lang="el-GR" b="1" dirty="0" smtClean="0">
                <a:solidFill>
                  <a:srgbClr val="0070C0"/>
                </a:solidFill>
                <a:latin typeface="Arial" pitchFamily="34" charset="0"/>
                <a:cs typeface="Arial" pitchFamily="34" charset="0"/>
              </a:rPr>
              <a:t> </a:t>
            </a:r>
            <a:endParaRPr lang="el-GR" b="1" dirty="0">
              <a:solidFill>
                <a:srgbClr val="0070C0"/>
              </a:solidFill>
              <a:latin typeface="Arial" pitchFamily="34" charset="0"/>
              <a:cs typeface="Arial" pitchFamily="34" charset="0"/>
            </a:endParaRPr>
          </a:p>
        </p:txBody>
      </p:sp>
      <p:sp>
        <p:nvSpPr>
          <p:cNvPr id="3" name="2 - Θέση περιεχομένου"/>
          <p:cNvSpPr>
            <a:spLocks noGrp="1"/>
          </p:cNvSpPr>
          <p:nvPr>
            <p:ph sz="quarter" idx="1"/>
          </p:nvPr>
        </p:nvSpPr>
        <p:spPr/>
        <p:txBody>
          <a:bodyPr>
            <a:normAutofit fontScale="92500"/>
          </a:bodyPr>
          <a:lstStyle/>
          <a:p>
            <a:pPr>
              <a:lnSpc>
                <a:spcPct val="150000"/>
              </a:lnSpc>
            </a:pPr>
            <a:r>
              <a:rPr lang="el-GR" dirty="0" smtClean="0">
                <a:latin typeface="Arial" pitchFamily="34" charset="0"/>
                <a:cs typeface="Arial" pitchFamily="34" charset="0"/>
              </a:rPr>
              <a:t>1. Βιοψία / διάγνωση Νόσου </a:t>
            </a:r>
          </a:p>
          <a:p>
            <a:pPr>
              <a:lnSpc>
                <a:spcPct val="150000"/>
              </a:lnSpc>
            </a:pPr>
            <a:r>
              <a:rPr lang="el-GR" dirty="0" smtClean="0">
                <a:latin typeface="Arial" pitchFamily="34" charset="0"/>
                <a:cs typeface="Arial" pitchFamily="34" charset="0"/>
              </a:rPr>
              <a:t>2. Σταδιοποίηση </a:t>
            </a:r>
          </a:p>
          <a:p>
            <a:pPr>
              <a:lnSpc>
                <a:spcPct val="150000"/>
              </a:lnSpc>
            </a:pPr>
            <a:r>
              <a:rPr lang="el-GR" dirty="0" smtClean="0">
                <a:latin typeface="Arial" pitchFamily="34" charset="0"/>
                <a:cs typeface="Arial" pitchFamily="34" charset="0"/>
              </a:rPr>
              <a:t>3. Εξαίρεση με σκοπό την ίαση  </a:t>
            </a:r>
          </a:p>
          <a:p>
            <a:pPr lvl="1"/>
            <a:r>
              <a:rPr lang="en-US" dirty="0" smtClean="0">
                <a:latin typeface="Arial" pitchFamily="34" charset="0"/>
                <a:cs typeface="Arial" pitchFamily="34" charset="0"/>
              </a:rPr>
              <a:t>En block </a:t>
            </a:r>
            <a:r>
              <a:rPr lang="el-GR" dirty="0" err="1" smtClean="0">
                <a:latin typeface="Arial" pitchFamily="34" charset="0"/>
                <a:cs typeface="Arial" pitchFamily="34" charset="0"/>
              </a:rPr>
              <a:t>εκτομή</a:t>
            </a:r>
            <a:r>
              <a:rPr lang="el-GR" dirty="0" smtClean="0">
                <a:latin typeface="Arial" pitchFamily="34" charset="0"/>
                <a:cs typeface="Arial" pitchFamily="34" charset="0"/>
              </a:rPr>
              <a:t> του όγκου με επαρκή όρια φυσιολογικού ιστού και κατά περίπτωση με </a:t>
            </a:r>
            <a:r>
              <a:rPr lang="el-GR" dirty="0" err="1" smtClean="0">
                <a:latin typeface="Arial" pitchFamily="34" charset="0"/>
                <a:cs typeface="Arial" pitchFamily="34" charset="0"/>
              </a:rPr>
              <a:t>περιοχικούς</a:t>
            </a:r>
            <a:r>
              <a:rPr lang="el-GR" dirty="0" smtClean="0">
                <a:latin typeface="Arial" pitchFamily="34" charset="0"/>
                <a:cs typeface="Arial" pitchFamily="34" charset="0"/>
              </a:rPr>
              <a:t> λεμφαδένες </a:t>
            </a:r>
          </a:p>
          <a:p>
            <a:pPr>
              <a:lnSpc>
                <a:spcPct val="150000"/>
              </a:lnSpc>
            </a:pPr>
            <a:r>
              <a:rPr lang="el-GR" dirty="0" smtClean="0">
                <a:latin typeface="Arial" pitchFamily="34" charset="0"/>
                <a:cs typeface="Arial" pitchFamily="34" charset="0"/>
              </a:rPr>
              <a:t>4. Εξαίρεση με σκοπό την ανακούφιση /μείωση του</a:t>
            </a:r>
          </a:p>
          <a:p>
            <a:pPr>
              <a:lnSpc>
                <a:spcPct val="150000"/>
              </a:lnSpc>
            </a:pPr>
            <a:r>
              <a:rPr lang="el-GR" dirty="0" smtClean="0">
                <a:latin typeface="Arial" pitchFamily="34" charset="0"/>
                <a:cs typeface="Arial" pitchFamily="34" charset="0"/>
              </a:rPr>
              <a:t>5. Προφύλαξη </a:t>
            </a:r>
          </a:p>
          <a:p>
            <a:pPr>
              <a:lnSpc>
                <a:spcPct val="150000"/>
              </a:lnSpc>
            </a:pPr>
            <a:r>
              <a:rPr lang="el-GR" dirty="0" smtClean="0">
                <a:latin typeface="Arial" pitchFamily="34" charset="0"/>
                <a:cs typeface="Arial" pitchFamily="34" charset="0"/>
              </a:rPr>
              <a:t>6. Αντιμετώπιση επιπλοκών από τον όγκο</a:t>
            </a:r>
          </a:p>
          <a:p>
            <a:pPr>
              <a:lnSpc>
                <a:spcPct val="150000"/>
              </a:lnSpc>
            </a:pPr>
            <a:r>
              <a:rPr lang="el-GR" dirty="0" smtClean="0">
                <a:latin typeface="Arial" pitchFamily="34" charset="0"/>
                <a:cs typeface="Arial" pitchFamily="34" charset="0"/>
              </a:rPr>
              <a:t>7. Αποκατάσταση  </a:t>
            </a:r>
          </a:p>
          <a:p>
            <a:pPr>
              <a:buNone/>
            </a:pPr>
            <a:endParaRPr lang="el-GR" dirty="0" smtClean="0"/>
          </a:p>
        </p:txBody>
      </p:sp>
      <p:pic>
        <p:nvPicPr>
          <p:cNvPr id="5" name="~PP3819.WAV">
            <a:hlinkClick r:id="" action="ppaction://media"/>
          </p:cNvPr>
          <p:cNvPicPr>
            <a:picLocks noRot="1" noChangeAspect="1"/>
          </p:cNvPicPr>
          <p:nvPr>
            <a:wavAudioFile r:embed="rId1" name="~PP3819.WAV"/>
          </p:nvPr>
        </p:nvPicPr>
        <p:blipFill>
          <a:blip r:embed="rId4"/>
          <a:stretch>
            <a:fillRect/>
          </a:stretch>
        </p:blipFill>
        <p:spPr>
          <a:xfrm>
            <a:off x="8653463" y="6367463"/>
            <a:ext cx="304800" cy="304800"/>
          </a:xfrm>
          <a:prstGeom prst="rect">
            <a:avLst/>
          </a:prstGeom>
        </p:spPr>
      </p:pic>
    </p:spTree>
  </p:cSld>
  <p:clrMapOvr>
    <a:masterClrMapping/>
  </p:clrMapOvr>
  <p:transition advTm="70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1986" name="Picture 2"/>
          <p:cNvPicPr>
            <a:picLocks noGrp="1" noChangeAspect="1" noChangeArrowheads="1"/>
          </p:cNvPicPr>
          <p:nvPr>
            <p:ph sz="quarter" idx="1"/>
          </p:nvPr>
        </p:nvPicPr>
        <p:blipFill>
          <a:blip r:embed="rId4"/>
          <a:srcRect l="23533" t="35525" r="23852" b="38964"/>
          <a:stretch>
            <a:fillRect/>
          </a:stretch>
        </p:blipFill>
        <p:spPr bwMode="auto">
          <a:xfrm>
            <a:off x="214281" y="71414"/>
            <a:ext cx="8382059" cy="2286016"/>
          </a:xfrm>
          <a:prstGeom prst="rect">
            <a:avLst/>
          </a:prstGeom>
          <a:noFill/>
          <a:ln w="9525">
            <a:noFill/>
            <a:miter lim="800000"/>
            <a:headEnd/>
            <a:tailEnd/>
          </a:ln>
          <a:effectLst/>
        </p:spPr>
      </p:pic>
      <p:sp>
        <p:nvSpPr>
          <p:cNvPr id="4" name="8 - Θέση περιεχομένου"/>
          <p:cNvSpPr txBox="1">
            <a:spLocks/>
          </p:cNvSpPr>
          <p:nvPr/>
        </p:nvSpPr>
        <p:spPr>
          <a:xfrm>
            <a:off x="357158" y="2428868"/>
            <a:ext cx="8143932" cy="4214842"/>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l-GR" sz="2400" b="1" u="sng" dirty="0" smtClean="0">
                <a:solidFill>
                  <a:srgbClr val="0070C0"/>
                </a:solidFill>
                <a:latin typeface="Arial" pitchFamily="34" charset="0"/>
                <a:cs typeface="Arial" pitchFamily="34" charset="0"/>
              </a:rPr>
              <a:t>ΣΕΝΑΡΙΑ ΧΕΙΡΟΥΡΓΙΚΗΣ ΘΕΡΑΠΕΙΑΣ </a:t>
            </a:r>
            <a:endParaRPr kumimoji="0" lang="el-GR" sz="2400" b="1" i="0" u="sng" strike="noStrike" kern="1200" cap="none" spc="0" normalizeH="0" baseline="0" noProof="0" dirty="0" smtClean="0">
              <a:ln>
                <a:noFill/>
              </a:ln>
              <a:solidFill>
                <a:srgbClr val="0070C0"/>
              </a:solidFill>
              <a:effectLst/>
              <a:uLnTx/>
              <a:uFillTx/>
              <a:latin typeface="Arial" pitchFamily="34" charset="0"/>
              <a:cs typeface="Arial" pitchFamily="34"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1. Η χειρουργική θεραπεία από μόνη της </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ικανοποιητικός τοπικός έλεγχος της νόσου  (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π.χ</a:t>
            </a:r>
            <a:r>
              <a:rPr kumimoji="0" lang="el-GR" sz="2400" b="0" i="0" u="none" strike="noStrike" kern="1200" cap="none" spc="0" normalizeH="0" noProof="0" dirty="0" smtClean="0">
                <a:ln>
                  <a:noFill/>
                </a:ln>
                <a:solidFill>
                  <a:schemeClr val="tx1"/>
                </a:solidFill>
                <a:effectLst/>
                <a:uLnTx/>
                <a:uFillTx/>
                <a:latin typeface="Arial" pitchFamily="34" charset="0"/>
                <a:cs typeface="Arial" pitchFamily="34" charset="0"/>
                <a:sym typeface="Wingdings" pitchFamily="2" charset="2"/>
              </a:rPr>
              <a:t> </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ΜΜ, ΠΕ, Μαστεκτομή)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2. Η χειρουργική θεραπεία έχει θέση στο να μπει η  διάγνωση (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π.χ</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a:t>
            </a:r>
            <a:r>
              <a:rPr kumimoji="0" lang="en-US"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Ewings</a:t>
            </a:r>
            <a:r>
              <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sarcoma</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HL) </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ενώ η βασική θεραπεία είναι μη χειρουργική</a:t>
            </a:r>
            <a:r>
              <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3. </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Η χειρουργική θεραπεία είναι πιο αποτελεσματική εάν προηγηθεί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προεγχειρητική</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θεραπεία (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π.χ</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ραβδομυοσάρκωμα</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4.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Ογκομειωτική</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χειρουργική επέμβαση σε κάποιους καρκίνους επιτρέπει σε άλλους θεραπευτικούς χειρισμούς να έχουν καλύτερο αποτέλεσμα (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π.χ</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a:t>
            </a:r>
            <a:r>
              <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Ca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ωοθήκ</a:t>
            </a:r>
            <a:r>
              <a:rPr lang="el-GR" sz="2400" dirty="0" err="1" smtClean="0">
                <a:latin typeface="Arial" pitchFamily="34" charset="0"/>
                <a:cs typeface="Arial" pitchFamily="34" charset="0"/>
                <a:sym typeface="Wingdings" pitchFamily="2" charset="2"/>
              </a:rPr>
              <a:t>ών</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Χειρουργική εξαίρεση μεταστάσεων μπορεί να βελτιώσει την επιβίωση ( </a:t>
            </a:r>
            <a:r>
              <a:rPr kumimoji="0" lang="el-GR" sz="2400" b="0" i="0" u="none" strike="noStrike" kern="1200" cap="none" spc="0" normalizeH="0" baseline="0" noProof="0" dirty="0" err="1" smtClean="0">
                <a:ln>
                  <a:noFill/>
                </a:ln>
                <a:solidFill>
                  <a:schemeClr val="tx1"/>
                </a:solidFill>
                <a:effectLst/>
                <a:uLnTx/>
                <a:uFillTx/>
                <a:latin typeface="Arial" pitchFamily="34" charset="0"/>
                <a:cs typeface="Arial" pitchFamily="34" charset="0"/>
                <a:sym typeface="Wingdings" pitchFamily="2" charset="2"/>
              </a:rPr>
              <a:t>π.χ</a:t>
            </a:r>
            <a:r>
              <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rPr>
              <a:t> από ΠΕ)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dirty="0" smtClean="0">
                <a:latin typeface="Arial" pitchFamily="34" charset="0"/>
                <a:cs typeface="Arial" pitchFamily="34" charset="0"/>
                <a:sym typeface="Wingdings" pitchFamily="2" charset="2"/>
              </a:rPr>
              <a:t>5. </a:t>
            </a:r>
            <a:r>
              <a:rPr lang="el-GR" sz="2400" dirty="0" smtClean="0">
                <a:latin typeface="Arial" pitchFamily="34" charset="0"/>
                <a:cs typeface="Arial" pitchFamily="34" charset="0"/>
                <a:sym typeface="Wingdings" pitchFamily="2" charset="2"/>
              </a:rPr>
              <a:t>Προφυλακτική αφαίρεση οργάνου σε περιπτώσεις που ο κίνδυνος για κακοήθεια  είναι πολύ ψηλός ( </a:t>
            </a:r>
            <a:r>
              <a:rPr lang="el-GR" sz="2400" dirty="0" err="1" smtClean="0">
                <a:latin typeface="Arial" pitchFamily="34" charset="0"/>
                <a:cs typeface="Arial" pitchFamily="34" charset="0"/>
                <a:sym typeface="Wingdings" pitchFamily="2" charset="2"/>
              </a:rPr>
              <a:t>π.χ</a:t>
            </a:r>
            <a:r>
              <a:rPr lang="el-GR" sz="2400" dirty="0" smtClean="0">
                <a:latin typeface="Arial" pitchFamily="34" charset="0"/>
                <a:cs typeface="Arial" pitchFamily="34" charset="0"/>
                <a:sym typeface="Wingdings" pitchFamily="2" charset="2"/>
              </a:rPr>
              <a:t> </a:t>
            </a:r>
            <a:r>
              <a:rPr lang="en-US" sz="2400" dirty="0" smtClean="0">
                <a:latin typeface="Arial" pitchFamily="34" charset="0"/>
                <a:cs typeface="Arial" pitchFamily="34" charset="0"/>
                <a:sym typeface="Wingdings" pitchFamily="2" charset="2"/>
              </a:rPr>
              <a:t>BRCA </a:t>
            </a:r>
            <a:r>
              <a:rPr lang="el-GR" sz="2400" dirty="0" smtClean="0">
                <a:latin typeface="Arial" pitchFamily="34" charset="0"/>
                <a:cs typeface="Arial" pitchFamily="34" charset="0"/>
                <a:sym typeface="Wingdings" pitchFamily="2" charset="2"/>
              </a:rPr>
              <a:t>ασθενείς ) </a:t>
            </a:r>
            <a:endPar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l-GR" sz="2400" b="0" i="0" u="none" strike="noStrike" kern="1200" cap="none" spc="0" normalizeH="0" baseline="0" noProof="0" dirty="0" smtClean="0">
              <a:ln>
                <a:noFill/>
              </a:ln>
              <a:solidFill>
                <a:schemeClr val="tx1"/>
              </a:solidFill>
              <a:effectLst/>
              <a:uLnTx/>
              <a:uFillTx/>
              <a:latin typeface="Arial" pitchFamily="34" charset="0"/>
              <a:cs typeface="Arial" pitchFamily="34" charset="0"/>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P307.WAV">
            <a:hlinkClick r:id="" action="ppaction://media"/>
          </p:cNvPr>
          <p:cNvPicPr>
            <a:picLocks noRot="1" noChangeAspect="1"/>
          </p:cNvPicPr>
          <p:nvPr>
            <a:wavAudioFile r:embed="rId1" name="~PP307.WAV"/>
          </p:nvPr>
        </p:nvPicPr>
        <p:blipFill>
          <a:blip r:embed="rId5"/>
          <a:stretch>
            <a:fillRect/>
          </a:stretch>
        </p:blipFill>
        <p:spPr>
          <a:xfrm>
            <a:off x="8653463" y="6367463"/>
            <a:ext cx="304800" cy="304800"/>
          </a:xfrm>
          <a:prstGeom prst="rect">
            <a:avLst/>
          </a:prstGeom>
        </p:spPr>
      </p:pic>
    </p:spTree>
  </p:cSld>
  <p:clrMapOvr>
    <a:masterClrMapping/>
  </p:clrMapOvr>
  <p:transition advTm="106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796908"/>
          </a:xfrm>
        </p:spPr>
        <p:txBody>
          <a:bodyPr/>
          <a:lstStyle/>
          <a:p>
            <a:r>
              <a:rPr lang="el-GR" dirty="0" err="1" smtClean="0">
                <a:latin typeface="Arial" pitchFamily="34" charset="0"/>
                <a:cs typeface="Arial" pitchFamily="34" charset="0"/>
              </a:rPr>
              <a:t>Επειγουσεσ</a:t>
            </a:r>
            <a:r>
              <a:rPr lang="el-GR" dirty="0" smtClean="0">
                <a:latin typeface="Arial" pitchFamily="34" charset="0"/>
                <a:cs typeface="Arial" pitchFamily="34" charset="0"/>
              </a:rPr>
              <a:t> </a:t>
            </a:r>
            <a:r>
              <a:rPr lang="el-GR" dirty="0" err="1" smtClean="0">
                <a:latin typeface="Arial" pitchFamily="34" charset="0"/>
                <a:cs typeface="Arial" pitchFamily="34" charset="0"/>
              </a:rPr>
              <a:t>καταστασεισ</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a:xfrm>
            <a:off x="457200" y="1214422"/>
            <a:ext cx="4257676" cy="5259530"/>
          </a:xfrm>
          <a:ln>
            <a:solidFill>
              <a:schemeClr val="accent1">
                <a:shade val="70000"/>
                <a:satMod val="150000"/>
              </a:schemeClr>
            </a:solidFill>
          </a:ln>
        </p:spPr>
        <p:txBody>
          <a:bodyPr/>
          <a:lstStyle/>
          <a:p>
            <a:pPr>
              <a:buNone/>
            </a:pPr>
            <a:r>
              <a:rPr lang="el-GR" dirty="0" smtClean="0">
                <a:latin typeface="Arial" pitchFamily="34" charset="0"/>
                <a:cs typeface="Arial" pitchFamily="34" charset="0"/>
              </a:rPr>
              <a:t>1. Αιμορραγία που δεν ελέγχεται συντηρητικά (</a:t>
            </a:r>
            <a:r>
              <a:rPr lang="el-GR" dirty="0" err="1" smtClean="0">
                <a:latin typeface="Arial" pitchFamily="34" charset="0"/>
                <a:cs typeface="Arial" pitchFamily="34" charset="0"/>
              </a:rPr>
              <a:t>π.χ</a:t>
            </a:r>
            <a:r>
              <a:rPr lang="el-GR" dirty="0" smtClean="0">
                <a:latin typeface="Arial" pitchFamily="34" charset="0"/>
                <a:cs typeface="Arial" pitchFamily="34" charset="0"/>
              </a:rPr>
              <a:t> Στομάχι, ΠΕ) </a:t>
            </a:r>
          </a:p>
          <a:p>
            <a:pPr>
              <a:buNone/>
            </a:pPr>
            <a:r>
              <a:rPr lang="el-GR" dirty="0" smtClean="0">
                <a:latin typeface="Arial" pitchFamily="34" charset="0"/>
                <a:cs typeface="Arial" pitchFamily="34" charset="0"/>
              </a:rPr>
              <a:t>2. Διάτρηση (</a:t>
            </a:r>
            <a:r>
              <a:rPr lang="el-GR" dirty="0" err="1" smtClean="0">
                <a:latin typeface="Arial" pitchFamily="34" charset="0"/>
                <a:cs typeface="Arial" pitchFamily="34" charset="0"/>
              </a:rPr>
              <a:t>π.χ</a:t>
            </a:r>
            <a:r>
              <a:rPr lang="el-GR" dirty="0" smtClean="0">
                <a:latin typeface="Arial" pitchFamily="34" charset="0"/>
                <a:cs typeface="Arial" pitchFamily="34" charset="0"/>
              </a:rPr>
              <a:t> Στομάχι, ΠΕ) </a:t>
            </a:r>
          </a:p>
          <a:p>
            <a:pPr>
              <a:buNone/>
            </a:pPr>
            <a:r>
              <a:rPr lang="el-GR" dirty="0" smtClean="0">
                <a:latin typeface="Arial" pitchFamily="34" charset="0"/>
                <a:cs typeface="Arial" pitchFamily="34" charset="0"/>
              </a:rPr>
              <a:t>3. Απόστημα που χρήζει παροχέτευσης ( </a:t>
            </a:r>
            <a:r>
              <a:rPr lang="el-GR" dirty="0" err="1" smtClean="0">
                <a:latin typeface="Arial" pitchFamily="34" charset="0"/>
                <a:cs typeface="Arial" pitchFamily="34" charset="0"/>
              </a:rPr>
              <a:t>ενδοκοιλιακό</a:t>
            </a:r>
            <a:r>
              <a:rPr lang="el-GR" dirty="0" smtClean="0">
                <a:latin typeface="Arial" pitchFamily="34" charset="0"/>
                <a:cs typeface="Arial" pitchFamily="34" charset="0"/>
              </a:rPr>
              <a:t> </a:t>
            </a:r>
            <a:r>
              <a:rPr lang="en-US" dirty="0" smtClean="0">
                <a:latin typeface="Arial" pitchFamily="34" charset="0"/>
                <a:cs typeface="Arial" pitchFamily="34" charset="0"/>
              </a:rPr>
              <a:t>ca) </a:t>
            </a:r>
          </a:p>
          <a:p>
            <a:pPr>
              <a:buNone/>
            </a:pPr>
            <a:r>
              <a:rPr lang="en-US" dirty="0" smtClean="0">
                <a:latin typeface="Arial" pitchFamily="34" charset="0"/>
                <a:cs typeface="Arial" pitchFamily="34" charset="0"/>
              </a:rPr>
              <a:t>4. </a:t>
            </a:r>
            <a:r>
              <a:rPr lang="el-GR" dirty="0" smtClean="0">
                <a:latin typeface="Arial" pitchFamily="34" charset="0"/>
                <a:cs typeface="Arial" pitchFamily="34" charset="0"/>
              </a:rPr>
              <a:t>Απόφραξη Γαστρεντερικού σωλήνα  ( </a:t>
            </a:r>
            <a:r>
              <a:rPr lang="el-GR" dirty="0" err="1" smtClean="0">
                <a:latin typeface="Arial" pitchFamily="34" charset="0"/>
                <a:cs typeface="Arial" pitchFamily="34" charset="0"/>
              </a:rPr>
              <a:t>π.χ</a:t>
            </a:r>
            <a:r>
              <a:rPr lang="el-GR" dirty="0" smtClean="0">
                <a:latin typeface="Arial" pitchFamily="34" charset="0"/>
                <a:cs typeface="Arial" pitchFamily="34" charset="0"/>
              </a:rPr>
              <a:t> ΠΕ, Στομάχι)</a:t>
            </a:r>
          </a:p>
          <a:p>
            <a:pPr>
              <a:buNone/>
            </a:pPr>
            <a:r>
              <a:rPr lang="el-GR" dirty="0" smtClean="0">
                <a:latin typeface="Arial" pitchFamily="34" charset="0"/>
                <a:cs typeface="Arial" pitchFamily="34" charset="0"/>
              </a:rPr>
              <a:t>5. Απόφραξη χοληφόρων –ίκτερος ( </a:t>
            </a:r>
            <a:r>
              <a:rPr lang="en-US" dirty="0" smtClean="0">
                <a:latin typeface="Arial" pitchFamily="34" charset="0"/>
                <a:cs typeface="Arial" pitchFamily="34" charset="0"/>
              </a:rPr>
              <a:t>Ca </a:t>
            </a:r>
            <a:r>
              <a:rPr lang="el-GR" dirty="0" smtClean="0">
                <a:latin typeface="Arial" pitchFamily="34" charset="0"/>
                <a:cs typeface="Arial" pitchFamily="34" charset="0"/>
              </a:rPr>
              <a:t>παγκρέατος, χοληφόρων) </a:t>
            </a:r>
          </a:p>
          <a:p>
            <a:pPr>
              <a:buNone/>
            </a:pPr>
            <a:endParaRPr lang="el-GR" dirty="0"/>
          </a:p>
        </p:txBody>
      </p:sp>
      <p:sp>
        <p:nvSpPr>
          <p:cNvPr id="4" name="2 - Θέση περιεχομένου"/>
          <p:cNvSpPr txBox="1">
            <a:spLocks/>
          </p:cNvSpPr>
          <p:nvPr/>
        </p:nvSpPr>
        <p:spPr>
          <a:xfrm>
            <a:off x="4929190" y="1285860"/>
            <a:ext cx="3900486" cy="525953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l-GR" sz="2400" dirty="0" smtClean="0">
                <a:solidFill>
                  <a:srgbClr val="0070C0"/>
                </a:solidFill>
                <a:latin typeface="Arial" pitchFamily="34" charset="0"/>
                <a:cs typeface="Arial" pitchFamily="34" charset="0"/>
              </a:rPr>
              <a:t> ΑΝΤΙΜΕΤΩΠΙΣΗ </a:t>
            </a:r>
          </a:p>
          <a:p>
            <a:pPr marL="457200" marR="0" lvl="0" indent="-457200" algn="l" defTabSz="914400" rtl="0" eaLnBrk="1" fontAlgn="auto" latinLnBrk="0" hangingPunct="1">
              <a:lnSpc>
                <a:spcPct val="100000"/>
              </a:lnSpc>
              <a:spcBef>
                <a:spcPts val="600"/>
              </a:spcBef>
              <a:spcAft>
                <a:spcPts val="0"/>
              </a:spcAft>
              <a:buClr>
                <a:schemeClr val="accent1"/>
              </a:buClr>
              <a:buSzPct val="70000"/>
              <a:buFont typeface="Wingdings"/>
              <a:buAutoNum type="arabicPeriod"/>
              <a:tabLst/>
              <a:defRPr/>
            </a:pPr>
            <a:r>
              <a:rPr kumimoji="0" lang="el-GR" sz="2400" b="0" i="0" u="none" strike="noStrike" kern="1200" cap="none" spc="0" normalizeH="0" noProof="0" dirty="0" smtClean="0">
                <a:ln>
                  <a:noFill/>
                </a:ln>
                <a:solidFill>
                  <a:srgbClr val="0070C0"/>
                </a:solidFill>
                <a:effectLst/>
                <a:uLnTx/>
                <a:uFillTx/>
                <a:latin typeface="Arial" pitchFamily="34" charset="0"/>
                <a:cs typeface="Arial" pitchFamily="34" charset="0"/>
              </a:rPr>
              <a:t>Μη Χειρουργική</a:t>
            </a:r>
          </a:p>
          <a:p>
            <a:pPr marL="914400" lvl="1" indent="-457200">
              <a:spcBef>
                <a:spcPts val="600"/>
              </a:spcBef>
              <a:buClr>
                <a:schemeClr val="accent1"/>
              </a:buClr>
              <a:buSzPct val="70000"/>
              <a:buFont typeface="Wingdings"/>
              <a:buAutoNum type="arabicPeriod"/>
            </a:pPr>
            <a:r>
              <a:rPr lang="el-GR" sz="2400" dirty="0" smtClean="0">
                <a:solidFill>
                  <a:srgbClr val="0070C0"/>
                </a:solidFill>
                <a:latin typeface="Arial" pitchFamily="34" charset="0"/>
                <a:cs typeface="Arial" pitchFamily="34" charset="0"/>
              </a:rPr>
              <a:t>Ενδοσκοπική </a:t>
            </a:r>
          </a:p>
          <a:p>
            <a:pPr marL="914400" lvl="1" indent="-457200">
              <a:spcBef>
                <a:spcPts val="600"/>
              </a:spcBef>
              <a:buClr>
                <a:schemeClr val="accent1"/>
              </a:buClr>
              <a:buSzPct val="70000"/>
              <a:buFont typeface="Wingdings"/>
              <a:buAutoNum type="arabicPeriod"/>
            </a:pPr>
            <a:r>
              <a:rPr kumimoji="0" lang="el-GR" sz="2400" b="0" i="0" u="none" strike="noStrike" kern="1200" cap="none" spc="0" normalizeH="0" noProof="0" dirty="0" smtClean="0">
                <a:ln>
                  <a:noFill/>
                </a:ln>
                <a:solidFill>
                  <a:srgbClr val="0070C0"/>
                </a:solidFill>
                <a:effectLst/>
                <a:uLnTx/>
                <a:uFillTx/>
                <a:latin typeface="Arial" pitchFamily="34" charset="0"/>
                <a:cs typeface="Arial" pitchFamily="34" charset="0"/>
              </a:rPr>
              <a:t>Επεμβατική ακτινολογία </a:t>
            </a:r>
          </a:p>
          <a:p>
            <a:pPr marL="457200" marR="0" lvl="0" indent="-457200" algn="l" defTabSz="914400" rtl="0" eaLnBrk="1" fontAlgn="auto" latinLnBrk="0" hangingPunct="1">
              <a:lnSpc>
                <a:spcPct val="100000"/>
              </a:lnSpc>
              <a:spcBef>
                <a:spcPts val="600"/>
              </a:spcBef>
              <a:spcAft>
                <a:spcPts val="0"/>
              </a:spcAft>
              <a:buClr>
                <a:schemeClr val="accent1"/>
              </a:buClr>
              <a:buSzPct val="70000"/>
              <a:buFont typeface="Wingdings"/>
              <a:buAutoNum type="arabicPeriod"/>
              <a:tabLst/>
              <a:defRPr/>
            </a:pPr>
            <a:r>
              <a:rPr lang="el-GR" sz="2400" dirty="0" smtClean="0">
                <a:solidFill>
                  <a:srgbClr val="0070C0"/>
                </a:solidFill>
                <a:latin typeface="Arial" pitchFamily="34" charset="0"/>
                <a:cs typeface="Arial" pitchFamily="34" charset="0"/>
              </a:rPr>
              <a:t>Χειρουργική </a:t>
            </a:r>
          </a:p>
          <a:p>
            <a:pPr marL="914400" lvl="1" indent="-457200">
              <a:spcBef>
                <a:spcPts val="600"/>
              </a:spcBef>
              <a:buClr>
                <a:schemeClr val="accent1"/>
              </a:buClr>
              <a:buSzPct val="70000"/>
              <a:buFont typeface="Wingdings"/>
              <a:buAutoNum type="arabicPeriod"/>
            </a:pPr>
            <a:r>
              <a:rPr lang="el-GR" sz="2400" dirty="0" smtClean="0">
                <a:solidFill>
                  <a:srgbClr val="0070C0"/>
                </a:solidFill>
                <a:latin typeface="Arial" pitchFamily="34" charset="0"/>
                <a:cs typeface="Arial" pitchFamily="34" charset="0"/>
              </a:rPr>
              <a:t>Ριζική επέμβαση</a:t>
            </a:r>
          </a:p>
          <a:p>
            <a:pPr marL="914400" lvl="1" indent="-457200">
              <a:spcBef>
                <a:spcPts val="600"/>
              </a:spcBef>
              <a:buClr>
                <a:schemeClr val="accent1"/>
              </a:buClr>
              <a:buSzPct val="70000"/>
              <a:buFont typeface="Wingdings"/>
              <a:buAutoNum type="arabicPeriod"/>
            </a:pPr>
            <a:r>
              <a:rPr lang="el-GR" sz="2400" dirty="0" smtClean="0">
                <a:solidFill>
                  <a:srgbClr val="0070C0"/>
                </a:solidFill>
                <a:latin typeface="Arial" pitchFamily="34" charset="0"/>
                <a:cs typeface="Arial" pitchFamily="34" charset="0"/>
              </a:rPr>
              <a:t>Παρηγορητική επέμβαση </a:t>
            </a:r>
          </a:p>
          <a:p>
            <a:pPr marL="914400" lvl="1" indent="-457200">
              <a:spcBef>
                <a:spcPts val="600"/>
              </a:spcBef>
              <a:buClr>
                <a:schemeClr val="accent1"/>
              </a:buClr>
              <a:buSzPct val="70000"/>
            </a:pPr>
            <a:r>
              <a:rPr lang="el-GR" sz="2400" dirty="0" smtClean="0">
                <a:solidFill>
                  <a:srgbClr val="0070C0"/>
                </a:solidFill>
                <a:latin typeface="Arial" pitchFamily="34" charset="0"/>
                <a:cs typeface="Arial" pitchFamily="34" charset="0"/>
              </a:rPr>
              <a:t>(παράγοντας όγκος) </a:t>
            </a:r>
          </a:p>
          <a:p>
            <a:pPr marL="914400" lvl="1" indent="-457200">
              <a:spcBef>
                <a:spcPts val="600"/>
              </a:spcBef>
              <a:buClr>
                <a:schemeClr val="accent1"/>
              </a:buClr>
              <a:buSzPct val="70000"/>
            </a:pPr>
            <a:r>
              <a:rPr lang="el-GR" sz="2400" dirty="0" smtClean="0">
                <a:solidFill>
                  <a:srgbClr val="0070C0"/>
                </a:solidFill>
                <a:latin typeface="Arial" pitchFamily="34" charset="0"/>
                <a:cs typeface="Arial" pitchFamily="34" charset="0"/>
              </a:rPr>
              <a:t>(παράγοντας Ασθενής) </a:t>
            </a:r>
          </a:p>
          <a:p>
            <a:pPr marL="457200" marR="0" lvl="0" indent="-457200" algn="l" defTabSz="914400" rtl="0" eaLnBrk="1" fontAlgn="auto" latinLnBrk="0" hangingPunct="1">
              <a:lnSpc>
                <a:spcPct val="100000"/>
              </a:lnSpc>
              <a:spcBef>
                <a:spcPts val="600"/>
              </a:spcBef>
              <a:spcAft>
                <a:spcPts val="0"/>
              </a:spcAft>
              <a:buClr>
                <a:schemeClr val="accent1"/>
              </a:buClr>
              <a:buSzPct val="70000"/>
              <a:buFont typeface="Wingdings"/>
              <a:buAutoNum type="arabicPeriod"/>
              <a:tabLst/>
              <a:defRPr/>
            </a:pPr>
            <a:endParaRPr lang="el-GR" sz="2400" dirty="0" smtClean="0">
              <a:solidFill>
                <a:srgbClr val="0070C0"/>
              </a:solidFill>
              <a:latin typeface="Arial" pitchFamily="34" charset="0"/>
              <a:cs typeface="Arial" pitchFamily="34" charset="0"/>
            </a:endParaRPr>
          </a:p>
          <a:p>
            <a:pPr marL="457200" marR="0" lvl="0" indent="-457200" algn="l" defTabSz="914400" rtl="0" eaLnBrk="1" fontAlgn="auto" latinLnBrk="0" hangingPunct="1">
              <a:lnSpc>
                <a:spcPct val="100000"/>
              </a:lnSpc>
              <a:spcBef>
                <a:spcPts val="600"/>
              </a:spcBef>
              <a:spcAft>
                <a:spcPts val="0"/>
              </a:spcAft>
              <a:buClr>
                <a:schemeClr val="accent1"/>
              </a:buClr>
              <a:buSzPct val="70000"/>
              <a:tabLst/>
              <a:defRPr/>
            </a:pPr>
            <a:endParaRPr kumimoji="0" lang="el-GR" sz="2400" b="0" i="0" u="none" strike="noStrike" kern="1200" cap="none" spc="0" normalizeH="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600"/>
              </a:spcBef>
              <a:spcAft>
                <a:spcPts val="0"/>
              </a:spcAft>
              <a:buClr>
                <a:schemeClr val="accent1"/>
              </a:buClr>
              <a:buSzPct val="70000"/>
              <a:buFont typeface="Wingdings"/>
              <a:buAutoNum type="arabicPeriod"/>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P2163.WAV">
            <a:hlinkClick r:id="" action="ppaction://media"/>
          </p:cNvPr>
          <p:cNvPicPr>
            <a:picLocks noRot="1" noChangeAspect="1"/>
          </p:cNvPicPr>
          <p:nvPr>
            <a:wavAudioFile r:embed="rId1" name="~PP2163.WAV"/>
          </p:nvPr>
        </p:nvPicPr>
        <p:blipFill>
          <a:blip r:embed="rId4"/>
          <a:stretch>
            <a:fillRect/>
          </a:stretch>
        </p:blipFill>
        <p:spPr>
          <a:xfrm>
            <a:off x="8653463" y="6367463"/>
            <a:ext cx="304800" cy="304800"/>
          </a:xfrm>
          <a:prstGeom prst="rect">
            <a:avLst/>
          </a:prstGeom>
        </p:spPr>
      </p:pic>
    </p:spTree>
  </p:cSld>
  <p:clrMapOvr>
    <a:masterClrMapping/>
  </p:clrMapOvr>
  <p:transition advTm="67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 name="Picture 2"/>
          <p:cNvPicPr>
            <a:picLocks noChangeAspect="1" noChangeArrowheads="1"/>
          </p:cNvPicPr>
          <p:nvPr/>
        </p:nvPicPr>
        <p:blipFill>
          <a:blip r:embed="rId4"/>
          <a:srcRect l="46492" t="27022" r="9502" b="28760"/>
          <a:stretch>
            <a:fillRect/>
          </a:stretch>
        </p:blipFill>
        <p:spPr bwMode="auto">
          <a:xfrm>
            <a:off x="4368676" y="2428868"/>
            <a:ext cx="3918100" cy="2214578"/>
          </a:xfrm>
          <a:prstGeom prst="rect">
            <a:avLst/>
          </a:prstGeom>
          <a:noFill/>
          <a:ln w="9525">
            <a:noFill/>
            <a:miter lim="800000"/>
            <a:headEnd/>
            <a:tailEnd/>
          </a:ln>
          <a:effectLst/>
        </p:spPr>
      </p:pic>
      <p:pic>
        <p:nvPicPr>
          <p:cNvPr id="9" name="Picture 3"/>
          <p:cNvPicPr>
            <a:picLocks noChangeAspect="1" noChangeArrowheads="1"/>
          </p:cNvPicPr>
          <p:nvPr/>
        </p:nvPicPr>
        <p:blipFill>
          <a:blip r:embed="rId5"/>
          <a:srcRect l="48406" t="33825" r="7589" b="21957"/>
          <a:stretch>
            <a:fillRect/>
          </a:stretch>
        </p:blipFill>
        <p:spPr bwMode="auto">
          <a:xfrm>
            <a:off x="285719" y="4071942"/>
            <a:ext cx="4423661" cy="2500330"/>
          </a:xfrm>
          <a:prstGeom prst="rect">
            <a:avLst/>
          </a:prstGeom>
          <a:noFill/>
          <a:ln w="9525">
            <a:noFill/>
            <a:miter lim="800000"/>
            <a:headEnd/>
            <a:tailEnd/>
          </a:ln>
          <a:effectLst/>
        </p:spPr>
      </p:pic>
      <p:pic>
        <p:nvPicPr>
          <p:cNvPr id="12" name="Picture 4"/>
          <p:cNvPicPr>
            <a:picLocks noChangeAspect="1" noChangeArrowheads="1"/>
          </p:cNvPicPr>
          <p:nvPr/>
        </p:nvPicPr>
        <p:blipFill>
          <a:blip r:embed="rId6"/>
          <a:srcRect l="47449" t="37226" r="8546" b="21957"/>
          <a:stretch>
            <a:fillRect/>
          </a:stretch>
        </p:blipFill>
        <p:spPr bwMode="auto">
          <a:xfrm>
            <a:off x="428595" y="500042"/>
            <a:ext cx="4381531" cy="2286016"/>
          </a:xfrm>
          <a:prstGeom prst="rect">
            <a:avLst/>
          </a:prstGeom>
          <a:noFill/>
          <a:ln w="9525">
            <a:noFill/>
            <a:miter lim="800000"/>
            <a:headEnd/>
            <a:tailEnd/>
          </a:ln>
          <a:effectLst/>
        </p:spPr>
      </p:pic>
      <p:sp>
        <p:nvSpPr>
          <p:cNvPr id="13" name="12 - TextBox"/>
          <p:cNvSpPr txBox="1"/>
          <p:nvPr/>
        </p:nvSpPr>
        <p:spPr>
          <a:xfrm>
            <a:off x="500034" y="142852"/>
            <a:ext cx="642942" cy="369332"/>
          </a:xfrm>
          <a:prstGeom prst="rect">
            <a:avLst/>
          </a:prstGeom>
          <a:noFill/>
        </p:spPr>
        <p:txBody>
          <a:bodyPr wrap="square" rtlCol="0">
            <a:spAutoFit/>
          </a:bodyPr>
          <a:lstStyle/>
          <a:p>
            <a:r>
              <a:rPr lang="el-GR" dirty="0" smtClean="0"/>
              <a:t>α</a:t>
            </a:r>
            <a:endParaRPr lang="el-GR" dirty="0"/>
          </a:p>
        </p:txBody>
      </p:sp>
      <p:sp>
        <p:nvSpPr>
          <p:cNvPr id="14" name="13 - TextBox"/>
          <p:cNvSpPr txBox="1"/>
          <p:nvPr/>
        </p:nvSpPr>
        <p:spPr>
          <a:xfrm>
            <a:off x="5000628" y="2000240"/>
            <a:ext cx="642942" cy="369332"/>
          </a:xfrm>
          <a:prstGeom prst="rect">
            <a:avLst/>
          </a:prstGeom>
          <a:noFill/>
        </p:spPr>
        <p:txBody>
          <a:bodyPr wrap="square" rtlCol="0">
            <a:spAutoFit/>
          </a:bodyPr>
          <a:lstStyle/>
          <a:p>
            <a:r>
              <a:rPr lang="el-GR" dirty="0" smtClean="0"/>
              <a:t>γ</a:t>
            </a:r>
            <a:endParaRPr lang="el-GR" dirty="0"/>
          </a:p>
        </p:txBody>
      </p:sp>
      <p:sp>
        <p:nvSpPr>
          <p:cNvPr id="15" name="14 - TextBox"/>
          <p:cNvSpPr txBox="1"/>
          <p:nvPr/>
        </p:nvSpPr>
        <p:spPr>
          <a:xfrm>
            <a:off x="357158" y="3643314"/>
            <a:ext cx="642942" cy="369332"/>
          </a:xfrm>
          <a:prstGeom prst="rect">
            <a:avLst/>
          </a:prstGeom>
          <a:noFill/>
        </p:spPr>
        <p:txBody>
          <a:bodyPr wrap="square" rtlCol="0">
            <a:spAutoFit/>
          </a:bodyPr>
          <a:lstStyle/>
          <a:p>
            <a:r>
              <a:rPr lang="el-GR" dirty="0" smtClean="0"/>
              <a:t>β</a:t>
            </a:r>
            <a:endParaRPr lang="el-GR" dirty="0"/>
          </a:p>
        </p:txBody>
      </p:sp>
      <p:pic>
        <p:nvPicPr>
          <p:cNvPr id="11" name="~PP3815.WAV">
            <a:hlinkClick r:id="" action="ppaction://media"/>
          </p:cNvPr>
          <p:cNvPicPr>
            <a:picLocks noRot="1" noChangeAspect="1"/>
          </p:cNvPicPr>
          <p:nvPr>
            <a:wavAudioFile r:embed="rId1" name="~PP3815.WAV"/>
          </p:nvPr>
        </p:nvPicPr>
        <p:blipFill>
          <a:blip r:embed="rId7"/>
          <a:stretch>
            <a:fillRect/>
          </a:stretch>
        </p:blipFill>
        <p:spPr>
          <a:xfrm>
            <a:off x="8653463" y="6367463"/>
            <a:ext cx="304800" cy="304800"/>
          </a:xfrm>
          <a:prstGeom prst="rect">
            <a:avLst/>
          </a:prstGeom>
        </p:spPr>
      </p:pic>
    </p:spTree>
  </p:cSld>
  <p:clrMapOvr>
    <a:masterClrMapping/>
  </p:clrMapOvr>
  <p:transition advTm="9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Παρακολουθηση</a:t>
            </a:r>
            <a:r>
              <a:rPr lang="el-GR" dirty="0" smtClean="0">
                <a:latin typeface="Arial" pitchFamily="34" charset="0"/>
                <a:cs typeface="Arial" pitchFamily="34" charset="0"/>
              </a:rPr>
              <a:t> ( </a:t>
            </a:r>
            <a:r>
              <a:rPr lang="en-US" dirty="0" smtClean="0">
                <a:latin typeface="Arial" pitchFamily="34" charset="0"/>
                <a:cs typeface="Arial" pitchFamily="34" charset="0"/>
              </a:rPr>
              <a:t>follow up )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p:txBody>
          <a:bodyPr/>
          <a:lstStyle/>
          <a:p>
            <a:r>
              <a:rPr lang="el-GR" dirty="0" smtClean="0">
                <a:latin typeface="Arial" pitchFamily="34" charset="0"/>
                <a:cs typeface="Arial" pitchFamily="34" charset="0"/>
              </a:rPr>
              <a:t>Ανά τακτά χρονικά διαστήματα για 5-10 έτη </a:t>
            </a:r>
          </a:p>
          <a:p>
            <a:endParaRPr lang="el-GR" dirty="0" smtClean="0">
              <a:latin typeface="Arial" pitchFamily="34" charset="0"/>
              <a:cs typeface="Arial" pitchFamily="34" charset="0"/>
            </a:endParaRPr>
          </a:p>
          <a:p>
            <a:pPr>
              <a:lnSpc>
                <a:spcPct val="150000"/>
              </a:lnSpc>
            </a:pPr>
            <a:r>
              <a:rPr lang="el-GR" dirty="0" smtClean="0">
                <a:latin typeface="Arial" pitchFamily="34" charset="0"/>
                <a:cs typeface="Arial" pitchFamily="34" charset="0"/>
              </a:rPr>
              <a:t>Κλινικά </a:t>
            </a:r>
          </a:p>
          <a:p>
            <a:pPr>
              <a:lnSpc>
                <a:spcPct val="150000"/>
              </a:lnSpc>
            </a:pPr>
            <a:r>
              <a:rPr lang="el-GR" dirty="0" smtClean="0">
                <a:latin typeface="Arial" pitchFamily="34" charset="0"/>
                <a:cs typeface="Arial" pitchFamily="34" charset="0"/>
              </a:rPr>
              <a:t>Απεικονιστικά/ ενδοσκοπικά </a:t>
            </a:r>
          </a:p>
          <a:p>
            <a:pPr>
              <a:lnSpc>
                <a:spcPct val="150000"/>
              </a:lnSpc>
            </a:pPr>
            <a:r>
              <a:rPr lang="el-GR" dirty="0" smtClean="0">
                <a:latin typeface="Arial" pitchFamily="34" charset="0"/>
                <a:cs typeface="Arial" pitchFamily="34" charset="0"/>
              </a:rPr>
              <a:t>Εργαστηριακά </a:t>
            </a:r>
          </a:p>
          <a:p>
            <a:pPr>
              <a:lnSpc>
                <a:spcPct val="150000"/>
              </a:lnSpc>
            </a:pPr>
            <a:r>
              <a:rPr lang="el-GR" dirty="0" smtClean="0">
                <a:latin typeface="Arial" pitchFamily="34" charset="0"/>
                <a:cs typeface="Arial" pitchFamily="34" charset="0"/>
              </a:rPr>
              <a:t>Καρκινικοί δείκτες </a:t>
            </a:r>
          </a:p>
          <a:p>
            <a:endParaRPr lang="el-GR" dirty="0"/>
          </a:p>
        </p:txBody>
      </p:sp>
      <p:pic>
        <p:nvPicPr>
          <p:cNvPr id="5" name="~PP2242.WAV">
            <a:hlinkClick r:id="" action="ppaction://media"/>
          </p:cNvPr>
          <p:cNvPicPr>
            <a:picLocks noRot="1" noChangeAspect="1"/>
          </p:cNvPicPr>
          <p:nvPr>
            <a:wavAudioFile r:embed="rId1" name="~PP2242.WAV"/>
          </p:nvPr>
        </p:nvPicPr>
        <p:blipFill>
          <a:blip r:embed="rId4"/>
          <a:stretch>
            <a:fillRect/>
          </a:stretch>
        </p:blipFill>
        <p:spPr>
          <a:xfrm>
            <a:off x="8653463" y="6367463"/>
            <a:ext cx="304800" cy="304800"/>
          </a:xfrm>
          <a:prstGeom prst="rect">
            <a:avLst/>
          </a:prstGeom>
        </p:spPr>
      </p:pic>
    </p:spTree>
  </p:cSld>
  <p:clrMapOvr>
    <a:masterClrMapping/>
  </p:clrMapOvr>
  <p:transition advTm="18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rgbClr val="00B0F0"/>
                </a:solidFill>
                <a:latin typeface="Arial" pitchFamily="34" charset="0"/>
                <a:cs typeface="Arial" pitchFamily="34" charset="0"/>
              </a:rPr>
              <a:t>Θεραπεια</a:t>
            </a:r>
            <a:r>
              <a:rPr lang="el-GR" dirty="0" smtClean="0">
                <a:solidFill>
                  <a:srgbClr val="00B0F0"/>
                </a:solidFill>
                <a:latin typeface="Arial" pitchFamily="34" charset="0"/>
                <a:cs typeface="Arial" pitchFamily="34" charset="0"/>
              </a:rPr>
              <a:t> </a:t>
            </a:r>
            <a:r>
              <a:rPr lang="el-GR" dirty="0" err="1" smtClean="0">
                <a:solidFill>
                  <a:srgbClr val="00B0F0"/>
                </a:solidFill>
                <a:latin typeface="Arial" pitchFamily="34" charset="0"/>
                <a:cs typeface="Arial" pitchFamily="34" charset="0"/>
              </a:rPr>
              <a:t>συμπαγων</a:t>
            </a:r>
            <a:r>
              <a:rPr lang="el-GR" dirty="0" smtClean="0">
                <a:solidFill>
                  <a:srgbClr val="00B0F0"/>
                </a:solidFill>
                <a:latin typeface="Arial" pitchFamily="34" charset="0"/>
                <a:cs typeface="Arial" pitchFamily="34" charset="0"/>
              </a:rPr>
              <a:t> </a:t>
            </a:r>
            <a:r>
              <a:rPr lang="el-GR" dirty="0" err="1" smtClean="0">
                <a:solidFill>
                  <a:srgbClr val="00B0F0"/>
                </a:solidFill>
                <a:latin typeface="Arial" pitchFamily="34" charset="0"/>
                <a:cs typeface="Arial" pitchFamily="34" charset="0"/>
              </a:rPr>
              <a:t>ογκων</a:t>
            </a:r>
            <a:r>
              <a:rPr lang="el-GR" dirty="0" smtClean="0">
                <a:solidFill>
                  <a:srgbClr val="00B0F0"/>
                </a:solidFill>
                <a:latin typeface="Arial" pitchFamily="34" charset="0"/>
                <a:cs typeface="Arial" pitchFamily="34" charset="0"/>
              </a:rPr>
              <a:t> </a:t>
            </a:r>
            <a:endParaRPr lang="el-GR" dirty="0">
              <a:solidFill>
                <a:srgbClr val="00B0F0"/>
              </a:solidFill>
              <a:latin typeface="Arial" pitchFamily="34" charset="0"/>
              <a:cs typeface="Arial" pitchFamily="34" charset="0"/>
            </a:endParaRPr>
          </a:p>
        </p:txBody>
      </p:sp>
      <p:sp>
        <p:nvSpPr>
          <p:cNvPr id="3" name="2 - Θέση περιεχομένου"/>
          <p:cNvSpPr>
            <a:spLocks noGrp="1"/>
          </p:cNvSpPr>
          <p:nvPr>
            <p:ph sz="quarter" idx="1"/>
          </p:nvPr>
        </p:nvSpPr>
        <p:spPr/>
        <p:txBody>
          <a:bodyPr>
            <a:normAutofit lnSpcReduction="10000"/>
          </a:bodyPr>
          <a:lstStyle/>
          <a:p>
            <a:r>
              <a:rPr lang="el-GR" dirty="0" err="1" smtClean="0">
                <a:latin typeface="Arial" pitchFamily="34" charset="0"/>
                <a:cs typeface="Arial" pitchFamily="34" charset="0"/>
              </a:rPr>
              <a:t>Μικρομεταστάσεις</a:t>
            </a:r>
            <a:r>
              <a:rPr lang="el-GR" dirty="0" smtClean="0">
                <a:latin typeface="Arial" pitchFamily="34" charset="0"/>
                <a:cs typeface="Arial" pitchFamily="34" charset="0"/>
              </a:rPr>
              <a:t> μπορεί να υπάρχουν ακόμη και σε αρχικά στάδια </a:t>
            </a:r>
          </a:p>
          <a:p>
            <a:r>
              <a:rPr lang="el-GR" dirty="0" smtClean="0">
                <a:latin typeface="Arial" pitchFamily="34" charset="0"/>
                <a:cs typeface="Arial" pitchFamily="34" charset="0"/>
              </a:rPr>
              <a:t>Ο κίνδυνος </a:t>
            </a:r>
            <a:r>
              <a:rPr lang="el-GR" dirty="0" err="1" smtClean="0">
                <a:latin typeface="Arial" pitchFamily="34" charset="0"/>
                <a:cs typeface="Arial" pitchFamily="34" charset="0"/>
              </a:rPr>
              <a:t>περιοχικής</a:t>
            </a:r>
            <a:r>
              <a:rPr lang="el-GR" dirty="0" smtClean="0">
                <a:latin typeface="Arial" pitchFamily="34" charset="0"/>
                <a:cs typeface="Arial" pitchFamily="34" charset="0"/>
              </a:rPr>
              <a:t> ή και </a:t>
            </a:r>
            <a:r>
              <a:rPr lang="el-GR" dirty="0" err="1" smtClean="0">
                <a:latin typeface="Arial" pitchFamily="34" charset="0"/>
                <a:cs typeface="Arial" pitchFamily="34" charset="0"/>
              </a:rPr>
              <a:t>απομακρισμένης</a:t>
            </a:r>
            <a:r>
              <a:rPr lang="el-GR" dirty="0" smtClean="0">
                <a:latin typeface="Arial" pitchFamily="34" charset="0"/>
                <a:cs typeface="Arial" pitchFamily="34" charset="0"/>
              </a:rPr>
              <a:t> νόσου αυξάνεται όσο πιο προχωρημένο είναι το στάδιο της νόσου </a:t>
            </a:r>
          </a:p>
          <a:p>
            <a:r>
              <a:rPr lang="el-GR" dirty="0" smtClean="0">
                <a:latin typeface="Arial" pitchFamily="34" charset="0"/>
                <a:cs typeface="Arial" pitchFamily="34" charset="0"/>
              </a:rPr>
              <a:t>Χειρουργικά θα πρέπει να επέμβουμε όταν ο όγκος βρίσκεται περιορισμένος αφαιρώντας τον με ασφαλή όρια και αν ενδείκνυται με τους επιχώριους λεμφαδένες </a:t>
            </a:r>
          </a:p>
          <a:p>
            <a:r>
              <a:rPr lang="el-GR" dirty="0" smtClean="0">
                <a:latin typeface="Arial" pitchFamily="34" charset="0"/>
                <a:cs typeface="Arial" pitchFamily="34" charset="0"/>
              </a:rPr>
              <a:t>Μετά από 5-10 έτη από την θεραπεία εάν δεν έχει υποτροπιάσει ο όγκος είναι ασφαλές να θεωρούμε ότι έχει ιαθεί ο ασθενής με ελάχιστη πιθανότητα να υποτροπιάσει </a:t>
            </a:r>
          </a:p>
          <a:p>
            <a:endParaRPr lang="el-GR" dirty="0" smtClean="0"/>
          </a:p>
          <a:p>
            <a:endParaRPr lang="el-GR" dirty="0"/>
          </a:p>
        </p:txBody>
      </p:sp>
      <p:pic>
        <p:nvPicPr>
          <p:cNvPr id="8" name="~PP1114.WAV">
            <a:hlinkClick r:id="" action="ppaction://media"/>
          </p:cNvPr>
          <p:cNvPicPr>
            <a:picLocks noRot="1" noChangeAspect="1"/>
          </p:cNvPicPr>
          <p:nvPr>
            <a:wavAudioFile r:embed="rId1" name="~PP1114.WAV"/>
          </p:nvPr>
        </p:nvPicPr>
        <p:blipFill>
          <a:blip r:embed="rId4"/>
          <a:stretch>
            <a:fillRect/>
          </a:stretch>
        </p:blipFill>
        <p:spPr>
          <a:xfrm>
            <a:off x="8653463" y="6367463"/>
            <a:ext cx="304800" cy="304800"/>
          </a:xfrm>
          <a:prstGeom prst="rect">
            <a:avLst/>
          </a:prstGeom>
        </p:spPr>
      </p:pic>
    </p:spTree>
  </p:cSld>
  <p:clrMapOvr>
    <a:masterClrMapping/>
  </p:clrMapOvr>
  <p:transition advTm="43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Καρκινικοι</a:t>
            </a:r>
            <a:r>
              <a:rPr lang="el-GR" dirty="0" smtClean="0">
                <a:latin typeface="Arial" pitchFamily="34" charset="0"/>
                <a:cs typeface="Arial" pitchFamily="34" charset="0"/>
              </a:rPr>
              <a:t> </a:t>
            </a:r>
            <a:r>
              <a:rPr lang="el-GR" dirty="0" err="1" smtClean="0">
                <a:latin typeface="Arial" pitchFamily="34" charset="0"/>
                <a:cs typeface="Arial" pitchFamily="34" charset="0"/>
              </a:rPr>
              <a:t>δεικτεσ</a:t>
            </a:r>
            <a:r>
              <a:rPr lang="el-GR" dirty="0" smtClean="0">
                <a:latin typeface="Arial" pitchFamily="34" charset="0"/>
                <a:cs typeface="Arial" pitchFamily="34" charset="0"/>
              </a:rPr>
              <a:t> / </a:t>
            </a:r>
            <a:r>
              <a:rPr lang="el-GR" dirty="0" err="1" smtClean="0">
                <a:latin typeface="Arial" pitchFamily="34" charset="0"/>
                <a:cs typeface="Arial" pitchFamily="34" charset="0"/>
              </a:rPr>
              <a:t>ουσιεσ</a:t>
            </a:r>
            <a:r>
              <a:rPr lang="el-GR" dirty="0" smtClean="0">
                <a:latin typeface="Arial" pitchFamily="34" charset="0"/>
                <a:cs typeface="Arial" pitchFamily="34" charset="0"/>
              </a:rPr>
              <a:t> / </a:t>
            </a:r>
            <a:r>
              <a:rPr lang="el-GR" dirty="0" err="1" smtClean="0">
                <a:latin typeface="Arial" pitchFamily="34" charset="0"/>
                <a:cs typeface="Arial" pitchFamily="34" charset="0"/>
              </a:rPr>
              <a:t>ορμονεσ</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p:txBody>
          <a:bodyPr>
            <a:normAutofit/>
          </a:bodyPr>
          <a:lstStyle/>
          <a:p>
            <a:r>
              <a:rPr lang="el-GR" sz="2000" dirty="0" smtClean="0">
                <a:latin typeface="Arial" pitchFamily="34" charset="0"/>
                <a:cs typeface="Arial" pitchFamily="34" charset="0"/>
              </a:rPr>
              <a:t>Ουσίες που προσδιορίζονται εργαστηριακά </a:t>
            </a:r>
          </a:p>
          <a:p>
            <a:r>
              <a:rPr lang="el-GR" sz="2000" dirty="0" smtClean="0">
                <a:latin typeface="Arial" pitchFamily="34" charset="0"/>
                <a:cs typeface="Arial" pitchFamily="34" charset="0"/>
              </a:rPr>
              <a:t>1. Βιοχημικοί παράγοντες ( </a:t>
            </a:r>
            <a:r>
              <a:rPr lang="el-GR" sz="2000" dirty="0" err="1" smtClean="0">
                <a:latin typeface="Arial" pitchFamily="34" charset="0"/>
                <a:cs typeface="Arial" pitchFamily="34" charset="0"/>
              </a:rPr>
              <a:t>π.χ</a:t>
            </a:r>
            <a:r>
              <a:rPr lang="el-GR" sz="2000" dirty="0" smtClean="0">
                <a:latin typeface="Arial" pitchFamily="34" charset="0"/>
                <a:cs typeface="Arial" pitchFamily="34" charset="0"/>
              </a:rPr>
              <a:t> </a:t>
            </a:r>
            <a:r>
              <a:rPr lang="el-GR" sz="2000" dirty="0" err="1" smtClean="0">
                <a:latin typeface="Arial" pitchFamily="34" charset="0"/>
                <a:cs typeface="Arial" pitchFamily="34" charset="0"/>
              </a:rPr>
              <a:t>χολερυθρίνη</a:t>
            </a:r>
            <a:r>
              <a:rPr lang="el-GR" sz="2000" dirty="0" smtClean="0">
                <a:latin typeface="Arial" pitchFamily="34" charset="0"/>
                <a:cs typeface="Arial" pitchFamily="34" charset="0"/>
              </a:rPr>
              <a:t>, </a:t>
            </a:r>
            <a:r>
              <a:rPr lang="en-US" sz="2000" dirty="0" smtClean="0">
                <a:latin typeface="Arial" pitchFamily="34" charset="0"/>
                <a:cs typeface="Arial" pitchFamily="34" charset="0"/>
              </a:rPr>
              <a:t>ALP</a:t>
            </a:r>
            <a:r>
              <a:rPr lang="el-GR" sz="2000" dirty="0" smtClean="0">
                <a:latin typeface="Arial" pitchFamily="34" charset="0"/>
                <a:cs typeface="Arial" pitchFamily="34" charset="0"/>
              </a:rPr>
              <a:t>)</a:t>
            </a: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2. </a:t>
            </a:r>
            <a:r>
              <a:rPr lang="el-GR" sz="2000" dirty="0" err="1" smtClean="0">
                <a:latin typeface="Arial" pitchFamily="34" charset="0"/>
                <a:cs typeface="Arial" pitchFamily="34" charset="0"/>
              </a:rPr>
              <a:t>Μονοκλωνικά</a:t>
            </a:r>
            <a:r>
              <a:rPr lang="el-GR" sz="2000" dirty="0" smtClean="0">
                <a:latin typeface="Arial" pitchFamily="34" charset="0"/>
                <a:cs typeface="Arial" pitchFamily="34" charset="0"/>
              </a:rPr>
              <a:t> αντισώματα  ( </a:t>
            </a:r>
            <a:r>
              <a:rPr lang="en-US" sz="2000" dirty="0" smtClean="0">
                <a:latin typeface="Arial" pitchFamily="34" charset="0"/>
                <a:cs typeface="Arial" pitchFamily="34" charset="0"/>
              </a:rPr>
              <a:t>CA 125, CA 199)</a:t>
            </a:r>
          </a:p>
          <a:p>
            <a:r>
              <a:rPr lang="el-GR" sz="2000" dirty="0" smtClean="0">
                <a:latin typeface="Arial" pitchFamily="34" charset="0"/>
                <a:cs typeface="Arial" pitchFamily="34" charset="0"/>
              </a:rPr>
              <a:t>3. Αντισώματα ( Α</a:t>
            </a:r>
            <a:r>
              <a:rPr lang="en-US" sz="2000" dirty="0" smtClean="0">
                <a:latin typeface="Arial" pitchFamily="34" charset="0"/>
                <a:cs typeface="Arial" pitchFamily="34" charset="0"/>
              </a:rPr>
              <a:t>DH, </a:t>
            </a:r>
            <a:r>
              <a:rPr lang="en-US" sz="2000" dirty="0" err="1" smtClean="0">
                <a:latin typeface="Arial" pitchFamily="34" charset="0"/>
                <a:cs typeface="Arial" pitchFamily="34" charset="0"/>
              </a:rPr>
              <a:t>bHCG</a:t>
            </a:r>
            <a:r>
              <a:rPr lang="en-US" sz="2000" dirty="0" smtClean="0">
                <a:latin typeface="Arial" pitchFamily="34" charset="0"/>
                <a:cs typeface="Arial" pitchFamily="34" charset="0"/>
              </a:rPr>
              <a:t>) </a:t>
            </a:r>
          </a:p>
          <a:p>
            <a:r>
              <a:rPr lang="en-US" sz="2000" dirty="0" smtClean="0">
                <a:latin typeface="Arial" pitchFamily="34" charset="0"/>
                <a:cs typeface="Arial" pitchFamily="34" charset="0"/>
              </a:rPr>
              <a:t>4. </a:t>
            </a:r>
            <a:r>
              <a:rPr lang="el-GR" sz="2000" dirty="0" err="1" smtClean="0">
                <a:latin typeface="Arial" pitchFamily="34" charset="0"/>
                <a:cs typeface="Arial" pitchFamily="34" charset="0"/>
              </a:rPr>
              <a:t>Πρωτείνες</a:t>
            </a:r>
            <a:r>
              <a:rPr lang="el-GR" sz="2000" dirty="0" smtClean="0">
                <a:latin typeface="Arial" pitchFamily="34" charset="0"/>
                <a:cs typeface="Arial" pitchFamily="34" charset="0"/>
              </a:rPr>
              <a:t> πεπτίδια ( </a:t>
            </a:r>
            <a:r>
              <a:rPr lang="en-US" sz="2000" dirty="0" err="1" smtClean="0">
                <a:latin typeface="Arial" pitchFamily="34" charset="0"/>
                <a:cs typeface="Arial" pitchFamily="34" charset="0"/>
              </a:rPr>
              <a:t>Tg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Calcitonine</a:t>
            </a:r>
            <a:r>
              <a:rPr lang="en-US" sz="2000" dirty="0" smtClean="0">
                <a:latin typeface="Arial" pitchFamily="34" charset="0"/>
                <a:cs typeface="Arial" pitchFamily="34" charset="0"/>
              </a:rPr>
              <a:t>) </a:t>
            </a:r>
          </a:p>
          <a:p>
            <a:endParaRPr lang="en-US" sz="2000" dirty="0" smtClean="0">
              <a:latin typeface="Arial" pitchFamily="34" charset="0"/>
              <a:cs typeface="Arial" pitchFamily="34" charset="0"/>
            </a:endParaRPr>
          </a:p>
          <a:p>
            <a:r>
              <a:rPr lang="el-GR" sz="2000" dirty="0" smtClean="0">
                <a:latin typeface="Arial" pitchFamily="34" charset="0"/>
                <a:cs typeface="Arial" pitchFamily="34" charset="0"/>
              </a:rPr>
              <a:t>Για Παρακολούθηση της εξέλιξης της νόσου / υποτροπής </a:t>
            </a:r>
          </a:p>
          <a:p>
            <a:r>
              <a:rPr lang="el-GR" sz="2000" dirty="0" smtClean="0">
                <a:latin typeface="Arial" pitchFamily="34" charset="0"/>
                <a:cs typeface="Arial" pitchFamily="34" charset="0"/>
              </a:rPr>
              <a:t>Όχι ειδικά </a:t>
            </a:r>
          </a:p>
          <a:p>
            <a:r>
              <a:rPr lang="el-GR" sz="2000" dirty="0" smtClean="0">
                <a:latin typeface="Arial" pitchFamily="34" charset="0"/>
                <a:cs typeface="Arial" pitchFamily="34" charset="0"/>
              </a:rPr>
              <a:t>Δεν θέτουν διάγνωση / υποβοηθούν </a:t>
            </a:r>
          </a:p>
          <a:p>
            <a:pPr>
              <a:buNone/>
            </a:pPr>
            <a:endParaRPr lang="el-GR" sz="2000" dirty="0">
              <a:latin typeface="Arial" pitchFamily="34" charset="0"/>
              <a:cs typeface="Arial" pitchFamily="34" charset="0"/>
            </a:endParaRPr>
          </a:p>
        </p:txBody>
      </p:sp>
      <p:pic>
        <p:nvPicPr>
          <p:cNvPr id="4" name="Picture 2"/>
          <p:cNvPicPr>
            <a:picLocks noChangeAspect="1" noChangeArrowheads="1"/>
          </p:cNvPicPr>
          <p:nvPr/>
        </p:nvPicPr>
        <p:blipFill>
          <a:blip r:embed="rId4"/>
          <a:srcRect l="47449" t="31307" r="7589" b="20257"/>
          <a:stretch>
            <a:fillRect/>
          </a:stretch>
        </p:blipFill>
        <p:spPr bwMode="auto">
          <a:xfrm>
            <a:off x="5150928" y="4429132"/>
            <a:ext cx="3707351" cy="2246497"/>
          </a:xfrm>
          <a:prstGeom prst="rect">
            <a:avLst/>
          </a:prstGeom>
          <a:noFill/>
          <a:ln w="9525">
            <a:noFill/>
            <a:miter lim="800000"/>
            <a:headEnd/>
            <a:tailEnd/>
          </a:ln>
          <a:effectLst/>
        </p:spPr>
      </p:pic>
      <p:pic>
        <p:nvPicPr>
          <p:cNvPr id="6" name="~PP3008.WAV">
            <a:hlinkClick r:id="" action="ppaction://media"/>
          </p:cNvPr>
          <p:cNvPicPr>
            <a:picLocks noRot="1" noChangeAspect="1"/>
          </p:cNvPicPr>
          <p:nvPr>
            <a:wavAudioFile r:embed="rId1" name="~PP3008.WAV"/>
          </p:nvPr>
        </p:nvPicPr>
        <p:blipFill>
          <a:blip r:embed="rId5"/>
          <a:stretch>
            <a:fillRect/>
          </a:stretch>
        </p:blipFill>
        <p:spPr>
          <a:xfrm>
            <a:off x="8653463" y="6367463"/>
            <a:ext cx="304800" cy="304800"/>
          </a:xfrm>
          <a:prstGeom prst="rect">
            <a:avLst/>
          </a:prstGeom>
        </p:spPr>
      </p:pic>
    </p:spTree>
  </p:cSld>
  <p:clrMapOvr>
    <a:masterClrMapping/>
  </p:clrMapOvr>
  <p:transition advTm="57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Βασικεσ</a:t>
            </a:r>
            <a:r>
              <a:rPr lang="el-GR" dirty="0" smtClean="0">
                <a:latin typeface="Arial" pitchFamily="34" charset="0"/>
                <a:cs typeface="Arial" pitchFamily="34" charset="0"/>
              </a:rPr>
              <a:t> </a:t>
            </a:r>
            <a:r>
              <a:rPr lang="el-GR" dirty="0" err="1" smtClean="0">
                <a:latin typeface="Arial" pitchFamily="34" charset="0"/>
                <a:cs typeface="Arial" pitchFamily="34" charset="0"/>
              </a:rPr>
              <a:t>αρχεσ</a:t>
            </a:r>
            <a:r>
              <a:rPr lang="el-GR" dirty="0" smtClean="0">
                <a:latin typeface="Arial" pitchFamily="34" charset="0"/>
                <a:cs typeface="Arial" pitchFamily="34" charset="0"/>
              </a:rPr>
              <a:t> </a:t>
            </a:r>
            <a:r>
              <a:rPr lang="el-GR" dirty="0" err="1" smtClean="0">
                <a:latin typeface="Arial" pitchFamily="34" charset="0"/>
                <a:cs typeface="Arial" pitchFamily="34" charset="0"/>
              </a:rPr>
              <a:t>χειρουργικησ</a:t>
            </a:r>
            <a:r>
              <a:rPr lang="el-GR" dirty="0" smtClean="0">
                <a:latin typeface="Arial" pitchFamily="34" charset="0"/>
                <a:cs typeface="Arial" pitchFamily="34" charset="0"/>
              </a:rPr>
              <a:t> </a:t>
            </a:r>
            <a:r>
              <a:rPr lang="el-GR" dirty="0" err="1" smtClean="0">
                <a:latin typeface="Arial" pitchFamily="34" charset="0"/>
                <a:cs typeface="Arial" pitchFamily="34" charset="0"/>
              </a:rPr>
              <a:t>ογκολογιασ</a:t>
            </a:r>
            <a:r>
              <a:rPr lang="el-GR" dirty="0" smtClean="0">
                <a:latin typeface="Arial" pitchFamily="34" charset="0"/>
                <a:cs typeface="Arial" pitchFamily="34" charset="0"/>
              </a:rPr>
              <a:t> </a:t>
            </a:r>
            <a:r>
              <a:rPr lang="el-GR" dirty="0" err="1" smtClean="0">
                <a:latin typeface="Arial" pitchFamily="34" charset="0"/>
                <a:cs typeface="Arial" pitchFamily="34" charset="0"/>
              </a:rPr>
              <a:t>Βηματα</a:t>
            </a:r>
            <a:r>
              <a:rPr lang="el-GR" dirty="0" smtClean="0">
                <a:latin typeface="Arial" pitchFamily="34" charset="0"/>
                <a:cs typeface="Arial" pitchFamily="34" charset="0"/>
              </a:rPr>
              <a:t> </a:t>
            </a:r>
            <a:r>
              <a:rPr lang="el-GR" dirty="0" err="1" smtClean="0">
                <a:latin typeface="Arial" pitchFamily="34" charset="0"/>
                <a:cs typeface="Arial" pitchFamily="34" charset="0"/>
              </a:rPr>
              <a:t>αντιμετωπισησ</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grpSp>
        <p:nvGrpSpPr>
          <p:cNvPr id="6" name="5 - Ομάδα"/>
          <p:cNvGrpSpPr/>
          <p:nvPr/>
        </p:nvGrpSpPr>
        <p:grpSpPr>
          <a:xfrm>
            <a:off x="714348" y="1643050"/>
            <a:ext cx="2428892" cy="857256"/>
            <a:chOff x="714348" y="1643050"/>
            <a:chExt cx="2428892" cy="857256"/>
          </a:xfrm>
        </p:grpSpPr>
        <p:sp>
          <p:nvSpPr>
            <p:cNvPr id="4" name="3 - Ορθογώνιο"/>
            <p:cNvSpPr/>
            <p:nvPr/>
          </p:nvSpPr>
          <p:spPr>
            <a:xfrm>
              <a:off x="714348" y="1643050"/>
              <a:ext cx="2143140" cy="85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TextBox"/>
            <p:cNvSpPr txBox="1"/>
            <p:nvPr/>
          </p:nvSpPr>
          <p:spPr>
            <a:xfrm>
              <a:off x="714348" y="1714488"/>
              <a:ext cx="2428892" cy="646331"/>
            </a:xfrm>
            <a:prstGeom prst="rect">
              <a:avLst/>
            </a:prstGeom>
            <a:noFill/>
          </p:spPr>
          <p:txBody>
            <a:bodyPr wrap="square" rtlCol="0">
              <a:spAutoFit/>
            </a:bodyPr>
            <a:lstStyle/>
            <a:p>
              <a:r>
                <a:rPr lang="el-GR" dirty="0" err="1" smtClean="0">
                  <a:latin typeface="Arial" pitchFamily="34" charset="0"/>
                  <a:cs typeface="Arial" pitchFamily="34" charset="0"/>
                </a:rPr>
                <a:t>Προσυμπτωματικός</a:t>
              </a:r>
              <a:r>
                <a:rPr lang="el-GR" dirty="0" smtClean="0">
                  <a:latin typeface="Arial" pitchFamily="34" charset="0"/>
                  <a:cs typeface="Arial" pitchFamily="34" charset="0"/>
                </a:rPr>
                <a:t> έλεγχος (</a:t>
              </a:r>
              <a:r>
                <a:rPr lang="en-US" dirty="0" smtClean="0">
                  <a:latin typeface="Arial" pitchFamily="34" charset="0"/>
                  <a:cs typeface="Arial" pitchFamily="34" charset="0"/>
                </a:rPr>
                <a:t>screening) </a:t>
              </a:r>
              <a:endParaRPr lang="el-GR" dirty="0">
                <a:latin typeface="Arial" pitchFamily="34" charset="0"/>
                <a:cs typeface="Arial" pitchFamily="34" charset="0"/>
              </a:endParaRPr>
            </a:p>
          </p:txBody>
        </p:sp>
      </p:grpSp>
      <p:grpSp>
        <p:nvGrpSpPr>
          <p:cNvPr id="7" name="6 - Ομάδα"/>
          <p:cNvGrpSpPr/>
          <p:nvPr/>
        </p:nvGrpSpPr>
        <p:grpSpPr>
          <a:xfrm>
            <a:off x="3143240" y="1643050"/>
            <a:ext cx="3714775" cy="1357322"/>
            <a:chOff x="714348" y="1643050"/>
            <a:chExt cx="2476516" cy="1357322"/>
          </a:xfrm>
        </p:grpSpPr>
        <p:sp>
          <p:nvSpPr>
            <p:cNvPr id="8" name="7 - Ορθογώνιο"/>
            <p:cNvSpPr/>
            <p:nvPr/>
          </p:nvSpPr>
          <p:spPr>
            <a:xfrm>
              <a:off x="714348" y="1643050"/>
              <a:ext cx="1762137" cy="135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761973" y="1714488"/>
              <a:ext cx="2428891" cy="1200329"/>
            </a:xfrm>
            <a:prstGeom prst="rect">
              <a:avLst/>
            </a:prstGeom>
            <a:noFill/>
          </p:spPr>
          <p:txBody>
            <a:bodyPr wrap="square" rtlCol="0">
              <a:spAutoFit/>
            </a:bodyPr>
            <a:lstStyle/>
            <a:p>
              <a:r>
                <a:rPr lang="el-GR" dirty="0" smtClean="0">
                  <a:latin typeface="Arial" pitchFamily="34" charset="0"/>
                  <a:cs typeface="Arial" pitchFamily="34" charset="0"/>
                </a:rPr>
                <a:t>Σύμπτωμα</a:t>
              </a:r>
            </a:p>
            <a:p>
              <a:pPr marL="342900" indent="-342900">
                <a:buAutoNum type="arabicPeriod"/>
              </a:pPr>
              <a:r>
                <a:rPr lang="el-GR" dirty="0" smtClean="0">
                  <a:latin typeface="Arial" pitchFamily="34" charset="0"/>
                  <a:cs typeface="Arial" pitchFamily="34" charset="0"/>
                </a:rPr>
                <a:t>Από τον Όγκο</a:t>
              </a:r>
            </a:p>
            <a:p>
              <a:pPr marL="342900" indent="-342900">
                <a:buAutoNum type="arabicPeriod"/>
              </a:pPr>
              <a:r>
                <a:rPr lang="el-GR" dirty="0" smtClean="0">
                  <a:latin typeface="Arial" pitchFamily="34" charset="0"/>
                  <a:cs typeface="Arial" pitchFamily="34" charset="0"/>
                </a:rPr>
                <a:t>Από τις Μεταστάσεις </a:t>
              </a:r>
            </a:p>
            <a:p>
              <a:pPr marL="342900" indent="-342900">
                <a:buAutoNum type="arabicPeriod"/>
              </a:pPr>
              <a:r>
                <a:rPr lang="el-GR" dirty="0" smtClean="0">
                  <a:latin typeface="Arial" pitchFamily="34" charset="0"/>
                  <a:cs typeface="Arial" pitchFamily="34" charset="0"/>
                </a:rPr>
                <a:t>Συστηματικά  </a:t>
              </a:r>
              <a:endParaRPr lang="el-GR" dirty="0">
                <a:latin typeface="Arial" pitchFamily="34" charset="0"/>
                <a:cs typeface="Arial" pitchFamily="34" charset="0"/>
              </a:endParaRPr>
            </a:p>
          </p:txBody>
        </p:sp>
      </p:grpSp>
      <p:grpSp>
        <p:nvGrpSpPr>
          <p:cNvPr id="10" name="9 - Ομάδα"/>
          <p:cNvGrpSpPr/>
          <p:nvPr/>
        </p:nvGrpSpPr>
        <p:grpSpPr>
          <a:xfrm>
            <a:off x="6072198" y="1643050"/>
            <a:ext cx="2428892" cy="857256"/>
            <a:chOff x="714348" y="1643050"/>
            <a:chExt cx="2428892" cy="857256"/>
          </a:xfrm>
        </p:grpSpPr>
        <p:sp>
          <p:nvSpPr>
            <p:cNvPr id="11" name="10 - Ορθογώνιο"/>
            <p:cNvSpPr/>
            <p:nvPr/>
          </p:nvSpPr>
          <p:spPr>
            <a:xfrm>
              <a:off x="714348" y="1643050"/>
              <a:ext cx="2143140" cy="85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714348" y="1714488"/>
              <a:ext cx="2428892" cy="646331"/>
            </a:xfrm>
            <a:prstGeom prst="rect">
              <a:avLst/>
            </a:prstGeom>
            <a:noFill/>
          </p:spPr>
          <p:txBody>
            <a:bodyPr wrap="square" rtlCol="0">
              <a:spAutoFit/>
            </a:bodyPr>
            <a:lstStyle/>
            <a:p>
              <a:r>
                <a:rPr lang="el-GR" dirty="0" err="1" smtClean="0">
                  <a:latin typeface="Arial" pitchFamily="34" charset="0"/>
                  <a:cs typeface="Arial" pitchFamily="34" charset="0"/>
                </a:rPr>
                <a:t>Ασυμπτωματικοί</a:t>
              </a:r>
              <a:endParaRPr lang="el-GR" dirty="0" smtClean="0">
                <a:latin typeface="Arial" pitchFamily="34" charset="0"/>
                <a:cs typeface="Arial" pitchFamily="34" charset="0"/>
              </a:endParaRPr>
            </a:p>
            <a:p>
              <a:r>
                <a:rPr lang="el-GR" dirty="0" smtClean="0">
                  <a:latin typeface="Arial" pitchFamily="34" charset="0"/>
                  <a:cs typeface="Arial" pitchFamily="34" charset="0"/>
                </a:rPr>
                <a:t>(τυχαίο εύρημα) </a:t>
              </a:r>
              <a:r>
                <a:rPr lang="en-US" dirty="0" smtClean="0">
                  <a:latin typeface="Arial" pitchFamily="34" charset="0"/>
                  <a:cs typeface="Arial" pitchFamily="34" charset="0"/>
                </a:rPr>
                <a:t> </a:t>
              </a:r>
              <a:endParaRPr lang="el-GR" dirty="0">
                <a:latin typeface="Arial" pitchFamily="34" charset="0"/>
                <a:cs typeface="Arial" pitchFamily="34" charset="0"/>
              </a:endParaRPr>
            </a:p>
          </p:txBody>
        </p:sp>
      </p:grpSp>
      <p:grpSp>
        <p:nvGrpSpPr>
          <p:cNvPr id="13" name="12 - Ομάδα"/>
          <p:cNvGrpSpPr/>
          <p:nvPr/>
        </p:nvGrpSpPr>
        <p:grpSpPr>
          <a:xfrm>
            <a:off x="3143240" y="3214686"/>
            <a:ext cx="3071834" cy="785818"/>
            <a:chOff x="714348" y="1643050"/>
            <a:chExt cx="2428892" cy="857256"/>
          </a:xfrm>
        </p:grpSpPr>
        <p:sp>
          <p:nvSpPr>
            <p:cNvPr id="14" name="13 - Ορθογώνιο"/>
            <p:cNvSpPr/>
            <p:nvPr/>
          </p:nvSpPr>
          <p:spPr>
            <a:xfrm>
              <a:off x="714348" y="1643050"/>
              <a:ext cx="2143140" cy="8572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TextBox"/>
            <p:cNvSpPr txBox="1"/>
            <p:nvPr/>
          </p:nvSpPr>
          <p:spPr>
            <a:xfrm>
              <a:off x="714348" y="1714488"/>
              <a:ext cx="2428892" cy="705088"/>
            </a:xfrm>
            <a:prstGeom prst="rect">
              <a:avLst/>
            </a:prstGeom>
            <a:noFill/>
          </p:spPr>
          <p:txBody>
            <a:bodyPr wrap="square" rtlCol="0">
              <a:spAutoFit/>
            </a:bodyPr>
            <a:lstStyle/>
            <a:p>
              <a:r>
                <a:rPr lang="el-GR" dirty="0" smtClean="0">
                  <a:latin typeface="Arial" pitchFamily="34" charset="0"/>
                  <a:cs typeface="Arial" pitchFamily="34" charset="0"/>
                </a:rPr>
                <a:t>Απεικονιστικός / ενδοσκοπικός έλεγχος </a:t>
              </a:r>
              <a:endParaRPr lang="el-GR" dirty="0">
                <a:latin typeface="Arial" pitchFamily="34" charset="0"/>
                <a:cs typeface="Arial" pitchFamily="34" charset="0"/>
              </a:endParaRPr>
            </a:p>
          </p:txBody>
        </p:sp>
      </p:grpSp>
      <p:grpSp>
        <p:nvGrpSpPr>
          <p:cNvPr id="17" name="16 - Ομάδα"/>
          <p:cNvGrpSpPr/>
          <p:nvPr/>
        </p:nvGrpSpPr>
        <p:grpSpPr>
          <a:xfrm>
            <a:off x="642910" y="3214686"/>
            <a:ext cx="2428892" cy="785818"/>
            <a:chOff x="714348" y="1643050"/>
            <a:chExt cx="2428892" cy="857256"/>
          </a:xfrm>
        </p:grpSpPr>
        <p:sp>
          <p:nvSpPr>
            <p:cNvPr id="18" name="17 - Ορθογώνιο"/>
            <p:cNvSpPr/>
            <p:nvPr/>
          </p:nvSpPr>
          <p:spPr>
            <a:xfrm>
              <a:off x="714348" y="1643050"/>
              <a:ext cx="2143140" cy="8572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TextBox"/>
            <p:cNvSpPr txBox="1"/>
            <p:nvPr/>
          </p:nvSpPr>
          <p:spPr>
            <a:xfrm>
              <a:off x="714348" y="1714488"/>
              <a:ext cx="2428892" cy="646331"/>
            </a:xfrm>
            <a:prstGeom prst="rect">
              <a:avLst/>
            </a:prstGeom>
            <a:noFill/>
          </p:spPr>
          <p:txBody>
            <a:bodyPr wrap="square" rtlCol="0">
              <a:spAutoFit/>
            </a:bodyPr>
            <a:lstStyle/>
            <a:p>
              <a:r>
                <a:rPr lang="el-GR" dirty="0" smtClean="0">
                  <a:latin typeface="Arial" pitchFamily="34" charset="0"/>
                  <a:cs typeface="Arial" pitchFamily="34" charset="0"/>
                </a:rPr>
                <a:t>Ιστορικό – κλινική εξέταση </a:t>
              </a:r>
              <a:endParaRPr lang="el-GR" dirty="0">
                <a:latin typeface="Arial" pitchFamily="34" charset="0"/>
                <a:cs typeface="Arial" pitchFamily="34" charset="0"/>
              </a:endParaRPr>
            </a:p>
          </p:txBody>
        </p:sp>
      </p:grpSp>
      <p:grpSp>
        <p:nvGrpSpPr>
          <p:cNvPr id="20" name="19 - Ομάδα"/>
          <p:cNvGrpSpPr/>
          <p:nvPr/>
        </p:nvGrpSpPr>
        <p:grpSpPr>
          <a:xfrm>
            <a:off x="6215074" y="2928934"/>
            <a:ext cx="2428892" cy="1071570"/>
            <a:chOff x="714348" y="1643050"/>
            <a:chExt cx="2428892" cy="1168985"/>
          </a:xfrm>
        </p:grpSpPr>
        <p:sp>
          <p:nvSpPr>
            <p:cNvPr id="21" name="20 - Ορθογώνιο"/>
            <p:cNvSpPr/>
            <p:nvPr/>
          </p:nvSpPr>
          <p:spPr>
            <a:xfrm>
              <a:off x="714348" y="1643050"/>
              <a:ext cx="2143140" cy="11689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TextBox"/>
            <p:cNvSpPr txBox="1"/>
            <p:nvPr/>
          </p:nvSpPr>
          <p:spPr>
            <a:xfrm>
              <a:off x="714348" y="1714488"/>
              <a:ext cx="2428892" cy="1007269"/>
            </a:xfrm>
            <a:prstGeom prst="rect">
              <a:avLst/>
            </a:prstGeom>
            <a:noFill/>
          </p:spPr>
          <p:txBody>
            <a:bodyPr wrap="square" rtlCol="0">
              <a:spAutoFit/>
            </a:bodyPr>
            <a:lstStyle/>
            <a:p>
              <a:r>
                <a:rPr lang="el-GR" dirty="0" smtClean="0">
                  <a:latin typeface="Arial" pitchFamily="34" charset="0"/>
                  <a:cs typeface="Arial" pitchFamily="34" charset="0"/>
                </a:rPr>
                <a:t>Κυτταρολογική </a:t>
              </a:r>
            </a:p>
            <a:p>
              <a:r>
                <a:rPr lang="el-GR" dirty="0" smtClean="0">
                  <a:latin typeface="Arial" pitchFamily="34" charset="0"/>
                  <a:cs typeface="Arial" pitchFamily="34" charset="0"/>
                </a:rPr>
                <a:t>Ιστολογική ταυτοποίηση </a:t>
              </a:r>
              <a:endParaRPr lang="el-GR" dirty="0">
                <a:latin typeface="Arial" pitchFamily="34" charset="0"/>
                <a:cs typeface="Arial" pitchFamily="34" charset="0"/>
              </a:endParaRPr>
            </a:p>
          </p:txBody>
        </p:sp>
      </p:grpSp>
      <p:grpSp>
        <p:nvGrpSpPr>
          <p:cNvPr id="23" name="22 - Ομάδα"/>
          <p:cNvGrpSpPr/>
          <p:nvPr/>
        </p:nvGrpSpPr>
        <p:grpSpPr>
          <a:xfrm>
            <a:off x="4929190" y="4143380"/>
            <a:ext cx="1857388" cy="785818"/>
            <a:chOff x="714348" y="1643050"/>
            <a:chExt cx="2428892" cy="857256"/>
          </a:xfrm>
        </p:grpSpPr>
        <p:sp>
          <p:nvSpPr>
            <p:cNvPr id="24" name="23 - Ορθογώνιο"/>
            <p:cNvSpPr/>
            <p:nvPr/>
          </p:nvSpPr>
          <p:spPr>
            <a:xfrm>
              <a:off x="714348" y="1643050"/>
              <a:ext cx="2143140" cy="85725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24 - TextBox"/>
            <p:cNvSpPr txBox="1"/>
            <p:nvPr/>
          </p:nvSpPr>
          <p:spPr>
            <a:xfrm>
              <a:off x="714348" y="1714488"/>
              <a:ext cx="2428892" cy="705088"/>
            </a:xfrm>
            <a:prstGeom prst="rect">
              <a:avLst/>
            </a:prstGeom>
            <a:noFill/>
          </p:spPr>
          <p:txBody>
            <a:bodyPr wrap="square" rtlCol="0">
              <a:spAutoFit/>
            </a:bodyPr>
            <a:lstStyle/>
            <a:p>
              <a:r>
                <a:rPr lang="el-GR" dirty="0" smtClean="0">
                  <a:latin typeface="Arial" pitchFamily="34" charset="0"/>
                  <a:cs typeface="Arial" pitchFamily="34" charset="0"/>
                </a:rPr>
                <a:t>ΟΓΚΟΛΟΓΙΚΟ ΣΥΜΒΟΥΛΙΟ </a:t>
              </a:r>
              <a:endParaRPr lang="el-GR" dirty="0">
                <a:latin typeface="Arial" pitchFamily="34" charset="0"/>
                <a:cs typeface="Arial" pitchFamily="34" charset="0"/>
              </a:endParaRPr>
            </a:p>
          </p:txBody>
        </p:sp>
      </p:grpSp>
      <p:cxnSp>
        <p:nvCxnSpPr>
          <p:cNvPr id="27" name="26 - Ευθεία γραμμή σύνδεσης"/>
          <p:cNvCxnSpPr/>
          <p:nvPr/>
        </p:nvCxnSpPr>
        <p:spPr>
          <a:xfrm>
            <a:off x="214282" y="4143380"/>
            <a:ext cx="8429684" cy="158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8" name="16 - Ομάδα"/>
          <p:cNvGrpSpPr/>
          <p:nvPr/>
        </p:nvGrpSpPr>
        <p:grpSpPr>
          <a:xfrm>
            <a:off x="6572264" y="4286256"/>
            <a:ext cx="2571768" cy="1229308"/>
            <a:chOff x="5572132" y="714343"/>
            <a:chExt cx="3143272" cy="1881213"/>
          </a:xfrm>
        </p:grpSpPr>
        <p:pic>
          <p:nvPicPr>
            <p:cNvPr id="29" name="Picture 6" descr="Chemotherapy drip"/>
            <p:cNvPicPr>
              <a:picLocks noChangeAspect="1" noChangeArrowheads="1"/>
            </p:cNvPicPr>
            <p:nvPr/>
          </p:nvPicPr>
          <p:blipFill>
            <a:blip r:embed="rId4" cstate="print"/>
            <a:srcRect/>
            <a:stretch>
              <a:fillRect/>
            </a:stretch>
          </p:blipFill>
          <p:spPr bwMode="auto">
            <a:xfrm>
              <a:off x="5857884" y="1214421"/>
              <a:ext cx="2071702" cy="1381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29 - TextBox"/>
            <p:cNvSpPr txBox="1"/>
            <p:nvPr/>
          </p:nvSpPr>
          <p:spPr>
            <a:xfrm>
              <a:off x="5572132" y="714343"/>
              <a:ext cx="3143272" cy="470992"/>
            </a:xfrm>
            <a:prstGeom prst="rect">
              <a:avLst/>
            </a:prstGeom>
            <a:noFill/>
          </p:spPr>
          <p:txBody>
            <a:bodyPr wrap="square" rtlCol="0">
              <a:spAutoFit/>
            </a:bodyPr>
            <a:lstStyle/>
            <a:p>
              <a:r>
                <a:rPr lang="el-GR" sz="14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Συστηματική Θεραπεία </a:t>
              </a:r>
              <a:endParaRPr lang="el-GR" sz="1400"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1" name="17 - Ομάδα"/>
          <p:cNvGrpSpPr/>
          <p:nvPr/>
        </p:nvGrpSpPr>
        <p:grpSpPr>
          <a:xfrm>
            <a:off x="5072065" y="5841656"/>
            <a:ext cx="3000396" cy="944932"/>
            <a:chOff x="2856191" y="5000637"/>
            <a:chExt cx="3006438" cy="1009964"/>
          </a:xfrm>
        </p:grpSpPr>
        <p:pic>
          <p:nvPicPr>
            <p:cNvPr id="32" name="Picture 8" descr="Image result for breast cancer radiotherapy"/>
            <p:cNvPicPr>
              <a:picLocks noChangeAspect="1" noChangeArrowheads="1"/>
            </p:cNvPicPr>
            <p:nvPr/>
          </p:nvPicPr>
          <p:blipFill>
            <a:blip r:embed="rId5" cstate="print"/>
            <a:srcRect/>
            <a:stretch>
              <a:fillRect/>
            </a:stretch>
          </p:blipFill>
          <p:spPr bwMode="auto">
            <a:xfrm>
              <a:off x="4286246" y="5000637"/>
              <a:ext cx="1576383" cy="10099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32 - TextBox"/>
            <p:cNvSpPr txBox="1"/>
            <p:nvPr/>
          </p:nvSpPr>
          <p:spPr>
            <a:xfrm>
              <a:off x="2856191" y="5628828"/>
              <a:ext cx="2286016" cy="307777"/>
            </a:xfrm>
            <a:prstGeom prst="rect">
              <a:avLst/>
            </a:prstGeom>
            <a:noFill/>
          </p:spPr>
          <p:txBody>
            <a:bodyPr wrap="square" rtlCol="0">
              <a:spAutoFit/>
            </a:bodyPr>
            <a:lstStyle/>
            <a:p>
              <a:r>
                <a:rPr lang="el-GR" sz="14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Ακτινοθεραπεία </a:t>
              </a:r>
              <a:endParaRPr lang="el-GR" sz="1400"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050" name="AutoShape 2" descr="The Important Role Plastic Surgery Plays In Cancer Treatment | Fox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52" name="AutoShape 4" descr="The Important Role Plastic Surgery Plays In Cancer Treatment | Fox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54" name="AutoShape 6" descr="https://www.foxchase.org/sites/fccc/files/cancer-plastic-surgery.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56" name="AutoShape 8" descr="https://www.foxchase.org/sites/fccc/files/cancer-plastic-surgery.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38" name="15 - Ομάδα"/>
          <p:cNvGrpSpPr/>
          <p:nvPr/>
        </p:nvGrpSpPr>
        <p:grpSpPr>
          <a:xfrm>
            <a:off x="142844" y="5093384"/>
            <a:ext cx="5121295" cy="1407450"/>
            <a:chOff x="-5791119" y="755960"/>
            <a:chExt cx="8755763" cy="2244412"/>
          </a:xfrm>
        </p:grpSpPr>
        <p:pic>
          <p:nvPicPr>
            <p:cNvPr id="39" name="Picture 4" descr="Image result for breast cancer surgery"/>
            <p:cNvPicPr>
              <a:picLocks noChangeAspect="1" noChangeArrowheads="1"/>
            </p:cNvPicPr>
            <p:nvPr/>
          </p:nvPicPr>
          <p:blipFill>
            <a:blip r:embed="rId6" cstate="print"/>
            <a:srcRect/>
            <a:stretch>
              <a:fillRect/>
            </a:stretch>
          </p:blipFill>
          <p:spPr bwMode="auto">
            <a:xfrm>
              <a:off x="285720" y="1214422"/>
              <a:ext cx="2678924" cy="1785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39 - TextBox"/>
            <p:cNvSpPr txBox="1"/>
            <p:nvPr/>
          </p:nvSpPr>
          <p:spPr>
            <a:xfrm>
              <a:off x="-5791119" y="755960"/>
              <a:ext cx="3786214" cy="307777"/>
            </a:xfrm>
            <a:prstGeom prst="rect">
              <a:avLst/>
            </a:prstGeom>
            <a:noFill/>
          </p:spPr>
          <p:txBody>
            <a:bodyPr wrap="square" rtlCol="0">
              <a:spAutoFit/>
            </a:bodyPr>
            <a:lstStyle/>
            <a:p>
              <a:r>
                <a:rPr lang="el-GR" sz="14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Χειρουργική Επέμβαση </a:t>
              </a:r>
              <a:endParaRPr lang="el-GR" sz="1400"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42" name="41 - TextBox"/>
          <p:cNvSpPr txBox="1"/>
          <p:nvPr/>
        </p:nvSpPr>
        <p:spPr>
          <a:xfrm>
            <a:off x="71406" y="5411450"/>
            <a:ext cx="3857652" cy="1446550"/>
          </a:xfrm>
          <a:prstGeom prst="rect">
            <a:avLst/>
          </a:prstGeom>
          <a:noFill/>
        </p:spPr>
        <p:txBody>
          <a:bodyPr wrap="square" rtlCol="0">
            <a:spAutoFit/>
          </a:bodyPr>
          <a:lstStyle/>
          <a:p>
            <a:r>
              <a:rPr lang="el-GR" sz="1400" b="1" dirty="0" smtClean="0">
                <a:solidFill>
                  <a:schemeClr val="accent5">
                    <a:lumMod val="50000"/>
                  </a:schemeClr>
                </a:solidFill>
                <a:latin typeface="Arial" pitchFamily="34" charset="0"/>
                <a:cs typeface="Arial" pitchFamily="34" charset="0"/>
              </a:rPr>
              <a:t>Εξαίρεση με σκοπό την ίαση </a:t>
            </a:r>
          </a:p>
          <a:p>
            <a:r>
              <a:rPr lang="el-GR" sz="1400" b="1" dirty="0" smtClean="0">
                <a:solidFill>
                  <a:schemeClr val="accent5">
                    <a:lumMod val="50000"/>
                  </a:schemeClr>
                </a:solidFill>
                <a:latin typeface="Arial" pitchFamily="34" charset="0"/>
                <a:cs typeface="Arial" pitchFamily="34" charset="0"/>
              </a:rPr>
              <a:t>Εξαίρεση με σκοπό την ανακούφιση </a:t>
            </a:r>
          </a:p>
          <a:p>
            <a:r>
              <a:rPr lang="el-GR" sz="1400" b="1" dirty="0" smtClean="0">
                <a:solidFill>
                  <a:schemeClr val="accent5">
                    <a:lumMod val="50000"/>
                  </a:schemeClr>
                </a:solidFill>
                <a:latin typeface="Arial" pitchFamily="34" charset="0"/>
                <a:cs typeface="Arial" pitchFamily="34" charset="0"/>
              </a:rPr>
              <a:t>Προφύλαξη </a:t>
            </a:r>
          </a:p>
          <a:p>
            <a:r>
              <a:rPr lang="el-GR" sz="1400" b="1" dirty="0" smtClean="0">
                <a:solidFill>
                  <a:schemeClr val="accent5">
                    <a:lumMod val="50000"/>
                  </a:schemeClr>
                </a:solidFill>
                <a:latin typeface="Arial" pitchFamily="34" charset="0"/>
                <a:cs typeface="Arial" pitchFamily="34" charset="0"/>
              </a:rPr>
              <a:t>Αντιμετώπιση επιπλοκών από τον όγκο</a:t>
            </a:r>
          </a:p>
          <a:p>
            <a:r>
              <a:rPr lang="el-GR" sz="1400" b="1" dirty="0" smtClean="0">
                <a:solidFill>
                  <a:schemeClr val="accent5">
                    <a:lumMod val="50000"/>
                  </a:schemeClr>
                </a:solidFill>
                <a:latin typeface="Arial" pitchFamily="34" charset="0"/>
                <a:cs typeface="Arial" pitchFamily="34" charset="0"/>
              </a:rPr>
              <a:t>Αποκατάσταση  </a:t>
            </a:r>
          </a:p>
          <a:p>
            <a:endParaRPr lang="el-GR" dirty="0"/>
          </a:p>
        </p:txBody>
      </p:sp>
      <p:grpSp>
        <p:nvGrpSpPr>
          <p:cNvPr id="43" name="42 - Ομάδα"/>
          <p:cNvGrpSpPr/>
          <p:nvPr/>
        </p:nvGrpSpPr>
        <p:grpSpPr>
          <a:xfrm>
            <a:off x="1928794" y="4143380"/>
            <a:ext cx="2143140" cy="785818"/>
            <a:chOff x="714348" y="1643050"/>
            <a:chExt cx="2428892" cy="857256"/>
          </a:xfrm>
        </p:grpSpPr>
        <p:sp>
          <p:nvSpPr>
            <p:cNvPr id="44" name="43 - Ορθογώνιο"/>
            <p:cNvSpPr/>
            <p:nvPr/>
          </p:nvSpPr>
          <p:spPr>
            <a:xfrm>
              <a:off x="714348" y="1643050"/>
              <a:ext cx="2143140" cy="85725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44 - TextBox"/>
            <p:cNvSpPr txBox="1"/>
            <p:nvPr/>
          </p:nvSpPr>
          <p:spPr>
            <a:xfrm>
              <a:off x="714348" y="1714488"/>
              <a:ext cx="2428892" cy="705088"/>
            </a:xfrm>
            <a:prstGeom prst="rect">
              <a:avLst/>
            </a:prstGeom>
            <a:noFill/>
          </p:spPr>
          <p:txBody>
            <a:bodyPr wrap="square" rtlCol="0">
              <a:spAutoFit/>
            </a:bodyPr>
            <a:lstStyle/>
            <a:p>
              <a:r>
                <a:rPr lang="el-GR" dirty="0" smtClean="0">
                  <a:latin typeface="Arial" pitchFamily="34" charset="0"/>
                  <a:cs typeface="Arial" pitchFamily="34" charset="0"/>
                </a:rPr>
                <a:t>ΣΤΑΔΙΟΠΟΙΗΣΗ</a:t>
              </a:r>
              <a:endParaRPr lang="el-GR" dirty="0">
                <a:latin typeface="Arial" pitchFamily="34" charset="0"/>
                <a:cs typeface="Arial" pitchFamily="34" charset="0"/>
              </a:endParaRPr>
            </a:p>
          </p:txBody>
        </p:sp>
      </p:grpSp>
      <p:sp>
        <p:nvSpPr>
          <p:cNvPr id="46" name="45 - Συν"/>
          <p:cNvSpPr/>
          <p:nvPr/>
        </p:nvSpPr>
        <p:spPr>
          <a:xfrm>
            <a:off x="4143372" y="4357694"/>
            <a:ext cx="428628" cy="35719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8" name="47 - Ευθύγραμμο βέλος σύνδεσης"/>
          <p:cNvCxnSpPr>
            <a:stCxn id="24" idx="2"/>
          </p:cNvCxnSpPr>
          <p:nvPr/>
        </p:nvCxnSpPr>
        <p:spPr>
          <a:xfrm rot="5400000">
            <a:off x="5196032" y="4948108"/>
            <a:ext cx="571504" cy="533684"/>
          </a:xfrm>
          <a:prstGeom prst="straightConnector1">
            <a:avLst/>
          </a:prstGeom>
          <a:ln w="25400">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48 - Ευθύγραμμο βέλος σύνδεσης"/>
          <p:cNvCxnSpPr>
            <a:stCxn id="24" idx="2"/>
          </p:cNvCxnSpPr>
          <p:nvPr/>
        </p:nvCxnSpPr>
        <p:spPr>
          <a:xfrm rot="16200000" flipH="1">
            <a:off x="5767536" y="4910288"/>
            <a:ext cx="928694" cy="966514"/>
          </a:xfrm>
          <a:prstGeom prst="straightConnector1">
            <a:avLst/>
          </a:prstGeom>
          <a:ln w="25400">
            <a:prstDash val="dash"/>
            <a:tailEnd type="arrow"/>
          </a:ln>
        </p:spPr>
        <p:style>
          <a:lnRef idx="1">
            <a:schemeClr val="accent1"/>
          </a:lnRef>
          <a:fillRef idx="0">
            <a:schemeClr val="accent1"/>
          </a:fillRef>
          <a:effectRef idx="0">
            <a:schemeClr val="accent1"/>
          </a:effectRef>
          <a:fontRef idx="minor">
            <a:schemeClr val="tx1"/>
          </a:fontRef>
        </p:style>
      </p:cxnSp>
      <p:cxnSp>
        <p:nvCxnSpPr>
          <p:cNvPr id="52" name="51 - Ευθύγραμμο βέλος σύνδεσης"/>
          <p:cNvCxnSpPr>
            <a:stCxn id="24" idx="2"/>
          </p:cNvCxnSpPr>
          <p:nvPr/>
        </p:nvCxnSpPr>
        <p:spPr>
          <a:xfrm rot="16200000" flipH="1">
            <a:off x="6124726" y="4553098"/>
            <a:ext cx="214314" cy="966514"/>
          </a:xfrm>
          <a:prstGeom prst="straightConnector1">
            <a:avLst/>
          </a:prstGeom>
          <a:ln w="25400">
            <a:prstDash val="dash"/>
            <a:tailEnd type="arrow"/>
          </a:ln>
        </p:spPr>
        <p:style>
          <a:lnRef idx="1">
            <a:schemeClr val="accent1"/>
          </a:lnRef>
          <a:fillRef idx="0">
            <a:schemeClr val="accent1"/>
          </a:fillRef>
          <a:effectRef idx="0">
            <a:schemeClr val="accent1"/>
          </a:effectRef>
          <a:fontRef idx="minor">
            <a:schemeClr val="tx1"/>
          </a:fontRef>
        </p:style>
      </p:cxnSp>
      <p:grpSp>
        <p:nvGrpSpPr>
          <p:cNvPr id="47" name="46 - Ομάδα"/>
          <p:cNvGrpSpPr/>
          <p:nvPr/>
        </p:nvGrpSpPr>
        <p:grpSpPr>
          <a:xfrm>
            <a:off x="2500298" y="6357958"/>
            <a:ext cx="714380" cy="428604"/>
            <a:chOff x="714348" y="1643050"/>
            <a:chExt cx="2428892" cy="857256"/>
          </a:xfrm>
        </p:grpSpPr>
        <p:sp>
          <p:nvSpPr>
            <p:cNvPr id="50" name="49 - Ορθογώνιο"/>
            <p:cNvSpPr/>
            <p:nvPr/>
          </p:nvSpPr>
          <p:spPr>
            <a:xfrm>
              <a:off x="714348" y="1643050"/>
              <a:ext cx="2143140" cy="8572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50 - TextBox"/>
            <p:cNvSpPr txBox="1"/>
            <p:nvPr/>
          </p:nvSpPr>
          <p:spPr>
            <a:xfrm>
              <a:off x="714348" y="1714488"/>
              <a:ext cx="2428892" cy="738705"/>
            </a:xfrm>
            <a:prstGeom prst="rect">
              <a:avLst/>
            </a:prstGeom>
            <a:noFill/>
          </p:spPr>
          <p:txBody>
            <a:bodyPr wrap="square" rtlCol="0">
              <a:spAutoFit/>
            </a:bodyPr>
            <a:lstStyle/>
            <a:p>
              <a:r>
                <a:rPr lang="en-US" dirty="0" smtClean="0">
                  <a:latin typeface="Arial" pitchFamily="34" charset="0"/>
                  <a:cs typeface="Arial" pitchFamily="34" charset="0"/>
                </a:rPr>
                <a:t>FU</a:t>
              </a:r>
              <a:endParaRPr lang="el-GR" dirty="0">
                <a:latin typeface="Arial" pitchFamily="34" charset="0"/>
                <a:cs typeface="Arial" pitchFamily="34" charset="0"/>
              </a:endParaRPr>
            </a:p>
          </p:txBody>
        </p:sp>
      </p:grpSp>
      <p:pic>
        <p:nvPicPr>
          <p:cNvPr id="54" name="~PP2687.WAV">
            <a:hlinkClick r:id="" action="ppaction://media"/>
          </p:cNvPr>
          <p:cNvPicPr>
            <a:picLocks noRot="1" noChangeAspect="1"/>
          </p:cNvPicPr>
          <p:nvPr>
            <a:wavAudioFile r:embed="rId1" name="~PP2687.WAV"/>
          </p:nvPr>
        </p:nvPicPr>
        <p:blipFill>
          <a:blip r:embed="rId7"/>
          <a:stretch>
            <a:fillRect/>
          </a:stretch>
        </p:blipFill>
        <p:spPr>
          <a:xfrm>
            <a:off x="8653463" y="6367463"/>
            <a:ext cx="304800" cy="304800"/>
          </a:xfrm>
          <a:prstGeom prst="rect">
            <a:avLst/>
          </a:prstGeom>
        </p:spPr>
      </p:pic>
    </p:spTree>
  </p:cSld>
  <p:clrMapOvr>
    <a:masterClrMapping/>
  </p:clrMapOvr>
  <p:transition advTm="105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a:bodyPr>
          <a:lstStyle/>
          <a:p>
            <a:endParaRPr lang="el-GR" sz="4800" dirty="0">
              <a:latin typeface="Arial" pitchFamily="34" charset="0"/>
              <a:cs typeface="Arial" pitchFamily="34" charset="0"/>
            </a:endParaRPr>
          </a:p>
        </p:txBody>
      </p:sp>
      <p:pic>
        <p:nvPicPr>
          <p:cNvPr id="56322" name="Picture 2" descr="Surgical Oncology Treatment Service in Sahibzada Ajit Singh Nagar ..."/>
          <p:cNvPicPr>
            <a:picLocks noChangeAspect="1" noChangeArrowheads="1"/>
          </p:cNvPicPr>
          <p:nvPr/>
        </p:nvPicPr>
        <p:blipFill>
          <a:blip r:embed="rId4"/>
          <a:srcRect/>
          <a:stretch>
            <a:fillRect/>
          </a:stretch>
        </p:blipFill>
        <p:spPr bwMode="auto">
          <a:xfrm>
            <a:off x="214282" y="0"/>
            <a:ext cx="8715404" cy="6832877"/>
          </a:xfrm>
          <a:prstGeom prst="rect">
            <a:avLst/>
          </a:prstGeom>
          <a:noFill/>
        </p:spPr>
      </p:pic>
      <p:sp>
        <p:nvSpPr>
          <p:cNvPr id="5" name="4 - Ορθογώνιο"/>
          <p:cNvSpPr/>
          <p:nvPr/>
        </p:nvSpPr>
        <p:spPr>
          <a:xfrm>
            <a:off x="3071802" y="857232"/>
            <a:ext cx="2786082" cy="523220"/>
          </a:xfrm>
          <a:prstGeom prst="rect">
            <a:avLst/>
          </a:prstGeom>
        </p:spPr>
        <p:txBody>
          <a:bodyPr wrap="square">
            <a:spAutoFit/>
          </a:bodyPr>
          <a:lstStyle/>
          <a:p>
            <a:r>
              <a:rPr lang="el-GR" sz="2800" b="1" dirty="0" smtClean="0">
                <a:solidFill>
                  <a:schemeClr val="bg1"/>
                </a:solidFill>
                <a:latin typeface="Arial" pitchFamily="34" charset="0"/>
                <a:cs typeface="Arial" pitchFamily="34" charset="0"/>
              </a:rPr>
              <a:t>Σας ευχαριστώ </a:t>
            </a:r>
            <a:endParaRPr lang="el-GR" sz="2800" b="1" dirty="0">
              <a:solidFill>
                <a:schemeClr val="bg1"/>
              </a:solidFill>
              <a:latin typeface="Arial" pitchFamily="34" charset="0"/>
              <a:cs typeface="Arial" pitchFamily="34" charset="0"/>
            </a:endParaRPr>
          </a:p>
        </p:txBody>
      </p:sp>
      <p:pic>
        <p:nvPicPr>
          <p:cNvPr id="7" name="~PP2288.WAV">
            <a:hlinkClick r:id="" action="ppaction://media"/>
          </p:cNvPr>
          <p:cNvPicPr>
            <a:picLocks noRot="1" noChangeAspect="1"/>
          </p:cNvPicPr>
          <p:nvPr>
            <a:wavAudioFile r:embed="rId1" name="~PP2288.WAV"/>
          </p:nvPr>
        </p:nvPicPr>
        <p:blipFill>
          <a:blip r:embed="rId5"/>
          <a:stretch>
            <a:fillRect/>
          </a:stretch>
        </p:blipFill>
        <p:spPr>
          <a:xfrm>
            <a:off x="8653463" y="6367463"/>
            <a:ext cx="304800" cy="304800"/>
          </a:xfrm>
          <a:prstGeom prst="rect">
            <a:avLst/>
          </a:prstGeom>
        </p:spPr>
      </p:pic>
    </p:spTree>
  </p:cSld>
  <p:clrMapOvr>
    <a:masterClrMapping/>
  </p:clrMapOvr>
  <p:transition advTm="3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solidFill>
                  <a:schemeClr val="accent5">
                    <a:lumMod val="75000"/>
                  </a:schemeClr>
                </a:solidFill>
                <a:latin typeface="Arial" pitchFamily="34" charset="0"/>
                <a:cs typeface="Arial" pitchFamily="34" charset="0"/>
              </a:rPr>
              <a:t>Αρχεσ</a:t>
            </a:r>
            <a:r>
              <a:rPr lang="el-GR" b="1" dirty="0" smtClean="0">
                <a:solidFill>
                  <a:schemeClr val="accent5">
                    <a:lumMod val="75000"/>
                  </a:schemeClr>
                </a:solidFill>
                <a:latin typeface="Arial" pitchFamily="34" charset="0"/>
                <a:cs typeface="Arial" pitchFamily="34" charset="0"/>
              </a:rPr>
              <a:t> </a:t>
            </a:r>
            <a:r>
              <a:rPr lang="el-GR" b="1" dirty="0" err="1" smtClean="0">
                <a:solidFill>
                  <a:schemeClr val="accent5">
                    <a:lumMod val="75000"/>
                  </a:schemeClr>
                </a:solidFill>
                <a:latin typeface="Arial" pitchFamily="34" charset="0"/>
                <a:cs typeface="Arial" pitchFamily="34" charset="0"/>
              </a:rPr>
              <a:t>χειρουργικησ</a:t>
            </a:r>
            <a:r>
              <a:rPr lang="el-GR" b="1" dirty="0" smtClean="0">
                <a:solidFill>
                  <a:schemeClr val="accent5">
                    <a:lumMod val="75000"/>
                  </a:schemeClr>
                </a:solidFill>
                <a:latin typeface="Arial" pitchFamily="34" charset="0"/>
                <a:cs typeface="Arial" pitchFamily="34" charset="0"/>
              </a:rPr>
              <a:t> </a:t>
            </a:r>
            <a:r>
              <a:rPr lang="el-GR" b="1" dirty="0" err="1" smtClean="0">
                <a:solidFill>
                  <a:schemeClr val="accent5">
                    <a:lumMod val="75000"/>
                  </a:schemeClr>
                </a:solidFill>
                <a:latin typeface="Arial" pitchFamily="34" charset="0"/>
                <a:cs typeface="Arial" pitchFamily="34" charset="0"/>
              </a:rPr>
              <a:t>ογκολογιασ</a:t>
            </a:r>
            <a:r>
              <a:rPr lang="el-GR" b="1" dirty="0" smtClean="0">
                <a:solidFill>
                  <a:schemeClr val="accent5">
                    <a:lumMod val="75000"/>
                  </a:schemeClr>
                </a:solidFill>
                <a:latin typeface="Arial" pitchFamily="34" charset="0"/>
                <a:cs typeface="Arial" pitchFamily="34" charset="0"/>
              </a:rPr>
              <a:t> </a:t>
            </a:r>
            <a:endParaRPr lang="el-GR" b="1" dirty="0">
              <a:solidFill>
                <a:schemeClr val="accent5">
                  <a:lumMod val="75000"/>
                </a:schemeClr>
              </a:solidFill>
              <a:latin typeface="Arial" pitchFamily="34" charset="0"/>
              <a:cs typeface="Arial" pitchFamily="34" charset="0"/>
            </a:endParaRPr>
          </a:p>
        </p:txBody>
      </p:sp>
      <p:sp>
        <p:nvSpPr>
          <p:cNvPr id="3" name="2 - Θέση περιεχομένου"/>
          <p:cNvSpPr>
            <a:spLocks noGrp="1"/>
          </p:cNvSpPr>
          <p:nvPr>
            <p:ph sz="quarter" idx="1"/>
          </p:nvPr>
        </p:nvSpPr>
        <p:spPr/>
        <p:txBody>
          <a:bodyPr>
            <a:normAutofit/>
          </a:bodyPr>
          <a:lstStyle/>
          <a:p>
            <a:r>
              <a:rPr lang="el-GR" dirty="0" smtClean="0">
                <a:latin typeface="Arial" pitchFamily="34" charset="0"/>
                <a:cs typeface="Arial" pitchFamily="34" charset="0"/>
              </a:rPr>
              <a:t>Χειρουργική εξαίρεση </a:t>
            </a:r>
            <a:r>
              <a:rPr lang="el-GR" dirty="0" smtClean="0">
                <a:latin typeface="Arial" pitchFamily="34" charset="0"/>
                <a:cs typeface="Arial" pitchFamily="34" charset="0"/>
                <a:sym typeface="Wingdings" pitchFamily="2" charset="2"/>
              </a:rPr>
              <a:t> θεραπεία εκλογής για εξαιρέσιμα / εντοπισμένα νεοπλάσματα </a:t>
            </a:r>
          </a:p>
          <a:p>
            <a:endParaRPr lang="el-GR" dirty="0" smtClean="0">
              <a:latin typeface="Arial" pitchFamily="34" charset="0"/>
              <a:cs typeface="Arial" pitchFamily="34" charset="0"/>
              <a:sym typeface="Wingdings" pitchFamily="2" charset="2"/>
            </a:endParaRPr>
          </a:p>
          <a:p>
            <a:pPr lvl="1"/>
            <a:r>
              <a:rPr lang="el-GR" dirty="0" smtClean="0">
                <a:latin typeface="Arial" pitchFamily="34" charset="0"/>
                <a:cs typeface="Arial" pitchFamily="34" charset="0"/>
                <a:sym typeface="Wingdings" pitchFamily="2" charset="2"/>
              </a:rPr>
              <a:t>Στόχος  Ριζική </a:t>
            </a:r>
            <a:r>
              <a:rPr lang="el-GR" dirty="0" err="1" smtClean="0">
                <a:latin typeface="Arial" pitchFamily="34" charset="0"/>
                <a:cs typeface="Arial" pitchFamily="34" charset="0"/>
                <a:sym typeface="Wingdings" pitchFamily="2" charset="2"/>
              </a:rPr>
              <a:t>εκτομή</a:t>
            </a:r>
            <a:r>
              <a:rPr lang="el-GR" dirty="0" smtClean="0">
                <a:latin typeface="Arial" pitchFamily="34" charset="0"/>
                <a:cs typeface="Arial" pitchFamily="34" charset="0"/>
                <a:sym typeface="Wingdings" pitchFamily="2" charset="2"/>
              </a:rPr>
              <a:t> με ελεύθερα χειρουργικά όρια </a:t>
            </a:r>
          </a:p>
          <a:p>
            <a:pPr lvl="1"/>
            <a:r>
              <a:rPr lang="el-GR" dirty="0" smtClean="0">
                <a:latin typeface="Arial" pitchFamily="34" charset="0"/>
                <a:cs typeface="Arial" pitchFamily="34" charset="0"/>
                <a:sym typeface="Wingdings" pitchFamily="2" charset="2"/>
              </a:rPr>
              <a:t>Λεμφαδενικός καθαρισμός</a:t>
            </a:r>
          </a:p>
          <a:p>
            <a:endParaRPr lang="el-GR" dirty="0" smtClean="0">
              <a:latin typeface="Arial" pitchFamily="34" charset="0"/>
              <a:cs typeface="Arial" pitchFamily="34" charset="0"/>
            </a:endParaRPr>
          </a:p>
          <a:p>
            <a:r>
              <a:rPr lang="el-GR" dirty="0" smtClean="0">
                <a:latin typeface="Arial" pitchFamily="34" charset="0"/>
                <a:cs typeface="Arial" pitchFamily="34" charset="0"/>
              </a:rPr>
              <a:t>Εάν δεν είναι εφικτό </a:t>
            </a:r>
            <a:r>
              <a:rPr lang="el-GR" dirty="0" smtClean="0">
                <a:latin typeface="Arial" pitchFamily="34" charset="0"/>
                <a:cs typeface="Arial" pitchFamily="34" charset="0"/>
                <a:sym typeface="Wingdings" pitchFamily="2" charset="2"/>
              </a:rPr>
              <a:t> μείωση μάζας όγκου – Παράταση επιβίωσης σε συνδυασμό με συστηματική θεραπεία </a:t>
            </a:r>
          </a:p>
          <a:p>
            <a:r>
              <a:rPr lang="el-GR" dirty="0" smtClean="0">
                <a:latin typeface="Arial" pitchFamily="34" charset="0"/>
                <a:cs typeface="Arial" pitchFamily="34" charset="0"/>
                <a:sym typeface="Wingdings" pitchFamily="2" charset="2"/>
              </a:rPr>
              <a:t>Επιπλέων </a:t>
            </a:r>
          </a:p>
          <a:p>
            <a:pPr lvl="1"/>
            <a:r>
              <a:rPr lang="el-GR" dirty="0" smtClean="0">
                <a:latin typeface="Arial" pitchFamily="34" charset="0"/>
                <a:cs typeface="Arial" pitchFamily="34" charset="0"/>
                <a:sym typeface="Wingdings" pitchFamily="2" charset="2"/>
              </a:rPr>
              <a:t>Ανακούφιση συμπτωμάτων </a:t>
            </a:r>
          </a:p>
          <a:p>
            <a:pPr lvl="1"/>
            <a:r>
              <a:rPr lang="el-GR" dirty="0" smtClean="0">
                <a:latin typeface="Arial" pitchFamily="34" charset="0"/>
                <a:cs typeface="Arial" pitchFamily="34" charset="0"/>
                <a:sym typeface="Wingdings" pitchFamily="2" charset="2"/>
              </a:rPr>
              <a:t>Αποκατάσταση λειτουργικότητας οργανισμού </a:t>
            </a:r>
            <a:endParaRPr lang="el-GR" dirty="0">
              <a:latin typeface="Arial" pitchFamily="34" charset="0"/>
              <a:cs typeface="Arial" pitchFamily="34" charset="0"/>
            </a:endParaRPr>
          </a:p>
        </p:txBody>
      </p:sp>
      <p:pic>
        <p:nvPicPr>
          <p:cNvPr id="6" name="~PP1191.WAV">
            <a:hlinkClick r:id="" action="ppaction://media"/>
          </p:cNvPr>
          <p:cNvPicPr>
            <a:picLocks noRot="1" noChangeAspect="1"/>
          </p:cNvPicPr>
          <p:nvPr>
            <a:wavAudioFile r:embed="rId1" name="~PP1191.WAV"/>
          </p:nvPr>
        </p:nvPicPr>
        <p:blipFill>
          <a:blip r:embed="rId4"/>
          <a:stretch>
            <a:fillRect/>
          </a:stretch>
        </p:blipFill>
        <p:spPr>
          <a:xfrm>
            <a:off x="8653463" y="6367463"/>
            <a:ext cx="304800" cy="304800"/>
          </a:xfrm>
          <a:prstGeom prst="rect">
            <a:avLst/>
          </a:prstGeom>
        </p:spPr>
      </p:pic>
    </p:spTree>
  </p:cSld>
  <p:clrMapOvr>
    <a:masterClrMapping/>
  </p:clrMapOvr>
  <p:transition advTm="36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reast cancer surgery"/>
          <p:cNvPicPr>
            <a:picLocks noChangeAspect="1" noChangeArrowheads="1"/>
          </p:cNvPicPr>
          <p:nvPr/>
        </p:nvPicPr>
        <p:blipFill>
          <a:blip r:embed="rId5" cstate="print"/>
          <a:srcRect/>
          <a:stretch>
            <a:fillRect/>
          </a:stretch>
        </p:blipFill>
        <p:spPr bwMode="auto">
          <a:xfrm>
            <a:off x="3286116" y="2762246"/>
            <a:ext cx="2286016" cy="16668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11 - TextBox"/>
          <p:cNvSpPr txBox="1"/>
          <p:nvPr/>
        </p:nvSpPr>
        <p:spPr>
          <a:xfrm>
            <a:off x="2285984" y="142853"/>
            <a:ext cx="3857652" cy="830997"/>
          </a:xfrm>
          <a:prstGeom prst="rect">
            <a:avLst/>
          </a:prstGeom>
          <a:noFill/>
        </p:spPr>
        <p:txBody>
          <a:bodyPr wrap="square" rtlCol="0">
            <a:spAutoFit/>
          </a:bodyPr>
          <a:lstStyle/>
          <a:p>
            <a:pPr algn="ctr"/>
            <a:r>
              <a:rPr lang="el-GR" sz="24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Αντιμετώπιση πρώιμου καρκίνου</a:t>
            </a:r>
            <a:endParaRPr lang="el-GR" sz="2400"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15 - Ομάδα"/>
          <p:cNvGrpSpPr/>
          <p:nvPr/>
        </p:nvGrpSpPr>
        <p:grpSpPr>
          <a:xfrm>
            <a:off x="214282" y="928670"/>
            <a:ext cx="3786214" cy="2278393"/>
            <a:chOff x="71406" y="721978"/>
            <a:chExt cx="3786214" cy="2278394"/>
          </a:xfrm>
        </p:grpSpPr>
        <p:pic>
          <p:nvPicPr>
            <p:cNvPr id="4100" name="Picture 4" descr="Image result for breast cancer surgery"/>
            <p:cNvPicPr>
              <a:picLocks noChangeAspect="1" noChangeArrowheads="1"/>
            </p:cNvPicPr>
            <p:nvPr/>
          </p:nvPicPr>
          <p:blipFill>
            <a:blip r:embed="rId6" cstate="print"/>
            <a:srcRect/>
            <a:stretch>
              <a:fillRect/>
            </a:stretch>
          </p:blipFill>
          <p:spPr bwMode="auto">
            <a:xfrm>
              <a:off x="285720" y="1214422"/>
              <a:ext cx="2678924" cy="1785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12 - TextBox"/>
            <p:cNvSpPr txBox="1"/>
            <p:nvPr/>
          </p:nvSpPr>
          <p:spPr>
            <a:xfrm>
              <a:off x="71406" y="721978"/>
              <a:ext cx="3786214" cy="369332"/>
            </a:xfrm>
            <a:prstGeom prst="rect">
              <a:avLst/>
            </a:prstGeom>
            <a:noFill/>
          </p:spPr>
          <p:txBody>
            <a:bodyPr wrap="square" rtlCol="0">
              <a:spAutoFit/>
            </a:bodyPr>
            <a:lstStyle/>
            <a:p>
              <a:r>
                <a:rPr lang="el-GR"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Χειρουργική Επέμβαση </a:t>
              </a:r>
              <a:endParaRPr lang="el-GR"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16 - Ομάδα"/>
          <p:cNvGrpSpPr/>
          <p:nvPr/>
        </p:nvGrpSpPr>
        <p:grpSpPr>
          <a:xfrm>
            <a:off x="5572132" y="928670"/>
            <a:ext cx="3143272" cy="2405080"/>
            <a:chOff x="5572132" y="714343"/>
            <a:chExt cx="3143272" cy="2405079"/>
          </a:xfrm>
        </p:grpSpPr>
        <p:pic>
          <p:nvPicPr>
            <p:cNvPr id="4102" name="Picture 6" descr="Chemotherapy drip"/>
            <p:cNvPicPr>
              <a:picLocks noChangeAspect="1" noChangeArrowheads="1"/>
            </p:cNvPicPr>
            <p:nvPr/>
          </p:nvPicPr>
          <p:blipFill>
            <a:blip r:embed="rId7" cstate="print"/>
            <a:srcRect/>
            <a:stretch>
              <a:fillRect/>
            </a:stretch>
          </p:blipFill>
          <p:spPr bwMode="auto">
            <a:xfrm>
              <a:off x="5857884" y="1214422"/>
              <a:ext cx="28575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13 - TextBox"/>
            <p:cNvSpPr txBox="1"/>
            <p:nvPr/>
          </p:nvSpPr>
          <p:spPr>
            <a:xfrm>
              <a:off x="5572132" y="714343"/>
              <a:ext cx="3143272" cy="369332"/>
            </a:xfrm>
            <a:prstGeom prst="rect">
              <a:avLst/>
            </a:prstGeom>
            <a:noFill/>
          </p:spPr>
          <p:txBody>
            <a:bodyPr wrap="square" rtlCol="0">
              <a:spAutoFit/>
            </a:bodyPr>
            <a:lstStyle/>
            <a:p>
              <a:r>
                <a:rPr lang="el-GR"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Συστηματική Θεραπεία </a:t>
              </a:r>
              <a:endParaRPr lang="el-GR"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4" name="17 - Ομάδα"/>
          <p:cNvGrpSpPr/>
          <p:nvPr/>
        </p:nvGrpSpPr>
        <p:grpSpPr>
          <a:xfrm>
            <a:off x="3071804" y="4559866"/>
            <a:ext cx="2505075" cy="2045734"/>
            <a:chOff x="3357554" y="4559865"/>
            <a:chExt cx="2505075" cy="2045733"/>
          </a:xfrm>
        </p:grpSpPr>
        <p:pic>
          <p:nvPicPr>
            <p:cNvPr id="4104" name="Picture 8" descr="Image result for breast cancer radiotherapy"/>
            <p:cNvPicPr>
              <a:picLocks noChangeAspect="1" noChangeArrowheads="1"/>
            </p:cNvPicPr>
            <p:nvPr/>
          </p:nvPicPr>
          <p:blipFill>
            <a:blip r:embed="rId8" cstate="print"/>
            <a:srcRect/>
            <a:stretch>
              <a:fillRect/>
            </a:stretch>
          </p:blipFill>
          <p:spPr bwMode="auto">
            <a:xfrm>
              <a:off x="3357554" y="5000636"/>
              <a:ext cx="2505075" cy="1604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14 - TextBox"/>
            <p:cNvSpPr txBox="1"/>
            <p:nvPr/>
          </p:nvSpPr>
          <p:spPr>
            <a:xfrm>
              <a:off x="3500428" y="4559865"/>
              <a:ext cx="2286016" cy="369332"/>
            </a:xfrm>
            <a:prstGeom prst="rect">
              <a:avLst/>
            </a:prstGeom>
            <a:noFill/>
          </p:spPr>
          <p:txBody>
            <a:bodyPr wrap="square" rtlCol="0">
              <a:spAutoFit/>
            </a:bodyPr>
            <a:lstStyle/>
            <a:p>
              <a:r>
                <a:rPr lang="el-GR" b="1" dirty="0" smtClean="0">
                  <a:solidFill>
                    <a:schemeClr val="accent2">
                      <a:lumMod val="50000"/>
                    </a:schemeClr>
                  </a:solidFill>
                  <a:effectLst>
                    <a:outerShdw blurRad="38100" dist="38100" dir="2700000" algn="tl">
                      <a:srgbClr val="000000">
                        <a:alpha val="43137"/>
                      </a:srgbClr>
                    </a:outerShdw>
                  </a:effectLst>
                </a:rPr>
                <a:t>Α</a:t>
              </a:r>
              <a:r>
                <a:rPr lang="el-GR"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κτινοθεραπεία</a:t>
              </a:r>
              <a:r>
                <a:rPr lang="el-GR" b="1" dirty="0" smtClean="0">
                  <a:solidFill>
                    <a:schemeClr val="accent2">
                      <a:lumMod val="50000"/>
                    </a:schemeClr>
                  </a:solidFill>
                  <a:effectLst>
                    <a:outerShdw blurRad="38100" dist="38100" dir="2700000" algn="tl">
                      <a:srgbClr val="000000">
                        <a:alpha val="43137"/>
                      </a:srgbClr>
                    </a:outerShdw>
                  </a:effectLst>
                </a:rPr>
                <a:t> </a:t>
              </a:r>
              <a:endParaRPr lang="el-GR" b="1" dirty="0">
                <a:solidFill>
                  <a:schemeClr val="accent2">
                    <a:lumMod val="50000"/>
                  </a:schemeClr>
                </a:solidFill>
                <a:effectLst>
                  <a:outerShdw blurRad="38100" dist="38100" dir="2700000" algn="tl">
                    <a:srgbClr val="000000">
                      <a:alpha val="43137"/>
                    </a:srgbClr>
                  </a:outerShdw>
                </a:effectLst>
              </a:endParaRPr>
            </a:p>
          </p:txBody>
        </p:sp>
      </p:grpSp>
      <p:grpSp>
        <p:nvGrpSpPr>
          <p:cNvPr id="5" name="35 - Ομάδα"/>
          <p:cNvGrpSpPr/>
          <p:nvPr/>
        </p:nvGrpSpPr>
        <p:grpSpPr>
          <a:xfrm>
            <a:off x="1222832" y="2095491"/>
            <a:ext cx="6052747" cy="4254891"/>
            <a:chOff x="1222830" y="1785926"/>
            <a:chExt cx="6052747" cy="4564456"/>
          </a:xfrm>
        </p:grpSpPr>
        <p:sp>
          <p:nvSpPr>
            <p:cNvPr id="33" name="32 - Καμπύλο αριστερό βέλος"/>
            <p:cNvSpPr/>
            <p:nvPr/>
          </p:nvSpPr>
          <p:spPr>
            <a:xfrm rot="861796">
              <a:off x="6143658" y="3295670"/>
              <a:ext cx="1131919" cy="3054712"/>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4" name="33 - Καμπύλο αριστερό βέλος"/>
            <p:cNvSpPr/>
            <p:nvPr/>
          </p:nvSpPr>
          <p:spPr>
            <a:xfrm rot="20461543" flipH="1">
              <a:off x="1222830" y="3202943"/>
              <a:ext cx="1158422" cy="3122970"/>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5" name="34 - Αριστερό-δεξιό βέλος"/>
            <p:cNvSpPr/>
            <p:nvPr/>
          </p:nvSpPr>
          <p:spPr>
            <a:xfrm>
              <a:off x="3214678" y="1785926"/>
              <a:ext cx="2357454" cy="500066"/>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7" name="36 - TextBox"/>
          <p:cNvSpPr txBox="1"/>
          <p:nvPr/>
        </p:nvSpPr>
        <p:spPr>
          <a:xfrm>
            <a:off x="3929058" y="1357299"/>
            <a:ext cx="1285884"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NAC</a:t>
            </a:r>
            <a:endParaRPr lang="el-GR" sz="3200" b="1" dirty="0">
              <a:effectLst>
                <a:outerShdw blurRad="38100" dist="38100" dir="2700000" algn="tl">
                  <a:srgbClr val="000000">
                    <a:alpha val="43137"/>
                  </a:srgbClr>
                </a:outerShdw>
              </a:effectLst>
            </a:endParaRPr>
          </a:p>
        </p:txBody>
      </p:sp>
      <p:pic>
        <p:nvPicPr>
          <p:cNvPr id="20" name="~PP707.WAV">
            <a:hlinkClick r:id="" action="ppaction://media"/>
          </p:cNvPr>
          <p:cNvPicPr>
            <a:picLocks noRot="1" noChangeAspect="1"/>
          </p:cNvPicPr>
          <p:nvPr>
            <a:wavAudioFile r:embed="rId2" name="~PP707.WAV"/>
          </p:nvPr>
        </p:nvPicPr>
        <p:blipFill>
          <a:blip r:embed="rId9"/>
          <a:stretch>
            <a:fillRect/>
          </a:stretch>
        </p:blipFill>
        <p:spPr>
          <a:xfrm>
            <a:off x="8653463" y="6367463"/>
            <a:ext cx="304800" cy="304800"/>
          </a:xfrm>
          <a:prstGeom prst="rect">
            <a:avLst/>
          </a:prstGeom>
        </p:spPr>
      </p:pic>
    </p:spTree>
    <p:custDataLst>
      <p:tags r:id="rId1"/>
    </p:custDataLst>
  </p:cSld>
  <p:clrMapOvr>
    <a:masterClrMapping/>
  </p:clrMapOvr>
  <p:transition advTm="36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7">
                                            <p:txEl>
                                              <p:pRg st="0" end="0"/>
                                            </p:txEl>
                                          </p:spTgt>
                                        </p:tgtEl>
                                        <p:attrNameLst>
                                          <p:attrName>style.visibility</p:attrName>
                                        </p:attrNameLst>
                                      </p:cBhvr>
                                      <p:to>
                                        <p:strVal val="visible"/>
                                      </p:to>
                                    </p:set>
                                    <p:anim calcmode="lin" valueType="num">
                                      <p:cBhvr additive="base">
                                        <p:cTn id="3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2"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37"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28596" y="214290"/>
            <a:ext cx="7467600" cy="1143008"/>
          </a:xfrm>
        </p:spPr>
        <p:txBody>
          <a:bodyPr>
            <a:noAutofit/>
          </a:bodyPr>
          <a:lstStyle/>
          <a:p>
            <a:r>
              <a:rPr lang="el-GR" sz="2400" dirty="0" err="1" smtClean="0">
                <a:solidFill>
                  <a:schemeClr val="tx1"/>
                </a:solidFill>
                <a:latin typeface="Arial" pitchFamily="34" charset="0"/>
                <a:ea typeface="+mn-ea"/>
                <a:cs typeface="Arial" pitchFamily="34" charset="0"/>
              </a:rPr>
              <a:t>Αντιμετωπιση</a:t>
            </a:r>
            <a:r>
              <a:rPr lang="el-GR"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καρκινου</a:t>
            </a:r>
            <a:r>
              <a:rPr lang="el-GR" sz="2400" dirty="0" smtClean="0">
                <a:solidFill>
                  <a:schemeClr val="tx1"/>
                </a:solidFill>
                <a:latin typeface="Arial" pitchFamily="34" charset="0"/>
                <a:ea typeface="+mn-ea"/>
                <a:cs typeface="Arial" pitchFamily="34" charset="0"/>
              </a:rPr>
              <a:t> στο</a:t>
            </a:r>
            <a:r>
              <a:rPr lang="en-US"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πλαισιο</a:t>
            </a:r>
            <a:r>
              <a:rPr lang="el-GR" sz="2400" dirty="0" smtClean="0">
                <a:solidFill>
                  <a:schemeClr val="tx1"/>
                </a:solidFill>
                <a:latin typeface="Arial" pitchFamily="34" charset="0"/>
                <a:ea typeface="+mn-ea"/>
                <a:cs typeface="Arial" pitchFamily="34" charset="0"/>
              </a:rPr>
              <a:t> </a:t>
            </a:r>
            <a:br>
              <a:rPr lang="el-GR" sz="2400" dirty="0" smtClean="0">
                <a:solidFill>
                  <a:schemeClr val="tx1"/>
                </a:solidFill>
                <a:latin typeface="Arial" pitchFamily="34" charset="0"/>
                <a:ea typeface="+mn-ea"/>
                <a:cs typeface="Arial" pitchFamily="34" charset="0"/>
              </a:rPr>
            </a:br>
            <a:r>
              <a:rPr lang="el-GR"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ογκολογικου</a:t>
            </a:r>
            <a:r>
              <a:rPr lang="el-GR" sz="2400" dirty="0" smtClean="0">
                <a:solidFill>
                  <a:schemeClr val="tx1"/>
                </a:solidFill>
                <a:latin typeface="Arial" pitchFamily="34" charset="0"/>
                <a:ea typeface="+mn-ea"/>
                <a:cs typeface="Arial" pitchFamily="34" charset="0"/>
              </a:rPr>
              <a:t> </a:t>
            </a:r>
            <a:r>
              <a:rPr lang="el-GR" sz="2400" dirty="0" err="1" smtClean="0">
                <a:solidFill>
                  <a:schemeClr val="tx1"/>
                </a:solidFill>
                <a:latin typeface="Arial" pitchFamily="34" charset="0"/>
                <a:ea typeface="+mn-ea"/>
                <a:cs typeface="Arial" pitchFamily="34" charset="0"/>
              </a:rPr>
              <a:t>συμβουλιου</a:t>
            </a:r>
            <a:r>
              <a:rPr lang="el-GR" sz="2400" dirty="0" smtClean="0">
                <a:solidFill>
                  <a:schemeClr val="tx1"/>
                </a:solidFill>
                <a:latin typeface="Arial" pitchFamily="34" charset="0"/>
                <a:ea typeface="+mn-ea"/>
                <a:cs typeface="Arial" pitchFamily="34" charset="0"/>
              </a:rPr>
              <a:t>» </a:t>
            </a:r>
            <a:r>
              <a:rPr lang="en-US" sz="2400" dirty="0" smtClean="0">
                <a:solidFill>
                  <a:schemeClr val="tx1"/>
                </a:solidFill>
                <a:latin typeface="Arial" pitchFamily="34" charset="0"/>
                <a:ea typeface="+mn-ea"/>
                <a:cs typeface="Arial" pitchFamily="34" charset="0"/>
              </a:rPr>
              <a:t/>
            </a:r>
            <a:br>
              <a:rPr lang="en-US" sz="2400" dirty="0" smtClean="0">
                <a:solidFill>
                  <a:schemeClr val="tx1"/>
                </a:solidFill>
                <a:latin typeface="Arial" pitchFamily="34" charset="0"/>
                <a:ea typeface="+mn-ea"/>
                <a:cs typeface="Arial" pitchFamily="34" charset="0"/>
              </a:rPr>
            </a:br>
            <a:r>
              <a:rPr lang="en-US" sz="2400" dirty="0" smtClean="0">
                <a:solidFill>
                  <a:schemeClr val="tx1"/>
                </a:solidFill>
                <a:latin typeface="Arial" pitchFamily="34" charset="0"/>
                <a:ea typeface="+mn-ea"/>
                <a:cs typeface="Arial" pitchFamily="34" charset="0"/>
              </a:rPr>
              <a:t> MDT ( multidisciplinary team ) </a:t>
            </a:r>
            <a:endParaRPr lang="el-GR" sz="2400" dirty="0" smtClean="0">
              <a:solidFill>
                <a:schemeClr val="tx1"/>
              </a:solidFill>
              <a:latin typeface="Arial" pitchFamily="34" charset="0"/>
              <a:ea typeface="+mn-ea"/>
              <a:cs typeface="Arial" pitchFamily="34" charset="0"/>
            </a:endParaRPr>
          </a:p>
        </p:txBody>
      </p:sp>
      <p:sp>
        <p:nvSpPr>
          <p:cNvPr id="13315" name="TextBox 3"/>
          <p:cNvSpPr txBox="1">
            <a:spLocks noChangeArrowheads="1"/>
          </p:cNvSpPr>
          <p:nvPr/>
        </p:nvSpPr>
        <p:spPr bwMode="auto">
          <a:xfrm>
            <a:off x="3571868" y="5572140"/>
            <a:ext cx="1928813" cy="461963"/>
          </a:xfrm>
          <a:prstGeom prst="rect">
            <a:avLst/>
          </a:prstGeom>
          <a:noFill/>
          <a:ln w="9525">
            <a:noFill/>
            <a:miter lim="800000"/>
            <a:headEnd/>
            <a:tailEnd/>
          </a:ln>
        </p:spPr>
        <p:txBody>
          <a:bodyPr>
            <a:spAutoFit/>
          </a:bodyPr>
          <a:lstStyle/>
          <a:p>
            <a:r>
              <a:rPr lang="el-GR" sz="2400" dirty="0">
                <a:latin typeface="Arial" pitchFamily="34" charset="0"/>
                <a:cs typeface="Arial" pitchFamily="34" charset="0"/>
              </a:rPr>
              <a:t>Ακτινολόγος </a:t>
            </a:r>
          </a:p>
        </p:txBody>
      </p:sp>
      <p:sp>
        <p:nvSpPr>
          <p:cNvPr id="13316" name="TextBox 4"/>
          <p:cNvSpPr txBox="1">
            <a:spLocks noChangeArrowheads="1"/>
          </p:cNvSpPr>
          <p:nvPr/>
        </p:nvSpPr>
        <p:spPr bwMode="auto">
          <a:xfrm>
            <a:off x="5786446" y="2143116"/>
            <a:ext cx="3143250" cy="830263"/>
          </a:xfrm>
          <a:prstGeom prst="rect">
            <a:avLst/>
          </a:prstGeom>
          <a:noFill/>
          <a:ln w="9525">
            <a:noFill/>
            <a:miter lim="800000"/>
            <a:headEnd/>
            <a:tailEnd/>
          </a:ln>
        </p:spPr>
        <p:txBody>
          <a:bodyPr>
            <a:spAutoFit/>
          </a:bodyPr>
          <a:lstStyle/>
          <a:p>
            <a:r>
              <a:rPr lang="el-GR" sz="2400" dirty="0" err="1">
                <a:latin typeface="Arial" pitchFamily="34" charset="0"/>
                <a:cs typeface="Arial" pitchFamily="34" charset="0"/>
              </a:rPr>
              <a:t>Κυτταρολόγος</a:t>
            </a:r>
            <a:r>
              <a:rPr lang="el-GR" sz="2400" dirty="0">
                <a:latin typeface="Arial" pitchFamily="34" charset="0"/>
                <a:cs typeface="Arial" pitchFamily="34" charset="0"/>
              </a:rPr>
              <a:t> </a:t>
            </a:r>
          </a:p>
          <a:p>
            <a:r>
              <a:rPr lang="el-GR" sz="2400" dirty="0">
                <a:latin typeface="Arial" pitchFamily="34" charset="0"/>
                <a:cs typeface="Arial" pitchFamily="34" charset="0"/>
              </a:rPr>
              <a:t>Παθολογοανατόμος </a:t>
            </a:r>
          </a:p>
        </p:txBody>
      </p:sp>
      <p:sp>
        <p:nvSpPr>
          <p:cNvPr id="13317" name="TextBox 5"/>
          <p:cNvSpPr txBox="1">
            <a:spLocks noChangeArrowheads="1"/>
          </p:cNvSpPr>
          <p:nvPr/>
        </p:nvSpPr>
        <p:spPr bwMode="auto">
          <a:xfrm>
            <a:off x="642910" y="2571744"/>
            <a:ext cx="1857375" cy="830997"/>
          </a:xfrm>
          <a:prstGeom prst="rect">
            <a:avLst/>
          </a:prstGeom>
          <a:noFill/>
          <a:ln w="9525">
            <a:noFill/>
            <a:miter lim="800000"/>
            <a:headEnd/>
            <a:tailEnd/>
          </a:ln>
        </p:spPr>
        <p:txBody>
          <a:bodyPr>
            <a:spAutoFit/>
          </a:bodyPr>
          <a:lstStyle/>
          <a:p>
            <a:r>
              <a:rPr lang="el-GR" sz="2400" dirty="0" smtClean="0">
                <a:latin typeface="Arial" pitchFamily="34" charset="0"/>
                <a:cs typeface="Arial" pitchFamily="34" charset="0"/>
              </a:rPr>
              <a:t>Παθολόγος </a:t>
            </a:r>
          </a:p>
          <a:p>
            <a:r>
              <a:rPr lang="el-GR" sz="2400" dirty="0" err="1" smtClean="0">
                <a:latin typeface="Arial" pitchFamily="34" charset="0"/>
                <a:cs typeface="Arial" pitchFamily="34" charset="0"/>
              </a:rPr>
              <a:t>Ογκολόγος</a:t>
            </a:r>
            <a:r>
              <a:rPr lang="el-GR" sz="2400" dirty="0" smtClean="0">
                <a:latin typeface="Arial" pitchFamily="34" charset="0"/>
                <a:cs typeface="Arial" pitchFamily="34" charset="0"/>
              </a:rPr>
              <a:t> </a:t>
            </a:r>
            <a:endParaRPr lang="el-GR" sz="2400" dirty="0">
              <a:latin typeface="Arial" pitchFamily="34" charset="0"/>
              <a:cs typeface="Arial" pitchFamily="34" charset="0"/>
            </a:endParaRPr>
          </a:p>
        </p:txBody>
      </p:sp>
      <p:sp>
        <p:nvSpPr>
          <p:cNvPr id="13318" name="TextBox 6"/>
          <p:cNvSpPr txBox="1">
            <a:spLocks noChangeArrowheads="1"/>
          </p:cNvSpPr>
          <p:nvPr/>
        </p:nvSpPr>
        <p:spPr bwMode="auto">
          <a:xfrm>
            <a:off x="3571868" y="1714488"/>
            <a:ext cx="1785937" cy="461963"/>
          </a:xfrm>
          <a:prstGeom prst="rect">
            <a:avLst/>
          </a:prstGeom>
          <a:noFill/>
          <a:ln w="9525">
            <a:noFill/>
            <a:miter lim="800000"/>
            <a:headEnd/>
            <a:tailEnd/>
          </a:ln>
        </p:spPr>
        <p:txBody>
          <a:bodyPr>
            <a:spAutoFit/>
          </a:bodyPr>
          <a:lstStyle/>
          <a:p>
            <a:r>
              <a:rPr lang="el-GR" sz="2400" dirty="0">
                <a:solidFill>
                  <a:srgbClr val="FF0000"/>
                </a:solidFill>
                <a:latin typeface="Arial" pitchFamily="34" charset="0"/>
                <a:cs typeface="Arial" pitchFamily="34" charset="0"/>
              </a:rPr>
              <a:t>Χειρουργός </a:t>
            </a:r>
          </a:p>
        </p:txBody>
      </p:sp>
      <p:sp>
        <p:nvSpPr>
          <p:cNvPr id="13320" name="TextBox 7"/>
          <p:cNvSpPr txBox="1">
            <a:spLocks noChangeArrowheads="1"/>
          </p:cNvSpPr>
          <p:nvPr/>
        </p:nvSpPr>
        <p:spPr bwMode="auto">
          <a:xfrm>
            <a:off x="6357950" y="4572008"/>
            <a:ext cx="2286000" cy="1938992"/>
          </a:xfrm>
          <a:prstGeom prst="rect">
            <a:avLst/>
          </a:prstGeom>
          <a:noFill/>
          <a:ln w="9525">
            <a:noFill/>
            <a:miter lim="800000"/>
            <a:headEnd/>
            <a:tailEnd/>
          </a:ln>
        </p:spPr>
        <p:txBody>
          <a:bodyPr>
            <a:spAutoFit/>
          </a:bodyPr>
          <a:lstStyle/>
          <a:p>
            <a:r>
              <a:rPr lang="el-GR" sz="2400" dirty="0">
                <a:latin typeface="Arial" pitchFamily="34" charset="0"/>
                <a:cs typeface="Arial" pitchFamily="34" charset="0"/>
              </a:rPr>
              <a:t>Νοσοκόμα </a:t>
            </a:r>
            <a:r>
              <a:rPr lang="el-GR" sz="2400" dirty="0" smtClean="0">
                <a:latin typeface="Arial" pitchFamily="34" charset="0"/>
                <a:cs typeface="Arial" pitchFamily="34" charset="0"/>
              </a:rPr>
              <a:t>εξειδικευμένη</a:t>
            </a:r>
          </a:p>
          <a:p>
            <a:r>
              <a:rPr lang="el-GR" sz="2400" dirty="0" smtClean="0">
                <a:latin typeface="Arial" pitchFamily="34" charset="0"/>
                <a:cs typeface="Arial" pitchFamily="34" charset="0"/>
              </a:rPr>
              <a:t>Ψυχολόγος </a:t>
            </a:r>
          </a:p>
          <a:p>
            <a:r>
              <a:rPr lang="el-GR" sz="2400" dirty="0" smtClean="0">
                <a:latin typeface="Arial" pitchFamily="34" charset="0"/>
                <a:cs typeface="Arial" pitchFamily="34" charset="0"/>
              </a:rPr>
              <a:t>Πλαστικός χειρουργός </a:t>
            </a:r>
            <a:endParaRPr lang="el-GR" sz="2400" dirty="0">
              <a:latin typeface="Arial" pitchFamily="34" charset="0"/>
              <a:cs typeface="Arial" pitchFamily="34" charset="0"/>
            </a:endParaRPr>
          </a:p>
        </p:txBody>
      </p:sp>
      <p:pic>
        <p:nvPicPr>
          <p:cNvPr id="43010" name="Picture 2" descr="Stopping cancer cells in their tumour 'highways' - Drug Target Review"/>
          <p:cNvPicPr>
            <a:picLocks noChangeAspect="1" noChangeArrowheads="1"/>
          </p:cNvPicPr>
          <p:nvPr/>
        </p:nvPicPr>
        <p:blipFill>
          <a:blip r:embed="rId4"/>
          <a:srcRect/>
          <a:stretch>
            <a:fillRect/>
          </a:stretch>
        </p:blipFill>
        <p:spPr bwMode="auto">
          <a:xfrm>
            <a:off x="2786050" y="2571744"/>
            <a:ext cx="3333771" cy="2000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5"/>
          <p:cNvSpPr txBox="1">
            <a:spLocks noChangeArrowheads="1"/>
          </p:cNvSpPr>
          <p:nvPr/>
        </p:nvSpPr>
        <p:spPr bwMode="auto">
          <a:xfrm>
            <a:off x="357158" y="4429132"/>
            <a:ext cx="3000396" cy="830997"/>
          </a:xfrm>
          <a:prstGeom prst="rect">
            <a:avLst/>
          </a:prstGeom>
          <a:noFill/>
          <a:ln w="9525">
            <a:noFill/>
            <a:miter lim="800000"/>
            <a:headEnd/>
            <a:tailEnd/>
          </a:ln>
        </p:spPr>
        <p:txBody>
          <a:bodyPr wrap="square">
            <a:spAutoFit/>
          </a:bodyPr>
          <a:lstStyle/>
          <a:p>
            <a:r>
              <a:rPr lang="el-GR" sz="2400" dirty="0" err="1" smtClean="0">
                <a:latin typeface="Arial" pitchFamily="34" charset="0"/>
                <a:cs typeface="Arial" pitchFamily="34" charset="0"/>
              </a:rPr>
              <a:t>Ακτινοθεραπευτης</a:t>
            </a:r>
            <a:r>
              <a:rPr lang="el-GR" sz="2400" dirty="0" smtClean="0">
                <a:latin typeface="Arial" pitchFamily="34" charset="0"/>
                <a:cs typeface="Arial" pitchFamily="34" charset="0"/>
              </a:rPr>
              <a:t> </a:t>
            </a:r>
          </a:p>
          <a:p>
            <a:r>
              <a:rPr lang="el-GR" sz="2400" dirty="0" smtClean="0">
                <a:latin typeface="Arial" pitchFamily="34" charset="0"/>
                <a:cs typeface="Arial" pitchFamily="34" charset="0"/>
              </a:rPr>
              <a:t> </a:t>
            </a:r>
            <a:endParaRPr lang="el-GR" sz="2400" dirty="0">
              <a:latin typeface="Arial" pitchFamily="34" charset="0"/>
              <a:cs typeface="Arial" pitchFamily="34" charset="0"/>
            </a:endParaRPr>
          </a:p>
        </p:txBody>
      </p:sp>
      <p:pic>
        <p:nvPicPr>
          <p:cNvPr id="11" name="~PP346.WAV">
            <a:hlinkClick r:id="" action="ppaction://media"/>
          </p:cNvPr>
          <p:cNvPicPr>
            <a:picLocks noRot="1" noChangeAspect="1"/>
          </p:cNvPicPr>
          <p:nvPr>
            <a:wavAudioFile r:embed="rId1" name="~PP346.WAV"/>
          </p:nvPr>
        </p:nvPicPr>
        <p:blipFill>
          <a:blip r:embed="rId5"/>
          <a:stretch>
            <a:fillRect/>
          </a:stretch>
        </p:blipFill>
        <p:spPr>
          <a:xfrm>
            <a:off x="8653463" y="6367463"/>
            <a:ext cx="304800" cy="304800"/>
          </a:xfrm>
          <a:prstGeom prst="rect">
            <a:avLst/>
          </a:prstGeom>
        </p:spPr>
      </p:pic>
    </p:spTree>
  </p:cSld>
  <p:clrMapOvr>
    <a:masterClrMapping/>
  </p:clrMapOvr>
  <p:transition advTm="73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62" name="Picture 2"/>
          <p:cNvPicPr>
            <a:picLocks noGrp="1" noChangeAspect="1" noChangeArrowheads="1"/>
          </p:cNvPicPr>
          <p:nvPr>
            <p:ph sz="quarter" idx="1"/>
          </p:nvPr>
        </p:nvPicPr>
        <p:blipFill>
          <a:blip r:embed="rId4"/>
          <a:srcRect l="20663" t="10015" r="20982" b="3250"/>
          <a:stretch>
            <a:fillRect/>
          </a:stretch>
        </p:blipFill>
        <p:spPr bwMode="auto">
          <a:xfrm>
            <a:off x="0" y="168643"/>
            <a:ext cx="8786842" cy="6689381"/>
          </a:xfrm>
          <a:prstGeom prst="rect">
            <a:avLst/>
          </a:prstGeom>
          <a:noFill/>
          <a:ln w="9525">
            <a:noFill/>
            <a:miter lim="800000"/>
            <a:headEnd/>
            <a:tailEnd/>
          </a:ln>
          <a:effectLst/>
        </p:spPr>
      </p:pic>
      <p:sp>
        <p:nvSpPr>
          <p:cNvPr id="5" name="4 - TextBox"/>
          <p:cNvSpPr txBox="1"/>
          <p:nvPr/>
        </p:nvSpPr>
        <p:spPr>
          <a:xfrm>
            <a:off x="142844" y="142852"/>
            <a:ext cx="3500462" cy="369332"/>
          </a:xfrm>
          <a:prstGeom prst="rect">
            <a:avLst/>
          </a:prstGeom>
          <a:solidFill>
            <a:schemeClr val="bg1"/>
          </a:solidFill>
        </p:spPr>
        <p:txBody>
          <a:bodyPr wrap="square" rtlCol="0">
            <a:spAutoFit/>
          </a:bodyPr>
          <a:lstStyle/>
          <a:p>
            <a:r>
              <a:rPr lang="el-GR" dirty="0" smtClean="0">
                <a:latin typeface="Arial Black" pitchFamily="34" charset="0"/>
              </a:rPr>
              <a:t>Νέα περιστατικά </a:t>
            </a:r>
            <a:r>
              <a:rPr lang="en-US" dirty="0" smtClean="0">
                <a:latin typeface="Arial Black" pitchFamily="34" charset="0"/>
              </a:rPr>
              <a:t>Ca</a:t>
            </a:r>
            <a:r>
              <a:rPr lang="el-GR" dirty="0" smtClean="0">
                <a:latin typeface="Arial Black" pitchFamily="34" charset="0"/>
              </a:rPr>
              <a:t> (</a:t>
            </a:r>
            <a:r>
              <a:rPr lang="en-US" dirty="0" smtClean="0">
                <a:latin typeface="Arial Black" pitchFamily="34" charset="0"/>
              </a:rPr>
              <a:t>USA) </a:t>
            </a:r>
            <a:endParaRPr lang="el-GR" dirty="0">
              <a:latin typeface="Arial Black" pitchFamily="34" charset="0"/>
            </a:endParaRPr>
          </a:p>
        </p:txBody>
      </p:sp>
      <p:sp>
        <p:nvSpPr>
          <p:cNvPr id="6" name="5 - TextBox"/>
          <p:cNvSpPr txBox="1"/>
          <p:nvPr/>
        </p:nvSpPr>
        <p:spPr>
          <a:xfrm>
            <a:off x="142844" y="3559734"/>
            <a:ext cx="4572032" cy="369332"/>
          </a:xfrm>
          <a:prstGeom prst="rect">
            <a:avLst/>
          </a:prstGeom>
          <a:solidFill>
            <a:schemeClr val="bg1"/>
          </a:solidFill>
        </p:spPr>
        <p:txBody>
          <a:bodyPr wrap="square" rtlCol="0">
            <a:spAutoFit/>
          </a:bodyPr>
          <a:lstStyle/>
          <a:p>
            <a:r>
              <a:rPr lang="el-GR" dirty="0" smtClean="0">
                <a:latin typeface="Arial Black" pitchFamily="34" charset="0"/>
              </a:rPr>
              <a:t>Ετήσιοι θάνατοι από </a:t>
            </a:r>
            <a:r>
              <a:rPr lang="en-US" dirty="0" smtClean="0">
                <a:latin typeface="Arial Black" pitchFamily="34" charset="0"/>
              </a:rPr>
              <a:t>Ca</a:t>
            </a:r>
            <a:r>
              <a:rPr lang="el-GR" dirty="0" smtClean="0">
                <a:latin typeface="Arial Black" pitchFamily="34" charset="0"/>
              </a:rPr>
              <a:t> ( 2019) </a:t>
            </a:r>
            <a:r>
              <a:rPr lang="en-US" dirty="0" smtClean="0">
                <a:latin typeface="Arial Black" pitchFamily="34" charset="0"/>
              </a:rPr>
              <a:t> </a:t>
            </a:r>
            <a:endParaRPr lang="el-GR" dirty="0">
              <a:latin typeface="Arial Black" pitchFamily="34" charset="0"/>
            </a:endParaRPr>
          </a:p>
        </p:txBody>
      </p:sp>
      <p:sp>
        <p:nvSpPr>
          <p:cNvPr id="7" name="6 - TextBox"/>
          <p:cNvSpPr txBox="1"/>
          <p:nvPr/>
        </p:nvSpPr>
        <p:spPr>
          <a:xfrm>
            <a:off x="1285852" y="785794"/>
            <a:ext cx="1071570" cy="253916"/>
          </a:xfrm>
          <a:prstGeom prst="rect">
            <a:avLst/>
          </a:prstGeom>
          <a:solidFill>
            <a:schemeClr val="bg1"/>
          </a:solidFill>
        </p:spPr>
        <p:txBody>
          <a:bodyPr wrap="square" rtlCol="0">
            <a:spAutoFit/>
          </a:bodyPr>
          <a:lstStyle/>
          <a:p>
            <a:r>
              <a:rPr lang="el-GR" sz="1050" dirty="0" smtClean="0">
                <a:latin typeface="Arial Black" pitchFamily="34" charset="0"/>
              </a:rPr>
              <a:t>Προστάτης </a:t>
            </a:r>
            <a:endParaRPr lang="el-GR" sz="1050" dirty="0">
              <a:latin typeface="Arial Black" pitchFamily="34" charset="0"/>
            </a:endParaRPr>
          </a:p>
        </p:txBody>
      </p:sp>
      <p:sp>
        <p:nvSpPr>
          <p:cNvPr id="8" name="7 - TextBox"/>
          <p:cNvSpPr txBox="1"/>
          <p:nvPr/>
        </p:nvSpPr>
        <p:spPr>
          <a:xfrm>
            <a:off x="1142976" y="1000108"/>
            <a:ext cx="1214446"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Πνεύμονας</a:t>
            </a:r>
            <a:endParaRPr lang="el-GR" sz="1050" dirty="0">
              <a:latin typeface="Arial Black" pitchFamily="34" charset="0"/>
            </a:endParaRPr>
          </a:p>
        </p:txBody>
      </p:sp>
      <p:sp>
        <p:nvSpPr>
          <p:cNvPr id="9" name="8 - TextBox"/>
          <p:cNvSpPr txBox="1"/>
          <p:nvPr/>
        </p:nvSpPr>
        <p:spPr>
          <a:xfrm>
            <a:off x="1071538" y="1214422"/>
            <a:ext cx="1357322"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 Έντερο</a:t>
            </a:r>
            <a:endParaRPr lang="el-GR" sz="1050" dirty="0">
              <a:latin typeface="Arial Black" pitchFamily="34" charset="0"/>
            </a:endParaRPr>
          </a:p>
        </p:txBody>
      </p:sp>
      <p:sp>
        <p:nvSpPr>
          <p:cNvPr id="10" name="9 - TextBox"/>
          <p:cNvSpPr txBox="1"/>
          <p:nvPr/>
        </p:nvSpPr>
        <p:spPr>
          <a:xfrm>
            <a:off x="785786" y="1428736"/>
            <a:ext cx="1643074"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Ουροδόχος κύστη </a:t>
            </a:r>
            <a:endParaRPr lang="el-GR" sz="1050" dirty="0">
              <a:latin typeface="Arial Black" pitchFamily="34" charset="0"/>
            </a:endParaRPr>
          </a:p>
        </p:txBody>
      </p:sp>
      <p:sp>
        <p:nvSpPr>
          <p:cNvPr id="11" name="10 - TextBox"/>
          <p:cNvSpPr txBox="1"/>
          <p:nvPr/>
        </p:nvSpPr>
        <p:spPr>
          <a:xfrm>
            <a:off x="642910" y="1714488"/>
            <a:ext cx="1857388" cy="253916"/>
          </a:xfrm>
          <a:prstGeom prst="rect">
            <a:avLst/>
          </a:prstGeom>
          <a:solidFill>
            <a:schemeClr val="bg1"/>
          </a:solidFill>
        </p:spPr>
        <p:txBody>
          <a:bodyPr wrap="square" rtlCol="0">
            <a:spAutoFit/>
          </a:bodyPr>
          <a:lstStyle/>
          <a:p>
            <a:r>
              <a:rPr lang="el-GR" sz="1050" dirty="0" smtClean="0">
                <a:latin typeface="Arial Black" pitchFamily="34" charset="0"/>
              </a:rPr>
              <a:t>Μελάνωμα Δέρματος </a:t>
            </a:r>
            <a:endParaRPr lang="el-GR" sz="1050" dirty="0">
              <a:latin typeface="Arial Black" pitchFamily="34" charset="0"/>
            </a:endParaRPr>
          </a:p>
        </p:txBody>
      </p:sp>
      <p:sp>
        <p:nvSpPr>
          <p:cNvPr id="12" name="11 - TextBox"/>
          <p:cNvSpPr txBox="1"/>
          <p:nvPr/>
        </p:nvSpPr>
        <p:spPr>
          <a:xfrm>
            <a:off x="642910" y="1928802"/>
            <a:ext cx="1643074" cy="253916"/>
          </a:xfrm>
          <a:prstGeom prst="rect">
            <a:avLst/>
          </a:prstGeom>
          <a:solidFill>
            <a:schemeClr val="bg1"/>
          </a:solidFill>
        </p:spPr>
        <p:txBody>
          <a:bodyPr wrap="square" rtlCol="0">
            <a:spAutoFit/>
          </a:bodyPr>
          <a:lstStyle/>
          <a:p>
            <a:pPr algn="r"/>
            <a:r>
              <a:rPr lang="el-GR" sz="1050" dirty="0" smtClean="0">
                <a:latin typeface="Arial Black" pitchFamily="34" charset="0"/>
              </a:rPr>
              <a:t>Νεφρά </a:t>
            </a:r>
            <a:endParaRPr lang="el-GR" sz="1050" dirty="0">
              <a:latin typeface="Arial Black" pitchFamily="34" charset="0"/>
            </a:endParaRPr>
          </a:p>
        </p:txBody>
      </p:sp>
      <p:sp>
        <p:nvSpPr>
          <p:cNvPr id="13" name="12 - TextBox"/>
          <p:cNvSpPr txBox="1"/>
          <p:nvPr/>
        </p:nvSpPr>
        <p:spPr>
          <a:xfrm>
            <a:off x="642910" y="2143116"/>
            <a:ext cx="1643074" cy="253916"/>
          </a:xfrm>
          <a:prstGeom prst="rect">
            <a:avLst/>
          </a:prstGeom>
          <a:solidFill>
            <a:schemeClr val="bg1"/>
          </a:solidFill>
        </p:spPr>
        <p:txBody>
          <a:bodyPr wrap="square" rtlCol="0">
            <a:spAutoFit/>
          </a:bodyPr>
          <a:lstStyle/>
          <a:p>
            <a:pPr algn="r"/>
            <a:r>
              <a:rPr lang="en-US" sz="1050" dirty="0" smtClean="0">
                <a:latin typeface="Arial Black" pitchFamily="34" charset="0"/>
              </a:rPr>
              <a:t>N-H </a:t>
            </a:r>
            <a:r>
              <a:rPr lang="el-GR" sz="1050" dirty="0" smtClean="0">
                <a:latin typeface="Arial Black" pitchFamily="34" charset="0"/>
              </a:rPr>
              <a:t>Λέμφωμα </a:t>
            </a:r>
            <a:endParaRPr lang="el-GR" sz="1050" dirty="0">
              <a:latin typeface="Arial Black" pitchFamily="34" charset="0"/>
            </a:endParaRPr>
          </a:p>
        </p:txBody>
      </p:sp>
      <p:sp>
        <p:nvSpPr>
          <p:cNvPr id="14" name="13 - TextBox"/>
          <p:cNvSpPr txBox="1"/>
          <p:nvPr/>
        </p:nvSpPr>
        <p:spPr>
          <a:xfrm>
            <a:off x="714348" y="2389266"/>
            <a:ext cx="1714512" cy="253916"/>
          </a:xfrm>
          <a:prstGeom prst="rect">
            <a:avLst/>
          </a:prstGeom>
          <a:solidFill>
            <a:schemeClr val="bg1"/>
          </a:solidFill>
        </p:spPr>
        <p:txBody>
          <a:bodyPr wrap="square" rtlCol="0">
            <a:spAutoFit/>
          </a:bodyPr>
          <a:lstStyle/>
          <a:p>
            <a:r>
              <a:rPr lang="el-GR" sz="1050" dirty="0" smtClean="0">
                <a:latin typeface="Arial Black" pitchFamily="34" charset="0"/>
              </a:rPr>
              <a:t>Στόμα και φάρυγγας </a:t>
            </a:r>
            <a:endParaRPr lang="el-GR" sz="1050" dirty="0">
              <a:latin typeface="Arial Black" pitchFamily="34" charset="0"/>
            </a:endParaRPr>
          </a:p>
        </p:txBody>
      </p:sp>
      <p:sp>
        <p:nvSpPr>
          <p:cNvPr id="15" name="14 - TextBox"/>
          <p:cNvSpPr txBox="1"/>
          <p:nvPr/>
        </p:nvSpPr>
        <p:spPr>
          <a:xfrm>
            <a:off x="1428728" y="2643182"/>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Λευχαιμία </a:t>
            </a:r>
            <a:endParaRPr lang="el-GR" sz="1050" dirty="0">
              <a:latin typeface="Arial Black" pitchFamily="34" charset="0"/>
            </a:endParaRPr>
          </a:p>
        </p:txBody>
      </p:sp>
      <p:sp>
        <p:nvSpPr>
          <p:cNvPr id="16" name="15 - TextBox"/>
          <p:cNvSpPr txBox="1"/>
          <p:nvPr/>
        </p:nvSpPr>
        <p:spPr>
          <a:xfrm>
            <a:off x="1428728" y="2857496"/>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Πάγκρεας </a:t>
            </a:r>
            <a:endParaRPr lang="el-GR" sz="1050" dirty="0">
              <a:latin typeface="Arial Black" pitchFamily="34" charset="0"/>
            </a:endParaRPr>
          </a:p>
        </p:txBody>
      </p:sp>
      <p:sp>
        <p:nvSpPr>
          <p:cNvPr id="17" name="16 - TextBox"/>
          <p:cNvSpPr txBox="1"/>
          <p:nvPr/>
        </p:nvSpPr>
        <p:spPr>
          <a:xfrm>
            <a:off x="1428728" y="3143248"/>
            <a:ext cx="1071570" cy="253916"/>
          </a:xfrm>
          <a:prstGeom prst="rect">
            <a:avLst/>
          </a:prstGeom>
          <a:solidFill>
            <a:schemeClr val="bg1"/>
          </a:solidFill>
        </p:spPr>
        <p:txBody>
          <a:bodyPr wrap="square" rtlCol="0">
            <a:spAutoFit/>
          </a:bodyPr>
          <a:lstStyle/>
          <a:p>
            <a:r>
              <a:rPr lang="el-GR" sz="1050" dirty="0" smtClean="0">
                <a:solidFill>
                  <a:srgbClr val="0070C0"/>
                </a:solidFill>
                <a:latin typeface="Arial Black" pitchFamily="34" charset="0"/>
              </a:rPr>
              <a:t>ΣΥΝΟΛΟ </a:t>
            </a:r>
            <a:endParaRPr lang="el-GR" sz="1050" dirty="0">
              <a:solidFill>
                <a:srgbClr val="0070C0"/>
              </a:solidFill>
              <a:latin typeface="Arial Black" pitchFamily="34" charset="0"/>
            </a:endParaRPr>
          </a:p>
        </p:txBody>
      </p:sp>
      <p:sp>
        <p:nvSpPr>
          <p:cNvPr id="18" name="17 - TextBox"/>
          <p:cNvSpPr txBox="1"/>
          <p:nvPr/>
        </p:nvSpPr>
        <p:spPr>
          <a:xfrm>
            <a:off x="1142976" y="4103778"/>
            <a:ext cx="1214446"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Πνεύμονας</a:t>
            </a:r>
            <a:endParaRPr lang="el-GR" sz="1050" dirty="0">
              <a:latin typeface="Arial Black" pitchFamily="34" charset="0"/>
            </a:endParaRPr>
          </a:p>
        </p:txBody>
      </p:sp>
      <p:sp>
        <p:nvSpPr>
          <p:cNvPr id="19" name="18 - TextBox"/>
          <p:cNvSpPr txBox="1"/>
          <p:nvPr/>
        </p:nvSpPr>
        <p:spPr>
          <a:xfrm>
            <a:off x="4929190" y="4143380"/>
            <a:ext cx="142876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Πνεύμονας      </a:t>
            </a:r>
            <a:endParaRPr lang="el-GR" sz="1050" dirty="0">
              <a:latin typeface="Arial Black" pitchFamily="34" charset="0"/>
            </a:endParaRPr>
          </a:p>
        </p:txBody>
      </p:sp>
      <p:sp>
        <p:nvSpPr>
          <p:cNvPr id="20" name="19 - TextBox"/>
          <p:cNvSpPr txBox="1"/>
          <p:nvPr/>
        </p:nvSpPr>
        <p:spPr>
          <a:xfrm>
            <a:off x="5000628" y="1000108"/>
            <a:ext cx="142876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Πνεύμονας</a:t>
            </a:r>
            <a:endParaRPr lang="el-GR" sz="1050" dirty="0">
              <a:latin typeface="Arial Black" pitchFamily="34" charset="0"/>
            </a:endParaRPr>
          </a:p>
        </p:txBody>
      </p:sp>
      <p:sp>
        <p:nvSpPr>
          <p:cNvPr id="21" name="20 - TextBox"/>
          <p:cNvSpPr txBox="1"/>
          <p:nvPr/>
        </p:nvSpPr>
        <p:spPr>
          <a:xfrm>
            <a:off x="1357290" y="4357694"/>
            <a:ext cx="1071570" cy="253916"/>
          </a:xfrm>
          <a:prstGeom prst="rect">
            <a:avLst/>
          </a:prstGeom>
          <a:solidFill>
            <a:schemeClr val="bg1"/>
          </a:solidFill>
        </p:spPr>
        <p:txBody>
          <a:bodyPr wrap="square" rtlCol="0">
            <a:spAutoFit/>
          </a:bodyPr>
          <a:lstStyle/>
          <a:p>
            <a:r>
              <a:rPr lang="el-GR" sz="1050" dirty="0" smtClean="0">
                <a:latin typeface="Arial Black" pitchFamily="34" charset="0"/>
              </a:rPr>
              <a:t>Προστάτης </a:t>
            </a:r>
            <a:endParaRPr lang="el-GR" sz="1050" dirty="0">
              <a:latin typeface="Arial Black" pitchFamily="34" charset="0"/>
            </a:endParaRPr>
          </a:p>
        </p:txBody>
      </p:sp>
      <p:sp>
        <p:nvSpPr>
          <p:cNvPr id="22" name="21 - TextBox"/>
          <p:cNvSpPr txBox="1"/>
          <p:nvPr/>
        </p:nvSpPr>
        <p:spPr>
          <a:xfrm>
            <a:off x="5072066" y="4603844"/>
            <a:ext cx="1357322"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 Έντερο</a:t>
            </a:r>
            <a:endParaRPr lang="el-GR" sz="1050" dirty="0">
              <a:latin typeface="Arial Black" pitchFamily="34" charset="0"/>
            </a:endParaRPr>
          </a:p>
        </p:txBody>
      </p:sp>
      <p:sp>
        <p:nvSpPr>
          <p:cNvPr id="23" name="22 - TextBox"/>
          <p:cNvSpPr txBox="1"/>
          <p:nvPr/>
        </p:nvSpPr>
        <p:spPr>
          <a:xfrm>
            <a:off x="1071538" y="4572008"/>
            <a:ext cx="1357322"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 Έντερο</a:t>
            </a:r>
            <a:endParaRPr lang="el-GR" sz="1050" dirty="0">
              <a:latin typeface="Arial Black" pitchFamily="34" charset="0"/>
            </a:endParaRPr>
          </a:p>
        </p:txBody>
      </p:sp>
      <p:sp>
        <p:nvSpPr>
          <p:cNvPr id="24" name="23 - TextBox"/>
          <p:cNvSpPr txBox="1"/>
          <p:nvPr/>
        </p:nvSpPr>
        <p:spPr>
          <a:xfrm>
            <a:off x="5143504" y="1214422"/>
            <a:ext cx="1357322" cy="253916"/>
          </a:xfrm>
          <a:prstGeom prst="rect">
            <a:avLst/>
          </a:prstGeom>
          <a:solidFill>
            <a:schemeClr val="bg1"/>
          </a:solidFill>
        </p:spPr>
        <p:txBody>
          <a:bodyPr wrap="square" rtlCol="0">
            <a:spAutoFit/>
          </a:bodyPr>
          <a:lstStyle/>
          <a:p>
            <a:r>
              <a:rPr lang="el-GR" sz="1050" dirty="0" smtClean="0">
                <a:latin typeface="Arial Black" pitchFamily="34" charset="0"/>
              </a:rPr>
              <a:t>Π. Έντερο</a:t>
            </a:r>
            <a:endParaRPr lang="el-GR" sz="1050" dirty="0">
              <a:latin typeface="Arial Black" pitchFamily="34" charset="0"/>
            </a:endParaRPr>
          </a:p>
        </p:txBody>
      </p:sp>
      <p:sp>
        <p:nvSpPr>
          <p:cNvPr id="25" name="24 - TextBox"/>
          <p:cNvSpPr txBox="1"/>
          <p:nvPr/>
        </p:nvSpPr>
        <p:spPr>
          <a:xfrm>
            <a:off x="5072066" y="4857760"/>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Πάγκρεας </a:t>
            </a:r>
            <a:endParaRPr lang="el-GR" sz="1050" dirty="0">
              <a:latin typeface="Arial Black" pitchFamily="34" charset="0"/>
            </a:endParaRPr>
          </a:p>
        </p:txBody>
      </p:sp>
      <p:sp>
        <p:nvSpPr>
          <p:cNvPr id="26" name="25 - TextBox"/>
          <p:cNvSpPr txBox="1"/>
          <p:nvPr/>
        </p:nvSpPr>
        <p:spPr>
          <a:xfrm>
            <a:off x="1357290" y="4786322"/>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Πάγκρεας </a:t>
            </a:r>
            <a:endParaRPr lang="el-GR" sz="1050" dirty="0">
              <a:latin typeface="Arial Black" pitchFamily="34" charset="0"/>
            </a:endParaRPr>
          </a:p>
        </p:txBody>
      </p:sp>
      <p:sp>
        <p:nvSpPr>
          <p:cNvPr id="27" name="26 - TextBox"/>
          <p:cNvSpPr txBox="1"/>
          <p:nvPr/>
        </p:nvSpPr>
        <p:spPr>
          <a:xfrm>
            <a:off x="5143504" y="2643182"/>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Πάγκρεας </a:t>
            </a:r>
            <a:endParaRPr lang="el-GR" sz="1050" dirty="0">
              <a:latin typeface="Arial Black" pitchFamily="34" charset="0"/>
            </a:endParaRPr>
          </a:p>
        </p:txBody>
      </p:sp>
      <p:sp>
        <p:nvSpPr>
          <p:cNvPr id="28" name="27 - TextBox"/>
          <p:cNvSpPr txBox="1"/>
          <p:nvPr/>
        </p:nvSpPr>
        <p:spPr>
          <a:xfrm>
            <a:off x="5072066" y="785794"/>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Μαστός </a:t>
            </a:r>
            <a:endParaRPr lang="el-GR" sz="1050" dirty="0">
              <a:latin typeface="Arial Black" pitchFamily="34" charset="0"/>
            </a:endParaRPr>
          </a:p>
        </p:txBody>
      </p:sp>
      <p:sp>
        <p:nvSpPr>
          <p:cNvPr id="29" name="28 - TextBox"/>
          <p:cNvSpPr txBox="1"/>
          <p:nvPr/>
        </p:nvSpPr>
        <p:spPr>
          <a:xfrm>
            <a:off x="5072066" y="4357694"/>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Μαστός </a:t>
            </a:r>
            <a:endParaRPr lang="el-GR" sz="1050" dirty="0">
              <a:latin typeface="Arial Black" pitchFamily="34" charset="0"/>
            </a:endParaRPr>
          </a:p>
        </p:txBody>
      </p:sp>
      <p:sp>
        <p:nvSpPr>
          <p:cNvPr id="30" name="29 - TextBox"/>
          <p:cNvSpPr txBox="1"/>
          <p:nvPr/>
        </p:nvSpPr>
        <p:spPr>
          <a:xfrm>
            <a:off x="5072066" y="1460572"/>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Μήτρα </a:t>
            </a:r>
            <a:endParaRPr lang="el-GR" sz="1050" dirty="0">
              <a:latin typeface="Arial Black" pitchFamily="34" charset="0"/>
            </a:endParaRPr>
          </a:p>
        </p:txBody>
      </p:sp>
      <p:sp>
        <p:nvSpPr>
          <p:cNvPr id="31" name="30 - TextBox"/>
          <p:cNvSpPr txBox="1"/>
          <p:nvPr/>
        </p:nvSpPr>
        <p:spPr>
          <a:xfrm>
            <a:off x="5143504" y="1928802"/>
            <a:ext cx="1071570" cy="253916"/>
          </a:xfrm>
          <a:prstGeom prst="rect">
            <a:avLst/>
          </a:prstGeom>
          <a:solidFill>
            <a:schemeClr val="bg1"/>
          </a:solidFill>
        </p:spPr>
        <p:txBody>
          <a:bodyPr wrap="square" rtlCol="0">
            <a:spAutoFit/>
          </a:bodyPr>
          <a:lstStyle/>
          <a:p>
            <a:r>
              <a:rPr lang="el-GR" sz="1050" dirty="0" smtClean="0">
                <a:latin typeface="Arial Black" pitchFamily="34" charset="0"/>
              </a:rPr>
              <a:t>Θυρεοειδής </a:t>
            </a:r>
            <a:endParaRPr lang="el-GR" sz="1050" dirty="0">
              <a:latin typeface="Arial Black" pitchFamily="34" charset="0"/>
            </a:endParaRPr>
          </a:p>
        </p:txBody>
      </p:sp>
      <p:sp>
        <p:nvSpPr>
          <p:cNvPr id="32" name="31 - TextBox"/>
          <p:cNvSpPr txBox="1"/>
          <p:nvPr/>
        </p:nvSpPr>
        <p:spPr>
          <a:xfrm>
            <a:off x="5143504" y="5072074"/>
            <a:ext cx="1071570" cy="253916"/>
          </a:xfrm>
          <a:prstGeom prst="rect">
            <a:avLst/>
          </a:prstGeom>
          <a:solidFill>
            <a:schemeClr val="bg1"/>
          </a:solidFill>
        </p:spPr>
        <p:txBody>
          <a:bodyPr wrap="square" rtlCol="0">
            <a:spAutoFit/>
          </a:bodyPr>
          <a:lstStyle/>
          <a:p>
            <a:r>
              <a:rPr lang="el-GR" sz="1050" dirty="0" smtClean="0">
                <a:latin typeface="Arial Black" pitchFamily="34" charset="0"/>
              </a:rPr>
              <a:t>Ωοθήκη </a:t>
            </a:r>
            <a:endParaRPr lang="el-GR" sz="1050" dirty="0">
              <a:latin typeface="Arial Black" pitchFamily="34" charset="0"/>
            </a:endParaRPr>
          </a:p>
        </p:txBody>
      </p:sp>
      <p:sp>
        <p:nvSpPr>
          <p:cNvPr id="33" name="32 - TextBox"/>
          <p:cNvSpPr txBox="1"/>
          <p:nvPr/>
        </p:nvSpPr>
        <p:spPr>
          <a:xfrm>
            <a:off x="5072066" y="5286388"/>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Μήτρα </a:t>
            </a:r>
            <a:endParaRPr lang="el-GR" sz="1050" dirty="0">
              <a:latin typeface="Arial Black" pitchFamily="34" charset="0"/>
            </a:endParaRPr>
          </a:p>
        </p:txBody>
      </p:sp>
      <p:sp>
        <p:nvSpPr>
          <p:cNvPr id="34" name="33 - TextBox"/>
          <p:cNvSpPr txBox="1"/>
          <p:nvPr/>
        </p:nvSpPr>
        <p:spPr>
          <a:xfrm>
            <a:off x="5143504" y="1714488"/>
            <a:ext cx="1857388" cy="253916"/>
          </a:xfrm>
          <a:prstGeom prst="rect">
            <a:avLst/>
          </a:prstGeom>
          <a:solidFill>
            <a:schemeClr val="bg1"/>
          </a:solidFill>
        </p:spPr>
        <p:txBody>
          <a:bodyPr wrap="square" rtlCol="0">
            <a:spAutoFit/>
          </a:bodyPr>
          <a:lstStyle/>
          <a:p>
            <a:r>
              <a:rPr lang="el-GR" sz="1050" dirty="0" smtClean="0">
                <a:latin typeface="Arial Black" pitchFamily="34" charset="0"/>
              </a:rPr>
              <a:t>Μελάνωμα Δέρματος </a:t>
            </a:r>
            <a:endParaRPr lang="el-GR" sz="1050" dirty="0">
              <a:latin typeface="Arial Black" pitchFamily="34" charset="0"/>
            </a:endParaRPr>
          </a:p>
        </p:txBody>
      </p:sp>
      <p:sp>
        <p:nvSpPr>
          <p:cNvPr id="35" name="34 - TextBox"/>
          <p:cNvSpPr txBox="1"/>
          <p:nvPr/>
        </p:nvSpPr>
        <p:spPr>
          <a:xfrm>
            <a:off x="5143504" y="6000768"/>
            <a:ext cx="1643074" cy="253916"/>
          </a:xfrm>
          <a:prstGeom prst="rect">
            <a:avLst/>
          </a:prstGeom>
          <a:solidFill>
            <a:schemeClr val="bg1"/>
          </a:solidFill>
        </p:spPr>
        <p:txBody>
          <a:bodyPr wrap="square" rtlCol="0">
            <a:spAutoFit/>
          </a:bodyPr>
          <a:lstStyle/>
          <a:p>
            <a:r>
              <a:rPr lang="en-US" sz="1050" dirty="0" smtClean="0">
                <a:latin typeface="Arial Black" pitchFamily="34" charset="0"/>
              </a:rPr>
              <a:t>N-H </a:t>
            </a:r>
            <a:r>
              <a:rPr lang="el-GR" sz="1050" dirty="0" smtClean="0">
                <a:latin typeface="Arial Black" pitchFamily="34" charset="0"/>
              </a:rPr>
              <a:t>Λέμφωμα </a:t>
            </a:r>
            <a:endParaRPr lang="el-GR" sz="1050" dirty="0">
              <a:latin typeface="Arial Black" pitchFamily="34" charset="0"/>
            </a:endParaRPr>
          </a:p>
        </p:txBody>
      </p:sp>
      <p:sp>
        <p:nvSpPr>
          <p:cNvPr id="36" name="35 - TextBox"/>
          <p:cNvSpPr txBox="1"/>
          <p:nvPr/>
        </p:nvSpPr>
        <p:spPr>
          <a:xfrm>
            <a:off x="5143504" y="2143116"/>
            <a:ext cx="1643074" cy="253916"/>
          </a:xfrm>
          <a:prstGeom prst="rect">
            <a:avLst/>
          </a:prstGeom>
          <a:solidFill>
            <a:schemeClr val="bg1"/>
          </a:solidFill>
        </p:spPr>
        <p:txBody>
          <a:bodyPr wrap="square" rtlCol="0">
            <a:spAutoFit/>
          </a:bodyPr>
          <a:lstStyle/>
          <a:p>
            <a:r>
              <a:rPr lang="en-US" sz="1050" dirty="0" smtClean="0">
                <a:latin typeface="Arial Black" pitchFamily="34" charset="0"/>
              </a:rPr>
              <a:t>N-H </a:t>
            </a:r>
            <a:r>
              <a:rPr lang="el-GR" sz="1050" dirty="0" smtClean="0">
                <a:latin typeface="Arial Black" pitchFamily="34" charset="0"/>
              </a:rPr>
              <a:t>Λέμφωμα </a:t>
            </a:r>
            <a:endParaRPr lang="el-GR" sz="1050" dirty="0">
              <a:latin typeface="Arial Black" pitchFamily="34" charset="0"/>
            </a:endParaRPr>
          </a:p>
        </p:txBody>
      </p:sp>
      <p:sp>
        <p:nvSpPr>
          <p:cNvPr id="37" name="36 - TextBox"/>
          <p:cNvSpPr txBox="1"/>
          <p:nvPr/>
        </p:nvSpPr>
        <p:spPr>
          <a:xfrm>
            <a:off x="642910" y="6000768"/>
            <a:ext cx="1643074" cy="253916"/>
          </a:xfrm>
          <a:prstGeom prst="rect">
            <a:avLst/>
          </a:prstGeom>
          <a:solidFill>
            <a:schemeClr val="bg1"/>
          </a:solidFill>
        </p:spPr>
        <p:txBody>
          <a:bodyPr wrap="square" rtlCol="0">
            <a:spAutoFit/>
          </a:bodyPr>
          <a:lstStyle/>
          <a:p>
            <a:pPr algn="r"/>
            <a:r>
              <a:rPr lang="en-US" sz="1050" dirty="0" smtClean="0">
                <a:latin typeface="Arial Black" pitchFamily="34" charset="0"/>
              </a:rPr>
              <a:t>N-H </a:t>
            </a:r>
            <a:r>
              <a:rPr lang="el-GR" sz="1050" dirty="0" smtClean="0">
                <a:latin typeface="Arial Black" pitchFamily="34" charset="0"/>
              </a:rPr>
              <a:t>Λέμφωμα </a:t>
            </a:r>
            <a:endParaRPr lang="el-GR" sz="1050" dirty="0">
              <a:latin typeface="Arial Black" pitchFamily="34" charset="0"/>
            </a:endParaRPr>
          </a:p>
        </p:txBody>
      </p:sp>
      <p:sp>
        <p:nvSpPr>
          <p:cNvPr id="38" name="37 - TextBox"/>
          <p:cNvSpPr txBox="1"/>
          <p:nvPr/>
        </p:nvSpPr>
        <p:spPr>
          <a:xfrm>
            <a:off x="785786" y="5786454"/>
            <a:ext cx="1643074"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Ουροδόχος κύστη </a:t>
            </a:r>
            <a:endParaRPr lang="el-GR" sz="1050" dirty="0">
              <a:latin typeface="Arial Black" pitchFamily="34" charset="0"/>
            </a:endParaRPr>
          </a:p>
        </p:txBody>
      </p:sp>
      <p:sp>
        <p:nvSpPr>
          <p:cNvPr id="39" name="38 - TextBox"/>
          <p:cNvSpPr txBox="1"/>
          <p:nvPr/>
        </p:nvSpPr>
        <p:spPr>
          <a:xfrm>
            <a:off x="5143504" y="2428868"/>
            <a:ext cx="1643074" cy="253916"/>
          </a:xfrm>
          <a:prstGeom prst="rect">
            <a:avLst/>
          </a:prstGeom>
          <a:solidFill>
            <a:schemeClr val="bg1"/>
          </a:solidFill>
        </p:spPr>
        <p:txBody>
          <a:bodyPr wrap="square" rtlCol="0">
            <a:spAutoFit/>
          </a:bodyPr>
          <a:lstStyle/>
          <a:p>
            <a:r>
              <a:rPr lang="el-GR" sz="1050" dirty="0" smtClean="0">
                <a:latin typeface="Arial Black" pitchFamily="34" charset="0"/>
              </a:rPr>
              <a:t>Νεφρά </a:t>
            </a:r>
            <a:endParaRPr lang="el-GR" sz="1050" dirty="0">
              <a:latin typeface="Arial Black" pitchFamily="34" charset="0"/>
            </a:endParaRPr>
          </a:p>
        </p:txBody>
      </p:sp>
      <p:sp>
        <p:nvSpPr>
          <p:cNvPr id="40" name="39 - TextBox"/>
          <p:cNvSpPr txBox="1"/>
          <p:nvPr/>
        </p:nvSpPr>
        <p:spPr>
          <a:xfrm>
            <a:off x="5072066" y="5500702"/>
            <a:ext cx="1928826" cy="253916"/>
          </a:xfrm>
          <a:prstGeom prst="rect">
            <a:avLst/>
          </a:prstGeom>
          <a:solidFill>
            <a:schemeClr val="bg1"/>
          </a:solidFill>
        </p:spPr>
        <p:txBody>
          <a:bodyPr wrap="square" rtlCol="0">
            <a:spAutoFit/>
          </a:bodyPr>
          <a:lstStyle/>
          <a:p>
            <a:r>
              <a:rPr lang="el-GR" sz="1050" dirty="0" smtClean="0">
                <a:latin typeface="Arial Black" pitchFamily="34" charset="0"/>
              </a:rPr>
              <a:t>Ήπαρ και χοληφόρα      </a:t>
            </a:r>
            <a:endParaRPr lang="el-GR" sz="1050" dirty="0">
              <a:latin typeface="Arial Black" pitchFamily="34" charset="0"/>
            </a:endParaRPr>
          </a:p>
        </p:txBody>
      </p:sp>
      <p:sp>
        <p:nvSpPr>
          <p:cNvPr id="41" name="40 - TextBox"/>
          <p:cNvSpPr txBox="1"/>
          <p:nvPr/>
        </p:nvSpPr>
        <p:spPr>
          <a:xfrm>
            <a:off x="214282" y="5032472"/>
            <a:ext cx="2071702" cy="253916"/>
          </a:xfrm>
          <a:prstGeom prst="rect">
            <a:avLst/>
          </a:prstGeom>
          <a:solidFill>
            <a:schemeClr val="bg1"/>
          </a:solidFill>
        </p:spPr>
        <p:txBody>
          <a:bodyPr wrap="square" rtlCol="0">
            <a:spAutoFit/>
          </a:bodyPr>
          <a:lstStyle/>
          <a:p>
            <a:pPr algn="r"/>
            <a:r>
              <a:rPr lang="el-GR" sz="1050" dirty="0" smtClean="0">
                <a:latin typeface="Arial Black" pitchFamily="34" charset="0"/>
              </a:rPr>
              <a:t>Ήπαρ και χοληφόρα      </a:t>
            </a:r>
            <a:endParaRPr lang="el-GR" sz="1050" dirty="0">
              <a:latin typeface="Arial Black" pitchFamily="34" charset="0"/>
            </a:endParaRPr>
          </a:p>
        </p:txBody>
      </p:sp>
      <p:sp>
        <p:nvSpPr>
          <p:cNvPr id="42" name="41 - TextBox"/>
          <p:cNvSpPr txBox="1"/>
          <p:nvPr/>
        </p:nvSpPr>
        <p:spPr>
          <a:xfrm>
            <a:off x="5143504" y="6215082"/>
            <a:ext cx="1928826" cy="253916"/>
          </a:xfrm>
          <a:prstGeom prst="rect">
            <a:avLst/>
          </a:prstGeom>
          <a:solidFill>
            <a:schemeClr val="bg1"/>
          </a:solidFill>
        </p:spPr>
        <p:txBody>
          <a:bodyPr wrap="square" rtlCol="0">
            <a:spAutoFit/>
          </a:bodyPr>
          <a:lstStyle/>
          <a:p>
            <a:r>
              <a:rPr lang="el-GR" sz="1050" dirty="0" smtClean="0">
                <a:latin typeface="Arial Black" pitchFamily="34" charset="0"/>
              </a:rPr>
              <a:t>ΚΝΣ και εγκέφαλος </a:t>
            </a:r>
            <a:endParaRPr lang="el-GR" sz="1050" dirty="0">
              <a:latin typeface="Arial Black" pitchFamily="34" charset="0"/>
            </a:endParaRPr>
          </a:p>
        </p:txBody>
      </p:sp>
      <p:sp>
        <p:nvSpPr>
          <p:cNvPr id="43" name="42 - TextBox"/>
          <p:cNvSpPr txBox="1"/>
          <p:nvPr/>
        </p:nvSpPr>
        <p:spPr>
          <a:xfrm>
            <a:off x="428596" y="6215082"/>
            <a:ext cx="1928826" cy="253916"/>
          </a:xfrm>
          <a:prstGeom prst="rect">
            <a:avLst/>
          </a:prstGeom>
          <a:solidFill>
            <a:schemeClr val="bg1"/>
          </a:solidFill>
        </p:spPr>
        <p:txBody>
          <a:bodyPr wrap="square" rtlCol="0">
            <a:spAutoFit/>
          </a:bodyPr>
          <a:lstStyle/>
          <a:p>
            <a:pPr algn="r"/>
            <a:r>
              <a:rPr lang="el-GR" sz="1050" dirty="0" smtClean="0">
                <a:latin typeface="Arial Black" pitchFamily="34" charset="0"/>
              </a:rPr>
              <a:t>ΚΝΣ και εγκέφαλος </a:t>
            </a:r>
            <a:endParaRPr lang="el-GR" sz="1050" dirty="0">
              <a:latin typeface="Arial Black" pitchFamily="34" charset="0"/>
            </a:endParaRPr>
          </a:p>
        </p:txBody>
      </p:sp>
      <p:sp>
        <p:nvSpPr>
          <p:cNvPr id="45" name="44 - TextBox"/>
          <p:cNvSpPr txBox="1"/>
          <p:nvPr/>
        </p:nvSpPr>
        <p:spPr>
          <a:xfrm>
            <a:off x="5143504" y="2857496"/>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Λευχαιμία </a:t>
            </a:r>
            <a:endParaRPr lang="el-GR" sz="1050" dirty="0">
              <a:latin typeface="Arial Black" pitchFamily="34" charset="0"/>
            </a:endParaRPr>
          </a:p>
        </p:txBody>
      </p:sp>
      <p:sp>
        <p:nvSpPr>
          <p:cNvPr id="46" name="45 - TextBox"/>
          <p:cNvSpPr txBox="1"/>
          <p:nvPr/>
        </p:nvSpPr>
        <p:spPr>
          <a:xfrm>
            <a:off x="1357290" y="5286388"/>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Λευχαιμία </a:t>
            </a:r>
            <a:endParaRPr lang="el-GR" sz="1050" dirty="0">
              <a:latin typeface="Arial Black" pitchFamily="34" charset="0"/>
            </a:endParaRPr>
          </a:p>
        </p:txBody>
      </p:sp>
      <p:sp>
        <p:nvSpPr>
          <p:cNvPr id="47" name="46 - TextBox"/>
          <p:cNvSpPr txBox="1"/>
          <p:nvPr/>
        </p:nvSpPr>
        <p:spPr>
          <a:xfrm>
            <a:off x="5072066" y="5746852"/>
            <a:ext cx="1071570" cy="253916"/>
          </a:xfrm>
          <a:prstGeom prst="rect">
            <a:avLst/>
          </a:prstGeom>
          <a:solidFill>
            <a:schemeClr val="bg1"/>
          </a:solidFill>
        </p:spPr>
        <p:txBody>
          <a:bodyPr wrap="square" rtlCol="0">
            <a:spAutoFit/>
          </a:bodyPr>
          <a:lstStyle/>
          <a:p>
            <a:r>
              <a:rPr lang="en-US" sz="1050" dirty="0" smtClean="0">
                <a:latin typeface="Arial Black" pitchFamily="34" charset="0"/>
              </a:rPr>
              <a:t> </a:t>
            </a:r>
            <a:r>
              <a:rPr lang="el-GR" sz="1050" dirty="0" smtClean="0">
                <a:latin typeface="Arial Black" pitchFamily="34" charset="0"/>
              </a:rPr>
              <a:t>Λευχαιμία </a:t>
            </a:r>
            <a:endParaRPr lang="el-GR" sz="1050" dirty="0">
              <a:latin typeface="Arial Black" pitchFamily="34" charset="0"/>
            </a:endParaRPr>
          </a:p>
        </p:txBody>
      </p:sp>
      <p:sp>
        <p:nvSpPr>
          <p:cNvPr id="49" name="48 - TextBox"/>
          <p:cNvSpPr txBox="1"/>
          <p:nvPr/>
        </p:nvSpPr>
        <p:spPr>
          <a:xfrm>
            <a:off x="5143504" y="3103646"/>
            <a:ext cx="1071570" cy="253916"/>
          </a:xfrm>
          <a:prstGeom prst="rect">
            <a:avLst/>
          </a:prstGeom>
          <a:solidFill>
            <a:schemeClr val="bg1"/>
          </a:solidFill>
        </p:spPr>
        <p:txBody>
          <a:bodyPr wrap="square" rtlCol="0">
            <a:spAutoFit/>
          </a:bodyPr>
          <a:lstStyle/>
          <a:p>
            <a:r>
              <a:rPr lang="el-GR" sz="1050" dirty="0" smtClean="0">
                <a:solidFill>
                  <a:srgbClr val="B60A91"/>
                </a:solidFill>
                <a:latin typeface="Arial Black" pitchFamily="34" charset="0"/>
              </a:rPr>
              <a:t>ΣΥΝΟΛΟ </a:t>
            </a:r>
            <a:endParaRPr lang="el-GR" sz="1050" dirty="0">
              <a:solidFill>
                <a:srgbClr val="B60A91"/>
              </a:solidFill>
              <a:latin typeface="Arial Black" pitchFamily="34" charset="0"/>
            </a:endParaRPr>
          </a:p>
        </p:txBody>
      </p:sp>
      <p:sp>
        <p:nvSpPr>
          <p:cNvPr id="50" name="49 - TextBox"/>
          <p:cNvSpPr txBox="1"/>
          <p:nvPr/>
        </p:nvSpPr>
        <p:spPr>
          <a:xfrm>
            <a:off x="1428728" y="6461232"/>
            <a:ext cx="1071570" cy="253916"/>
          </a:xfrm>
          <a:prstGeom prst="rect">
            <a:avLst/>
          </a:prstGeom>
          <a:solidFill>
            <a:schemeClr val="bg1"/>
          </a:solidFill>
        </p:spPr>
        <p:txBody>
          <a:bodyPr wrap="square" rtlCol="0">
            <a:spAutoFit/>
          </a:bodyPr>
          <a:lstStyle/>
          <a:p>
            <a:r>
              <a:rPr lang="el-GR" sz="1050" dirty="0" smtClean="0">
                <a:solidFill>
                  <a:srgbClr val="0070C0"/>
                </a:solidFill>
                <a:latin typeface="Arial Black" pitchFamily="34" charset="0"/>
              </a:rPr>
              <a:t>ΣΥΝΟΛΟ </a:t>
            </a:r>
            <a:endParaRPr lang="el-GR" sz="1050" dirty="0">
              <a:solidFill>
                <a:srgbClr val="0070C0"/>
              </a:solidFill>
              <a:latin typeface="Arial Black" pitchFamily="34" charset="0"/>
            </a:endParaRPr>
          </a:p>
        </p:txBody>
      </p:sp>
      <p:sp>
        <p:nvSpPr>
          <p:cNvPr id="51" name="50 - TextBox"/>
          <p:cNvSpPr txBox="1"/>
          <p:nvPr/>
        </p:nvSpPr>
        <p:spPr>
          <a:xfrm>
            <a:off x="5143504" y="6461232"/>
            <a:ext cx="1071570" cy="253916"/>
          </a:xfrm>
          <a:prstGeom prst="rect">
            <a:avLst/>
          </a:prstGeom>
          <a:solidFill>
            <a:schemeClr val="bg1"/>
          </a:solidFill>
        </p:spPr>
        <p:txBody>
          <a:bodyPr wrap="square" rtlCol="0">
            <a:spAutoFit/>
          </a:bodyPr>
          <a:lstStyle/>
          <a:p>
            <a:r>
              <a:rPr lang="el-GR" sz="1050" dirty="0" smtClean="0">
                <a:solidFill>
                  <a:srgbClr val="B60A91"/>
                </a:solidFill>
                <a:latin typeface="Arial Black" pitchFamily="34" charset="0"/>
              </a:rPr>
              <a:t>ΣΥΝΟΛΟ</a:t>
            </a:r>
            <a:r>
              <a:rPr lang="el-GR" sz="1050" dirty="0" smtClean="0">
                <a:solidFill>
                  <a:srgbClr val="0070C0"/>
                </a:solidFill>
                <a:latin typeface="Arial Black" pitchFamily="34" charset="0"/>
              </a:rPr>
              <a:t> </a:t>
            </a:r>
            <a:endParaRPr lang="el-GR" sz="1050" dirty="0">
              <a:solidFill>
                <a:srgbClr val="0070C0"/>
              </a:solidFill>
              <a:latin typeface="Arial Black" pitchFamily="34" charset="0"/>
            </a:endParaRPr>
          </a:p>
        </p:txBody>
      </p:sp>
      <p:sp>
        <p:nvSpPr>
          <p:cNvPr id="52" name="51 - TextBox"/>
          <p:cNvSpPr txBox="1"/>
          <p:nvPr/>
        </p:nvSpPr>
        <p:spPr>
          <a:xfrm>
            <a:off x="1357290" y="5532538"/>
            <a:ext cx="1071570" cy="253916"/>
          </a:xfrm>
          <a:prstGeom prst="rect">
            <a:avLst/>
          </a:prstGeom>
          <a:solidFill>
            <a:schemeClr val="bg1"/>
          </a:solidFill>
        </p:spPr>
        <p:txBody>
          <a:bodyPr wrap="square" rtlCol="0">
            <a:spAutoFit/>
          </a:bodyPr>
          <a:lstStyle/>
          <a:p>
            <a:r>
              <a:rPr lang="el-GR" sz="1050" dirty="0" smtClean="0">
                <a:latin typeface="Arial Black" pitchFamily="34" charset="0"/>
              </a:rPr>
              <a:t>Οισοφάγος </a:t>
            </a:r>
            <a:endParaRPr lang="el-GR" sz="1050" dirty="0">
              <a:latin typeface="Arial Black" pitchFamily="34" charset="0"/>
            </a:endParaRPr>
          </a:p>
        </p:txBody>
      </p:sp>
      <p:sp>
        <p:nvSpPr>
          <p:cNvPr id="53" name="1 - Τίτλος"/>
          <p:cNvSpPr txBox="1">
            <a:spLocks/>
          </p:cNvSpPr>
          <p:nvPr/>
        </p:nvSpPr>
        <p:spPr>
          <a:xfrm>
            <a:off x="4857752" y="-82552"/>
            <a:ext cx="3857652" cy="582594"/>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small" spc="0" normalizeH="0" baseline="0" noProof="0" dirty="0" err="1" smtClean="0">
                <a:ln>
                  <a:noFill/>
                </a:ln>
                <a:solidFill>
                  <a:schemeClr val="tx1"/>
                </a:solidFill>
                <a:effectLst/>
                <a:uLnTx/>
                <a:uFillTx/>
                <a:latin typeface="+mj-lt"/>
                <a:ea typeface="+mj-ea"/>
                <a:cs typeface="+mj-cs"/>
              </a:rPr>
              <a:t>Επιδημιολογια</a:t>
            </a:r>
            <a:r>
              <a:rPr kumimoji="0" lang="el-GR" sz="2000" b="1" i="0" u="none" strike="noStrike" kern="1200" cap="small" spc="0" normalizeH="0" baseline="0" noProof="0" dirty="0" smtClean="0">
                <a:ln>
                  <a:noFill/>
                </a:ln>
                <a:solidFill>
                  <a:schemeClr val="tx1"/>
                </a:solidFill>
                <a:effectLst/>
                <a:uLnTx/>
                <a:uFillTx/>
                <a:latin typeface="+mj-lt"/>
                <a:ea typeface="+mj-ea"/>
                <a:cs typeface="+mj-cs"/>
              </a:rPr>
              <a:t> </a:t>
            </a:r>
            <a:r>
              <a:rPr kumimoji="0" lang="el-GR" sz="2000" b="1" i="0" u="none" strike="noStrike" kern="1200" cap="small" spc="0" normalizeH="0" baseline="0" noProof="0" dirty="0" err="1" smtClean="0">
                <a:ln>
                  <a:noFill/>
                </a:ln>
                <a:solidFill>
                  <a:schemeClr val="tx1"/>
                </a:solidFill>
                <a:effectLst/>
                <a:uLnTx/>
                <a:uFillTx/>
                <a:latin typeface="+mj-lt"/>
                <a:ea typeface="+mj-ea"/>
                <a:cs typeface="+mj-cs"/>
              </a:rPr>
              <a:t>καρκινου</a:t>
            </a:r>
            <a:r>
              <a:rPr kumimoji="0" lang="el-GR" sz="2000" b="1" i="0" u="none" strike="noStrike" kern="1200" cap="small" spc="0" normalizeH="0" baseline="0" noProof="0" dirty="0" smtClean="0">
                <a:ln>
                  <a:noFill/>
                </a:ln>
                <a:solidFill>
                  <a:schemeClr val="tx1"/>
                </a:solidFill>
                <a:effectLst/>
                <a:uLnTx/>
                <a:uFillTx/>
                <a:latin typeface="+mj-lt"/>
                <a:ea typeface="+mj-ea"/>
                <a:cs typeface="+mj-cs"/>
              </a:rPr>
              <a:t> </a:t>
            </a:r>
            <a:endParaRPr kumimoji="0" lang="el-GR" sz="2000" b="1" i="0" u="none" strike="noStrike" kern="1200" cap="small" spc="0" normalizeH="0" baseline="0" noProof="0" dirty="0">
              <a:ln>
                <a:noFill/>
              </a:ln>
              <a:solidFill>
                <a:schemeClr val="tx1"/>
              </a:solidFill>
              <a:effectLst/>
              <a:uLnTx/>
              <a:uFillTx/>
              <a:latin typeface="+mj-lt"/>
              <a:ea typeface="+mj-ea"/>
              <a:cs typeface="+mj-cs"/>
            </a:endParaRPr>
          </a:p>
        </p:txBody>
      </p:sp>
      <p:pic>
        <p:nvPicPr>
          <p:cNvPr id="54" name="~PP1366.WAV">
            <a:hlinkClick r:id="" action="ppaction://media"/>
          </p:cNvPr>
          <p:cNvPicPr>
            <a:picLocks noRot="1" noChangeAspect="1"/>
          </p:cNvPicPr>
          <p:nvPr>
            <a:wavAudioFile r:embed="rId1" name="~PP1366.WAV"/>
          </p:nvPr>
        </p:nvPicPr>
        <p:blipFill>
          <a:blip r:embed="rId5"/>
          <a:stretch>
            <a:fillRect/>
          </a:stretch>
        </p:blipFill>
        <p:spPr>
          <a:xfrm>
            <a:off x="8653463" y="6367463"/>
            <a:ext cx="304800" cy="304800"/>
          </a:xfrm>
          <a:prstGeom prst="rect">
            <a:avLst/>
          </a:prstGeom>
        </p:spPr>
      </p:pic>
    </p:spTree>
  </p:cSld>
  <p:clrMapOvr>
    <a:masterClrMapping/>
  </p:clrMapOvr>
  <p:transition advTm="41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latin typeface="Arial" pitchFamily="34" charset="0"/>
                <a:cs typeface="Arial" pitchFamily="34" charset="0"/>
              </a:rPr>
              <a:t>Καρκινικο</a:t>
            </a:r>
            <a:r>
              <a:rPr lang="el-GR" dirty="0" smtClean="0">
                <a:latin typeface="Arial" pitchFamily="34" charset="0"/>
                <a:cs typeface="Arial" pitchFamily="34" charset="0"/>
              </a:rPr>
              <a:t> </a:t>
            </a:r>
            <a:r>
              <a:rPr lang="el-GR" dirty="0" err="1" smtClean="0">
                <a:latin typeface="Arial" pitchFamily="34" charset="0"/>
                <a:cs typeface="Arial" pitchFamily="34" charset="0"/>
              </a:rPr>
              <a:t>κυτταρο</a:t>
            </a:r>
            <a:r>
              <a:rPr lang="el-GR" dirty="0" smtClean="0">
                <a:latin typeface="Arial" pitchFamily="34" charset="0"/>
                <a:cs typeface="Arial" pitchFamily="34" charset="0"/>
              </a:rPr>
              <a:t>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a:xfrm>
            <a:off x="457200" y="1928802"/>
            <a:ext cx="7467600" cy="4545150"/>
          </a:xfrm>
        </p:spPr>
        <p:txBody>
          <a:bodyPr/>
          <a:lstStyle/>
          <a:p>
            <a:pPr>
              <a:lnSpc>
                <a:spcPct val="150000"/>
              </a:lnSpc>
            </a:pPr>
            <a:r>
              <a:rPr lang="el-GR" dirty="0" smtClean="0">
                <a:latin typeface="Arial" pitchFamily="34" charset="0"/>
                <a:cs typeface="Arial" pitchFamily="34" charset="0"/>
              </a:rPr>
              <a:t>Προέρχεται από το αρχέγονο κύτταρο </a:t>
            </a:r>
          </a:p>
          <a:p>
            <a:pPr>
              <a:lnSpc>
                <a:spcPct val="150000"/>
              </a:lnSpc>
            </a:pPr>
            <a:r>
              <a:rPr lang="el-GR" dirty="0" smtClean="0">
                <a:latin typeface="Arial" pitchFamily="34" charset="0"/>
                <a:cs typeface="Arial" pitchFamily="34" charset="0"/>
              </a:rPr>
              <a:t>Ανεξέλεγκτος πολλαπλασιασμός </a:t>
            </a:r>
          </a:p>
          <a:p>
            <a:pPr>
              <a:lnSpc>
                <a:spcPct val="150000"/>
              </a:lnSpc>
            </a:pPr>
            <a:r>
              <a:rPr lang="el-GR" dirty="0" smtClean="0">
                <a:latin typeface="Arial" pitchFamily="34" charset="0"/>
                <a:cs typeface="Arial" pitchFamily="34" charset="0"/>
              </a:rPr>
              <a:t>Ταχύτατη ανάπτυξη</a:t>
            </a:r>
          </a:p>
          <a:p>
            <a:pPr>
              <a:lnSpc>
                <a:spcPct val="150000"/>
              </a:lnSpc>
            </a:pPr>
            <a:r>
              <a:rPr lang="el-GR" dirty="0" smtClean="0">
                <a:latin typeface="Arial" pitchFamily="34" charset="0"/>
                <a:cs typeface="Arial" pitchFamily="34" charset="0"/>
              </a:rPr>
              <a:t>Διαφοροποίηση εκτός του φυσιολογικού </a:t>
            </a:r>
          </a:p>
          <a:p>
            <a:pPr>
              <a:lnSpc>
                <a:spcPct val="150000"/>
              </a:lnSpc>
            </a:pPr>
            <a:r>
              <a:rPr lang="el-GR" dirty="0" smtClean="0">
                <a:latin typeface="Arial" pitchFamily="34" charset="0"/>
                <a:cs typeface="Arial" pitchFamily="34" charset="0"/>
              </a:rPr>
              <a:t>Ικανότητα μετάστασης  </a:t>
            </a:r>
          </a:p>
          <a:p>
            <a:pPr>
              <a:lnSpc>
                <a:spcPct val="150000"/>
              </a:lnSpc>
            </a:pPr>
            <a:r>
              <a:rPr lang="el-GR" dirty="0" smtClean="0">
                <a:latin typeface="Arial" pitchFamily="34" charset="0"/>
                <a:cs typeface="Arial" pitchFamily="34" charset="0"/>
              </a:rPr>
              <a:t>Διήθηση </a:t>
            </a:r>
          </a:p>
          <a:p>
            <a:pPr>
              <a:lnSpc>
                <a:spcPct val="150000"/>
              </a:lnSpc>
            </a:pPr>
            <a:r>
              <a:rPr lang="el-GR" dirty="0" smtClean="0">
                <a:latin typeface="Arial" pitchFamily="34" charset="0"/>
                <a:cs typeface="Arial" pitchFamily="34" charset="0"/>
              </a:rPr>
              <a:t>Παραγωγή ουσιών </a:t>
            </a:r>
          </a:p>
          <a:p>
            <a:endParaRPr lang="el-GR" dirty="0"/>
          </a:p>
        </p:txBody>
      </p:sp>
      <p:pic>
        <p:nvPicPr>
          <p:cNvPr id="21506" name="Picture 2" descr="Stopping cancer cells in their tumour 'highways' - Drug Target Review"/>
          <p:cNvPicPr>
            <a:picLocks noChangeAspect="1" noChangeArrowheads="1"/>
          </p:cNvPicPr>
          <p:nvPr/>
        </p:nvPicPr>
        <p:blipFill>
          <a:blip r:embed="rId4"/>
          <a:srcRect/>
          <a:stretch>
            <a:fillRect/>
          </a:stretch>
        </p:blipFill>
        <p:spPr bwMode="auto">
          <a:xfrm>
            <a:off x="5857884" y="142852"/>
            <a:ext cx="2762250" cy="1657351"/>
          </a:xfrm>
          <a:prstGeom prst="rect">
            <a:avLst/>
          </a:prstGeom>
          <a:noFill/>
        </p:spPr>
      </p:pic>
      <p:pic>
        <p:nvPicPr>
          <p:cNvPr id="7" name="~PP1969.WAV">
            <a:hlinkClick r:id="" action="ppaction://media"/>
          </p:cNvPr>
          <p:cNvPicPr>
            <a:picLocks noRot="1" noChangeAspect="1"/>
          </p:cNvPicPr>
          <p:nvPr>
            <a:wavAudioFile r:embed="rId1" name="~PP1969.WAV"/>
          </p:nvPr>
        </p:nvPicPr>
        <p:blipFill>
          <a:blip r:embed="rId5"/>
          <a:stretch>
            <a:fillRect/>
          </a:stretch>
        </p:blipFill>
        <p:spPr>
          <a:xfrm>
            <a:off x="8653463" y="6367463"/>
            <a:ext cx="304800" cy="304800"/>
          </a:xfrm>
          <a:prstGeom prst="rect">
            <a:avLst/>
          </a:prstGeom>
        </p:spPr>
      </p:pic>
    </p:spTree>
  </p:cSld>
  <p:clrMapOvr>
    <a:masterClrMapping/>
  </p:clrMapOvr>
  <p:transition advTm="249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582594"/>
          </a:xfrm>
        </p:spPr>
        <p:txBody>
          <a:bodyPr/>
          <a:lstStyle/>
          <a:p>
            <a:r>
              <a:rPr lang="el-GR" dirty="0" err="1" smtClean="0">
                <a:latin typeface="Arial" pitchFamily="34" charset="0"/>
                <a:cs typeface="Arial" pitchFamily="34" charset="0"/>
              </a:rPr>
              <a:t>Ειδη</a:t>
            </a:r>
            <a:r>
              <a:rPr lang="el-GR" dirty="0" smtClean="0">
                <a:latin typeface="Arial" pitchFamily="34" charset="0"/>
                <a:cs typeface="Arial" pitchFamily="34" charset="0"/>
              </a:rPr>
              <a:t> </a:t>
            </a:r>
            <a:r>
              <a:rPr lang="el-GR" dirty="0" err="1" smtClean="0">
                <a:latin typeface="Arial" pitchFamily="34" charset="0"/>
                <a:cs typeface="Arial" pitchFamily="34" charset="0"/>
              </a:rPr>
              <a:t>ογκων</a:t>
            </a:r>
            <a:r>
              <a:rPr lang="el-GR" dirty="0" smtClean="0">
                <a:latin typeface="Arial" pitchFamily="34" charset="0"/>
                <a:cs typeface="Arial" pitchFamily="34" charset="0"/>
              </a:rPr>
              <a:t> </a:t>
            </a:r>
            <a:r>
              <a:rPr lang="el-GR" b="1" dirty="0" err="1" smtClean="0">
                <a:latin typeface="Arial" pitchFamily="34" charset="0"/>
                <a:cs typeface="Arial" pitchFamily="34" charset="0"/>
              </a:rPr>
              <a:t>χαρακτηριστικα</a:t>
            </a:r>
            <a:r>
              <a:rPr lang="el-GR" b="1" dirty="0" smtClean="0">
                <a:latin typeface="Arial" pitchFamily="34" charset="0"/>
                <a:cs typeface="Arial" pitchFamily="34" charset="0"/>
              </a:rPr>
              <a:t> </a:t>
            </a:r>
            <a:endParaRPr lang="el-GR" dirty="0">
              <a:latin typeface="Arial" pitchFamily="34" charset="0"/>
              <a:cs typeface="Arial" pitchFamily="34" charset="0"/>
            </a:endParaRPr>
          </a:p>
        </p:txBody>
      </p:sp>
      <p:sp>
        <p:nvSpPr>
          <p:cNvPr id="3" name="2 - Θέση περιεχομένου"/>
          <p:cNvSpPr>
            <a:spLocks noGrp="1"/>
          </p:cNvSpPr>
          <p:nvPr>
            <p:ph sz="quarter" idx="1"/>
          </p:nvPr>
        </p:nvSpPr>
        <p:spPr>
          <a:xfrm>
            <a:off x="457200" y="1071546"/>
            <a:ext cx="7467600" cy="5402406"/>
          </a:xfrm>
        </p:spPr>
        <p:txBody>
          <a:bodyPr>
            <a:normAutofit fontScale="92500" lnSpcReduction="20000"/>
          </a:bodyPr>
          <a:lstStyle/>
          <a:p>
            <a:r>
              <a:rPr lang="el-GR" b="1" dirty="0" smtClean="0">
                <a:solidFill>
                  <a:srgbClr val="0070C0"/>
                </a:solidFill>
                <a:latin typeface="Arial" pitchFamily="34" charset="0"/>
                <a:cs typeface="Arial" pitchFamily="34" charset="0"/>
              </a:rPr>
              <a:t>1. Καλοήθης</a:t>
            </a:r>
          </a:p>
          <a:p>
            <a:pPr lvl="1" fontAlgn="base"/>
            <a:r>
              <a:rPr lang="el-GR" dirty="0" smtClean="0">
                <a:latin typeface="Arial" pitchFamily="34" charset="0"/>
                <a:cs typeface="Arial" pitchFamily="34" charset="0"/>
              </a:rPr>
              <a:t>Τα </a:t>
            </a:r>
            <a:r>
              <a:rPr lang="el-GR" dirty="0" err="1" smtClean="0">
                <a:latin typeface="Arial" pitchFamily="34" charset="0"/>
                <a:cs typeface="Arial" pitchFamily="34" charset="0"/>
              </a:rPr>
              <a:t>νεοπλασματικά</a:t>
            </a:r>
            <a:r>
              <a:rPr lang="el-GR" dirty="0" smtClean="0">
                <a:latin typeface="Arial" pitchFamily="34" charset="0"/>
                <a:cs typeface="Arial" pitchFamily="34" charset="0"/>
              </a:rPr>
              <a:t> κύτταρα μοιάζουν με τον μητρικό ιστό. </a:t>
            </a:r>
          </a:p>
          <a:p>
            <a:pPr lvl="1" fontAlgn="base"/>
            <a:r>
              <a:rPr lang="el-GR" dirty="0" smtClean="0">
                <a:latin typeface="Arial" pitchFamily="34" charset="0"/>
                <a:cs typeface="Arial" pitchFamily="34" charset="0"/>
              </a:rPr>
              <a:t>Είναι περιγεγραμμένα και έχουν κάψα. </a:t>
            </a:r>
          </a:p>
          <a:p>
            <a:pPr lvl="1" fontAlgn="base"/>
            <a:r>
              <a:rPr lang="el-GR" dirty="0" smtClean="0">
                <a:latin typeface="Arial" pitchFamily="34" charset="0"/>
                <a:cs typeface="Arial" pitchFamily="34" charset="0"/>
              </a:rPr>
              <a:t>Δεν δίνουν μεταστάσεις (</a:t>
            </a:r>
            <a:r>
              <a:rPr lang="el-GR" dirty="0" err="1" smtClean="0">
                <a:latin typeface="Arial" pitchFamily="34" charset="0"/>
                <a:cs typeface="Arial" pitchFamily="34" charset="0"/>
              </a:rPr>
              <a:t>αιματογενείς</a:t>
            </a:r>
            <a:r>
              <a:rPr lang="el-GR" dirty="0" smtClean="0">
                <a:latin typeface="Arial" pitchFamily="34" charset="0"/>
                <a:cs typeface="Arial" pitchFamily="34" charset="0"/>
              </a:rPr>
              <a:t> - </a:t>
            </a:r>
            <a:r>
              <a:rPr lang="el-GR" dirty="0" err="1" smtClean="0">
                <a:latin typeface="Arial" pitchFamily="34" charset="0"/>
                <a:cs typeface="Arial" pitchFamily="34" charset="0"/>
              </a:rPr>
              <a:t>λεμφογενείς</a:t>
            </a:r>
            <a:r>
              <a:rPr lang="el-GR" dirty="0" smtClean="0">
                <a:latin typeface="Arial" pitchFamily="34" charset="0"/>
                <a:cs typeface="Arial" pitchFamily="34" charset="0"/>
              </a:rPr>
              <a:t> - </a:t>
            </a:r>
            <a:r>
              <a:rPr lang="el-GR" dirty="0" err="1" smtClean="0">
                <a:latin typeface="Arial" pitchFamily="34" charset="0"/>
                <a:cs typeface="Arial" pitchFamily="34" charset="0"/>
              </a:rPr>
              <a:t>δι</a:t>
            </a:r>
            <a:r>
              <a:rPr lang="el-GR" dirty="0" smtClean="0">
                <a:latin typeface="Arial" pitchFamily="34" charset="0"/>
                <a:cs typeface="Arial" pitchFamily="34" charset="0"/>
              </a:rPr>
              <a:t>’ εμφυτεύσεως). </a:t>
            </a:r>
          </a:p>
          <a:p>
            <a:pPr lvl="1" fontAlgn="base"/>
            <a:r>
              <a:rPr lang="el-GR" dirty="0" smtClean="0">
                <a:latin typeface="Arial" pitchFamily="34" charset="0"/>
                <a:cs typeface="Arial" pitchFamily="34" charset="0"/>
              </a:rPr>
              <a:t>Δεν διηθούν τους γύρω ιστούς. </a:t>
            </a:r>
          </a:p>
          <a:p>
            <a:pPr lvl="1" fontAlgn="base"/>
            <a:r>
              <a:rPr lang="el-GR" dirty="0" smtClean="0">
                <a:latin typeface="Arial" pitchFamily="34" charset="0"/>
                <a:cs typeface="Arial" pitchFamily="34" charset="0"/>
              </a:rPr>
              <a:t>Δεν προκαλούν θάνατο. </a:t>
            </a:r>
          </a:p>
          <a:p>
            <a:pPr lvl="1" fontAlgn="base"/>
            <a:r>
              <a:rPr lang="el-GR" dirty="0" smtClean="0">
                <a:latin typeface="Arial" pitchFamily="34" charset="0"/>
                <a:cs typeface="Arial" pitchFamily="34" charset="0"/>
              </a:rPr>
              <a:t>Δεν υποτροπιάζουν. </a:t>
            </a:r>
          </a:p>
          <a:p>
            <a:pPr lvl="1" fontAlgn="base"/>
            <a:r>
              <a:rPr lang="el-GR" dirty="0" smtClean="0">
                <a:latin typeface="Arial" pitchFamily="34" charset="0"/>
                <a:cs typeface="Arial" pitchFamily="34" charset="0"/>
              </a:rPr>
              <a:t>Κάνουν τοπική βλάβη (πίεση).</a:t>
            </a:r>
          </a:p>
          <a:p>
            <a:r>
              <a:rPr lang="el-GR" b="1" dirty="0" smtClean="0">
                <a:solidFill>
                  <a:srgbClr val="0070C0"/>
                </a:solidFill>
                <a:latin typeface="Arial" pitchFamily="34" charset="0"/>
                <a:cs typeface="Arial" pitchFamily="34" charset="0"/>
              </a:rPr>
              <a:t> 2. Κακοήθεις </a:t>
            </a:r>
          </a:p>
          <a:p>
            <a:pPr lvl="1" fontAlgn="base"/>
            <a:r>
              <a:rPr lang="el-GR" dirty="0" smtClean="0">
                <a:latin typeface="Arial" pitchFamily="34" charset="0"/>
                <a:cs typeface="Arial" pitchFamily="34" charset="0"/>
              </a:rPr>
              <a:t>Τα </a:t>
            </a:r>
            <a:r>
              <a:rPr lang="el-GR" dirty="0" err="1" smtClean="0">
                <a:latin typeface="Arial" pitchFamily="34" charset="0"/>
                <a:cs typeface="Arial" pitchFamily="34" charset="0"/>
              </a:rPr>
              <a:t>νεοπλασματικα</a:t>
            </a:r>
            <a:r>
              <a:rPr lang="el-GR" dirty="0" smtClean="0">
                <a:latin typeface="Arial" pitchFamily="34" charset="0"/>
                <a:cs typeface="Arial" pitchFamily="34" charset="0"/>
              </a:rPr>
              <a:t> κύτταρα χάνουν την ομοιότητα τους. </a:t>
            </a:r>
          </a:p>
          <a:p>
            <a:pPr lvl="1" fontAlgn="base"/>
            <a:r>
              <a:rPr lang="el-GR" dirty="0" smtClean="0">
                <a:latin typeface="Arial" pitchFamily="34" charset="0"/>
                <a:cs typeface="Arial" pitchFamily="34" charset="0"/>
              </a:rPr>
              <a:t>Δεν είναι περιγεγραμμένα και δεν έχουν κάψα. </a:t>
            </a:r>
          </a:p>
          <a:p>
            <a:pPr lvl="1" fontAlgn="base"/>
            <a:r>
              <a:rPr lang="el-GR" dirty="0" smtClean="0">
                <a:latin typeface="Arial" pitchFamily="34" charset="0"/>
                <a:cs typeface="Arial" pitchFamily="34" charset="0"/>
              </a:rPr>
              <a:t>Δίνουν μεταστάσεις. </a:t>
            </a:r>
          </a:p>
          <a:p>
            <a:pPr lvl="1" fontAlgn="base"/>
            <a:r>
              <a:rPr lang="el-GR" dirty="0" smtClean="0">
                <a:latin typeface="Arial" pitchFamily="34" charset="0"/>
                <a:cs typeface="Arial" pitchFamily="34" charset="0"/>
              </a:rPr>
              <a:t>Διηθούν τους γύρω ιστούς.</a:t>
            </a:r>
          </a:p>
          <a:p>
            <a:pPr lvl="1" fontAlgn="base"/>
            <a:r>
              <a:rPr lang="el-GR" dirty="0" smtClean="0">
                <a:latin typeface="Arial" pitchFamily="34" charset="0"/>
                <a:cs typeface="Arial" pitchFamily="34" charset="0"/>
              </a:rPr>
              <a:t>Είναι θανατηφόρα στο πλείστο των περιπτώσεων. </a:t>
            </a:r>
          </a:p>
          <a:p>
            <a:pPr lvl="1" fontAlgn="base"/>
            <a:r>
              <a:rPr lang="el-GR" dirty="0" smtClean="0">
                <a:latin typeface="Arial" pitchFamily="34" charset="0"/>
                <a:cs typeface="Arial" pitchFamily="34" charset="0"/>
              </a:rPr>
              <a:t>Υποτροπιάζουν συνήθως. </a:t>
            </a:r>
          </a:p>
          <a:p>
            <a:pPr lvl="1" fontAlgn="base"/>
            <a:r>
              <a:rPr lang="el-GR" dirty="0" smtClean="0">
                <a:latin typeface="Arial" pitchFamily="34" charset="0"/>
                <a:cs typeface="Arial" pitchFamily="34" charset="0"/>
              </a:rPr>
              <a:t>Κάνουν καταστροφή των ιστών, διήθηση ιστών.</a:t>
            </a:r>
          </a:p>
          <a:p>
            <a:endParaRPr lang="el-GR" dirty="0" smtClean="0"/>
          </a:p>
          <a:p>
            <a:endParaRPr lang="el-GR" dirty="0"/>
          </a:p>
        </p:txBody>
      </p:sp>
      <p:pic>
        <p:nvPicPr>
          <p:cNvPr id="6" name="~PP373.WAV">
            <a:hlinkClick r:id="" action="ppaction://media"/>
          </p:cNvPr>
          <p:cNvPicPr>
            <a:picLocks noRot="1" noChangeAspect="1"/>
          </p:cNvPicPr>
          <p:nvPr>
            <a:wavAudioFile r:embed="rId1" name="~PP373.WAV"/>
          </p:nvPr>
        </p:nvPicPr>
        <p:blipFill>
          <a:blip r:embed="rId4"/>
          <a:stretch>
            <a:fillRect/>
          </a:stretch>
        </p:blipFill>
        <p:spPr>
          <a:xfrm>
            <a:off x="8653463" y="6367463"/>
            <a:ext cx="304800" cy="304800"/>
          </a:xfrm>
          <a:prstGeom prst="rect">
            <a:avLst/>
          </a:prstGeom>
        </p:spPr>
      </p:pic>
    </p:spTree>
  </p:cSld>
  <p:clrMapOvr>
    <a:masterClrMapping/>
  </p:clrMapOvr>
  <p:transition advTm="51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9.6|3.1|1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1251</TotalTime>
  <Words>3263</Words>
  <Application>Microsoft Office PowerPoint</Application>
  <PresentationFormat>Προβολή στην οθόνη (4:3)</PresentationFormat>
  <Paragraphs>410</Paragraphs>
  <Slides>32</Slides>
  <Notes>32</Notes>
  <HiddenSlides>0</HiddenSlides>
  <MMClips>32</MMClips>
  <ScaleCrop>false</ScaleCrop>
  <HeadingPairs>
    <vt:vector size="4" baseType="variant">
      <vt:variant>
        <vt:lpstr>Θέμα</vt:lpstr>
      </vt:variant>
      <vt:variant>
        <vt:i4>1</vt:i4>
      </vt:variant>
      <vt:variant>
        <vt:lpstr>Τίτλοι διαφανειών</vt:lpstr>
      </vt:variant>
      <vt:variant>
        <vt:i4>32</vt:i4>
      </vt:variant>
    </vt:vector>
  </HeadingPairs>
  <TitlesOfParts>
    <vt:vector size="33" baseType="lpstr">
      <vt:lpstr>Προεξοχή</vt:lpstr>
      <vt:lpstr>Βασικεσ αρχεσ χειρουργικησ ογκολογιασ </vt:lpstr>
      <vt:lpstr>Εισαγωγη </vt:lpstr>
      <vt:lpstr>Θεραπεια συμπαγων ογκων </vt:lpstr>
      <vt:lpstr>Αρχεσ χειρουργικησ ογκολογιασ </vt:lpstr>
      <vt:lpstr>Διαφάνεια 5</vt:lpstr>
      <vt:lpstr>Αντιμετωπιση καρκινου στο πλαισιο   «ογκολογικου συμβουλιου»   MDT ( multidisciplinary team ) </vt:lpstr>
      <vt:lpstr>Διαφάνεια 7</vt:lpstr>
      <vt:lpstr>Καρκινικο κυτταρο </vt:lpstr>
      <vt:lpstr>Ειδη ογκων χαρακτηριστικα </vt:lpstr>
      <vt:lpstr>Grade και διαφοροποιηση ( περιγραφη ιστολογικων χαρ/κων του ογκου)   </vt:lpstr>
      <vt:lpstr>Εξελιξη καρκινου- Διασπορα του ογκου </vt:lpstr>
      <vt:lpstr>Σταδιοποιηση  ( Περιγραφει την εκταση τησ νοσου)  </vt:lpstr>
      <vt:lpstr>Σταδιο Ι-ΙV </vt:lpstr>
      <vt:lpstr>Βηματα αντιμετωπισησ </vt:lpstr>
      <vt:lpstr>Πωσ εμφανιζονται οι ογκοι / διαγνωση  </vt:lpstr>
      <vt:lpstr>Προληπτικοσ / προσυμπτωματικοσ έλεγχοσ</vt:lpstr>
      <vt:lpstr>Ιστορικο και κλινικη εξεταση  (Ιδιαιτεροτητεσ στο Ιστορικο) </vt:lpstr>
      <vt:lpstr>Διερευνηση- Σταδιοποιηση ΕΡΓΑΣΤΗΡΙΑΚΟΣ/ ΑΠΕΙΚΟΝΙΣΤΙΚΟΣ/ ΕΝΔΟΣΚΟΠΙΚΟΣ ΕΛΕΓΧΟΣ   </vt:lpstr>
      <vt:lpstr>Τροποι επιβεβαιωσησ διαγνωσησ/ ταυτοποιησησ του ογκου </vt:lpstr>
      <vt:lpstr>Βιοψια /διαγνωση </vt:lpstr>
      <vt:lpstr>Ιστολογικη / κυτταρολογικη ταυτοποιηση </vt:lpstr>
      <vt:lpstr>Αντιμετωπιση καρκινου στο πλαισιο   «ογκολογικου συμβουλιου»  Αποφαση Για Θεραπεια  MDT ( multidisciplinary team ) </vt:lpstr>
      <vt:lpstr> Θεραπευτικη αποφαση </vt:lpstr>
      <vt:lpstr>Θεραπεια </vt:lpstr>
      <vt:lpstr>Ρολοσ τησ χειρουργικησ επεμβασησ </vt:lpstr>
      <vt:lpstr>Διαφάνεια 26</vt:lpstr>
      <vt:lpstr>Επειγουσεσ καταστασεισ </vt:lpstr>
      <vt:lpstr>Διαφάνεια 28</vt:lpstr>
      <vt:lpstr>Παρακολουθηση ( follow up ) </vt:lpstr>
      <vt:lpstr>Καρκινικοι δεικτεσ / ουσιεσ / ορμονεσ </vt:lpstr>
      <vt:lpstr>Βασικεσ αρχεσ χειρουργικησ ογκολογιασ Βηματα αντιμετωπισησ </vt:lpstr>
      <vt:lpstr>Διαφάνεια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Βασικεσ αρχεσ χειρουργικησ ογκολογιασ</dc:title>
  <dc:creator>user</dc:creator>
  <cp:lastModifiedBy>user</cp:lastModifiedBy>
  <cp:revision>78</cp:revision>
  <dcterms:created xsi:type="dcterms:W3CDTF">2020-04-09T16:30:19Z</dcterms:created>
  <dcterms:modified xsi:type="dcterms:W3CDTF">2020-05-02T08:14:47Z</dcterms:modified>
</cp:coreProperties>
</file>