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333" r:id="rId2"/>
    <p:sldId id="318" r:id="rId3"/>
    <p:sldId id="300" r:id="rId4"/>
    <p:sldId id="290" r:id="rId5"/>
    <p:sldId id="291" r:id="rId6"/>
    <p:sldId id="295" r:id="rId7"/>
    <p:sldId id="325" r:id="rId8"/>
    <p:sldId id="324" r:id="rId9"/>
    <p:sldId id="320" r:id="rId10"/>
    <p:sldId id="334" r:id="rId11"/>
    <p:sldId id="296" r:id="rId12"/>
    <p:sldId id="309" r:id="rId13"/>
    <p:sldId id="281" r:id="rId14"/>
    <p:sldId id="311" r:id="rId15"/>
    <p:sldId id="305" r:id="rId16"/>
    <p:sldId id="263" r:id="rId17"/>
    <p:sldId id="367" r:id="rId18"/>
    <p:sldId id="345" r:id="rId19"/>
    <p:sldId id="365" r:id="rId20"/>
    <p:sldId id="346" r:id="rId21"/>
    <p:sldId id="347" r:id="rId22"/>
    <p:sldId id="289" r:id="rId23"/>
    <p:sldId id="381" r:id="rId24"/>
    <p:sldId id="337" r:id="rId25"/>
    <p:sldId id="353" r:id="rId26"/>
    <p:sldId id="360" r:id="rId27"/>
    <p:sldId id="352" r:id="rId28"/>
    <p:sldId id="375" r:id="rId29"/>
    <p:sldId id="294" r:id="rId30"/>
    <p:sldId id="269" r:id="rId31"/>
    <p:sldId id="271" r:id="rId32"/>
    <p:sldId id="280" r:id="rId33"/>
    <p:sldId id="267" r:id="rId34"/>
    <p:sldId id="332" r:id="rId35"/>
    <p:sldId id="322" r:id="rId36"/>
    <p:sldId id="308" r:id="rId37"/>
    <p:sldId id="336" r:id="rId38"/>
    <p:sldId id="382" r:id="rId39"/>
    <p:sldId id="321" r:id="rId40"/>
    <p:sldId id="303" r:id="rId41"/>
  </p:sldIdLst>
  <p:sldSz cx="12192000" cy="6858000"/>
  <p:notesSz cx="6858000" cy="9144000"/>
  <p:defaultTextStyle>
    <a:defPPr>
      <a:defRPr lang="en-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77"/>
    <p:restoredTop sz="94762"/>
  </p:normalViewPr>
  <p:slideViewPr>
    <p:cSldViewPr snapToGrid="0">
      <p:cViewPr varScale="1">
        <p:scale>
          <a:sx n="59" d="100"/>
          <a:sy n="59" d="100"/>
        </p:scale>
        <p:origin x="82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DA5386-E04A-6B46-81A5-B07E257A4BF7}" type="datetimeFigureOut">
              <a:rPr lang="en-GR" smtClean="0"/>
              <a:t>04/22/2026</a:t>
            </a:fld>
            <a:endParaRPr lang="en-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7293B0-A065-EA43-8B06-775C04369688}" type="slidenum">
              <a:rPr lang="en-GR" smtClean="0"/>
              <a:t>‹#›</a:t>
            </a:fld>
            <a:endParaRPr lang="en-GR"/>
          </a:p>
        </p:txBody>
      </p:sp>
    </p:spTree>
    <p:extLst>
      <p:ext uri="{BB962C8B-B14F-4D97-AF65-F5344CB8AC3E}">
        <p14:creationId xmlns:p14="http://schemas.microsoft.com/office/powerpoint/2010/main" val="1209668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Ένα </a:t>
            </a:r>
            <a:r>
              <a:rPr lang="el-GR" dirty="0" err="1"/>
              <a:t>μηνα</a:t>
            </a:r>
            <a:r>
              <a:rPr lang="el-GR" dirty="0"/>
              <a:t> πριν στη </a:t>
            </a:r>
            <a:r>
              <a:rPr lang="el-GR" dirty="0" err="1"/>
              <a:t>κυπρο</a:t>
            </a:r>
            <a:r>
              <a:rPr lang="el-GR" dirty="0"/>
              <a:t> κ αι αυτά τα </a:t>
            </a:r>
            <a:r>
              <a:rPr lang="el-GR" dirty="0" err="1"/>
              <a:t>ξερουμε</a:t>
            </a:r>
            <a:r>
              <a:rPr lang="el-GR" dirty="0"/>
              <a:t> </a:t>
            </a:r>
            <a:r>
              <a:rPr lang="el-GR" dirty="0" err="1"/>
              <a:t>γιατι</a:t>
            </a:r>
            <a:r>
              <a:rPr lang="el-GR" dirty="0"/>
              <a:t> είναι </a:t>
            </a:r>
            <a:r>
              <a:rPr lang="el-GR" dirty="0" err="1"/>
              <a:t>πυριοβολισμοι</a:t>
            </a:r>
            <a:r>
              <a:rPr lang="el-GR" dirty="0"/>
              <a:t>….</a:t>
            </a:r>
            <a:endParaRPr lang="en-GR" dirty="0"/>
          </a:p>
        </p:txBody>
      </p:sp>
      <p:sp>
        <p:nvSpPr>
          <p:cNvPr id="4" name="Slide Number Placeholder 3"/>
          <p:cNvSpPr>
            <a:spLocks noGrp="1"/>
          </p:cNvSpPr>
          <p:nvPr>
            <p:ph type="sldNum" sz="quarter" idx="5"/>
          </p:nvPr>
        </p:nvSpPr>
        <p:spPr/>
        <p:txBody>
          <a:bodyPr/>
          <a:lstStyle/>
          <a:p>
            <a:fld id="{4C7293B0-A065-EA43-8B06-775C04369688}" type="slidenum">
              <a:rPr lang="en-GR" smtClean="0"/>
              <a:t>2</a:t>
            </a:fld>
            <a:endParaRPr lang="en-GR"/>
          </a:p>
        </p:txBody>
      </p:sp>
    </p:spTree>
    <p:extLst>
      <p:ext uri="{BB962C8B-B14F-4D97-AF65-F5344CB8AC3E}">
        <p14:creationId xmlns:p14="http://schemas.microsoft.com/office/powerpoint/2010/main" val="1497007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R" dirty="0"/>
          </a:p>
        </p:txBody>
      </p:sp>
      <p:sp>
        <p:nvSpPr>
          <p:cNvPr id="4" name="Slide Number Placeholder 3"/>
          <p:cNvSpPr>
            <a:spLocks noGrp="1"/>
          </p:cNvSpPr>
          <p:nvPr>
            <p:ph type="sldNum" sz="quarter" idx="5"/>
          </p:nvPr>
        </p:nvSpPr>
        <p:spPr/>
        <p:txBody>
          <a:bodyPr/>
          <a:lstStyle/>
          <a:p>
            <a:fld id="{4C7293B0-A065-EA43-8B06-775C04369688}" type="slidenum">
              <a:rPr lang="en-GR" smtClean="0"/>
              <a:t>3</a:t>
            </a:fld>
            <a:endParaRPr lang="en-GR"/>
          </a:p>
        </p:txBody>
      </p:sp>
    </p:spTree>
    <p:extLst>
      <p:ext uri="{BB962C8B-B14F-4D97-AF65-F5344CB8AC3E}">
        <p14:creationId xmlns:p14="http://schemas.microsoft.com/office/powerpoint/2010/main" val="511547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R" dirty="0"/>
          </a:p>
        </p:txBody>
      </p:sp>
      <p:sp>
        <p:nvSpPr>
          <p:cNvPr id="4" name="Slide Number Placeholder 3"/>
          <p:cNvSpPr>
            <a:spLocks noGrp="1"/>
          </p:cNvSpPr>
          <p:nvPr>
            <p:ph type="sldNum" sz="quarter" idx="5"/>
          </p:nvPr>
        </p:nvSpPr>
        <p:spPr/>
        <p:txBody>
          <a:bodyPr/>
          <a:lstStyle/>
          <a:p>
            <a:fld id="{4C7293B0-A065-EA43-8B06-775C04369688}" type="slidenum">
              <a:rPr lang="en-GR" smtClean="0"/>
              <a:t>8</a:t>
            </a:fld>
            <a:endParaRPr lang="en-GR"/>
          </a:p>
        </p:txBody>
      </p:sp>
    </p:spTree>
    <p:extLst>
      <p:ext uri="{BB962C8B-B14F-4D97-AF65-F5344CB8AC3E}">
        <p14:creationId xmlns:p14="http://schemas.microsoft.com/office/powerpoint/2010/main" val="3655134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Text Box 1"/>
          <p:cNvSpPr txBox="1">
            <a:spLocks noChangeArrowheads="1"/>
          </p:cNvSpPr>
          <p:nvPr/>
        </p:nvSpPr>
        <p:spPr bwMode="auto">
          <a:xfrm>
            <a:off x="1400175" y="914400"/>
            <a:ext cx="4056063" cy="3135313"/>
          </a:xfrm>
          <a:prstGeom prst="rect">
            <a:avLst/>
          </a:prstGeom>
          <a:solidFill>
            <a:srgbClr val="FFFFFF"/>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82058" tIns="41029" rIns="82058" bIns="41029" anchor="ct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defRPr/>
            </a:pPr>
            <a:endParaRPr lang="en-US"/>
          </a:p>
        </p:txBody>
      </p:sp>
      <p:sp>
        <p:nvSpPr>
          <p:cNvPr id="18435" name="Text Box 2"/>
          <p:cNvSpPr>
            <a:spLocks noGrp="1" noChangeArrowheads="1"/>
          </p:cNvSpPr>
          <p:nvPr>
            <p:ph type="body"/>
          </p:nvPr>
        </p:nvSpPr>
        <p:spPr bwMode="auto">
          <a:xfrm>
            <a:off x="1046163" y="4352925"/>
            <a:ext cx="4770437" cy="3478213"/>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0" tIns="0" rIns="0" bIns="0"/>
          <a:lstStyle/>
          <a:p>
            <a:pPr marL="85725" indent="-85725" eaLnBrk="1" hangingPunct="1">
              <a:lnSpc>
                <a:spcPct val="93000"/>
              </a:lnSpc>
              <a:spcBef>
                <a:spcPct val="0"/>
              </a:spcBef>
              <a:buSzPct val="45000"/>
              <a:buFont typeface="Wingdings" charset="0"/>
              <a:buNone/>
              <a:tabLst>
                <a:tab pos="723900" algn="l"/>
                <a:tab pos="1447800" algn="l"/>
                <a:tab pos="2171700" algn="l"/>
                <a:tab pos="2895600" algn="l"/>
                <a:tab pos="3619500" algn="l"/>
                <a:tab pos="4343400" algn="l"/>
                <a:tab pos="5067300" algn="l"/>
              </a:tabLst>
            </a:pPr>
            <a:r>
              <a:rPr lang="en-GB">
                <a:solidFill>
                  <a:srgbClr val="000000"/>
                </a:solidFill>
                <a:latin typeface="Arial" charset="0"/>
              </a:rPr>
              <a:t>Percentage of patients reporting pain per country during the screening phase.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Text Box 1"/>
          <p:cNvSpPr txBox="1">
            <a:spLocks noChangeArrowheads="1"/>
          </p:cNvSpPr>
          <p:nvPr/>
        </p:nvSpPr>
        <p:spPr bwMode="auto">
          <a:xfrm>
            <a:off x="1400175" y="914400"/>
            <a:ext cx="4056063" cy="3135313"/>
          </a:xfrm>
          <a:prstGeom prst="rect">
            <a:avLst/>
          </a:prstGeom>
          <a:solidFill>
            <a:srgbClr val="FFFFFF"/>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82058" tIns="41029" rIns="82058" bIns="41029" anchor="ct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defRPr/>
            </a:pPr>
            <a:endParaRPr lang="en-US"/>
          </a:p>
        </p:txBody>
      </p:sp>
      <p:sp>
        <p:nvSpPr>
          <p:cNvPr id="20483" name="Text Box 2"/>
          <p:cNvSpPr>
            <a:spLocks noGrp="1" noChangeArrowheads="1"/>
          </p:cNvSpPr>
          <p:nvPr>
            <p:ph type="body"/>
          </p:nvPr>
        </p:nvSpPr>
        <p:spPr bwMode="auto">
          <a:xfrm>
            <a:off x="1046163" y="4352925"/>
            <a:ext cx="4770437" cy="3478213"/>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0" tIns="0" rIns="0" bIns="0"/>
          <a:lstStyle/>
          <a:p>
            <a:pPr marL="85725" indent="-85725" eaLnBrk="1" hangingPunct="1">
              <a:lnSpc>
                <a:spcPct val="93000"/>
              </a:lnSpc>
              <a:spcBef>
                <a:spcPct val="0"/>
              </a:spcBef>
              <a:buSzPct val="45000"/>
              <a:buFont typeface="Wingdings" charset="0"/>
              <a:buNone/>
              <a:tabLst>
                <a:tab pos="723900" algn="l"/>
                <a:tab pos="1447800" algn="l"/>
                <a:tab pos="2171700" algn="l"/>
                <a:tab pos="2895600" algn="l"/>
                <a:tab pos="3619500" algn="l"/>
                <a:tab pos="4343400" algn="l"/>
                <a:tab pos="5067300" algn="l"/>
              </a:tabLst>
            </a:pPr>
            <a:r>
              <a:rPr lang="en-GB">
                <a:solidFill>
                  <a:srgbClr val="000000"/>
                </a:solidFill>
                <a:latin typeface="Arial" charset="0"/>
              </a:rPr>
              <a:t>Health care professional responsible for treating or managing patient pain.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Text Box 1"/>
          <p:cNvSpPr txBox="1">
            <a:spLocks noChangeArrowheads="1"/>
          </p:cNvSpPr>
          <p:nvPr/>
        </p:nvSpPr>
        <p:spPr bwMode="auto">
          <a:xfrm>
            <a:off x="1400175" y="914400"/>
            <a:ext cx="4056063" cy="3135313"/>
          </a:xfrm>
          <a:prstGeom prst="rect">
            <a:avLst/>
          </a:prstGeom>
          <a:solidFill>
            <a:srgbClr val="FFFFFF"/>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82058" tIns="41029" rIns="82058" bIns="41029" anchor="ctr"/>
          <a:lstStyle>
            <a:lvl1pPr eaLnBrk="0" hangingPunct="0">
              <a:defRPr>
                <a:solidFill>
                  <a:schemeClr val="tx1"/>
                </a:solidFill>
                <a:latin typeface="Calibri" charset="0"/>
                <a:ea typeface="ＭＳ Ｐゴシック" charset="0"/>
                <a:cs typeface="Arial" charset="0"/>
              </a:defRPr>
            </a:lvl1pPr>
            <a:lvl2pPr marL="742950" indent="-285750" eaLnBrk="0" hangingPunct="0">
              <a:defRPr>
                <a:solidFill>
                  <a:schemeClr val="tx1"/>
                </a:solidFill>
                <a:latin typeface="Calibri" charset="0"/>
                <a:ea typeface="Arial" charset="0"/>
                <a:cs typeface="Arial" charset="0"/>
              </a:defRPr>
            </a:lvl2pPr>
            <a:lvl3pPr marL="1143000" indent="-228600" eaLnBrk="0" hangingPunct="0">
              <a:defRPr>
                <a:solidFill>
                  <a:schemeClr val="tx1"/>
                </a:solidFill>
                <a:latin typeface="Calibri" charset="0"/>
                <a:ea typeface="Arial" charset="0"/>
                <a:cs typeface="Arial" charset="0"/>
              </a:defRPr>
            </a:lvl3pPr>
            <a:lvl4pPr marL="1600200" indent="-228600" eaLnBrk="0" hangingPunct="0">
              <a:defRPr>
                <a:solidFill>
                  <a:schemeClr val="tx1"/>
                </a:solidFill>
                <a:latin typeface="Calibri" charset="0"/>
                <a:ea typeface="Arial" charset="0"/>
                <a:cs typeface="Arial" charset="0"/>
              </a:defRPr>
            </a:lvl4pPr>
            <a:lvl5pPr marL="2057400" indent="-228600" eaLnBrk="0" hangingPunct="0">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defRPr>
                <a:solidFill>
                  <a:schemeClr val="tx1"/>
                </a:solidFill>
                <a:latin typeface="Calibri" charset="0"/>
                <a:ea typeface="Arial" charset="0"/>
                <a:cs typeface="Arial" charset="0"/>
              </a:defRPr>
            </a:lvl9pPr>
          </a:lstStyle>
          <a:p>
            <a:pPr eaLnBrk="1" hangingPunct="1">
              <a:defRPr/>
            </a:pPr>
            <a:endParaRPr lang="en-US"/>
          </a:p>
        </p:txBody>
      </p:sp>
      <p:sp>
        <p:nvSpPr>
          <p:cNvPr id="22531" name="Text Box 2"/>
          <p:cNvSpPr>
            <a:spLocks noGrp="1" noChangeArrowheads="1"/>
          </p:cNvSpPr>
          <p:nvPr>
            <p:ph type="body"/>
          </p:nvPr>
        </p:nvSpPr>
        <p:spPr bwMode="auto">
          <a:xfrm>
            <a:off x="1046163" y="4352925"/>
            <a:ext cx="4770437" cy="3478213"/>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0" tIns="0" rIns="0" bIns="0"/>
          <a:lstStyle/>
          <a:p>
            <a:pPr marL="85725" indent="-85725" eaLnBrk="1" hangingPunct="1">
              <a:lnSpc>
                <a:spcPct val="93000"/>
              </a:lnSpc>
              <a:spcBef>
                <a:spcPct val="0"/>
              </a:spcBef>
              <a:buSzPct val="45000"/>
              <a:buFont typeface="Wingdings" charset="0"/>
              <a:buNone/>
              <a:tabLst>
                <a:tab pos="723900" algn="l"/>
                <a:tab pos="1447800" algn="l"/>
                <a:tab pos="2171700" algn="l"/>
                <a:tab pos="2895600" algn="l"/>
                <a:tab pos="3619500" algn="l"/>
                <a:tab pos="4343400" algn="l"/>
                <a:tab pos="5067300" algn="l"/>
              </a:tabLst>
            </a:pPr>
            <a:r>
              <a:rPr lang="en-GB">
                <a:solidFill>
                  <a:srgbClr val="000000"/>
                </a:solidFill>
                <a:latin typeface="Arial" charset="0"/>
              </a:rPr>
              <a:t>Country comparison of patients who report that their health care professional asked them about their pain.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E6F7F-CEC9-BCD4-8D14-9F11D3C160D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GR"/>
          </a:p>
        </p:txBody>
      </p:sp>
      <p:sp>
        <p:nvSpPr>
          <p:cNvPr id="3" name="Subtitle 2">
            <a:extLst>
              <a:ext uri="{FF2B5EF4-FFF2-40B4-BE49-F238E27FC236}">
                <a16:creationId xmlns:a16="http://schemas.microsoft.com/office/drawing/2014/main" id="{FCAD2E50-023B-AB72-5748-15476A13CB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R"/>
          </a:p>
        </p:txBody>
      </p:sp>
      <p:sp>
        <p:nvSpPr>
          <p:cNvPr id="4" name="Date Placeholder 3">
            <a:extLst>
              <a:ext uri="{FF2B5EF4-FFF2-40B4-BE49-F238E27FC236}">
                <a16:creationId xmlns:a16="http://schemas.microsoft.com/office/drawing/2014/main" id="{36B022E5-DFE4-6315-77D4-D537725858AE}"/>
              </a:ext>
            </a:extLst>
          </p:cNvPr>
          <p:cNvSpPr>
            <a:spLocks noGrp="1"/>
          </p:cNvSpPr>
          <p:nvPr>
            <p:ph type="dt" sz="half" idx="10"/>
          </p:nvPr>
        </p:nvSpPr>
        <p:spPr/>
        <p:txBody>
          <a:bodyPr/>
          <a:lstStyle/>
          <a:p>
            <a:fld id="{80399B80-BABF-754E-BD7B-7C43037D0864}" type="datetimeFigureOut">
              <a:rPr lang="en-GR" smtClean="0"/>
              <a:t>04/22/2026</a:t>
            </a:fld>
            <a:endParaRPr lang="en-GR"/>
          </a:p>
        </p:txBody>
      </p:sp>
      <p:sp>
        <p:nvSpPr>
          <p:cNvPr id="5" name="Footer Placeholder 4">
            <a:extLst>
              <a:ext uri="{FF2B5EF4-FFF2-40B4-BE49-F238E27FC236}">
                <a16:creationId xmlns:a16="http://schemas.microsoft.com/office/drawing/2014/main" id="{2F703FEA-8246-72DB-3443-E28C56A4CB94}"/>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4D2B97B6-531E-CCCF-32EB-95568B13878A}"/>
              </a:ext>
            </a:extLst>
          </p:cNvPr>
          <p:cNvSpPr>
            <a:spLocks noGrp="1"/>
          </p:cNvSpPr>
          <p:nvPr>
            <p:ph type="sldNum" sz="quarter" idx="12"/>
          </p:nvPr>
        </p:nvSpPr>
        <p:spPr/>
        <p:txBody>
          <a:bodyPr/>
          <a:lstStyle/>
          <a:p>
            <a:fld id="{2D404612-B616-1845-93AA-8F57FCCC0AFC}" type="slidenum">
              <a:rPr lang="en-GR" smtClean="0"/>
              <a:t>‹#›</a:t>
            </a:fld>
            <a:endParaRPr lang="en-GR"/>
          </a:p>
        </p:txBody>
      </p:sp>
    </p:spTree>
    <p:extLst>
      <p:ext uri="{BB962C8B-B14F-4D97-AF65-F5344CB8AC3E}">
        <p14:creationId xmlns:p14="http://schemas.microsoft.com/office/powerpoint/2010/main" val="315089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E94C2-E51C-F015-4B19-EF0AA4E18809}"/>
              </a:ext>
            </a:extLst>
          </p:cNvPr>
          <p:cNvSpPr>
            <a:spLocks noGrp="1"/>
          </p:cNvSpPr>
          <p:nvPr>
            <p:ph type="title"/>
          </p:nvPr>
        </p:nvSpPr>
        <p:spPr/>
        <p:txBody>
          <a:bodyPr/>
          <a:lstStyle/>
          <a:p>
            <a:r>
              <a:rPr lang="en-GB"/>
              <a:t>Click to edit Master title style</a:t>
            </a:r>
            <a:endParaRPr lang="en-GR"/>
          </a:p>
        </p:txBody>
      </p:sp>
      <p:sp>
        <p:nvSpPr>
          <p:cNvPr id="3" name="Content Placeholder 2">
            <a:extLst>
              <a:ext uri="{FF2B5EF4-FFF2-40B4-BE49-F238E27FC236}">
                <a16:creationId xmlns:a16="http://schemas.microsoft.com/office/drawing/2014/main" id="{6BA1E986-8BBC-1130-DE4B-C2C1182AF53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Date Placeholder 3">
            <a:extLst>
              <a:ext uri="{FF2B5EF4-FFF2-40B4-BE49-F238E27FC236}">
                <a16:creationId xmlns:a16="http://schemas.microsoft.com/office/drawing/2014/main" id="{20C716D2-C3A2-499A-2D00-262AB5B676D5}"/>
              </a:ext>
            </a:extLst>
          </p:cNvPr>
          <p:cNvSpPr>
            <a:spLocks noGrp="1"/>
          </p:cNvSpPr>
          <p:nvPr>
            <p:ph type="dt" sz="half" idx="10"/>
          </p:nvPr>
        </p:nvSpPr>
        <p:spPr/>
        <p:txBody>
          <a:bodyPr/>
          <a:lstStyle/>
          <a:p>
            <a:fld id="{80399B80-BABF-754E-BD7B-7C43037D0864}" type="datetimeFigureOut">
              <a:rPr lang="en-GR" smtClean="0"/>
              <a:t>04/22/2026</a:t>
            </a:fld>
            <a:endParaRPr lang="en-GR"/>
          </a:p>
        </p:txBody>
      </p:sp>
      <p:sp>
        <p:nvSpPr>
          <p:cNvPr id="5" name="Footer Placeholder 4">
            <a:extLst>
              <a:ext uri="{FF2B5EF4-FFF2-40B4-BE49-F238E27FC236}">
                <a16:creationId xmlns:a16="http://schemas.microsoft.com/office/drawing/2014/main" id="{EC47D75A-347B-67A2-7157-13DC76A3D337}"/>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5EE20E67-8AF1-3ADC-2CF9-87C9A8A360F2}"/>
              </a:ext>
            </a:extLst>
          </p:cNvPr>
          <p:cNvSpPr>
            <a:spLocks noGrp="1"/>
          </p:cNvSpPr>
          <p:nvPr>
            <p:ph type="sldNum" sz="quarter" idx="12"/>
          </p:nvPr>
        </p:nvSpPr>
        <p:spPr/>
        <p:txBody>
          <a:bodyPr/>
          <a:lstStyle/>
          <a:p>
            <a:fld id="{2D404612-B616-1845-93AA-8F57FCCC0AFC}" type="slidenum">
              <a:rPr lang="en-GR" smtClean="0"/>
              <a:t>‹#›</a:t>
            </a:fld>
            <a:endParaRPr lang="en-GR"/>
          </a:p>
        </p:txBody>
      </p:sp>
    </p:spTree>
    <p:extLst>
      <p:ext uri="{BB962C8B-B14F-4D97-AF65-F5344CB8AC3E}">
        <p14:creationId xmlns:p14="http://schemas.microsoft.com/office/powerpoint/2010/main" val="383377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1C547-68DD-B7B1-BD7B-597DC66A6DF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GR"/>
          </a:p>
        </p:txBody>
      </p:sp>
      <p:sp>
        <p:nvSpPr>
          <p:cNvPr id="3" name="Text Placeholder 2">
            <a:extLst>
              <a:ext uri="{FF2B5EF4-FFF2-40B4-BE49-F238E27FC236}">
                <a16:creationId xmlns:a16="http://schemas.microsoft.com/office/drawing/2014/main" id="{72B3EEFA-062B-24DF-5846-DBDDCD9500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6E1E8AF-C1BB-B2EF-2AB3-96C0990FB4FC}"/>
              </a:ext>
            </a:extLst>
          </p:cNvPr>
          <p:cNvSpPr>
            <a:spLocks noGrp="1"/>
          </p:cNvSpPr>
          <p:nvPr>
            <p:ph type="dt" sz="half" idx="10"/>
          </p:nvPr>
        </p:nvSpPr>
        <p:spPr/>
        <p:txBody>
          <a:bodyPr/>
          <a:lstStyle/>
          <a:p>
            <a:fld id="{80399B80-BABF-754E-BD7B-7C43037D0864}" type="datetimeFigureOut">
              <a:rPr lang="en-GR" smtClean="0"/>
              <a:t>04/22/2026</a:t>
            </a:fld>
            <a:endParaRPr lang="en-GR"/>
          </a:p>
        </p:txBody>
      </p:sp>
      <p:sp>
        <p:nvSpPr>
          <p:cNvPr id="5" name="Footer Placeholder 4">
            <a:extLst>
              <a:ext uri="{FF2B5EF4-FFF2-40B4-BE49-F238E27FC236}">
                <a16:creationId xmlns:a16="http://schemas.microsoft.com/office/drawing/2014/main" id="{3E24F19E-F4EC-A43C-47E9-3C19F0D5957B}"/>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0D02F795-621F-851D-A433-D87337218DC7}"/>
              </a:ext>
            </a:extLst>
          </p:cNvPr>
          <p:cNvSpPr>
            <a:spLocks noGrp="1"/>
          </p:cNvSpPr>
          <p:nvPr>
            <p:ph type="sldNum" sz="quarter" idx="12"/>
          </p:nvPr>
        </p:nvSpPr>
        <p:spPr/>
        <p:txBody>
          <a:bodyPr/>
          <a:lstStyle/>
          <a:p>
            <a:fld id="{2D404612-B616-1845-93AA-8F57FCCC0AFC}" type="slidenum">
              <a:rPr lang="en-GR" smtClean="0"/>
              <a:t>‹#›</a:t>
            </a:fld>
            <a:endParaRPr lang="en-GR"/>
          </a:p>
        </p:txBody>
      </p:sp>
    </p:spTree>
    <p:extLst>
      <p:ext uri="{BB962C8B-B14F-4D97-AF65-F5344CB8AC3E}">
        <p14:creationId xmlns:p14="http://schemas.microsoft.com/office/powerpoint/2010/main" val="428278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B5037-3AE1-BA30-07C9-184AD997538B}"/>
              </a:ext>
            </a:extLst>
          </p:cNvPr>
          <p:cNvSpPr>
            <a:spLocks noGrp="1"/>
          </p:cNvSpPr>
          <p:nvPr>
            <p:ph type="title"/>
          </p:nvPr>
        </p:nvSpPr>
        <p:spPr/>
        <p:txBody>
          <a:bodyPr/>
          <a:lstStyle/>
          <a:p>
            <a:r>
              <a:rPr lang="en-GB"/>
              <a:t>Click to edit Master title style</a:t>
            </a:r>
            <a:endParaRPr lang="en-GR"/>
          </a:p>
        </p:txBody>
      </p:sp>
      <p:sp>
        <p:nvSpPr>
          <p:cNvPr id="3" name="Content Placeholder 2">
            <a:extLst>
              <a:ext uri="{FF2B5EF4-FFF2-40B4-BE49-F238E27FC236}">
                <a16:creationId xmlns:a16="http://schemas.microsoft.com/office/drawing/2014/main" id="{F30D8149-4CCD-F31E-D930-A969F00FFAB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Content Placeholder 3">
            <a:extLst>
              <a:ext uri="{FF2B5EF4-FFF2-40B4-BE49-F238E27FC236}">
                <a16:creationId xmlns:a16="http://schemas.microsoft.com/office/drawing/2014/main" id="{54D6B181-657D-26F0-8708-F50F3E1D3CF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5" name="Date Placeholder 4">
            <a:extLst>
              <a:ext uri="{FF2B5EF4-FFF2-40B4-BE49-F238E27FC236}">
                <a16:creationId xmlns:a16="http://schemas.microsoft.com/office/drawing/2014/main" id="{C72E3139-7F94-AF52-56D1-F9C4FBF8DD38}"/>
              </a:ext>
            </a:extLst>
          </p:cNvPr>
          <p:cNvSpPr>
            <a:spLocks noGrp="1"/>
          </p:cNvSpPr>
          <p:nvPr>
            <p:ph type="dt" sz="half" idx="10"/>
          </p:nvPr>
        </p:nvSpPr>
        <p:spPr/>
        <p:txBody>
          <a:bodyPr/>
          <a:lstStyle/>
          <a:p>
            <a:fld id="{80399B80-BABF-754E-BD7B-7C43037D0864}" type="datetimeFigureOut">
              <a:rPr lang="en-GR" smtClean="0"/>
              <a:t>04/22/2026</a:t>
            </a:fld>
            <a:endParaRPr lang="en-GR"/>
          </a:p>
        </p:txBody>
      </p:sp>
      <p:sp>
        <p:nvSpPr>
          <p:cNvPr id="6" name="Footer Placeholder 5">
            <a:extLst>
              <a:ext uri="{FF2B5EF4-FFF2-40B4-BE49-F238E27FC236}">
                <a16:creationId xmlns:a16="http://schemas.microsoft.com/office/drawing/2014/main" id="{987A7571-0970-023E-20B3-4F2DBAF1DC72}"/>
              </a:ext>
            </a:extLst>
          </p:cNvPr>
          <p:cNvSpPr>
            <a:spLocks noGrp="1"/>
          </p:cNvSpPr>
          <p:nvPr>
            <p:ph type="ftr" sz="quarter" idx="11"/>
          </p:nvPr>
        </p:nvSpPr>
        <p:spPr/>
        <p:txBody>
          <a:bodyPr/>
          <a:lstStyle/>
          <a:p>
            <a:endParaRPr lang="en-GR"/>
          </a:p>
        </p:txBody>
      </p:sp>
      <p:sp>
        <p:nvSpPr>
          <p:cNvPr id="7" name="Slide Number Placeholder 6">
            <a:extLst>
              <a:ext uri="{FF2B5EF4-FFF2-40B4-BE49-F238E27FC236}">
                <a16:creationId xmlns:a16="http://schemas.microsoft.com/office/drawing/2014/main" id="{B44DCFC2-98B6-9D1C-8315-D26A6846F68F}"/>
              </a:ext>
            </a:extLst>
          </p:cNvPr>
          <p:cNvSpPr>
            <a:spLocks noGrp="1"/>
          </p:cNvSpPr>
          <p:nvPr>
            <p:ph type="sldNum" sz="quarter" idx="12"/>
          </p:nvPr>
        </p:nvSpPr>
        <p:spPr/>
        <p:txBody>
          <a:bodyPr/>
          <a:lstStyle/>
          <a:p>
            <a:fld id="{2D404612-B616-1845-93AA-8F57FCCC0AFC}" type="slidenum">
              <a:rPr lang="en-GR" smtClean="0"/>
              <a:t>‹#›</a:t>
            </a:fld>
            <a:endParaRPr lang="en-GR"/>
          </a:p>
        </p:txBody>
      </p:sp>
    </p:spTree>
    <p:extLst>
      <p:ext uri="{BB962C8B-B14F-4D97-AF65-F5344CB8AC3E}">
        <p14:creationId xmlns:p14="http://schemas.microsoft.com/office/powerpoint/2010/main" val="452174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124C-A4EA-4B4E-BE23-7E16D530CD86}"/>
              </a:ext>
            </a:extLst>
          </p:cNvPr>
          <p:cNvSpPr>
            <a:spLocks noGrp="1"/>
          </p:cNvSpPr>
          <p:nvPr>
            <p:ph type="title"/>
          </p:nvPr>
        </p:nvSpPr>
        <p:spPr>
          <a:xfrm>
            <a:off x="839788" y="365125"/>
            <a:ext cx="10515600" cy="1325563"/>
          </a:xfrm>
        </p:spPr>
        <p:txBody>
          <a:bodyPr/>
          <a:lstStyle/>
          <a:p>
            <a:r>
              <a:rPr lang="en-GB"/>
              <a:t>Click to edit Master title style</a:t>
            </a:r>
            <a:endParaRPr lang="en-GR"/>
          </a:p>
        </p:txBody>
      </p:sp>
      <p:sp>
        <p:nvSpPr>
          <p:cNvPr id="3" name="Text Placeholder 2">
            <a:extLst>
              <a:ext uri="{FF2B5EF4-FFF2-40B4-BE49-F238E27FC236}">
                <a16:creationId xmlns:a16="http://schemas.microsoft.com/office/drawing/2014/main" id="{1ED9F5B7-99B1-9CA0-BEC4-BB99830350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CC205CA-D8DA-2A2C-74D7-00499A4FBD1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5" name="Text Placeholder 4">
            <a:extLst>
              <a:ext uri="{FF2B5EF4-FFF2-40B4-BE49-F238E27FC236}">
                <a16:creationId xmlns:a16="http://schemas.microsoft.com/office/drawing/2014/main" id="{BE9B4254-CA33-3D77-957A-037E693AB1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A597938-0291-1AB4-388D-817F136ADFD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7" name="Date Placeholder 6">
            <a:extLst>
              <a:ext uri="{FF2B5EF4-FFF2-40B4-BE49-F238E27FC236}">
                <a16:creationId xmlns:a16="http://schemas.microsoft.com/office/drawing/2014/main" id="{143DFE61-7CFE-4393-09EB-F635B054D2A6}"/>
              </a:ext>
            </a:extLst>
          </p:cNvPr>
          <p:cNvSpPr>
            <a:spLocks noGrp="1"/>
          </p:cNvSpPr>
          <p:nvPr>
            <p:ph type="dt" sz="half" idx="10"/>
          </p:nvPr>
        </p:nvSpPr>
        <p:spPr/>
        <p:txBody>
          <a:bodyPr/>
          <a:lstStyle/>
          <a:p>
            <a:fld id="{80399B80-BABF-754E-BD7B-7C43037D0864}" type="datetimeFigureOut">
              <a:rPr lang="en-GR" smtClean="0"/>
              <a:t>04/22/2026</a:t>
            </a:fld>
            <a:endParaRPr lang="en-GR"/>
          </a:p>
        </p:txBody>
      </p:sp>
      <p:sp>
        <p:nvSpPr>
          <p:cNvPr id="8" name="Footer Placeholder 7">
            <a:extLst>
              <a:ext uri="{FF2B5EF4-FFF2-40B4-BE49-F238E27FC236}">
                <a16:creationId xmlns:a16="http://schemas.microsoft.com/office/drawing/2014/main" id="{BDD45DB7-07A8-296A-5C35-BFC1D2AC93C7}"/>
              </a:ext>
            </a:extLst>
          </p:cNvPr>
          <p:cNvSpPr>
            <a:spLocks noGrp="1"/>
          </p:cNvSpPr>
          <p:nvPr>
            <p:ph type="ftr" sz="quarter" idx="11"/>
          </p:nvPr>
        </p:nvSpPr>
        <p:spPr/>
        <p:txBody>
          <a:bodyPr/>
          <a:lstStyle/>
          <a:p>
            <a:endParaRPr lang="en-GR"/>
          </a:p>
        </p:txBody>
      </p:sp>
      <p:sp>
        <p:nvSpPr>
          <p:cNvPr id="9" name="Slide Number Placeholder 8">
            <a:extLst>
              <a:ext uri="{FF2B5EF4-FFF2-40B4-BE49-F238E27FC236}">
                <a16:creationId xmlns:a16="http://schemas.microsoft.com/office/drawing/2014/main" id="{6E0E56FF-A5AB-95EF-F989-FD7D166E17F7}"/>
              </a:ext>
            </a:extLst>
          </p:cNvPr>
          <p:cNvSpPr>
            <a:spLocks noGrp="1"/>
          </p:cNvSpPr>
          <p:nvPr>
            <p:ph type="sldNum" sz="quarter" idx="12"/>
          </p:nvPr>
        </p:nvSpPr>
        <p:spPr/>
        <p:txBody>
          <a:bodyPr/>
          <a:lstStyle/>
          <a:p>
            <a:fld id="{2D404612-B616-1845-93AA-8F57FCCC0AFC}" type="slidenum">
              <a:rPr lang="en-GR" smtClean="0"/>
              <a:t>‹#›</a:t>
            </a:fld>
            <a:endParaRPr lang="en-GR"/>
          </a:p>
        </p:txBody>
      </p:sp>
    </p:spTree>
    <p:extLst>
      <p:ext uri="{BB962C8B-B14F-4D97-AF65-F5344CB8AC3E}">
        <p14:creationId xmlns:p14="http://schemas.microsoft.com/office/powerpoint/2010/main" val="105645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DDCE5-69D2-F928-6777-C68200CF9813}"/>
              </a:ext>
            </a:extLst>
          </p:cNvPr>
          <p:cNvSpPr>
            <a:spLocks noGrp="1"/>
          </p:cNvSpPr>
          <p:nvPr>
            <p:ph type="title"/>
          </p:nvPr>
        </p:nvSpPr>
        <p:spPr/>
        <p:txBody>
          <a:bodyPr/>
          <a:lstStyle/>
          <a:p>
            <a:r>
              <a:rPr lang="en-GB"/>
              <a:t>Click to edit Master title style</a:t>
            </a:r>
            <a:endParaRPr lang="en-GR"/>
          </a:p>
        </p:txBody>
      </p:sp>
      <p:sp>
        <p:nvSpPr>
          <p:cNvPr id="3" name="Date Placeholder 2">
            <a:extLst>
              <a:ext uri="{FF2B5EF4-FFF2-40B4-BE49-F238E27FC236}">
                <a16:creationId xmlns:a16="http://schemas.microsoft.com/office/drawing/2014/main" id="{EFD2A5D3-C5BE-71AB-ACE1-6974920161FE}"/>
              </a:ext>
            </a:extLst>
          </p:cNvPr>
          <p:cNvSpPr>
            <a:spLocks noGrp="1"/>
          </p:cNvSpPr>
          <p:nvPr>
            <p:ph type="dt" sz="half" idx="10"/>
          </p:nvPr>
        </p:nvSpPr>
        <p:spPr/>
        <p:txBody>
          <a:bodyPr/>
          <a:lstStyle/>
          <a:p>
            <a:fld id="{80399B80-BABF-754E-BD7B-7C43037D0864}" type="datetimeFigureOut">
              <a:rPr lang="en-GR" smtClean="0"/>
              <a:t>04/22/2026</a:t>
            </a:fld>
            <a:endParaRPr lang="en-GR"/>
          </a:p>
        </p:txBody>
      </p:sp>
      <p:sp>
        <p:nvSpPr>
          <p:cNvPr id="4" name="Footer Placeholder 3">
            <a:extLst>
              <a:ext uri="{FF2B5EF4-FFF2-40B4-BE49-F238E27FC236}">
                <a16:creationId xmlns:a16="http://schemas.microsoft.com/office/drawing/2014/main" id="{C67EE79E-E60E-AA5F-EAC9-F6FF840B209A}"/>
              </a:ext>
            </a:extLst>
          </p:cNvPr>
          <p:cNvSpPr>
            <a:spLocks noGrp="1"/>
          </p:cNvSpPr>
          <p:nvPr>
            <p:ph type="ftr" sz="quarter" idx="11"/>
          </p:nvPr>
        </p:nvSpPr>
        <p:spPr/>
        <p:txBody>
          <a:bodyPr/>
          <a:lstStyle/>
          <a:p>
            <a:endParaRPr lang="en-GR"/>
          </a:p>
        </p:txBody>
      </p:sp>
      <p:sp>
        <p:nvSpPr>
          <p:cNvPr id="5" name="Slide Number Placeholder 4">
            <a:extLst>
              <a:ext uri="{FF2B5EF4-FFF2-40B4-BE49-F238E27FC236}">
                <a16:creationId xmlns:a16="http://schemas.microsoft.com/office/drawing/2014/main" id="{9FEEF287-E211-F216-51FA-4A15307580B5}"/>
              </a:ext>
            </a:extLst>
          </p:cNvPr>
          <p:cNvSpPr>
            <a:spLocks noGrp="1"/>
          </p:cNvSpPr>
          <p:nvPr>
            <p:ph type="sldNum" sz="quarter" idx="12"/>
          </p:nvPr>
        </p:nvSpPr>
        <p:spPr/>
        <p:txBody>
          <a:bodyPr/>
          <a:lstStyle/>
          <a:p>
            <a:fld id="{2D404612-B616-1845-93AA-8F57FCCC0AFC}" type="slidenum">
              <a:rPr lang="en-GR" smtClean="0"/>
              <a:t>‹#›</a:t>
            </a:fld>
            <a:endParaRPr lang="en-GR"/>
          </a:p>
        </p:txBody>
      </p:sp>
    </p:spTree>
    <p:extLst>
      <p:ext uri="{BB962C8B-B14F-4D97-AF65-F5344CB8AC3E}">
        <p14:creationId xmlns:p14="http://schemas.microsoft.com/office/powerpoint/2010/main" val="3427843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9711DA-4B9C-8085-9246-73B56FAAE1B2}"/>
              </a:ext>
            </a:extLst>
          </p:cNvPr>
          <p:cNvSpPr>
            <a:spLocks noGrp="1"/>
          </p:cNvSpPr>
          <p:nvPr>
            <p:ph type="dt" sz="half" idx="10"/>
          </p:nvPr>
        </p:nvSpPr>
        <p:spPr/>
        <p:txBody>
          <a:bodyPr/>
          <a:lstStyle/>
          <a:p>
            <a:fld id="{80399B80-BABF-754E-BD7B-7C43037D0864}" type="datetimeFigureOut">
              <a:rPr lang="en-GR" smtClean="0"/>
              <a:t>04/22/2026</a:t>
            </a:fld>
            <a:endParaRPr lang="en-GR"/>
          </a:p>
        </p:txBody>
      </p:sp>
      <p:sp>
        <p:nvSpPr>
          <p:cNvPr id="3" name="Footer Placeholder 2">
            <a:extLst>
              <a:ext uri="{FF2B5EF4-FFF2-40B4-BE49-F238E27FC236}">
                <a16:creationId xmlns:a16="http://schemas.microsoft.com/office/drawing/2014/main" id="{3796092E-0F15-DA01-77D4-C75A7C3F8F7D}"/>
              </a:ext>
            </a:extLst>
          </p:cNvPr>
          <p:cNvSpPr>
            <a:spLocks noGrp="1"/>
          </p:cNvSpPr>
          <p:nvPr>
            <p:ph type="ftr" sz="quarter" idx="11"/>
          </p:nvPr>
        </p:nvSpPr>
        <p:spPr/>
        <p:txBody>
          <a:bodyPr/>
          <a:lstStyle/>
          <a:p>
            <a:endParaRPr lang="en-GR"/>
          </a:p>
        </p:txBody>
      </p:sp>
      <p:sp>
        <p:nvSpPr>
          <p:cNvPr id="4" name="Slide Number Placeholder 3">
            <a:extLst>
              <a:ext uri="{FF2B5EF4-FFF2-40B4-BE49-F238E27FC236}">
                <a16:creationId xmlns:a16="http://schemas.microsoft.com/office/drawing/2014/main" id="{D2F59C48-23DE-66AB-5E7C-76647E6EE623}"/>
              </a:ext>
            </a:extLst>
          </p:cNvPr>
          <p:cNvSpPr>
            <a:spLocks noGrp="1"/>
          </p:cNvSpPr>
          <p:nvPr>
            <p:ph type="sldNum" sz="quarter" idx="12"/>
          </p:nvPr>
        </p:nvSpPr>
        <p:spPr/>
        <p:txBody>
          <a:bodyPr/>
          <a:lstStyle/>
          <a:p>
            <a:fld id="{2D404612-B616-1845-93AA-8F57FCCC0AFC}" type="slidenum">
              <a:rPr lang="en-GR" smtClean="0"/>
              <a:t>‹#›</a:t>
            </a:fld>
            <a:endParaRPr lang="en-GR"/>
          </a:p>
        </p:txBody>
      </p:sp>
    </p:spTree>
    <p:extLst>
      <p:ext uri="{BB962C8B-B14F-4D97-AF65-F5344CB8AC3E}">
        <p14:creationId xmlns:p14="http://schemas.microsoft.com/office/powerpoint/2010/main" val="377097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5B97D-0DF0-0E83-32C2-8EDE97BC954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R"/>
          </a:p>
        </p:txBody>
      </p:sp>
      <p:sp>
        <p:nvSpPr>
          <p:cNvPr id="3" name="Content Placeholder 2">
            <a:extLst>
              <a:ext uri="{FF2B5EF4-FFF2-40B4-BE49-F238E27FC236}">
                <a16:creationId xmlns:a16="http://schemas.microsoft.com/office/drawing/2014/main" id="{B1C19C93-843A-A5CC-BABA-5FF0069DB9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Text Placeholder 3">
            <a:extLst>
              <a:ext uri="{FF2B5EF4-FFF2-40B4-BE49-F238E27FC236}">
                <a16:creationId xmlns:a16="http://schemas.microsoft.com/office/drawing/2014/main" id="{EE6FDC60-A48F-E1DB-44D0-15257C0899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8C50DFC-E296-6502-D63C-4AC40203E4DB}"/>
              </a:ext>
            </a:extLst>
          </p:cNvPr>
          <p:cNvSpPr>
            <a:spLocks noGrp="1"/>
          </p:cNvSpPr>
          <p:nvPr>
            <p:ph type="dt" sz="half" idx="10"/>
          </p:nvPr>
        </p:nvSpPr>
        <p:spPr/>
        <p:txBody>
          <a:bodyPr/>
          <a:lstStyle/>
          <a:p>
            <a:fld id="{80399B80-BABF-754E-BD7B-7C43037D0864}" type="datetimeFigureOut">
              <a:rPr lang="en-GR" smtClean="0"/>
              <a:t>04/22/2026</a:t>
            </a:fld>
            <a:endParaRPr lang="en-GR"/>
          </a:p>
        </p:txBody>
      </p:sp>
      <p:sp>
        <p:nvSpPr>
          <p:cNvPr id="6" name="Footer Placeholder 5">
            <a:extLst>
              <a:ext uri="{FF2B5EF4-FFF2-40B4-BE49-F238E27FC236}">
                <a16:creationId xmlns:a16="http://schemas.microsoft.com/office/drawing/2014/main" id="{3E920E50-0702-6E4C-04E3-61B43782B6F6}"/>
              </a:ext>
            </a:extLst>
          </p:cNvPr>
          <p:cNvSpPr>
            <a:spLocks noGrp="1"/>
          </p:cNvSpPr>
          <p:nvPr>
            <p:ph type="ftr" sz="quarter" idx="11"/>
          </p:nvPr>
        </p:nvSpPr>
        <p:spPr/>
        <p:txBody>
          <a:bodyPr/>
          <a:lstStyle/>
          <a:p>
            <a:endParaRPr lang="en-GR"/>
          </a:p>
        </p:txBody>
      </p:sp>
      <p:sp>
        <p:nvSpPr>
          <p:cNvPr id="7" name="Slide Number Placeholder 6">
            <a:extLst>
              <a:ext uri="{FF2B5EF4-FFF2-40B4-BE49-F238E27FC236}">
                <a16:creationId xmlns:a16="http://schemas.microsoft.com/office/drawing/2014/main" id="{17F7C9B3-449A-9492-29EA-A8DDCE1E0F9C}"/>
              </a:ext>
            </a:extLst>
          </p:cNvPr>
          <p:cNvSpPr>
            <a:spLocks noGrp="1"/>
          </p:cNvSpPr>
          <p:nvPr>
            <p:ph type="sldNum" sz="quarter" idx="12"/>
          </p:nvPr>
        </p:nvSpPr>
        <p:spPr/>
        <p:txBody>
          <a:bodyPr/>
          <a:lstStyle/>
          <a:p>
            <a:fld id="{2D404612-B616-1845-93AA-8F57FCCC0AFC}" type="slidenum">
              <a:rPr lang="en-GR" smtClean="0"/>
              <a:t>‹#›</a:t>
            </a:fld>
            <a:endParaRPr lang="en-GR"/>
          </a:p>
        </p:txBody>
      </p:sp>
    </p:spTree>
    <p:extLst>
      <p:ext uri="{BB962C8B-B14F-4D97-AF65-F5344CB8AC3E}">
        <p14:creationId xmlns:p14="http://schemas.microsoft.com/office/powerpoint/2010/main" val="2169010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15490-306C-6D47-78E4-17FD8B039BC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R"/>
          </a:p>
        </p:txBody>
      </p:sp>
      <p:sp>
        <p:nvSpPr>
          <p:cNvPr id="3" name="Picture Placeholder 2">
            <a:extLst>
              <a:ext uri="{FF2B5EF4-FFF2-40B4-BE49-F238E27FC236}">
                <a16:creationId xmlns:a16="http://schemas.microsoft.com/office/drawing/2014/main" id="{0B041F4D-3F7B-319F-AF67-3BF4F6FBB7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R"/>
          </a:p>
        </p:txBody>
      </p:sp>
      <p:sp>
        <p:nvSpPr>
          <p:cNvPr id="4" name="Text Placeholder 3">
            <a:extLst>
              <a:ext uri="{FF2B5EF4-FFF2-40B4-BE49-F238E27FC236}">
                <a16:creationId xmlns:a16="http://schemas.microsoft.com/office/drawing/2014/main" id="{218431FC-1025-D989-5C46-1A31805D63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18CDA03-7027-9EEF-6344-A2091AAB16FB}"/>
              </a:ext>
            </a:extLst>
          </p:cNvPr>
          <p:cNvSpPr>
            <a:spLocks noGrp="1"/>
          </p:cNvSpPr>
          <p:nvPr>
            <p:ph type="dt" sz="half" idx="10"/>
          </p:nvPr>
        </p:nvSpPr>
        <p:spPr/>
        <p:txBody>
          <a:bodyPr/>
          <a:lstStyle/>
          <a:p>
            <a:fld id="{80399B80-BABF-754E-BD7B-7C43037D0864}" type="datetimeFigureOut">
              <a:rPr lang="en-GR" smtClean="0"/>
              <a:t>04/22/2026</a:t>
            </a:fld>
            <a:endParaRPr lang="en-GR"/>
          </a:p>
        </p:txBody>
      </p:sp>
      <p:sp>
        <p:nvSpPr>
          <p:cNvPr id="6" name="Footer Placeholder 5">
            <a:extLst>
              <a:ext uri="{FF2B5EF4-FFF2-40B4-BE49-F238E27FC236}">
                <a16:creationId xmlns:a16="http://schemas.microsoft.com/office/drawing/2014/main" id="{9014E187-D414-DF81-BD30-7B7510D4CF0C}"/>
              </a:ext>
            </a:extLst>
          </p:cNvPr>
          <p:cNvSpPr>
            <a:spLocks noGrp="1"/>
          </p:cNvSpPr>
          <p:nvPr>
            <p:ph type="ftr" sz="quarter" idx="11"/>
          </p:nvPr>
        </p:nvSpPr>
        <p:spPr/>
        <p:txBody>
          <a:bodyPr/>
          <a:lstStyle/>
          <a:p>
            <a:endParaRPr lang="en-GR"/>
          </a:p>
        </p:txBody>
      </p:sp>
      <p:sp>
        <p:nvSpPr>
          <p:cNvPr id="7" name="Slide Number Placeholder 6">
            <a:extLst>
              <a:ext uri="{FF2B5EF4-FFF2-40B4-BE49-F238E27FC236}">
                <a16:creationId xmlns:a16="http://schemas.microsoft.com/office/drawing/2014/main" id="{76FD6D29-1391-F454-C031-6FF501CBD2DB}"/>
              </a:ext>
            </a:extLst>
          </p:cNvPr>
          <p:cNvSpPr>
            <a:spLocks noGrp="1"/>
          </p:cNvSpPr>
          <p:nvPr>
            <p:ph type="sldNum" sz="quarter" idx="12"/>
          </p:nvPr>
        </p:nvSpPr>
        <p:spPr/>
        <p:txBody>
          <a:bodyPr/>
          <a:lstStyle/>
          <a:p>
            <a:fld id="{2D404612-B616-1845-93AA-8F57FCCC0AFC}" type="slidenum">
              <a:rPr lang="en-GR" smtClean="0"/>
              <a:t>‹#›</a:t>
            </a:fld>
            <a:endParaRPr lang="en-GR"/>
          </a:p>
        </p:txBody>
      </p:sp>
    </p:spTree>
    <p:extLst>
      <p:ext uri="{BB962C8B-B14F-4D97-AF65-F5344CB8AC3E}">
        <p14:creationId xmlns:p14="http://schemas.microsoft.com/office/powerpoint/2010/main" val="1798812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7DCCE-C3F7-063C-8CDD-CA294CB8E739}"/>
              </a:ext>
            </a:extLst>
          </p:cNvPr>
          <p:cNvSpPr>
            <a:spLocks noGrp="1"/>
          </p:cNvSpPr>
          <p:nvPr>
            <p:ph type="title"/>
          </p:nvPr>
        </p:nvSpPr>
        <p:spPr/>
        <p:txBody>
          <a:bodyPr/>
          <a:lstStyle/>
          <a:p>
            <a:r>
              <a:rPr lang="en-GB"/>
              <a:t>Click to edit Master title style</a:t>
            </a:r>
            <a:endParaRPr lang="en-GR"/>
          </a:p>
        </p:txBody>
      </p:sp>
      <p:sp>
        <p:nvSpPr>
          <p:cNvPr id="3" name="Vertical Text Placeholder 2">
            <a:extLst>
              <a:ext uri="{FF2B5EF4-FFF2-40B4-BE49-F238E27FC236}">
                <a16:creationId xmlns:a16="http://schemas.microsoft.com/office/drawing/2014/main" id="{F024642A-B412-9B8F-37D5-84C9A1F10CC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Date Placeholder 3">
            <a:extLst>
              <a:ext uri="{FF2B5EF4-FFF2-40B4-BE49-F238E27FC236}">
                <a16:creationId xmlns:a16="http://schemas.microsoft.com/office/drawing/2014/main" id="{F034FC1D-E53F-C0A0-1C89-10B84F416AC9}"/>
              </a:ext>
            </a:extLst>
          </p:cNvPr>
          <p:cNvSpPr>
            <a:spLocks noGrp="1"/>
          </p:cNvSpPr>
          <p:nvPr>
            <p:ph type="dt" sz="half" idx="10"/>
          </p:nvPr>
        </p:nvSpPr>
        <p:spPr/>
        <p:txBody>
          <a:bodyPr/>
          <a:lstStyle/>
          <a:p>
            <a:fld id="{80399B80-BABF-754E-BD7B-7C43037D0864}" type="datetimeFigureOut">
              <a:rPr lang="en-GR" smtClean="0"/>
              <a:t>04/22/2026</a:t>
            </a:fld>
            <a:endParaRPr lang="en-GR"/>
          </a:p>
        </p:txBody>
      </p:sp>
      <p:sp>
        <p:nvSpPr>
          <p:cNvPr id="5" name="Footer Placeholder 4">
            <a:extLst>
              <a:ext uri="{FF2B5EF4-FFF2-40B4-BE49-F238E27FC236}">
                <a16:creationId xmlns:a16="http://schemas.microsoft.com/office/drawing/2014/main" id="{5242C347-7DE6-41F3-71EF-17FAFEDA7126}"/>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2B70A4C5-D5C4-41B6-276D-1F0B6E21780D}"/>
              </a:ext>
            </a:extLst>
          </p:cNvPr>
          <p:cNvSpPr>
            <a:spLocks noGrp="1"/>
          </p:cNvSpPr>
          <p:nvPr>
            <p:ph type="sldNum" sz="quarter" idx="12"/>
          </p:nvPr>
        </p:nvSpPr>
        <p:spPr/>
        <p:txBody>
          <a:bodyPr/>
          <a:lstStyle/>
          <a:p>
            <a:fld id="{2D404612-B616-1845-93AA-8F57FCCC0AFC}" type="slidenum">
              <a:rPr lang="en-GR" smtClean="0"/>
              <a:t>‹#›</a:t>
            </a:fld>
            <a:endParaRPr lang="en-GR"/>
          </a:p>
        </p:txBody>
      </p:sp>
    </p:spTree>
    <p:extLst>
      <p:ext uri="{BB962C8B-B14F-4D97-AF65-F5344CB8AC3E}">
        <p14:creationId xmlns:p14="http://schemas.microsoft.com/office/powerpoint/2010/main" val="3328426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256E41-A0FE-D194-99BE-5C5FEFF1D74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GR"/>
          </a:p>
        </p:txBody>
      </p:sp>
      <p:sp>
        <p:nvSpPr>
          <p:cNvPr id="3" name="Vertical Text Placeholder 2">
            <a:extLst>
              <a:ext uri="{FF2B5EF4-FFF2-40B4-BE49-F238E27FC236}">
                <a16:creationId xmlns:a16="http://schemas.microsoft.com/office/drawing/2014/main" id="{CC6624E8-4F90-E46B-7BDD-132BE51EBD6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Date Placeholder 3">
            <a:extLst>
              <a:ext uri="{FF2B5EF4-FFF2-40B4-BE49-F238E27FC236}">
                <a16:creationId xmlns:a16="http://schemas.microsoft.com/office/drawing/2014/main" id="{FD4F98DA-CFB2-6127-D22F-AF6B0D3FA5C9}"/>
              </a:ext>
            </a:extLst>
          </p:cNvPr>
          <p:cNvSpPr>
            <a:spLocks noGrp="1"/>
          </p:cNvSpPr>
          <p:nvPr>
            <p:ph type="dt" sz="half" idx="10"/>
          </p:nvPr>
        </p:nvSpPr>
        <p:spPr/>
        <p:txBody>
          <a:bodyPr/>
          <a:lstStyle/>
          <a:p>
            <a:fld id="{80399B80-BABF-754E-BD7B-7C43037D0864}" type="datetimeFigureOut">
              <a:rPr lang="en-GR" smtClean="0"/>
              <a:t>04/22/2026</a:t>
            </a:fld>
            <a:endParaRPr lang="en-GR"/>
          </a:p>
        </p:txBody>
      </p:sp>
      <p:sp>
        <p:nvSpPr>
          <p:cNvPr id="5" name="Footer Placeholder 4">
            <a:extLst>
              <a:ext uri="{FF2B5EF4-FFF2-40B4-BE49-F238E27FC236}">
                <a16:creationId xmlns:a16="http://schemas.microsoft.com/office/drawing/2014/main" id="{1952CD47-9DBF-975E-D17B-D1B007AA77A7}"/>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01DEA7EC-C2AF-CD30-220A-DC05026E069F}"/>
              </a:ext>
            </a:extLst>
          </p:cNvPr>
          <p:cNvSpPr>
            <a:spLocks noGrp="1"/>
          </p:cNvSpPr>
          <p:nvPr>
            <p:ph type="sldNum" sz="quarter" idx="12"/>
          </p:nvPr>
        </p:nvSpPr>
        <p:spPr/>
        <p:txBody>
          <a:bodyPr/>
          <a:lstStyle/>
          <a:p>
            <a:fld id="{2D404612-B616-1845-93AA-8F57FCCC0AFC}" type="slidenum">
              <a:rPr lang="en-GR" smtClean="0"/>
              <a:t>‹#›</a:t>
            </a:fld>
            <a:endParaRPr lang="en-GR"/>
          </a:p>
        </p:txBody>
      </p:sp>
    </p:spTree>
    <p:extLst>
      <p:ext uri="{BB962C8B-B14F-4D97-AF65-F5344CB8AC3E}">
        <p14:creationId xmlns:p14="http://schemas.microsoft.com/office/powerpoint/2010/main" val="2696082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EE6C08-2A46-C006-8323-E18C2367E7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R"/>
          </a:p>
        </p:txBody>
      </p:sp>
      <p:sp>
        <p:nvSpPr>
          <p:cNvPr id="3" name="Text Placeholder 2">
            <a:extLst>
              <a:ext uri="{FF2B5EF4-FFF2-40B4-BE49-F238E27FC236}">
                <a16:creationId xmlns:a16="http://schemas.microsoft.com/office/drawing/2014/main" id="{980EFA81-AC8F-9F57-DDF2-0A1FCC049F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Date Placeholder 3">
            <a:extLst>
              <a:ext uri="{FF2B5EF4-FFF2-40B4-BE49-F238E27FC236}">
                <a16:creationId xmlns:a16="http://schemas.microsoft.com/office/drawing/2014/main" id="{CB2D3673-BE6F-8785-97D4-DCE5DEA4AC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399B80-BABF-754E-BD7B-7C43037D0864}" type="datetimeFigureOut">
              <a:rPr lang="en-GR" smtClean="0"/>
              <a:t>04/22/2026</a:t>
            </a:fld>
            <a:endParaRPr lang="en-GR"/>
          </a:p>
        </p:txBody>
      </p:sp>
      <p:sp>
        <p:nvSpPr>
          <p:cNvPr id="5" name="Footer Placeholder 4">
            <a:extLst>
              <a:ext uri="{FF2B5EF4-FFF2-40B4-BE49-F238E27FC236}">
                <a16:creationId xmlns:a16="http://schemas.microsoft.com/office/drawing/2014/main" id="{4EFEFFFC-53EA-054C-4224-28EE9DD396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R"/>
          </a:p>
        </p:txBody>
      </p:sp>
      <p:sp>
        <p:nvSpPr>
          <p:cNvPr id="6" name="Slide Number Placeholder 5">
            <a:extLst>
              <a:ext uri="{FF2B5EF4-FFF2-40B4-BE49-F238E27FC236}">
                <a16:creationId xmlns:a16="http://schemas.microsoft.com/office/drawing/2014/main" id="{AF85E311-691C-66ED-23BB-4BE7378347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404612-B616-1845-93AA-8F57FCCC0AFC}" type="slidenum">
              <a:rPr lang="en-GR" smtClean="0"/>
              <a:t>‹#›</a:t>
            </a:fld>
            <a:endParaRPr lang="en-GR"/>
          </a:p>
        </p:txBody>
      </p:sp>
    </p:spTree>
    <p:extLst>
      <p:ext uri="{BB962C8B-B14F-4D97-AF65-F5344CB8AC3E}">
        <p14:creationId xmlns:p14="http://schemas.microsoft.com/office/powerpoint/2010/main" val="4274819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jpeg"/><Relationship Id="rId18" Type="http://schemas.openxmlformats.org/officeDocument/2006/relationships/image" Target="../media/image29.jpeg"/><Relationship Id="rId3" Type="http://schemas.openxmlformats.org/officeDocument/2006/relationships/image" Target="../media/image14.jpeg"/><Relationship Id="rId21" Type="http://schemas.openxmlformats.org/officeDocument/2006/relationships/image" Target="../media/image32.jpeg"/><Relationship Id="rId7" Type="http://schemas.openxmlformats.org/officeDocument/2006/relationships/image" Target="../media/image18.jpeg"/><Relationship Id="rId12" Type="http://schemas.openxmlformats.org/officeDocument/2006/relationships/image" Target="../media/image23.jpeg"/><Relationship Id="rId17" Type="http://schemas.openxmlformats.org/officeDocument/2006/relationships/image" Target="../media/image28.jpeg"/><Relationship Id="rId2" Type="http://schemas.openxmlformats.org/officeDocument/2006/relationships/image" Target="../media/image13.jpeg"/><Relationship Id="rId16" Type="http://schemas.openxmlformats.org/officeDocument/2006/relationships/image" Target="../media/image27.jpeg"/><Relationship Id="rId20" Type="http://schemas.openxmlformats.org/officeDocument/2006/relationships/image" Target="../media/image31.jpeg"/><Relationship Id="rId1" Type="http://schemas.openxmlformats.org/officeDocument/2006/relationships/slideLayout" Target="../slideLayouts/slideLayout6.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eg"/><Relationship Id="rId15" Type="http://schemas.openxmlformats.org/officeDocument/2006/relationships/image" Target="../media/image26.jpeg"/><Relationship Id="rId10" Type="http://schemas.openxmlformats.org/officeDocument/2006/relationships/image" Target="../media/image21.jpeg"/><Relationship Id="rId19" Type="http://schemas.openxmlformats.org/officeDocument/2006/relationships/image" Target="../media/image30.jpeg"/><Relationship Id="rId4" Type="http://schemas.openxmlformats.org/officeDocument/2006/relationships/image" Target="../media/image15.jpeg"/><Relationship Id="rId9" Type="http://schemas.openxmlformats.org/officeDocument/2006/relationships/image" Target="../media/image20.jpeg"/><Relationship Id="rId14" Type="http://schemas.openxmlformats.org/officeDocument/2006/relationships/image" Target="../media/image25.jpeg"/><Relationship Id="rId22" Type="http://schemas.openxmlformats.org/officeDocument/2006/relationships/image" Target="../media/image33.jpeg"/></Relationships>
</file>

<file path=ppt/slides/_rels/slide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7.png"/><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47.jpeg"/></Relationships>
</file>

<file path=ppt/slides/_rels/slide1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1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22.xml.rels><?xml version="1.0" encoding="UTF-8" standalone="yes"?>
<Relationships xmlns="http://schemas.openxmlformats.org/package/2006/relationships"><Relationship Id="rId3" Type="http://schemas.openxmlformats.org/officeDocument/2006/relationships/image" Target="../media/image59.gif"/><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5.xml"/><Relationship Id="rId5" Type="http://schemas.openxmlformats.org/officeDocument/2006/relationships/image" Target="../media/image66.png"/><Relationship Id="rId4" Type="http://schemas.openxmlformats.org/officeDocument/2006/relationships/image" Target="../media/image65.png"/></Relationships>
</file>

<file path=ppt/slides/_rels/slide2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mailto:sohearn@medreleaf.com"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png"/><Relationship Id="rId7" Type="http://schemas.openxmlformats.org/officeDocument/2006/relationships/image" Target="../media/image76.jpeg"/><Relationship Id="rId2" Type="http://schemas.openxmlformats.org/officeDocument/2006/relationships/image" Target="../media/image71.png"/><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jpe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7.xml"/><Relationship Id="rId5" Type="http://schemas.openxmlformats.org/officeDocument/2006/relationships/image" Target="../media/image85.jpeg"/><Relationship Id="rId4" Type="http://schemas.openxmlformats.org/officeDocument/2006/relationships/image" Target="../media/image84.jpeg"/></Relationships>
</file>

<file path=ppt/slides/_rels/slide3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0.jpg"/><Relationship Id="rId5" Type="http://schemas.openxmlformats.org/officeDocument/2006/relationships/image" Target="../media/image12.png"/><Relationship Id="rId4" Type="http://schemas.openxmlformats.org/officeDocument/2006/relationships/image" Target="../media/image8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jpeg"/><Relationship Id="rId18" Type="http://schemas.openxmlformats.org/officeDocument/2006/relationships/image" Target="../media/image29.jpeg"/><Relationship Id="rId3" Type="http://schemas.openxmlformats.org/officeDocument/2006/relationships/image" Target="../media/image14.jpeg"/><Relationship Id="rId21" Type="http://schemas.openxmlformats.org/officeDocument/2006/relationships/image" Target="../media/image32.jpeg"/><Relationship Id="rId7" Type="http://schemas.openxmlformats.org/officeDocument/2006/relationships/image" Target="../media/image18.jpeg"/><Relationship Id="rId12" Type="http://schemas.openxmlformats.org/officeDocument/2006/relationships/image" Target="../media/image23.jpeg"/><Relationship Id="rId17" Type="http://schemas.openxmlformats.org/officeDocument/2006/relationships/image" Target="../media/image28.jpeg"/><Relationship Id="rId2" Type="http://schemas.openxmlformats.org/officeDocument/2006/relationships/image" Target="../media/image13.jpeg"/><Relationship Id="rId16" Type="http://schemas.openxmlformats.org/officeDocument/2006/relationships/image" Target="../media/image27.jpeg"/><Relationship Id="rId20" Type="http://schemas.openxmlformats.org/officeDocument/2006/relationships/image" Target="../media/image31.jpeg"/><Relationship Id="rId1" Type="http://schemas.openxmlformats.org/officeDocument/2006/relationships/slideLayout" Target="../slideLayouts/slideLayout6.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eg"/><Relationship Id="rId15" Type="http://schemas.openxmlformats.org/officeDocument/2006/relationships/image" Target="../media/image26.jpeg"/><Relationship Id="rId10" Type="http://schemas.openxmlformats.org/officeDocument/2006/relationships/image" Target="../media/image21.jpeg"/><Relationship Id="rId19" Type="http://schemas.openxmlformats.org/officeDocument/2006/relationships/image" Target="../media/image30.jpeg"/><Relationship Id="rId4" Type="http://schemas.openxmlformats.org/officeDocument/2006/relationships/image" Target="../media/image15.jpeg"/><Relationship Id="rId9" Type="http://schemas.openxmlformats.org/officeDocument/2006/relationships/image" Target="../media/image20.jpeg"/><Relationship Id="rId14" Type="http://schemas.openxmlformats.org/officeDocument/2006/relationships/image" Target="../media/image25.jpeg"/><Relationship Id="rId22"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pc-social-card-10-en">
            <a:extLst>
              <a:ext uri="{FF2B5EF4-FFF2-40B4-BE49-F238E27FC236}">
                <a16:creationId xmlns:a16="http://schemas.microsoft.com/office/drawing/2014/main" id="{CFC8BC79-748B-77A0-EEDE-DB075AD7372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17297" y="614273"/>
            <a:ext cx="4959448" cy="495944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6A3C830-3CDE-AB6B-F2B9-CCD31468FA5E}"/>
              </a:ext>
            </a:extLst>
          </p:cNvPr>
          <p:cNvSpPr txBox="1"/>
          <p:nvPr/>
        </p:nvSpPr>
        <p:spPr>
          <a:xfrm>
            <a:off x="2131071" y="5720507"/>
            <a:ext cx="8444164" cy="523220"/>
          </a:xfrm>
          <a:prstGeom prst="rect">
            <a:avLst/>
          </a:prstGeom>
          <a:noFill/>
          <a:ln w="69850">
            <a:solidFill>
              <a:srgbClr val="0070C0"/>
            </a:solidFill>
          </a:ln>
        </p:spPr>
        <p:txBody>
          <a:bodyPr wrap="square" rtlCol="0">
            <a:spAutoFit/>
          </a:bodyPr>
          <a:lstStyle/>
          <a:p>
            <a:r>
              <a:rPr lang="en-GR" sz="2800" dirty="0"/>
              <a:t>WHO: Palliative care is a </a:t>
            </a:r>
            <a:r>
              <a:rPr lang="en-GR" sz="2800" u="sng" dirty="0"/>
              <a:t>FUNDAMENTAL</a:t>
            </a:r>
            <a:r>
              <a:rPr lang="en-GR" sz="2800" dirty="0"/>
              <a:t> HUMAN RIGHT</a:t>
            </a:r>
          </a:p>
        </p:txBody>
      </p:sp>
      <p:pic>
        <p:nvPicPr>
          <p:cNvPr id="2058" name="Picture 10" descr="World Health Organization (WHO) | UN-Water">
            <a:extLst>
              <a:ext uri="{FF2B5EF4-FFF2-40B4-BE49-F238E27FC236}">
                <a16:creationId xmlns:a16="http://schemas.microsoft.com/office/drawing/2014/main" id="{FDD6880B-2F82-8498-1836-C2448ABCC4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976" y="942827"/>
            <a:ext cx="2783536" cy="1519957"/>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a:extLst>
              <a:ext uri="{FF2B5EF4-FFF2-40B4-BE49-F238E27FC236}">
                <a16:creationId xmlns:a16="http://schemas.microsoft.com/office/drawing/2014/main" id="{B42BE9EC-8967-87FE-037B-C6FF936858B9}"/>
              </a:ext>
            </a:extLst>
          </p:cNvPr>
          <p:cNvCxnSpPr>
            <a:cxnSpLocks/>
          </p:cNvCxnSpPr>
          <p:nvPr/>
        </p:nvCxnSpPr>
        <p:spPr>
          <a:xfrm>
            <a:off x="5306463" y="1853184"/>
            <a:ext cx="254518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5A15D35-4A8B-15E2-C377-A1F375ABBDB0}"/>
              </a:ext>
            </a:extLst>
          </p:cNvPr>
          <p:cNvCxnSpPr>
            <a:cxnSpLocks/>
          </p:cNvCxnSpPr>
          <p:nvPr/>
        </p:nvCxnSpPr>
        <p:spPr>
          <a:xfrm>
            <a:off x="4544463" y="3005328"/>
            <a:ext cx="254518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C1F692D-4A91-0B5D-3FC0-7B0A64D32AE3}"/>
              </a:ext>
            </a:extLst>
          </p:cNvPr>
          <p:cNvCxnSpPr>
            <a:cxnSpLocks/>
          </p:cNvCxnSpPr>
          <p:nvPr/>
        </p:nvCxnSpPr>
        <p:spPr>
          <a:xfrm>
            <a:off x="3788559" y="3429000"/>
            <a:ext cx="308772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6556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Χθες στο Ρέθυμνο 87χρονος σκότωσε τη 85χρονη γυναίκα που βίωνε το τελικό  στάδιο του καρκίνου, για να τη λυτρώσει από τους φρικτούς πόνους και τον  πλήρη εξευτελισμό. Ακολούθως, αυτοκτόνησε. Κάτι αντίστοιχο έγινε">
            <a:extLst>
              <a:ext uri="{FF2B5EF4-FFF2-40B4-BE49-F238E27FC236}">
                <a16:creationId xmlns:a16="http://schemas.microsoft.com/office/drawing/2014/main" id="{E0FA4D0A-A024-97B1-1E4B-91162017A0E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3467" y="694423"/>
            <a:ext cx="3278292" cy="252274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he Mirror on X: &quot;Tuesday's front page ...">
            <a:extLst>
              <a:ext uri="{FF2B5EF4-FFF2-40B4-BE49-F238E27FC236}">
                <a16:creationId xmlns:a16="http://schemas.microsoft.com/office/drawing/2014/main" id="{5A9A03C8-9DBC-0A01-E275-87F31BFB0141}"/>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243493" y="1049311"/>
            <a:ext cx="3743538" cy="475937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CD4B220B-94A2-398A-1F75-8E55A6EBC06B}"/>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8616317" y="643466"/>
            <a:ext cx="2624662" cy="262466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2608A60-07BA-1638-0E4C-1EEAFE7532F2}"/>
              </a:ext>
            </a:extLst>
          </p:cNvPr>
          <p:cNvPicPr>
            <a:picLocks noChangeAspect="1"/>
          </p:cNvPicPr>
          <p:nvPr/>
        </p:nvPicPr>
        <p:blipFill>
          <a:blip r:embed="rId6"/>
          <a:stretch>
            <a:fillRect/>
          </a:stretch>
        </p:blipFill>
        <p:spPr>
          <a:xfrm>
            <a:off x="643467" y="3713815"/>
            <a:ext cx="3278292" cy="2376761"/>
          </a:xfrm>
          <a:prstGeom prst="rect">
            <a:avLst/>
          </a:prstGeom>
        </p:spPr>
      </p:pic>
      <p:pic>
        <p:nvPicPr>
          <p:cNvPr id="1028" name="Picture 4">
            <a:extLst>
              <a:ext uri="{FF2B5EF4-FFF2-40B4-BE49-F238E27FC236}">
                <a16:creationId xmlns:a16="http://schemas.microsoft.com/office/drawing/2014/main" id="{6E14C9CF-8BE4-D748-09D3-7137AF82EAD8}"/>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8869997" y="3589863"/>
            <a:ext cx="2117300" cy="264399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BE4B364-5DD1-7B24-F112-C76C0A57E5AE}"/>
              </a:ext>
            </a:extLst>
          </p:cNvPr>
          <p:cNvPicPr>
            <a:picLocks noChangeAspect="1"/>
          </p:cNvPicPr>
          <p:nvPr/>
        </p:nvPicPr>
        <p:blipFill>
          <a:blip r:embed="rId8"/>
          <a:stretch>
            <a:fillRect/>
          </a:stretch>
        </p:blipFill>
        <p:spPr>
          <a:xfrm>
            <a:off x="5947426" y="2489270"/>
            <a:ext cx="4339574" cy="3960515"/>
          </a:xfrm>
          <a:prstGeom prst="rect">
            <a:avLst/>
          </a:prstGeom>
        </p:spPr>
      </p:pic>
    </p:spTree>
    <p:extLst>
      <p:ext uri="{BB962C8B-B14F-4D97-AF65-F5344CB8AC3E}">
        <p14:creationId xmlns:p14="http://schemas.microsoft.com/office/powerpoint/2010/main" val="1265846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linds(horizont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blinds(horizontal)">
                                      <p:cBhvr>
                                        <p:cTn id="12" dur="500"/>
                                        <p:tgtEl>
                                          <p:spTgt spid="102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32"/>
                                        </p:tgtEl>
                                        <p:attrNameLst>
                                          <p:attrName>style.visibility</p:attrName>
                                        </p:attrNameLst>
                                      </p:cBhvr>
                                      <p:to>
                                        <p:strVal val="visible"/>
                                      </p:to>
                                    </p:set>
                                    <p:animEffect transition="in" filter="blinds(horizontal)">
                                      <p:cBhvr>
                                        <p:cTn id="17" dur="500"/>
                                        <p:tgtEl>
                                          <p:spTgt spid="103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030"/>
                                        </p:tgtEl>
                                        <p:attrNameLst>
                                          <p:attrName>style.visibility</p:attrName>
                                        </p:attrNameLst>
                                      </p:cBhvr>
                                      <p:to>
                                        <p:strVal val="visible"/>
                                      </p:to>
                                    </p:set>
                                    <p:anim calcmode="lin" valueType="num">
                                      <p:cBhvr additive="base">
                                        <p:cTn id="22" dur="500" fill="hold"/>
                                        <p:tgtEl>
                                          <p:spTgt spid="1030"/>
                                        </p:tgtEl>
                                        <p:attrNameLst>
                                          <p:attrName>ppt_x</p:attrName>
                                        </p:attrNameLst>
                                      </p:cBhvr>
                                      <p:tavLst>
                                        <p:tav tm="0">
                                          <p:val>
                                            <p:strVal val="#ppt_x"/>
                                          </p:val>
                                        </p:tav>
                                        <p:tav tm="100000">
                                          <p:val>
                                            <p:strVal val="#ppt_x"/>
                                          </p:val>
                                        </p:tav>
                                      </p:tavLst>
                                    </p:anim>
                                    <p:anim calcmode="lin" valueType="num">
                                      <p:cBhvr additive="base">
                                        <p:cTn id="23"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blinds(horizontal)">
                                      <p:cBhvr>
                                        <p:cTn id="3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A8172-D30E-A19B-CE00-9B083D650727}"/>
              </a:ext>
            </a:extLst>
          </p:cNvPr>
          <p:cNvSpPr>
            <a:spLocks noGrp="1"/>
          </p:cNvSpPr>
          <p:nvPr>
            <p:ph type="ctrTitle"/>
          </p:nvPr>
        </p:nvSpPr>
        <p:spPr>
          <a:xfrm>
            <a:off x="-293077" y="1764407"/>
            <a:ext cx="11781692" cy="2310312"/>
          </a:xfrm>
        </p:spPr>
        <p:txBody>
          <a:bodyPr>
            <a:normAutofit/>
          </a:bodyPr>
          <a:lstStyle/>
          <a:p>
            <a:r>
              <a:rPr lang="en-US" sz="5200" dirty="0">
                <a:solidFill>
                  <a:schemeClr val="tx2"/>
                </a:solidFill>
              </a:rPr>
              <a:t>Palliative protocols</a:t>
            </a:r>
            <a:endParaRPr lang="en-GR" sz="5200" dirty="0">
              <a:solidFill>
                <a:schemeClr val="tx2"/>
              </a:solidFill>
            </a:endParaRPr>
          </a:p>
        </p:txBody>
      </p:sp>
      <p:sp>
        <p:nvSpPr>
          <p:cNvPr id="3" name="Subtitle 2">
            <a:extLst>
              <a:ext uri="{FF2B5EF4-FFF2-40B4-BE49-F238E27FC236}">
                <a16:creationId xmlns:a16="http://schemas.microsoft.com/office/drawing/2014/main" id="{EBE785CE-B677-92D0-0510-4D18FD3ADB98}"/>
              </a:ext>
            </a:extLst>
          </p:cNvPr>
          <p:cNvSpPr>
            <a:spLocks noGrp="1"/>
          </p:cNvSpPr>
          <p:nvPr>
            <p:ph type="subTitle" idx="1"/>
          </p:nvPr>
        </p:nvSpPr>
        <p:spPr>
          <a:xfrm>
            <a:off x="3215577" y="4407913"/>
            <a:ext cx="5760846" cy="1804724"/>
          </a:xfrm>
        </p:spPr>
        <p:txBody>
          <a:bodyPr>
            <a:normAutofit fontScale="85000" lnSpcReduction="20000"/>
          </a:bodyPr>
          <a:lstStyle/>
          <a:p>
            <a:r>
              <a:rPr lang="en-US" sz="2400" b="1" dirty="0"/>
              <a:t>Dr </a:t>
            </a:r>
            <a:r>
              <a:rPr lang="en-US" sz="2400" b="1" dirty="0" err="1"/>
              <a:t>Zinais</a:t>
            </a:r>
            <a:r>
              <a:rPr lang="en-US" sz="2400" b="1" dirty="0"/>
              <a:t> </a:t>
            </a:r>
            <a:r>
              <a:rPr lang="en-US" sz="2400" b="1" dirty="0" err="1"/>
              <a:t>Kontouli</a:t>
            </a:r>
            <a:r>
              <a:rPr lang="en-US" sz="2400" b="1" dirty="0"/>
              <a:t>, MD, MSc, PhD, FIP</a:t>
            </a:r>
            <a:br>
              <a:rPr lang="en-US" sz="2400" dirty="0"/>
            </a:br>
            <a:br>
              <a:rPr lang="en-US" sz="2400" dirty="0"/>
            </a:br>
            <a:r>
              <a:rPr lang="en-US" sz="2400" dirty="0" err="1"/>
              <a:t>Anaesthesia</a:t>
            </a:r>
            <a:r>
              <a:rPr lang="en-US" sz="2400" dirty="0"/>
              <a:t> / Interventional P</a:t>
            </a:r>
            <a:r>
              <a:rPr lang="en-US" dirty="0"/>
              <a:t>ai</a:t>
            </a:r>
            <a:r>
              <a:rPr lang="en-US" sz="2400" dirty="0"/>
              <a:t>n Medicine</a:t>
            </a:r>
            <a:br>
              <a:rPr lang="en-US" sz="2400" dirty="0"/>
            </a:br>
            <a:r>
              <a:rPr lang="en-US" sz="2400" dirty="0"/>
              <a:t>Athens Medical Centre</a:t>
            </a:r>
          </a:p>
          <a:p>
            <a:r>
              <a:rPr lang="en-US" sz="2400" dirty="0"/>
              <a:t> Imperial College Pain Fellowship</a:t>
            </a:r>
            <a:br>
              <a:rPr lang="en-US" sz="2400" dirty="0"/>
            </a:br>
            <a:r>
              <a:rPr lang="en-US" sz="2400" dirty="0"/>
              <a:t>Academic Associate University of Athens</a:t>
            </a:r>
            <a:br>
              <a:rPr lang="el-GR" sz="2400" dirty="0"/>
            </a:br>
            <a:endParaRPr lang="en-GR" dirty="0">
              <a:solidFill>
                <a:schemeClr val="tx2"/>
              </a:solidFill>
            </a:endParaRPr>
          </a:p>
        </p:txBody>
      </p:sp>
      <p:pic>
        <p:nvPicPr>
          <p:cNvPr id="5122" name="Picture 2" descr="Care of Dying Adults in the Last Days of Life – NICE Quality Standards -  ehospice">
            <a:extLst>
              <a:ext uri="{FF2B5EF4-FFF2-40B4-BE49-F238E27FC236}">
                <a16:creationId xmlns:a16="http://schemas.microsoft.com/office/drawing/2014/main" id="{7CB22BAE-EB1A-A702-8598-8AE038B141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4025" y="723647"/>
            <a:ext cx="3931533" cy="2597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4846132"/>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rontiers | Milestones in Personalized Medicine: From the Ancient Time to  Nowadays—the Provocation of COVID-19">
            <a:extLst>
              <a:ext uri="{FF2B5EF4-FFF2-40B4-BE49-F238E27FC236}">
                <a16:creationId xmlns:a16="http://schemas.microsoft.com/office/drawing/2014/main" id="{C254A21E-BBB0-57F2-3D90-4BA6D39AFE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2675" y="1481959"/>
            <a:ext cx="9139511" cy="51767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FDF555F-2185-6DCF-2D82-8C647A9EC736}"/>
              </a:ext>
            </a:extLst>
          </p:cNvPr>
          <p:cNvSpPr>
            <a:spLocks noGrp="1"/>
          </p:cNvSpPr>
          <p:nvPr>
            <p:ph type="title"/>
          </p:nvPr>
        </p:nvSpPr>
        <p:spPr/>
        <p:txBody>
          <a:bodyPr/>
          <a:lstStyle/>
          <a:p>
            <a:r>
              <a:rPr lang="en-GR"/>
              <a:t>Medical achievements </a:t>
            </a:r>
            <a:endParaRPr lang="en-GR" dirty="0"/>
          </a:p>
        </p:txBody>
      </p:sp>
      <p:pic>
        <p:nvPicPr>
          <p:cNvPr id="3074" name="Picture 2" descr="Different Types of Doctors &amp; Their ...">
            <a:extLst>
              <a:ext uri="{FF2B5EF4-FFF2-40B4-BE49-F238E27FC236}">
                <a16:creationId xmlns:a16="http://schemas.microsoft.com/office/drawing/2014/main" id="{5B3376EE-CD7C-4A63-2F2C-93BADBDE33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3874" y="0"/>
            <a:ext cx="4048125" cy="1696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9844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ife expectancy increased | Gapminder">
            <a:extLst>
              <a:ext uri="{FF2B5EF4-FFF2-40B4-BE49-F238E27FC236}">
                <a16:creationId xmlns:a16="http://schemas.microsoft.com/office/drawing/2014/main" id="{846F0E53-2612-DF89-091B-F928637A9D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1219041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7787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B28376-D31C-97C9-C046-AB5DE4934E6C}"/>
              </a:ext>
            </a:extLst>
          </p:cNvPr>
          <p:cNvSpPr>
            <a:spLocks noGrp="1"/>
          </p:cNvSpPr>
          <p:nvPr>
            <p:ph type="title"/>
          </p:nvPr>
        </p:nvSpPr>
        <p:spPr/>
        <p:txBody>
          <a:bodyPr/>
          <a:lstStyle/>
          <a:p>
            <a:r>
              <a:rPr lang="en-GR" dirty="0"/>
              <a:t>Life line…</a:t>
            </a:r>
          </a:p>
        </p:txBody>
      </p:sp>
      <p:pic>
        <p:nvPicPr>
          <p:cNvPr id="1026" name="Picture 2" descr="Giving Birth: Labor &amp; Delivery Tips ...">
            <a:extLst>
              <a:ext uri="{FF2B5EF4-FFF2-40B4-BE49-F238E27FC236}">
                <a16:creationId xmlns:a16="http://schemas.microsoft.com/office/drawing/2014/main" id="{17FBF965-DEB6-A688-5A38-1FE9EAECA1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194" y="3266198"/>
            <a:ext cx="941456" cy="683719"/>
          </a:xfrm>
          <a:prstGeom prst="rect">
            <a:avLst/>
          </a:prstGeom>
          <a:noFill/>
          <a:extLst>
            <a:ext uri="{909E8E84-426E-40DD-AFC4-6F175D3DCCD1}">
              <a14:hiddenFill xmlns:a14="http://schemas.microsoft.com/office/drawing/2010/main">
                <a:solidFill>
                  <a:srgbClr val="FFFFFF"/>
                </a:solidFill>
              </a14:hiddenFill>
            </a:ext>
          </a:extLst>
        </p:spPr>
      </p:pic>
      <p:sp>
        <p:nvSpPr>
          <p:cNvPr id="4" name="Right Arrow 3">
            <a:extLst>
              <a:ext uri="{FF2B5EF4-FFF2-40B4-BE49-F238E27FC236}">
                <a16:creationId xmlns:a16="http://schemas.microsoft.com/office/drawing/2014/main" id="{BB2CED3B-61D2-C51C-FF17-AD67D492DFCE}"/>
              </a:ext>
            </a:extLst>
          </p:cNvPr>
          <p:cNvSpPr/>
          <p:nvPr/>
        </p:nvSpPr>
        <p:spPr>
          <a:xfrm>
            <a:off x="314324" y="4000500"/>
            <a:ext cx="11331137" cy="2351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pic>
        <p:nvPicPr>
          <p:cNvPr id="1028" name="Picture 4" descr="3D Ultrasound 4D Ultrasound - Baby in ...">
            <a:extLst>
              <a:ext uri="{FF2B5EF4-FFF2-40B4-BE49-F238E27FC236}">
                <a16:creationId xmlns:a16="http://schemas.microsoft.com/office/drawing/2014/main" id="{628B22AF-247A-F7E2-DA72-E581375B8D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299" y="4286252"/>
            <a:ext cx="977790" cy="77602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enefits of Toys for Infants ...">
            <a:extLst>
              <a:ext uri="{FF2B5EF4-FFF2-40B4-BE49-F238E27FC236}">
                <a16:creationId xmlns:a16="http://schemas.microsoft.com/office/drawing/2014/main" id="{8AB7DAD3-6089-0AD7-3038-2C786465AF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5311" y="2150818"/>
            <a:ext cx="1234297" cy="82136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Graduation – GOAL High School">
            <a:extLst>
              <a:ext uri="{FF2B5EF4-FFF2-40B4-BE49-F238E27FC236}">
                <a16:creationId xmlns:a16="http://schemas.microsoft.com/office/drawing/2014/main" id="{5D86894D-9F46-84E3-8B5A-03397A0639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7567" y="5237099"/>
            <a:ext cx="1010359" cy="137157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Why are fewer people getting married?">
            <a:extLst>
              <a:ext uri="{FF2B5EF4-FFF2-40B4-BE49-F238E27FC236}">
                <a16:creationId xmlns:a16="http://schemas.microsoft.com/office/drawing/2014/main" id="{2AD54DD5-3D16-61F2-4467-D51D2A4A6F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20252" y="1981141"/>
            <a:ext cx="1595751" cy="99104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Weddings - St Mary's Church, Beverley">
            <a:extLst>
              <a:ext uri="{FF2B5EF4-FFF2-40B4-BE49-F238E27FC236}">
                <a16:creationId xmlns:a16="http://schemas.microsoft.com/office/drawing/2014/main" id="{A83F2E6A-F361-4F9B-7A50-105A229728A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33713" y="4303147"/>
            <a:ext cx="1220279" cy="914031"/>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First Day At A New Job ...">
            <a:extLst>
              <a:ext uri="{FF2B5EF4-FFF2-40B4-BE49-F238E27FC236}">
                <a16:creationId xmlns:a16="http://schemas.microsoft.com/office/drawing/2014/main" id="{7E2A1D24-FED4-DFE6-9518-5B1FBC0227D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56211" y="2045460"/>
            <a:ext cx="1220279" cy="81204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Traveling abroad in 2024: is it worth ...">
            <a:extLst>
              <a:ext uri="{FF2B5EF4-FFF2-40B4-BE49-F238E27FC236}">
                <a16:creationId xmlns:a16="http://schemas.microsoft.com/office/drawing/2014/main" id="{27986FEA-B08A-1340-6D07-58457EB0B38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42880" y="3060184"/>
            <a:ext cx="1113331" cy="860103"/>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Camel Safari | Ultimate Guide to Riding ...">
            <a:extLst>
              <a:ext uri="{FF2B5EF4-FFF2-40B4-BE49-F238E27FC236}">
                <a16:creationId xmlns:a16="http://schemas.microsoft.com/office/drawing/2014/main" id="{5796852A-D163-2A23-54B8-381ADE82E33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11093" y="4265151"/>
            <a:ext cx="1587500" cy="829597"/>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Global Elections in 2024: What We ...">
            <a:extLst>
              <a:ext uri="{FF2B5EF4-FFF2-40B4-BE49-F238E27FC236}">
                <a16:creationId xmlns:a16="http://schemas.microsoft.com/office/drawing/2014/main" id="{E079C79D-628E-3EDF-330F-6D743FC6FF5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73828" y="5459408"/>
            <a:ext cx="2166976" cy="1128778"/>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Local Teaching &amp; Learning Conferences ...">
            <a:extLst>
              <a:ext uri="{FF2B5EF4-FFF2-40B4-BE49-F238E27FC236}">
                <a16:creationId xmlns:a16="http://schemas.microsoft.com/office/drawing/2014/main" id="{9B7DA420-C665-A35D-3AD9-93509EB0E38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84321" y="5339608"/>
            <a:ext cx="2451100" cy="1037277"/>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Get Sick When the Seasons Change ...">
            <a:extLst>
              <a:ext uri="{FF2B5EF4-FFF2-40B4-BE49-F238E27FC236}">
                <a16:creationId xmlns:a16="http://schemas.microsoft.com/office/drawing/2014/main" id="{1D35DA9E-EECC-5382-EEDD-9956F1D685C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867735" y="4235669"/>
            <a:ext cx="1930450" cy="1284627"/>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Breast Cancer ...">
            <a:extLst>
              <a:ext uri="{FF2B5EF4-FFF2-40B4-BE49-F238E27FC236}">
                <a16:creationId xmlns:a16="http://schemas.microsoft.com/office/drawing/2014/main" id="{7FD8CD94-7E56-1ABB-84C5-71D41ED2220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487423" y="2992306"/>
            <a:ext cx="1338006" cy="879123"/>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How to build a house in Brisbane, QLD ...">
            <a:extLst>
              <a:ext uri="{FF2B5EF4-FFF2-40B4-BE49-F238E27FC236}">
                <a16:creationId xmlns:a16="http://schemas.microsoft.com/office/drawing/2014/main" id="{B4548E8C-F63D-8F85-D276-6A4498203327}"/>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804461" y="2815213"/>
            <a:ext cx="1338006" cy="1105074"/>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Christmas Family Dinner Images – Browse ...">
            <a:extLst>
              <a:ext uri="{FF2B5EF4-FFF2-40B4-BE49-F238E27FC236}">
                <a16:creationId xmlns:a16="http://schemas.microsoft.com/office/drawing/2014/main" id="{89C57439-B93B-0893-C63D-659A61D39309}"/>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01268" y="4266559"/>
            <a:ext cx="1458462" cy="970540"/>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12 Questions to Ask Your Surgeon Before ...">
            <a:extLst>
              <a:ext uri="{FF2B5EF4-FFF2-40B4-BE49-F238E27FC236}">
                <a16:creationId xmlns:a16="http://schemas.microsoft.com/office/drawing/2014/main" id="{54E552A4-131F-44A0-8C16-8E8544D67124}"/>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0002401" y="1895191"/>
            <a:ext cx="1454711" cy="968044"/>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What is Radiation Therapy ...">
            <a:extLst>
              <a:ext uri="{FF2B5EF4-FFF2-40B4-BE49-F238E27FC236}">
                <a16:creationId xmlns:a16="http://schemas.microsoft.com/office/drawing/2014/main" id="{6B1FC625-A712-3CB1-C521-B94997CFA49D}"/>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618958" y="5621462"/>
            <a:ext cx="1587500" cy="105640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The Best 30th Birthday Ideas and Themes ...">
            <a:extLst>
              <a:ext uri="{FF2B5EF4-FFF2-40B4-BE49-F238E27FC236}">
                <a16:creationId xmlns:a16="http://schemas.microsoft.com/office/drawing/2014/main" id="{5EABD8CC-F559-FA88-314E-AEEDDF6861CE}"/>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123629" y="3120682"/>
            <a:ext cx="1451081" cy="81532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2AF47679-7392-4FAF-C415-F2614F354B46}"/>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573101" y="3070492"/>
            <a:ext cx="1565219" cy="81532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arachuting vs. Skydiving: What's the ...">
            <a:extLst>
              <a:ext uri="{FF2B5EF4-FFF2-40B4-BE49-F238E27FC236}">
                <a16:creationId xmlns:a16="http://schemas.microsoft.com/office/drawing/2014/main" id="{4946834F-7E4D-BE65-054E-560B6AF0EB27}"/>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879869" y="5586080"/>
            <a:ext cx="1367251" cy="85694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systole cardiac arrest, illustration - Stock Image - F041/7653 - Science  Photo Library">
            <a:extLst>
              <a:ext uri="{FF2B5EF4-FFF2-40B4-BE49-F238E27FC236}">
                <a16:creationId xmlns:a16="http://schemas.microsoft.com/office/drawing/2014/main" id="{15C459D0-B4C4-8DCC-5D92-76BDFCE91955}"/>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0928633" y="4292650"/>
            <a:ext cx="1196483" cy="880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68785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28"/>
                                        </p:tgtEl>
                                        <p:attrNameLst>
                                          <p:attrName>style.visibility</p:attrName>
                                        </p:attrNameLst>
                                      </p:cBhvr>
                                      <p:to>
                                        <p:strVal val="visible"/>
                                      </p:to>
                                    </p:set>
                                    <p:anim calcmode="lin" valueType="num">
                                      <p:cBhvr additive="base">
                                        <p:cTn id="11" dur="500" fill="hold"/>
                                        <p:tgtEl>
                                          <p:spTgt spid="1028"/>
                                        </p:tgtEl>
                                        <p:attrNameLst>
                                          <p:attrName>ppt_x</p:attrName>
                                        </p:attrNameLst>
                                      </p:cBhvr>
                                      <p:tavLst>
                                        <p:tav tm="0">
                                          <p:val>
                                            <p:strVal val="#ppt_x"/>
                                          </p:val>
                                        </p:tav>
                                        <p:tav tm="100000">
                                          <p:val>
                                            <p:strVal val="#ppt_x"/>
                                          </p:val>
                                        </p:tav>
                                      </p:tavLst>
                                    </p:anim>
                                    <p:anim calcmode="lin" valueType="num">
                                      <p:cBhvr additive="base">
                                        <p:cTn id="12"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32"/>
                                        </p:tgtEl>
                                        <p:attrNameLst>
                                          <p:attrName>style.visibility</p:attrName>
                                        </p:attrNameLst>
                                      </p:cBhvr>
                                      <p:to>
                                        <p:strVal val="visible"/>
                                      </p:to>
                                    </p:set>
                                    <p:anim calcmode="lin" valueType="num">
                                      <p:cBhvr additive="base">
                                        <p:cTn id="17" dur="500" fill="hold"/>
                                        <p:tgtEl>
                                          <p:spTgt spid="1032"/>
                                        </p:tgtEl>
                                        <p:attrNameLst>
                                          <p:attrName>ppt_x</p:attrName>
                                        </p:attrNameLst>
                                      </p:cBhvr>
                                      <p:tavLst>
                                        <p:tav tm="0">
                                          <p:val>
                                            <p:strVal val="#ppt_x"/>
                                          </p:val>
                                        </p:tav>
                                        <p:tav tm="100000">
                                          <p:val>
                                            <p:strVal val="#ppt_x"/>
                                          </p:val>
                                        </p:tav>
                                      </p:tavLst>
                                    </p:anim>
                                    <p:anim calcmode="lin" valueType="num">
                                      <p:cBhvr additive="base">
                                        <p:cTn id="18"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34"/>
                                        </p:tgtEl>
                                        <p:attrNameLst>
                                          <p:attrName>style.visibility</p:attrName>
                                        </p:attrNameLst>
                                      </p:cBhvr>
                                      <p:to>
                                        <p:strVal val="visible"/>
                                      </p:to>
                                    </p:set>
                                    <p:anim calcmode="lin" valueType="num">
                                      <p:cBhvr additive="base">
                                        <p:cTn id="23" dur="500" fill="hold"/>
                                        <p:tgtEl>
                                          <p:spTgt spid="1034"/>
                                        </p:tgtEl>
                                        <p:attrNameLst>
                                          <p:attrName>ppt_x</p:attrName>
                                        </p:attrNameLst>
                                      </p:cBhvr>
                                      <p:tavLst>
                                        <p:tav tm="0">
                                          <p:val>
                                            <p:strVal val="#ppt_x"/>
                                          </p:val>
                                        </p:tav>
                                        <p:tav tm="100000">
                                          <p:val>
                                            <p:strVal val="#ppt_x"/>
                                          </p:val>
                                        </p:tav>
                                      </p:tavLst>
                                    </p:anim>
                                    <p:anim calcmode="lin" valueType="num">
                                      <p:cBhvr additive="base">
                                        <p:cTn id="24" dur="500" fill="hold"/>
                                        <p:tgtEl>
                                          <p:spTgt spid="103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044"/>
                                        </p:tgtEl>
                                        <p:attrNameLst>
                                          <p:attrName>style.visibility</p:attrName>
                                        </p:attrNameLst>
                                      </p:cBhvr>
                                      <p:to>
                                        <p:strVal val="visible"/>
                                      </p:to>
                                    </p:set>
                                    <p:anim calcmode="lin" valueType="num">
                                      <p:cBhvr additive="base">
                                        <p:cTn id="29" dur="500" fill="hold"/>
                                        <p:tgtEl>
                                          <p:spTgt spid="1044"/>
                                        </p:tgtEl>
                                        <p:attrNameLst>
                                          <p:attrName>ppt_x</p:attrName>
                                        </p:attrNameLst>
                                      </p:cBhvr>
                                      <p:tavLst>
                                        <p:tav tm="0">
                                          <p:val>
                                            <p:strVal val="#ppt_x"/>
                                          </p:val>
                                        </p:tav>
                                        <p:tav tm="100000">
                                          <p:val>
                                            <p:strVal val="#ppt_x"/>
                                          </p:val>
                                        </p:tav>
                                      </p:tavLst>
                                    </p:anim>
                                    <p:anim calcmode="lin" valueType="num">
                                      <p:cBhvr additive="base">
                                        <p:cTn id="30" dur="500" fill="hold"/>
                                        <p:tgtEl>
                                          <p:spTgt spid="104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042"/>
                                        </p:tgtEl>
                                        <p:attrNameLst>
                                          <p:attrName>style.visibility</p:attrName>
                                        </p:attrNameLst>
                                      </p:cBhvr>
                                      <p:to>
                                        <p:strVal val="visible"/>
                                      </p:to>
                                    </p:set>
                                    <p:anim calcmode="lin" valueType="num">
                                      <p:cBhvr additive="base">
                                        <p:cTn id="35" dur="500" fill="hold"/>
                                        <p:tgtEl>
                                          <p:spTgt spid="1042"/>
                                        </p:tgtEl>
                                        <p:attrNameLst>
                                          <p:attrName>ppt_x</p:attrName>
                                        </p:attrNameLst>
                                      </p:cBhvr>
                                      <p:tavLst>
                                        <p:tav tm="0">
                                          <p:val>
                                            <p:strVal val="#ppt_x"/>
                                          </p:val>
                                        </p:tav>
                                        <p:tav tm="100000">
                                          <p:val>
                                            <p:strVal val="#ppt_x"/>
                                          </p:val>
                                        </p:tav>
                                      </p:tavLst>
                                    </p:anim>
                                    <p:anim calcmode="lin" valueType="num">
                                      <p:cBhvr additive="base">
                                        <p:cTn id="36" dur="500" fill="hold"/>
                                        <p:tgtEl>
                                          <p:spTgt spid="1042"/>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040"/>
                                        </p:tgtEl>
                                        <p:attrNameLst>
                                          <p:attrName>style.visibility</p:attrName>
                                        </p:attrNameLst>
                                      </p:cBhvr>
                                      <p:to>
                                        <p:strVal val="visible"/>
                                      </p:to>
                                    </p:set>
                                    <p:anim calcmode="lin" valueType="num">
                                      <p:cBhvr additive="base">
                                        <p:cTn id="41" dur="500" fill="hold"/>
                                        <p:tgtEl>
                                          <p:spTgt spid="1040"/>
                                        </p:tgtEl>
                                        <p:attrNameLst>
                                          <p:attrName>ppt_x</p:attrName>
                                        </p:attrNameLst>
                                      </p:cBhvr>
                                      <p:tavLst>
                                        <p:tav tm="0">
                                          <p:val>
                                            <p:strVal val="#ppt_x"/>
                                          </p:val>
                                        </p:tav>
                                        <p:tav tm="100000">
                                          <p:val>
                                            <p:strVal val="#ppt_x"/>
                                          </p:val>
                                        </p:tav>
                                      </p:tavLst>
                                    </p:anim>
                                    <p:anim calcmode="lin" valueType="num">
                                      <p:cBhvr additive="base">
                                        <p:cTn id="42" dur="500" fill="hold"/>
                                        <p:tgtEl>
                                          <p:spTgt spid="1040"/>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054"/>
                                        </p:tgtEl>
                                        <p:attrNameLst>
                                          <p:attrName>style.visibility</p:attrName>
                                        </p:attrNameLst>
                                      </p:cBhvr>
                                      <p:to>
                                        <p:strVal val="visible"/>
                                      </p:to>
                                    </p:set>
                                    <p:anim calcmode="lin" valueType="num">
                                      <p:cBhvr additive="base">
                                        <p:cTn id="45" dur="500" fill="hold"/>
                                        <p:tgtEl>
                                          <p:spTgt spid="1054"/>
                                        </p:tgtEl>
                                        <p:attrNameLst>
                                          <p:attrName>ppt_x</p:attrName>
                                        </p:attrNameLst>
                                      </p:cBhvr>
                                      <p:tavLst>
                                        <p:tav tm="0">
                                          <p:val>
                                            <p:strVal val="#ppt_x"/>
                                          </p:val>
                                        </p:tav>
                                        <p:tav tm="100000">
                                          <p:val>
                                            <p:strVal val="#ppt_x"/>
                                          </p:val>
                                        </p:tav>
                                      </p:tavLst>
                                    </p:anim>
                                    <p:anim calcmode="lin" valueType="num">
                                      <p:cBhvr additive="base">
                                        <p:cTn id="46" dur="500" fill="hold"/>
                                        <p:tgtEl>
                                          <p:spTgt spid="1054"/>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050"/>
                                        </p:tgtEl>
                                        <p:attrNameLst>
                                          <p:attrName>style.visibility</p:attrName>
                                        </p:attrNameLst>
                                      </p:cBhvr>
                                      <p:to>
                                        <p:strVal val="visible"/>
                                      </p:to>
                                    </p:set>
                                    <p:anim calcmode="lin" valueType="num">
                                      <p:cBhvr additive="base">
                                        <p:cTn id="49" dur="500" fill="hold"/>
                                        <p:tgtEl>
                                          <p:spTgt spid="2050"/>
                                        </p:tgtEl>
                                        <p:attrNameLst>
                                          <p:attrName>ppt_x</p:attrName>
                                        </p:attrNameLst>
                                      </p:cBhvr>
                                      <p:tavLst>
                                        <p:tav tm="0">
                                          <p:val>
                                            <p:strVal val="#ppt_x"/>
                                          </p:val>
                                        </p:tav>
                                        <p:tav tm="100000">
                                          <p:val>
                                            <p:strVal val="#ppt_x"/>
                                          </p:val>
                                        </p:tav>
                                      </p:tavLst>
                                    </p:anim>
                                    <p:anim calcmode="lin" valueType="num">
                                      <p:cBhvr additive="base">
                                        <p:cTn id="50"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046"/>
                                        </p:tgtEl>
                                        <p:attrNameLst>
                                          <p:attrName>style.visibility</p:attrName>
                                        </p:attrNameLst>
                                      </p:cBhvr>
                                      <p:to>
                                        <p:strVal val="visible"/>
                                      </p:to>
                                    </p:set>
                                    <p:anim calcmode="lin" valueType="num">
                                      <p:cBhvr additive="base">
                                        <p:cTn id="55" dur="500" fill="hold"/>
                                        <p:tgtEl>
                                          <p:spTgt spid="1046"/>
                                        </p:tgtEl>
                                        <p:attrNameLst>
                                          <p:attrName>ppt_x</p:attrName>
                                        </p:attrNameLst>
                                      </p:cBhvr>
                                      <p:tavLst>
                                        <p:tav tm="0">
                                          <p:val>
                                            <p:strVal val="#ppt_x"/>
                                          </p:val>
                                        </p:tav>
                                        <p:tav tm="100000">
                                          <p:val>
                                            <p:strVal val="#ppt_x"/>
                                          </p:val>
                                        </p:tav>
                                      </p:tavLst>
                                    </p:anim>
                                    <p:anim calcmode="lin" valueType="num">
                                      <p:cBhvr additive="base">
                                        <p:cTn id="56" dur="500" fill="hold"/>
                                        <p:tgtEl>
                                          <p:spTgt spid="1046"/>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048"/>
                                        </p:tgtEl>
                                        <p:attrNameLst>
                                          <p:attrName>style.visibility</p:attrName>
                                        </p:attrNameLst>
                                      </p:cBhvr>
                                      <p:to>
                                        <p:strVal val="visible"/>
                                      </p:to>
                                    </p:set>
                                    <p:anim calcmode="lin" valueType="num">
                                      <p:cBhvr additive="base">
                                        <p:cTn id="59" dur="500" fill="hold"/>
                                        <p:tgtEl>
                                          <p:spTgt spid="1048"/>
                                        </p:tgtEl>
                                        <p:attrNameLst>
                                          <p:attrName>ppt_x</p:attrName>
                                        </p:attrNameLst>
                                      </p:cBhvr>
                                      <p:tavLst>
                                        <p:tav tm="0">
                                          <p:val>
                                            <p:strVal val="#ppt_x"/>
                                          </p:val>
                                        </p:tav>
                                        <p:tav tm="100000">
                                          <p:val>
                                            <p:strVal val="#ppt_x"/>
                                          </p:val>
                                        </p:tav>
                                      </p:tavLst>
                                    </p:anim>
                                    <p:anim calcmode="lin" valueType="num">
                                      <p:cBhvr additive="base">
                                        <p:cTn id="60" dur="500" fill="hold"/>
                                        <p:tgtEl>
                                          <p:spTgt spid="1048"/>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038"/>
                                        </p:tgtEl>
                                        <p:attrNameLst>
                                          <p:attrName>style.visibility</p:attrName>
                                        </p:attrNameLst>
                                      </p:cBhvr>
                                      <p:to>
                                        <p:strVal val="visible"/>
                                      </p:to>
                                    </p:set>
                                    <p:anim calcmode="lin" valueType="num">
                                      <p:cBhvr additive="base">
                                        <p:cTn id="65" dur="500" fill="hold"/>
                                        <p:tgtEl>
                                          <p:spTgt spid="1038"/>
                                        </p:tgtEl>
                                        <p:attrNameLst>
                                          <p:attrName>ppt_x</p:attrName>
                                        </p:attrNameLst>
                                      </p:cBhvr>
                                      <p:tavLst>
                                        <p:tav tm="0">
                                          <p:val>
                                            <p:strVal val="#ppt_x"/>
                                          </p:val>
                                        </p:tav>
                                        <p:tav tm="100000">
                                          <p:val>
                                            <p:strVal val="#ppt_x"/>
                                          </p:val>
                                        </p:tav>
                                      </p:tavLst>
                                    </p:anim>
                                    <p:anim calcmode="lin" valueType="num">
                                      <p:cBhvr additive="base">
                                        <p:cTn id="66" dur="500" fill="hold"/>
                                        <p:tgtEl>
                                          <p:spTgt spid="1038"/>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1056"/>
                                        </p:tgtEl>
                                        <p:attrNameLst>
                                          <p:attrName>style.visibility</p:attrName>
                                        </p:attrNameLst>
                                      </p:cBhvr>
                                      <p:to>
                                        <p:strVal val="visible"/>
                                      </p:to>
                                    </p:set>
                                    <p:anim calcmode="lin" valueType="num">
                                      <p:cBhvr additive="base">
                                        <p:cTn id="69" dur="500" fill="hold"/>
                                        <p:tgtEl>
                                          <p:spTgt spid="1056"/>
                                        </p:tgtEl>
                                        <p:attrNameLst>
                                          <p:attrName>ppt_x</p:attrName>
                                        </p:attrNameLst>
                                      </p:cBhvr>
                                      <p:tavLst>
                                        <p:tav tm="0">
                                          <p:val>
                                            <p:strVal val="#ppt_x"/>
                                          </p:val>
                                        </p:tav>
                                        <p:tav tm="100000">
                                          <p:val>
                                            <p:strVal val="#ppt_x"/>
                                          </p:val>
                                        </p:tav>
                                      </p:tavLst>
                                    </p:anim>
                                    <p:anim calcmode="lin" valueType="num">
                                      <p:cBhvr additive="base">
                                        <p:cTn id="70" dur="500" fill="hold"/>
                                        <p:tgtEl>
                                          <p:spTgt spid="1056"/>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1036"/>
                                        </p:tgtEl>
                                        <p:attrNameLst>
                                          <p:attrName>style.visibility</p:attrName>
                                        </p:attrNameLst>
                                      </p:cBhvr>
                                      <p:to>
                                        <p:strVal val="visible"/>
                                      </p:to>
                                    </p:set>
                                    <p:anim calcmode="lin" valueType="num">
                                      <p:cBhvr additive="base">
                                        <p:cTn id="75" dur="500" fill="hold"/>
                                        <p:tgtEl>
                                          <p:spTgt spid="1036"/>
                                        </p:tgtEl>
                                        <p:attrNameLst>
                                          <p:attrName>ppt_x</p:attrName>
                                        </p:attrNameLst>
                                      </p:cBhvr>
                                      <p:tavLst>
                                        <p:tav tm="0">
                                          <p:val>
                                            <p:strVal val="#ppt_x"/>
                                          </p:val>
                                        </p:tav>
                                        <p:tav tm="100000">
                                          <p:val>
                                            <p:strVal val="#ppt_x"/>
                                          </p:val>
                                        </p:tav>
                                      </p:tavLst>
                                    </p:anim>
                                    <p:anim calcmode="lin" valueType="num">
                                      <p:cBhvr additive="base">
                                        <p:cTn id="76" dur="500" fill="hold"/>
                                        <p:tgtEl>
                                          <p:spTgt spid="1036"/>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052"/>
                                        </p:tgtEl>
                                        <p:attrNameLst>
                                          <p:attrName>style.visibility</p:attrName>
                                        </p:attrNameLst>
                                      </p:cBhvr>
                                      <p:to>
                                        <p:strVal val="visible"/>
                                      </p:to>
                                    </p:set>
                                    <p:anim calcmode="lin" valueType="num">
                                      <p:cBhvr additive="base">
                                        <p:cTn id="79" dur="500" fill="hold"/>
                                        <p:tgtEl>
                                          <p:spTgt spid="2052"/>
                                        </p:tgtEl>
                                        <p:attrNameLst>
                                          <p:attrName>ppt_x</p:attrName>
                                        </p:attrNameLst>
                                      </p:cBhvr>
                                      <p:tavLst>
                                        <p:tav tm="0">
                                          <p:val>
                                            <p:strVal val="#ppt_x"/>
                                          </p:val>
                                        </p:tav>
                                        <p:tav tm="100000">
                                          <p:val>
                                            <p:strVal val="#ppt_x"/>
                                          </p:val>
                                        </p:tav>
                                      </p:tavLst>
                                    </p:anim>
                                    <p:anim calcmode="lin" valueType="num">
                                      <p:cBhvr additive="base">
                                        <p:cTn id="80"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2054"/>
                                        </p:tgtEl>
                                        <p:attrNameLst>
                                          <p:attrName>style.visibility</p:attrName>
                                        </p:attrNameLst>
                                      </p:cBhvr>
                                      <p:to>
                                        <p:strVal val="visible"/>
                                      </p:to>
                                    </p:set>
                                    <p:anim calcmode="lin" valueType="num">
                                      <p:cBhvr additive="base">
                                        <p:cTn id="85" dur="500" fill="hold"/>
                                        <p:tgtEl>
                                          <p:spTgt spid="2054"/>
                                        </p:tgtEl>
                                        <p:attrNameLst>
                                          <p:attrName>ppt_x</p:attrName>
                                        </p:attrNameLst>
                                      </p:cBhvr>
                                      <p:tavLst>
                                        <p:tav tm="0">
                                          <p:val>
                                            <p:strVal val="#ppt_x"/>
                                          </p:val>
                                        </p:tav>
                                        <p:tav tm="100000">
                                          <p:val>
                                            <p:strVal val="#ppt_x"/>
                                          </p:val>
                                        </p:tav>
                                      </p:tavLst>
                                    </p:anim>
                                    <p:anim calcmode="lin" valueType="num">
                                      <p:cBhvr additive="base">
                                        <p:cTn id="86" dur="500" fill="hold"/>
                                        <p:tgtEl>
                                          <p:spTgt spid="2054"/>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1050"/>
                                        </p:tgtEl>
                                        <p:attrNameLst>
                                          <p:attrName>style.visibility</p:attrName>
                                        </p:attrNameLst>
                                      </p:cBhvr>
                                      <p:to>
                                        <p:strVal val="visible"/>
                                      </p:to>
                                    </p:set>
                                    <p:anim calcmode="lin" valueType="num">
                                      <p:cBhvr additive="base">
                                        <p:cTn id="91" dur="500" fill="hold"/>
                                        <p:tgtEl>
                                          <p:spTgt spid="1050"/>
                                        </p:tgtEl>
                                        <p:attrNameLst>
                                          <p:attrName>ppt_x</p:attrName>
                                        </p:attrNameLst>
                                      </p:cBhvr>
                                      <p:tavLst>
                                        <p:tav tm="0">
                                          <p:val>
                                            <p:strVal val="#ppt_x"/>
                                          </p:val>
                                        </p:tav>
                                        <p:tav tm="100000">
                                          <p:val>
                                            <p:strVal val="#ppt_x"/>
                                          </p:val>
                                        </p:tav>
                                      </p:tavLst>
                                    </p:anim>
                                    <p:anim calcmode="lin" valueType="num">
                                      <p:cBhvr additive="base">
                                        <p:cTn id="92" dur="500" fill="hold"/>
                                        <p:tgtEl>
                                          <p:spTgt spid="1050"/>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1052"/>
                                        </p:tgtEl>
                                        <p:attrNameLst>
                                          <p:attrName>style.visibility</p:attrName>
                                        </p:attrNameLst>
                                      </p:cBhvr>
                                      <p:to>
                                        <p:strVal val="visible"/>
                                      </p:to>
                                    </p:set>
                                    <p:anim calcmode="lin" valueType="num">
                                      <p:cBhvr additive="base">
                                        <p:cTn id="97" dur="500" fill="hold"/>
                                        <p:tgtEl>
                                          <p:spTgt spid="1052"/>
                                        </p:tgtEl>
                                        <p:attrNameLst>
                                          <p:attrName>ppt_x</p:attrName>
                                        </p:attrNameLst>
                                      </p:cBhvr>
                                      <p:tavLst>
                                        <p:tav tm="0">
                                          <p:val>
                                            <p:strVal val="#ppt_x"/>
                                          </p:val>
                                        </p:tav>
                                        <p:tav tm="100000">
                                          <p:val>
                                            <p:strVal val="#ppt_x"/>
                                          </p:val>
                                        </p:tav>
                                      </p:tavLst>
                                    </p:anim>
                                    <p:anim calcmode="lin" valueType="num">
                                      <p:cBhvr additive="base">
                                        <p:cTn id="98" dur="500" fill="hold"/>
                                        <p:tgtEl>
                                          <p:spTgt spid="1052"/>
                                        </p:tgtEl>
                                        <p:attrNameLst>
                                          <p:attrName>ppt_y</p:attrName>
                                        </p:attrNameLst>
                                      </p:cBhvr>
                                      <p:tavLst>
                                        <p:tav tm="0">
                                          <p:val>
                                            <p:strVal val="1+#ppt_h/2"/>
                                          </p:val>
                                        </p:tav>
                                        <p:tav tm="100000">
                                          <p:val>
                                            <p:strVal val="#ppt_y"/>
                                          </p:val>
                                        </p:tav>
                                      </p:tavLst>
                                    </p:anim>
                                  </p:childTnLst>
                                </p:cTn>
                              </p:par>
                              <p:par>
                                <p:cTn id="99" presetID="2" presetClass="entr" presetSubtype="4" fill="hold" nodeType="withEffect">
                                  <p:stCondLst>
                                    <p:cond delay="0"/>
                                  </p:stCondLst>
                                  <p:childTnLst>
                                    <p:set>
                                      <p:cBhvr>
                                        <p:cTn id="100" dur="1" fill="hold">
                                          <p:stCondLst>
                                            <p:cond delay="0"/>
                                          </p:stCondLst>
                                        </p:cTn>
                                        <p:tgtEl>
                                          <p:spTgt spid="1058"/>
                                        </p:tgtEl>
                                        <p:attrNameLst>
                                          <p:attrName>style.visibility</p:attrName>
                                        </p:attrNameLst>
                                      </p:cBhvr>
                                      <p:to>
                                        <p:strVal val="visible"/>
                                      </p:to>
                                    </p:set>
                                    <p:anim calcmode="lin" valueType="num">
                                      <p:cBhvr additive="base">
                                        <p:cTn id="101" dur="500" fill="hold"/>
                                        <p:tgtEl>
                                          <p:spTgt spid="1058"/>
                                        </p:tgtEl>
                                        <p:attrNameLst>
                                          <p:attrName>ppt_x</p:attrName>
                                        </p:attrNameLst>
                                      </p:cBhvr>
                                      <p:tavLst>
                                        <p:tav tm="0">
                                          <p:val>
                                            <p:strVal val="#ppt_x"/>
                                          </p:val>
                                        </p:tav>
                                        <p:tav tm="100000">
                                          <p:val>
                                            <p:strVal val="#ppt_x"/>
                                          </p:val>
                                        </p:tav>
                                      </p:tavLst>
                                    </p:anim>
                                    <p:anim calcmode="lin" valueType="num">
                                      <p:cBhvr additive="base">
                                        <p:cTn id="102" dur="500" fill="hold"/>
                                        <p:tgtEl>
                                          <p:spTgt spid="1058"/>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nodeType="clickEffect">
                                  <p:stCondLst>
                                    <p:cond delay="0"/>
                                  </p:stCondLst>
                                  <p:childTnLst>
                                    <p:set>
                                      <p:cBhvr>
                                        <p:cTn id="106" dur="1" fill="hold">
                                          <p:stCondLst>
                                            <p:cond delay="0"/>
                                          </p:stCondLst>
                                        </p:cTn>
                                        <p:tgtEl>
                                          <p:spTgt spid="1060"/>
                                        </p:tgtEl>
                                        <p:attrNameLst>
                                          <p:attrName>style.visibility</p:attrName>
                                        </p:attrNameLst>
                                      </p:cBhvr>
                                      <p:to>
                                        <p:strVal val="visible"/>
                                      </p:to>
                                    </p:set>
                                    <p:anim calcmode="lin" valueType="num">
                                      <p:cBhvr additive="base">
                                        <p:cTn id="107" dur="500" fill="hold"/>
                                        <p:tgtEl>
                                          <p:spTgt spid="1060"/>
                                        </p:tgtEl>
                                        <p:attrNameLst>
                                          <p:attrName>ppt_x</p:attrName>
                                        </p:attrNameLst>
                                      </p:cBhvr>
                                      <p:tavLst>
                                        <p:tav tm="0">
                                          <p:val>
                                            <p:strVal val="#ppt_x"/>
                                          </p:val>
                                        </p:tav>
                                        <p:tav tm="100000">
                                          <p:val>
                                            <p:strVal val="#ppt_x"/>
                                          </p:val>
                                        </p:tav>
                                      </p:tavLst>
                                    </p:anim>
                                    <p:anim calcmode="lin" valueType="num">
                                      <p:cBhvr additive="base">
                                        <p:cTn id="108" dur="500" fill="hold"/>
                                        <p:tgtEl>
                                          <p:spTgt spid="1060"/>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nodeType="clickEffect">
                                  <p:stCondLst>
                                    <p:cond delay="0"/>
                                  </p:stCondLst>
                                  <p:childTnLst>
                                    <p:set>
                                      <p:cBhvr>
                                        <p:cTn id="112" dur="1" fill="hold">
                                          <p:stCondLst>
                                            <p:cond delay="0"/>
                                          </p:stCondLst>
                                        </p:cTn>
                                        <p:tgtEl>
                                          <p:spTgt spid="5"/>
                                        </p:tgtEl>
                                        <p:attrNameLst>
                                          <p:attrName>style.visibility</p:attrName>
                                        </p:attrNameLst>
                                      </p:cBhvr>
                                      <p:to>
                                        <p:strVal val="visible"/>
                                      </p:to>
                                    </p:set>
                                    <p:anim calcmode="lin" valueType="num">
                                      <p:cBhvr additive="base">
                                        <p:cTn id="113" dur="500" fill="hold"/>
                                        <p:tgtEl>
                                          <p:spTgt spid="5"/>
                                        </p:tgtEl>
                                        <p:attrNameLst>
                                          <p:attrName>ppt_x</p:attrName>
                                        </p:attrNameLst>
                                      </p:cBhvr>
                                      <p:tavLst>
                                        <p:tav tm="0">
                                          <p:val>
                                            <p:strVal val="#ppt_x"/>
                                          </p:val>
                                        </p:tav>
                                        <p:tav tm="100000">
                                          <p:val>
                                            <p:strVal val="#ppt_x"/>
                                          </p:val>
                                        </p:tav>
                                      </p:tavLst>
                                    </p:anim>
                                    <p:anim calcmode="lin" valueType="num">
                                      <p:cBhvr additive="base">
                                        <p:cTn id="1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ancer Remains Leading Cause of Death in Japan | Nippon.com">
            <a:extLst>
              <a:ext uri="{FF2B5EF4-FFF2-40B4-BE49-F238E27FC236}">
                <a16:creationId xmlns:a16="http://schemas.microsoft.com/office/drawing/2014/main" id="{A4D7138B-3583-D253-814D-80E1B09747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00" y="508000"/>
            <a:ext cx="8128000" cy="584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2912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82" name="Picture 10" descr="Cancer number one cause of death in England and Wales - Cancer Research UK  - Cancer News">
            <a:extLst>
              <a:ext uri="{FF2B5EF4-FFF2-40B4-BE49-F238E27FC236}">
                <a16:creationId xmlns:a16="http://schemas.microsoft.com/office/drawing/2014/main" id="{B5750FC3-20C6-0406-28D3-4905AE8775E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47179" y="633215"/>
            <a:ext cx="4521276" cy="2543217"/>
          </a:xfrm>
          <a:prstGeom prst="rect">
            <a:avLst/>
          </a:prstGeom>
          <a:noFill/>
          <a:extLst>
            <a:ext uri="{909E8E84-426E-40DD-AFC4-6F175D3DCCD1}">
              <a14:hiddenFill xmlns:a14="http://schemas.microsoft.com/office/drawing/2010/main">
                <a:solidFill>
                  <a:srgbClr val="FFFFFF"/>
                </a:solidFill>
              </a14:hiddenFill>
            </a:ext>
          </a:extLst>
        </p:spPr>
      </p:pic>
      <p:cxnSp>
        <p:nvCxnSpPr>
          <p:cNvPr id="3090" name="Straight Connector 3089">
            <a:extLst>
              <a:ext uri="{FF2B5EF4-FFF2-40B4-BE49-F238E27FC236}">
                <a16:creationId xmlns:a16="http://schemas.microsoft.com/office/drawing/2014/main" id="{91B6081D-D3E8-4209-B85B-EB1C655A627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1214" y="1111170"/>
            <a:ext cx="11040" cy="4645103"/>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3080" name="Picture 8" descr="Cancer Is the Leading Cause of Death in Wealthy Countries">
            <a:extLst>
              <a:ext uri="{FF2B5EF4-FFF2-40B4-BE49-F238E27FC236}">
                <a16:creationId xmlns:a16="http://schemas.microsoft.com/office/drawing/2014/main" id="{3AD16888-F985-9928-A99A-ABDF3F2C0751}"/>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320297" y="640822"/>
            <a:ext cx="4521276" cy="2543217"/>
          </a:xfrm>
          <a:prstGeom prst="rect">
            <a:avLst/>
          </a:prstGeom>
          <a:noFill/>
          <a:extLst>
            <a:ext uri="{909E8E84-426E-40DD-AFC4-6F175D3DCCD1}">
              <a14:hiddenFill xmlns:a14="http://schemas.microsoft.com/office/drawing/2010/main">
                <a:solidFill>
                  <a:srgbClr val="FFFFFF"/>
                </a:solidFill>
              </a14:hiddenFill>
            </a:ext>
          </a:extLst>
        </p:spPr>
      </p:pic>
      <p:cxnSp>
        <p:nvCxnSpPr>
          <p:cNvPr id="3092" name="Straight Connector 3091">
            <a:extLst>
              <a:ext uri="{FF2B5EF4-FFF2-40B4-BE49-F238E27FC236}">
                <a16:creationId xmlns:a16="http://schemas.microsoft.com/office/drawing/2014/main" id="{28CA55E4-1295-45C8-BA05-5A9E705B74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03027" y="3428998"/>
            <a:ext cx="4188904"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3094" name="Straight Connector 3093">
            <a:extLst>
              <a:ext uri="{FF2B5EF4-FFF2-40B4-BE49-F238E27FC236}">
                <a16:creationId xmlns:a16="http://schemas.microsoft.com/office/drawing/2014/main" id="{08C5794E-A9A1-4A23-AF68-C79A782233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610334" y="3428998"/>
            <a:ext cx="4188904" cy="1"/>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3074" name="Picture 2" descr="Cancer - Our World in Data">
            <a:extLst>
              <a:ext uri="{FF2B5EF4-FFF2-40B4-BE49-F238E27FC236}">
                <a16:creationId xmlns:a16="http://schemas.microsoft.com/office/drawing/2014/main" id="{B4F3C243-BA6A-01E2-8810-7B1542E475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1893" b="2"/>
          <a:stretch>
            <a:fillRect/>
          </a:stretch>
        </p:blipFill>
        <p:spPr bwMode="auto">
          <a:xfrm>
            <a:off x="7036385" y="3673958"/>
            <a:ext cx="3542864" cy="254586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ancer remains leading cause of death in Korea &lt; Life science &lt; Article -  KBR">
            <a:extLst>
              <a:ext uri="{FF2B5EF4-FFF2-40B4-BE49-F238E27FC236}">
                <a16:creationId xmlns:a16="http://schemas.microsoft.com/office/drawing/2014/main" id="{A7239CC6-C636-ED9B-C4DC-1296B0FE1E3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0256" r="6187" b="-2"/>
          <a:stretch>
            <a:fillRect/>
          </a:stretch>
        </p:blipFill>
        <p:spPr bwMode="auto">
          <a:xfrm>
            <a:off x="2062453" y="3673958"/>
            <a:ext cx="2744128" cy="2553469"/>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E852C07D-D8B2-78A2-817D-D38D4CCDB199}"/>
              </a:ext>
            </a:extLst>
          </p:cNvPr>
          <p:cNvSpPr/>
          <p:nvPr/>
        </p:nvSpPr>
        <p:spPr>
          <a:xfrm>
            <a:off x="7036385" y="4039986"/>
            <a:ext cx="943833" cy="174568"/>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Tree>
    <p:extLst>
      <p:ext uri="{BB962C8B-B14F-4D97-AF65-F5344CB8AC3E}">
        <p14:creationId xmlns:p14="http://schemas.microsoft.com/office/powerpoint/2010/main" val="3462757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080"/>
                                        </p:tgtEl>
                                        <p:attrNameLst>
                                          <p:attrName>style.visibility</p:attrName>
                                        </p:attrNameLst>
                                      </p:cBhvr>
                                      <p:to>
                                        <p:strVal val="visible"/>
                                      </p:to>
                                    </p:set>
                                    <p:animEffect transition="in" filter="strips(downLeft)">
                                      <p:cBhvr>
                                        <p:cTn id="7" dur="500"/>
                                        <p:tgtEl>
                                          <p:spTgt spid="3080"/>
                                        </p:tgtEl>
                                      </p:cBhvr>
                                    </p:animEffect>
                                  </p:childTnLst>
                                </p:cTn>
                              </p:par>
                              <p:par>
                                <p:cTn id="8" presetID="18" presetClass="entr" presetSubtype="12" fill="hold" nodeType="withEffect">
                                  <p:stCondLst>
                                    <p:cond delay="0"/>
                                  </p:stCondLst>
                                  <p:childTnLst>
                                    <p:set>
                                      <p:cBhvr>
                                        <p:cTn id="9" dur="1" fill="hold">
                                          <p:stCondLst>
                                            <p:cond delay="0"/>
                                          </p:stCondLst>
                                        </p:cTn>
                                        <p:tgtEl>
                                          <p:spTgt spid="3076"/>
                                        </p:tgtEl>
                                        <p:attrNameLst>
                                          <p:attrName>style.visibility</p:attrName>
                                        </p:attrNameLst>
                                      </p:cBhvr>
                                      <p:to>
                                        <p:strVal val="visible"/>
                                      </p:to>
                                    </p:set>
                                    <p:animEffect transition="in" filter="strips(downLeft)">
                                      <p:cBhvr>
                                        <p:cTn id="10" dur="500"/>
                                        <p:tgtEl>
                                          <p:spTgt spid="3076"/>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nodeType="clickEffect">
                                  <p:stCondLst>
                                    <p:cond delay="0"/>
                                  </p:stCondLst>
                                  <p:childTnLst>
                                    <p:set>
                                      <p:cBhvr>
                                        <p:cTn id="14" dur="1" fill="hold">
                                          <p:stCondLst>
                                            <p:cond delay="0"/>
                                          </p:stCondLst>
                                        </p:cTn>
                                        <p:tgtEl>
                                          <p:spTgt spid="3082"/>
                                        </p:tgtEl>
                                        <p:attrNameLst>
                                          <p:attrName>style.visibility</p:attrName>
                                        </p:attrNameLst>
                                      </p:cBhvr>
                                      <p:to>
                                        <p:strVal val="visible"/>
                                      </p:to>
                                    </p:set>
                                    <p:animEffect transition="in" filter="strips(downLeft)">
                                      <p:cBhvr>
                                        <p:cTn id="15" dur="500"/>
                                        <p:tgtEl>
                                          <p:spTgt spid="308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074"/>
                                        </p:tgtEl>
                                        <p:attrNameLst>
                                          <p:attrName>style.visibility</p:attrName>
                                        </p:attrNameLst>
                                      </p:cBhvr>
                                      <p:to>
                                        <p:strVal val="visible"/>
                                      </p:to>
                                    </p:set>
                                    <p:animEffect transition="in" filter="barn(inVertical)">
                                      <p:cBhvr>
                                        <p:cTn id="20" dur="500"/>
                                        <p:tgtEl>
                                          <p:spTgt spid="3074"/>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arn(inVertical)">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grpId="1" nodeType="click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500"/>
                                        <p:tgtEl>
                                          <p:spTgt spid="2"/>
                                        </p:tgtEl>
                                        <p:attrNameLst>
                                          <p:attrName>ppt_y</p:attrName>
                                        </p:attrNameLst>
                                      </p:cBhvr>
                                      <p:tavLst>
                                        <p:tav tm="0">
                                          <p:val>
                                            <p:strVal val="#ppt_y+#ppt_h*1.125000"/>
                                          </p:val>
                                        </p:tav>
                                        <p:tav tm="100000">
                                          <p:val>
                                            <p:strVal val="#ppt_y"/>
                                          </p:val>
                                        </p:tav>
                                      </p:tavLst>
                                    </p:anim>
                                    <p:animEffect transition="in" filter="wipe(up)">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E15395-63F3-4195-92C7-D697F27A774D}"/>
              </a:ext>
            </a:extLst>
          </p:cNvPr>
          <p:cNvPicPr>
            <a:picLocks noChangeAspect="1"/>
          </p:cNvPicPr>
          <p:nvPr/>
        </p:nvPicPr>
        <p:blipFill>
          <a:blip r:embed="rId2"/>
          <a:stretch>
            <a:fillRect/>
          </a:stretch>
        </p:blipFill>
        <p:spPr>
          <a:xfrm>
            <a:off x="1012665" y="923179"/>
            <a:ext cx="4074490" cy="5190435"/>
          </a:xfrm>
          <a:prstGeom prst="rect">
            <a:avLst/>
          </a:prstGeom>
        </p:spPr>
      </p:pic>
      <p:pic>
        <p:nvPicPr>
          <p:cNvPr id="4" name="Picture 3">
            <a:extLst>
              <a:ext uri="{FF2B5EF4-FFF2-40B4-BE49-F238E27FC236}">
                <a16:creationId xmlns:a16="http://schemas.microsoft.com/office/drawing/2014/main" id="{F76B976F-F8BA-D7D9-7884-E6F22116BF3F}"/>
              </a:ext>
            </a:extLst>
          </p:cNvPr>
          <p:cNvPicPr>
            <a:picLocks noChangeAspect="1"/>
          </p:cNvPicPr>
          <p:nvPr/>
        </p:nvPicPr>
        <p:blipFill>
          <a:blip r:embed="rId3"/>
          <a:stretch>
            <a:fillRect/>
          </a:stretch>
        </p:blipFill>
        <p:spPr>
          <a:xfrm>
            <a:off x="5792624" y="517830"/>
            <a:ext cx="4742294" cy="2548982"/>
          </a:xfrm>
          <a:prstGeom prst="rect">
            <a:avLst/>
          </a:prstGeom>
        </p:spPr>
      </p:pic>
      <p:pic>
        <p:nvPicPr>
          <p:cNvPr id="5" name="Picture 4">
            <a:extLst>
              <a:ext uri="{FF2B5EF4-FFF2-40B4-BE49-F238E27FC236}">
                <a16:creationId xmlns:a16="http://schemas.microsoft.com/office/drawing/2014/main" id="{777E872E-2A43-FFE9-2593-E350316624F7}"/>
              </a:ext>
            </a:extLst>
          </p:cNvPr>
          <p:cNvPicPr>
            <a:picLocks noChangeAspect="1"/>
          </p:cNvPicPr>
          <p:nvPr/>
        </p:nvPicPr>
        <p:blipFill>
          <a:blip r:embed="rId4"/>
          <a:stretch>
            <a:fillRect/>
          </a:stretch>
        </p:blipFill>
        <p:spPr>
          <a:xfrm>
            <a:off x="5792624" y="3432073"/>
            <a:ext cx="4742294" cy="2714963"/>
          </a:xfrm>
          <a:prstGeom prst="rect">
            <a:avLst/>
          </a:prstGeom>
        </p:spPr>
      </p:pic>
    </p:spTree>
    <p:extLst>
      <p:ext uri="{BB962C8B-B14F-4D97-AF65-F5344CB8AC3E}">
        <p14:creationId xmlns:p14="http://schemas.microsoft.com/office/powerpoint/2010/main" val="2789055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3" name="Rectangle 1032">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University of Glasgow - Research - Research units A-Z - Glasgow End of Life  Studies Group - Our Research - World map of palliative care">
            <a:extLst>
              <a:ext uri="{FF2B5EF4-FFF2-40B4-BE49-F238E27FC236}">
                <a16:creationId xmlns:a16="http://schemas.microsoft.com/office/drawing/2014/main" id="{7D9FE9C6-89A5-8103-E21A-DB3E808E6F6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467" y="2297253"/>
            <a:ext cx="5294716" cy="2263491"/>
          </a:xfrm>
          <a:prstGeom prst="rect">
            <a:avLst/>
          </a:prstGeom>
          <a:noFill/>
          <a:extLst>
            <a:ext uri="{909E8E84-426E-40DD-AFC4-6F175D3DCCD1}">
              <a14:hiddenFill xmlns:a14="http://schemas.microsoft.com/office/drawing/2010/main">
                <a:solidFill>
                  <a:srgbClr val="FFFFFF"/>
                </a:solidFill>
              </a14:hiddenFill>
            </a:ext>
          </a:extLst>
        </p:spPr>
      </p:pic>
      <p:cxnSp>
        <p:nvCxnSpPr>
          <p:cNvPr id="1037" name="Straight Connector 1036">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1026" name="Picture 2" descr="End-of-Life Care Statistics and Facts (2025)">
            <a:extLst>
              <a:ext uri="{FF2B5EF4-FFF2-40B4-BE49-F238E27FC236}">
                <a16:creationId xmlns:a16="http://schemas.microsoft.com/office/drawing/2014/main" id="{B2652055-8E8E-F844-DC55-52F16C4E1AB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53817" y="1306774"/>
            <a:ext cx="5294715" cy="4244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4866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7AF15-1D29-E6E9-24D0-93311710C9F3}"/>
              </a:ext>
            </a:extLst>
          </p:cNvPr>
          <p:cNvSpPr>
            <a:spLocks noGrp="1"/>
          </p:cNvSpPr>
          <p:nvPr>
            <p:ph type="title"/>
          </p:nvPr>
        </p:nvSpPr>
        <p:spPr/>
        <p:txBody>
          <a:bodyPr/>
          <a:lstStyle/>
          <a:p>
            <a:r>
              <a:rPr lang="en-GR" dirty="0"/>
              <a:t>Patients’ life line…</a:t>
            </a:r>
          </a:p>
        </p:txBody>
      </p:sp>
      <p:pic>
        <p:nvPicPr>
          <p:cNvPr id="3" name="Picture 8" descr="The three typical end-of-life trajectories (adapted from Murray and... |  Download Scientific Diagram">
            <a:extLst>
              <a:ext uri="{FF2B5EF4-FFF2-40B4-BE49-F238E27FC236}">
                <a16:creationId xmlns:a16="http://schemas.microsoft.com/office/drawing/2014/main" id="{92A4E1AA-1467-E816-F203-6119BE8AE3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26" y="1849028"/>
            <a:ext cx="8738802" cy="5008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8596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7AF15-1D29-E6E9-24D0-93311710C9F3}"/>
              </a:ext>
            </a:extLst>
          </p:cNvPr>
          <p:cNvSpPr>
            <a:spLocks noGrp="1"/>
          </p:cNvSpPr>
          <p:nvPr>
            <p:ph type="title"/>
          </p:nvPr>
        </p:nvSpPr>
        <p:spPr/>
        <p:txBody>
          <a:bodyPr/>
          <a:lstStyle/>
          <a:p>
            <a:r>
              <a:rPr lang="en-GR" dirty="0"/>
              <a:t>Patients’ life line…</a:t>
            </a:r>
          </a:p>
        </p:txBody>
      </p:sp>
      <p:pic>
        <p:nvPicPr>
          <p:cNvPr id="3" name="Picture 8" descr="The three typical end-of-life trajectories (adapted from Murray and... |  Download Scientific Diagram">
            <a:extLst>
              <a:ext uri="{FF2B5EF4-FFF2-40B4-BE49-F238E27FC236}">
                <a16:creationId xmlns:a16="http://schemas.microsoft.com/office/drawing/2014/main" id="{92A4E1AA-1467-E816-F203-6119BE8AE3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26" y="1849028"/>
            <a:ext cx="8738802" cy="5008972"/>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53759842-2217-A52E-841D-D9207AB6B7FC}"/>
              </a:ext>
            </a:extLst>
          </p:cNvPr>
          <p:cNvSpPr/>
          <p:nvPr/>
        </p:nvSpPr>
        <p:spPr>
          <a:xfrm>
            <a:off x="7229475" y="3028950"/>
            <a:ext cx="1985963" cy="3463925"/>
          </a:xfrm>
          <a:prstGeom prst="ellipse">
            <a:avLst/>
          </a:prstGeom>
          <a:noFill/>
          <a:ln w="698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9" name="TextBox 8">
            <a:extLst>
              <a:ext uri="{FF2B5EF4-FFF2-40B4-BE49-F238E27FC236}">
                <a16:creationId xmlns:a16="http://schemas.microsoft.com/office/drawing/2014/main" id="{93F4CD5E-B43A-FF9F-A417-75CDDF7CD13F}"/>
              </a:ext>
            </a:extLst>
          </p:cNvPr>
          <p:cNvSpPr txBox="1"/>
          <p:nvPr/>
        </p:nvSpPr>
        <p:spPr>
          <a:xfrm>
            <a:off x="9057698" y="3429000"/>
            <a:ext cx="1200150" cy="369332"/>
          </a:xfrm>
          <a:prstGeom prst="rect">
            <a:avLst/>
          </a:prstGeom>
          <a:noFill/>
        </p:spPr>
        <p:txBody>
          <a:bodyPr wrap="square" rtlCol="0">
            <a:spAutoFit/>
          </a:bodyPr>
          <a:lstStyle/>
          <a:p>
            <a:r>
              <a:rPr lang="en-GR" dirty="0">
                <a:highlight>
                  <a:srgbClr val="00FFFF"/>
                </a:highlight>
              </a:rPr>
              <a:t>End of life</a:t>
            </a:r>
          </a:p>
        </p:txBody>
      </p:sp>
    </p:spTree>
    <p:extLst>
      <p:ext uri="{BB962C8B-B14F-4D97-AF65-F5344CB8AC3E}">
        <p14:creationId xmlns:p14="http://schemas.microsoft.com/office/powerpoint/2010/main" val="3250299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F941D67-0643-9548-D4BE-DA5894DC158D}"/>
              </a:ext>
            </a:extLst>
          </p:cNvPr>
          <p:cNvPicPr>
            <a:picLocks noChangeAspect="1"/>
          </p:cNvPicPr>
          <p:nvPr/>
        </p:nvPicPr>
        <p:blipFill>
          <a:blip r:embed="rId2"/>
          <a:stretch>
            <a:fillRect/>
          </a:stretch>
        </p:blipFill>
        <p:spPr>
          <a:xfrm>
            <a:off x="5839052" y="683814"/>
            <a:ext cx="6352948" cy="1254863"/>
          </a:xfrm>
          <a:prstGeom prst="rect">
            <a:avLst/>
          </a:prstGeom>
        </p:spPr>
      </p:pic>
      <p:pic>
        <p:nvPicPr>
          <p:cNvPr id="3" name="Picture 2">
            <a:extLst>
              <a:ext uri="{FF2B5EF4-FFF2-40B4-BE49-F238E27FC236}">
                <a16:creationId xmlns:a16="http://schemas.microsoft.com/office/drawing/2014/main" id="{FFE86453-49D8-C8B3-A864-BBFC9A8F63D7}"/>
              </a:ext>
            </a:extLst>
          </p:cNvPr>
          <p:cNvPicPr>
            <a:picLocks noChangeAspect="1"/>
          </p:cNvPicPr>
          <p:nvPr/>
        </p:nvPicPr>
        <p:blipFill>
          <a:blip r:embed="rId3"/>
          <a:stretch>
            <a:fillRect/>
          </a:stretch>
        </p:blipFill>
        <p:spPr>
          <a:xfrm>
            <a:off x="5169775" y="2120465"/>
            <a:ext cx="5236293" cy="3176588"/>
          </a:xfrm>
          <a:prstGeom prst="rect">
            <a:avLst/>
          </a:prstGeom>
        </p:spPr>
      </p:pic>
      <p:sp>
        <p:nvSpPr>
          <p:cNvPr id="5" name="TextBox 4">
            <a:extLst>
              <a:ext uri="{FF2B5EF4-FFF2-40B4-BE49-F238E27FC236}">
                <a16:creationId xmlns:a16="http://schemas.microsoft.com/office/drawing/2014/main" id="{70357BF2-13E2-C0E6-FF12-E63BCDD9E852}"/>
              </a:ext>
            </a:extLst>
          </p:cNvPr>
          <p:cNvSpPr txBox="1"/>
          <p:nvPr/>
        </p:nvSpPr>
        <p:spPr>
          <a:xfrm>
            <a:off x="906520" y="895748"/>
            <a:ext cx="4101983" cy="830997"/>
          </a:xfrm>
          <a:prstGeom prst="rect">
            <a:avLst/>
          </a:prstGeom>
          <a:noFill/>
        </p:spPr>
        <p:txBody>
          <a:bodyPr wrap="square" rtlCol="0">
            <a:spAutoFit/>
          </a:bodyPr>
          <a:lstStyle/>
          <a:p>
            <a:r>
              <a:rPr lang="en-GR" sz="2400" b="1" dirty="0">
                <a:latin typeface="APPLE CHANCERY" panose="03020702040506060504" pitchFamily="66" charset="-79"/>
                <a:cs typeface="APPLE CHANCERY" panose="03020702040506060504" pitchFamily="66" charset="-79"/>
              </a:rPr>
              <a:t>Model of 20th centruty </a:t>
            </a:r>
          </a:p>
          <a:p>
            <a:r>
              <a:rPr lang="en-GR" sz="2400" b="1" dirty="0">
                <a:latin typeface="APPLE CHANCERY" panose="03020702040506060504" pitchFamily="66" charset="-79"/>
                <a:cs typeface="APPLE CHANCERY" panose="03020702040506060504" pitchFamily="66" charset="-79"/>
              </a:rPr>
              <a:t>palliative care</a:t>
            </a:r>
          </a:p>
        </p:txBody>
      </p:sp>
      <p:sp>
        <p:nvSpPr>
          <p:cNvPr id="6" name="Rectangle 5">
            <a:extLst>
              <a:ext uri="{FF2B5EF4-FFF2-40B4-BE49-F238E27FC236}">
                <a16:creationId xmlns:a16="http://schemas.microsoft.com/office/drawing/2014/main" id="{F7FBA48E-AAE6-1546-7536-3BD7708D87CA}"/>
              </a:ext>
            </a:extLst>
          </p:cNvPr>
          <p:cNvSpPr/>
          <p:nvPr/>
        </p:nvSpPr>
        <p:spPr>
          <a:xfrm rot="5400000">
            <a:off x="585787" y="2857500"/>
            <a:ext cx="2686839" cy="1285875"/>
          </a:xfrm>
          <a:prstGeom prst="rect">
            <a:avLst/>
          </a:prstGeom>
          <a:noFill/>
          <a:ln w="349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7" name="Rectangle 6">
            <a:extLst>
              <a:ext uri="{FF2B5EF4-FFF2-40B4-BE49-F238E27FC236}">
                <a16:creationId xmlns:a16="http://schemas.microsoft.com/office/drawing/2014/main" id="{B6FB3495-DBEE-B4FF-73DF-39F4A058B7F5}"/>
              </a:ext>
            </a:extLst>
          </p:cNvPr>
          <p:cNvSpPr/>
          <p:nvPr/>
        </p:nvSpPr>
        <p:spPr>
          <a:xfrm>
            <a:off x="1286269" y="4845770"/>
            <a:ext cx="1300841" cy="1285875"/>
          </a:xfrm>
          <a:prstGeom prst="rect">
            <a:avLst/>
          </a:prstGeom>
          <a:noFill/>
          <a:ln w="349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dirty="0"/>
          </a:p>
        </p:txBody>
      </p:sp>
      <p:sp>
        <p:nvSpPr>
          <p:cNvPr id="8" name="TextBox 7">
            <a:extLst>
              <a:ext uri="{FF2B5EF4-FFF2-40B4-BE49-F238E27FC236}">
                <a16:creationId xmlns:a16="http://schemas.microsoft.com/office/drawing/2014/main" id="{6EE7012E-18D0-356F-7E6B-D5AFB510D820}"/>
              </a:ext>
            </a:extLst>
          </p:cNvPr>
          <p:cNvSpPr txBox="1"/>
          <p:nvPr/>
        </p:nvSpPr>
        <p:spPr>
          <a:xfrm>
            <a:off x="1415517" y="2523914"/>
            <a:ext cx="1143262" cy="461665"/>
          </a:xfrm>
          <a:prstGeom prst="rect">
            <a:avLst/>
          </a:prstGeom>
          <a:noFill/>
        </p:spPr>
        <p:txBody>
          <a:bodyPr wrap="none" rtlCol="0">
            <a:spAutoFit/>
          </a:bodyPr>
          <a:lstStyle/>
          <a:p>
            <a:r>
              <a:rPr lang="en-GR" sz="1200" b="1" dirty="0"/>
              <a:t>Therapy to </a:t>
            </a:r>
          </a:p>
          <a:p>
            <a:r>
              <a:rPr lang="en-GR" sz="1200" b="1" dirty="0"/>
              <a:t>modify disease</a:t>
            </a:r>
          </a:p>
        </p:txBody>
      </p:sp>
      <p:sp>
        <p:nvSpPr>
          <p:cNvPr id="10" name="TextBox 9">
            <a:extLst>
              <a:ext uri="{FF2B5EF4-FFF2-40B4-BE49-F238E27FC236}">
                <a16:creationId xmlns:a16="http://schemas.microsoft.com/office/drawing/2014/main" id="{221F897C-2435-1DA5-5D28-630CB94F1ABA}"/>
              </a:ext>
            </a:extLst>
          </p:cNvPr>
          <p:cNvSpPr txBox="1"/>
          <p:nvPr/>
        </p:nvSpPr>
        <p:spPr>
          <a:xfrm>
            <a:off x="1393642" y="5020054"/>
            <a:ext cx="1071127" cy="276999"/>
          </a:xfrm>
          <a:prstGeom prst="rect">
            <a:avLst/>
          </a:prstGeom>
          <a:noFill/>
        </p:spPr>
        <p:txBody>
          <a:bodyPr wrap="none" rtlCol="0">
            <a:spAutoFit/>
          </a:bodyPr>
          <a:lstStyle/>
          <a:p>
            <a:r>
              <a:rPr lang="en-GR" sz="1200" b="1" dirty="0"/>
              <a:t>Palliative care</a:t>
            </a:r>
          </a:p>
        </p:txBody>
      </p:sp>
      <p:cxnSp>
        <p:nvCxnSpPr>
          <p:cNvPr id="12" name="Straight Arrow Connector 11">
            <a:extLst>
              <a:ext uri="{FF2B5EF4-FFF2-40B4-BE49-F238E27FC236}">
                <a16:creationId xmlns:a16="http://schemas.microsoft.com/office/drawing/2014/main" id="{C40C0D50-BBEB-1B71-AA1D-8AA55BEB456B}"/>
              </a:ext>
            </a:extLst>
          </p:cNvPr>
          <p:cNvCxnSpPr>
            <a:cxnSpLocks/>
          </p:cNvCxnSpPr>
          <p:nvPr/>
        </p:nvCxnSpPr>
        <p:spPr>
          <a:xfrm>
            <a:off x="906520" y="2292096"/>
            <a:ext cx="0" cy="3816185"/>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060E5060-0E85-B8C9-946D-8AA97A531523}"/>
              </a:ext>
            </a:extLst>
          </p:cNvPr>
          <p:cNvCxnSpPr>
            <a:cxnSpLocks/>
          </p:cNvCxnSpPr>
          <p:nvPr/>
        </p:nvCxnSpPr>
        <p:spPr>
          <a:xfrm flipV="1">
            <a:off x="5944410" y="2292096"/>
            <a:ext cx="3357563" cy="1171575"/>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13BEC1F-3F24-E516-07C6-94E8296E249E}"/>
              </a:ext>
            </a:extLst>
          </p:cNvPr>
          <p:cNvSpPr txBox="1"/>
          <p:nvPr/>
        </p:nvSpPr>
        <p:spPr>
          <a:xfrm>
            <a:off x="1535742" y="5877449"/>
            <a:ext cx="902811" cy="230832"/>
          </a:xfrm>
          <a:prstGeom prst="rect">
            <a:avLst/>
          </a:prstGeom>
          <a:noFill/>
        </p:spPr>
        <p:txBody>
          <a:bodyPr wrap="none" rtlCol="0">
            <a:spAutoFit/>
          </a:bodyPr>
          <a:lstStyle/>
          <a:p>
            <a:r>
              <a:rPr lang="en-GR" sz="900" b="1" dirty="0"/>
              <a:t>Patient s death</a:t>
            </a:r>
          </a:p>
        </p:txBody>
      </p:sp>
      <p:sp>
        <p:nvSpPr>
          <p:cNvPr id="4" name="TextBox 3">
            <a:extLst>
              <a:ext uri="{FF2B5EF4-FFF2-40B4-BE49-F238E27FC236}">
                <a16:creationId xmlns:a16="http://schemas.microsoft.com/office/drawing/2014/main" id="{3C461E05-EF4D-9C95-5B81-C56260E4CAF4}"/>
              </a:ext>
            </a:extLst>
          </p:cNvPr>
          <p:cNvSpPr txBox="1"/>
          <p:nvPr/>
        </p:nvSpPr>
        <p:spPr>
          <a:xfrm>
            <a:off x="1620712" y="3080813"/>
            <a:ext cx="732870" cy="369332"/>
          </a:xfrm>
          <a:prstGeom prst="rect">
            <a:avLst/>
          </a:prstGeom>
          <a:noFill/>
        </p:spPr>
        <p:txBody>
          <a:bodyPr wrap="square" rtlCol="0">
            <a:spAutoFit/>
          </a:bodyPr>
          <a:lstStyle/>
          <a:p>
            <a:r>
              <a:rPr lang="en-GR" sz="900" b="1" dirty="0"/>
              <a:t>Focus of care</a:t>
            </a:r>
          </a:p>
        </p:txBody>
      </p:sp>
      <p:pic>
        <p:nvPicPr>
          <p:cNvPr id="1026" name="Picture 2" descr="Tie - Year 9 (25/26 academic year ...">
            <a:extLst>
              <a:ext uri="{FF2B5EF4-FFF2-40B4-BE49-F238E27FC236}">
                <a16:creationId xmlns:a16="http://schemas.microsoft.com/office/drawing/2014/main" id="{1FADFA8F-FF50-A78F-0F3D-6656DA1952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79517" y="2523914"/>
            <a:ext cx="2990229" cy="29902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re-Tied Bow Tie, Adjustable Strap ...">
            <a:extLst>
              <a:ext uri="{FF2B5EF4-FFF2-40B4-BE49-F238E27FC236}">
                <a16:creationId xmlns:a16="http://schemas.microsoft.com/office/drawing/2014/main" id="{659ACB52-C897-94A5-AFBD-9213030E8A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55475" y="3208583"/>
            <a:ext cx="1620890" cy="1620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69814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ppt_x"/>
                                          </p:val>
                                        </p:tav>
                                        <p:tav tm="100000">
                                          <p:val>
                                            <p:strVal val="#ppt_x"/>
                                          </p:val>
                                        </p:tav>
                                      </p:tavLst>
                                    </p:anim>
                                    <p:anim calcmode="lin" valueType="num">
                                      <p:cBhvr additive="base">
                                        <p:cTn id="34" dur="500" fill="hold"/>
                                        <p:tgtEl>
                                          <p:spTgt spid="1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nodeType="clickEffect">
                                  <p:stCondLst>
                                    <p:cond delay="0"/>
                                  </p:stCondLst>
                                  <p:childTnLst>
                                    <p:set>
                                      <p:cBhvr>
                                        <p:cTn id="42" dur="1" fill="hold">
                                          <p:stCondLst>
                                            <p:cond delay="0"/>
                                          </p:stCondLst>
                                        </p:cTn>
                                        <p:tgtEl>
                                          <p:spTgt spid="1026"/>
                                        </p:tgtEl>
                                        <p:attrNameLst>
                                          <p:attrName>style.visibility</p:attrName>
                                        </p:attrNameLst>
                                      </p:cBhvr>
                                      <p:to>
                                        <p:strVal val="visible"/>
                                      </p:to>
                                    </p:set>
                                    <p:animEffect transition="in" filter="checkerboard(across)">
                                      <p:cBhvr>
                                        <p:cTn id="43" dur="500"/>
                                        <p:tgtEl>
                                          <p:spTgt spid="1026"/>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2"/>
                                        </p:tgtEl>
                                        <p:attrNameLst>
                                          <p:attrName>style.visibility</p:attrName>
                                        </p:attrNameLst>
                                      </p:cBhvr>
                                      <p:to>
                                        <p:strVal val="visible"/>
                                      </p:to>
                                    </p:set>
                                    <p:anim calcmode="lin" valueType="num">
                                      <p:cBhvr additive="base">
                                        <p:cTn id="48" dur="500" fill="hold"/>
                                        <p:tgtEl>
                                          <p:spTgt spid="2"/>
                                        </p:tgtEl>
                                        <p:attrNameLst>
                                          <p:attrName>ppt_x</p:attrName>
                                        </p:attrNameLst>
                                      </p:cBhvr>
                                      <p:tavLst>
                                        <p:tav tm="0">
                                          <p:val>
                                            <p:strVal val="#ppt_x"/>
                                          </p:val>
                                        </p:tav>
                                        <p:tav tm="100000">
                                          <p:val>
                                            <p:strVal val="#ppt_x"/>
                                          </p:val>
                                        </p:tav>
                                      </p:tavLst>
                                    </p:anim>
                                    <p:anim calcmode="lin" valueType="num">
                                      <p:cBhvr additive="base">
                                        <p:cTn id="4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3"/>
                                        </p:tgtEl>
                                        <p:attrNameLst>
                                          <p:attrName>style.visibility</p:attrName>
                                        </p:attrNameLst>
                                      </p:cBhvr>
                                      <p:to>
                                        <p:strVal val="visible"/>
                                      </p:to>
                                    </p:set>
                                    <p:anim calcmode="lin" valueType="num">
                                      <p:cBhvr additive="base">
                                        <p:cTn id="54" dur="500" fill="hold"/>
                                        <p:tgtEl>
                                          <p:spTgt spid="3"/>
                                        </p:tgtEl>
                                        <p:attrNameLst>
                                          <p:attrName>ppt_x</p:attrName>
                                        </p:attrNameLst>
                                      </p:cBhvr>
                                      <p:tavLst>
                                        <p:tav tm="0">
                                          <p:val>
                                            <p:strVal val="#ppt_x"/>
                                          </p:val>
                                        </p:tav>
                                        <p:tav tm="100000">
                                          <p:val>
                                            <p:strVal val="#ppt_x"/>
                                          </p:val>
                                        </p:tav>
                                      </p:tavLst>
                                    </p:anim>
                                    <p:anim calcmode="lin" valueType="num">
                                      <p:cBhvr additive="base">
                                        <p:cTn id="5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5" presetClass="entr" presetSubtype="10" fill="hold" nodeType="click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checkerboard(across)">
                                      <p:cBhvr>
                                        <p:cTn id="60" dur="500"/>
                                        <p:tgtEl>
                                          <p:spTgt spid="14"/>
                                        </p:tgtEl>
                                      </p:cBhvr>
                                    </p:animEffect>
                                  </p:childTnLst>
                                </p:cTn>
                              </p:par>
                            </p:childTnLst>
                          </p:cTn>
                        </p:par>
                      </p:childTnLst>
                    </p:cTn>
                  </p:par>
                  <p:par>
                    <p:cTn id="61" fill="hold">
                      <p:stCondLst>
                        <p:cond delay="indefinite"/>
                      </p:stCondLst>
                      <p:childTnLst>
                        <p:par>
                          <p:cTn id="62" fill="hold">
                            <p:stCondLst>
                              <p:cond delay="0"/>
                            </p:stCondLst>
                            <p:childTnLst>
                              <p:par>
                                <p:cTn id="63" presetID="5" presetClass="entr" presetSubtype="10" fill="hold" nodeType="clickEffect">
                                  <p:stCondLst>
                                    <p:cond delay="0"/>
                                  </p:stCondLst>
                                  <p:childTnLst>
                                    <p:set>
                                      <p:cBhvr>
                                        <p:cTn id="64" dur="1" fill="hold">
                                          <p:stCondLst>
                                            <p:cond delay="0"/>
                                          </p:stCondLst>
                                        </p:cTn>
                                        <p:tgtEl>
                                          <p:spTgt spid="1030"/>
                                        </p:tgtEl>
                                        <p:attrNameLst>
                                          <p:attrName>style.visibility</p:attrName>
                                        </p:attrNameLst>
                                      </p:cBhvr>
                                      <p:to>
                                        <p:strVal val="visible"/>
                                      </p:to>
                                    </p:set>
                                    <p:animEffect transition="in" filter="checkerboard(across)">
                                      <p:cBhvr>
                                        <p:cTn id="65"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p:bldP spid="10" grpId="0"/>
      <p:bldP spid="18"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290" name="Picture 2" descr="How to Actually Dress Like James Bond ...">
            <a:extLst>
              <a:ext uri="{FF2B5EF4-FFF2-40B4-BE49-F238E27FC236}">
                <a16:creationId xmlns:a16="http://schemas.microsoft.com/office/drawing/2014/main" id="{31BB5ECD-30A0-3278-3AAC-587F8FCD724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48154" y="1904847"/>
            <a:ext cx="9296399" cy="43462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09EC95A-619E-2432-E2C1-F59B179AA9BD}"/>
              </a:ext>
            </a:extLst>
          </p:cNvPr>
          <p:cNvSpPr>
            <a:spLocks noGrp="1"/>
          </p:cNvSpPr>
          <p:nvPr>
            <p:ph type="title"/>
          </p:nvPr>
        </p:nvSpPr>
        <p:spPr/>
        <p:txBody>
          <a:bodyPr/>
          <a:lstStyle/>
          <a:p>
            <a:r>
              <a:rPr lang="en-GR" dirty="0"/>
              <a:t>The bow tie..</a:t>
            </a:r>
          </a:p>
        </p:txBody>
      </p:sp>
    </p:spTree>
    <p:extLst>
      <p:ext uri="{BB962C8B-B14F-4D97-AF65-F5344CB8AC3E}">
        <p14:creationId xmlns:p14="http://schemas.microsoft.com/office/powerpoint/2010/main" val="3494356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Palliative Care for the Patient with Incurable Cancer or Advanced Disease -  Part 1: Approach to Care - Province of British Columbia">
            <a:extLst>
              <a:ext uri="{FF2B5EF4-FFF2-40B4-BE49-F238E27FC236}">
                <a16:creationId xmlns:a16="http://schemas.microsoft.com/office/drawing/2014/main" id="{BAB8B415-BAF3-9CC8-9E94-2478E01E520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467" y="893571"/>
            <a:ext cx="10905066" cy="5070856"/>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CC3DB001-FA72-D513-0979-D1D9225537C9}"/>
              </a:ext>
            </a:extLst>
          </p:cNvPr>
          <p:cNvSpPr/>
          <p:nvPr/>
        </p:nvSpPr>
        <p:spPr>
          <a:xfrm>
            <a:off x="6941127" y="4455622"/>
            <a:ext cx="2576946" cy="731520"/>
          </a:xfrm>
          <a:prstGeom prst="ellipse">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Tree>
    <p:extLst>
      <p:ext uri="{BB962C8B-B14F-4D97-AF65-F5344CB8AC3E}">
        <p14:creationId xmlns:p14="http://schemas.microsoft.com/office/powerpoint/2010/main" val="2065101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alliative Care Overview | End of Life Care | IH">
            <a:extLst>
              <a:ext uri="{FF2B5EF4-FFF2-40B4-BE49-F238E27FC236}">
                <a16:creationId xmlns:a16="http://schemas.microsoft.com/office/drawing/2014/main" id="{E1411BCA-3792-1A69-38BB-F297AFCCFD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a:extLst>
              <a:ext uri="{FF2B5EF4-FFF2-40B4-BE49-F238E27FC236}">
                <a16:creationId xmlns:a16="http://schemas.microsoft.com/office/drawing/2014/main" id="{AAF256D0-13A4-EE70-53DF-69832D74CD68}"/>
              </a:ext>
            </a:extLst>
          </p:cNvPr>
          <p:cNvCxnSpPr/>
          <p:nvPr/>
        </p:nvCxnSpPr>
        <p:spPr>
          <a:xfrm>
            <a:off x="3499104" y="2255520"/>
            <a:ext cx="75590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8EB89853-DBD2-2FE1-E935-26D8663148DC}"/>
              </a:ext>
            </a:extLst>
          </p:cNvPr>
          <p:cNvCxnSpPr>
            <a:cxnSpLocks/>
          </p:cNvCxnSpPr>
          <p:nvPr/>
        </p:nvCxnSpPr>
        <p:spPr>
          <a:xfrm>
            <a:off x="4578096" y="3261360"/>
            <a:ext cx="1883664"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94C96CAB-4FC9-B5CB-5E7B-A1CE07C36844}"/>
              </a:ext>
            </a:extLst>
          </p:cNvPr>
          <p:cNvCxnSpPr>
            <a:cxnSpLocks/>
          </p:cNvCxnSpPr>
          <p:nvPr/>
        </p:nvCxnSpPr>
        <p:spPr>
          <a:xfrm>
            <a:off x="7808976" y="3517392"/>
            <a:ext cx="1542288"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60417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43394" y="801854"/>
            <a:ext cx="7772400" cy="1362456"/>
          </a:xfrm>
        </p:spPr>
        <p:txBody>
          <a:bodyPr>
            <a:normAutofit/>
          </a:bodyPr>
          <a:lstStyle/>
          <a:p>
            <a:r>
              <a:rPr lang="en-US" dirty="0"/>
              <a:t>Best Pain Management</a:t>
            </a:r>
          </a:p>
        </p:txBody>
      </p:sp>
      <p:pic>
        <p:nvPicPr>
          <p:cNvPr id="6" name="Picture 5"/>
          <p:cNvPicPr>
            <a:picLocks noChangeAspect="1"/>
          </p:cNvPicPr>
          <p:nvPr/>
        </p:nvPicPr>
        <p:blipFill>
          <a:blip r:embed="rId2"/>
          <a:stretch>
            <a:fillRect/>
          </a:stretch>
        </p:blipFill>
        <p:spPr>
          <a:xfrm>
            <a:off x="4886398" y="2976358"/>
            <a:ext cx="6869330" cy="3434665"/>
          </a:xfrm>
          <a:prstGeom prst="rect">
            <a:avLst/>
          </a:prstGeom>
        </p:spPr>
      </p:pic>
    </p:spTree>
    <p:extLst>
      <p:ext uri="{BB962C8B-B14F-4D97-AF65-F5344CB8AC3E}">
        <p14:creationId xmlns:p14="http://schemas.microsoft.com/office/powerpoint/2010/main" val="2815367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1849439" y="381001"/>
            <a:ext cx="8493125" cy="4159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ＭＳ Ｐゴシック" charset="0"/>
                <a:cs typeface="Arial" charset="0"/>
              </a:defRPr>
            </a:lvl1pPr>
            <a:lvl2pPr marL="742950" indent="-28575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Arial" charset="0"/>
                <a:cs typeface="Arial" charset="0"/>
              </a:defRPr>
            </a:lvl2pPr>
            <a:lvl3pPr marL="1143000" indent="-2286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Arial" charset="0"/>
                <a:cs typeface="Arial" charset="0"/>
              </a:defRPr>
            </a:lvl3pPr>
            <a:lvl4pPr marL="1600200" indent="-2286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Arial" charset="0"/>
                <a:cs typeface="Arial" charset="0"/>
              </a:defRPr>
            </a:lvl4pPr>
            <a:lvl5pPr marL="2057400" indent="-2286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Arial" charset="0"/>
                <a:cs typeface="Arial" charset="0"/>
              </a:defRPr>
            </a:lvl9pPr>
          </a:lstStyle>
          <a:p>
            <a:pPr algn="ctr" eaLnBrk="1" hangingPunct="1">
              <a:defRPr/>
            </a:pPr>
            <a:r>
              <a:rPr lang="en-GB" sz="1500" b="1">
                <a:solidFill>
                  <a:srgbClr val="000000"/>
                </a:solidFill>
                <a:latin typeface="Arial" charset="0"/>
                <a:cs typeface="msgothic" charset="0"/>
              </a:rPr>
              <a:t>Percentage of patients reporting pain per country during the screening phase.</a:t>
            </a:r>
          </a:p>
        </p:txBody>
      </p:sp>
      <p:pic>
        <p:nvPicPr>
          <p:cNvPr id="409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1800" y="6283326"/>
            <a:ext cx="2533650" cy="50482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410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513" y="1282701"/>
            <a:ext cx="7804150" cy="4284663"/>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4101" name="Text Box 4"/>
          <p:cNvSpPr txBox="1">
            <a:spLocks noChangeArrowheads="1"/>
          </p:cNvSpPr>
          <p:nvPr/>
        </p:nvSpPr>
        <p:spPr bwMode="auto">
          <a:xfrm>
            <a:off x="2195513" y="5972176"/>
            <a:ext cx="3917950" cy="2317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eaLnBrk="0" hangingPunct="0">
              <a:tabLst>
                <a:tab pos="723900" algn="l"/>
                <a:tab pos="1447800" algn="l"/>
                <a:tab pos="2171700" algn="l"/>
                <a:tab pos="2895600" algn="l"/>
                <a:tab pos="3619500" algn="l"/>
              </a:tabLst>
              <a:defRPr>
                <a:solidFill>
                  <a:schemeClr val="tx1"/>
                </a:solidFill>
                <a:latin typeface="Calibri" charset="0"/>
                <a:ea typeface="ＭＳ Ｐゴシック" charset="0"/>
                <a:cs typeface="Arial" charset="0"/>
              </a:defRPr>
            </a:lvl1pPr>
            <a:lvl2pPr marL="742950" indent="-285750" eaLnBrk="0" hangingPunct="0">
              <a:tabLst>
                <a:tab pos="723900" algn="l"/>
                <a:tab pos="1447800" algn="l"/>
                <a:tab pos="2171700" algn="l"/>
                <a:tab pos="2895600" algn="l"/>
                <a:tab pos="3619500" algn="l"/>
              </a:tabLst>
              <a:defRPr>
                <a:solidFill>
                  <a:schemeClr val="tx1"/>
                </a:solidFill>
                <a:latin typeface="Calibri" charset="0"/>
                <a:ea typeface="Arial" charset="0"/>
                <a:cs typeface="Arial" charset="0"/>
              </a:defRPr>
            </a:lvl2pPr>
            <a:lvl3pPr marL="1143000" indent="-228600" eaLnBrk="0" hangingPunct="0">
              <a:tabLst>
                <a:tab pos="723900" algn="l"/>
                <a:tab pos="1447800" algn="l"/>
                <a:tab pos="2171700" algn="l"/>
                <a:tab pos="2895600" algn="l"/>
                <a:tab pos="3619500" algn="l"/>
              </a:tabLst>
              <a:defRPr>
                <a:solidFill>
                  <a:schemeClr val="tx1"/>
                </a:solidFill>
                <a:latin typeface="Calibri" charset="0"/>
                <a:ea typeface="Arial" charset="0"/>
                <a:cs typeface="Arial" charset="0"/>
              </a:defRPr>
            </a:lvl3pPr>
            <a:lvl4pPr marL="1600200" indent="-228600" eaLnBrk="0" hangingPunct="0">
              <a:tabLst>
                <a:tab pos="723900" algn="l"/>
                <a:tab pos="1447800" algn="l"/>
                <a:tab pos="2171700" algn="l"/>
                <a:tab pos="2895600" algn="l"/>
                <a:tab pos="3619500" algn="l"/>
              </a:tabLst>
              <a:defRPr>
                <a:solidFill>
                  <a:schemeClr val="tx1"/>
                </a:solidFill>
                <a:latin typeface="Calibri" charset="0"/>
                <a:ea typeface="Arial" charset="0"/>
                <a:cs typeface="Arial" charset="0"/>
              </a:defRPr>
            </a:lvl4pPr>
            <a:lvl5pPr marL="2057400" indent="-228600" eaLnBrk="0" hangingPunct="0">
              <a:tabLst>
                <a:tab pos="723900" algn="l"/>
                <a:tab pos="1447800" algn="l"/>
                <a:tab pos="2171700" algn="l"/>
                <a:tab pos="2895600" algn="l"/>
                <a:tab pos="3619500" algn="l"/>
              </a:tabLst>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tabLst>
                <a:tab pos="723900" algn="l"/>
                <a:tab pos="1447800" algn="l"/>
                <a:tab pos="2171700" algn="l"/>
                <a:tab pos="2895600" algn="l"/>
                <a:tab pos="3619500" algn="l"/>
              </a:tabLs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tabLst>
                <a:tab pos="723900" algn="l"/>
                <a:tab pos="1447800" algn="l"/>
                <a:tab pos="2171700" algn="l"/>
                <a:tab pos="2895600" algn="l"/>
                <a:tab pos="3619500" algn="l"/>
              </a:tabLs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tabLst>
                <a:tab pos="723900" algn="l"/>
                <a:tab pos="1447800" algn="l"/>
                <a:tab pos="2171700" algn="l"/>
                <a:tab pos="2895600" algn="l"/>
                <a:tab pos="3619500" algn="l"/>
              </a:tabLs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tabLst>
                <a:tab pos="723900" algn="l"/>
                <a:tab pos="1447800" algn="l"/>
                <a:tab pos="2171700" algn="l"/>
                <a:tab pos="2895600" algn="l"/>
                <a:tab pos="3619500" algn="l"/>
              </a:tabLst>
              <a:defRPr>
                <a:solidFill>
                  <a:schemeClr val="tx1"/>
                </a:solidFill>
                <a:latin typeface="Calibri" charset="0"/>
                <a:ea typeface="Arial" charset="0"/>
                <a:cs typeface="Arial" charset="0"/>
              </a:defRPr>
            </a:lvl9pPr>
          </a:lstStyle>
          <a:p>
            <a:pPr eaLnBrk="1" hangingPunct="1">
              <a:defRPr/>
            </a:pPr>
            <a:r>
              <a:rPr lang="en-GB" sz="1100" b="1">
                <a:solidFill>
                  <a:srgbClr val="000000"/>
                </a:solidFill>
                <a:latin typeface="Arial" charset="0"/>
                <a:cs typeface="msgothic" charset="0"/>
              </a:rPr>
              <a:t>Breivik H et al. Ann Oncol 2009;20:1420-1433</a:t>
            </a:r>
          </a:p>
        </p:txBody>
      </p:sp>
      <p:sp>
        <p:nvSpPr>
          <p:cNvPr id="4102" name="Text Box 5"/>
          <p:cNvSpPr txBox="1">
            <a:spLocks noChangeArrowheads="1"/>
          </p:cNvSpPr>
          <p:nvPr/>
        </p:nvSpPr>
        <p:spPr bwMode="auto">
          <a:xfrm>
            <a:off x="1622426" y="6450013"/>
            <a:ext cx="4930775" cy="347186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marL="85725" indent="-85725" eaLnBrk="0" hangingPunct="0">
              <a:tabLst>
                <a:tab pos="723900" algn="l"/>
                <a:tab pos="1447800" algn="l"/>
                <a:tab pos="2171700" algn="l"/>
                <a:tab pos="2895600" algn="l"/>
                <a:tab pos="3619500" algn="l"/>
                <a:tab pos="4343400" algn="l"/>
                <a:tab pos="5067300" algn="l"/>
              </a:tabLst>
              <a:defRPr>
                <a:solidFill>
                  <a:schemeClr val="tx1"/>
                </a:solidFill>
                <a:latin typeface="Calibri" charset="0"/>
                <a:ea typeface="ＭＳ Ｐゴシック" charset="0"/>
                <a:cs typeface="Arial" charset="0"/>
              </a:defRPr>
            </a:lvl1pPr>
            <a:lvl2pPr marL="742950" indent="-285750" eaLnBrk="0" hangingPunct="0">
              <a:tabLst>
                <a:tab pos="723900" algn="l"/>
                <a:tab pos="1447800" algn="l"/>
                <a:tab pos="2171700" algn="l"/>
                <a:tab pos="2895600" algn="l"/>
                <a:tab pos="3619500" algn="l"/>
                <a:tab pos="4343400" algn="l"/>
                <a:tab pos="5067300" algn="l"/>
              </a:tabLst>
              <a:defRPr>
                <a:solidFill>
                  <a:schemeClr val="tx1"/>
                </a:solidFill>
                <a:latin typeface="Calibri" charset="0"/>
                <a:ea typeface="Arial" charset="0"/>
                <a:cs typeface="Arial" charset="0"/>
              </a:defRPr>
            </a:lvl2pPr>
            <a:lvl3pPr marL="1143000" indent="-228600" eaLnBrk="0" hangingPunct="0">
              <a:tabLst>
                <a:tab pos="723900" algn="l"/>
                <a:tab pos="1447800" algn="l"/>
                <a:tab pos="2171700" algn="l"/>
                <a:tab pos="2895600" algn="l"/>
                <a:tab pos="3619500" algn="l"/>
                <a:tab pos="4343400" algn="l"/>
                <a:tab pos="5067300" algn="l"/>
              </a:tabLst>
              <a:defRPr>
                <a:solidFill>
                  <a:schemeClr val="tx1"/>
                </a:solidFill>
                <a:latin typeface="Calibri" charset="0"/>
                <a:ea typeface="Arial" charset="0"/>
                <a:cs typeface="Arial" charset="0"/>
              </a:defRPr>
            </a:lvl3pPr>
            <a:lvl4pPr marL="1600200" indent="-228600" eaLnBrk="0" hangingPunct="0">
              <a:tabLst>
                <a:tab pos="723900" algn="l"/>
                <a:tab pos="1447800" algn="l"/>
                <a:tab pos="2171700" algn="l"/>
                <a:tab pos="2895600" algn="l"/>
                <a:tab pos="3619500" algn="l"/>
                <a:tab pos="4343400" algn="l"/>
                <a:tab pos="5067300" algn="l"/>
              </a:tabLst>
              <a:defRPr>
                <a:solidFill>
                  <a:schemeClr val="tx1"/>
                </a:solidFill>
                <a:latin typeface="Calibri" charset="0"/>
                <a:ea typeface="Arial" charset="0"/>
                <a:cs typeface="Arial" charset="0"/>
              </a:defRPr>
            </a:lvl4pPr>
            <a:lvl5pPr marL="2057400" indent="-228600" eaLnBrk="0" hangingPunct="0">
              <a:tabLst>
                <a:tab pos="723900" algn="l"/>
                <a:tab pos="1447800" algn="l"/>
                <a:tab pos="2171700" algn="l"/>
                <a:tab pos="2895600" algn="l"/>
                <a:tab pos="3619500" algn="l"/>
                <a:tab pos="4343400" algn="l"/>
                <a:tab pos="5067300" algn="l"/>
              </a:tabLst>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Calibri" charset="0"/>
                <a:ea typeface="Arial" charset="0"/>
                <a:cs typeface="Arial" charset="0"/>
              </a:defRPr>
            </a:lvl9pPr>
          </a:lstStyle>
          <a:p>
            <a:pPr eaLnBrk="1" hangingPunct="1">
              <a:defRPr/>
            </a:pPr>
            <a:r>
              <a:rPr lang="en-GB" sz="900">
                <a:solidFill>
                  <a:srgbClr val="000000"/>
                </a:solidFill>
                <a:latin typeface="Arial" charset="0"/>
                <a:cs typeface="msgothic" charset="0"/>
              </a:rPr>
              <a:t>© The Author 2009. Published by Oxford University Press on behalf of the European Society for Medical Oncology. All rights reserved. For permissions, please email: journals.permissions@oxfordjournals.org</a:t>
            </a:r>
          </a:p>
        </p:txBody>
      </p:sp>
    </p:spTree>
    <p:extLst>
      <p:ext uri="{BB962C8B-B14F-4D97-AF65-F5344CB8AC3E}">
        <p14:creationId xmlns:p14="http://schemas.microsoft.com/office/powerpoint/2010/main" val="115334105"/>
      </p:ext>
    </p:extLst>
  </p:cSld>
  <p:clrMapOvr>
    <a:masterClrMapping/>
  </p:clrMapOvr>
  <p:transition spd="med">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     Years of pain before death</a:t>
            </a:r>
          </a:p>
        </p:txBody>
      </p:sp>
      <p:sp>
        <p:nvSpPr>
          <p:cNvPr id="4" name="Content Placeholder 3"/>
          <p:cNvSpPr>
            <a:spLocks noGrp="1"/>
          </p:cNvSpPr>
          <p:nvPr>
            <p:ph sz="half" idx="1"/>
          </p:nvPr>
        </p:nvSpPr>
        <p:spPr/>
        <p:txBody>
          <a:bodyPr>
            <a:normAutofit fontScale="32500" lnSpcReduction="20000"/>
          </a:bodyPr>
          <a:lstStyle/>
          <a:p>
            <a:r>
              <a:rPr lang="en-US" sz="2100" dirty="0">
                <a:solidFill>
                  <a:srgbClr val="000000"/>
                </a:solidFill>
                <a:latin typeface="Times New Roman"/>
                <a:ea typeface="Times New Roman"/>
                <a:cs typeface="Times New Roman"/>
              </a:rPr>
              <a:t>Study subject pain ribbons ‘</a:t>
            </a:r>
            <a:r>
              <a:rPr lang="en-US" sz="2100" dirty="0" err="1">
                <a:solidFill>
                  <a:srgbClr val="000000"/>
                </a:solidFill>
                <a:latin typeface="Times New Roman"/>
                <a:ea typeface="Times New Roman"/>
                <a:cs typeface="Times New Roman"/>
              </a:rPr>
              <a:t>algograph</a:t>
            </a:r>
            <a:r>
              <a:rPr lang="en-US" sz="2100" dirty="0">
                <a:solidFill>
                  <a:srgbClr val="000000"/>
                </a:solidFill>
                <a:latin typeface="Times New Roman"/>
                <a:ea typeface="Times New Roman"/>
                <a:cs typeface="Times New Roman"/>
              </a:rPr>
              <a:t>’ display. Maximum pain reported by each subject from prostate cancer diagnosis until time of death from prostate cancer. </a:t>
            </a:r>
          </a:p>
          <a:p>
            <a:endParaRPr lang="en-US" sz="2100" dirty="0">
              <a:solidFill>
                <a:srgbClr val="000000"/>
              </a:solidFill>
              <a:latin typeface="Times New Roman"/>
              <a:ea typeface="Times New Roman"/>
              <a:cs typeface="Times New Roman"/>
            </a:endParaRPr>
          </a:p>
          <a:p>
            <a:r>
              <a:rPr lang="en-US" sz="2100" dirty="0">
                <a:solidFill>
                  <a:srgbClr val="000000"/>
                </a:solidFill>
                <a:latin typeface="Times New Roman"/>
                <a:ea typeface="Times New Roman"/>
                <a:cs typeface="Times New Roman"/>
              </a:rPr>
              <a:t>Pain data are reported for each month. </a:t>
            </a:r>
          </a:p>
          <a:p>
            <a:endParaRPr lang="en-US" sz="2100" dirty="0">
              <a:solidFill>
                <a:srgbClr val="000000"/>
              </a:solidFill>
              <a:latin typeface="Times New Roman"/>
              <a:ea typeface="Times New Roman"/>
              <a:cs typeface="Times New Roman"/>
            </a:endParaRPr>
          </a:p>
          <a:p>
            <a:r>
              <a:rPr lang="en-US" sz="2100" dirty="0">
                <a:solidFill>
                  <a:srgbClr val="000000"/>
                </a:solidFill>
                <a:latin typeface="Times New Roman"/>
                <a:ea typeface="Times New Roman"/>
                <a:cs typeface="Times New Roman"/>
              </a:rPr>
              <a:t>Grey, no report; green, no pain; yellow, pain; orange, controlled pain; red, severe pain.</a:t>
            </a:r>
            <a:endParaRPr lang="en-US" sz="2100" u="sng" dirty="0">
              <a:solidFill>
                <a:srgbClr val="64298F"/>
              </a:solidFill>
              <a:latin typeface="Arial"/>
              <a:ea typeface="Arial"/>
              <a:cs typeface="Arial"/>
            </a:endParaRPr>
          </a:p>
          <a:p>
            <a:endParaRPr lang="en-US" sz="1200" u="sng" dirty="0">
              <a:solidFill>
                <a:srgbClr val="64298F"/>
              </a:solidFill>
              <a:latin typeface="Arial"/>
              <a:ea typeface="Arial"/>
              <a:cs typeface="Arial"/>
            </a:endParaRPr>
          </a:p>
          <a:p>
            <a:endParaRPr lang="en-US" sz="1200" u="sng" dirty="0">
              <a:solidFill>
                <a:srgbClr val="64298F"/>
              </a:solidFill>
              <a:latin typeface="Arial"/>
              <a:ea typeface="Arial"/>
              <a:cs typeface="Arial"/>
            </a:endParaRPr>
          </a:p>
          <a:p>
            <a:endParaRPr lang="en-US" sz="1200" u="sng" dirty="0">
              <a:solidFill>
                <a:srgbClr val="64298F"/>
              </a:solidFill>
              <a:latin typeface="Arial"/>
              <a:ea typeface="Arial"/>
              <a:cs typeface="Arial"/>
            </a:endParaRPr>
          </a:p>
          <a:p>
            <a:endParaRPr lang="en-US" sz="1200" u="sng" dirty="0">
              <a:solidFill>
                <a:srgbClr val="64298F"/>
              </a:solidFill>
              <a:latin typeface="Arial"/>
              <a:ea typeface="Arial"/>
              <a:cs typeface="Arial"/>
            </a:endParaRPr>
          </a:p>
          <a:p>
            <a:endParaRPr lang="en-US" sz="1200" u="sng" dirty="0">
              <a:solidFill>
                <a:srgbClr val="64298F"/>
              </a:solidFill>
              <a:latin typeface="Arial"/>
              <a:ea typeface="Arial"/>
              <a:cs typeface="Arial"/>
            </a:endParaRPr>
          </a:p>
          <a:p>
            <a:endParaRPr lang="en-US" sz="1200" u="sng" dirty="0">
              <a:solidFill>
                <a:srgbClr val="64298F"/>
              </a:solidFill>
              <a:latin typeface="Arial"/>
              <a:ea typeface="Arial"/>
              <a:cs typeface="Arial"/>
            </a:endParaRPr>
          </a:p>
          <a:p>
            <a:endParaRPr lang="en-US" sz="1200" u="sng" dirty="0">
              <a:solidFill>
                <a:srgbClr val="64298F"/>
              </a:solidFill>
              <a:latin typeface="Arial"/>
              <a:ea typeface="Arial"/>
              <a:cs typeface="Arial"/>
            </a:endParaRPr>
          </a:p>
          <a:p>
            <a:endParaRPr lang="en-US" sz="1200" u="sng" dirty="0">
              <a:solidFill>
                <a:srgbClr val="64298F"/>
              </a:solidFill>
              <a:latin typeface="Arial"/>
              <a:ea typeface="Arial"/>
              <a:cs typeface="Arial"/>
            </a:endParaRPr>
          </a:p>
          <a:p>
            <a:endParaRPr lang="en-US" sz="1200" u="sng" dirty="0">
              <a:solidFill>
                <a:srgbClr val="64298F"/>
              </a:solidFill>
              <a:latin typeface="Arial"/>
              <a:ea typeface="Arial"/>
              <a:cs typeface="Arial"/>
            </a:endParaRPr>
          </a:p>
          <a:p>
            <a:endParaRPr lang="en-US" sz="1200" u="sng" dirty="0">
              <a:solidFill>
                <a:srgbClr val="64298F"/>
              </a:solidFill>
              <a:latin typeface="Arial"/>
              <a:ea typeface="Arial"/>
              <a:cs typeface="Arial"/>
            </a:endParaRPr>
          </a:p>
          <a:p>
            <a:endParaRPr lang="en-US" sz="1200" u="sng" dirty="0">
              <a:solidFill>
                <a:srgbClr val="64298F"/>
              </a:solidFill>
              <a:latin typeface="Arial"/>
              <a:ea typeface="Arial"/>
              <a:cs typeface="Arial"/>
            </a:endParaRPr>
          </a:p>
          <a:p>
            <a:endParaRPr lang="en-US" sz="1200" u="sng" dirty="0">
              <a:solidFill>
                <a:srgbClr val="64298F"/>
              </a:solidFill>
              <a:latin typeface="Arial"/>
              <a:ea typeface="Arial"/>
              <a:cs typeface="Arial"/>
            </a:endParaRPr>
          </a:p>
          <a:p>
            <a:endParaRPr lang="en-US" sz="1200" u="sng" dirty="0">
              <a:solidFill>
                <a:srgbClr val="64298F"/>
              </a:solidFill>
              <a:latin typeface="Arial"/>
              <a:ea typeface="Arial"/>
              <a:cs typeface="Arial"/>
            </a:endParaRPr>
          </a:p>
          <a:p>
            <a:endParaRPr lang="en-US" sz="1200" u="sng" dirty="0">
              <a:solidFill>
                <a:srgbClr val="64298F"/>
              </a:solidFill>
              <a:latin typeface="Arial"/>
              <a:ea typeface="Arial"/>
              <a:cs typeface="Arial"/>
            </a:endParaRPr>
          </a:p>
          <a:p>
            <a:endParaRPr lang="en-US" sz="1200" u="sng" dirty="0">
              <a:solidFill>
                <a:srgbClr val="64298F"/>
              </a:solidFill>
              <a:latin typeface="Arial"/>
              <a:ea typeface="Arial"/>
              <a:cs typeface="Arial"/>
            </a:endParaRPr>
          </a:p>
          <a:p>
            <a:endParaRPr lang="en-US" sz="1200" u="sng" dirty="0">
              <a:solidFill>
                <a:srgbClr val="64298F"/>
              </a:solidFill>
              <a:latin typeface="Arial"/>
              <a:ea typeface="Arial"/>
              <a:cs typeface="Arial"/>
            </a:endParaRPr>
          </a:p>
          <a:p>
            <a:endParaRPr lang="en-US" sz="1200" u="sng" dirty="0">
              <a:solidFill>
                <a:srgbClr val="64298F"/>
              </a:solidFill>
              <a:latin typeface="Arial"/>
              <a:ea typeface="Arial"/>
              <a:cs typeface="Arial"/>
            </a:endParaRPr>
          </a:p>
          <a:p>
            <a:pPr marL="0" indent="0">
              <a:buNone/>
            </a:pPr>
            <a:r>
              <a:rPr lang="en-US" sz="1400" u="sng" dirty="0">
                <a:solidFill>
                  <a:srgbClr val="64298F"/>
                </a:solidFill>
                <a:latin typeface="Arial"/>
                <a:ea typeface="Arial"/>
                <a:cs typeface="Arial"/>
              </a:rPr>
              <a:t>J Am Med Inform Assoc. 2013 Sep; 20(5): 898–905.</a:t>
            </a:r>
            <a:r>
              <a:rPr lang="en-US" sz="1400" dirty="0">
                <a:solidFill>
                  <a:srgbClr val="000000"/>
                </a:solidFill>
                <a:latin typeface="Arial"/>
                <a:ea typeface="Arial"/>
                <a:cs typeface="Arial"/>
              </a:rPr>
              <a:t>Published online 2012 Nov 9. </a:t>
            </a:r>
            <a:r>
              <a:rPr lang="en-US" sz="1400" dirty="0" err="1">
                <a:solidFill>
                  <a:srgbClr val="000000"/>
                </a:solidFill>
                <a:latin typeface="Arial"/>
                <a:ea typeface="Arial"/>
                <a:cs typeface="Arial"/>
              </a:rPr>
              <a:t>doi</a:t>
            </a:r>
            <a:r>
              <a:rPr lang="en-US" sz="1400" dirty="0">
                <a:solidFill>
                  <a:srgbClr val="000000"/>
                </a:solidFill>
                <a:latin typeface="Arial"/>
                <a:ea typeface="Arial"/>
                <a:cs typeface="Arial"/>
              </a:rPr>
              <a:t>:  </a:t>
            </a:r>
            <a:r>
              <a:rPr lang="en-US" sz="1400" u="sng" dirty="0">
                <a:solidFill>
                  <a:srgbClr val="2F4A8B"/>
                </a:solidFill>
                <a:latin typeface="Arial"/>
                <a:ea typeface="Arial"/>
                <a:cs typeface="Arial"/>
              </a:rPr>
              <a:t>10.1136/amiajnl-2012-001076</a:t>
            </a:r>
            <a:endParaRPr lang="en-US" sz="1400" dirty="0"/>
          </a:p>
        </p:txBody>
      </p:sp>
      <p:sp>
        <p:nvSpPr>
          <p:cNvPr id="6" name="Content Placeholder 5"/>
          <p:cNvSpPr>
            <a:spLocks noGrp="1"/>
          </p:cNvSpPr>
          <p:nvPr>
            <p:ph sz="half" idx="2"/>
          </p:nvPr>
        </p:nvSpPr>
        <p:spPr/>
        <p:txBody>
          <a:bodyPr>
            <a:normAutofit fontScale="32500" lnSpcReduction="20000"/>
          </a:bodyPr>
          <a:lstStyle/>
          <a:p>
            <a:endParaRPr lang="en-US"/>
          </a:p>
        </p:txBody>
      </p:sp>
      <p:pic>
        <p:nvPicPr>
          <p:cNvPr id="5" name="Picture 4"/>
          <p:cNvPicPr>
            <a:picLocks noChangeAspect="1"/>
          </p:cNvPicPr>
          <p:nvPr/>
        </p:nvPicPr>
        <p:blipFill>
          <a:blip r:embed="rId2"/>
          <a:stretch>
            <a:fillRect/>
          </a:stretch>
        </p:blipFill>
        <p:spPr>
          <a:xfrm>
            <a:off x="6023992" y="1916832"/>
            <a:ext cx="4644008" cy="4534768"/>
          </a:xfrm>
          <a:prstGeom prst="rect">
            <a:avLst/>
          </a:prstGeom>
        </p:spPr>
      </p:pic>
    </p:spTree>
    <p:extLst>
      <p:ext uri="{BB962C8B-B14F-4D97-AF65-F5344CB8AC3E}">
        <p14:creationId xmlns:p14="http://schemas.microsoft.com/office/powerpoint/2010/main" val="731219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
          <p:cNvSpPr txBox="1">
            <a:spLocks noChangeArrowheads="1"/>
          </p:cNvSpPr>
          <p:nvPr/>
        </p:nvSpPr>
        <p:spPr bwMode="auto">
          <a:xfrm>
            <a:off x="1849439" y="381001"/>
            <a:ext cx="8493125" cy="4159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ＭＳ Ｐゴシック" charset="0"/>
                <a:cs typeface="Arial" charset="0"/>
              </a:defRPr>
            </a:lvl1pPr>
            <a:lvl2pPr marL="742950" indent="-28575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Arial" charset="0"/>
                <a:cs typeface="Arial" charset="0"/>
              </a:defRPr>
            </a:lvl2pPr>
            <a:lvl3pPr marL="1143000" indent="-2286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Arial" charset="0"/>
                <a:cs typeface="Arial" charset="0"/>
              </a:defRPr>
            </a:lvl3pPr>
            <a:lvl4pPr marL="1600200" indent="-2286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Arial" charset="0"/>
                <a:cs typeface="Arial" charset="0"/>
              </a:defRPr>
            </a:lvl4pPr>
            <a:lvl5pPr marL="2057400" indent="-2286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Arial" charset="0"/>
                <a:cs typeface="Arial" charset="0"/>
              </a:defRPr>
            </a:lvl9pPr>
          </a:lstStyle>
          <a:p>
            <a:pPr algn="ctr" eaLnBrk="1" hangingPunct="1">
              <a:defRPr/>
            </a:pPr>
            <a:r>
              <a:rPr lang="en-GB" sz="1500" b="1">
                <a:solidFill>
                  <a:srgbClr val="000000"/>
                </a:solidFill>
                <a:latin typeface="Arial" charset="0"/>
                <a:cs typeface="msgothic" charset="0"/>
              </a:rPr>
              <a:t>Health care professional responsible for treating or managing patient pain.</a:t>
            </a:r>
          </a:p>
        </p:txBody>
      </p:sp>
      <p:pic>
        <p:nvPicPr>
          <p:cNvPr id="51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1800" y="6283326"/>
            <a:ext cx="2533650" cy="50482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512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513" y="1006475"/>
            <a:ext cx="7804150" cy="4838700"/>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5125" name="Text Box 4"/>
          <p:cNvSpPr txBox="1">
            <a:spLocks noChangeArrowheads="1"/>
          </p:cNvSpPr>
          <p:nvPr/>
        </p:nvSpPr>
        <p:spPr bwMode="auto">
          <a:xfrm>
            <a:off x="2195513" y="5972176"/>
            <a:ext cx="3917950" cy="2317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eaLnBrk="0" hangingPunct="0">
              <a:tabLst>
                <a:tab pos="723900" algn="l"/>
                <a:tab pos="1447800" algn="l"/>
                <a:tab pos="2171700" algn="l"/>
                <a:tab pos="2895600" algn="l"/>
                <a:tab pos="3619500" algn="l"/>
              </a:tabLst>
              <a:defRPr>
                <a:solidFill>
                  <a:schemeClr val="tx1"/>
                </a:solidFill>
                <a:latin typeface="Calibri" charset="0"/>
                <a:ea typeface="ＭＳ Ｐゴシック" charset="0"/>
                <a:cs typeface="Arial" charset="0"/>
              </a:defRPr>
            </a:lvl1pPr>
            <a:lvl2pPr marL="742950" indent="-285750" eaLnBrk="0" hangingPunct="0">
              <a:tabLst>
                <a:tab pos="723900" algn="l"/>
                <a:tab pos="1447800" algn="l"/>
                <a:tab pos="2171700" algn="l"/>
                <a:tab pos="2895600" algn="l"/>
                <a:tab pos="3619500" algn="l"/>
              </a:tabLst>
              <a:defRPr>
                <a:solidFill>
                  <a:schemeClr val="tx1"/>
                </a:solidFill>
                <a:latin typeface="Calibri" charset="0"/>
                <a:ea typeface="Arial" charset="0"/>
                <a:cs typeface="Arial" charset="0"/>
              </a:defRPr>
            </a:lvl2pPr>
            <a:lvl3pPr marL="1143000" indent="-228600" eaLnBrk="0" hangingPunct="0">
              <a:tabLst>
                <a:tab pos="723900" algn="l"/>
                <a:tab pos="1447800" algn="l"/>
                <a:tab pos="2171700" algn="l"/>
                <a:tab pos="2895600" algn="l"/>
                <a:tab pos="3619500" algn="l"/>
              </a:tabLst>
              <a:defRPr>
                <a:solidFill>
                  <a:schemeClr val="tx1"/>
                </a:solidFill>
                <a:latin typeface="Calibri" charset="0"/>
                <a:ea typeface="Arial" charset="0"/>
                <a:cs typeface="Arial" charset="0"/>
              </a:defRPr>
            </a:lvl3pPr>
            <a:lvl4pPr marL="1600200" indent="-228600" eaLnBrk="0" hangingPunct="0">
              <a:tabLst>
                <a:tab pos="723900" algn="l"/>
                <a:tab pos="1447800" algn="l"/>
                <a:tab pos="2171700" algn="l"/>
                <a:tab pos="2895600" algn="l"/>
                <a:tab pos="3619500" algn="l"/>
              </a:tabLst>
              <a:defRPr>
                <a:solidFill>
                  <a:schemeClr val="tx1"/>
                </a:solidFill>
                <a:latin typeface="Calibri" charset="0"/>
                <a:ea typeface="Arial" charset="0"/>
                <a:cs typeface="Arial" charset="0"/>
              </a:defRPr>
            </a:lvl4pPr>
            <a:lvl5pPr marL="2057400" indent="-228600" eaLnBrk="0" hangingPunct="0">
              <a:tabLst>
                <a:tab pos="723900" algn="l"/>
                <a:tab pos="1447800" algn="l"/>
                <a:tab pos="2171700" algn="l"/>
                <a:tab pos="2895600" algn="l"/>
                <a:tab pos="3619500" algn="l"/>
              </a:tabLst>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tabLst>
                <a:tab pos="723900" algn="l"/>
                <a:tab pos="1447800" algn="l"/>
                <a:tab pos="2171700" algn="l"/>
                <a:tab pos="2895600" algn="l"/>
                <a:tab pos="3619500" algn="l"/>
              </a:tabLs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tabLst>
                <a:tab pos="723900" algn="l"/>
                <a:tab pos="1447800" algn="l"/>
                <a:tab pos="2171700" algn="l"/>
                <a:tab pos="2895600" algn="l"/>
                <a:tab pos="3619500" algn="l"/>
              </a:tabLs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tabLst>
                <a:tab pos="723900" algn="l"/>
                <a:tab pos="1447800" algn="l"/>
                <a:tab pos="2171700" algn="l"/>
                <a:tab pos="2895600" algn="l"/>
                <a:tab pos="3619500" algn="l"/>
              </a:tabLs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tabLst>
                <a:tab pos="723900" algn="l"/>
                <a:tab pos="1447800" algn="l"/>
                <a:tab pos="2171700" algn="l"/>
                <a:tab pos="2895600" algn="l"/>
                <a:tab pos="3619500" algn="l"/>
              </a:tabLst>
              <a:defRPr>
                <a:solidFill>
                  <a:schemeClr val="tx1"/>
                </a:solidFill>
                <a:latin typeface="Calibri" charset="0"/>
                <a:ea typeface="Arial" charset="0"/>
                <a:cs typeface="Arial" charset="0"/>
              </a:defRPr>
            </a:lvl9pPr>
          </a:lstStyle>
          <a:p>
            <a:pPr eaLnBrk="1" hangingPunct="1">
              <a:defRPr/>
            </a:pPr>
            <a:r>
              <a:rPr lang="en-GB" sz="1100" b="1">
                <a:solidFill>
                  <a:srgbClr val="000000"/>
                </a:solidFill>
                <a:latin typeface="Arial" charset="0"/>
                <a:cs typeface="msgothic" charset="0"/>
              </a:rPr>
              <a:t>Breivik H et al. Ann Oncol 2009;20:1420-1433</a:t>
            </a:r>
          </a:p>
        </p:txBody>
      </p:sp>
      <p:sp>
        <p:nvSpPr>
          <p:cNvPr id="5126" name="Text Box 5"/>
          <p:cNvSpPr txBox="1">
            <a:spLocks noChangeArrowheads="1"/>
          </p:cNvSpPr>
          <p:nvPr/>
        </p:nvSpPr>
        <p:spPr bwMode="auto">
          <a:xfrm>
            <a:off x="1622426" y="6450013"/>
            <a:ext cx="4930775" cy="347186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marL="85725" indent="-85725" eaLnBrk="0" hangingPunct="0">
              <a:tabLst>
                <a:tab pos="723900" algn="l"/>
                <a:tab pos="1447800" algn="l"/>
                <a:tab pos="2171700" algn="l"/>
                <a:tab pos="2895600" algn="l"/>
                <a:tab pos="3619500" algn="l"/>
                <a:tab pos="4343400" algn="l"/>
                <a:tab pos="5067300" algn="l"/>
              </a:tabLst>
              <a:defRPr>
                <a:solidFill>
                  <a:schemeClr val="tx1"/>
                </a:solidFill>
                <a:latin typeface="Calibri" charset="0"/>
                <a:ea typeface="ＭＳ Ｐゴシック" charset="0"/>
                <a:cs typeface="Arial" charset="0"/>
              </a:defRPr>
            </a:lvl1pPr>
            <a:lvl2pPr marL="742950" indent="-285750" eaLnBrk="0" hangingPunct="0">
              <a:tabLst>
                <a:tab pos="723900" algn="l"/>
                <a:tab pos="1447800" algn="l"/>
                <a:tab pos="2171700" algn="l"/>
                <a:tab pos="2895600" algn="l"/>
                <a:tab pos="3619500" algn="l"/>
                <a:tab pos="4343400" algn="l"/>
                <a:tab pos="5067300" algn="l"/>
              </a:tabLst>
              <a:defRPr>
                <a:solidFill>
                  <a:schemeClr val="tx1"/>
                </a:solidFill>
                <a:latin typeface="Calibri" charset="0"/>
                <a:ea typeface="Arial" charset="0"/>
                <a:cs typeface="Arial" charset="0"/>
              </a:defRPr>
            </a:lvl2pPr>
            <a:lvl3pPr marL="1143000" indent="-228600" eaLnBrk="0" hangingPunct="0">
              <a:tabLst>
                <a:tab pos="723900" algn="l"/>
                <a:tab pos="1447800" algn="l"/>
                <a:tab pos="2171700" algn="l"/>
                <a:tab pos="2895600" algn="l"/>
                <a:tab pos="3619500" algn="l"/>
                <a:tab pos="4343400" algn="l"/>
                <a:tab pos="5067300" algn="l"/>
              </a:tabLst>
              <a:defRPr>
                <a:solidFill>
                  <a:schemeClr val="tx1"/>
                </a:solidFill>
                <a:latin typeface="Calibri" charset="0"/>
                <a:ea typeface="Arial" charset="0"/>
                <a:cs typeface="Arial" charset="0"/>
              </a:defRPr>
            </a:lvl3pPr>
            <a:lvl4pPr marL="1600200" indent="-228600" eaLnBrk="0" hangingPunct="0">
              <a:tabLst>
                <a:tab pos="723900" algn="l"/>
                <a:tab pos="1447800" algn="l"/>
                <a:tab pos="2171700" algn="l"/>
                <a:tab pos="2895600" algn="l"/>
                <a:tab pos="3619500" algn="l"/>
                <a:tab pos="4343400" algn="l"/>
                <a:tab pos="5067300" algn="l"/>
              </a:tabLst>
              <a:defRPr>
                <a:solidFill>
                  <a:schemeClr val="tx1"/>
                </a:solidFill>
                <a:latin typeface="Calibri" charset="0"/>
                <a:ea typeface="Arial" charset="0"/>
                <a:cs typeface="Arial" charset="0"/>
              </a:defRPr>
            </a:lvl4pPr>
            <a:lvl5pPr marL="2057400" indent="-228600" eaLnBrk="0" hangingPunct="0">
              <a:tabLst>
                <a:tab pos="723900" algn="l"/>
                <a:tab pos="1447800" algn="l"/>
                <a:tab pos="2171700" algn="l"/>
                <a:tab pos="2895600" algn="l"/>
                <a:tab pos="3619500" algn="l"/>
                <a:tab pos="4343400" algn="l"/>
                <a:tab pos="5067300" algn="l"/>
              </a:tabLst>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Calibri" charset="0"/>
                <a:ea typeface="Arial" charset="0"/>
                <a:cs typeface="Arial" charset="0"/>
              </a:defRPr>
            </a:lvl9pPr>
          </a:lstStyle>
          <a:p>
            <a:pPr eaLnBrk="1" hangingPunct="1">
              <a:defRPr/>
            </a:pPr>
            <a:r>
              <a:rPr lang="en-GB" sz="900">
                <a:solidFill>
                  <a:srgbClr val="000000"/>
                </a:solidFill>
                <a:latin typeface="Arial" charset="0"/>
                <a:cs typeface="msgothic" charset="0"/>
              </a:rPr>
              <a:t>© The Author 2009. Published by Oxford University Press on behalf of the European Society for Medical Oncology. All rights reserved. For permissions, please email: journals.permissions@oxfordjournals.org</a:t>
            </a:r>
          </a:p>
        </p:txBody>
      </p:sp>
    </p:spTree>
    <p:extLst>
      <p:ext uri="{BB962C8B-B14F-4D97-AF65-F5344CB8AC3E}">
        <p14:creationId xmlns:p14="http://schemas.microsoft.com/office/powerpoint/2010/main" val="1520408716"/>
      </p:ext>
    </p:extLst>
  </p:cSld>
  <p:clrMapOvr>
    <a:masterClrMapping/>
  </p:clrMapOvr>
  <p:transition spd="med">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1"/>
          <p:cNvSpPr txBox="1">
            <a:spLocks noChangeArrowheads="1"/>
          </p:cNvSpPr>
          <p:nvPr/>
        </p:nvSpPr>
        <p:spPr bwMode="auto">
          <a:xfrm>
            <a:off x="1849439" y="381001"/>
            <a:ext cx="8493125" cy="4159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ＭＳ Ｐゴシック" charset="0"/>
                <a:cs typeface="Arial" charset="0"/>
              </a:defRPr>
            </a:lvl1pPr>
            <a:lvl2pPr marL="742950" indent="-28575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Arial" charset="0"/>
                <a:cs typeface="Arial" charset="0"/>
              </a:defRPr>
            </a:lvl2pPr>
            <a:lvl3pPr marL="1143000" indent="-2286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Arial" charset="0"/>
                <a:cs typeface="Arial" charset="0"/>
              </a:defRPr>
            </a:lvl3pPr>
            <a:lvl4pPr marL="1600200" indent="-2286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Arial" charset="0"/>
                <a:cs typeface="Arial" charset="0"/>
              </a:defRPr>
            </a:lvl4pPr>
            <a:lvl5pPr marL="2057400" indent="-228600"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charset="0"/>
                <a:ea typeface="Arial" charset="0"/>
                <a:cs typeface="Arial" charset="0"/>
              </a:defRPr>
            </a:lvl9pPr>
          </a:lstStyle>
          <a:p>
            <a:pPr algn="ctr" eaLnBrk="1" hangingPunct="1">
              <a:defRPr/>
            </a:pPr>
            <a:r>
              <a:rPr lang="en-GB" sz="1500" b="1">
                <a:solidFill>
                  <a:srgbClr val="000000"/>
                </a:solidFill>
                <a:latin typeface="Arial" charset="0"/>
                <a:cs typeface="msgothic" charset="0"/>
              </a:rPr>
              <a:t>Country comparison of patients who report that their health care professional asked them about their pain.</a:t>
            </a:r>
          </a:p>
        </p:txBody>
      </p:sp>
      <p:pic>
        <p:nvPicPr>
          <p:cNvPr id="614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1800" y="6283326"/>
            <a:ext cx="2533650" cy="50482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614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513" y="1298575"/>
            <a:ext cx="7804150" cy="4254500"/>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6149" name="Text Box 4"/>
          <p:cNvSpPr txBox="1">
            <a:spLocks noChangeArrowheads="1"/>
          </p:cNvSpPr>
          <p:nvPr/>
        </p:nvSpPr>
        <p:spPr bwMode="auto">
          <a:xfrm>
            <a:off x="2195513" y="5972176"/>
            <a:ext cx="3917950" cy="2317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eaLnBrk="0" hangingPunct="0">
              <a:tabLst>
                <a:tab pos="723900" algn="l"/>
                <a:tab pos="1447800" algn="l"/>
                <a:tab pos="2171700" algn="l"/>
                <a:tab pos="2895600" algn="l"/>
                <a:tab pos="3619500" algn="l"/>
              </a:tabLst>
              <a:defRPr>
                <a:solidFill>
                  <a:schemeClr val="tx1"/>
                </a:solidFill>
                <a:latin typeface="Calibri" charset="0"/>
                <a:ea typeface="ＭＳ Ｐゴシック" charset="0"/>
                <a:cs typeface="Arial" charset="0"/>
              </a:defRPr>
            </a:lvl1pPr>
            <a:lvl2pPr marL="742950" indent="-285750" eaLnBrk="0" hangingPunct="0">
              <a:tabLst>
                <a:tab pos="723900" algn="l"/>
                <a:tab pos="1447800" algn="l"/>
                <a:tab pos="2171700" algn="l"/>
                <a:tab pos="2895600" algn="l"/>
                <a:tab pos="3619500" algn="l"/>
              </a:tabLst>
              <a:defRPr>
                <a:solidFill>
                  <a:schemeClr val="tx1"/>
                </a:solidFill>
                <a:latin typeface="Calibri" charset="0"/>
                <a:ea typeface="Arial" charset="0"/>
                <a:cs typeface="Arial" charset="0"/>
              </a:defRPr>
            </a:lvl2pPr>
            <a:lvl3pPr marL="1143000" indent="-228600" eaLnBrk="0" hangingPunct="0">
              <a:tabLst>
                <a:tab pos="723900" algn="l"/>
                <a:tab pos="1447800" algn="l"/>
                <a:tab pos="2171700" algn="l"/>
                <a:tab pos="2895600" algn="l"/>
                <a:tab pos="3619500" algn="l"/>
              </a:tabLst>
              <a:defRPr>
                <a:solidFill>
                  <a:schemeClr val="tx1"/>
                </a:solidFill>
                <a:latin typeface="Calibri" charset="0"/>
                <a:ea typeface="Arial" charset="0"/>
                <a:cs typeface="Arial" charset="0"/>
              </a:defRPr>
            </a:lvl3pPr>
            <a:lvl4pPr marL="1600200" indent="-228600" eaLnBrk="0" hangingPunct="0">
              <a:tabLst>
                <a:tab pos="723900" algn="l"/>
                <a:tab pos="1447800" algn="l"/>
                <a:tab pos="2171700" algn="l"/>
                <a:tab pos="2895600" algn="l"/>
                <a:tab pos="3619500" algn="l"/>
              </a:tabLst>
              <a:defRPr>
                <a:solidFill>
                  <a:schemeClr val="tx1"/>
                </a:solidFill>
                <a:latin typeface="Calibri" charset="0"/>
                <a:ea typeface="Arial" charset="0"/>
                <a:cs typeface="Arial" charset="0"/>
              </a:defRPr>
            </a:lvl4pPr>
            <a:lvl5pPr marL="2057400" indent="-228600" eaLnBrk="0" hangingPunct="0">
              <a:tabLst>
                <a:tab pos="723900" algn="l"/>
                <a:tab pos="1447800" algn="l"/>
                <a:tab pos="2171700" algn="l"/>
                <a:tab pos="2895600" algn="l"/>
                <a:tab pos="3619500" algn="l"/>
              </a:tabLst>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tabLst>
                <a:tab pos="723900" algn="l"/>
                <a:tab pos="1447800" algn="l"/>
                <a:tab pos="2171700" algn="l"/>
                <a:tab pos="2895600" algn="l"/>
                <a:tab pos="3619500" algn="l"/>
              </a:tabLs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tabLst>
                <a:tab pos="723900" algn="l"/>
                <a:tab pos="1447800" algn="l"/>
                <a:tab pos="2171700" algn="l"/>
                <a:tab pos="2895600" algn="l"/>
                <a:tab pos="3619500" algn="l"/>
              </a:tabLs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tabLst>
                <a:tab pos="723900" algn="l"/>
                <a:tab pos="1447800" algn="l"/>
                <a:tab pos="2171700" algn="l"/>
                <a:tab pos="2895600" algn="l"/>
                <a:tab pos="3619500" algn="l"/>
              </a:tabLs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tabLst>
                <a:tab pos="723900" algn="l"/>
                <a:tab pos="1447800" algn="l"/>
                <a:tab pos="2171700" algn="l"/>
                <a:tab pos="2895600" algn="l"/>
                <a:tab pos="3619500" algn="l"/>
              </a:tabLst>
              <a:defRPr>
                <a:solidFill>
                  <a:schemeClr val="tx1"/>
                </a:solidFill>
                <a:latin typeface="Calibri" charset="0"/>
                <a:ea typeface="Arial" charset="0"/>
                <a:cs typeface="Arial" charset="0"/>
              </a:defRPr>
            </a:lvl9pPr>
          </a:lstStyle>
          <a:p>
            <a:pPr eaLnBrk="1" hangingPunct="1">
              <a:defRPr/>
            </a:pPr>
            <a:r>
              <a:rPr lang="en-GB" sz="1100" b="1">
                <a:solidFill>
                  <a:srgbClr val="000000"/>
                </a:solidFill>
                <a:latin typeface="Arial" charset="0"/>
                <a:cs typeface="msgothic" charset="0"/>
              </a:rPr>
              <a:t>Breivik H et al. Ann Oncol 2009;20:1420-1433</a:t>
            </a:r>
          </a:p>
        </p:txBody>
      </p:sp>
      <p:sp>
        <p:nvSpPr>
          <p:cNvPr id="6150" name="Text Box 5"/>
          <p:cNvSpPr txBox="1">
            <a:spLocks noChangeArrowheads="1"/>
          </p:cNvSpPr>
          <p:nvPr/>
        </p:nvSpPr>
        <p:spPr bwMode="auto">
          <a:xfrm>
            <a:off x="1622426" y="6450013"/>
            <a:ext cx="4930775" cy="347186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marL="85725" indent="-85725" eaLnBrk="0" hangingPunct="0">
              <a:tabLst>
                <a:tab pos="723900" algn="l"/>
                <a:tab pos="1447800" algn="l"/>
                <a:tab pos="2171700" algn="l"/>
                <a:tab pos="2895600" algn="l"/>
                <a:tab pos="3619500" algn="l"/>
                <a:tab pos="4343400" algn="l"/>
                <a:tab pos="5067300" algn="l"/>
              </a:tabLst>
              <a:defRPr>
                <a:solidFill>
                  <a:schemeClr val="tx1"/>
                </a:solidFill>
                <a:latin typeface="Calibri" charset="0"/>
                <a:ea typeface="ＭＳ Ｐゴシック" charset="0"/>
                <a:cs typeface="Arial" charset="0"/>
              </a:defRPr>
            </a:lvl1pPr>
            <a:lvl2pPr marL="742950" indent="-285750" eaLnBrk="0" hangingPunct="0">
              <a:tabLst>
                <a:tab pos="723900" algn="l"/>
                <a:tab pos="1447800" algn="l"/>
                <a:tab pos="2171700" algn="l"/>
                <a:tab pos="2895600" algn="l"/>
                <a:tab pos="3619500" algn="l"/>
                <a:tab pos="4343400" algn="l"/>
                <a:tab pos="5067300" algn="l"/>
              </a:tabLst>
              <a:defRPr>
                <a:solidFill>
                  <a:schemeClr val="tx1"/>
                </a:solidFill>
                <a:latin typeface="Calibri" charset="0"/>
                <a:ea typeface="Arial" charset="0"/>
                <a:cs typeface="Arial" charset="0"/>
              </a:defRPr>
            </a:lvl2pPr>
            <a:lvl3pPr marL="1143000" indent="-228600" eaLnBrk="0" hangingPunct="0">
              <a:tabLst>
                <a:tab pos="723900" algn="l"/>
                <a:tab pos="1447800" algn="l"/>
                <a:tab pos="2171700" algn="l"/>
                <a:tab pos="2895600" algn="l"/>
                <a:tab pos="3619500" algn="l"/>
                <a:tab pos="4343400" algn="l"/>
                <a:tab pos="5067300" algn="l"/>
              </a:tabLst>
              <a:defRPr>
                <a:solidFill>
                  <a:schemeClr val="tx1"/>
                </a:solidFill>
                <a:latin typeface="Calibri" charset="0"/>
                <a:ea typeface="Arial" charset="0"/>
                <a:cs typeface="Arial" charset="0"/>
              </a:defRPr>
            </a:lvl3pPr>
            <a:lvl4pPr marL="1600200" indent="-228600" eaLnBrk="0" hangingPunct="0">
              <a:tabLst>
                <a:tab pos="723900" algn="l"/>
                <a:tab pos="1447800" algn="l"/>
                <a:tab pos="2171700" algn="l"/>
                <a:tab pos="2895600" algn="l"/>
                <a:tab pos="3619500" algn="l"/>
                <a:tab pos="4343400" algn="l"/>
                <a:tab pos="5067300" algn="l"/>
              </a:tabLst>
              <a:defRPr>
                <a:solidFill>
                  <a:schemeClr val="tx1"/>
                </a:solidFill>
                <a:latin typeface="Calibri" charset="0"/>
                <a:ea typeface="Arial" charset="0"/>
                <a:cs typeface="Arial" charset="0"/>
              </a:defRPr>
            </a:lvl4pPr>
            <a:lvl5pPr marL="2057400" indent="-228600" eaLnBrk="0" hangingPunct="0">
              <a:tabLst>
                <a:tab pos="723900" algn="l"/>
                <a:tab pos="1447800" algn="l"/>
                <a:tab pos="2171700" algn="l"/>
                <a:tab pos="2895600" algn="l"/>
                <a:tab pos="3619500" algn="l"/>
                <a:tab pos="4343400" algn="l"/>
                <a:tab pos="5067300" algn="l"/>
              </a:tabLst>
              <a:defRPr>
                <a:solidFill>
                  <a:schemeClr val="tx1"/>
                </a:solidFill>
                <a:latin typeface="Calibri" charset="0"/>
                <a:ea typeface="Arial" charset="0"/>
                <a:cs typeface="Arial" charset="0"/>
              </a:defRPr>
            </a:lvl5pPr>
            <a:lvl6pPr marL="2514600" indent="-22860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Calibri" charset="0"/>
                <a:ea typeface="Arial" charset="0"/>
                <a:cs typeface="Arial" charset="0"/>
              </a:defRPr>
            </a:lvl6pPr>
            <a:lvl7pPr marL="2971800" indent="-22860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Calibri" charset="0"/>
                <a:ea typeface="Arial" charset="0"/>
                <a:cs typeface="Arial" charset="0"/>
              </a:defRPr>
            </a:lvl7pPr>
            <a:lvl8pPr marL="3429000" indent="-22860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Calibri" charset="0"/>
                <a:ea typeface="Arial" charset="0"/>
                <a:cs typeface="Arial" charset="0"/>
              </a:defRPr>
            </a:lvl8pPr>
            <a:lvl9pPr marL="3886200" indent="-22860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Calibri" charset="0"/>
                <a:ea typeface="Arial" charset="0"/>
                <a:cs typeface="Arial" charset="0"/>
              </a:defRPr>
            </a:lvl9pPr>
          </a:lstStyle>
          <a:p>
            <a:pPr eaLnBrk="1" hangingPunct="1">
              <a:defRPr/>
            </a:pPr>
            <a:r>
              <a:rPr lang="en-GB" sz="900">
                <a:solidFill>
                  <a:srgbClr val="000000"/>
                </a:solidFill>
                <a:latin typeface="Arial" charset="0"/>
                <a:cs typeface="msgothic" charset="0"/>
              </a:rPr>
              <a:t>© The Author 2009. Published by Oxford University Press on behalf of the European Society for Medical Oncology. All rights reserved. For permissions, please email: journals.permissions@oxfordjournals.org</a:t>
            </a:r>
          </a:p>
        </p:txBody>
      </p:sp>
    </p:spTree>
    <p:extLst>
      <p:ext uri="{BB962C8B-B14F-4D97-AF65-F5344CB8AC3E}">
        <p14:creationId xmlns:p14="http://schemas.microsoft.com/office/powerpoint/2010/main" val="1245521884"/>
      </p:ext>
    </p:extLst>
  </p:cSld>
  <p:clrMapOvr>
    <a:masterClrMapping/>
  </p:clrMapOvr>
  <p:transition spd="med">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Cancer Pain</a:t>
            </a:r>
            <a:endParaRPr lang="el-GR" dirty="0"/>
          </a:p>
        </p:txBody>
      </p:sp>
      <p:sp>
        <p:nvSpPr>
          <p:cNvPr id="3" name="Content Placeholder 2"/>
          <p:cNvSpPr>
            <a:spLocks noGrp="1"/>
          </p:cNvSpPr>
          <p:nvPr>
            <p:ph sz="half" idx="1"/>
          </p:nvPr>
        </p:nvSpPr>
        <p:spPr/>
        <p:txBody>
          <a:bodyPr>
            <a:normAutofit fontScale="92500" lnSpcReduction="20000"/>
          </a:bodyPr>
          <a:lstStyle/>
          <a:p>
            <a:r>
              <a:rPr lang="en-US" dirty="0"/>
              <a:t>Tissue lesion</a:t>
            </a:r>
          </a:p>
          <a:p>
            <a:r>
              <a:rPr lang="en-US" dirty="0"/>
              <a:t>Tumor</a:t>
            </a:r>
          </a:p>
          <a:p>
            <a:pPr marL="0" indent="0">
              <a:buNone/>
            </a:pPr>
            <a:endParaRPr lang="en-US" dirty="0"/>
          </a:p>
          <a:p>
            <a:r>
              <a:rPr lang="en-US" dirty="0"/>
              <a:t>Post surgery</a:t>
            </a:r>
            <a:endParaRPr lang="el-GR" dirty="0"/>
          </a:p>
          <a:p>
            <a:r>
              <a:rPr lang="en-US" dirty="0"/>
              <a:t>Post Chemo</a:t>
            </a:r>
          </a:p>
          <a:p>
            <a:r>
              <a:rPr lang="en-US" dirty="0"/>
              <a:t>Post Radio</a:t>
            </a:r>
            <a:endParaRPr lang="el-GR" dirty="0"/>
          </a:p>
          <a:p>
            <a:endParaRPr lang="el-GR" dirty="0"/>
          </a:p>
          <a:p>
            <a:pPr marL="0" indent="0">
              <a:buNone/>
            </a:pPr>
            <a:endParaRPr lang="el-GR" dirty="0"/>
          </a:p>
          <a:p>
            <a:r>
              <a:rPr lang="en-US" dirty="0"/>
              <a:t>Bone metastasis</a:t>
            </a:r>
          </a:p>
          <a:p>
            <a:r>
              <a:rPr lang="en-US" dirty="0"/>
              <a:t>Ascites and other complications</a:t>
            </a:r>
            <a:endParaRPr lang="el-GR" dirty="0"/>
          </a:p>
          <a:p>
            <a:endParaRPr lang="el-GR" dirty="0"/>
          </a:p>
          <a:p>
            <a:pPr marL="0" indent="0">
              <a:buNone/>
            </a:pPr>
            <a:endParaRPr lang="el-GR" dirty="0"/>
          </a:p>
        </p:txBody>
      </p:sp>
      <p:sp>
        <p:nvSpPr>
          <p:cNvPr id="5" name="Content Placeholder 4"/>
          <p:cNvSpPr>
            <a:spLocks noGrp="1"/>
          </p:cNvSpPr>
          <p:nvPr>
            <p:ph sz="half" idx="2"/>
          </p:nvPr>
        </p:nvSpPr>
        <p:spPr>
          <a:xfrm>
            <a:off x="6168008" y="1988840"/>
            <a:ext cx="4038600" cy="4434840"/>
          </a:xfrm>
        </p:spPr>
        <p:txBody>
          <a:bodyPr>
            <a:normAutofit fontScale="92500" lnSpcReduction="20000"/>
          </a:bodyPr>
          <a:lstStyle/>
          <a:p>
            <a:r>
              <a:rPr lang="en-US" dirty="0"/>
              <a:t>Somatic</a:t>
            </a:r>
          </a:p>
          <a:p>
            <a:r>
              <a:rPr lang="en-US" dirty="0"/>
              <a:t>Neuropathic</a:t>
            </a:r>
          </a:p>
          <a:p>
            <a:endParaRPr lang="en-US" dirty="0"/>
          </a:p>
          <a:p>
            <a:r>
              <a:rPr lang="en-US" dirty="0"/>
              <a:t>Mixed</a:t>
            </a:r>
          </a:p>
          <a:p>
            <a:pPr marL="0" indent="0">
              <a:buNone/>
            </a:pPr>
            <a:endParaRPr lang="en-US" dirty="0"/>
          </a:p>
        </p:txBody>
      </p:sp>
      <p:pic>
        <p:nvPicPr>
          <p:cNvPr id="4" name="Picture 3"/>
          <p:cNvPicPr>
            <a:picLocks noChangeAspect="1"/>
          </p:cNvPicPr>
          <p:nvPr/>
        </p:nvPicPr>
        <p:blipFill>
          <a:blip r:embed="rId2"/>
          <a:stretch>
            <a:fillRect/>
          </a:stretch>
        </p:blipFill>
        <p:spPr>
          <a:xfrm>
            <a:off x="9195778" y="6072266"/>
            <a:ext cx="1472223" cy="785735"/>
          </a:xfrm>
          <a:prstGeom prst="rect">
            <a:avLst/>
          </a:prstGeom>
        </p:spPr>
      </p:pic>
      <p:pic>
        <p:nvPicPr>
          <p:cNvPr id="6" name="Picture 2" descr="http://www.primarypsychiatry.com/userdocs/articleimages/80/0907PP_Breitbart_F-A.gif"/>
          <p:cNvPicPr>
            <a:picLocks noChangeAspect="1" noChangeArrowheads="1"/>
          </p:cNvPicPr>
          <p:nvPr/>
        </p:nvPicPr>
        <p:blipFill>
          <a:blip r:embed="rId3" cstate="print"/>
          <a:srcRect/>
          <a:stretch>
            <a:fillRect/>
          </a:stretch>
        </p:blipFill>
        <p:spPr bwMode="auto">
          <a:xfrm>
            <a:off x="6384032" y="3928128"/>
            <a:ext cx="4283968" cy="2929872"/>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32138" y="3657600"/>
            <a:ext cx="1771650" cy="2855384"/>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000000"/>
                </a:solidFill>
              </a:rPr>
              <a:t>Non opioids</a:t>
            </a:r>
          </a:p>
          <a:p>
            <a:pPr algn="ctr">
              <a:defRPr/>
            </a:pPr>
            <a:r>
              <a:rPr lang="en-US" dirty="0">
                <a:solidFill>
                  <a:srgbClr val="000000"/>
                </a:solidFill>
              </a:rPr>
              <a:t>NSAIDs</a:t>
            </a:r>
          </a:p>
          <a:p>
            <a:pPr algn="ctr">
              <a:defRPr/>
            </a:pPr>
            <a:endParaRPr lang="en-US" dirty="0">
              <a:solidFill>
                <a:srgbClr val="000000"/>
              </a:solidFill>
            </a:endParaRPr>
          </a:p>
          <a:p>
            <a:pPr algn="ctr">
              <a:defRPr/>
            </a:pPr>
            <a:r>
              <a:rPr lang="en-US" sz="1400" dirty="0" err="1">
                <a:solidFill>
                  <a:srgbClr val="000000"/>
                </a:solidFill>
              </a:rPr>
              <a:t>Paracetamol</a:t>
            </a:r>
            <a:r>
              <a:rPr lang="en-US" sz="1400" dirty="0">
                <a:solidFill>
                  <a:srgbClr val="000000"/>
                </a:solidFill>
              </a:rPr>
              <a:t> (4gr/day)</a:t>
            </a:r>
          </a:p>
          <a:p>
            <a:pPr algn="ctr">
              <a:defRPr/>
            </a:pPr>
            <a:r>
              <a:rPr lang="en-US" sz="1400" dirty="0" err="1">
                <a:solidFill>
                  <a:srgbClr val="000000"/>
                </a:solidFill>
              </a:rPr>
              <a:t>Arcoxia</a:t>
            </a:r>
            <a:r>
              <a:rPr lang="en-US" sz="1400" dirty="0">
                <a:solidFill>
                  <a:srgbClr val="000000"/>
                </a:solidFill>
              </a:rPr>
              <a:t> (120mg/day</a:t>
            </a:r>
            <a:r>
              <a:rPr lang="en-US" dirty="0">
                <a:solidFill>
                  <a:srgbClr val="000000"/>
                </a:solidFill>
              </a:rPr>
              <a:t>)</a:t>
            </a:r>
          </a:p>
          <a:p>
            <a:pPr marL="285750" indent="-285750" algn="ctr">
              <a:buFontTx/>
              <a:buChar char="-"/>
              <a:defRPr/>
            </a:pPr>
            <a:endParaRPr lang="en-US" dirty="0"/>
          </a:p>
        </p:txBody>
      </p:sp>
      <p:sp>
        <p:nvSpPr>
          <p:cNvPr id="3" name="Rectangle 2"/>
          <p:cNvSpPr/>
          <p:nvPr/>
        </p:nvSpPr>
        <p:spPr>
          <a:xfrm>
            <a:off x="4903790" y="2925235"/>
            <a:ext cx="1793875" cy="3587751"/>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tx1"/>
                </a:solidFill>
              </a:rPr>
              <a:t>Weak opioids</a:t>
            </a:r>
          </a:p>
          <a:p>
            <a:pPr algn="ctr">
              <a:defRPr/>
            </a:pPr>
            <a:endParaRPr lang="en-US" dirty="0">
              <a:solidFill>
                <a:schemeClr val="tx1"/>
              </a:solidFill>
            </a:endParaRPr>
          </a:p>
          <a:p>
            <a:pPr algn="ctr">
              <a:defRPr/>
            </a:pPr>
            <a:r>
              <a:rPr lang="en-US" sz="1400" dirty="0">
                <a:solidFill>
                  <a:schemeClr val="tx1"/>
                </a:solidFill>
              </a:rPr>
              <a:t>Tramadol (400mg/day)</a:t>
            </a:r>
          </a:p>
          <a:p>
            <a:pPr algn="ctr">
              <a:defRPr/>
            </a:pPr>
            <a:r>
              <a:rPr lang="en-US" sz="1400" dirty="0" err="1">
                <a:solidFill>
                  <a:schemeClr val="tx1"/>
                </a:solidFill>
              </a:rPr>
              <a:t>Tapentadol</a:t>
            </a:r>
            <a:r>
              <a:rPr lang="en-US" sz="1400" dirty="0">
                <a:solidFill>
                  <a:schemeClr val="tx1"/>
                </a:solidFill>
              </a:rPr>
              <a:t> (650mg/day)</a:t>
            </a:r>
          </a:p>
          <a:p>
            <a:pPr algn="ctr">
              <a:defRPr/>
            </a:pPr>
            <a:r>
              <a:rPr lang="en-US" sz="1400" dirty="0">
                <a:solidFill>
                  <a:schemeClr val="tx1"/>
                </a:solidFill>
              </a:rPr>
              <a:t>Codeine (60mg/day)</a:t>
            </a:r>
          </a:p>
        </p:txBody>
      </p:sp>
      <p:sp>
        <p:nvSpPr>
          <p:cNvPr id="4" name="Rectangle 3"/>
          <p:cNvSpPr/>
          <p:nvPr/>
        </p:nvSpPr>
        <p:spPr>
          <a:xfrm>
            <a:off x="6697665" y="2190753"/>
            <a:ext cx="1806575" cy="4322233"/>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tx1"/>
                </a:solidFill>
              </a:rPr>
              <a:t>Strong opioids</a:t>
            </a:r>
          </a:p>
          <a:p>
            <a:pPr algn="ctr">
              <a:defRPr/>
            </a:pPr>
            <a:endParaRPr lang="en-US" dirty="0">
              <a:solidFill>
                <a:schemeClr val="tx1"/>
              </a:solidFill>
            </a:endParaRPr>
          </a:p>
          <a:p>
            <a:pPr algn="ctr">
              <a:defRPr/>
            </a:pPr>
            <a:r>
              <a:rPr lang="en-US" sz="1400" dirty="0">
                <a:solidFill>
                  <a:schemeClr val="tx1"/>
                </a:solidFill>
              </a:rPr>
              <a:t>Fentanyl long acting patch</a:t>
            </a:r>
          </a:p>
          <a:p>
            <a:pPr algn="ctr">
              <a:defRPr/>
            </a:pPr>
            <a:r>
              <a:rPr lang="en-US" sz="1400" dirty="0">
                <a:solidFill>
                  <a:schemeClr val="tx1"/>
                </a:solidFill>
              </a:rPr>
              <a:t>Fentanyl short acting </a:t>
            </a:r>
          </a:p>
          <a:p>
            <a:pPr algn="ctr">
              <a:defRPr/>
            </a:pPr>
            <a:r>
              <a:rPr lang="en-US" sz="1400" dirty="0">
                <a:solidFill>
                  <a:schemeClr val="tx1"/>
                </a:solidFill>
              </a:rPr>
              <a:t>Morphine patch </a:t>
            </a:r>
          </a:p>
          <a:p>
            <a:pPr algn="ctr">
              <a:defRPr/>
            </a:pPr>
            <a:r>
              <a:rPr lang="en-US" sz="1400" dirty="0">
                <a:solidFill>
                  <a:schemeClr val="tx1"/>
                </a:solidFill>
              </a:rPr>
              <a:t>Methadone</a:t>
            </a:r>
          </a:p>
          <a:p>
            <a:pPr algn="ctr">
              <a:defRPr/>
            </a:pPr>
            <a:r>
              <a:rPr lang="en-US" sz="1400" dirty="0">
                <a:solidFill>
                  <a:schemeClr val="tx1"/>
                </a:solidFill>
              </a:rPr>
              <a:t>Oxycodone (40mg/day)</a:t>
            </a:r>
          </a:p>
        </p:txBody>
      </p:sp>
      <p:sp>
        <p:nvSpPr>
          <p:cNvPr id="5" name="Rectangle 4"/>
          <p:cNvSpPr/>
          <p:nvPr/>
        </p:nvSpPr>
        <p:spPr>
          <a:xfrm>
            <a:off x="8504238" y="1479553"/>
            <a:ext cx="1782762" cy="5033433"/>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000000"/>
                </a:solidFill>
              </a:rPr>
              <a:t>Interventional therapy     </a:t>
            </a:r>
          </a:p>
          <a:p>
            <a:pPr algn="ctr">
              <a:defRPr/>
            </a:pPr>
            <a:endParaRPr lang="en-US" dirty="0"/>
          </a:p>
          <a:p>
            <a:pPr algn="ctr">
              <a:defRPr/>
            </a:pPr>
            <a:r>
              <a:rPr lang="en-US" sz="1400" dirty="0" err="1">
                <a:solidFill>
                  <a:srgbClr val="000000"/>
                </a:solidFill>
              </a:rPr>
              <a:t>Neurolysis</a:t>
            </a:r>
            <a:endParaRPr lang="en-US" sz="1400" dirty="0">
              <a:solidFill>
                <a:srgbClr val="000000"/>
              </a:solidFill>
            </a:endParaRPr>
          </a:p>
          <a:p>
            <a:pPr algn="ctr">
              <a:defRPr/>
            </a:pPr>
            <a:endParaRPr lang="en-US" sz="1400" dirty="0">
              <a:solidFill>
                <a:srgbClr val="000000"/>
              </a:solidFill>
            </a:endParaRPr>
          </a:p>
          <a:p>
            <a:pPr algn="ctr">
              <a:defRPr/>
            </a:pPr>
            <a:r>
              <a:rPr lang="en-US" sz="1400" dirty="0">
                <a:solidFill>
                  <a:srgbClr val="000000"/>
                </a:solidFill>
              </a:rPr>
              <a:t>Epidural analgesia</a:t>
            </a:r>
          </a:p>
          <a:p>
            <a:pPr algn="ctr">
              <a:defRPr/>
            </a:pPr>
            <a:endParaRPr lang="en-US" sz="1400" dirty="0">
              <a:solidFill>
                <a:srgbClr val="000000"/>
              </a:solidFill>
            </a:endParaRPr>
          </a:p>
          <a:p>
            <a:pPr algn="ctr">
              <a:defRPr/>
            </a:pPr>
            <a:endParaRPr lang="en-US" sz="1400" dirty="0">
              <a:solidFill>
                <a:srgbClr val="000000"/>
              </a:solidFill>
            </a:endParaRPr>
          </a:p>
          <a:p>
            <a:pPr algn="ctr">
              <a:defRPr/>
            </a:pPr>
            <a:endParaRPr lang="en-US" sz="1400" dirty="0">
              <a:solidFill>
                <a:srgbClr val="000000"/>
              </a:solidFill>
            </a:endParaRPr>
          </a:p>
          <a:p>
            <a:pPr algn="ctr">
              <a:defRPr/>
            </a:pPr>
            <a:endParaRPr lang="en-US" sz="1400" dirty="0">
              <a:solidFill>
                <a:srgbClr val="000000"/>
              </a:solidFill>
            </a:endParaRPr>
          </a:p>
          <a:p>
            <a:pPr algn="ctr">
              <a:defRPr/>
            </a:pPr>
            <a:r>
              <a:rPr lang="en-US" sz="1400" dirty="0">
                <a:solidFill>
                  <a:srgbClr val="000000"/>
                </a:solidFill>
              </a:rPr>
              <a:t>Morphine pump</a:t>
            </a:r>
          </a:p>
        </p:txBody>
      </p:sp>
      <p:sp>
        <p:nvSpPr>
          <p:cNvPr id="20485" name="TextBox 6"/>
          <p:cNvSpPr txBox="1">
            <a:spLocks noChangeArrowheads="1"/>
          </p:cNvSpPr>
          <p:nvPr/>
        </p:nvSpPr>
        <p:spPr bwMode="auto">
          <a:xfrm>
            <a:off x="3481388" y="3289300"/>
            <a:ext cx="86201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a:t>Step 1</a:t>
            </a:r>
          </a:p>
        </p:txBody>
      </p:sp>
      <p:sp>
        <p:nvSpPr>
          <p:cNvPr id="20486" name="TextBox 7"/>
          <p:cNvSpPr txBox="1">
            <a:spLocks noChangeArrowheads="1"/>
          </p:cNvSpPr>
          <p:nvPr/>
        </p:nvSpPr>
        <p:spPr bwMode="auto">
          <a:xfrm>
            <a:off x="5253038" y="2550585"/>
            <a:ext cx="86201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a:t>Step 2</a:t>
            </a:r>
          </a:p>
        </p:txBody>
      </p:sp>
      <p:sp>
        <p:nvSpPr>
          <p:cNvPr id="20487" name="TextBox 8"/>
          <p:cNvSpPr txBox="1">
            <a:spLocks noChangeArrowheads="1"/>
          </p:cNvSpPr>
          <p:nvPr/>
        </p:nvSpPr>
        <p:spPr bwMode="auto">
          <a:xfrm>
            <a:off x="7105650" y="1820333"/>
            <a:ext cx="86360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a:t>Step 3</a:t>
            </a:r>
          </a:p>
        </p:txBody>
      </p:sp>
      <p:sp>
        <p:nvSpPr>
          <p:cNvPr id="20488" name="TextBox 9"/>
          <p:cNvSpPr txBox="1">
            <a:spLocks noChangeArrowheads="1"/>
          </p:cNvSpPr>
          <p:nvPr/>
        </p:nvSpPr>
        <p:spPr bwMode="auto">
          <a:xfrm>
            <a:off x="8901113" y="1098551"/>
            <a:ext cx="86201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a:t>Step 4</a:t>
            </a:r>
          </a:p>
        </p:txBody>
      </p:sp>
      <p:sp>
        <p:nvSpPr>
          <p:cNvPr id="11" name="Rectangle 10"/>
          <p:cNvSpPr/>
          <p:nvPr/>
        </p:nvSpPr>
        <p:spPr>
          <a:xfrm>
            <a:off x="1709738" y="184151"/>
            <a:ext cx="6176962" cy="9144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t>NCCN guidelines applied in Greece</a:t>
            </a:r>
          </a:p>
        </p:txBody>
      </p:sp>
      <p:sp>
        <p:nvSpPr>
          <p:cNvPr id="12" name="Rectangle 11"/>
          <p:cNvSpPr/>
          <p:nvPr/>
        </p:nvSpPr>
        <p:spPr>
          <a:xfrm>
            <a:off x="2608265" y="5848353"/>
            <a:ext cx="7875587" cy="100964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400" u="sng" dirty="0">
                <a:solidFill>
                  <a:srgbClr val="000000"/>
                </a:solidFill>
              </a:rPr>
              <a:t>Adjuvant drugs</a:t>
            </a:r>
          </a:p>
          <a:p>
            <a:pPr algn="ctr">
              <a:defRPr/>
            </a:pPr>
            <a:r>
              <a:rPr lang="en-US" sz="1400" dirty="0" err="1">
                <a:solidFill>
                  <a:srgbClr val="000000"/>
                </a:solidFill>
              </a:rPr>
              <a:t>Pregabalin</a:t>
            </a:r>
            <a:r>
              <a:rPr lang="en-US" sz="1400" dirty="0">
                <a:solidFill>
                  <a:srgbClr val="000000"/>
                </a:solidFill>
              </a:rPr>
              <a:t> (</a:t>
            </a:r>
            <a:r>
              <a:rPr lang="en-US" sz="1400" dirty="0" err="1">
                <a:solidFill>
                  <a:srgbClr val="000000"/>
                </a:solidFill>
              </a:rPr>
              <a:t>Lyrica</a:t>
            </a:r>
            <a:r>
              <a:rPr lang="en-US" sz="1400" dirty="0">
                <a:solidFill>
                  <a:srgbClr val="000000"/>
                </a:solidFill>
              </a:rPr>
              <a:t> 600mg), Gabapentin (Neurontin 3600mg), Amitriptyline (</a:t>
            </a:r>
            <a:r>
              <a:rPr lang="en-US" sz="1400" dirty="0" err="1">
                <a:solidFill>
                  <a:srgbClr val="000000"/>
                </a:solidFill>
              </a:rPr>
              <a:t>Stelminal</a:t>
            </a:r>
            <a:r>
              <a:rPr lang="en-US" sz="1400" dirty="0">
                <a:solidFill>
                  <a:srgbClr val="000000"/>
                </a:solidFill>
              </a:rPr>
              <a:t> 100mg), Duloxetine (Cymbalta 120mg) </a:t>
            </a:r>
            <a:r>
              <a:rPr lang="en-US" sz="1400" dirty="0" err="1">
                <a:solidFill>
                  <a:srgbClr val="000000"/>
                </a:solidFill>
              </a:rPr>
              <a:t>Biphosphonates</a:t>
            </a:r>
            <a:r>
              <a:rPr lang="en-US" sz="1400" dirty="0">
                <a:solidFill>
                  <a:srgbClr val="000000"/>
                </a:solidFill>
              </a:rPr>
              <a:t>, DXM (16mg/day), RT, Antispasmodics</a:t>
            </a:r>
          </a:p>
          <a:p>
            <a:pPr algn="ctr">
              <a:defRPr/>
            </a:pPr>
            <a:endParaRPr lang="en-US" dirty="0"/>
          </a:p>
        </p:txBody>
      </p:sp>
      <p:sp>
        <p:nvSpPr>
          <p:cNvPr id="13" name="Rectangle 12"/>
          <p:cNvSpPr/>
          <p:nvPr/>
        </p:nvSpPr>
        <p:spPr>
          <a:xfrm>
            <a:off x="6564315" y="5024968"/>
            <a:ext cx="541337" cy="198967"/>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800" dirty="0">
                <a:solidFill>
                  <a:srgbClr val="000000"/>
                </a:solidFill>
              </a:rPr>
              <a:t>PALEXIA</a:t>
            </a:r>
          </a:p>
        </p:txBody>
      </p:sp>
      <p:sp>
        <p:nvSpPr>
          <p:cNvPr id="15" name="Rectangle 14"/>
          <p:cNvSpPr/>
          <p:nvPr/>
        </p:nvSpPr>
        <p:spPr>
          <a:xfrm>
            <a:off x="8275640" y="4601634"/>
            <a:ext cx="1082675" cy="266700"/>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800" dirty="0">
                <a:solidFill>
                  <a:srgbClr val="000000"/>
                </a:solidFill>
              </a:rPr>
              <a:t>BUPRENORPHINE</a:t>
            </a:r>
          </a:p>
        </p:txBody>
      </p:sp>
      <p:sp>
        <p:nvSpPr>
          <p:cNvPr id="16" name="Rectangle 15"/>
          <p:cNvSpPr/>
          <p:nvPr/>
        </p:nvSpPr>
        <p:spPr>
          <a:xfrm>
            <a:off x="8361365" y="5236635"/>
            <a:ext cx="733425" cy="198967"/>
          </a:xfrm>
          <a:prstGeom prst="rec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800" dirty="0">
                <a:solidFill>
                  <a:srgbClr val="000000"/>
                </a:solidFill>
              </a:rPr>
              <a:t>DEBALGOS</a:t>
            </a:r>
          </a:p>
        </p:txBody>
      </p:sp>
      <p:sp>
        <p:nvSpPr>
          <p:cNvPr id="17" name="Rectangle 16"/>
          <p:cNvSpPr/>
          <p:nvPr/>
        </p:nvSpPr>
        <p:spPr>
          <a:xfrm>
            <a:off x="3132138" y="3122085"/>
            <a:ext cx="1771650" cy="53551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t>Step 1</a:t>
            </a:r>
          </a:p>
        </p:txBody>
      </p:sp>
      <p:sp>
        <p:nvSpPr>
          <p:cNvPr id="18" name="Rectangle 17"/>
          <p:cNvSpPr/>
          <p:nvPr/>
        </p:nvSpPr>
        <p:spPr>
          <a:xfrm>
            <a:off x="4903788" y="2387602"/>
            <a:ext cx="1770062" cy="537633"/>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t>Step 2</a:t>
            </a:r>
          </a:p>
        </p:txBody>
      </p:sp>
      <p:sp>
        <p:nvSpPr>
          <p:cNvPr id="19" name="Rectangle 18"/>
          <p:cNvSpPr/>
          <p:nvPr/>
        </p:nvSpPr>
        <p:spPr>
          <a:xfrm>
            <a:off x="8504238" y="944035"/>
            <a:ext cx="1770062" cy="535517"/>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t>Step 4</a:t>
            </a:r>
          </a:p>
        </p:txBody>
      </p:sp>
      <p:sp>
        <p:nvSpPr>
          <p:cNvPr id="20" name="Rectangle 19"/>
          <p:cNvSpPr/>
          <p:nvPr/>
        </p:nvSpPr>
        <p:spPr>
          <a:xfrm>
            <a:off x="6697663" y="1655235"/>
            <a:ext cx="1771650" cy="535517"/>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t>Step 3</a:t>
            </a:r>
          </a:p>
        </p:txBody>
      </p:sp>
    </p:spTree>
    <p:extLst>
      <p:ext uri="{BB962C8B-B14F-4D97-AF65-F5344CB8AC3E}">
        <p14:creationId xmlns:p14="http://schemas.microsoft.com/office/powerpoint/2010/main" val="22687678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9536" y="692696"/>
            <a:ext cx="8229600" cy="1143000"/>
          </a:xfrm>
        </p:spPr>
        <p:txBody>
          <a:bodyPr/>
          <a:lstStyle/>
          <a:p>
            <a:r>
              <a:rPr lang="en-US" dirty="0"/>
              <a:t>      Morphine – Gold standard</a:t>
            </a:r>
            <a:endParaRPr lang="el-GR" dirty="0"/>
          </a:p>
        </p:txBody>
      </p:sp>
      <p:pic>
        <p:nvPicPr>
          <p:cNvPr id="5" name="Content Placeholder 4" descr="Insulin_pump_with_infusion_set.jpg"/>
          <p:cNvPicPr>
            <a:picLocks noGrp="1" noChangeAspect="1"/>
          </p:cNvPicPr>
          <p:nvPr>
            <p:ph sz="half" idx="1"/>
          </p:nvPr>
        </p:nvPicPr>
        <p:blipFill>
          <a:blip r:embed="rId2" cstate="print"/>
          <a:stretch>
            <a:fillRect/>
          </a:stretch>
        </p:blipFill>
        <p:spPr>
          <a:xfrm>
            <a:off x="1991544" y="2780928"/>
            <a:ext cx="2770956" cy="2952328"/>
          </a:xfrm>
        </p:spPr>
      </p:pic>
      <p:sp>
        <p:nvSpPr>
          <p:cNvPr id="4" name="Content Placeholder 3"/>
          <p:cNvSpPr>
            <a:spLocks noGrp="1"/>
          </p:cNvSpPr>
          <p:nvPr>
            <p:ph sz="half" idx="2"/>
          </p:nvPr>
        </p:nvSpPr>
        <p:spPr/>
        <p:txBody>
          <a:bodyPr>
            <a:normAutofit fontScale="92500" lnSpcReduction="20000"/>
          </a:bodyPr>
          <a:lstStyle/>
          <a:p>
            <a:r>
              <a:rPr lang="en-US" dirty="0"/>
              <a:t>s/c</a:t>
            </a:r>
          </a:p>
          <a:p>
            <a:r>
              <a:rPr lang="en-US" dirty="0" err="1"/>
              <a:t>p.o</a:t>
            </a:r>
            <a:endParaRPr lang="en-US" dirty="0"/>
          </a:p>
          <a:p>
            <a:pPr marL="0" indent="0">
              <a:buNone/>
            </a:pPr>
            <a:r>
              <a:rPr lang="el-GR" sz="2400" dirty="0"/>
              <a:t>60-300</a:t>
            </a:r>
            <a:r>
              <a:rPr lang="en-US" sz="2400" dirty="0"/>
              <a:t>mg /day</a:t>
            </a:r>
            <a:endParaRPr lang="en-US" dirty="0"/>
          </a:p>
          <a:p>
            <a:pPr marL="0" indent="0">
              <a:buNone/>
            </a:pPr>
            <a:endParaRPr lang="en-US" dirty="0"/>
          </a:p>
          <a:p>
            <a:pPr marL="0" indent="0">
              <a:buNone/>
            </a:pPr>
            <a:endParaRPr lang="en-US" dirty="0"/>
          </a:p>
          <a:p>
            <a:pPr marL="0" indent="0">
              <a:buNone/>
            </a:pPr>
            <a:endParaRPr lang="en-US" dirty="0"/>
          </a:p>
          <a:p>
            <a:r>
              <a:rPr lang="en-US" dirty="0" err="1"/>
              <a:t>Intrathecal</a:t>
            </a:r>
            <a:endParaRPr lang="en-US" dirty="0"/>
          </a:p>
          <a:p>
            <a:endParaRPr lang="en-US" dirty="0"/>
          </a:p>
          <a:p>
            <a:pPr marL="0" indent="0">
              <a:buNone/>
            </a:pPr>
            <a:endParaRPr lang="en-US" dirty="0"/>
          </a:p>
          <a:p>
            <a:pPr marL="0" indent="0">
              <a:buNone/>
            </a:pPr>
            <a:endParaRPr lang="en-US" dirty="0"/>
          </a:p>
          <a:p>
            <a:pPr>
              <a:buNone/>
            </a:pPr>
            <a:r>
              <a:rPr lang="en-US" sz="1400" dirty="0"/>
              <a:t>CANCER J CLIN 2011;61:157-182</a:t>
            </a:r>
            <a:endParaRPr lang="el-GR" sz="1400" dirty="0"/>
          </a:p>
        </p:txBody>
      </p:sp>
      <p:sp>
        <p:nvSpPr>
          <p:cNvPr id="6" name="Rectangle 5"/>
          <p:cNvSpPr/>
          <p:nvPr/>
        </p:nvSpPr>
        <p:spPr>
          <a:xfrm>
            <a:off x="1775520" y="5805264"/>
            <a:ext cx="3528392" cy="914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As much the patient needs</a:t>
            </a:r>
            <a:endParaRPr lang="el-G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  </a:t>
            </a:r>
            <a:r>
              <a:rPr lang="en-US" sz="4000" dirty="0" err="1"/>
              <a:t>Intrathecal</a:t>
            </a:r>
            <a:r>
              <a:rPr lang="en-US" sz="4000" dirty="0"/>
              <a:t> morphine for cancer pain</a:t>
            </a:r>
            <a:endParaRPr lang="el-GR" sz="4000" dirty="0"/>
          </a:p>
        </p:txBody>
      </p:sp>
      <p:sp>
        <p:nvSpPr>
          <p:cNvPr id="3" name="Content Placeholder 2"/>
          <p:cNvSpPr>
            <a:spLocks noGrp="1"/>
          </p:cNvSpPr>
          <p:nvPr>
            <p:ph idx="1"/>
          </p:nvPr>
        </p:nvSpPr>
        <p:spPr>
          <a:xfrm>
            <a:off x="1991544" y="1844824"/>
            <a:ext cx="8229600" cy="4389120"/>
          </a:xfrm>
        </p:spPr>
        <p:txBody>
          <a:bodyPr/>
          <a:lstStyle/>
          <a:p>
            <a:endParaRPr lang="el-GR" dirty="0"/>
          </a:p>
          <a:p>
            <a:r>
              <a:rPr lang="en-US" dirty="0" err="1"/>
              <a:t>Intrathecal</a:t>
            </a:r>
            <a:r>
              <a:rPr lang="en-US" dirty="0"/>
              <a:t> pump</a:t>
            </a:r>
            <a:endParaRPr lang="el-GR" dirty="0"/>
          </a:p>
          <a:p>
            <a:pPr>
              <a:buNone/>
            </a:pPr>
            <a:endParaRPr lang="el-GR" dirty="0"/>
          </a:p>
          <a:p>
            <a:r>
              <a:rPr lang="en-US" dirty="0" err="1"/>
              <a:t>Intrathecal</a:t>
            </a:r>
            <a:r>
              <a:rPr lang="en-US" dirty="0"/>
              <a:t> port</a:t>
            </a:r>
            <a:endParaRPr lang="el-GR" dirty="0"/>
          </a:p>
          <a:p>
            <a:pPr>
              <a:buNone/>
            </a:pPr>
            <a:endParaRPr lang="el-GR" dirty="0"/>
          </a:p>
          <a:p>
            <a:pPr>
              <a:buNone/>
            </a:pPr>
            <a:r>
              <a:rPr lang="en-US" sz="1400" dirty="0"/>
              <a:t>Patent selection and outcome using a low dose </a:t>
            </a:r>
            <a:r>
              <a:rPr lang="en-US" sz="1400" dirty="0" err="1"/>
              <a:t>intrathecal</a:t>
            </a:r>
            <a:r>
              <a:rPr lang="en-US" sz="1400" dirty="0"/>
              <a:t> </a:t>
            </a:r>
            <a:r>
              <a:rPr lang="en-US" sz="1400" dirty="0" err="1"/>
              <a:t>opioid</a:t>
            </a:r>
            <a:r>
              <a:rPr lang="en-US" sz="1400" dirty="0"/>
              <a:t> trialing method for chronic pain.</a:t>
            </a:r>
            <a:r>
              <a:rPr lang="en-US" sz="1400" b="1" dirty="0"/>
              <a:t> Pain Physician 2011; 14:343-351 • ISSN 1533-3159</a:t>
            </a:r>
            <a:endParaRPr lang="el-GR" sz="1400" dirty="0"/>
          </a:p>
        </p:txBody>
      </p:sp>
      <p:pic>
        <p:nvPicPr>
          <p:cNvPr id="5" name="Picture 4" descr="spinal pump.png"/>
          <p:cNvPicPr>
            <a:picLocks noChangeAspect="1"/>
          </p:cNvPicPr>
          <p:nvPr/>
        </p:nvPicPr>
        <p:blipFill>
          <a:blip r:embed="rId2" cstate="print"/>
          <a:stretch>
            <a:fillRect/>
          </a:stretch>
        </p:blipFill>
        <p:spPr>
          <a:xfrm>
            <a:off x="8184232" y="5013176"/>
            <a:ext cx="2483768" cy="1844824"/>
          </a:xfrm>
          <a:prstGeom prst="rect">
            <a:avLst/>
          </a:prstGeom>
        </p:spPr>
      </p:pic>
      <p:pic>
        <p:nvPicPr>
          <p:cNvPr id="6" name="Picture 5"/>
          <p:cNvPicPr>
            <a:picLocks noChangeAspect="1"/>
          </p:cNvPicPr>
          <p:nvPr/>
        </p:nvPicPr>
        <p:blipFill>
          <a:blip r:embed="rId3"/>
          <a:stretch>
            <a:fillRect/>
          </a:stretch>
        </p:blipFill>
        <p:spPr>
          <a:xfrm>
            <a:off x="1524000" y="5013158"/>
            <a:ext cx="3213100" cy="1844842"/>
          </a:xfrm>
          <a:prstGeom prst="rect">
            <a:avLst/>
          </a:prstGeom>
        </p:spPr>
      </p:pic>
    </p:spTree>
    <p:extLst>
      <p:ext uri="{BB962C8B-B14F-4D97-AF65-F5344CB8AC3E}">
        <p14:creationId xmlns:p14="http://schemas.microsoft.com/office/powerpoint/2010/main" val="2520418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116632"/>
            <a:ext cx="8229600" cy="1143000"/>
          </a:xfrm>
        </p:spPr>
        <p:txBody>
          <a:bodyPr>
            <a:normAutofit/>
          </a:bodyPr>
          <a:lstStyle/>
          <a:p>
            <a:r>
              <a:rPr lang="en-US" dirty="0"/>
              <a:t>        Cancer Pain - </a:t>
            </a:r>
            <a:r>
              <a:rPr lang="en-US" dirty="0" err="1"/>
              <a:t>Neurolysis</a:t>
            </a:r>
            <a:endParaRPr lang="en-US" dirty="0"/>
          </a:p>
        </p:txBody>
      </p:sp>
      <p:sp>
        <p:nvSpPr>
          <p:cNvPr id="3" name="Text Placeholder 2"/>
          <p:cNvSpPr>
            <a:spLocks noGrp="1"/>
          </p:cNvSpPr>
          <p:nvPr>
            <p:ph type="body" idx="1"/>
          </p:nvPr>
        </p:nvSpPr>
        <p:spPr/>
        <p:txBody>
          <a:bodyPr/>
          <a:lstStyle/>
          <a:p>
            <a:endParaRPr lang="en-US"/>
          </a:p>
        </p:txBody>
      </p:sp>
      <p:pic>
        <p:nvPicPr>
          <p:cNvPr id="8" name="Content Placeholder 7"/>
          <p:cNvPicPr>
            <a:picLocks noGrp="1" noChangeAspect="1"/>
          </p:cNvPicPr>
          <p:nvPr>
            <p:ph sz="half" idx="2"/>
          </p:nvPr>
        </p:nvPicPr>
        <p:blipFill>
          <a:blip r:embed="rId2"/>
          <a:srcRect l="11481" r="11481"/>
          <a:stretch>
            <a:fillRect/>
          </a:stretch>
        </p:blipFill>
        <p:spPr>
          <a:xfrm>
            <a:off x="2219157" y="1269999"/>
            <a:ext cx="2452020" cy="2022058"/>
          </a:xfrm>
        </p:spPr>
      </p:pic>
      <p:sp>
        <p:nvSpPr>
          <p:cNvPr id="5" name="Text Placeholder 4"/>
          <p:cNvSpPr>
            <a:spLocks noGrp="1"/>
          </p:cNvSpPr>
          <p:nvPr>
            <p:ph type="body" sz="quarter" idx="3"/>
          </p:nvPr>
        </p:nvSpPr>
        <p:spPr/>
        <p:txBody>
          <a:bodyPr/>
          <a:lstStyle/>
          <a:p>
            <a:endParaRPr lang="en-US"/>
          </a:p>
        </p:txBody>
      </p:sp>
      <p:pic>
        <p:nvPicPr>
          <p:cNvPr id="7" name="Content Placeholder 6"/>
          <p:cNvPicPr>
            <a:picLocks noGrp="1" noChangeAspect="1"/>
          </p:cNvPicPr>
          <p:nvPr>
            <p:ph sz="quarter" idx="4"/>
          </p:nvPr>
        </p:nvPicPr>
        <p:blipFill>
          <a:blip r:embed="rId3"/>
          <a:srcRect l="-21401" r="-21401"/>
          <a:stretch>
            <a:fillRect/>
          </a:stretch>
        </p:blipFill>
        <p:spPr>
          <a:xfrm>
            <a:off x="5519936" y="1616472"/>
            <a:ext cx="5708316" cy="5215940"/>
          </a:xfrm>
        </p:spPr>
      </p:pic>
      <p:pic>
        <p:nvPicPr>
          <p:cNvPr id="10" name="Picture 9"/>
          <p:cNvPicPr>
            <a:picLocks noChangeAspect="1"/>
          </p:cNvPicPr>
          <p:nvPr/>
        </p:nvPicPr>
        <p:blipFill>
          <a:blip r:embed="rId4"/>
          <a:stretch>
            <a:fillRect/>
          </a:stretch>
        </p:blipFill>
        <p:spPr>
          <a:xfrm>
            <a:off x="2053641" y="3609475"/>
            <a:ext cx="3038058" cy="3047999"/>
          </a:xfrm>
          <a:prstGeom prst="rect">
            <a:avLst/>
          </a:prstGeom>
        </p:spPr>
      </p:pic>
      <p:pic>
        <p:nvPicPr>
          <p:cNvPr id="9" name="Picture 8"/>
          <p:cNvPicPr>
            <a:picLocks noChangeAspect="1"/>
          </p:cNvPicPr>
          <p:nvPr/>
        </p:nvPicPr>
        <p:blipFill>
          <a:blip r:embed="rId5"/>
          <a:stretch>
            <a:fillRect/>
          </a:stretch>
        </p:blipFill>
        <p:spPr>
          <a:xfrm>
            <a:off x="8472264" y="-21515"/>
            <a:ext cx="2297832" cy="864096"/>
          </a:xfrm>
          <a:prstGeom prst="rect">
            <a:avLst/>
          </a:prstGeom>
        </p:spPr>
      </p:pic>
    </p:spTree>
    <p:extLst>
      <p:ext uri="{BB962C8B-B14F-4D97-AF65-F5344CB8AC3E}">
        <p14:creationId xmlns:p14="http://schemas.microsoft.com/office/powerpoint/2010/main" val="19507757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Medical cannabis</a:t>
            </a:r>
          </a:p>
        </p:txBody>
      </p:sp>
      <p:sp>
        <p:nvSpPr>
          <p:cNvPr id="3" name="Content Placeholder 2"/>
          <p:cNvSpPr>
            <a:spLocks noGrp="1"/>
          </p:cNvSpPr>
          <p:nvPr>
            <p:ph idx="1"/>
          </p:nvPr>
        </p:nvSpPr>
        <p:spPr/>
        <p:txBody>
          <a:bodyPr>
            <a:normAutofit fontScale="85000" lnSpcReduction="10000"/>
          </a:bodyPr>
          <a:lstStyle/>
          <a:p>
            <a:r>
              <a:rPr lang="en-US" dirty="0"/>
              <a:t>Neuropathic pain – cancer pain</a:t>
            </a:r>
          </a:p>
          <a:p>
            <a:r>
              <a:rPr lang="en-US" dirty="0"/>
              <a:t>Canada</a:t>
            </a:r>
          </a:p>
          <a:p>
            <a:pPr marL="0" indent="0">
              <a:buNone/>
            </a:pPr>
            <a:endParaRPr lang="en-US" dirty="0"/>
          </a:p>
          <a:p>
            <a:pPr marL="0" indent="0">
              <a:buNone/>
            </a:pPr>
            <a:r>
              <a:rPr lang="en-US" sz="1800" u="sng" dirty="0">
                <a:solidFill>
                  <a:srgbClr val="2126CC"/>
                </a:solidFill>
                <a:latin typeface="Arial"/>
                <a:ea typeface="Arial"/>
                <a:cs typeface="Arial"/>
              </a:rPr>
              <a:t>Ann </a:t>
            </a:r>
            <a:r>
              <a:rPr lang="en-US" sz="1800" u="sng" dirty="0" err="1">
                <a:solidFill>
                  <a:srgbClr val="2126CC"/>
                </a:solidFill>
                <a:latin typeface="Arial"/>
                <a:ea typeface="Arial"/>
                <a:cs typeface="Arial"/>
              </a:rPr>
              <a:t>Palliat</a:t>
            </a:r>
            <a:r>
              <a:rPr lang="en-US" sz="1800" u="sng" dirty="0">
                <a:solidFill>
                  <a:srgbClr val="2126CC"/>
                </a:solidFill>
                <a:latin typeface="Arial"/>
                <a:ea typeface="Arial"/>
                <a:cs typeface="Arial"/>
              </a:rPr>
              <a:t> Med.</a:t>
            </a:r>
            <a:r>
              <a:rPr lang="en-US" sz="1800" dirty="0">
                <a:solidFill>
                  <a:srgbClr val="000000"/>
                </a:solidFill>
                <a:latin typeface="Arial"/>
                <a:ea typeface="Arial"/>
                <a:cs typeface="Arial"/>
              </a:rPr>
              <a:t> 2017 Aug 31. </a:t>
            </a:r>
            <a:r>
              <a:rPr lang="en-US" sz="1800" dirty="0" err="1">
                <a:solidFill>
                  <a:srgbClr val="000000"/>
                </a:solidFill>
                <a:latin typeface="Arial"/>
                <a:ea typeface="Arial"/>
                <a:cs typeface="Arial"/>
              </a:rPr>
              <a:t>pii</a:t>
            </a:r>
            <a:r>
              <a:rPr lang="en-US" sz="1800" dirty="0">
                <a:solidFill>
                  <a:srgbClr val="000000"/>
                </a:solidFill>
                <a:latin typeface="Arial"/>
                <a:ea typeface="Arial"/>
                <a:cs typeface="Arial"/>
              </a:rPr>
              <a:t>: apm.2017.08.04. </a:t>
            </a:r>
            <a:r>
              <a:rPr lang="en-US" sz="1800" dirty="0" err="1">
                <a:solidFill>
                  <a:srgbClr val="000000"/>
                </a:solidFill>
                <a:latin typeface="Arial"/>
                <a:ea typeface="Arial"/>
                <a:cs typeface="Arial"/>
              </a:rPr>
              <a:t>doi</a:t>
            </a:r>
            <a:r>
              <a:rPr lang="en-US" sz="1800" dirty="0">
                <a:solidFill>
                  <a:srgbClr val="000000"/>
                </a:solidFill>
                <a:latin typeface="Arial"/>
                <a:ea typeface="Arial"/>
                <a:cs typeface="Arial"/>
              </a:rPr>
              <a:t>: 10.21037/apm.2017.08.04. [</a:t>
            </a:r>
            <a:r>
              <a:rPr lang="en-US" sz="1800" dirty="0" err="1">
                <a:solidFill>
                  <a:srgbClr val="000000"/>
                </a:solidFill>
                <a:latin typeface="Arial"/>
                <a:ea typeface="Arial"/>
                <a:cs typeface="Arial"/>
              </a:rPr>
              <a:t>Epub</a:t>
            </a:r>
            <a:r>
              <a:rPr lang="en-US" sz="1800" dirty="0">
                <a:solidFill>
                  <a:srgbClr val="000000"/>
                </a:solidFill>
                <a:latin typeface="Arial"/>
                <a:ea typeface="Arial"/>
                <a:cs typeface="Arial"/>
              </a:rPr>
              <a:t> ahead of print]</a:t>
            </a:r>
          </a:p>
          <a:p>
            <a:pPr marL="0" indent="0">
              <a:buNone/>
            </a:pPr>
            <a:endParaRPr lang="en-US" sz="1800" dirty="0">
              <a:solidFill>
                <a:srgbClr val="000000"/>
              </a:solidFill>
              <a:latin typeface="Arial"/>
              <a:ea typeface="Arial"/>
              <a:cs typeface="Arial"/>
            </a:endParaRPr>
          </a:p>
          <a:p>
            <a:pPr marL="0" indent="0">
              <a:buNone/>
            </a:pPr>
            <a:endParaRPr lang="en-US" sz="1800" dirty="0">
              <a:solidFill>
                <a:srgbClr val="000000"/>
              </a:solidFill>
              <a:latin typeface="Arial"/>
              <a:ea typeface="Arial"/>
              <a:cs typeface="Arial"/>
            </a:endParaRPr>
          </a:p>
          <a:p>
            <a:pPr marL="0" indent="0">
              <a:buNone/>
            </a:pPr>
            <a:endParaRPr lang="en-US" sz="1800" dirty="0">
              <a:solidFill>
                <a:srgbClr val="000000"/>
              </a:solidFill>
              <a:latin typeface="Arial"/>
              <a:ea typeface="Arial"/>
              <a:cs typeface="Arial"/>
            </a:endParaRPr>
          </a:p>
          <a:p>
            <a:r>
              <a:rPr lang="en-US" b="1" dirty="0">
                <a:solidFill>
                  <a:srgbClr val="000000"/>
                </a:solidFill>
                <a:latin typeface="Arial"/>
                <a:ea typeface="Arial"/>
                <a:cs typeface="Arial"/>
              </a:rPr>
              <a:t>Modulating the </a:t>
            </a:r>
            <a:r>
              <a:rPr lang="en-US" b="1" dirty="0" err="1">
                <a:solidFill>
                  <a:srgbClr val="000000"/>
                </a:solidFill>
                <a:latin typeface="Arial"/>
                <a:ea typeface="Arial"/>
                <a:cs typeface="Arial"/>
              </a:rPr>
              <a:t>endocannabinoid</a:t>
            </a:r>
            <a:r>
              <a:rPr lang="en-US" b="1" dirty="0">
                <a:solidFill>
                  <a:srgbClr val="000000"/>
                </a:solidFill>
                <a:latin typeface="Arial"/>
                <a:ea typeface="Arial"/>
                <a:cs typeface="Arial"/>
              </a:rPr>
              <a:t> pathway as treatment for peripheral neuropathic pain: a selected review of preclinical studies.</a:t>
            </a:r>
          </a:p>
          <a:p>
            <a:pPr marL="0" indent="0">
              <a:buNone/>
            </a:pPr>
            <a:endParaRPr lang="en-US" b="1" dirty="0">
              <a:solidFill>
                <a:srgbClr val="000000"/>
              </a:solidFill>
              <a:latin typeface="Arial"/>
              <a:ea typeface="Arial"/>
              <a:cs typeface="Arial"/>
            </a:endParaRPr>
          </a:p>
          <a:p>
            <a:pPr marL="0" indent="0">
              <a:buNone/>
            </a:pPr>
            <a:r>
              <a:rPr lang="en-US" sz="1800" u="sng" dirty="0" err="1">
                <a:solidFill>
                  <a:srgbClr val="323232"/>
                </a:solidFill>
                <a:latin typeface="Arial"/>
                <a:ea typeface="Arial"/>
                <a:cs typeface="Arial"/>
              </a:rPr>
              <a:t>O’earn</a:t>
            </a:r>
            <a:r>
              <a:rPr lang="en-US" sz="1800" u="sng" dirty="0">
                <a:solidFill>
                  <a:srgbClr val="323232"/>
                </a:solidFill>
                <a:latin typeface="Arial"/>
                <a:ea typeface="Arial"/>
                <a:cs typeface="Arial"/>
              </a:rPr>
              <a:t> </a:t>
            </a:r>
            <a:r>
              <a:rPr lang="en-US" sz="1600" dirty="0">
                <a:solidFill>
                  <a:srgbClr val="000000"/>
                </a:solidFill>
                <a:latin typeface="Arial"/>
                <a:ea typeface="Arial"/>
                <a:cs typeface="Arial"/>
              </a:rPr>
              <a:t>S</a:t>
            </a:r>
            <a:r>
              <a:rPr lang="en-US" sz="1800" dirty="0">
                <a:solidFill>
                  <a:srgbClr val="000000"/>
                </a:solidFill>
                <a:latin typeface="Arial"/>
                <a:ea typeface="Arial"/>
                <a:cs typeface="Arial"/>
              </a:rPr>
              <a:t>1,</a:t>
            </a:r>
            <a:r>
              <a:rPr lang="en-US" sz="1800" u="sng" dirty="0">
                <a:solidFill>
                  <a:srgbClr val="323232"/>
                </a:solidFill>
                <a:latin typeface="Arial"/>
                <a:ea typeface="Arial"/>
                <a:cs typeface="Arial"/>
              </a:rPr>
              <a:t> Diaz </a:t>
            </a:r>
            <a:r>
              <a:rPr lang="en-US" sz="1600" dirty="0">
                <a:solidFill>
                  <a:srgbClr val="000000"/>
                </a:solidFill>
                <a:latin typeface="Arial"/>
                <a:ea typeface="Arial"/>
                <a:cs typeface="Arial"/>
              </a:rPr>
              <a:t>P</a:t>
            </a:r>
            <a:r>
              <a:rPr lang="en-US" sz="1800" dirty="0">
                <a:solidFill>
                  <a:srgbClr val="000000"/>
                </a:solidFill>
                <a:latin typeface="Arial"/>
                <a:ea typeface="Arial"/>
                <a:cs typeface="Arial"/>
              </a:rPr>
              <a:t>2,</a:t>
            </a:r>
            <a:r>
              <a:rPr lang="en-US" sz="1800" u="sng" dirty="0">
                <a:solidFill>
                  <a:srgbClr val="323232"/>
                </a:solidFill>
                <a:latin typeface="Arial"/>
                <a:ea typeface="Arial"/>
                <a:cs typeface="Arial"/>
              </a:rPr>
              <a:t> Wan B</a:t>
            </a:r>
            <a:r>
              <a:rPr lang="en-US" sz="1600" dirty="0">
                <a:solidFill>
                  <a:srgbClr val="000000"/>
                </a:solidFill>
                <a:latin typeface="Arial"/>
                <a:ea typeface="Arial"/>
                <a:cs typeface="Arial"/>
              </a:rPr>
              <a:t>A</a:t>
            </a:r>
            <a:r>
              <a:rPr lang="en-US" sz="1800" dirty="0">
                <a:solidFill>
                  <a:srgbClr val="000000"/>
                </a:solidFill>
                <a:latin typeface="Arial"/>
                <a:ea typeface="Arial"/>
                <a:cs typeface="Arial"/>
              </a:rPr>
              <a:t>2,</a:t>
            </a:r>
            <a:r>
              <a:rPr lang="en-US" sz="1800" u="sng" dirty="0">
                <a:solidFill>
                  <a:srgbClr val="323232"/>
                </a:solidFill>
                <a:latin typeface="Arial"/>
                <a:ea typeface="Arial"/>
                <a:cs typeface="Arial"/>
              </a:rPr>
              <a:t> </a:t>
            </a:r>
            <a:r>
              <a:rPr lang="en-US" sz="1800" u="sng" dirty="0" err="1">
                <a:solidFill>
                  <a:srgbClr val="323232"/>
                </a:solidFill>
                <a:latin typeface="Arial"/>
                <a:ea typeface="Arial"/>
                <a:cs typeface="Arial"/>
              </a:rPr>
              <a:t>DeAngelis</a:t>
            </a:r>
            <a:r>
              <a:rPr lang="en-US" sz="1800" u="sng" dirty="0">
                <a:solidFill>
                  <a:srgbClr val="323232"/>
                </a:solidFill>
                <a:latin typeface="Arial"/>
                <a:ea typeface="Arial"/>
                <a:cs typeface="Arial"/>
              </a:rPr>
              <a:t> </a:t>
            </a:r>
            <a:r>
              <a:rPr lang="en-US" sz="1600" dirty="0">
                <a:solidFill>
                  <a:srgbClr val="000000"/>
                </a:solidFill>
                <a:latin typeface="Arial"/>
                <a:ea typeface="Arial"/>
                <a:cs typeface="Arial"/>
              </a:rPr>
              <a:t>C</a:t>
            </a:r>
            <a:r>
              <a:rPr lang="en-US" sz="1800" dirty="0">
                <a:solidFill>
                  <a:srgbClr val="000000"/>
                </a:solidFill>
                <a:latin typeface="Arial"/>
                <a:ea typeface="Arial"/>
                <a:cs typeface="Arial"/>
              </a:rPr>
              <a:t>2,</a:t>
            </a:r>
            <a:r>
              <a:rPr lang="en-US" sz="1800" u="sng" dirty="0">
                <a:solidFill>
                  <a:srgbClr val="323232"/>
                </a:solidFill>
                <a:latin typeface="Arial"/>
                <a:ea typeface="Arial"/>
                <a:cs typeface="Arial"/>
              </a:rPr>
              <a:t> Lao </a:t>
            </a:r>
            <a:r>
              <a:rPr lang="en-US" sz="1600" dirty="0">
                <a:solidFill>
                  <a:srgbClr val="000000"/>
                </a:solidFill>
                <a:latin typeface="Arial"/>
                <a:ea typeface="Arial"/>
                <a:cs typeface="Arial"/>
              </a:rPr>
              <a:t>N</a:t>
            </a:r>
            <a:r>
              <a:rPr lang="en-US" sz="1800" dirty="0">
                <a:solidFill>
                  <a:srgbClr val="000000"/>
                </a:solidFill>
                <a:latin typeface="Arial"/>
                <a:ea typeface="Arial"/>
                <a:cs typeface="Arial"/>
              </a:rPr>
              <a:t>3,</a:t>
            </a:r>
            <a:r>
              <a:rPr lang="en-US" sz="1800" u="sng" dirty="0">
                <a:solidFill>
                  <a:srgbClr val="323232"/>
                </a:solidFill>
                <a:latin typeface="Arial"/>
                <a:ea typeface="Arial"/>
                <a:cs typeface="Arial"/>
              </a:rPr>
              <a:t> </a:t>
            </a:r>
            <a:r>
              <a:rPr lang="en-US" sz="1800" u="sng" dirty="0" err="1">
                <a:solidFill>
                  <a:srgbClr val="323232"/>
                </a:solidFill>
                <a:latin typeface="Arial"/>
                <a:ea typeface="Arial"/>
                <a:cs typeface="Arial"/>
              </a:rPr>
              <a:t>Malek</a:t>
            </a:r>
            <a:r>
              <a:rPr lang="en-US" sz="1800" u="sng" dirty="0">
                <a:solidFill>
                  <a:srgbClr val="323232"/>
                </a:solidFill>
                <a:latin typeface="Arial"/>
                <a:ea typeface="Arial"/>
                <a:cs typeface="Arial"/>
              </a:rPr>
              <a:t> </a:t>
            </a:r>
            <a:r>
              <a:rPr lang="en-US" sz="1600" dirty="0">
                <a:solidFill>
                  <a:srgbClr val="000000"/>
                </a:solidFill>
                <a:latin typeface="Arial"/>
                <a:ea typeface="Arial"/>
                <a:cs typeface="Arial"/>
              </a:rPr>
              <a:t>L</a:t>
            </a:r>
            <a:r>
              <a:rPr lang="en-US" sz="1800" dirty="0">
                <a:solidFill>
                  <a:srgbClr val="000000"/>
                </a:solidFill>
                <a:latin typeface="Arial"/>
                <a:ea typeface="Arial"/>
                <a:cs typeface="Arial"/>
              </a:rPr>
              <a:t>2,</a:t>
            </a:r>
            <a:r>
              <a:rPr lang="en-US" sz="1800" u="sng" dirty="0">
                <a:solidFill>
                  <a:srgbClr val="323232"/>
                </a:solidFill>
                <a:latin typeface="Arial"/>
                <a:ea typeface="Arial"/>
                <a:cs typeface="Arial"/>
              </a:rPr>
              <a:t> Chow </a:t>
            </a:r>
            <a:r>
              <a:rPr lang="en-US" sz="1600" dirty="0">
                <a:solidFill>
                  <a:srgbClr val="000000"/>
                </a:solidFill>
                <a:latin typeface="Arial"/>
                <a:ea typeface="Arial"/>
                <a:cs typeface="Arial"/>
              </a:rPr>
              <a:t>E</a:t>
            </a:r>
            <a:r>
              <a:rPr lang="en-US" sz="1800" dirty="0">
                <a:solidFill>
                  <a:srgbClr val="000000"/>
                </a:solidFill>
                <a:latin typeface="Arial"/>
                <a:ea typeface="Arial"/>
                <a:cs typeface="Arial"/>
              </a:rPr>
              <a:t>2,</a:t>
            </a:r>
            <a:r>
              <a:rPr lang="en-US" sz="1800" u="sng" dirty="0">
                <a:solidFill>
                  <a:srgbClr val="323232"/>
                </a:solidFill>
                <a:latin typeface="Arial"/>
                <a:ea typeface="Arial"/>
                <a:cs typeface="Arial"/>
              </a:rPr>
              <a:t> Blake </a:t>
            </a:r>
            <a:r>
              <a:rPr lang="en-US" sz="1600" dirty="0">
                <a:solidFill>
                  <a:srgbClr val="000000"/>
                </a:solidFill>
                <a:latin typeface="Arial"/>
                <a:ea typeface="Arial"/>
                <a:cs typeface="Arial"/>
              </a:rPr>
              <a:t>A</a:t>
            </a:r>
            <a:r>
              <a:rPr lang="en-US" sz="1800" dirty="0">
                <a:solidFill>
                  <a:srgbClr val="000000"/>
                </a:solidFill>
                <a:latin typeface="Arial"/>
                <a:ea typeface="Arial"/>
                <a:cs typeface="Arial"/>
              </a:rPr>
              <a:t>3.</a:t>
            </a:r>
            <a:r>
              <a:rPr lang="en-US" sz="2000" b="1" dirty="0">
                <a:solidFill>
                  <a:srgbClr val="323232"/>
                </a:solidFill>
                <a:latin typeface="Arial"/>
                <a:ea typeface="Arial"/>
                <a:cs typeface="Arial"/>
              </a:rPr>
              <a:t>Author </a:t>
            </a:r>
            <a:r>
              <a:rPr lang="en-US" sz="2000" b="1" dirty="0" err="1">
                <a:solidFill>
                  <a:srgbClr val="323232"/>
                </a:solidFill>
                <a:latin typeface="Arial"/>
                <a:ea typeface="Arial"/>
                <a:cs typeface="Arial"/>
              </a:rPr>
              <a:t>information</a:t>
            </a:r>
            <a:r>
              <a:rPr lang="en-US" sz="2000" dirty="0" err="1">
                <a:solidFill>
                  <a:srgbClr val="000000"/>
                </a:solidFill>
                <a:latin typeface="Arial"/>
                <a:ea typeface="Arial"/>
                <a:cs typeface="Arial"/>
              </a:rPr>
              <a:t>MedReleaf</a:t>
            </a:r>
            <a:r>
              <a:rPr lang="en-US" sz="2000" dirty="0">
                <a:solidFill>
                  <a:srgbClr val="000000"/>
                </a:solidFill>
                <a:latin typeface="Arial"/>
                <a:ea typeface="Arial"/>
                <a:cs typeface="Arial"/>
              </a:rPr>
              <a:t>, Markham, Ontario, Canada. </a:t>
            </a:r>
            <a:r>
              <a:rPr lang="en-US" sz="2000" dirty="0" err="1">
                <a:solidFill>
                  <a:srgbClr val="000000"/>
                </a:solidFill>
                <a:latin typeface="Arial"/>
                <a:ea typeface="Arial"/>
                <a:cs typeface="Arial"/>
                <a:hlinkClick r:id="rId2"/>
              </a:rPr>
              <a:t>sohearn@medreleaf.com</a:t>
            </a:r>
            <a:r>
              <a:rPr lang="en-US" sz="2000" dirty="0" err="1">
                <a:solidFill>
                  <a:srgbClr val="000000"/>
                </a:solidFill>
                <a:latin typeface="Arial"/>
                <a:ea typeface="Arial"/>
                <a:cs typeface="Arial"/>
              </a:rPr>
              <a:t>.Odette</a:t>
            </a:r>
            <a:r>
              <a:rPr lang="en-US" sz="2000" dirty="0">
                <a:solidFill>
                  <a:srgbClr val="000000"/>
                </a:solidFill>
                <a:latin typeface="Arial"/>
                <a:ea typeface="Arial"/>
                <a:cs typeface="Arial"/>
              </a:rPr>
              <a:t> Cancer Centre, Sunnybrook Health Sciences Centre, University of Toronto, Toronto, Ontario, </a:t>
            </a:r>
            <a:r>
              <a:rPr lang="en-US" sz="2000" dirty="0" err="1">
                <a:solidFill>
                  <a:srgbClr val="000000"/>
                </a:solidFill>
                <a:latin typeface="Arial"/>
                <a:ea typeface="Arial"/>
                <a:cs typeface="Arial"/>
              </a:rPr>
              <a:t>Canada.MedReleaf</a:t>
            </a:r>
            <a:r>
              <a:rPr lang="en-US" sz="2000" dirty="0">
                <a:solidFill>
                  <a:srgbClr val="000000"/>
                </a:solidFill>
                <a:latin typeface="Arial"/>
                <a:ea typeface="Arial"/>
                <a:cs typeface="Arial"/>
              </a:rPr>
              <a:t>, Markham, Ontario, Canada.</a:t>
            </a:r>
            <a:endParaRPr lang="en-US" dirty="0"/>
          </a:p>
        </p:txBody>
      </p:sp>
      <p:pic>
        <p:nvPicPr>
          <p:cNvPr id="5" name="Picture 4"/>
          <p:cNvPicPr>
            <a:picLocks noChangeAspect="1"/>
          </p:cNvPicPr>
          <p:nvPr/>
        </p:nvPicPr>
        <p:blipFill>
          <a:blip r:embed="rId3"/>
          <a:stretch>
            <a:fillRect/>
          </a:stretch>
        </p:blipFill>
        <p:spPr>
          <a:xfrm>
            <a:off x="8370168" y="-17235"/>
            <a:ext cx="2297832" cy="1426468"/>
          </a:xfrm>
          <a:prstGeom prst="rect">
            <a:avLst/>
          </a:prstGeom>
        </p:spPr>
      </p:pic>
    </p:spTree>
    <p:extLst>
      <p:ext uri="{BB962C8B-B14F-4D97-AF65-F5344CB8AC3E}">
        <p14:creationId xmlns:p14="http://schemas.microsoft.com/office/powerpoint/2010/main" val="22523483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1858297" cy="1325563"/>
          </a:xfrm>
        </p:spPr>
        <p:txBody>
          <a:bodyPr>
            <a:normAutofit/>
          </a:bodyPr>
          <a:lstStyle/>
          <a:p>
            <a:r>
              <a:rPr lang="en-US" dirty="0"/>
              <a:t>Cancer pain patients yoga – stress reduction</a:t>
            </a:r>
          </a:p>
        </p:txBody>
      </p:sp>
      <p:pic>
        <p:nvPicPr>
          <p:cNvPr id="4" name="Content Placeholder 3"/>
          <p:cNvPicPr>
            <a:picLocks noGrp="1" noChangeAspect="1"/>
          </p:cNvPicPr>
          <p:nvPr>
            <p:ph idx="1"/>
          </p:nvPr>
        </p:nvPicPr>
        <p:blipFill>
          <a:blip r:embed="rId2"/>
          <a:srcRect l="-8475" r="-8475"/>
          <a:stretch>
            <a:fillRect/>
          </a:stretch>
        </p:blipFill>
        <p:spPr/>
      </p:pic>
    </p:spTree>
    <p:extLst>
      <p:ext uri="{BB962C8B-B14F-4D97-AF65-F5344CB8AC3E}">
        <p14:creationId xmlns:p14="http://schemas.microsoft.com/office/powerpoint/2010/main" val="11313244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81C1B8-DBA7-9DAD-B80A-701759322535}"/>
              </a:ext>
            </a:extLst>
          </p:cNvPr>
          <p:cNvPicPr>
            <a:picLocks noChangeAspect="1"/>
          </p:cNvPicPr>
          <p:nvPr/>
        </p:nvPicPr>
        <p:blipFill>
          <a:blip r:embed="rId2"/>
          <a:stretch>
            <a:fillRect/>
          </a:stretch>
        </p:blipFill>
        <p:spPr>
          <a:xfrm>
            <a:off x="217024" y="329919"/>
            <a:ext cx="11910835" cy="6095819"/>
          </a:xfrm>
          <a:prstGeom prst="rect">
            <a:avLst/>
          </a:prstGeom>
        </p:spPr>
      </p:pic>
      <p:sp>
        <p:nvSpPr>
          <p:cNvPr id="3" name="Oval 2">
            <a:extLst>
              <a:ext uri="{FF2B5EF4-FFF2-40B4-BE49-F238E27FC236}">
                <a16:creationId xmlns:a16="http://schemas.microsoft.com/office/drawing/2014/main" id="{C12B2211-18FC-5338-2594-61E4CFD2ACCC}"/>
              </a:ext>
            </a:extLst>
          </p:cNvPr>
          <p:cNvSpPr/>
          <p:nvPr/>
        </p:nvSpPr>
        <p:spPr>
          <a:xfrm>
            <a:off x="6531795" y="3709033"/>
            <a:ext cx="1559300" cy="222669"/>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cxnSp>
        <p:nvCxnSpPr>
          <p:cNvPr id="5" name="Straight Arrow Connector 4">
            <a:extLst>
              <a:ext uri="{FF2B5EF4-FFF2-40B4-BE49-F238E27FC236}">
                <a16:creationId xmlns:a16="http://schemas.microsoft.com/office/drawing/2014/main" id="{AA25823C-B82D-E5D3-0924-F59703A28F9C}"/>
              </a:ext>
            </a:extLst>
          </p:cNvPr>
          <p:cNvCxnSpPr>
            <a:cxnSpLocks/>
          </p:cNvCxnSpPr>
          <p:nvPr/>
        </p:nvCxnSpPr>
        <p:spPr>
          <a:xfrm>
            <a:off x="7649541" y="2437765"/>
            <a:ext cx="0" cy="1121433"/>
          </a:xfrm>
          <a:prstGeom prst="straightConnector1">
            <a:avLst/>
          </a:prstGeom>
          <a:ln w="254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14DB8E06-9EA4-1C08-D365-689BE77D662B}"/>
              </a:ext>
            </a:extLst>
          </p:cNvPr>
          <p:cNvSpPr/>
          <p:nvPr/>
        </p:nvSpPr>
        <p:spPr>
          <a:xfrm>
            <a:off x="7105828" y="4004002"/>
            <a:ext cx="1559300" cy="222669"/>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cxnSp>
        <p:nvCxnSpPr>
          <p:cNvPr id="10" name="Straight Arrow Connector 9">
            <a:extLst>
              <a:ext uri="{FF2B5EF4-FFF2-40B4-BE49-F238E27FC236}">
                <a16:creationId xmlns:a16="http://schemas.microsoft.com/office/drawing/2014/main" id="{C81013F6-6BAB-ED1E-8CE4-792AB60EF69B}"/>
              </a:ext>
            </a:extLst>
          </p:cNvPr>
          <p:cNvCxnSpPr>
            <a:cxnSpLocks/>
          </p:cNvCxnSpPr>
          <p:nvPr/>
        </p:nvCxnSpPr>
        <p:spPr>
          <a:xfrm>
            <a:off x="8260691" y="2227504"/>
            <a:ext cx="0" cy="1577825"/>
          </a:xfrm>
          <a:prstGeom prst="straightConnector1">
            <a:avLst/>
          </a:prstGeom>
          <a:ln w="254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0F3F9ECA-5F79-7758-DAF1-39DBE8AAF6C9}"/>
              </a:ext>
            </a:extLst>
          </p:cNvPr>
          <p:cNvCxnSpPr>
            <a:cxnSpLocks/>
          </p:cNvCxnSpPr>
          <p:nvPr/>
        </p:nvCxnSpPr>
        <p:spPr>
          <a:xfrm>
            <a:off x="8729752" y="2049315"/>
            <a:ext cx="0" cy="1934202"/>
          </a:xfrm>
          <a:prstGeom prst="straightConnector1">
            <a:avLst/>
          </a:prstGeom>
          <a:ln w="25400">
            <a:solidFill>
              <a:srgbClr val="00B0F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FAA90AF8-4352-FE5B-563D-5FD9D792922A}"/>
              </a:ext>
            </a:extLst>
          </p:cNvPr>
          <p:cNvSpPr/>
          <p:nvPr/>
        </p:nvSpPr>
        <p:spPr>
          <a:xfrm>
            <a:off x="7770527" y="4286151"/>
            <a:ext cx="1559300" cy="222669"/>
          </a:xfrm>
          <a:prstGeom prst="ellipse">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4" name="TextBox 3">
            <a:extLst>
              <a:ext uri="{FF2B5EF4-FFF2-40B4-BE49-F238E27FC236}">
                <a16:creationId xmlns:a16="http://schemas.microsoft.com/office/drawing/2014/main" id="{4A257C85-F538-155D-3DD8-1587D35C37E6}"/>
              </a:ext>
            </a:extLst>
          </p:cNvPr>
          <p:cNvSpPr txBox="1"/>
          <p:nvPr/>
        </p:nvSpPr>
        <p:spPr>
          <a:xfrm>
            <a:off x="8729752" y="3374532"/>
            <a:ext cx="1200150" cy="369332"/>
          </a:xfrm>
          <a:prstGeom prst="rect">
            <a:avLst/>
          </a:prstGeom>
          <a:noFill/>
        </p:spPr>
        <p:txBody>
          <a:bodyPr wrap="square" rtlCol="0">
            <a:spAutoFit/>
          </a:bodyPr>
          <a:lstStyle/>
          <a:p>
            <a:r>
              <a:rPr lang="en-GR" dirty="0">
                <a:highlight>
                  <a:srgbClr val="00FFFF"/>
                </a:highlight>
              </a:rPr>
              <a:t>End of life</a:t>
            </a:r>
          </a:p>
        </p:txBody>
      </p:sp>
    </p:spTree>
    <p:extLst>
      <p:ext uri="{BB962C8B-B14F-4D97-AF65-F5344CB8AC3E}">
        <p14:creationId xmlns:p14="http://schemas.microsoft.com/office/powerpoint/2010/main" val="30885815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301FD60-B34D-5822-2A6B-1B96C2F5B816}"/>
              </a:ext>
            </a:extLst>
          </p:cNvPr>
          <p:cNvPicPr>
            <a:picLocks noChangeAspect="1"/>
          </p:cNvPicPr>
          <p:nvPr/>
        </p:nvPicPr>
        <p:blipFill>
          <a:blip r:embed="rId2"/>
          <a:stretch>
            <a:fillRect/>
          </a:stretch>
        </p:blipFill>
        <p:spPr>
          <a:xfrm>
            <a:off x="339488" y="562708"/>
            <a:ext cx="4943123" cy="5929532"/>
          </a:xfrm>
          <a:prstGeom prst="rect">
            <a:avLst/>
          </a:prstGeom>
        </p:spPr>
      </p:pic>
      <p:pic>
        <p:nvPicPr>
          <p:cNvPr id="5" name="Picture 4">
            <a:extLst>
              <a:ext uri="{FF2B5EF4-FFF2-40B4-BE49-F238E27FC236}">
                <a16:creationId xmlns:a16="http://schemas.microsoft.com/office/drawing/2014/main" id="{999A64ED-1736-4922-7B98-7703A484D550}"/>
              </a:ext>
            </a:extLst>
          </p:cNvPr>
          <p:cNvPicPr>
            <a:picLocks noChangeAspect="1"/>
          </p:cNvPicPr>
          <p:nvPr/>
        </p:nvPicPr>
        <p:blipFill>
          <a:blip r:embed="rId3"/>
          <a:stretch>
            <a:fillRect/>
          </a:stretch>
        </p:blipFill>
        <p:spPr>
          <a:xfrm>
            <a:off x="6497775" y="562708"/>
            <a:ext cx="4503161" cy="5951236"/>
          </a:xfrm>
          <a:prstGeom prst="rect">
            <a:avLst/>
          </a:prstGeom>
        </p:spPr>
      </p:pic>
      <p:sp>
        <p:nvSpPr>
          <p:cNvPr id="2" name="Oval 1">
            <a:extLst>
              <a:ext uri="{FF2B5EF4-FFF2-40B4-BE49-F238E27FC236}">
                <a16:creationId xmlns:a16="http://schemas.microsoft.com/office/drawing/2014/main" id="{942BCBB4-1571-219A-E4CA-EDA0593C13CF}"/>
              </a:ext>
            </a:extLst>
          </p:cNvPr>
          <p:cNvSpPr/>
          <p:nvPr/>
        </p:nvSpPr>
        <p:spPr>
          <a:xfrm>
            <a:off x="6709925" y="1301262"/>
            <a:ext cx="4421137" cy="145952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Tree>
    <p:extLst>
      <p:ext uri="{BB962C8B-B14F-4D97-AF65-F5344CB8AC3E}">
        <p14:creationId xmlns:p14="http://schemas.microsoft.com/office/powerpoint/2010/main" val="36789652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o not resuscitate - Wikipedia">
            <a:extLst>
              <a:ext uri="{FF2B5EF4-FFF2-40B4-BE49-F238E27FC236}">
                <a16:creationId xmlns:a16="http://schemas.microsoft.com/office/drawing/2014/main" id="{4E00AB66-5842-551E-D122-39ED777453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18" r="-1" b="-1"/>
          <a:stretch>
            <a:fillRect/>
          </a:stretch>
        </p:blipFill>
        <p:spPr bwMode="auto">
          <a:xfrm>
            <a:off x="316363" y="735330"/>
            <a:ext cx="1859864" cy="26018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A End of Life Documents – GAELO">
            <a:extLst>
              <a:ext uri="{FF2B5EF4-FFF2-40B4-BE49-F238E27FC236}">
                <a16:creationId xmlns:a16="http://schemas.microsoft.com/office/drawing/2014/main" id="{22A3A3BD-5B0C-5468-DAFC-A58FF2ABCB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942" b="-1"/>
          <a:stretch>
            <a:fillRect/>
          </a:stretch>
        </p:blipFill>
        <p:spPr bwMode="auto">
          <a:xfrm>
            <a:off x="2661344" y="735330"/>
            <a:ext cx="1859871" cy="26018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Free Arizona Prehospital Medical Care Directive Form | PDF">
            <a:extLst>
              <a:ext uri="{FF2B5EF4-FFF2-40B4-BE49-F238E27FC236}">
                <a16:creationId xmlns:a16="http://schemas.microsoft.com/office/drawing/2014/main" id="{C8EEFE91-BE92-0EB9-9386-A73BEB3A9AF1}"/>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924803" y="735330"/>
            <a:ext cx="2009330" cy="260182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What is a DNR (DNRO)? | Free DNR Form Florida | Elder Needs Law | Florida  Elder Law, Estate Planning and Medicaid Planning Attorneys">
            <a:extLst>
              <a:ext uri="{FF2B5EF4-FFF2-40B4-BE49-F238E27FC236}">
                <a16:creationId xmlns:a16="http://schemas.microsoft.com/office/drawing/2014/main" id="{6F75AC23-F042-70AD-1BCD-DF59157086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3" b="15017"/>
          <a:stretch>
            <a:fillRect/>
          </a:stretch>
        </p:blipFill>
        <p:spPr bwMode="auto">
          <a:xfrm>
            <a:off x="4998747" y="3520844"/>
            <a:ext cx="1873157" cy="262043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ome">
            <a:extLst>
              <a:ext uri="{FF2B5EF4-FFF2-40B4-BE49-F238E27FC236}">
                <a16:creationId xmlns:a16="http://schemas.microsoft.com/office/drawing/2014/main" id="{03A1B17C-AE82-5459-369F-FC3DECCBCF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11" b="1097"/>
          <a:stretch>
            <a:fillRect/>
          </a:stretch>
        </p:blipFill>
        <p:spPr bwMode="auto">
          <a:xfrm>
            <a:off x="2654689" y="3508871"/>
            <a:ext cx="1873181" cy="262043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o not attempt cardiopulmonary resuscitation - NHS Suffolk">
            <a:extLst>
              <a:ext uri="{FF2B5EF4-FFF2-40B4-BE49-F238E27FC236}">
                <a16:creationId xmlns:a16="http://schemas.microsoft.com/office/drawing/2014/main" id="{8E41B8ED-BE60-EB3F-F3E5-18A71B1A94F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r="2" b="1028"/>
          <a:stretch>
            <a:fillRect/>
          </a:stretch>
        </p:blipFill>
        <p:spPr bwMode="auto">
          <a:xfrm>
            <a:off x="309707" y="3520844"/>
            <a:ext cx="1873176" cy="262043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Free Printable Do-Not-Resuscitate (DNR) Order Form [PDF, Word]">
            <a:extLst>
              <a:ext uri="{FF2B5EF4-FFF2-40B4-BE49-F238E27FC236}">
                <a16:creationId xmlns:a16="http://schemas.microsoft.com/office/drawing/2014/main" id="{8DFB76B4-74F7-51AD-A5CB-B2219D3940D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78653" y="735330"/>
            <a:ext cx="2010392" cy="260182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New Mexico Medical Orders for Scope of Treatment (MOST) – End of Life  Options New Mexico">
            <a:extLst>
              <a:ext uri="{FF2B5EF4-FFF2-40B4-BE49-F238E27FC236}">
                <a16:creationId xmlns:a16="http://schemas.microsoft.com/office/drawing/2014/main" id="{C845B15F-9AD0-D422-8D9F-6747C99D929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78653" y="3520844"/>
            <a:ext cx="2011720" cy="26018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Sampada Hospital: DNR Consent | PDF | Wellness | Science &amp; Mathematics">
            <a:extLst>
              <a:ext uri="{FF2B5EF4-FFF2-40B4-BE49-F238E27FC236}">
                <a16:creationId xmlns:a16="http://schemas.microsoft.com/office/drawing/2014/main" id="{67923772-A7F9-718B-2BF8-66C8B8D1222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01641" y="735330"/>
            <a:ext cx="2256485" cy="300864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3E839DA-B7EB-1253-2885-E845B191D964}"/>
              </a:ext>
            </a:extLst>
          </p:cNvPr>
          <p:cNvSpPr txBox="1"/>
          <p:nvPr/>
        </p:nvSpPr>
        <p:spPr>
          <a:xfrm>
            <a:off x="9448156" y="4376058"/>
            <a:ext cx="2434128" cy="707886"/>
          </a:xfrm>
          <a:prstGeom prst="rect">
            <a:avLst/>
          </a:prstGeom>
          <a:noFill/>
        </p:spPr>
        <p:txBody>
          <a:bodyPr wrap="none" rtlCol="0">
            <a:spAutoFit/>
          </a:bodyPr>
          <a:lstStyle/>
          <a:p>
            <a:r>
              <a:rPr lang="en-GR" sz="4000" u="sng" dirty="0"/>
              <a:t>DNR forms</a:t>
            </a:r>
          </a:p>
        </p:txBody>
      </p:sp>
    </p:spTree>
    <p:extLst>
      <p:ext uri="{BB962C8B-B14F-4D97-AF65-F5344CB8AC3E}">
        <p14:creationId xmlns:p14="http://schemas.microsoft.com/office/powerpoint/2010/main" val="975504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6C96E-FD1F-40A2-A443-DC8E61F4E9B1}"/>
              </a:ext>
            </a:extLst>
          </p:cNvPr>
          <p:cNvSpPr>
            <a:spLocks noGrp="1"/>
          </p:cNvSpPr>
          <p:nvPr>
            <p:ph type="title"/>
          </p:nvPr>
        </p:nvSpPr>
        <p:spPr/>
        <p:txBody>
          <a:bodyPr/>
          <a:lstStyle/>
          <a:p>
            <a:r>
              <a:rPr lang="el-GR" dirty="0">
                <a:latin typeface="ArialMT"/>
              </a:rPr>
              <a:t>Σημεία και συμπτώματα στο τελικό στάδιο</a:t>
            </a:r>
            <a:br>
              <a:rPr lang="el-GR" dirty="0"/>
            </a:br>
            <a:endParaRPr lang="en-GR" dirty="0"/>
          </a:p>
        </p:txBody>
      </p:sp>
      <p:sp>
        <p:nvSpPr>
          <p:cNvPr id="3" name="Content Placeholder 2">
            <a:extLst>
              <a:ext uri="{FF2B5EF4-FFF2-40B4-BE49-F238E27FC236}">
                <a16:creationId xmlns:a16="http://schemas.microsoft.com/office/drawing/2014/main" id="{8CE43A2E-8A13-5BA7-DC91-8F858766DF32}"/>
              </a:ext>
            </a:extLst>
          </p:cNvPr>
          <p:cNvSpPr>
            <a:spLocks noGrp="1"/>
          </p:cNvSpPr>
          <p:nvPr>
            <p:ph sz="half" idx="1"/>
          </p:nvPr>
        </p:nvSpPr>
        <p:spPr/>
        <p:txBody>
          <a:bodyPr/>
          <a:lstStyle/>
          <a:p>
            <a:pPr>
              <a:buFont typeface="Arial" panose="020B0604020202020204" pitchFamily="34" charset="0"/>
              <a:buChar char="•"/>
            </a:pPr>
            <a:r>
              <a:rPr lang="el-GR" sz="1800" dirty="0" err="1">
                <a:effectLst/>
                <a:highlight>
                  <a:srgbClr val="FFFF00"/>
                </a:highlight>
                <a:latin typeface="ArialMT"/>
              </a:rPr>
              <a:t>Πόνου</a:t>
            </a:r>
            <a:r>
              <a:rPr lang="el-GR" sz="1800" dirty="0">
                <a:effectLst/>
                <a:latin typeface="ArialMT"/>
              </a:rPr>
              <a:t> (~ 70 - 90%) </a:t>
            </a:r>
          </a:p>
          <a:p>
            <a:pPr>
              <a:buFont typeface="Arial" panose="020B0604020202020204" pitchFamily="34" charset="0"/>
              <a:buChar char="•"/>
            </a:pPr>
            <a:r>
              <a:rPr lang="el-GR" sz="1800" dirty="0" err="1">
                <a:effectLst/>
                <a:latin typeface="ArialMT"/>
              </a:rPr>
              <a:t>Αδυναμίας</a:t>
            </a:r>
            <a:r>
              <a:rPr lang="el-GR" sz="1800" dirty="0">
                <a:effectLst/>
                <a:latin typeface="ArialMT"/>
              </a:rPr>
              <a:t> / </a:t>
            </a:r>
            <a:r>
              <a:rPr lang="el-GR" sz="1800" dirty="0" err="1">
                <a:effectLst/>
                <a:latin typeface="ArialMT"/>
              </a:rPr>
              <a:t>καχεξίας</a:t>
            </a:r>
            <a:r>
              <a:rPr lang="el-GR" sz="1800" dirty="0">
                <a:effectLst/>
                <a:latin typeface="ArialMT"/>
              </a:rPr>
              <a:t> (~ 61 - 70%) </a:t>
            </a:r>
          </a:p>
          <a:p>
            <a:pPr>
              <a:buFont typeface="Arial" panose="020B0604020202020204" pitchFamily="34" charset="0"/>
              <a:buChar char="•"/>
            </a:pPr>
            <a:r>
              <a:rPr lang="el-GR" sz="1800" dirty="0" err="1">
                <a:effectLst/>
                <a:latin typeface="ArialMT"/>
              </a:rPr>
              <a:t>Ξηροστομίας</a:t>
            </a:r>
            <a:r>
              <a:rPr lang="el-GR" sz="1800" dirty="0">
                <a:effectLst/>
                <a:latin typeface="ArialMT"/>
              </a:rPr>
              <a:t> (~ 57%) </a:t>
            </a:r>
            <a:endParaRPr lang="en-US" sz="1800" dirty="0">
              <a:effectLst/>
              <a:latin typeface="ArialMT"/>
            </a:endParaRPr>
          </a:p>
          <a:p>
            <a:pPr>
              <a:buFont typeface="Arial" panose="020B0604020202020204" pitchFamily="34" charset="0"/>
              <a:buChar char="•"/>
            </a:pPr>
            <a:r>
              <a:rPr lang="el-GR" sz="1800" dirty="0" err="1">
                <a:effectLst/>
                <a:highlight>
                  <a:srgbClr val="FFFF00"/>
                </a:highlight>
                <a:latin typeface="ArialMT"/>
              </a:rPr>
              <a:t>Ταχυκαρδιας</a:t>
            </a:r>
            <a:r>
              <a:rPr lang="el-GR" sz="1800" dirty="0">
                <a:effectLst/>
                <a:highlight>
                  <a:srgbClr val="FFFF00"/>
                </a:highlight>
                <a:latin typeface="ArialMT"/>
              </a:rPr>
              <a:t> </a:t>
            </a:r>
            <a:r>
              <a:rPr lang="el-GR" sz="1800" dirty="0">
                <a:effectLst/>
                <a:latin typeface="ArialMT"/>
              </a:rPr>
              <a:t>(- 56%)</a:t>
            </a:r>
          </a:p>
          <a:p>
            <a:pPr>
              <a:buFont typeface="Arial" panose="020B0604020202020204" pitchFamily="34" charset="0"/>
              <a:buChar char="•"/>
            </a:pPr>
            <a:r>
              <a:rPr lang="el-GR" sz="1800" dirty="0" err="1">
                <a:effectLst/>
                <a:highlight>
                  <a:srgbClr val="FFFF00"/>
                </a:highlight>
                <a:latin typeface="ArialMT"/>
              </a:rPr>
              <a:t>Δύσπνοιας</a:t>
            </a:r>
            <a:r>
              <a:rPr lang="el-GR" sz="1800" dirty="0">
                <a:effectLst/>
                <a:latin typeface="ArialMT"/>
              </a:rPr>
              <a:t> (~ 50%) </a:t>
            </a:r>
          </a:p>
          <a:p>
            <a:pPr>
              <a:buFont typeface="Arial" panose="020B0604020202020204" pitchFamily="34" charset="0"/>
              <a:buChar char="•"/>
            </a:pPr>
            <a:r>
              <a:rPr lang="el-GR" sz="1800" dirty="0" err="1">
                <a:effectLst/>
                <a:highlight>
                  <a:srgbClr val="FFFF00"/>
                </a:highlight>
                <a:latin typeface="ArialMT"/>
              </a:rPr>
              <a:t>Αϋπνίας</a:t>
            </a:r>
            <a:r>
              <a:rPr lang="el-GR" sz="1800" dirty="0">
                <a:effectLst/>
                <a:highlight>
                  <a:srgbClr val="FFFF00"/>
                </a:highlight>
                <a:latin typeface="ArialMT"/>
              </a:rPr>
              <a:t> </a:t>
            </a:r>
            <a:r>
              <a:rPr lang="el-GR" sz="1800" dirty="0">
                <a:effectLst/>
                <a:latin typeface="ArialMT"/>
              </a:rPr>
              <a:t>(~ 49%) </a:t>
            </a:r>
          </a:p>
          <a:p>
            <a:pPr>
              <a:buFont typeface="Arial" panose="020B0604020202020204" pitchFamily="34" charset="0"/>
              <a:buChar char="•"/>
            </a:pPr>
            <a:r>
              <a:rPr lang="el-GR" sz="1800" dirty="0" err="1">
                <a:effectLst/>
                <a:latin typeface="ArialMT"/>
              </a:rPr>
              <a:t>Δυσκαταποσίας</a:t>
            </a:r>
            <a:r>
              <a:rPr lang="el-GR" sz="1800" dirty="0">
                <a:effectLst/>
                <a:latin typeface="ArialMT"/>
              </a:rPr>
              <a:t> - </a:t>
            </a:r>
            <a:r>
              <a:rPr lang="el-GR" sz="1800" dirty="0" err="1">
                <a:effectLst/>
                <a:latin typeface="ArialMT"/>
              </a:rPr>
              <a:t>ενυδάτωση</a:t>
            </a:r>
            <a:r>
              <a:rPr lang="el-GR" sz="1800" dirty="0">
                <a:effectLst/>
                <a:latin typeface="ArialMT"/>
              </a:rPr>
              <a:t> </a:t>
            </a:r>
          </a:p>
          <a:p>
            <a:pPr>
              <a:buFont typeface="Arial" panose="020B0604020202020204" pitchFamily="34" charset="0"/>
              <a:buChar char="•"/>
            </a:pPr>
            <a:r>
              <a:rPr lang="el-GR" sz="1800" dirty="0" err="1">
                <a:effectLst/>
                <a:latin typeface="ArialMT"/>
              </a:rPr>
              <a:t>Δυσκοιλιότητας</a:t>
            </a:r>
            <a:r>
              <a:rPr lang="el-GR" sz="1800" dirty="0">
                <a:effectLst/>
                <a:latin typeface="ArialMT"/>
              </a:rPr>
              <a:t> (~ 52%) </a:t>
            </a:r>
          </a:p>
          <a:p>
            <a:pPr>
              <a:buFont typeface="Arial" panose="020B0604020202020204" pitchFamily="34" charset="0"/>
              <a:buChar char="•"/>
            </a:pPr>
            <a:r>
              <a:rPr lang="el-GR" sz="1800" dirty="0" err="1">
                <a:effectLst/>
                <a:latin typeface="ArialMT"/>
              </a:rPr>
              <a:t>Κατακλίσεων</a:t>
            </a:r>
            <a:r>
              <a:rPr lang="el-GR" sz="1800" dirty="0">
                <a:effectLst/>
                <a:latin typeface="ArialMT"/>
              </a:rPr>
              <a:t> </a:t>
            </a:r>
          </a:p>
          <a:p>
            <a:endParaRPr lang="en-GR" dirty="0"/>
          </a:p>
        </p:txBody>
      </p:sp>
      <p:sp>
        <p:nvSpPr>
          <p:cNvPr id="4" name="Content Placeholder 3">
            <a:extLst>
              <a:ext uri="{FF2B5EF4-FFF2-40B4-BE49-F238E27FC236}">
                <a16:creationId xmlns:a16="http://schemas.microsoft.com/office/drawing/2014/main" id="{F95A2242-7060-5343-256C-E1E2E622E8DE}"/>
              </a:ext>
            </a:extLst>
          </p:cNvPr>
          <p:cNvSpPr>
            <a:spLocks noGrp="1"/>
          </p:cNvSpPr>
          <p:nvPr>
            <p:ph sz="half" idx="2"/>
          </p:nvPr>
        </p:nvSpPr>
        <p:spPr/>
        <p:txBody>
          <a:bodyPr/>
          <a:lstStyle/>
          <a:p>
            <a:pPr>
              <a:buFont typeface="Arial" panose="020B0604020202020204" pitchFamily="34" charset="0"/>
              <a:buChar char="•"/>
            </a:pPr>
            <a:r>
              <a:rPr lang="el-GR" sz="1800" dirty="0" err="1">
                <a:effectLst/>
                <a:latin typeface="ArialMT"/>
              </a:rPr>
              <a:t>Κατάθλιψης</a:t>
            </a:r>
            <a:r>
              <a:rPr lang="el-GR" sz="1800" dirty="0">
                <a:effectLst/>
                <a:latin typeface="ArialMT"/>
              </a:rPr>
              <a:t> (~ 41%) </a:t>
            </a:r>
          </a:p>
          <a:p>
            <a:pPr>
              <a:buFont typeface="Arial" panose="020B0604020202020204" pitchFamily="34" charset="0"/>
              <a:buChar char="•"/>
            </a:pPr>
            <a:r>
              <a:rPr lang="el-GR" sz="1800" dirty="0" err="1">
                <a:effectLst/>
                <a:latin typeface="ArialMT"/>
              </a:rPr>
              <a:t>Άγχους</a:t>
            </a:r>
            <a:r>
              <a:rPr lang="el-GR" sz="1800" dirty="0">
                <a:effectLst/>
                <a:latin typeface="ArialMT"/>
              </a:rPr>
              <a:t> (~ 24 - 30%) </a:t>
            </a:r>
          </a:p>
          <a:p>
            <a:pPr>
              <a:buFont typeface="Arial" panose="020B0604020202020204" pitchFamily="34" charset="0"/>
              <a:buChar char="•"/>
            </a:pPr>
            <a:r>
              <a:rPr lang="el-GR" sz="1800" dirty="0" err="1">
                <a:effectLst/>
                <a:highlight>
                  <a:srgbClr val="FFFF00"/>
                </a:highlight>
                <a:latin typeface="ArialMT"/>
              </a:rPr>
              <a:t>Συγχυτικών</a:t>
            </a:r>
            <a:r>
              <a:rPr lang="el-GR" sz="1800" dirty="0">
                <a:effectLst/>
                <a:highlight>
                  <a:srgbClr val="FFFF00"/>
                </a:highlight>
                <a:latin typeface="ArialMT"/>
              </a:rPr>
              <a:t> </a:t>
            </a:r>
            <a:r>
              <a:rPr lang="el-GR" sz="1800" dirty="0" err="1">
                <a:effectLst/>
                <a:highlight>
                  <a:srgbClr val="FFFF00"/>
                </a:highlight>
                <a:latin typeface="ArialMT"/>
              </a:rPr>
              <a:t>συνδρόμων</a:t>
            </a:r>
            <a:r>
              <a:rPr lang="el-GR" sz="1800" dirty="0">
                <a:effectLst/>
                <a:highlight>
                  <a:srgbClr val="FFFF00"/>
                </a:highlight>
                <a:latin typeface="ArialMT"/>
              </a:rPr>
              <a:t> </a:t>
            </a:r>
            <a:r>
              <a:rPr lang="el-GR" sz="1800" dirty="0">
                <a:effectLst/>
                <a:latin typeface="ArialMT"/>
              </a:rPr>
              <a:t>(26 - 44%) </a:t>
            </a:r>
          </a:p>
          <a:p>
            <a:pPr>
              <a:buFont typeface="Arial" panose="020B0604020202020204" pitchFamily="34" charset="0"/>
              <a:buChar char="•"/>
            </a:pPr>
            <a:r>
              <a:rPr lang="el-GR" sz="1800" dirty="0" err="1">
                <a:effectLst/>
                <a:latin typeface="ArialMT"/>
              </a:rPr>
              <a:t>Φόβου</a:t>
            </a:r>
            <a:r>
              <a:rPr lang="el-GR" sz="1800" dirty="0">
                <a:effectLst/>
                <a:latin typeface="ArialMT"/>
              </a:rPr>
              <a:t> </a:t>
            </a:r>
            <a:r>
              <a:rPr lang="el-GR" sz="1800" dirty="0" err="1">
                <a:effectLst/>
                <a:latin typeface="ArialMT"/>
              </a:rPr>
              <a:t>απόρριψης</a:t>
            </a:r>
            <a:r>
              <a:rPr lang="el-GR" sz="1800" dirty="0">
                <a:effectLst/>
                <a:latin typeface="ArialMT"/>
              </a:rPr>
              <a:t> &amp; </a:t>
            </a:r>
            <a:r>
              <a:rPr lang="el-GR" sz="1800" dirty="0" err="1">
                <a:effectLst/>
                <a:latin typeface="ArialMT"/>
              </a:rPr>
              <a:t>εγκατάλειψης</a:t>
            </a:r>
            <a:r>
              <a:rPr lang="el-GR" sz="1800" dirty="0">
                <a:effectLst/>
                <a:latin typeface="ArialMT"/>
              </a:rPr>
              <a:t> </a:t>
            </a:r>
          </a:p>
          <a:p>
            <a:pPr>
              <a:buFont typeface="Arial" panose="020B0604020202020204" pitchFamily="34" charset="0"/>
              <a:buChar char="•"/>
            </a:pPr>
            <a:r>
              <a:rPr lang="el-GR" sz="1800" dirty="0" err="1">
                <a:effectLst/>
                <a:latin typeface="ArialMT"/>
              </a:rPr>
              <a:t>Φόβου</a:t>
            </a:r>
            <a:r>
              <a:rPr lang="el-GR" sz="1800" dirty="0">
                <a:effectLst/>
                <a:latin typeface="ArialMT"/>
              </a:rPr>
              <a:t> </a:t>
            </a:r>
            <a:r>
              <a:rPr lang="el-GR" sz="1800" dirty="0" err="1">
                <a:effectLst/>
                <a:latin typeface="ArialMT"/>
              </a:rPr>
              <a:t>επικείμενου</a:t>
            </a:r>
            <a:r>
              <a:rPr lang="el-GR" sz="1800" dirty="0">
                <a:effectLst/>
                <a:latin typeface="ArialMT"/>
              </a:rPr>
              <a:t> </a:t>
            </a:r>
            <a:r>
              <a:rPr lang="el-GR" sz="1800" dirty="0" err="1">
                <a:effectLst/>
                <a:latin typeface="ArialMT"/>
              </a:rPr>
              <a:t>θανάτου</a:t>
            </a:r>
            <a:r>
              <a:rPr lang="el-GR" sz="1800" dirty="0">
                <a:effectLst/>
                <a:latin typeface="ArialMT"/>
              </a:rPr>
              <a:t> </a:t>
            </a:r>
          </a:p>
          <a:p>
            <a:pPr>
              <a:buFont typeface="Arial" panose="020B0604020202020204" pitchFamily="34" charset="0"/>
              <a:buChar char="•"/>
            </a:pPr>
            <a:r>
              <a:rPr lang="el-GR" sz="1800" dirty="0" err="1">
                <a:effectLst/>
                <a:latin typeface="ArialMT"/>
              </a:rPr>
              <a:t>Αυτοκτονικου</a:t>
            </a:r>
            <a:r>
              <a:rPr lang="el-GR" sz="1800" dirty="0">
                <a:effectLst/>
                <a:latin typeface="ArialMT"/>
              </a:rPr>
              <a:t>́ </a:t>
            </a:r>
            <a:r>
              <a:rPr lang="el-GR" sz="1800" dirty="0" err="1">
                <a:effectLst/>
                <a:latin typeface="ArialMT"/>
              </a:rPr>
              <a:t>ιδεασμου</a:t>
            </a:r>
            <a:r>
              <a:rPr lang="el-GR" sz="1800" dirty="0">
                <a:effectLst/>
                <a:latin typeface="ArialMT"/>
              </a:rPr>
              <a:t>́ (~ 1.5 &gt; </a:t>
            </a:r>
            <a:r>
              <a:rPr lang="el-GR" sz="1800" dirty="0" err="1">
                <a:effectLst/>
                <a:latin typeface="ArialMT"/>
              </a:rPr>
              <a:t>υγιείς</a:t>
            </a:r>
            <a:r>
              <a:rPr lang="el-GR" sz="1800" dirty="0">
                <a:effectLst/>
                <a:latin typeface="ArialMT"/>
              </a:rPr>
              <a:t> ) </a:t>
            </a:r>
          </a:p>
          <a:p>
            <a:endParaRPr lang="en-GR" dirty="0"/>
          </a:p>
        </p:txBody>
      </p:sp>
    </p:spTree>
    <p:extLst>
      <p:ext uri="{BB962C8B-B14F-4D97-AF65-F5344CB8AC3E}">
        <p14:creationId xmlns:p14="http://schemas.microsoft.com/office/powerpoint/2010/main" val="2944065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ADD143B-1292-9252-22CC-8ABD99999CD1}"/>
              </a:ext>
            </a:extLst>
          </p:cNvPr>
          <p:cNvPicPr>
            <a:picLocks noChangeAspect="1"/>
          </p:cNvPicPr>
          <p:nvPr/>
        </p:nvPicPr>
        <p:blipFill>
          <a:blip r:embed="rId2"/>
          <a:stretch>
            <a:fillRect/>
          </a:stretch>
        </p:blipFill>
        <p:spPr>
          <a:xfrm>
            <a:off x="289012" y="0"/>
            <a:ext cx="6095208" cy="6858000"/>
          </a:xfrm>
          <a:prstGeom prst="rect">
            <a:avLst/>
          </a:prstGeom>
        </p:spPr>
      </p:pic>
      <p:pic>
        <p:nvPicPr>
          <p:cNvPr id="3" name="Picture 2">
            <a:extLst>
              <a:ext uri="{FF2B5EF4-FFF2-40B4-BE49-F238E27FC236}">
                <a16:creationId xmlns:a16="http://schemas.microsoft.com/office/drawing/2014/main" id="{F8946EA1-C6BC-537A-E90D-EF6499933010}"/>
              </a:ext>
            </a:extLst>
          </p:cNvPr>
          <p:cNvPicPr>
            <a:picLocks noChangeAspect="1"/>
          </p:cNvPicPr>
          <p:nvPr/>
        </p:nvPicPr>
        <p:blipFill>
          <a:blip r:embed="rId3"/>
          <a:stretch>
            <a:fillRect/>
          </a:stretch>
        </p:blipFill>
        <p:spPr>
          <a:xfrm>
            <a:off x="6520984" y="764847"/>
            <a:ext cx="4846826" cy="5571065"/>
          </a:xfrm>
          <a:prstGeom prst="rect">
            <a:avLst/>
          </a:prstGeom>
          <a:ln>
            <a:noFill/>
          </a:ln>
        </p:spPr>
      </p:pic>
    </p:spTree>
    <p:extLst>
      <p:ext uri="{BB962C8B-B14F-4D97-AF65-F5344CB8AC3E}">
        <p14:creationId xmlns:p14="http://schemas.microsoft.com/office/powerpoint/2010/main" val="37106387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Paris Olympics 2024: Turkish shooter ...">
            <a:extLst>
              <a:ext uri="{FF2B5EF4-FFF2-40B4-BE49-F238E27FC236}">
                <a16:creationId xmlns:a16="http://schemas.microsoft.com/office/drawing/2014/main" id="{9B8B8825-02A3-D407-5467-911A47AD0B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 b="2876"/>
          <a:stretch>
            <a:fillRect/>
          </a:stretch>
        </p:blipFill>
        <p:spPr bwMode="auto">
          <a:xfrm>
            <a:off x="6224530" y="261574"/>
            <a:ext cx="5804105" cy="31674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aris 2024 Olympics: Camille ...">
            <a:extLst>
              <a:ext uri="{FF2B5EF4-FFF2-40B4-BE49-F238E27FC236}">
                <a16:creationId xmlns:a16="http://schemas.microsoft.com/office/drawing/2014/main" id="{8B75F9BB-AEF8-6347-C6DE-666DAF4506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5388" r="2" b="11679"/>
          <a:stretch>
            <a:fillRect/>
          </a:stretch>
        </p:blipFill>
        <p:spPr bwMode="auto">
          <a:xfrm>
            <a:off x="6511636" y="3538214"/>
            <a:ext cx="5067431" cy="276837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exceptional Games vision ...">
            <a:extLst>
              <a:ext uri="{FF2B5EF4-FFF2-40B4-BE49-F238E27FC236}">
                <a16:creationId xmlns:a16="http://schemas.microsoft.com/office/drawing/2014/main" id="{5699F9F0-EC9E-8A3D-4574-5ECCA34731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4163"/>
          <a:stretch>
            <a:fillRect/>
          </a:stretch>
        </p:blipFill>
        <p:spPr bwMode="auto">
          <a:xfrm>
            <a:off x="291895" y="343432"/>
            <a:ext cx="5804105" cy="278994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hina bag first gold medal of Paris ...">
            <a:extLst>
              <a:ext uri="{FF2B5EF4-FFF2-40B4-BE49-F238E27FC236}">
                <a16:creationId xmlns:a16="http://schemas.microsoft.com/office/drawing/2014/main" id="{82496B48-65B8-5174-2A67-946CA1D58F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1126" r="2" b="34632"/>
          <a:stretch>
            <a:fillRect/>
          </a:stretch>
        </p:blipFill>
        <p:spPr bwMode="auto">
          <a:xfrm>
            <a:off x="291895" y="3355428"/>
            <a:ext cx="5797883" cy="2789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15081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32"/>
                                        </p:tgtEl>
                                        <p:attrNameLst>
                                          <p:attrName>style.visibility</p:attrName>
                                        </p:attrNameLst>
                                      </p:cBhvr>
                                      <p:to>
                                        <p:strVal val="visible"/>
                                      </p:to>
                                    </p:set>
                                    <p:animEffect transition="in" filter="checkerboard(across)">
                                      <p:cBhvr>
                                        <p:cTn id="7" dur="500"/>
                                        <p:tgtEl>
                                          <p:spTgt spid="103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linds(horizontal)">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blinds(horizontal)">
                                      <p:cBhvr>
                                        <p:cTn id="17" dur="500"/>
                                        <p:tgtEl>
                                          <p:spTgt spid="1028"/>
                                        </p:tgtEl>
                                      </p:cBhvr>
                                    </p:animEffect>
                                  </p:childTnLst>
                                </p:cTn>
                              </p:par>
                              <p:par>
                                <p:cTn id="18" presetID="3" presetClass="entr" presetSubtype="10" fill="hold" nodeType="withEffect">
                                  <p:stCondLst>
                                    <p:cond delay="0"/>
                                  </p:stCondLst>
                                  <p:childTnLst>
                                    <p:set>
                                      <p:cBhvr>
                                        <p:cTn id="19" dur="1" fill="hold">
                                          <p:stCondLst>
                                            <p:cond delay="0"/>
                                          </p:stCondLst>
                                        </p:cTn>
                                        <p:tgtEl>
                                          <p:spTgt spid="1030"/>
                                        </p:tgtEl>
                                        <p:attrNameLst>
                                          <p:attrName>style.visibility</p:attrName>
                                        </p:attrNameLst>
                                      </p:cBhvr>
                                      <p:to>
                                        <p:strVal val="visible"/>
                                      </p:to>
                                    </p:set>
                                    <p:animEffect transition="in" filter="blinds(horizontal)">
                                      <p:cBhvr>
                                        <p:cTn id="20"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37" name="Straight Connector 1030">
            <a:extLst>
              <a:ext uri="{FF2B5EF4-FFF2-40B4-BE49-F238E27FC236}">
                <a16:creationId xmlns:a16="http://schemas.microsoft.com/office/drawing/2014/main" id="{22F6364A-B358-4BEE-B158-0734D2C938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8202" y="1570814"/>
            <a:ext cx="0" cy="3710227"/>
          </a:xfrm>
          <a:prstGeom prst="line">
            <a:avLst/>
          </a:prstGeom>
          <a:ln w="19050">
            <a:solidFill>
              <a:srgbClr val="FF9425"/>
            </a:solidFill>
          </a:ln>
        </p:spPr>
        <p:style>
          <a:lnRef idx="1">
            <a:schemeClr val="accent1"/>
          </a:lnRef>
          <a:fillRef idx="0">
            <a:schemeClr val="accent1"/>
          </a:fillRef>
          <a:effectRef idx="0">
            <a:schemeClr val="accent1"/>
          </a:effectRef>
          <a:fontRef idx="minor">
            <a:schemeClr val="tx1"/>
          </a:fontRef>
        </p:style>
      </p:cxnSp>
      <p:pic>
        <p:nvPicPr>
          <p:cNvPr id="1026" name="Picture 2" descr="Missed Opportunity Royalty-Free Images ...">
            <a:extLst>
              <a:ext uri="{FF2B5EF4-FFF2-40B4-BE49-F238E27FC236}">
                <a16:creationId xmlns:a16="http://schemas.microsoft.com/office/drawing/2014/main" id="{3C6C1984-D5E8-68DA-7BDD-97ECDA73EC3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51817" y="2193532"/>
            <a:ext cx="7009396" cy="452219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18D53381-DB71-5AF1-621F-59BFC9E8F0D6}"/>
              </a:ext>
            </a:extLst>
          </p:cNvPr>
          <p:cNvPicPr>
            <a:picLocks noChangeAspect="1"/>
          </p:cNvPicPr>
          <p:nvPr/>
        </p:nvPicPr>
        <p:blipFill>
          <a:blip r:embed="rId3"/>
          <a:stretch>
            <a:fillRect/>
          </a:stretch>
        </p:blipFill>
        <p:spPr>
          <a:xfrm>
            <a:off x="152400" y="1570814"/>
            <a:ext cx="7772400" cy="2492686"/>
          </a:xfrm>
          <a:prstGeom prst="rect">
            <a:avLst/>
          </a:prstGeom>
        </p:spPr>
      </p:pic>
    </p:spTree>
    <p:extLst>
      <p:ext uri="{BB962C8B-B14F-4D97-AF65-F5344CB8AC3E}">
        <p14:creationId xmlns:p14="http://schemas.microsoft.com/office/powerpoint/2010/main" val="1315126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Slide Background">
            <a:extLst>
              <a:ext uri="{FF2B5EF4-FFF2-40B4-BE49-F238E27FC236}">
                <a16:creationId xmlns:a16="http://schemas.microsoft.com/office/drawing/2014/main" id="{B65C0385-5E30-4D2E-AF9F-4639659D3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Quiz on Cancer Risks for Black People">
            <a:extLst>
              <a:ext uri="{FF2B5EF4-FFF2-40B4-BE49-F238E27FC236}">
                <a16:creationId xmlns:a16="http://schemas.microsoft.com/office/drawing/2014/main" id="{ECB38F83-2B4D-4E37-5A39-46DFB7E856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956" r="772" b="-2"/>
          <a:stretch>
            <a:fillRect/>
          </a:stretch>
        </p:blipFill>
        <p:spPr bwMode="auto">
          <a:xfrm>
            <a:off x="1240808" y="2249766"/>
            <a:ext cx="3849369" cy="3272699"/>
          </a:xfrm>
          <a:prstGeom prst="rect">
            <a:avLst/>
          </a:prstGeom>
          <a:noFill/>
          <a:extLst>
            <a:ext uri="{909E8E84-426E-40DD-AFC4-6F175D3DCCD1}">
              <a14:hiddenFill xmlns:a14="http://schemas.microsoft.com/office/drawing/2010/main">
                <a:solidFill>
                  <a:srgbClr val="FFFFFF"/>
                </a:solidFill>
              </a14:hiddenFill>
            </a:ext>
          </a:extLst>
        </p:spPr>
      </p:pic>
      <p:sp useBgFill="1">
        <p:nvSpPr>
          <p:cNvPr id="1033" name="Rectangle 1032">
            <a:extLst>
              <a:ext uri="{FF2B5EF4-FFF2-40B4-BE49-F238E27FC236}">
                <a16:creationId xmlns:a16="http://schemas.microsoft.com/office/drawing/2014/main" id="{E335820B-3A29-42C5-AA8D-10ECA43CD9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1729117"/>
          </a:xfrm>
          <a:prstGeom prst="rect">
            <a:avLst/>
          </a:prstGeom>
          <a:ln>
            <a:noFill/>
          </a:ln>
          <a:effectLst>
            <a:outerShdw blurRad="368300" dist="101600" dir="546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5DBD5F-ED90-51D0-331F-F0082F067917}"/>
              </a:ext>
            </a:extLst>
          </p:cNvPr>
          <p:cNvSpPr>
            <a:spLocks noGrp="1"/>
          </p:cNvSpPr>
          <p:nvPr>
            <p:ph type="title"/>
          </p:nvPr>
        </p:nvSpPr>
        <p:spPr>
          <a:xfrm>
            <a:off x="1790501" y="647449"/>
            <a:ext cx="10591999" cy="1023584"/>
          </a:xfrm>
        </p:spPr>
        <p:txBody>
          <a:bodyPr>
            <a:normAutofit/>
          </a:bodyPr>
          <a:lstStyle/>
          <a:p>
            <a:r>
              <a:rPr lang="en-GR" sz="4000" dirty="0"/>
              <a:t>Results</a:t>
            </a:r>
          </a:p>
        </p:txBody>
      </p:sp>
      <p:sp>
        <p:nvSpPr>
          <p:cNvPr id="3" name="Content Placeholder 2">
            <a:extLst>
              <a:ext uri="{FF2B5EF4-FFF2-40B4-BE49-F238E27FC236}">
                <a16:creationId xmlns:a16="http://schemas.microsoft.com/office/drawing/2014/main" id="{0E07A0A9-CCA2-0DAA-E1C3-C3E544BC4B8C}"/>
              </a:ext>
            </a:extLst>
          </p:cNvPr>
          <p:cNvSpPr>
            <a:spLocks noGrp="1"/>
          </p:cNvSpPr>
          <p:nvPr>
            <p:ph idx="1"/>
          </p:nvPr>
        </p:nvSpPr>
        <p:spPr>
          <a:xfrm>
            <a:off x="6792897" y="1998082"/>
            <a:ext cx="4550391" cy="4649036"/>
          </a:xfrm>
        </p:spPr>
        <p:txBody>
          <a:bodyPr anchor="ctr">
            <a:normAutofit/>
          </a:bodyPr>
          <a:lstStyle/>
          <a:p>
            <a:r>
              <a:rPr lang="en-GB" sz="1600" dirty="0">
                <a:effectLst/>
                <a:latin typeface="GuardianSansGR"/>
              </a:rPr>
              <a:t>Of </a:t>
            </a:r>
            <a:r>
              <a:rPr lang="en-GB" sz="1600" dirty="0">
                <a:effectLst/>
                <a:highlight>
                  <a:srgbClr val="FF00FF"/>
                </a:highlight>
                <a:latin typeface="GuardianSansGR"/>
              </a:rPr>
              <a:t>141 unique patients </a:t>
            </a:r>
            <a:r>
              <a:rPr lang="en-GB" sz="1600" dirty="0">
                <a:effectLst/>
                <a:latin typeface="GuardianSansGR"/>
              </a:rPr>
              <a:t>in the full sample, 54 (38.3%) were women and 123 (87.2%) were White</a:t>
            </a:r>
          </a:p>
          <a:p>
            <a:r>
              <a:rPr lang="en-GB" sz="1600" dirty="0">
                <a:effectLst/>
                <a:latin typeface="GuardianSansGR"/>
              </a:rPr>
              <a:t>Of </a:t>
            </a:r>
            <a:r>
              <a:rPr lang="en-GB" sz="1600" dirty="0">
                <a:effectLst/>
                <a:highlight>
                  <a:srgbClr val="FF00FF"/>
                </a:highlight>
                <a:latin typeface="GuardianSansGR"/>
              </a:rPr>
              <a:t>39 unique oncologists</a:t>
            </a:r>
            <a:r>
              <a:rPr lang="en-GB" sz="1600" dirty="0">
                <a:effectLst/>
                <a:latin typeface="GuardianSansGR"/>
              </a:rPr>
              <a:t>, 8 (19.5%) were women, and 34 (82.9%) were White. The mean (SD) age for both patients and oncologists was 56.3 (10.0) years</a:t>
            </a:r>
            <a:endParaRPr lang="en-GB" sz="1600" dirty="0">
              <a:effectLst/>
            </a:endParaRPr>
          </a:p>
          <a:p>
            <a:r>
              <a:rPr lang="en-GB" sz="1600" dirty="0">
                <a:effectLst/>
                <a:highlight>
                  <a:srgbClr val="00FFFF"/>
                </a:highlight>
                <a:latin typeface="GuardianSansGR"/>
              </a:rPr>
              <a:t>(5%) </a:t>
            </a:r>
            <a:r>
              <a:rPr lang="en-GB" sz="1600" dirty="0">
                <a:effectLst/>
                <a:latin typeface="GuardianSansGR"/>
              </a:rPr>
              <a:t>included discussions of ACP, palliative care, treatment discontinuation, hospice care, or after-death wishes</a:t>
            </a:r>
          </a:p>
          <a:p>
            <a:r>
              <a:rPr lang="en-GB" sz="1600" dirty="0">
                <a:effectLst/>
                <a:highlight>
                  <a:srgbClr val="00FFFF"/>
                </a:highlight>
                <a:latin typeface="GuardianSansGR"/>
              </a:rPr>
              <a:t>(33%) </a:t>
            </a:r>
            <a:r>
              <a:rPr lang="en-GB" sz="1600" dirty="0">
                <a:effectLst/>
                <a:latin typeface="GuardianSansGR"/>
              </a:rPr>
              <a:t>of oncologists with at least 1 EOL discussion</a:t>
            </a:r>
          </a:p>
          <a:p>
            <a:r>
              <a:rPr lang="en-GB" sz="1600" dirty="0">
                <a:effectLst/>
                <a:highlight>
                  <a:srgbClr val="FFFF00"/>
                </a:highlight>
                <a:latin typeface="GuardianSansGR"/>
              </a:rPr>
              <a:t>(64%) included missed opportunities</a:t>
            </a:r>
          </a:p>
          <a:p>
            <a:pPr marL="0" indent="0">
              <a:buNone/>
            </a:pPr>
            <a:endParaRPr lang="en-GB" sz="1600" dirty="0">
              <a:effectLst/>
              <a:highlight>
                <a:srgbClr val="FFFF00"/>
              </a:highlight>
              <a:latin typeface="GuardianSansGR"/>
            </a:endParaRPr>
          </a:p>
          <a:p>
            <a:pPr marL="0" indent="0">
              <a:buNone/>
            </a:pPr>
            <a:r>
              <a:rPr lang="en-GB" sz="1600" dirty="0">
                <a:effectLst/>
                <a:latin typeface="GuardianSansGR"/>
              </a:rPr>
              <a:t>23 oncologists had either a missed opportunity or actual EOL discussion; only 4 of 23 (17.4%) had both. </a:t>
            </a:r>
          </a:p>
          <a:p>
            <a:pPr marL="0" indent="0">
              <a:buNone/>
            </a:pPr>
            <a:endParaRPr lang="el-GR" sz="1600" dirty="0">
              <a:latin typeface="GuardianSansGR"/>
            </a:endParaRPr>
          </a:p>
          <a:p>
            <a:pPr marL="0" indent="0">
              <a:buNone/>
            </a:pPr>
            <a:endParaRPr lang="en-GR" sz="1600" dirty="0"/>
          </a:p>
        </p:txBody>
      </p:sp>
    </p:spTree>
    <p:extLst>
      <p:ext uri="{BB962C8B-B14F-4D97-AF65-F5344CB8AC3E}">
        <p14:creationId xmlns:p14="http://schemas.microsoft.com/office/powerpoint/2010/main" val="323322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489884C-A322-9AB3-1049-0AADA0AB4F43}"/>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7200" kern="1200">
                <a:solidFill>
                  <a:schemeClr val="tx1"/>
                </a:solidFill>
                <a:latin typeface="+mj-lt"/>
                <a:ea typeface="+mj-ea"/>
                <a:cs typeface="+mj-cs"/>
              </a:rPr>
              <a:t>Message to take home as clinicians…</a:t>
            </a:r>
          </a:p>
        </p:txBody>
      </p:sp>
      <p:sp>
        <p:nvSpPr>
          <p:cNvPr id="15" name="Rectangle 14">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02370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E8CE43-8ED7-35A2-507A-F6DD5D55D6EF}"/>
              </a:ext>
            </a:extLst>
          </p:cNvPr>
          <p:cNvSpPr>
            <a:spLocks noGrp="1"/>
          </p:cNvSpPr>
          <p:nvPr>
            <p:ph type="title"/>
          </p:nvPr>
        </p:nvSpPr>
        <p:spPr>
          <a:xfrm>
            <a:off x="222478" y="-107959"/>
            <a:ext cx="3300984" cy="1645920"/>
          </a:xfrm>
        </p:spPr>
        <p:txBody>
          <a:bodyPr>
            <a:normAutofit/>
          </a:bodyPr>
          <a:lstStyle/>
          <a:p>
            <a:r>
              <a:rPr lang="en-US" sz="2800" dirty="0"/>
              <a:t>     </a:t>
            </a:r>
            <a:r>
              <a:rPr lang="en-GR" sz="2800" b="1" dirty="0"/>
              <a:t>Palliative Care</a:t>
            </a:r>
            <a:endParaRPr lang="en-US" sz="2800" b="1" dirty="0"/>
          </a:p>
        </p:txBody>
      </p:sp>
      <p:sp>
        <p:nvSpPr>
          <p:cNvPr id="4" name="Content Placeholder 3">
            <a:extLst>
              <a:ext uri="{FF2B5EF4-FFF2-40B4-BE49-F238E27FC236}">
                <a16:creationId xmlns:a16="http://schemas.microsoft.com/office/drawing/2014/main" id="{A02880DA-CDDB-B9FE-69A1-8574CD221862}"/>
              </a:ext>
            </a:extLst>
          </p:cNvPr>
          <p:cNvSpPr>
            <a:spLocks noGrp="1"/>
          </p:cNvSpPr>
          <p:nvPr>
            <p:ph idx="1"/>
          </p:nvPr>
        </p:nvSpPr>
        <p:spPr>
          <a:xfrm>
            <a:off x="4463746" y="439607"/>
            <a:ext cx="6858000" cy="2251102"/>
          </a:xfrm>
        </p:spPr>
        <p:txBody>
          <a:bodyPr anchor="ctr">
            <a:normAutofit/>
          </a:bodyPr>
          <a:lstStyle/>
          <a:p>
            <a:r>
              <a:rPr lang="en-US" sz="1800" u="sng" dirty="0">
                <a:highlight>
                  <a:srgbClr val="FFFF00"/>
                </a:highlight>
              </a:rPr>
              <a:t>Gained time is our success.</a:t>
            </a:r>
          </a:p>
          <a:p>
            <a:r>
              <a:rPr lang="en-US" sz="1800" u="sng" dirty="0"/>
              <a:t>Death of our patient is NOT a failure.</a:t>
            </a:r>
          </a:p>
          <a:p>
            <a:endParaRPr lang="en-US" sz="1800" dirty="0"/>
          </a:p>
          <a:p>
            <a:r>
              <a:rPr lang="en-US" sz="1800" u="sng" dirty="0">
                <a:highlight>
                  <a:srgbClr val="00FFFF"/>
                </a:highlight>
              </a:rPr>
              <a:t>NOT respecting patient’s dignity </a:t>
            </a:r>
            <a:r>
              <a:rPr lang="en-US" sz="1800" b="1" u="sng" dirty="0">
                <a:highlight>
                  <a:srgbClr val="00FFFF"/>
                </a:highlight>
              </a:rPr>
              <a:t>IS a failure</a:t>
            </a:r>
          </a:p>
          <a:p>
            <a:pPr marL="0" indent="0">
              <a:buNone/>
            </a:pPr>
            <a:endParaRPr lang="en-US" sz="1800" dirty="0"/>
          </a:p>
        </p:txBody>
      </p:sp>
      <p:pic>
        <p:nvPicPr>
          <p:cNvPr id="5" name="Picture 4" descr="A graph of cancer&#10;&#10;Description automatically generated">
            <a:extLst>
              <a:ext uri="{FF2B5EF4-FFF2-40B4-BE49-F238E27FC236}">
                <a16:creationId xmlns:a16="http://schemas.microsoft.com/office/drawing/2014/main" id="{A3144D88-5469-EF01-1B3F-FD7EC37D566C}"/>
              </a:ext>
            </a:extLst>
          </p:cNvPr>
          <p:cNvPicPr>
            <a:picLocks noChangeAspect="1"/>
          </p:cNvPicPr>
          <p:nvPr/>
        </p:nvPicPr>
        <p:blipFill>
          <a:blip r:embed="rId4"/>
          <a:stretch>
            <a:fillRect/>
          </a:stretch>
        </p:blipFill>
        <p:spPr>
          <a:xfrm>
            <a:off x="4463746" y="3083651"/>
            <a:ext cx="3129807" cy="3639312"/>
          </a:xfrm>
          <a:prstGeom prst="rect">
            <a:avLst/>
          </a:prstGeom>
        </p:spPr>
      </p:pic>
      <p:pic>
        <p:nvPicPr>
          <p:cNvPr id="2" name="Picture 2" descr="Life expectancy increased | Gapminder">
            <a:extLst>
              <a:ext uri="{FF2B5EF4-FFF2-40B4-BE49-F238E27FC236}">
                <a16:creationId xmlns:a16="http://schemas.microsoft.com/office/drawing/2014/main" id="{3AB6FA98-BA80-8C8B-90B4-2746B8F6D35D}"/>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719904" y="4167291"/>
            <a:ext cx="4001959" cy="22511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screenshot of a cell phone&#10;&#10;Description automatically generated">
            <a:extLst>
              <a:ext uri="{FF2B5EF4-FFF2-40B4-BE49-F238E27FC236}">
                <a16:creationId xmlns:a16="http://schemas.microsoft.com/office/drawing/2014/main" id="{5D25A111-A435-59C4-FCD1-221B21B8D17C}"/>
              </a:ext>
            </a:extLst>
          </p:cNvPr>
          <p:cNvPicPr>
            <a:picLocks noChangeAspect="1"/>
          </p:cNvPicPr>
          <p:nvPr/>
        </p:nvPicPr>
        <p:blipFill>
          <a:blip r:embed="rId6"/>
          <a:stretch>
            <a:fillRect/>
          </a:stretch>
        </p:blipFill>
        <p:spPr>
          <a:xfrm>
            <a:off x="8995320" y="439607"/>
            <a:ext cx="2726543" cy="3234566"/>
          </a:xfrm>
          <a:prstGeom prst="rect">
            <a:avLst/>
          </a:prstGeom>
        </p:spPr>
      </p:pic>
      <p:pic>
        <p:nvPicPr>
          <p:cNvPr id="6" name="ScreenRecording_10-09-2025 20-34-39_1_E087CFC7-819A-4D9B-AAF1-758C851D7D54.mp4">
            <a:hlinkClick r:id="" action="ppaction://media"/>
            <a:extLst>
              <a:ext uri="{FF2B5EF4-FFF2-40B4-BE49-F238E27FC236}">
                <a16:creationId xmlns:a16="http://schemas.microsoft.com/office/drawing/2014/main" id="{CE4093FC-8E12-BD64-20FC-6205FA46C1B5}"/>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791464" y="1537961"/>
            <a:ext cx="3137072" cy="5087144"/>
          </a:xfrm>
          <a:prstGeom prst="rect">
            <a:avLst/>
          </a:prstGeom>
        </p:spPr>
      </p:pic>
    </p:spTree>
    <p:extLst>
      <p:ext uri="{BB962C8B-B14F-4D97-AF65-F5344CB8AC3E}">
        <p14:creationId xmlns:p14="http://schemas.microsoft.com/office/powerpoint/2010/main" val="716330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heckerboard(across)">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checkerboard(across)">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 calcmode="lin" valueType="num">
                                      <p:cBhvr additive="base">
                                        <p:cTn id="2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anim calcmode="lin" valueType="num">
                                      <p:cBhvr additive="base">
                                        <p:cTn id="2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 calcmode="lin" valueType="num">
                                      <p:cBhvr additive="base">
                                        <p:cTn id="3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mediacall" presetSubtype="0" fill="hold" nodeType="clickEffect">
                                  <p:stCondLst>
                                    <p:cond delay="0"/>
                                  </p:stCondLst>
                                  <p:childTnLst>
                                    <p:cmd type="call" cmd="playFrom(0.0)">
                                      <p:cBhvr>
                                        <p:cTn id="40" dur="4692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41" fill="hold" display="0">
                  <p:stCondLst>
                    <p:cond delay="indefinite"/>
                  </p:stCondLst>
                </p:cTn>
                <p:tgtEl>
                  <p:spTgt spid="6"/>
                </p:tgtEl>
              </p:cMediaNode>
            </p:video>
            <p:seq concurrent="1" nextAc="seek">
              <p:cTn id="42" restart="whenNotActive" fill="hold" evtFilter="cancelBubble" nodeType="interactiveSeq">
                <p:stCondLst>
                  <p:cond evt="onClick" delay="0">
                    <p:tgtEl>
                      <p:spTgt spid="6"/>
                    </p:tgtEl>
                  </p:cond>
                </p:stCondLst>
                <p:endSync evt="end" delay="0">
                  <p:rtn val="all"/>
                </p:endSync>
                <p:childTnLst>
                  <p:par>
                    <p:cTn id="43" fill="hold">
                      <p:stCondLst>
                        <p:cond delay="0"/>
                      </p:stCondLst>
                      <p:childTnLst>
                        <p:par>
                          <p:cTn id="44" fill="hold">
                            <p:stCondLst>
                              <p:cond delay="0"/>
                            </p:stCondLst>
                            <p:childTnLst>
                              <p:par>
                                <p:cTn id="45" presetID="2" presetClass="mediacall" presetSubtype="0" fill="hold" nodeType="clickEffect">
                                  <p:stCondLst>
                                    <p:cond delay="0"/>
                                  </p:stCondLst>
                                  <p:childTnLst>
                                    <p:cmd type="call" cmd="togglePause">
                                      <p:cBhvr>
                                        <p:cTn id="46" dur="1" fill="hold"/>
                                        <p:tgtEl>
                                          <p:spTgt spid="6"/>
                                        </p:tgtEl>
                                      </p:cBhvr>
                                    </p:cmd>
                                  </p:childTnLst>
                                </p:cTn>
                              </p:par>
                            </p:childTnLst>
                          </p:cTn>
                        </p:par>
                      </p:childTnLst>
                    </p:cTn>
                  </p:par>
                </p:childTnLst>
              </p:cTn>
              <p:nextCondLst>
                <p:cond evt="onClick" delay="0">
                  <p:tgtEl>
                    <p:spTgt spid="6"/>
                  </p:tgtEl>
                </p:cond>
              </p:nextCondLst>
            </p:seq>
          </p:childTnLst>
        </p:cTn>
      </p:par>
    </p:tnLst>
    <p:bldLst>
      <p:bldP spid="4"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3DA8C35-3163-A56F-BB1F-D6A99DFDF05D}"/>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7200" kern="1200">
                <a:solidFill>
                  <a:schemeClr val="tx1"/>
                </a:solidFill>
                <a:latin typeface="+mj-lt"/>
                <a:ea typeface="+mj-ea"/>
                <a:cs typeface="+mj-cs"/>
              </a:rPr>
              <a:t>Message to take home as my friends…</a:t>
            </a:r>
          </a:p>
        </p:txBody>
      </p:sp>
      <p:sp>
        <p:nvSpPr>
          <p:cNvPr id="13" name="Rectangle 1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82701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B28376-D31C-97C9-C046-AB5DE4934E6C}"/>
              </a:ext>
            </a:extLst>
          </p:cNvPr>
          <p:cNvSpPr>
            <a:spLocks noGrp="1"/>
          </p:cNvSpPr>
          <p:nvPr>
            <p:ph type="title"/>
          </p:nvPr>
        </p:nvSpPr>
        <p:spPr/>
        <p:txBody>
          <a:bodyPr/>
          <a:lstStyle/>
          <a:p>
            <a:r>
              <a:rPr lang="en-GR" dirty="0"/>
              <a:t>             Make your life line if not long..  </a:t>
            </a:r>
            <a:br>
              <a:rPr lang="en-GR" dirty="0"/>
            </a:br>
            <a:r>
              <a:rPr lang="en-GR" dirty="0"/>
              <a:t>                 </a:t>
            </a:r>
            <a:r>
              <a:rPr lang="en-GB" dirty="0"/>
              <a:t>T</a:t>
            </a:r>
            <a:r>
              <a:rPr lang="en-GR" dirty="0"/>
              <a:t>hen as full as posible !!!!!…</a:t>
            </a:r>
          </a:p>
        </p:txBody>
      </p:sp>
      <p:pic>
        <p:nvPicPr>
          <p:cNvPr id="1026" name="Picture 2" descr="Giving Birth: Labor &amp; Delivery Tips ...">
            <a:extLst>
              <a:ext uri="{FF2B5EF4-FFF2-40B4-BE49-F238E27FC236}">
                <a16:creationId xmlns:a16="http://schemas.microsoft.com/office/drawing/2014/main" id="{17FBF965-DEB6-A688-5A38-1FE9EAECA1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194" y="3266198"/>
            <a:ext cx="941456" cy="683719"/>
          </a:xfrm>
          <a:prstGeom prst="rect">
            <a:avLst/>
          </a:prstGeom>
          <a:noFill/>
          <a:extLst>
            <a:ext uri="{909E8E84-426E-40DD-AFC4-6F175D3DCCD1}">
              <a14:hiddenFill xmlns:a14="http://schemas.microsoft.com/office/drawing/2010/main">
                <a:solidFill>
                  <a:srgbClr val="FFFFFF"/>
                </a:solidFill>
              </a14:hiddenFill>
            </a:ext>
          </a:extLst>
        </p:spPr>
      </p:pic>
      <p:sp>
        <p:nvSpPr>
          <p:cNvPr id="4" name="Right Arrow 3">
            <a:extLst>
              <a:ext uri="{FF2B5EF4-FFF2-40B4-BE49-F238E27FC236}">
                <a16:creationId xmlns:a16="http://schemas.microsoft.com/office/drawing/2014/main" id="{BB2CED3B-61D2-C51C-FF17-AD67D492DFCE}"/>
              </a:ext>
            </a:extLst>
          </p:cNvPr>
          <p:cNvSpPr/>
          <p:nvPr/>
        </p:nvSpPr>
        <p:spPr>
          <a:xfrm>
            <a:off x="314324" y="4000500"/>
            <a:ext cx="11331137" cy="2351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pic>
        <p:nvPicPr>
          <p:cNvPr id="1028" name="Picture 4" descr="3D Ultrasound 4D Ultrasound - Baby in ...">
            <a:extLst>
              <a:ext uri="{FF2B5EF4-FFF2-40B4-BE49-F238E27FC236}">
                <a16:creationId xmlns:a16="http://schemas.microsoft.com/office/drawing/2014/main" id="{628B22AF-247A-F7E2-DA72-E581375B8D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299" y="4286252"/>
            <a:ext cx="977790" cy="77602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enefits of Toys for Infants ...">
            <a:extLst>
              <a:ext uri="{FF2B5EF4-FFF2-40B4-BE49-F238E27FC236}">
                <a16:creationId xmlns:a16="http://schemas.microsoft.com/office/drawing/2014/main" id="{8AB7DAD3-6089-0AD7-3038-2C786465AF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5311" y="2150818"/>
            <a:ext cx="1234297" cy="82136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Graduation – GOAL High School">
            <a:extLst>
              <a:ext uri="{FF2B5EF4-FFF2-40B4-BE49-F238E27FC236}">
                <a16:creationId xmlns:a16="http://schemas.microsoft.com/office/drawing/2014/main" id="{5D86894D-9F46-84E3-8B5A-03397A0639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7567" y="5237099"/>
            <a:ext cx="1010359" cy="137157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Why are fewer people getting married?">
            <a:extLst>
              <a:ext uri="{FF2B5EF4-FFF2-40B4-BE49-F238E27FC236}">
                <a16:creationId xmlns:a16="http://schemas.microsoft.com/office/drawing/2014/main" id="{2AD54DD5-3D16-61F2-4467-D51D2A4A6F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20252" y="1981141"/>
            <a:ext cx="1595751" cy="99104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Weddings - St Mary's Church, Beverley">
            <a:extLst>
              <a:ext uri="{FF2B5EF4-FFF2-40B4-BE49-F238E27FC236}">
                <a16:creationId xmlns:a16="http://schemas.microsoft.com/office/drawing/2014/main" id="{A83F2E6A-F361-4F9B-7A50-105A229728A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33713" y="4303147"/>
            <a:ext cx="1220279" cy="914031"/>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First Day At A New Job ...">
            <a:extLst>
              <a:ext uri="{FF2B5EF4-FFF2-40B4-BE49-F238E27FC236}">
                <a16:creationId xmlns:a16="http://schemas.microsoft.com/office/drawing/2014/main" id="{7E2A1D24-FED4-DFE6-9518-5B1FBC0227D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56211" y="2045460"/>
            <a:ext cx="1220279" cy="81204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Traveling abroad in 2024: is it worth ...">
            <a:extLst>
              <a:ext uri="{FF2B5EF4-FFF2-40B4-BE49-F238E27FC236}">
                <a16:creationId xmlns:a16="http://schemas.microsoft.com/office/drawing/2014/main" id="{27986FEA-B08A-1340-6D07-58457EB0B38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26435" y="2640440"/>
            <a:ext cx="1113331" cy="860103"/>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Camel Safari | Ultimate Guide to Riding ...">
            <a:extLst>
              <a:ext uri="{FF2B5EF4-FFF2-40B4-BE49-F238E27FC236}">
                <a16:creationId xmlns:a16="http://schemas.microsoft.com/office/drawing/2014/main" id="{5796852A-D163-2A23-54B8-381ADE82E33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11093" y="4265151"/>
            <a:ext cx="1587500" cy="829597"/>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Global Elections in 2024: What We ...">
            <a:extLst>
              <a:ext uri="{FF2B5EF4-FFF2-40B4-BE49-F238E27FC236}">
                <a16:creationId xmlns:a16="http://schemas.microsoft.com/office/drawing/2014/main" id="{E079C79D-628E-3EDF-330F-6D743FC6FF5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73828" y="5459408"/>
            <a:ext cx="2166976" cy="1128778"/>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Local Teaching &amp; Learning Conferences ...">
            <a:extLst>
              <a:ext uri="{FF2B5EF4-FFF2-40B4-BE49-F238E27FC236}">
                <a16:creationId xmlns:a16="http://schemas.microsoft.com/office/drawing/2014/main" id="{9B7DA420-C665-A35D-3AD9-93509EB0E38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84321" y="5339608"/>
            <a:ext cx="2451100" cy="1037277"/>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Get Sick When the Seasons Change ...">
            <a:extLst>
              <a:ext uri="{FF2B5EF4-FFF2-40B4-BE49-F238E27FC236}">
                <a16:creationId xmlns:a16="http://schemas.microsoft.com/office/drawing/2014/main" id="{1D35DA9E-EECC-5382-EEDD-9956F1D685C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867735" y="4235669"/>
            <a:ext cx="1930450" cy="1284627"/>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Breast Cancer ...">
            <a:extLst>
              <a:ext uri="{FF2B5EF4-FFF2-40B4-BE49-F238E27FC236}">
                <a16:creationId xmlns:a16="http://schemas.microsoft.com/office/drawing/2014/main" id="{7FD8CD94-7E56-1ABB-84C5-71D41ED2220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487423" y="2992306"/>
            <a:ext cx="1338006" cy="879123"/>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How to build a house in Brisbane, QLD ...">
            <a:extLst>
              <a:ext uri="{FF2B5EF4-FFF2-40B4-BE49-F238E27FC236}">
                <a16:creationId xmlns:a16="http://schemas.microsoft.com/office/drawing/2014/main" id="{B4548E8C-F63D-8F85-D276-6A4498203327}"/>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804461" y="2815213"/>
            <a:ext cx="1338006" cy="1105074"/>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Christmas Family Dinner Images – Browse ...">
            <a:extLst>
              <a:ext uri="{FF2B5EF4-FFF2-40B4-BE49-F238E27FC236}">
                <a16:creationId xmlns:a16="http://schemas.microsoft.com/office/drawing/2014/main" id="{89C57439-B93B-0893-C63D-659A61D39309}"/>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01268" y="4266559"/>
            <a:ext cx="1458462" cy="970540"/>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12 Questions to Ask Your Surgeon Before ...">
            <a:extLst>
              <a:ext uri="{FF2B5EF4-FFF2-40B4-BE49-F238E27FC236}">
                <a16:creationId xmlns:a16="http://schemas.microsoft.com/office/drawing/2014/main" id="{54E552A4-131F-44A0-8C16-8E8544D67124}"/>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0002401" y="1895191"/>
            <a:ext cx="1454711" cy="968044"/>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What is Radiation Therapy ...">
            <a:extLst>
              <a:ext uri="{FF2B5EF4-FFF2-40B4-BE49-F238E27FC236}">
                <a16:creationId xmlns:a16="http://schemas.microsoft.com/office/drawing/2014/main" id="{6B1FC625-A712-3CB1-C521-B94997CFA49D}"/>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618958" y="5621462"/>
            <a:ext cx="1587500" cy="105640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The Best 30th Birthday Ideas and Themes ...">
            <a:extLst>
              <a:ext uri="{FF2B5EF4-FFF2-40B4-BE49-F238E27FC236}">
                <a16:creationId xmlns:a16="http://schemas.microsoft.com/office/drawing/2014/main" id="{5EABD8CC-F559-FA88-314E-AEEDDF6861CE}"/>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123629" y="3120682"/>
            <a:ext cx="1451081" cy="81532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2AF47679-7392-4FAF-C415-F2614F354B46}"/>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573101" y="3070492"/>
            <a:ext cx="1565219" cy="81532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arachuting vs. Skydiving: What's the ...">
            <a:extLst>
              <a:ext uri="{FF2B5EF4-FFF2-40B4-BE49-F238E27FC236}">
                <a16:creationId xmlns:a16="http://schemas.microsoft.com/office/drawing/2014/main" id="{4946834F-7E4D-BE65-054E-560B6AF0EB27}"/>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879869" y="5586080"/>
            <a:ext cx="1367251" cy="85694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systole cardiac arrest, illustration - Stock Image - F041/7653 - Science  Photo Library">
            <a:extLst>
              <a:ext uri="{FF2B5EF4-FFF2-40B4-BE49-F238E27FC236}">
                <a16:creationId xmlns:a16="http://schemas.microsoft.com/office/drawing/2014/main" id="{8FE30E15-89A0-4332-5536-E2C0A7673BEE}"/>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0928633" y="4292650"/>
            <a:ext cx="1196483" cy="880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90837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20655</TotalTime>
  <Words>999</Words>
  <Application>Microsoft Office PowerPoint</Application>
  <PresentationFormat>Ευρεία οθόνη</PresentationFormat>
  <Paragraphs>181</Paragraphs>
  <Slides>40</Slides>
  <Notes>6</Notes>
  <HiddenSlides>0</HiddenSlides>
  <MMClips>1</MMClips>
  <ScaleCrop>false</ScaleCrop>
  <HeadingPairs>
    <vt:vector size="6" baseType="variant">
      <vt:variant>
        <vt:lpstr>Γραμματοσειρές που χρησιμοποιούνται</vt:lpstr>
      </vt:variant>
      <vt:variant>
        <vt:i4>8</vt:i4>
      </vt:variant>
      <vt:variant>
        <vt:lpstr>Θέμα</vt:lpstr>
      </vt:variant>
      <vt:variant>
        <vt:i4>1</vt:i4>
      </vt:variant>
      <vt:variant>
        <vt:lpstr>Τίτλοι διαφανειών</vt:lpstr>
      </vt:variant>
      <vt:variant>
        <vt:i4>40</vt:i4>
      </vt:variant>
    </vt:vector>
  </HeadingPairs>
  <TitlesOfParts>
    <vt:vector size="49" baseType="lpstr">
      <vt:lpstr>APPLE CHANCERY</vt:lpstr>
      <vt:lpstr>Arial</vt:lpstr>
      <vt:lpstr>ArialMT</vt:lpstr>
      <vt:lpstr>Calibri</vt:lpstr>
      <vt:lpstr>Calibri Light</vt:lpstr>
      <vt:lpstr>GuardianSansGR</vt:lpstr>
      <vt:lpstr>Times New Roman</vt:lpstr>
      <vt:lpstr>Wingdings</vt:lpstr>
      <vt:lpstr>Office Theme</vt:lpstr>
      <vt:lpstr>Παρουσίαση του PowerPoint</vt:lpstr>
      <vt:lpstr>Παρουσίαση του PowerPoint</vt:lpstr>
      <vt:lpstr>Palliative protocols</vt:lpstr>
      <vt:lpstr>Medical achievements </vt:lpstr>
      <vt:lpstr>Παρουσίαση του PowerPoint</vt:lpstr>
      <vt:lpstr>Life line…</vt:lpstr>
      <vt:lpstr>Παρουσίαση του PowerPoint</vt:lpstr>
      <vt:lpstr>Παρουσίαση του PowerPoint</vt:lpstr>
      <vt:lpstr>Παρουσίαση του PowerPoint</vt:lpstr>
      <vt:lpstr>Παρουσίαση του PowerPoint</vt:lpstr>
      <vt:lpstr>Patients’ life line…</vt:lpstr>
      <vt:lpstr>Patients’ life line…</vt:lpstr>
      <vt:lpstr>Παρουσίαση του PowerPoint</vt:lpstr>
      <vt:lpstr>The bow tie..</vt:lpstr>
      <vt:lpstr>Παρουσίαση του PowerPoint</vt:lpstr>
      <vt:lpstr>Παρουσίαση του PowerPoint</vt:lpstr>
      <vt:lpstr>Best Pain Management</vt:lpstr>
      <vt:lpstr>Παρουσίαση του PowerPoint</vt:lpstr>
      <vt:lpstr>     Years of pain before death</vt:lpstr>
      <vt:lpstr>Παρουσίαση του PowerPoint</vt:lpstr>
      <vt:lpstr>Παρουσίαση του PowerPoint</vt:lpstr>
      <vt:lpstr>                 Cancer Pain</vt:lpstr>
      <vt:lpstr>Παρουσίαση του PowerPoint</vt:lpstr>
      <vt:lpstr>      Morphine – Gold standard</vt:lpstr>
      <vt:lpstr>  Intrathecal morphine for cancer pain</vt:lpstr>
      <vt:lpstr>        Cancer Pain - Neurolysis</vt:lpstr>
      <vt:lpstr>             Medical cannabis</vt:lpstr>
      <vt:lpstr>Cancer pain patients yoga – stress reduction</vt:lpstr>
      <vt:lpstr>Παρουσίαση του PowerPoint</vt:lpstr>
      <vt:lpstr>Παρουσίαση του PowerPoint</vt:lpstr>
      <vt:lpstr>Παρουσίαση του PowerPoint</vt:lpstr>
      <vt:lpstr>Σημεία και συμπτώματα στο τελικό στάδιο </vt:lpstr>
      <vt:lpstr>Παρουσίαση του PowerPoint</vt:lpstr>
      <vt:lpstr>Παρουσίαση του PowerPoint</vt:lpstr>
      <vt:lpstr>Παρουσίαση του PowerPoint</vt:lpstr>
      <vt:lpstr>Results</vt:lpstr>
      <vt:lpstr>Message to take home as clinicians…</vt:lpstr>
      <vt:lpstr>     Palliative Care</vt:lpstr>
      <vt:lpstr>Message to take home as my friends…</vt:lpstr>
      <vt:lpstr>             Make your life line if not long..                    Then as full as posible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zinais kontouli</dc:creator>
  <cp:lastModifiedBy>Sotiria Sotiriou</cp:lastModifiedBy>
  <cp:revision>33</cp:revision>
  <dcterms:created xsi:type="dcterms:W3CDTF">2025-07-14T14:54:38Z</dcterms:created>
  <dcterms:modified xsi:type="dcterms:W3CDTF">2026-04-22T07:07:54Z</dcterms:modified>
</cp:coreProperties>
</file>