
<file path=[Content_Types].xml><?xml version="1.0" encoding="utf-8"?>
<Types xmlns="http://schemas.openxmlformats.org/package/2006/content-types">
  <Default Extension="bin" ContentType="image/unknown"/>
  <Default Extension="emf" ContentType="image/x-em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0" r:id="rId4"/>
    <p:sldMasterId id="2147483753" r:id="rId5"/>
    <p:sldMasterId id="2147483736" r:id="rId6"/>
    <p:sldMasterId id="2147483691" r:id="rId7"/>
    <p:sldMasterId id="2147483810" r:id="rId8"/>
    <p:sldMasterId id="2147483847" r:id="rId9"/>
  </p:sldMasterIdLst>
  <p:notesMasterIdLst>
    <p:notesMasterId r:id="rId48"/>
  </p:notesMasterIdLst>
  <p:sldIdLst>
    <p:sldId id="2147140277" r:id="rId10"/>
    <p:sldId id="264" r:id="rId11"/>
    <p:sldId id="266" r:id="rId12"/>
    <p:sldId id="314" r:id="rId13"/>
    <p:sldId id="2147140265" r:id="rId14"/>
    <p:sldId id="2147140266" r:id="rId15"/>
    <p:sldId id="2147140274" r:id="rId16"/>
    <p:sldId id="2147140267" r:id="rId17"/>
    <p:sldId id="2147140279" r:id="rId18"/>
    <p:sldId id="2147140268" r:id="rId19"/>
    <p:sldId id="2147140280" r:id="rId20"/>
    <p:sldId id="2147140275" r:id="rId21"/>
    <p:sldId id="2147140276" r:id="rId22"/>
    <p:sldId id="2147140281" r:id="rId23"/>
    <p:sldId id="268" r:id="rId24"/>
    <p:sldId id="272" r:id="rId25"/>
    <p:sldId id="2147140278" r:id="rId26"/>
    <p:sldId id="2147140241" r:id="rId27"/>
    <p:sldId id="2147140259" r:id="rId28"/>
    <p:sldId id="2147140258" r:id="rId29"/>
    <p:sldId id="2147140257" r:id="rId30"/>
    <p:sldId id="2147140256" r:id="rId31"/>
    <p:sldId id="2147140255" r:id="rId32"/>
    <p:sldId id="2147140254" r:id="rId33"/>
    <p:sldId id="2147140253" r:id="rId34"/>
    <p:sldId id="2147140252" r:id="rId35"/>
    <p:sldId id="2147140251" r:id="rId36"/>
    <p:sldId id="2147140250" r:id="rId37"/>
    <p:sldId id="2147140249" r:id="rId38"/>
    <p:sldId id="2147140248" r:id="rId39"/>
    <p:sldId id="2147140247" r:id="rId40"/>
    <p:sldId id="2147140246" r:id="rId41"/>
    <p:sldId id="2147140260" r:id="rId42"/>
    <p:sldId id="2147140261" r:id="rId43"/>
    <p:sldId id="2147140262" r:id="rId44"/>
    <p:sldId id="2147140263" r:id="rId45"/>
    <p:sldId id="262" r:id="rId46"/>
    <p:sldId id="269"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8E4300-6DA0-663C-93BB-9125A605EA6F}" name="Amanda Liu" initials="AL" userId="S::Amanda.Liu@cancer.org::189bf6ff-1e8d-427f-b10b-d431a7503522" providerId="AD"/>
  <p188:author id="{EA65E705-F8F6-32EA-2BB4-30CBC27F2443}" name="Rebecca Siegel" initials="RS" userId="S::Rebecca.Siegel@cancer.org::71a0ae02-6125-4394-9694-c3d710b3c5a3" providerId="AD"/>
  <p188:author id="{68A79116-A568-1DB0-C309-5CE3C436ECA8}" name="John Castrillon" initials="JC" userId="S::john.castrillon@cancer.org::267987ca-8844-4433-b515-4154e5fb0dc8" providerId="AD"/>
  <p188:author id="{F9CF2A32-71B2-E089-D771-B50B993910E1}" name="Kate Dietrich" initials="KD" userId="S::kate.dietrich@cancer.org::ea836b59-88be-4e7f-8ca3-3780cd17fab0" providerId="AD"/>
  <p188:author id="{E9A05C3E-3BA0-329B-E6B0-55CBF2559F73}" name="Kat Bundy" initials="KB" userId="S::kat.bundy@cancer.org::64edbe8d-d793-40c5-acd4-1d68b18588f4" providerId="AD"/>
  <p188:author id="{9A08333F-8477-9953-456E-3DB179D586C3}" name="Kymm Martinez" initials="KM" userId="S::Kymm.Martinez@cancer.org::88959ef3-ee4a-44cd-be9d-32358fed6cd7" providerId="AD"/>
  <p188:author id="{315AFF70-E685-7D14-D2CE-4BC3C78A8B6D}" name="Lauren Hyatt" initials="LH" userId="S::lauren.hyatt@cancer.org::8228bea7-df72-4a74-9e56-b52e056250a9" providerId="AD"/>
  <p188:author id="{8F35C28B-5D63-8B7F-AFC7-2898B104F780}" name="Ayrton Fernandez" initials="AF" userId="S::ayrton.fernandez@cancer.org::5dcb69e8-369d-43bd-9f28-0d5a485928bd" providerId="AD"/>
  <p188:author id="{ED2E2EAE-541F-0D0F-FBFB-D495B57DE520}" name="Ayrton Fernandez" initials="AF" userId="S::Ayrton.Fernandez@cancer.org::5dcb69e8-369d-43bd-9f28-0d5a485928bd" providerId="AD"/>
  <p188:author id="{F2FA06EB-3537-F5AB-D4FD-165B49956A31}" name="Angela Giaquinto" initials="AG" userId="S::Angela.Giaquinto@cancer.org::81bc5b76-bf0c-4f82-9644-48bbf98316c9" providerId="AD"/>
  <p188:author id="{0103D0ED-E7FD-C221-7981-A73AF23B1191}" name="Amanda Liu" initials="AL" userId="S::amanda.liu@cancer.org::189bf6ff-1e8d-427f-b10b-d431a75035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2746F8"/>
    <a:srgbClr val="FFC600"/>
    <a:srgbClr val="012169"/>
    <a:srgbClr val="B2F2FF"/>
    <a:srgbClr val="FFFFFF"/>
    <a:srgbClr val="A7A8A9"/>
    <a:srgbClr val="A0F0FF"/>
    <a:srgbClr val="FF75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D74587-DA4B-4B61-BD28-B16722F7ADE9}" v="25" dt="2025-04-30T13:26:00.8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0194" autoAdjust="0"/>
  </p:normalViewPr>
  <p:slideViewPr>
    <p:cSldViewPr snapToGrid="0">
      <p:cViewPr varScale="1">
        <p:scale>
          <a:sx n="57" d="100"/>
          <a:sy n="57" d="100"/>
        </p:scale>
        <p:origin x="8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8D738-8366-954A-A454-968E837854FF}" type="datetimeFigureOut">
              <a:rPr lang="en-US" smtClean="0"/>
              <a:t>4/20/2026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E35197-6DA9-744D-98ED-310B7A3B435B}" type="slidenum">
              <a:rPr lang="en-US" smtClean="0"/>
              <a:t>‹#›</a:t>
            </a:fld>
            <a:endParaRPr lang="en-US"/>
          </a:p>
        </p:txBody>
      </p:sp>
    </p:spTree>
    <p:extLst>
      <p:ext uri="{BB962C8B-B14F-4D97-AF65-F5344CB8AC3E}">
        <p14:creationId xmlns:p14="http://schemas.microsoft.com/office/powerpoint/2010/main" val="55264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sciencedirect.com/science/article/pii/S1470204523006460#fig1"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s://www.sciencedirect.com/topics/medicine-and-dentistry/thyroid-cancer" TargetMode="External"/><Relationship Id="rId4" Type="http://schemas.openxmlformats.org/officeDocument/2006/relationships/hyperlink" Target="https://www.sciencedirect.com/science/article/pii/S1470204523006460#sec1"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sciencedirect.com/topics/medicine-and-dentistry/cancer-prognosis"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ww.sciencedirect.com/topics/pharmacology-toxicology-and-pharmaceutical-science/hodgkin-disease" TargetMode="External"/><Relationship Id="rId5" Type="http://schemas.openxmlformats.org/officeDocument/2006/relationships/hyperlink" Target="https://www.sciencedirect.com/topics/pharmacology-toxicology-and-pharmaceutical-science/thyroid-cancer" TargetMode="External"/><Relationship Id="rId4" Type="http://schemas.openxmlformats.org/officeDocument/2006/relationships/hyperlink" Target="https://www.sciencedirect.com/science/article/pii/S1470204523006460#fig2"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sciencedirect.com/science/article/pii/S1470204523006460#fig3"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sciencedirect.com/science/article/pii/S1470204523006460#fig4" TargetMode="External"/><Relationship Id="rId7" Type="http://schemas.openxmlformats.org/officeDocument/2006/relationships/hyperlink" Target="https://www.sciencedirect.com/topics/pharmacology-toxicology-and-pharmaceutical-science/epileptic-absence"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www.sciencedirect.com/topics/pharmacology-toxicology-and-pharmaceutical-science/larynx-cancer" TargetMode="External"/><Relationship Id="rId5" Type="http://schemas.openxmlformats.org/officeDocument/2006/relationships/hyperlink" Target="https://www.sciencedirect.com/topics/agricultural-and-biological-sciences/neck" TargetMode="External"/><Relationship Id="rId4" Type="http://schemas.openxmlformats.org/officeDocument/2006/relationships/hyperlink" Target="https://www.sciencedirect.com/science/article/pii/S1470204523006460#sec1"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gco.iarc.fr/"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xfrm>
            <a:off x="701675" y="4416425"/>
            <a:ext cx="5607050" cy="2090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Epidemiology is defined as the “study of the distribution and determinants of health‑related states among specified populations and the application of that study to the control of health problems.”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A1AF6D-6410-4B34-96D3-7644CF633F39}" type="slidenum">
              <a:rPr kumimoji="0" lang="en-US"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6861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D90BF3B-AF1D-4C8E-BCF8-658935E38F9A}" type="datetime1">
              <a:rPr kumimoji="0" lang="en-US" alt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4/20/2026</a:t>
            </a:fld>
            <a:endParaRPr kumimoji="0" lang="en-US" altLang="en-US" sz="1200" b="0" i="0" u="none" strike="noStrike" kern="1200" cap="none" spc="0" normalizeH="0" baseline="0" noProof="0" dirty="0">
              <a:ln>
                <a:noFill/>
              </a:ln>
              <a:solidFill>
                <a:prstClr val="black"/>
              </a:solidFill>
              <a:effectLst/>
              <a:uLnTx/>
              <a:uFillTx/>
              <a:latin typeface="Calibri"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3873500"/>
          </a:xfrm>
        </p:spPr>
        <p:txBody>
          <a:bodyPr/>
          <a:lstStyle/>
          <a:p>
            <a:pPr>
              <a:lnSpc>
                <a:spcPct val="150000"/>
              </a:lnSpc>
              <a:defRPr/>
            </a:pPr>
            <a:r>
              <a:rPr lang="en-US" b="1" dirty="0">
                <a:latin typeface="Arial" panose="020B0604020202020204" pitchFamily="34" charset="0"/>
                <a:cs typeface="Arial" panose="020B0604020202020204" pitchFamily="34" charset="0"/>
              </a:rPr>
              <a:t>SAY:</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nSpc>
                <a:spcPct val="150000"/>
              </a:lnSpc>
              <a:defRPr/>
            </a:pPr>
            <a:r>
              <a:rPr lang="en-US" dirty="0">
                <a:latin typeface="Arial" panose="020B0604020202020204" pitchFamily="34" charset="0"/>
                <a:cs typeface="Arial" panose="020B0604020202020204" pitchFamily="34" charset="0"/>
              </a:rPr>
              <a:t>The purpose of epidemiology in public health practice is to</a:t>
            </a:r>
          </a:p>
          <a:p>
            <a:pPr>
              <a:lnSpc>
                <a:spcPct val="150000"/>
              </a:lnSpc>
              <a:defRPr/>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discover</a:t>
            </a:r>
            <a:r>
              <a:rPr lang="en-US" dirty="0">
                <a:latin typeface="Arial" panose="020B0604020202020204" pitchFamily="34" charset="0"/>
                <a:cs typeface="Arial" panose="020B0604020202020204" pitchFamily="34" charset="0"/>
              </a:rPr>
              <a:t> the agent, host, and environmental factors that affect health;</a:t>
            </a: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determine</a:t>
            </a:r>
            <a:r>
              <a:rPr lang="en-US" dirty="0">
                <a:latin typeface="Arial" panose="020B0604020202020204" pitchFamily="34" charset="0"/>
                <a:cs typeface="Arial" panose="020B0604020202020204" pitchFamily="34" charset="0"/>
              </a:rPr>
              <a:t> the relative importance of causes of illness, disability, and death;</a:t>
            </a: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identify</a:t>
            </a:r>
            <a:r>
              <a:rPr lang="en-US" dirty="0">
                <a:latin typeface="Arial" panose="020B0604020202020204" pitchFamily="34" charset="0"/>
                <a:cs typeface="Arial" panose="020B0604020202020204" pitchFamily="34" charset="0"/>
              </a:rPr>
              <a:t> those segments of the population that have the greatest risk from specific causes of ill health; and</a:t>
            </a: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evaluate</a:t>
            </a:r>
            <a:r>
              <a:rPr lang="en-US" dirty="0">
                <a:latin typeface="Arial" pitchFamily="34" charset="0"/>
                <a:cs typeface="Arial" pitchFamily="34" charset="0"/>
              </a:rPr>
              <a:t> the effectiveness of health programs and services in improving population health.</a:t>
            </a:r>
          </a:p>
          <a:p>
            <a:pPr eaLnBrk="1" fontAlgn="auto" hangingPunct="1">
              <a:lnSpc>
                <a:spcPct val="150000"/>
              </a:lnSpc>
              <a:spcBef>
                <a:spcPts val="0"/>
              </a:spcBef>
              <a:spcAft>
                <a:spcPts val="0"/>
              </a:spcAft>
              <a:defRPr/>
            </a:pPr>
            <a:br>
              <a:rPr lang="en-US" dirty="0">
                <a:latin typeface="Arial" pitchFamily="34" charset="0"/>
                <a:cs typeface="Arial" pitchFamily="34" charset="0"/>
              </a:rPr>
            </a:br>
            <a:r>
              <a:rPr lang="en-US" b="1" dirty="0">
                <a:solidFill>
                  <a:prstClr val="black"/>
                </a:solidFill>
                <a:latin typeface="Arial" pitchFamily="34" charset="0"/>
                <a:cs typeface="Arial" pitchFamily="34" charset="0"/>
              </a:rPr>
              <a:t>GO</a:t>
            </a:r>
            <a:r>
              <a:rPr lang="en-US" dirty="0">
                <a:solidFill>
                  <a:prstClr val="black"/>
                </a:solidFill>
                <a:latin typeface="Arial" pitchFamily="34" charset="0"/>
                <a:cs typeface="Arial" pitchFamily="34" charset="0"/>
              </a:rPr>
              <a:t> to next slide.</a:t>
            </a:r>
            <a:endParaRPr lang="en-US" dirty="0">
              <a:latin typeface="Arial" pitchFamily="34" charset="0"/>
              <a:cs typeface="Arial" pitchFamily="34" charset="0"/>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EE14A06-6DA4-4485-8C26-48B287ECF792}" type="slidenum">
              <a:rPr kumimoji="0" lang="en-US"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7066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18E05B8-BC65-4A5F-B692-EA38DF597DCB}" type="datetime1">
              <a:rPr kumimoji="0" lang="en-US" alt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4/20/2026</a:t>
            </a:fld>
            <a:endParaRPr kumimoji="0" lang="en-US" altLang="en-US" sz="1200" b="0" i="0" u="none" strike="noStrike" kern="1200" cap="none" spc="0" normalizeH="0" baseline="0" noProof="0" dirty="0">
              <a:ln>
                <a:noFill/>
              </a:ln>
              <a:solidFill>
                <a:prstClr val="black"/>
              </a:solidFill>
              <a:effectLst/>
              <a:uLnTx/>
              <a:uFillTx/>
              <a:latin typeface="Calibri" pitchFamily="34" charset="0"/>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xfrm>
            <a:off x="777875" y="4418013"/>
            <a:ext cx="5624513" cy="134889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defRPr/>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b="1"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To solve health problems, epidemiology practitioners, or epidemiologists, use a four-step scientific approach that includes</a:t>
            </a:r>
          </a:p>
          <a:p>
            <a:pPr>
              <a:lnSpc>
                <a:spcPct val="150000"/>
              </a:lnSpc>
              <a:defRPr/>
            </a:pPr>
            <a:endParaRPr lang="en-US" altLang="en-US" dirty="0">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data collection,</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assessment,</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hypothesis testing, and</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action.</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When using the scientific approach, data are collected, and an initial assessment (or hypothesis) is conducted. The hypothesis is then tested, and the resulting information is used to take action.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DIRECT</a:t>
            </a:r>
            <a:r>
              <a:rPr lang="en-US" altLang="en-US" dirty="0">
                <a:latin typeface="Arial" panose="020B0604020202020204" pitchFamily="34" charset="0"/>
                <a:cs typeface="Arial" panose="020B0604020202020204" pitchFamily="34" charset="0"/>
              </a:rPr>
              <a:t> participants to the boxes on the far right.&gt;</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This portion of solving health problems illustrates how the epidemiologist uses each step in the scientific approach.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First, data are collected about health problems occurring among the population through public health surveillance. The data collected include information about when the problem occurred, as well as where and who were affected (that is, time, place, and person). This is known as </a:t>
            </a:r>
            <a:r>
              <a:rPr lang="en-US" altLang="en-US" i="1" dirty="0">
                <a:latin typeface="Arial" panose="020B0604020202020204" pitchFamily="34" charset="0"/>
                <a:cs typeface="Arial" panose="020B0604020202020204" pitchFamily="34" charset="0"/>
              </a:rPr>
              <a:t>descriptive epidemiology</a:t>
            </a:r>
            <a:r>
              <a:rPr lang="en-US" altLang="en-US" dirty="0">
                <a:latin typeface="Arial" panose="020B0604020202020204" pitchFamily="34" charset="0"/>
                <a:cs typeface="Arial" panose="020B0604020202020204" pitchFamily="34" charset="0"/>
              </a:rPr>
              <a:t>, and it will be covered in greater detail later in the course.</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Next, the epidemiologist establishes inferences on the basis of the collected data and draws initial conclusions on the basis of those data. From there, he or she uses the information to generate hypotheses about what might be causing the health problem.</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Then, the how and why of a condition is determined by conducting tests or studies to determine if the hypothesis is accurate. This determination of how and why is known as </a:t>
            </a:r>
            <a:r>
              <a:rPr lang="en-US" altLang="en-US" i="1" dirty="0">
                <a:latin typeface="Arial" panose="020B0604020202020204" pitchFamily="34" charset="0"/>
                <a:cs typeface="Arial" panose="020B0604020202020204" pitchFamily="34" charset="0"/>
              </a:rPr>
              <a:t>analytic epidemiology</a:t>
            </a:r>
            <a:r>
              <a:rPr lang="en-US" altLang="en-US" dirty="0">
                <a:latin typeface="Arial" panose="020B0604020202020204" pitchFamily="34" charset="0"/>
                <a:cs typeface="Arial" panose="020B0604020202020204" pitchFamily="34" charset="0"/>
              </a:rPr>
              <a:t>, which will also be covered later in this course.</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Finally, the epidemiologist takes action. In public health, that action is known as an </a:t>
            </a:r>
            <a:r>
              <a:rPr lang="en-US" altLang="en-US" i="1" dirty="0">
                <a:latin typeface="Arial" panose="020B0604020202020204" pitchFamily="34" charset="0"/>
                <a:cs typeface="Arial" panose="020B0604020202020204" pitchFamily="34" charset="0"/>
              </a:rPr>
              <a:t>intervention</a:t>
            </a:r>
            <a:r>
              <a:rPr lang="en-US" altLang="en-US" dirty="0">
                <a:latin typeface="Arial" panose="020B0604020202020204" pitchFamily="34" charset="0"/>
                <a:cs typeface="Arial" panose="020B0604020202020204" pitchFamily="34" charset="0"/>
              </a:rPr>
              <a:t>. We take action to intervene to prevent the condition from spreading further or to promote healthy behaviors. The epidemiologist recommends or implements some form of action at the population level (for example, a community intervention.)</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Instructor note: </a:t>
            </a:r>
            <a:r>
              <a:rPr lang="en-US" altLang="en-US" dirty="0">
                <a:latin typeface="Arial" panose="020B0604020202020204" pitchFamily="34" charset="0"/>
                <a:cs typeface="Arial" panose="020B0604020202020204" pitchFamily="34" charset="0"/>
              </a:rPr>
              <a:t>Add your own example of hypotheses and interventions.&gt;</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next slide.</a:t>
            </a:r>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C2AE440-7BFF-42E6-8646-1CCBA39172A6}" type="slidenum">
              <a:rPr kumimoji="0" lang="en-US"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6963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5CB03F-0C75-45BF-B53B-A63B1A08F4EA}" type="datetime1">
              <a:rPr kumimoji="0" lang="en-US" alt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4/20/2026</a:t>
            </a:fld>
            <a:endParaRPr kumimoji="0" lang="en-US" altLang="en-US" sz="1200" b="0" i="0" u="none" strike="noStrike" kern="1200" cap="none" spc="0" normalizeH="0" baseline="0" noProof="0" dirty="0">
              <a:ln>
                <a:noFill/>
              </a:ln>
              <a:solidFill>
                <a:prstClr val="black"/>
              </a:solidFill>
              <a:effectLst/>
              <a:uLnTx/>
              <a:uFillTx/>
              <a:latin typeface="Calibri" pitchFamily="34"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their latest paper, </a:t>
            </a:r>
            <a:r>
              <a:rPr lang="en-US" dirty="0" err="1"/>
              <a:t>Ugai</a:t>
            </a:r>
            <a:r>
              <a:rPr lang="en-US" dirty="0"/>
              <a:t> and Ogino brought together a team of investigators with expertise across 14 cancer types. They found that 12 of them were becoming more common in younger adults. </a:t>
            </a:r>
          </a:p>
          <a:p>
            <a:r>
              <a:rPr lang="en-US" dirty="0"/>
              <a:t>“From our data, we observed something called the birth cohort effect,” explains Ogino. “Since 1950, we found that each successive generation has a higher risk of early-onset cancer. Someone born in 1960 has a higher risk than someone born in 1950, and someone born in 1970 has a higher risk than someone born in 1960. It’s just continuing.” </a:t>
            </a:r>
          </a:p>
          <a:p>
            <a:r>
              <a:rPr lang="en-US" dirty="0"/>
              <a:t>Again, this is most obvious in bowel cancer. Ogino calls the disease, which is the third most common cancer and the second leading cause of cancer death worldwide, the “spearhead” for the early-onset cancer increase. In the UK, the rate of bowel cancer in the under-50s has increased by around 50% since the mid-1990s.  </a:t>
            </a:r>
          </a:p>
          <a:p>
            <a:r>
              <a:rPr lang="en-US" dirty="0"/>
              <a:t>Now they’ve found evidence that other cancers seem to be following that trend, </a:t>
            </a:r>
            <a:r>
              <a:rPr lang="en-US" dirty="0" err="1"/>
              <a:t>Ugai</a:t>
            </a:r>
            <a:r>
              <a:rPr lang="en-US" dirty="0"/>
              <a:t> and Ogino think it’s important to investigate whether the causes might be related. </a:t>
            </a:r>
          </a:p>
          <a:p>
            <a:r>
              <a:rPr lang="en-US" dirty="0"/>
              <a:t>“Many risk factors are actually shared in many cancer types,” Ogino points out. “Obviously, the whole body is interconnected, and, with food, there’s a line from the mouth to the anus.”  </a:t>
            </a:r>
            <a:endParaRPr lang="en-150" dirty="0"/>
          </a:p>
          <a:p>
            <a:endParaRPr lang="en-150" dirty="0"/>
          </a:p>
          <a:p>
            <a:r>
              <a:rPr lang="en-US" dirty="0"/>
              <a:t>Simplified schemes illustrating factors related to the rising incidence of early-onset cancers. a. Latency of exposure effects for</a:t>
            </a:r>
          </a:p>
          <a:p>
            <a:r>
              <a:rPr lang="en-US" dirty="0"/>
              <a:t>early-onset and later-onset cancers. Note that, for simplicity, the trajectories of the levels of risk factors and the incidence of early-</a:t>
            </a:r>
          </a:p>
          <a:p>
            <a:r>
              <a:rPr lang="en-US" dirty="0"/>
              <a:t>onset and later-onset cancers are illustrated as generalized curves, which cannot accurately represent those of individuals or</a:t>
            </a:r>
          </a:p>
          <a:p>
            <a:r>
              <a:rPr lang="en-US" dirty="0"/>
              <a:t>populations. The y axis indicates a general scale but not absolute value. The slope of each curve does not indicate any specific</a:t>
            </a:r>
            <a:r>
              <a:rPr lang="el-GR" dirty="0"/>
              <a:t> </a:t>
            </a:r>
            <a:r>
              <a:rPr lang="en-US" dirty="0"/>
              <a:t>increasing value, but rather shows a general rising trend only. The modernization and westernization of diets, lifestyle, and</a:t>
            </a:r>
            <a:r>
              <a:rPr lang="el-GR" dirty="0"/>
              <a:t> </a:t>
            </a:r>
            <a:r>
              <a:rPr lang="en-US" dirty="0"/>
              <a:t>environment had started to accelerate in developed countries since the mid 20th century and in developing countries since the</a:t>
            </a:r>
            <a:r>
              <a:rPr lang="el-GR" dirty="0"/>
              <a:t> </a:t>
            </a:r>
            <a:r>
              <a:rPr lang="en-US" dirty="0"/>
              <a:t>late 20th century.3,224 Due to its shorter latency of exposure effects on middle-aged or elderly adults for the development of later-</a:t>
            </a:r>
            <a:r>
              <a:rPr lang="el-GR" dirty="0"/>
              <a:t> </a:t>
            </a:r>
            <a:r>
              <a:rPr lang="en-US" dirty="0"/>
              <a:t>onset cancers, their incidence had started to rise in around 1950s-1960s.3,5In contrast, exposure effects on early-life individuals did not</a:t>
            </a:r>
          </a:p>
          <a:p>
            <a:r>
              <a:rPr lang="en-US" dirty="0"/>
              <a:t>appreciably appear until at least 3-4 decades later when those effects have been manifested as the increased incidence of early-onset</a:t>
            </a:r>
          </a:p>
          <a:p>
            <a:r>
              <a:rPr lang="en-US" dirty="0"/>
              <a:t>cancers. Note that, after the early-life periods, young adults continue to be exposed to (the same, similar, or varying) risk factors, which</a:t>
            </a:r>
          </a:p>
          <a:p>
            <a:r>
              <a:rPr lang="en-US" dirty="0"/>
              <a:t>may further contribute to the rise of early-onset cancers.</a:t>
            </a:r>
            <a:endParaRPr lang="en-150" dirty="0"/>
          </a:p>
        </p:txBody>
      </p:sp>
      <p:sp>
        <p:nvSpPr>
          <p:cNvPr id="4" name="Slide Number Placeholder 3"/>
          <p:cNvSpPr>
            <a:spLocks noGrp="1"/>
          </p:cNvSpPr>
          <p:nvPr>
            <p:ph type="sldNum" sz="quarter" idx="5"/>
          </p:nvPr>
        </p:nvSpPr>
        <p:spPr/>
        <p:txBody>
          <a:bodyPr/>
          <a:lstStyle/>
          <a:p>
            <a:fld id="{92847854-F37E-463F-A000-0C2ED4FFE4F1}" type="slidenum">
              <a:rPr lang="en-150" smtClean="0"/>
              <a:t>15</a:t>
            </a:fld>
            <a:endParaRPr lang="en-150"/>
          </a:p>
        </p:txBody>
      </p:sp>
    </p:spTree>
    <p:extLst>
      <p:ext uri="{BB962C8B-B14F-4D97-AF65-F5344CB8AC3E}">
        <p14:creationId xmlns:p14="http://schemas.microsoft.com/office/powerpoint/2010/main" val="1674975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Birth cohort effect. The term “birth cohort effect” refers to an effect that</a:t>
            </a:r>
          </a:p>
          <a:p>
            <a:r>
              <a:rPr lang="en-US" dirty="0"/>
              <a:t>appears differentially in each cohort of individuals starting at birth in/around similar time. Evidence suggests that each successive</a:t>
            </a:r>
          </a:p>
          <a:p>
            <a:r>
              <a:rPr lang="en-US" dirty="0"/>
              <a:t>newer birth cohort have higher risk of certain early-onset cancers such as colorectal cancer.3,5,225,226 This phenomenon appears to be</a:t>
            </a:r>
          </a:p>
          <a:p>
            <a:r>
              <a:rPr lang="en-US" dirty="0"/>
              <a:t>due to higher levels of risk factor exposure in early life in a given cohort compared to a preceding cohort. Studies have shown that</a:t>
            </a:r>
          </a:p>
          <a:p>
            <a:r>
              <a:rPr lang="en-US" dirty="0"/>
              <a:t>each successive birth cohort exhibited a higher risk of developing early-onset cancer.3,5,225,226 This “birth cohort effect” phenomenon</a:t>
            </a:r>
          </a:p>
          <a:p>
            <a:r>
              <a:rPr lang="en-US" dirty="0"/>
              <a:t>provides evidence for a potential etiological role of differential exposure effects during the life course (shown in Figure 1) in the recent</a:t>
            </a:r>
          </a:p>
          <a:p>
            <a:r>
              <a:rPr lang="en-US" dirty="0"/>
              <a:t>increase in early-onset cancer.</a:t>
            </a:r>
            <a:endParaRPr lang="en-150" dirty="0"/>
          </a:p>
          <a:p>
            <a:endParaRPr lang="el-GR" dirty="0"/>
          </a:p>
        </p:txBody>
      </p:sp>
      <p:sp>
        <p:nvSpPr>
          <p:cNvPr id="4" name="Slide Number Placeholder 3"/>
          <p:cNvSpPr>
            <a:spLocks noGrp="1"/>
          </p:cNvSpPr>
          <p:nvPr>
            <p:ph type="sldNum" sz="quarter" idx="5"/>
          </p:nvPr>
        </p:nvSpPr>
        <p:spPr/>
        <p:txBody>
          <a:bodyPr/>
          <a:lstStyle/>
          <a:p>
            <a:fld id="{92847854-F37E-463F-A000-0C2ED4FFE4F1}" type="slidenum">
              <a:rPr lang="en-150" smtClean="0"/>
              <a:t>16</a:t>
            </a:fld>
            <a:endParaRPr lang="en-150"/>
          </a:p>
        </p:txBody>
      </p:sp>
    </p:spTree>
    <p:extLst>
      <p:ext uri="{BB962C8B-B14F-4D97-AF65-F5344CB8AC3E}">
        <p14:creationId xmlns:p14="http://schemas.microsoft.com/office/powerpoint/2010/main" val="2439477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ea typeface="ＭＳ Ｐゴシック" pitchFamily="34" charset="-128"/>
                <a:cs typeface="Arial" panose="020B0604020202020204" pitchFamily="34" charset="0"/>
              </a:rPr>
              <a:t>In 2025, a little over 2 million new cancer cases are expected to be diagnosed in the United States. Prostate cancer is the</a:t>
            </a:r>
            <a:r>
              <a:rPr lang="en-US" baseline="0" dirty="0">
                <a:latin typeface="Arial" panose="020B0604020202020204" pitchFamily="34" charset="0"/>
                <a:ea typeface="ＭＳ Ｐゴシック" pitchFamily="34" charset="-128"/>
                <a:cs typeface="Arial" panose="020B0604020202020204" pitchFamily="34" charset="0"/>
              </a:rPr>
              <a:t> most common cancer among males </a:t>
            </a:r>
            <a:r>
              <a:rPr lang="en-US" dirty="0">
                <a:latin typeface="Arial" panose="020B0604020202020204" pitchFamily="34" charset="0"/>
                <a:ea typeface="ＭＳ Ｐゴシック" pitchFamily="34" charset="-128"/>
                <a:cs typeface="Arial" panose="020B0604020202020204" pitchFamily="34" charset="0"/>
              </a:rPr>
              <a:t>(30%), followed by lung (11%) and colorectal (8%) cancers. Among</a:t>
            </a:r>
            <a:r>
              <a:rPr lang="en-US"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females, breast (32%), lung (12%), and colorectal (7%) cancers are the most common.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18</a:t>
            </a:fld>
            <a:endParaRPr lang="en-US"/>
          </a:p>
        </p:txBody>
      </p:sp>
    </p:spTree>
    <p:extLst>
      <p:ext uri="{BB962C8B-B14F-4D97-AF65-F5344CB8AC3E}">
        <p14:creationId xmlns:p14="http://schemas.microsoft.com/office/powerpoint/2010/main" val="512063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ea typeface="ＭＳ Ｐゴシック" pitchFamily="34" charset="-128"/>
                <a:cs typeface="Arial" panose="020B0604020202020204" pitchFamily="34" charset="0"/>
              </a:rPr>
              <a:t>This slide shows long-term trends in cancer incidence rates for all sites combined by sex from 1975</a:t>
            </a:r>
            <a:r>
              <a:rPr lang="en-US" sz="1200" baseline="0" dirty="0">
                <a:solidFill>
                  <a:schemeClr val="tx1"/>
                </a:solidFill>
                <a:latin typeface="Arial" panose="020B0604020202020204" pitchFamily="34" charset="0"/>
                <a:ea typeface="ＭＳ Ｐゴシック" pitchFamily="34" charset="-128"/>
                <a:cs typeface="Arial" panose="020B0604020202020204" pitchFamily="34" charset="0"/>
              </a:rPr>
              <a:t> to </a:t>
            </a:r>
            <a:r>
              <a:rPr lang="en-US" sz="1200" dirty="0">
                <a:solidFill>
                  <a:schemeClr val="tx1"/>
                </a:solidFill>
                <a:latin typeface="Arial" panose="020B0604020202020204" pitchFamily="34" charset="0"/>
                <a:ea typeface="ＭＳ Ｐゴシック" pitchFamily="34" charset="-128"/>
                <a:cs typeface="Arial" panose="020B0604020202020204" pitchFamily="34" charset="0"/>
              </a:rPr>
              <a:t>2021. Cancer incidence trends reflect patterns in the prevalence of cancer risk factors, as well as changes in medical practices, such as cancer screening. Cancer incidence rates for 2020 are 9%-10% lower than those for 2019 because of COVID-19 pandemic disruptions that led to less screening and other elective healthcare visits, and thus less cancer detection. </a:t>
            </a: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19</a:t>
            </a:fld>
            <a:endParaRPr lang="en-US"/>
          </a:p>
        </p:txBody>
      </p:sp>
    </p:spTree>
    <p:extLst>
      <p:ext uri="{BB962C8B-B14F-4D97-AF65-F5344CB8AC3E}">
        <p14:creationId xmlns:p14="http://schemas.microsoft.com/office/powerpoint/2010/main" val="1353241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Arial" panose="020B0604020202020204" pitchFamily="34" charset="0"/>
                <a:cs typeface="Arial" panose="020B0604020202020204" pitchFamily="34" charset="0"/>
              </a:rPr>
              <a:t>This slide shows trends in cancer incidence among males in the US by cancer site. Prostate cancer incidence is driven by the use of prostate-specific antigen (PSA) testing to screen for asymptomatic cancer. Rates spiked in the early 1990s because of initial widespread uptake of screening, then dropped by almost 40% from 2007 to 2014 because of a drop in screening precipitated by recommendations by the US Preventive Services Task Force against routine screening for men 75 and older in 2008 and all men in 2012. After 2014, rates have steadily increased, largely driven by increases in advanced stage disease.</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20</a:t>
            </a:fld>
            <a:endParaRPr lang="en-US"/>
          </a:p>
        </p:txBody>
      </p:sp>
    </p:spTree>
    <p:extLst>
      <p:ext uri="{BB962C8B-B14F-4D97-AF65-F5344CB8AC3E}">
        <p14:creationId xmlns:p14="http://schemas.microsoft.com/office/powerpoint/2010/main" val="3903194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ＭＳ Ｐゴシック" pitchFamily="34" charset="-128"/>
                <a:cs typeface="Arial" panose="020B0604020202020204" pitchFamily="34" charset="0"/>
              </a:rPr>
              <a:t>This slide shows trends in cancer incidence among females in the US. Breast cancer has been slowly increasing since the mid-2000s by about 0.5% per year because of increases in obesity (postmenopausal women) and continued declines in the fertility rate.</a:t>
            </a:r>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21</a:t>
            </a:fld>
            <a:endParaRPr lang="en-US"/>
          </a:p>
        </p:txBody>
      </p:sp>
    </p:spTree>
    <p:extLst>
      <p:ext uri="{BB962C8B-B14F-4D97-AF65-F5344CB8AC3E}">
        <p14:creationId xmlns:p14="http://schemas.microsoft.com/office/powerpoint/2010/main" val="3756418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This graph shows delay-adjusted incidence rates by sex and age. Sex differences in cancer risk vary markedly by age. For example, cancer rates in middle-aged women (50-64 years) are statistically equivalent to those in middle-aged men in 2021, after being 21% lower in 2007. Among people younger than 50 years, the chasm between male and female rates is widening. The incidence among women was 51% higher than men in 2002, but 82% higher in 2021.</a:t>
            </a: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22</a:t>
            </a:fld>
            <a:endParaRPr lang="en-US"/>
          </a:p>
        </p:txBody>
      </p:sp>
    </p:spTree>
    <p:extLst>
      <p:ext uri="{BB962C8B-B14F-4D97-AF65-F5344CB8AC3E}">
        <p14:creationId xmlns:p14="http://schemas.microsoft.com/office/powerpoint/2010/main" val="2419685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This slide shows cancer incidence rates for all cancers combined by race and ethnicity and sex. Among men, cancer rates are highest among Black men while rates in women are highest among American Indian/Alaska Native women. </a:t>
            </a: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23</a:t>
            </a:fld>
            <a:endParaRPr lang="en-US"/>
          </a:p>
        </p:txBody>
      </p:sp>
    </p:spTree>
    <p:extLst>
      <p:ext uri="{BB962C8B-B14F-4D97-AF65-F5344CB8AC3E}">
        <p14:creationId xmlns:p14="http://schemas.microsoft.com/office/powerpoint/2010/main" val="916060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Arial" pitchFamily="34" charset="0"/>
                <a:ea typeface="ＭＳ Ｐゴシック" pitchFamily="34" charset="-128"/>
                <a:cs typeface="Times New Roman" pitchFamily="18" charset="0"/>
              </a:rPr>
              <a:t>This slide shows the lifetime risk, or likelihood, of an average male in the US developing cancer. One of every three men, or 39.9% of men, will develop some type of cancer in his lifetime. </a:t>
            </a:r>
          </a:p>
          <a:p>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24</a:t>
            </a:fld>
            <a:endParaRPr lang="en-US"/>
          </a:p>
        </p:txBody>
      </p:sp>
    </p:spTree>
    <p:extLst>
      <p:ext uri="{BB962C8B-B14F-4D97-AF65-F5344CB8AC3E}">
        <p14:creationId xmlns:p14="http://schemas.microsoft.com/office/powerpoint/2010/main" val="2746533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Arial" pitchFamily="34" charset="0"/>
                <a:ea typeface="ＭＳ Ｐゴシック" pitchFamily="34" charset="-128"/>
                <a:cs typeface="Times New Roman" pitchFamily="18" charset="0"/>
              </a:rPr>
              <a:t>This slide shows the lifetime risk, or likelihood, of an average female in the US developing cancer. One of every three women, 39.0%, will develop some type of cancer in her lifetime. </a:t>
            </a:r>
          </a:p>
          <a:p>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25</a:t>
            </a:fld>
            <a:endParaRPr lang="en-US"/>
          </a:p>
        </p:txBody>
      </p:sp>
    </p:spTree>
    <p:extLst>
      <p:ext uri="{BB962C8B-B14F-4D97-AF65-F5344CB8AC3E}">
        <p14:creationId xmlns:p14="http://schemas.microsoft.com/office/powerpoint/2010/main" val="1417061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itchFamily="34" charset="0"/>
                <a:ea typeface="ＭＳ Ｐゴシック" pitchFamily="34" charset="-128"/>
                <a:cs typeface="Times New Roman" pitchFamily="18" charset="0"/>
              </a:rPr>
              <a:t>This table shows the 5-year relative survival rate by cancer site. There have been notable improvements in survival</a:t>
            </a:r>
            <a:r>
              <a:rPr lang="en-US" baseline="0" dirty="0">
                <a:latin typeface="Arial" pitchFamily="34" charset="0"/>
                <a:ea typeface="ＭＳ Ｐゴシック" pitchFamily="34" charset="-128"/>
                <a:cs typeface="Times New Roman" pitchFamily="18" charset="0"/>
              </a:rPr>
              <a:t> for most cancer types due to </a:t>
            </a:r>
            <a:r>
              <a:rPr lang="en-US" dirty="0">
                <a:latin typeface="Arial" pitchFamily="34" charset="0"/>
                <a:ea typeface="ＭＳ Ｐゴシック" pitchFamily="34" charset="-128"/>
                <a:cs typeface="Times New Roman" pitchFamily="18" charset="0"/>
              </a:rPr>
              <a:t>earlier detection and/or advances in treatment. Overall cancer survival has increased from 49% in the mid-1970s to 69% for diagnoses during 2014-2020. </a:t>
            </a:r>
            <a:endParaRPr lang="en-US" baseline="0" dirty="0">
              <a:latin typeface="Arial" pitchFamily="34" charset="0"/>
              <a:ea typeface="ＭＳ Ｐゴシック" pitchFamily="34" charset="-128"/>
              <a:cs typeface="Times New Roman"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26</a:t>
            </a:fld>
            <a:endParaRPr lang="en-US"/>
          </a:p>
        </p:txBody>
      </p:sp>
    </p:spTree>
    <p:extLst>
      <p:ext uri="{BB962C8B-B14F-4D97-AF65-F5344CB8AC3E}">
        <p14:creationId xmlns:p14="http://schemas.microsoft.com/office/powerpoint/2010/main" val="1633083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Survival is lower in Black people compared to White people for almost every cancer type; for example, the 5-year relative survival rate for uterine corpus cancer is 63% in Black women versus 84% in White women, largely due to later stage diagnosis, more aggressive disease, and less access to high-quality treatment.</a:t>
            </a: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27</a:t>
            </a:fld>
            <a:endParaRPr lang="en-US"/>
          </a:p>
        </p:txBody>
      </p:sp>
    </p:spTree>
    <p:extLst>
      <p:ext uri="{BB962C8B-B14F-4D97-AF65-F5344CB8AC3E}">
        <p14:creationId xmlns:p14="http://schemas.microsoft.com/office/powerpoint/2010/main" val="1452847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ea typeface="ＭＳ Ｐゴシック" pitchFamily="34" charset="-128"/>
                <a:cs typeface="Arial" panose="020B0604020202020204" pitchFamily="34" charset="0"/>
              </a:rPr>
              <a:t>In 2025, 618,120 deaths from cancer are expected in the United States. </a:t>
            </a:r>
            <a:r>
              <a:rPr lang="en-US" dirty="0">
                <a:latin typeface="Arial" pitchFamily="34" charset="0"/>
                <a:ea typeface="ＭＳ Ｐゴシック" pitchFamily="34" charset="-128"/>
              </a:rPr>
              <a:t>Lung cancer is the</a:t>
            </a:r>
            <a:r>
              <a:rPr lang="en-US" baseline="0" dirty="0">
                <a:latin typeface="Arial" pitchFamily="34" charset="0"/>
                <a:ea typeface="ＭＳ Ｐゴシック" pitchFamily="34" charset="-128"/>
              </a:rPr>
              <a:t> leading cause of cancer death</a:t>
            </a:r>
            <a:r>
              <a:rPr lang="en-US" dirty="0">
                <a:latin typeface="Arial" pitchFamily="34" charset="0"/>
                <a:ea typeface="ＭＳ Ｐゴシック" pitchFamily="34" charset="-128"/>
              </a:rPr>
              <a:t> among males (20%), followed by prostate (11%) and colorectal (9%)</a:t>
            </a:r>
            <a:r>
              <a:rPr lang="en-US" baseline="0" dirty="0">
                <a:latin typeface="Arial" pitchFamily="34" charset="0"/>
                <a:ea typeface="ＭＳ Ｐゴシック" pitchFamily="34" charset="-128"/>
              </a:rPr>
              <a:t> </a:t>
            </a:r>
            <a:r>
              <a:rPr lang="en-US" dirty="0">
                <a:latin typeface="Arial" pitchFamily="34" charset="0"/>
                <a:ea typeface="ＭＳ Ｐゴシック" pitchFamily="34" charset="-128"/>
              </a:rPr>
              <a:t>cancers. Among</a:t>
            </a:r>
            <a:r>
              <a:rPr lang="en-US" baseline="0" dirty="0">
                <a:latin typeface="Arial" pitchFamily="34" charset="0"/>
                <a:ea typeface="ＭＳ Ｐゴシック" pitchFamily="34" charset="-128"/>
              </a:rPr>
              <a:t> females</a:t>
            </a:r>
            <a:r>
              <a:rPr lang="en-US" dirty="0">
                <a:latin typeface="Arial" pitchFamily="34" charset="0"/>
                <a:ea typeface="ＭＳ Ｐゴシック" pitchFamily="34" charset="-128"/>
              </a:rPr>
              <a:t>, lung (21%), breast (14%), and pancreatic (8%) cancers are the leading causes of cancer death. </a:t>
            </a:r>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28</a:t>
            </a:fld>
            <a:endParaRPr lang="en-US"/>
          </a:p>
        </p:txBody>
      </p:sp>
    </p:spTree>
    <p:extLst>
      <p:ext uri="{BB962C8B-B14F-4D97-AF65-F5344CB8AC3E}">
        <p14:creationId xmlns:p14="http://schemas.microsoft.com/office/powerpoint/2010/main" val="2595393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dirty="0">
                <a:latin typeface="Arial" panose="020B0604020202020204" pitchFamily="34" charset="0"/>
                <a:ea typeface="ＭＳ Ｐゴシック" pitchFamily="34" charset="-128"/>
                <a:cs typeface="Arial" panose="020B0604020202020204" pitchFamily="34" charset="0"/>
              </a:rPr>
              <a:t>This slide shows trends in cancer death rates by sex. </a:t>
            </a:r>
            <a:r>
              <a:rPr lang="en-US" i="0" dirty="0">
                <a:latin typeface="Arial" panose="020B0604020202020204" pitchFamily="34" charset="0"/>
                <a:ea typeface="ＭＳ Ｐゴシック" pitchFamily="34" charset="-128"/>
                <a:cs typeface="Arial" panose="020B0604020202020204" pitchFamily="34" charset="0"/>
              </a:rPr>
              <a:t>The cancer</a:t>
            </a:r>
            <a:r>
              <a:rPr lang="en-US" i="0" baseline="0" dirty="0">
                <a:latin typeface="Arial" panose="020B0604020202020204" pitchFamily="34" charset="0"/>
                <a:ea typeface="ＭＳ Ｐゴシック" pitchFamily="34" charset="-128"/>
                <a:cs typeface="Arial" panose="020B0604020202020204" pitchFamily="34" charset="0"/>
              </a:rPr>
              <a:t> death rate in males and females combined has declined by 34% since its peak in </a:t>
            </a:r>
            <a:r>
              <a:rPr lang="en-US" b="0" i="0" baseline="0" dirty="0">
                <a:latin typeface="Arial" panose="020B0604020202020204" pitchFamily="34" charset="0"/>
                <a:ea typeface="ＭＳ Ｐゴシック" pitchFamily="34" charset="-128"/>
                <a:cs typeface="Arial" panose="020B0604020202020204" pitchFamily="34" charset="0"/>
              </a:rPr>
              <a:t>1991.  </a:t>
            </a:r>
            <a:endParaRPr lang="en-US" dirty="0">
              <a:latin typeface="Arial" panose="020B0604020202020204" pitchFamily="34" charset="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29</a:t>
            </a:fld>
            <a:endParaRPr lang="en-US"/>
          </a:p>
        </p:txBody>
      </p:sp>
    </p:spTree>
    <p:extLst>
      <p:ext uri="{BB962C8B-B14F-4D97-AF65-F5344CB8AC3E}">
        <p14:creationId xmlns:p14="http://schemas.microsoft.com/office/powerpoint/2010/main" val="81312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As a result of continuous declines in cancer mortality since 1991, there were an estimated 4.5 million fewer cancer deaths through 2022 than would have been expected if the death rate remained at its peak. </a:t>
            </a:r>
            <a:r>
              <a:rPr lang="en-US" i="0" baseline="0" dirty="0">
                <a:latin typeface="Arial" panose="020B0604020202020204" pitchFamily="34" charset="0"/>
                <a:cs typeface="Arial" panose="020B0604020202020204" pitchFamily="34" charset="0"/>
              </a:rPr>
              <a:t>This graph shows the number of averted cancer deaths in men on the left and women on the right. The blue line represents the actual number of cancer deaths recorded each year, and the red line represents the number of cancer deaths that would have been expected if cancer death rates had remained at their peak.</a:t>
            </a:r>
            <a:endParaRPr lang="en-US" i="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30</a:t>
            </a:fld>
            <a:endParaRPr lang="en-US"/>
          </a:p>
        </p:txBody>
      </p:sp>
    </p:spTree>
    <p:extLst>
      <p:ext uri="{BB962C8B-B14F-4D97-AF65-F5344CB8AC3E}">
        <p14:creationId xmlns:p14="http://schemas.microsoft.com/office/powerpoint/2010/main" val="2866918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Arial" pitchFamily="34" charset="0"/>
                <a:ea typeface="ＭＳ Ｐゴシック" pitchFamily="34" charset="-128"/>
                <a:cs typeface="Times New Roman" pitchFamily="18" charset="0"/>
              </a:rPr>
              <a:t>This figure shows long-term trends in cancer death rates in males by cancer type. </a:t>
            </a:r>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31</a:t>
            </a:fld>
            <a:endParaRPr lang="en-US"/>
          </a:p>
        </p:txBody>
      </p:sp>
    </p:spTree>
    <p:extLst>
      <p:ext uri="{BB962C8B-B14F-4D97-AF65-F5344CB8AC3E}">
        <p14:creationId xmlns:p14="http://schemas.microsoft.com/office/powerpoint/2010/main" val="660549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latin typeface="Arial" pitchFamily="34" charset="0"/>
                <a:ea typeface="ＭＳ Ｐゴシック" pitchFamily="34" charset="-128"/>
                <a:cs typeface="Times New Roman" pitchFamily="18" charset="0"/>
              </a:rPr>
              <a:t>This figure shows long-term trends in cancer death rates for females by cancer type. </a:t>
            </a:r>
            <a:endParaRPr lang="en-US" dirty="0"/>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32</a:t>
            </a:fld>
            <a:endParaRPr lang="en-US"/>
          </a:p>
        </p:txBody>
      </p:sp>
    </p:spTree>
    <p:extLst>
      <p:ext uri="{BB962C8B-B14F-4D97-AF65-F5344CB8AC3E}">
        <p14:creationId xmlns:p14="http://schemas.microsoft.com/office/powerpoint/2010/main" val="2647546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complete cancer prevalence estimates differed substantially between countries. In female survivors, crude prevalence proportion was more than two times higher in the highest prevalence country versus the lowest prevalence country for all the top eight cancers: </a:t>
            </a:r>
            <a:r>
              <a:rPr lang="en-US" dirty="0" err="1"/>
              <a:t>eg</a:t>
            </a:r>
            <a:r>
              <a:rPr lang="en-US" dirty="0"/>
              <a:t>, breast (crude prevalences ranging from 1268 [95% CI 1246–1289] per 100 000 in Poland to 2924 [2846–3002] per 100 000 in Belgium), colorectal (339 [325–353] per 100 000 in Poland to 744 [722–766] per 100 000 in Italy), and corpus uterine cancer (249 [232–266] per 100 000 in Ireland to 609 [591–626] per 100 000 in Lithuania; </a:t>
            </a:r>
            <a:r>
              <a:rPr lang="en-US" dirty="0">
                <a:hlinkClick r:id="rId3"/>
              </a:rPr>
              <a:t>figure 1</a:t>
            </a:r>
            <a:r>
              <a:rPr lang="en-US" dirty="0"/>
              <a:t>; </a:t>
            </a:r>
            <a:r>
              <a:rPr lang="en-US" dirty="0">
                <a:hlinkClick r:id="rId4"/>
              </a:rPr>
              <a:t>appendix pp 16–19</a:t>
            </a:r>
            <a:r>
              <a:rPr lang="en-US" dirty="0"/>
              <a:t>). The differences between countries were even greater for </a:t>
            </a:r>
            <a:r>
              <a:rPr lang="en-US" dirty="0" err="1"/>
              <a:t>tumours</a:t>
            </a:r>
            <a:r>
              <a:rPr lang="en-US" dirty="0"/>
              <a:t> with substantial incidence dynamics and geographical variability, such as </a:t>
            </a:r>
            <a:r>
              <a:rPr lang="en-US" dirty="0">
                <a:hlinkClick r:id="rId5"/>
              </a:rPr>
              <a:t>thyroid cancer</a:t>
            </a:r>
            <a:r>
              <a:rPr lang="en-US" dirty="0"/>
              <a:t> (&lt;130 cases per 100 000 in Denmark and the Netherlands, and in all countries in the Ireland and UK macro region, and &gt;700 per 100 000 in Italy and Cyprus), skin melanoma (83 per 100 000 in Bulgaria and 700 per 100 000 in Denmark), and cervical uterine cancer (from &lt;100 per 100 000 in Malta and Finland to &gt;550 per 100 000 in Bulgaria and Lithuania).</a:t>
            </a:r>
          </a:p>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33</a:t>
            </a:fld>
            <a:endParaRPr lang="en-US"/>
          </a:p>
        </p:txBody>
      </p:sp>
    </p:spTree>
    <p:extLst>
      <p:ext uri="{BB962C8B-B14F-4D97-AF65-F5344CB8AC3E}">
        <p14:creationId xmlns:p14="http://schemas.microsoft.com/office/powerpoint/2010/main" val="1696894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Cancer prognosis</a:t>
            </a:r>
            <a:r>
              <a:rPr lang="en-US" dirty="0"/>
              <a:t>, median age at onset, and previous incidence time trends (decreasing </a:t>
            </a:r>
            <a:r>
              <a:rPr lang="en-US" i="1" dirty="0"/>
              <a:t>vs</a:t>
            </a:r>
            <a:r>
              <a:rPr lang="en-US" dirty="0"/>
              <a:t> increasing) were the main factors influencing prevalence patterns by disease duration. In 2020, 14 850 thousand (95% CI 14 681–15 018) people were estimated to be alive more than 5 years after diagnosis and 9099 thousand (8909–9288) people were estimated to be alive more than 10 years after diagnosis, representing an increasing proportion of the cancer survivor population. Overall, in early 2020, the number of female survivors in the European pool diagnosed with cancer within the past 2 years was estimated to be 2037 thousand (95% CI 1971–2104) or within the past 2–5 years was 2412 thousand (2330–2494; </a:t>
            </a:r>
            <a:r>
              <a:rPr lang="en-US" dirty="0">
                <a:hlinkClick r:id="rId4"/>
              </a:rPr>
              <a:t>figure 2</a:t>
            </a:r>
            <a:r>
              <a:rPr lang="en-US" dirty="0"/>
              <a:t>). Long-term survivors (</a:t>
            </a:r>
            <a:r>
              <a:rPr lang="en-US" dirty="0" err="1"/>
              <a:t>ie</a:t>
            </a:r>
            <a:r>
              <a:rPr lang="en-US" dirty="0"/>
              <a:t>, living with cancer for more than 5 years) accounted for 8368 thousand (65·3%) of 12 818 thousand prevalent female cases, of whom 2757 thousand (21·5%; 95% CI 2682–2832) are estimated to have been living with a diagnosis for more than 5 years to 10 years, 3233 thousand (25·2%; 3132–3334) for more than 10 years to 20 years, and 2378 thousand (18·5%; 2249–2507) for a duration longer than 20 years. Similar distributions are estimated for females diagnosed with breast cancer, colorectal cancer, corpus uterine cancer, </a:t>
            </a:r>
            <a:r>
              <a:rPr lang="en-US" dirty="0">
                <a:hlinkClick r:id="rId5"/>
              </a:rPr>
              <a:t>thyroid cancer</a:t>
            </a:r>
            <a:r>
              <a:rPr lang="en-US" dirty="0"/>
              <a:t>, kidney cancer, urinary bladder cancer, non-Hodgkin lymphoma, and skin melanoma. 5611 thousand (43·8%; 95% CI 5497−5726) of 12 818 thousand females were very long-term survivors (more than 10 years since diagnosis). The proportion of very long-term survivors was highest for cervical uterine cancer (447 345 [71·5%] of 625 179) and </a:t>
            </a:r>
            <a:r>
              <a:rPr lang="en-US" dirty="0">
                <a:hlinkClick r:id="rId6"/>
              </a:rPr>
              <a:t>Hodgkin lymphoma</a:t>
            </a:r>
            <a:r>
              <a:rPr lang="en-US" dirty="0"/>
              <a:t> (97 166 [64·3%] of 151 166), and lowest for lung cancer (60 188 [18·5%] of 324 729).</a:t>
            </a:r>
          </a:p>
        </p:txBody>
      </p:sp>
      <p:sp>
        <p:nvSpPr>
          <p:cNvPr id="4" name="Slide Number Placeholder 3"/>
          <p:cNvSpPr>
            <a:spLocks noGrp="1"/>
          </p:cNvSpPr>
          <p:nvPr>
            <p:ph type="sldNum" sz="quarter" idx="5"/>
          </p:nvPr>
        </p:nvSpPr>
        <p:spPr/>
        <p:txBody>
          <a:bodyPr/>
          <a:lstStyle/>
          <a:p>
            <a:fld id="{85E35197-6DA9-744D-98ED-310B7A3B435B}" type="slidenum">
              <a:rPr lang="en-US" smtClean="0"/>
              <a:t>34</a:t>
            </a:fld>
            <a:endParaRPr lang="en-US"/>
          </a:p>
        </p:txBody>
      </p:sp>
    </p:spTree>
    <p:extLst>
      <p:ext uri="{BB962C8B-B14F-4D97-AF65-F5344CB8AC3E}">
        <p14:creationId xmlns:p14="http://schemas.microsoft.com/office/powerpoint/2010/main" val="2637094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estimated total number of cancer survivors in the European pool has increased on average by 3·5% per year from 2010 to 2020, from 16 805 thousand (95% CI 16 798–16 813) on Jan 1, 2010, to 23 710 thousand (23 565–23 857) on Jan 1, 2020, a relative change of 41% (</a:t>
            </a:r>
            <a:r>
              <a:rPr lang="en-US" dirty="0">
                <a:hlinkClick r:id="rId3"/>
              </a:rPr>
              <a:t>figure 3</a:t>
            </a:r>
            <a:r>
              <a:rPr lang="en-US" dirty="0"/>
              <a:t>). A similar increase (37%) is estimated for the crude prevalence (from 3615 cases [95% CI 3613–3617] per 100 000 to 4961 [4931–4992] per 100 000). The age-</a:t>
            </a:r>
            <a:r>
              <a:rPr lang="en-US" dirty="0" err="1"/>
              <a:t>standardised</a:t>
            </a:r>
            <a:r>
              <a:rPr lang="en-US" dirty="0"/>
              <a:t> prevalence is estimated to have increased less steeply (24%, from 3864 [95% CI 3862–3866] per 100 000 to 4783 [4754–4813] per 100 000), because it is not affected by demographic changes.</a:t>
            </a:r>
          </a:p>
        </p:txBody>
      </p:sp>
      <p:sp>
        <p:nvSpPr>
          <p:cNvPr id="4" name="Slide Number Placeholder 3"/>
          <p:cNvSpPr>
            <a:spLocks noGrp="1"/>
          </p:cNvSpPr>
          <p:nvPr>
            <p:ph type="sldNum" sz="quarter" idx="5"/>
          </p:nvPr>
        </p:nvSpPr>
        <p:spPr/>
        <p:txBody>
          <a:bodyPr/>
          <a:lstStyle/>
          <a:p>
            <a:fld id="{85E35197-6DA9-744D-98ED-310B7A3B435B}" type="slidenum">
              <a:rPr lang="en-US" smtClean="0"/>
              <a:t>35</a:t>
            </a:fld>
            <a:endParaRPr lang="en-US"/>
          </a:p>
        </p:txBody>
      </p:sp>
    </p:spTree>
    <p:extLst>
      <p:ext uri="{BB962C8B-B14F-4D97-AF65-F5344CB8AC3E}">
        <p14:creationId xmlns:p14="http://schemas.microsoft.com/office/powerpoint/2010/main" val="3460834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impact of demographic ageing on the changes of cancer prevalence in 2010–20, compared with the dynamics of incidence and survival, is shown in </a:t>
            </a:r>
            <a:r>
              <a:rPr lang="en-US" dirty="0">
                <a:hlinkClick r:id="rId3"/>
              </a:rPr>
              <a:t>figure 4</a:t>
            </a:r>
            <a:r>
              <a:rPr lang="en-US" dirty="0"/>
              <a:t> (details in the </a:t>
            </a:r>
            <a:r>
              <a:rPr lang="en-US" dirty="0">
                <a:hlinkClick r:id="rId4"/>
              </a:rPr>
              <a:t>appendix p 25</a:t>
            </a:r>
            <a:r>
              <a:rPr lang="en-US" dirty="0"/>
              <a:t>). The number of survivors from all cancers is predicted to increase by 45·9% in males, of which 26·9% is attributable to incidence and survival changes and 19·0% to ageing. The relative percentage increase is predicted to be lower in females (37·3%) than in males, with a smaller effect of ageing (12·2%), because of the different case-mix and lower average age at onset. The cancers with increasing incidence and survival showed the steepest relative percentage increase in the number of prevalent cases: skin melanoma (77·9% in males and 55·3% in females), female lung cancer (84·4%), thyroid cancer (76·8% in males and 63·6% in females), and prostate cancer (70·9%). For these cancer sites, incidence and survival changes had a much greater impact (2–7 times) than the ageing of the population between 2010 and 2020. For smoking-related cancers (lung, head and </a:t>
            </a:r>
            <a:r>
              <a:rPr lang="en-US" dirty="0">
                <a:hlinkClick r:id="rId5"/>
              </a:rPr>
              <a:t>neck</a:t>
            </a:r>
            <a:r>
              <a:rPr lang="en-US" dirty="0"/>
              <a:t>, and larynx), the increase in prevalence is estimated to be more substantial in females, in line with less </a:t>
            </a:r>
            <a:r>
              <a:rPr lang="en-US" dirty="0" err="1"/>
              <a:t>favourable</a:t>
            </a:r>
            <a:r>
              <a:rPr lang="en-US" dirty="0"/>
              <a:t> incidence trends in females than in males. Prevalence was estimated to decrease for cervical uterine cancer only (–0·3%), but the increase was also limited for other </a:t>
            </a:r>
            <a:r>
              <a:rPr lang="en-US" dirty="0" err="1"/>
              <a:t>tumours</a:t>
            </a:r>
            <a:r>
              <a:rPr lang="en-US" dirty="0"/>
              <a:t> with declining incidence, such as stomach cancer (10·6% for males and 11·9% for females) and male </a:t>
            </a:r>
            <a:r>
              <a:rPr lang="en-US" dirty="0">
                <a:hlinkClick r:id="rId6"/>
              </a:rPr>
              <a:t>laryngeal cancer</a:t>
            </a:r>
            <a:r>
              <a:rPr lang="en-US" dirty="0"/>
              <a:t> (2·9%). In the </a:t>
            </a:r>
            <a:r>
              <a:rPr lang="en-US" dirty="0">
                <a:hlinkClick r:id="rId7"/>
              </a:rPr>
              <a:t>absence</a:t>
            </a:r>
            <a:r>
              <a:rPr lang="en-US" dirty="0"/>
              <a:t> of demographic ageing, the prevalence of these cancers would decrease. Demographic changes have a minimal effect on the prevalence increase for juvenile cancers, such as testicular cancer, brain cancer, or Hodgkin lymphoma (1–4%).</a:t>
            </a:r>
          </a:p>
        </p:txBody>
      </p:sp>
      <p:sp>
        <p:nvSpPr>
          <p:cNvPr id="4" name="Slide Number Placeholder 3"/>
          <p:cNvSpPr>
            <a:spLocks noGrp="1"/>
          </p:cNvSpPr>
          <p:nvPr>
            <p:ph type="sldNum" sz="quarter" idx="5"/>
          </p:nvPr>
        </p:nvSpPr>
        <p:spPr/>
        <p:txBody>
          <a:bodyPr/>
          <a:lstStyle/>
          <a:p>
            <a:fld id="{85E35197-6DA9-744D-98ED-310B7A3B435B}" type="slidenum">
              <a:rPr lang="en-US" smtClean="0"/>
              <a:t>36</a:t>
            </a:fld>
            <a:endParaRPr lang="en-US"/>
          </a:p>
        </p:txBody>
      </p:sp>
    </p:spTree>
    <p:extLst>
      <p:ext uri="{BB962C8B-B14F-4D97-AF65-F5344CB8AC3E}">
        <p14:creationId xmlns:p14="http://schemas.microsoft.com/office/powerpoint/2010/main" val="1429951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150" dirty="0"/>
              <a:t>Between 1990 and 2019, the incidence of 29 cancers – including breast, lung and colorectal cancers – has increased worldwide in people under the age of 50, particularly in women. Mortality from these cancers has declined, but the total number of deaths has risen.</a:t>
            </a:r>
          </a:p>
        </p:txBody>
      </p:sp>
      <p:sp>
        <p:nvSpPr>
          <p:cNvPr id="4" name="Slide Number Placeholder 3"/>
          <p:cNvSpPr>
            <a:spLocks noGrp="1"/>
          </p:cNvSpPr>
          <p:nvPr>
            <p:ph type="sldNum" sz="quarter" idx="5"/>
          </p:nvPr>
        </p:nvSpPr>
        <p:spPr/>
        <p:txBody>
          <a:bodyPr/>
          <a:lstStyle/>
          <a:p>
            <a:fld id="{92847854-F37E-463F-A000-0C2ED4FFE4F1}" type="slidenum">
              <a:rPr lang="en-150" smtClean="0"/>
              <a:t>37</a:t>
            </a:fld>
            <a:endParaRPr lang="en-150"/>
          </a:p>
        </p:txBody>
      </p:sp>
    </p:spTree>
    <p:extLst>
      <p:ext uri="{BB962C8B-B14F-4D97-AF65-F5344CB8AC3E}">
        <p14:creationId xmlns:p14="http://schemas.microsoft.com/office/powerpoint/2010/main" val="34556575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Trends in the incidence of 14 cancer types with increasing incidences among 20–49 year-old adults during the period of 2002–2012, by country and region. Age-standardized cancer incidence data were obtained from the Global Cancer Observatory (GLOBOCAN; </a:t>
            </a:r>
            <a:r>
              <a:rPr lang="en-US" dirty="0">
                <a:hlinkClick r:id="rId3"/>
              </a:rPr>
              <a:t>https://gco.iarc.fr/</a:t>
            </a:r>
            <a:r>
              <a:rPr lang="en-US" dirty="0"/>
              <a:t>). Horizontal bars indicate 95% confidence interval (CIs</a:t>
            </a:r>
            <a:r>
              <a:rPr lang="en-150" dirty="0"/>
              <a:t>). </a:t>
            </a:r>
            <a:r>
              <a:rPr lang="en-US" dirty="0"/>
              <a:t>Data were obtained from 44 countries that provided age-standardized data on cancer incidence during 2002–2012.</a:t>
            </a:r>
            <a:endParaRPr lang="en-150" dirty="0"/>
          </a:p>
        </p:txBody>
      </p:sp>
      <p:sp>
        <p:nvSpPr>
          <p:cNvPr id="4" name="Slide Number Placeholder 3"/>
          <p:cNvSpPr>
            <a:spLocks noGrp="1"/>
          </p:cNvSpPr>
          <p:nvPr>
            <p:ph type="sldNum" sz="quarter" idx="5"/>
          </p:nvPr>
        </p:nvSpPr>
        <p:spPr/>
        <p:txBody>
          <a:bodyPr/>
          <a:lstStyle/>
          <a:p>
            <a:fld id="{92847854-F37E-463F-A000-0C2ED4FFE4F1}" type="slidenum">
              <a:rPr lang="en-150" smtClean="0"/>
              <a:t>38</a:t>
            </a:fld>
            <a:endParaRPr lang="en-150"/>
          </a:p>
        </p:txBody>
      </p:sp>
    </p:spTree>
    <p:extLst>
      <p:ext uri="{BB962C8B-B14F-4D97-AF65-F5344CB8AC3E}">
        <p14:creationId xmlns:p14="http://schemas.microsoft.com/office/powerpoint/2010/main" val="2171945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Date Placeholder 3">
            <a:extLst>
              <a:ext uri="{FF2B5EF4-FFF2-40B4-BE49-F238E27FC236}">
                <a16:creationId xmlns:a16="http://schemas.microsoft.com/office/drawing/2014/main" id="{4867BA4F-DA96-3ABE-4BF2-217170BE10E4}"/>
              </a:ext>
            </a:extLst>
          </p:cNvPr>
          <p:cNvSpPr>
            <a:spLocks noGrp="1"/>
          </p:cNvSpPr>
          <p:nvPr>
            <p:ph type="dt" sz="half" idx="2"/>
          </p:nvPr>
        </p:nvSpPr>
        <p:spPr>
          <a:xfrm>
            <a:off x="11423056" y="210312"/>
            <a:ext cx="531877" cy="245764"/>
          </a:xfrm>
          <a:prstGeom prst="rect">
            <a:avLst/>
          </a:prstGeom>
        </p:spPr>
        <p:txBody>
          <a:bodyPr wrap="square" lIns="0" tIns="0" rIns="0" bIns="0" anchor="t" anchorCtr="0">
            <a:noAutofit/>
          </a:bodyPr>
          <a:lstStyle>
            <a:lvl1pPr algn="r">
              <a:defRPr sz="800" baseline="0">
                <a:latin typeface="Poppins" pitchFamily="2" charset="77"/>
                <a:cs typeface="Poppins" pitchFamily="2" charset="77"/>
              </a:defRPr>
            </a:lvl1pPr>
          </a:lstStyle>
          <a:p>
            <a:fld id="{B07D23A7-7402-0843-A222-AAEABEA1D2C1}" type="datetime1">
              <a:rPr lang="en-US" smtClean="0"/>
              <a:t>4/20/2026</a:t>
            </a:fld>
            <a:endParaRPr lang="en-US"/>
          </a:p>
        </p:txBody>
      </p:sp>
      <p:sp>
        <p:nvSpPr>
          <p:cNvPr id="4" name="Date Placeholder 3">
            <a:extLst>
              <a:ext uri="{FF2B5EF4-FFF2-40B4-BE49-F238E27FC236}">
                <a16:creationId xmlns:a16="http://schemas.microsoft.com/office/drawing/2014/main" id="{CF5072A1-7430-CFDE-CD3D-4BEF079920FA}"/>
              </a:ext>
            </a:extLst>
          </p:cNvPr>
          <p:cNvSpPr txBox="1">
            <a:spLocks/>
          </p:cNvSpPr>
          <p:nvPr userDrawn="1"/>
        </p:nvSpPr>
        <p:spPr>
          <a:xfrm>
            <a:off x="340925" y="6442147"/>
            <a:ext cx="531877" cy="245764"/>
          </a:xfrm>
          <a:prstGeom prst="rect">
            <a:avLst/>
          </a:prstGeom>
        </p:spPr>
        <p:txBody>
          <a:bodyPr wrap="square" lIns="0" tIns="0" rIns="0" bIns="0" anchor="b" anchorCtr="0">
            <a:noAutofit/>
          </a:bodyPr>
          <a:lstStyle>
            <a:defPPr>
              <a:defRPr lang="en-US"/>
            </a:defPPr>
            <a:lvl1pPr marL="0" algn="l" defTabSz="457200" rtl="0" eaLnBrk="1" latinLnBrk="0" hangingPunct="1">
              <a:defRPr sz="800" kern="1200" baseline="0">
                <a:solidFill>
                  <a:schemeClr val="tx1"/>
                </a:solidFill>
                <a:latin typeface="Poppins" pitchFamily="2" charset="77"/>
                <a:ea typeface="+mn-ea"/>
                <a:cs typeface="Poppins" pitchFamily="2" charset="77"/>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07D23A7-7402-0843-A222-AAEABEA1D2C1}" type="datetime1">
              <a:rPr lang="en-US" smtClean="0"/>
              <a:pPr/>
              <a:t>4/20/2026</a:t>
            </a:fld>
            <a:endParaRPr lang="en-US"/>
          </a:p>
        </p:txBody>
      </p:sp>
      <p:sp>
        <p:nvSpPr>
          <p:cNvPr id="5" name="Footer Placeholder 4">
            <a:extLst>
              <a:ext uri="{FF2B5EF4-FFF2-40B4-BE49-F238E27FC236}">
                <a16:creationId xmlns:a16="http://schemas.microsoft.com/office/drawing/2014/main" id="{E80FEC61-668B-BEFC-7816-6F692C3F74FD}"/>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6" name="Slide Number Placeholder 5">
            <a:extLst>
              <a:ext uri="{FF2B5EF4-FFF2-40B4-BE49-F238E27FC236}">
                <a16:creationId xmlns:a16="http://schemas.microsoft.com/office/drawing/2014/main" id="{463C3998-6B48-F13B-1C6B-36E923152C70}"/>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126000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9917251" cy="517946"/>
          </a:xfrm>
          <a:prstGeom prst="rect">
            <a:avLst/>
          </a:prstGeom>
        </p:spPr>
        <p:txBody>
          <a:bodyPr>
            <a:noAutofit/>
          </a:bodyPr>
          <a:lstStyle>
            <a:lvl1pPr>
              <a:defRPr sz="3200"/>
            </a:lvl1pPr>
          </a:lstStyle>
          <a:p>
            <a:r>
              <a:rPr lang="en-US"/>
              <a:t>Click to edit Master title style</a:t>
            </a:r>
          </a:p>
        </p:txBody>
      </p:sp>
      <p:sp>
        <p:nvSpPr>
          <p:cNvPr id="3" name="Content Placeholder 2"/>
          <p:cNvSpPr>
            <a:spLocks noGrp="1"/>
          </p:cNvSpPr>
          <p:nvPr>
            <p:ph idx="1"/>
          </p:nvPr>
        </p:nvSpPr>
        <p:spPr>
          <a:xfrm>
            <a:off x="449262" y="1181892"/>
            <a:ext cx="10515600" cy="5174457"/>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0"/>
            <a:ext cx="9917251" cy="251703"/>
          </a:xfrm>
          <a:prstGeom prst="rect">
            <a:avLst/>
          </a:prstGeom>
        </p:spPr>
        <p:txBody>
          <a:bodyPr anchor="ctr" anchorCtr="0">
            <a:normAutofit/>
          </a:bodyPr>
          <a:lstStyle>
            <a:lvl1pPr marL="0" indent="0">
              <a:buNone/>
              <a:defRPr sz="12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B0F77E77-7F55-E0AD-418E-F5AE7A5BDEA2}"/>
              </a:ext>
            </a:extLst>
          </p:cNvPr>
          <p:cNvSpPr>
            <a:spLocks noGrp="1"/>
          </p:cNvSpPr>
          <p:nvPr>
            <p:ph type="dt" sz="half" idx="2"/>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5" name="Footer Placeholder 4">
            <a:extLst>
              <a:ext uri="{FF2B5EF4-FFF2-40B4-BE49-F238E27FC236}">
                <a16:creationId xmlns:a16="http://schemas.microsoft.com/office/drawing/2014/main" id="{9D04F08D-F0A3-7C0B-6646-B61AC67063F1}"/>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8" name="Slide Number Placeholder 5">
            <a:extLst>
              <a:ext uri="{FF2B5EF4-FFF2-40B4-BE49-F238E27FC236}">
                <a16:creationId xmlns:a16="http://schemas.microsoft.com/office/drawing/2014/main" id="{8105C037-C732-348F-5FEB-7CAA718F2E87}"/>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59545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F382D47E-95D3-FDCE-44B7-97C29FEB877B}"/>
              </a:ext>
            </a:extLst>
          </p:cNvPr>
          <p:cNvSpPr>
            <a:spLocks noGrp="1"/>
          </p:cNvSpPr>
          <p:nvPr>
            <p:ph type="dt" sz="half" idx="2"/>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8" name="Footer Placeholder 4">
            <a:extLst>
              <a:ext uri="{FF2B5EF4-FFF2-40B4-BE49-F238E27FC236}">
                <a16:creationId xmlns:a16="http://schemas.microsoft.com/office/drawing/2014/main" id="{C2207690-6C75-9A2A-F859-395D092B722E}"/>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9" name="Slide Number Placeholder 5">
            <a:extLst>
              <a:ext uri="{FF2B5EF4-FFF2-40B4-BE49-F238E27FC236}">
                <a16:creationId xmlns:a16="http://schemas.microsoft.com/office/drawing/2014/main" id="{3BC15E7C-B97F-E61B-7F5A-0A3E140D72A5}"/>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06125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8FE7CE25-74C9-201A-6392-0CA6C2958FA4}"/>
              </a:ext>
            </a:extLst>
          </p:cNvPr>
          <p:cNvSpPr>
            <a:spLocks noGrp="1"/>
          </p:cNvSpPr>
          <p:nvPr>
            <p:ph type="dt" sz="half" idx="10"/>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9" name="Footer Placeholder 4">
            <a:extLst>
              <a:ext uri="{FF2B5EF4-FFF2-40B4-BE49-F238E27FC236}">
                <a16:creationId xmlns:a16="http://schemas.microsoft.com/office/drawing/2014/main" id="{6D572ACC-9D25-3E37-6FFB-314C997C530C}"/>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10" name="Slide Number Placeholder 5">
            <a:extLst>
              <a:ext uri="{FF2B5EF4-FFF2-40B4-BE49-F238E27FC236}">
                <a16:creationId xmlns:a16="http://schemas.microsoft.com/office/drawing/2014/main" id="{70B98D91-B106-4193-681B-1D762203C236}"/>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551821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1B1879A-D671-5B7C-5C68-D19470641060}"/>
              </a:ext>
            </a:extLst>
          </p:cNvPr>
          <p:cNvSpPr>
            <a:spLocks noGrp="1"/>
          </p:cNvSpPr>
          <p:nvPr>
            <p:ph type="dt" sz="half" idx="10"/>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11" name="Footer Placeholder 4">
            <a:extLst>
              <a:ext uri="{FF2B5EF4-FFF2-40B4-BE49-F238E27FC236}">
                <a16:creationId xmlns:a16="http://schemas.microsoft.com/office/drawing/2014/main" id="{4DDE9C31-EDC9-CB69-9BA3-43C9D0A2F1B9}"/>
              </a:ext>
            </a:extLst>
          </p:cNvPr>
          <p:cNvSpPr>
            <a:spLocks noGrp="1"/>
          </p:cNvSpPr>
          <p:nvPr>
            <p:ph type="ftr" sz="quarter" idx="11"/>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12" name="Slide Number Placeholder 5">
            <a:extLst>
              <a:ext uri="{FF2B5EF4-FFF2-40B4-BE49-F238E27FC236}">
                <a16:creationId xmlns:a16="http://schemas.microsoft.com/office/drawing/2014/main" id="{3A24E6C5-BD43-A761-ED7A-C98AE1463C82}"/>
              </a:ext>
            </a:extLst>
          </p:cNvPr>
          <p:cNvSpPr>
            <a:spLocks noGrp="1"/>
          </p:cNvSpPr>
          <p:nvPr>
            <p:ph type="sldNum" sz="quarter" idx="12"/>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92160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262" y="285135"/>
            <a:ext cx="10515600" cy="674604"/>
          </a:xfrm>
          <a:prstGeom prst="rect">
            <a:avLst/>
          </a:prstGeom>
        </p:spPr>
        <p:txBody>
          <a:bodyPr/>
          <a:lstStyle/>
          <a:p>
            <a:r>
              <a:rPr lang="en-US"/>
              <a:t>Click to edit Master title style</a:t>
            </a:r>
          </a:p>
        </p:txBody>
      </p:sp>
      <p:sp>
        <p:nvSpPr>
          <p:cNvPr id="3" name="Date Placeholder 3">
            <a:extLst>
              <a:ext uri="{FF2B5EF4-FFF2-40B4-BE49-F238E27FC236}">
                <a16:creationId xmlns:a16="http://schemas.microsoft.com/office/drawing/2014/main" id="{1211C4B1-A3B8-9456-472A-9140FD9BC1F9}"/>
              </a:ext>
            </a:extLst>
          </p:cNvPr>
          <p:cNvSpPr>
            <a:spLocks noGrp="1"/>
          </p:cNvSpPr>
          <p:nvPr>
            <p:ph type="dt" sz="half" idx="2"/>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4" name="Footer Placeholder 4">
            <a:extLst>
              <a:ext uri="{FF2B5EF4-FFF2-40B4-BE49-F238E27FC236}">
                <a16:creationId xmlns:a16="http://schemas.microsoft.com/office/drawing/2014/main" id="{F81DBAD7-D081-8C62-E9AF-23C583D0146F}"/>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6" name="Slide Number Placeholder 5">
            <a:extLst>
              <a:ext uri="{FF2B5EF4-FFF2-40B4-BE49-F238E27FC236}">
                <a16:creationId xmlns:a16="http://schemas.microsoft.com/office/drawing/2014/main" id="{C79A3358-8A45-96CB-B004-3449C30C57D8}"/>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48867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79FA3E8-B57C-DBEA-A2CF-D83F4D6BBB23}"/>
              </a:ext>
            </a:extLst>
          </p:cNvPr>
          <p:cNvSpPr>
            <a:spLocks noGrp="1"/>
          </p:cNvSpPr>
          <p:nvPr>
            <p:ph type="dt" sz="half" idx="2"/>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6" name="Footer Placeholder 4">
            <a:extLst>
              <a:ext uri="{FF2B5EF4-FFF2-40B4-BE49-F238E27FC236}">
                <a16:creationId xmlns:a16="http://schemas.microsoft.com/office/drawing/2014/main" id="{D0E8FE62-83AB-498D-536A-5FB3B3029EFE}"/>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7" name="Slide Number Placeholder 5">
            <a:extLst>
              <a:ext uri="{FF2B5EF4-FFF2-40B4-BE49-F238E27FC236}">
                <a16:creationId xmlns:a16="http://schemas.microsoft.com/office/drawing/2014/main" id="{4656BEF1-A295-DF03-A208-09A0808C7165}"/>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583203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C8697413-B616-6BD8-58F1-C795C1319AEF}"/>
              </a:ext>
            </a:extLst>
          </p:cNvPr>
          <p:cNvSpPr>
            <a:spLocks noGrp="1"/>
          </p:cNvSpPr>
          <p:nvPr>
            <p:ph type="dt" sz="half" idx="13"/>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9" name="Footer Placeholder 4">
            <a:extLst>
              <a:ext uri="{FF2B5EF4-FFF2-40B4-BE49-F238E27FC236}">
                <a16:creationId xmlns:a16="http://schemas.microsoft.com/office/drawing/2014/main" id="{3A51CD68-50C8-3D1A-2D9D-BD2D36BCF6BC}"/>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10" name="Slide Number Placeholder 5">
            <a:extLst>
              <a:ext uri="{FF2B5EF4-FFF2-40B4-BE49-F238E27FC236}">
                <a16:creationId xmlns:a16="http://schemas.microsoft.com/office/drawing/2014/main" id="{33E85010-627D-719E-4B4A-767AC63AD575}"/>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851295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FDEAB0DA-654B-229E-60DC-AA9A1BA97A1C}"/>
              </a:ext>
            </a:extLst>
          </p:cNvPr>
          <p:cNvSpPr>
            <a:spLocks noGrp="1"/>
          </p:cNvSpPr>
          <p:nvPr>
            <p:ph type="dt" sz="half" idx="13"/>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9" name="Footer Placeholder 4">
            <a:extLst>
              <a:ext uri="{FF2B5EF4-FFF2-40B4-BE49-F238E27FC236}">
                <a16:creationId xmlns:a16="http://schemas.microsoft.com/office/drawing/2014/main" id="{7CA2245D-81EB-239B-8B09-38D8C6D44964}"/>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10" name="Slide Number Placeholder 5">
            <a:extLst>
              <a:ext uri="{FF2B5EF4-FFF2-40B4-BE49-F238E27FC236}">
                <a16:creationId xmlns:a16="http://schemas.microsoft.com/office/drawing/2014/main" id="{DFBD8997-F3DD-47CB-9342-366983D032AD}"/>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126674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713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DA05-AD6B-4285-B721-BFB9ABEFF391}"/>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55352E0C-D7E1-44FE-881A-4C40DDDCAA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6872891A-8DAF-4759-A3E8-D69CD4E504DF}"/>
              </a:ext>
            </a:extLst>
          </p:cNvPr>
          <p:cNvSpPr>
            <a:spLocks noGrp="1"/>
          </p:cNvSpPr>
          <p:nvPr>
            <p:ph type="dt" sz="half" idx="10"/>
          </p:nvPr>
        </p:nvSpPr>
        <p:spPr/>
        <p:txBody>
          <a:bodyPr/>
          <a:lstStyle/>
          <a:p>
            <a:fld id="{F42D7B8A-E6CE-42AA-B320-DDD385902CDB}" type="datetimeFigureOut">
              <a:rPr lang="en-150" smtClean="0"/>
              <a:t>04/20/2026</a:t>
            </a:fld>
            <a:endParaRPr lang="en-150"/>
          </a:p>
        </p:txBody>
      </p:sp>
      <p:sp>
        <p:nvSpPr>
          <p:cNvPr id="5" name="Footer Placeholder 4">
            <a:extLst>
              <a:ext uri="{FF2B5EF4-FFF2-40B4-BE49-F238E27FC236}">
                <a16:creationId xmlns:a16="http://schemas.microsoft.com/office/drawing/2014/main" id="{391AF916-BE7C-4C2E-84BA-2B9A92237F84}"/>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1530C21-A823-45EB-BB77-9CCF82BCEAEE}"/>
              </a:ext>
            </a:extLst>
          </p:cNvPr>
          <p:cNvSpPr>
            <a:spLocks noGrp="1"/>
          </p:cNvSpPr>
          <p:nvPr>
            <p:ph type="sldNum" sz="quarter" idx="12"/>
          </p:nvPr>
        </p:nvSpPr>
        <p:spPr/>
        <p:txBody>
          <a:bodyPr/>
          <a:lstStyle/>
          <a:p>
            <a:fld id="{B357E629-51DA-4790-8921-1EC98F07FFB3}" type="slidenum">
              <a:rPr lang="en-150" smtClean="0"/>
              <a:t>‹#›</a:t>
            </a:fld>
            <a:endParaRPr lang="en-150"/>
          </a:p>
        </p:txBody>
      </p:sp>
    </p:spTree>
    <p:extLst>
      <p:ext uri="{BB962C8B-B14F-4D97-AF65-F5344CB8AC3E}">
        <p14:creationId xmlns:p14="http://schemas.microsoft.com/office/powerpoint/2010/main" val="3254149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146046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asic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609600" y="5791200"/>
            <a:ext cx="89408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
        <p:nvSpPr>
          <p:cNvPr id="4" name="Title 3"/>
          <p:cNvSpPr>
            <a:spLocks noGrp="1"/>
          </p:cNvSpPr>
          <p:nvPr>
            <p:ph type="title"/>
          </p:nvPr>
        </p:nvSpPr>
        <p:spPr>
          <a:xfrm>
            <a:off x="609600" y="274638"/>
            <a:ext cx="109728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
        <p:nvSpPr>
          <p:cNvPr id="5" name="Slide Number Placeholder 6"/>
          <p:cNvSpPr>
            <a:spLocks noGrp="1" noChangeArrowheads="1"/>
          </p:cNvSpPr>
          <p:nvPr>
            <p:ph type="sldNum" sz="quarter" idx="12"/>
          </p:nvPr>
        </p:nvSpPr>
        <p:spPr>
          <a:xfrm>
            <a:off x="8737600" y="6245225"/>
            <a:ext cx="2844800" cy="476250"/>
          </a:xfrm>
        </p:spPr>
        <p:txBody>
          <a:bodyPr/>
          <a:lstStyle>
            <a:lvl1pPr>
              <a:defRPr/>
            </a:lvl1pPr>
          </a:lstStyle>
          <a:p>
            <a:pPr>
              <a:defRPr/>
            </a:pPr>
            <a:fld id="{972A91F2-942F-410E-9D9A-3D6D8AA60A2A}" type="slidenum">
              <a:rPr lang="en-US" altLang="en-US"/>
              <a:pPr>
                <a:defRPr/>
              </a:pPr>
              <a:t>‹#›</a:t>
            </a:fld>
            <a:endParaRPr lang="en-US" altLang="en-US" dirty="0"/>
          </a:p>
        </p:txBody>
      </p:sp>
    </p:spTree>
    <p:extLst>
      <p:ext uri="{BB962C8B-B14F-4D97-AF65-F5344CB8AC3E}">
        <p14:creationId xmlns:p14="http://schemas.microsoft.com/office/powerpoint/2010/main" val="322461177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1981200"/>
            <a:ext cx="85344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113811002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Blue Trapezoid">
    <p:spTree>
      <p:nvGrpSpPr>
        <p:cNvPr id="1" name=""/>
        <p:cNvGrpSpPr/>
        <p:nvPr/>
      </p:nvGrpSpPr>
      <p:grpSpPr>
        <a:xfrm>
          <a:off x="0" y="0"/>
          <a:ext cx="0" cy="0"/>
          <a:chOff x="0" y="0"/>
          <a:chExt cx="0" cy="0"/>
        </a:xfrm>
      </p:grpSpPr>
      <p:sp>
        <p:nvSpPr>
          <p:cNvPr id="2" name="Title 1"/>
          <p:cNvSpPr>
            <a:spLocks noGrp="1"/>
          </p:cNvSpPr>
          <p:nvPr>
            <p:ph type="title"/>
          </p:nvPr>
        </p:nvSpPr>
        <p:spPr>
          <a:xfrm>
            <a:off x="667512" y="4028302"/>
            <a:ext cx="9061704" cy="2377440"/>
          </a:xfrm>
          <a:prstGeom prst="rect">
            <a:avLst/>
          </a:prstGeom>
        </p:spPr>
        <p:txBody>
          <a:bodyPr lIns="0" tIns="0" rIns="0" bIns="0" anchor="t" anchorCtr="0">
            <a:normAutofit/>
          </a:bodyPr>
          <a:lstStyle/>
          <a:p>
            <a:r>
              <a:rPr lang="en-US"/>
              <a:t>Click to edit Master title style</a:t>
            </a:r>
          </a:p>
        </p:txBody>
      </p:sp>
      <p:sp>
        <p:nvSpPr>
          <p:cNvPr id="3" name="Content Placeholder 2"/>
          <p:cNvSpPr>
            <a:spLocks noGrp="1"/>
          </p:cNvSpPr>
          <p:nvPr>
            <p:ph idx="1"/>
          </p:nvPr>
        </p:nvSpPr>
        <p:spPr>
          <a:xfrm>
            <a:off x="667512" y="3429000"/>
            <a:ext cx="9961085" cy="406567"/>
          </a:xfrm>
          <a:prstGeom prst="rect">
            <a:avLst/>
          </a:prstGeom>
        </p:spPr>
        <p:txBody>
          <a:bodyPr lIns="0" tIns="0" rIns="0" bIns="0" anchor="b" anchorCtr="0"/>
          <a:lstStyle/>
          <a:p>
            <a:pPr lvl="0"/>
            <a:r>
              <a:rPr lang="en-US"/>
              <a:t>Click to edit Master text styles</a:t>
            </a:r>
          </a:p>
        </p:txBody>
      </p:sp>
      <p:sp>
        <p:nvSpPr>
          <p:cNvPr id="18" name="Slide Number Placeholder 5">
            <a:extLst>
              <a:ext uri="{FF2B5EF4-FFF2-40B4-BE49-F238E27FC236}">
                <a16:creationId xmlns:a16="http://schemas.microsoft.com/office/drawing/2014/main" id="{3C0BEFA7-FBE0-1806-1EEE-9962E131CAD9}"/>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081401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Blue Trapezoi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7512" y="4028302"/>
            <a:ext cx="9061704" cy="2377440"/>
          </a:xfrm>
          <a:prstGeom prst="rect">
            <a:avLst/>
          </a:prstGeom>
        </p:spPr>
        <p:txBody>
          <a:bodyPr lIns="0" tIns="0" rIns="0" bIns="0" anchor="t" anchorCtr="0">
            <a:normAutofit/>
          </a:bodyPr>
          <a:lstStyle/>
          <a:p>
            <a:r>
              <a:rPr lang="en-US"/>
              <a:t>Topic</a:t>
            </a:r>
          </a:p>
        </p:txBody>
      </p:sp>
      <p:sp>
        <p:nvSpPr>
          <p:cNvPr id="3" name="Content Placeholder 2"/>
          <p:cNvSpPr>
            <a:spLocks noGrp="1"/>
          </p:cNvSpPr>
          <p:nvPr>
            <p:ph idx="1" hasCustomPrompt="1"/>
          </p:nvPr>
        </p:nvSpPr>
        <p:spPr>
          <a:xfrm>
            <a:off x="667512" y="3429000"/>
            <a:ext cx="9961085" cy="406567"/>
          </a:xfrm>
          <a:prstGeom prst="rect">
            <a:avLst/>
          </a:prstGeom>
        </p:spPr>
        <p:txBody>
          <a:bodyPr lIns="0" tIns="0" rIns="0" bIns="0" anchor="b" anchorCtr="0"/>
          <a:lstStyle>
            <a:lvl1pPr>
              <a:defRPr b="0"/>
            </a:lvl1pPr>
          </a:lstStyle>
          <a:p>
            <a:pPr lvl="0"/>
            <a:r>
              <a:rPr lang="en-US"/>
              <a:t>Subhead</a:t>
            </a:r>
          </a:p>
        </p:txBody>
      </p:sp>
      <p:sp>
        <p:nvSpPr>
          <p:cNvPr id="18" name="Slide Number Placeholder 5">
            <a:extLst>
              <a:ext uri="{FF2B5EF4-FFF2-40B4-BE49-F238E27FC236}">
                <a16:creationId xmlns:a16="http://schemas.microsoft.com/office/drawing/2014/main" id="{3C0BEFA7-FBE0-1806-1EEE-9962E131CAD9}"/>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217800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nSpc>
                <a:spcPct val="85000"/>
              </a:lnSpc>
              <a:defRPr sz="8800"/>
            </a:lvl1pPr>
          </a:lstStyle>
          <a:p>
            <a:r>
              <a:rPr lang="en-US"/>
              <a:t>Title</a:t>
            </a:r>
          </a:p>
        </p:txBody>
      </p:sp>
      <p:sp>
        <p:nvSpPr>
          <p:cNvPr id="10" name="Slide Number Placeholder 5">
            <a:extLst>
              <a:ext uri="{FF2B5EF4-FFF2-40B4-BE49-F238E27FC236}">
                <a16:creationId xmlns:a16="http://schemas.microsoft.com/office/drawing/2014/main" id="{970B109D-99A2-9F12-D38D-E4E232F09C29}"/>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124312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Trapezoid with Red Bar">
    <p:spTree>
      <p:nvGrpSpPr>
        <p:cNvPr id="1" name=""/>
        <p:cNvGrpSpPr/>
        <p:nvPr/>
      </p:nvGrpSpPr>
      <p:grpSpPr>
        <a:xfrm>
          <a:off x="0" y="0"/>
          <a:ext cx="0" cy="0"/>
          <a:chOff x="0" y="0"/>
          <a:chExt cx="0" cy="0"/>
        </a:xfrm>
      </p:grpSpPr>
      <p:sp>
        <p:nvSpPr>
          <p:cNvPr id="2" name="Title 1"/>
          <p:cNvSpPr>
            <a:spLocks noGrp="1"/>
          </p:cNvSpPr>
          <p:nvPr>
            <p:ph type="title"/>
          </p:nvPr>
        </p:nvSpPr>
        <p:spPr>
          <a:xfrm>
            <a:off x="658368" y="2189579"/>
            <a:ext cx="7257288" cy="2545342"/>
          </a:xfrm>
          <a:prstGeom prst="rect">
            <a:avLst/>
          </a:prstGeom>
        </p:spPr>
        <p:txBody>
          <a:bodyPr lIns="0" tIns="0" rIns="0" bIns="0" anchor="ctr" anchorCtr="0"/>
          <a:lstStyle>
            <a:lvl1pPr>
              <a:lnSpc>
                <a:spcPct val="90000"/>
              </a:lnSpc>
              <a:defRPr sz="6600"/>
            </a:lvl1pPr>
          </a:lstStyle>
          <a:p>
            <a:r>
              <a:rPr lang="en-US"/>
              <a:t>Click to edit Master title style</a:t>
            </a:r>
          </a:p>
        </p:txBody>
      </p:sp>
      <p:sp>
        <p:nvSpPr>
          <p:cNvPr id="10" name="Slide Number Placeholder 5">
            <a:extLst>
              <a:ext uri="{FF2B5EF4-FFF2-40B4-BE49-F238E27FC236}">
                <a16:creationId xmlns:a16="http://schemas.microsoft.com/office/drawing/2014/main" id="{970B109D-99A2-9F12-D38D-E4E232F09C29}"/>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
        <p:nvSpPr>
          <p:cNvPr id="3" name="Text Placeholder 14">
            <a:extLst>
              <a:ext uri="{FF2B5EF4-FFF2-40B4-BE49-F238E27FC236}">
                <a16:creationId xmlns:a16="http://schemas.microsoft.com/office/drawing/2014/main" id="{007E5E71-70DE-D23F-0C01-801E25E36C7B}"/>
              </a:ext>
            </a:extLst>
          </p:cNvPr>
          <p:cNvSpPr>
            <a:spLocks noGrp="1"/>
          </p:cNvSpPr>
          <p:nvPr>
            <p:ph type="body" sz="quarter" idx="14" hasCustomPrompt="1"/>
          </p:nvPr>
        </p:nvSpPr>
        <p:spPr>
          <a:xfrm>
            <a:off x="7524531" y="5418408"/>
            <a:ext cx="4346042" cy="932516"/>
          </a:xfrm>
          <a:prstGeom prst="rect">
            <a:avLst/>
          </a:prstGeom>
        </p:spPr>
        <p:txBody>
          <a:bodyPr anchor="ctr" anchorCtr="0"/>
          <a:lstStyle>
            <a:lvl1pPr algn="r">
              <a:lnSpc>
                <a:spcPct val="95000"/>
              </a:lnSpc>
              <a:defRPr sz="2800"/>
            </a:lvl1pPr>
          </a:lstStyle>
          <a:p>
            <a:pPr lvl="0"/>
            <a:r>
              <a:rPr lang="en-US"/>
              <a:t>Month Day Year</a:t>
            </a:r>
          </a:p>
        </p:txBody>
      </p:sp>
    </p:spTree>
    <p:extLst>
      <p:ext uri="{BB962C8B-B14F-4D97-AF65-F5344CB8AC3E}">
        <p14:creationId xmlns:p14="http://schemas.microsoft.com/office/powerpoint/2010/main" val="41908125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93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9917251" cy="517946"/>
          </a:xfrm>
          <a:prstGeom prst="rect">
            <a:avLst/>
          </a:prstGeom>
        </p:spPr>
        <p:txBody>
          <a:bodyPr>
            <a:noAutofit/>
          </a:bodyPr>
          <a:lstStyle>
            <a:lvl1pPr>
              <a:defRPr sz="3200"/>
            </a:lvl1pPr>
          </a:lstStyle>
          <a:p>
            <a:r>
              <a:rPr lang="en-US"/>
              <a:t>Click to edit Master title style</a:t>
            </a:r>
          </a:p>
        </p:txBody>
      </p:sp>
      <p:sp>
        <p:nvSpPr>
          <p:cNvPr id="3" name="Content Placeholder 2"/>
          <p:cNvSpPr>
            <a:spLocks noGrp="1"/>
          </p:cNvSpPr>
          <p:nvPr>
            <p:ph idx="1"/>
          </p:nvPr>
        </p:nvSpPr>
        <p:spPr>
          <a:xfrm>
            <a:off x="449262" y="1181892"/>
            <a:ext cx="10515600" cy="5174457"/>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0"/>
            <a:ext cx="9917251" cy="251703"/>
          </a:xfrm>
          <a:prstGeom prst="rect">
            <a:avLst/>
          </a:prstGeom>
        </p:spPr>
        <p:txBody>
          <a:bodyPr anchor="ctr" anchorCtr="0">
            <a:normAutofit/>
          </a:bodyPr>
          <a:lstStyle>
            <a:lvl1pPr marL="0" indent="0">
              <a:buNone/>
              <a:defRPr sz="12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B0F77E77-7F55-E0AD-418E-F5AE7A5BDEA2}"/>
              </a:ext>
            </a:extLst>
          </p:cNvPr>
          <p:cNvSpPr>
            <a:spLocks noGrp="1"/>
          </p:cNvSpPr>
          <p:nvPr>
            <p:ph type="dt" sz="half" idx="2"/>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4/20/2026</a:t>
            </a:fld>
            <a:endParaRPr lang="en-US"/>
          </a:p>
        </p:txBody>
      </p:sp>
      <p:sp>
        <p:nvSpPr>
          <p:cNvPr id="5" name="Footer Placeholder 4">
            <a:extLst>
              <a:ext uri="{FF2B5EF4-FFF2-40B4-BE49-F238E27FC236}">
                <a16:creationId xmlns:a16="http://schemas.microsoft.com/office/drawing/2014/main" id="{9D04F08D-F0A3-7C0B-6646-B61AC67063F1}"/>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8" name="Slide Number Placeholder 5">
            <a:extLst>
              <a:ext uri="{FF2B5EF4-FFF2-40B4-BE49-F238E27FC236}">
                <a16:creationId xmlns:a16="http://schemas.microsoft.com/office/drawing/2014/main" id="{8105C037-C732-348F-5FEB-7CAA718F2E87}"/>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367036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C356-F98F-2AF0-8107-C70C6BD2BA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F4FD32-CB6D-69B8-D60D-A893685931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049C60-7976-0F4D-6CB4-E8A87149BC1D}"/>
              </a:ext>
            </a:extLst>
          </p:cNvPr>
          <p:cNvSpPr>
            <a:spLocks noGrp="1"/>
          </p:cNvSpPr>
          <p:nvPr>
            <p:ph type="dt" sz="half" idx="10"/>
          </p:nvPr>
        </p:nvSpPr>
        <p:spPr/>
        <p:txBody>
          <a:bodyPr/>
          <a:lstStyle/>
          <a:p>
            <a:fld id="{B07D23A7-7402-0843-A222-AAEABEA1D2C1}" type="datetime1">
              <a:rPr lang="en-US" smtClean="0"/>
              <a:t>4/20/2026</a:t>
            </a:fld>
            <a:endParaRPr lang="en-US"/>
          </a:p>
        </p:txBody>
      </p:sp>
      <p:sp>
        <p:nvSpPr>
          <p:cNvPr id="5" name="Footer Placeholder 4">
            <a:extLst>
              <a:ext uri="{FF2B5EF4-FFF2-40B4-BE49-F238E27FC236}">
                <a16:creationId xmlns:a16="http://schemas.microsoft.com/office/drawing/2014/main" id="{932FE5B7-1B88-51AC-E329-CF159FED81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15247-3097-28DB-5A92-73C9EBB63AB6}"/>
              </a:ext>
            </a:extLst>
          </p:cNvPr>
          <p:cNvSpPr>
            <a:spLocks noGrp="1"/>
          </p:cNvSpPr>
          <p:nvPr>
            <p:ph type="sldNum" sz="quarter" idx="12"/>
          </p:nvPr>
        </p:nvSpPr>
        <p:spPr/>
        <p:txBody>
          <a:bodyPr/>
          <a:lstStyle/>
          <a:p>
            <a:fld id="{9091AC62-753B-3240-A76B-ED140B7F97AA}" type="slidenum">
              <a:rPr lang="en-US" smtClean="0"/>
              <a:pPr/>
              <a:t>‹#›</a:t>
            </a:fld>
            <a:endParaRPr lang="en-US"/>
          </a:p>
        </p:txBody>
      </p:sp>
      <p:sp>
        <p:nvSpPr>
          <p:cNvPr id="7" name="Date Placeholder 3">
            <a:extLst>
              <a:ext uri="{FF2B5EF4-FFF2-40B4-BE49-F238E27FC236}">
                <a16:creationId xmlns:a16="http://schemas.microsoft.com/office/drawing/2014/main" id="{4C33A70A-28D3-E61B-DA57-4111BB7EF747}"/>
              </a:ext>
            </a:extLst>
          </p:cNvPr>
          <p:cNvSpPr txBox="1">
            <a:spLocks/>
          </p:cNvSpPr>
          <p:nvPr userDrawn="1"/>
        </p:nvSpPr>
        <p:spPr>
          <a:xfrm>
            <a:off x="340925" y="6442147"/>
            <a:ext cx="531877" cy="245764"/>
          </a:xfrm>
          <a:prstGeom prst="rect">
            <a:avLst/>
          </a:prstGeom>
        </p:spPr>
        <p:txBody>
          <a:bodyPr wrap="square" lIns="0" tIns="0" rIns="0" bIns="0" anchor="b" anchorCtr="0">
            <a:noAutofit/>
          </a:bodyPr>
          <a:lstStyle>
            <a:defPPr>
              <a:defRPr lang="en-US"/>
            </a:defPPr>
            <a:lvl1pPr marL="0" algn="l" defTabSz="457200" rtl="0" eaLnBrk="1" latinLnBrk="0" hangingPunct="1">
              <a:defRPr sz="800" kern="1200" baseline="0">
                <a:solidFill>
                  <a:schemeClr val="tx1"/>
                </a:solidFill>
                <a:latin typeface="Poppins" pitchFamily="2" charset="77"/>
                <a:ea typeface="+mn-ea"/>
                <a:cs typeface="Poppins" pitchFamily="2" charset="77"/>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07D23A7-7402-0843-A222-AAEABEA1D2C1}" type="datetime1">
              <a:rPr lang="en-US" smtClean="0"/>
              <a:pPr/>
              <a:t>4/20/2026</a:t>
            </a:fld>
            <a:endParaRPr lang="en-US"/>
          </a:p>
        </p:txBody>
      </p:sp>
    </p:spTree>
    <p:extLst>
      <p:ext uri="{BB962C8B-B14F-4D97-AF65-F5344CB8AC3E}">
        <p14:creationId xmlns:p14="http://schemas.microsoft.com/office/powerpoint/2010/main" val="1539465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91FF3-1116-D79D-8842-EF83813420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CDF962-A893-0748-0B26-D71BE6DBA3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0801BF-2F8B-15BC-4105-05389E281B05}"/>
              </a:ext>
            </a:extLst>
          </p:cNvPr>
          <p:cNvSpPr>
            <a:spLocks noGrp="1"/>
          </p:cNvSpPr>
          <p:nvPr>
            <p:ph type="dt" sz="half" idx="10"/>
          </p:nvPr>
        </p:nvSpPr>
        <p:spPr/>
        <p:txBody>
          <a:bodyPr/>
          <a:lstStyle/>
          <a:p>
            <a:fld id="{8C5315AC-7E5A-4EFB-B28F-32F0C801FA67}" type="datetimeFigureOut">
              <a:rPr lang="en-US" smtClean="0"/>
              <a:t>4/20/2026</a:t>
            </a:fld>
            <a:endParaRPr lang="en-US"/>
          </a:p>
        </p:txBody>
      </p:sp>
      <p:sp>
        <p:nvSpPr>
          <p:cNvPr id="5" name="Footer Placeholder 4">
            <a:extLst>
              <a:ext uri="{FF2B5EF4-FFF2-40B4-BE49-F238E27FC236}">
                <a16:creationId xmlns:a16="http://schemas.microsoft.com/office/drawing/2014/main" id="{8C78E471-F039-5041-7FDA-6AAEF7DFB1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EFB5E3-A6C7-3C71-794F-BFBE37D3C763}"/>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3421394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4EE3C-95AA-08AA-669F-5D7A5BB959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BEEB90-E1EC-4AAD-C32A-7A6946DBBD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0353A9-37EB-C763-B9C6-AA209B817000}"/>
              </a:ext>
            </a:extLst>
          </p:cNvPr>
          <p:cNvSpPr>
            <a:spLocks noGrp="1"/>
          </p:cNvSpPr>
          <p:nvPr>
            <p:ph type="dt" sz="half" idx="10"/>
          </p:nvPr>
        </p:nvSpPr>
        <p:spPr/>
        <p:txBody>
          <a:bodyPr/>
          <a:lstStyle/>
          <a:p>
            <a:fld id="{B07D23A7-7402-0843-A222-AAEABEA1D2C1}" type="datetime1">
              <a:rPr lang="en-US" smtClean="0"/>
              <a:pPr/>
              <a:t>4/20/2026</a:t>
            </a:fld>
            <a:endParaRPr lang="en-US"/>
          </a:p>
        </p:txBody>
      </p:sp>
      <p:sp>
        <p:nvSpPr>
          <p:cNvPr id="5" name="Footer Placeholder 4">
            <a:extLst>
              <a:ext uri="{FF2B5EF4-FFF2-40B4-BE49-F238E27FC236}">
                <a16:creationId xmlns:a16="http://schemas.microsoft.com/office/drawing/2014/main" id="{B67E9B29-4F19-B03F-7B07-1C0F9BFF6E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6B65FF-F5EB-7DBE-B163-36B6891E050A}"/>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4133450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E899-77EB-BD63-F274-4E568F26A4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46E81C-E47B-9DCF-74EA-CE31BBC477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4F7841-0AF8-3163-C704-CBF6579783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88B858-73AA-064A-4698-094F3DE2A758}"/>
              </a:ext>
            </a:extLst>
          </p:cNvPr>
          <p:cNvSpPr>
            <a:spLocks noGrp="1"/>
          </p:cNvSpPr>
          <p:nvPr>
            <p:ph type="dt" sz="half" idx="10"/>
          </p:nvPr>
        </p:nvSpPr>
        <p:spPr/>
        <p:txBody>
          <a:bodyPr/>
          <a:lstStyle/>
          <a:p>
            <a:fld id="{B07D23A7-7402-0843-A222-AAEABEA1D2C1}" type="datetime1">
              <a:rPr lang="en-US" smtClean="0"/>
              <a:pPr/>
              <a:t>4/20/2026</a:t>
            </a:fld>
            <a:endParaRPr lang="en-US"/>
          </a:p>
        </p:txBody>
      </p:sp>
      <p:sp>
        <p:nvSpPr>
          <p:cNvPr id="6" name="Footer Placeholder 5">
            <a:extLst>
              <a:ext uri="{FF2B5EF4-FFF2-40B4-BE49-F238E27FC236}">
                <a16:creationId xmlns:a16="http://schemas.microsoft.com/office/drawing/2014/main" id="{0467FF97-B41F-E41A-0408-DB0A4CE780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506F56-8D75-39C0-5DA4-ADAC0BCC5477}"/>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41965469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CBA95-E27C-D94E-B31D-8372E0D0DC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1F9FF3-F1B2-905B-8FCA-4CF27094EC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87E25B-58F5-B2AA-649A-E014E95622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6B82B3-AD4B-4B5F-5555-53569B4DD0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C118D8-CEE6-E4E0-724C-2104C78D58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275CBD-F38C-1C3D-EEDE-038D4FC034BB}"/>
              </a:ext>
            </a:extLst>
          </p:cNvPr>
          <p:cNvSpPr>
            <a:spLocks noGrp="1"/>
          </p:cNvSpPr>
          <p:nvPr>
            <p:ph type="dt" sz="half" idx="10"/>
          </p:nvPr>
        </p:nvSpPr>
        <p:spPr/>
        <p:txBody>
          <a:bodyPr/>
          <a:lstStyle/>
          <a:p>
            <a:fld id="{B07D23A7-7402-0843-A222-AAEABEA1D2C1}" type="datetime1">
              <a:rPr lang="en-US" smtClean="0"/>
              <a:pPr/>
              <a:t>4/20/2026</a:t>
            </a:fld>
            <a:endParaRPr lang="en-US"/>
          </a:p>
        </p:txBody>
      </p:sp>
      <p:sp>
        <p:nvSpPr>
          <p:cNvPr id="8" name="Footer Placeholder 7">
            <a:extLst>
              <a:ext uri="{FF2B5EF4-FFF2-40B4-BE49-F238E27FC236}">
                <a16:creationId xmlns:a16="http://schemas.microsoft.com/office/drawing/2014/main" id="{B451C76C-EBEB-52C3-2FEA-49D1959FE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E2DB15-F018-BBEF-68CC-96F87AF17966}"/>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1649136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EC9A0-CAD8-476A-7EE1-065703B06B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521A6C-D46D-1B26-A796-FBA622B1225F}"/>
              </a:ext>
            </a:extLst>
          </p:cNvPr>
          <p:cNvSpPr>
            <a:spLocks noGrp="1"/>
          </p:cNvSpPr>
          <p:nvPr>
            <p:ph type="dt" sz="half" idx="10"/>
          </p:nvPr>
        </p:nvSpPr>
        <p:spPr/>
        <p:txBody>
          <a:bodyPr/>
          <a:lstStyle/>
          <a:p>
            <a:fld id="{B07D23A7-7402-0843-A222-AAEABEA1D2C1}" type="datetime1">
              <a:rPr lang="en-US" smtClean="0"/>
              <a:pPr/>
              <a:t>4/20/2026</a:t>
            </a:fld>
            <a:endParaRPr lang="en-US"/>
          </a:p>
        </p:txBody>
      </p:sp>
      <p:sp>
        <p:nvSpPr>
          <p:cNvPr id="4" name="Footer Placeholder 3">
            <a:extLst>
              <a:ext uri="{FF2B5EF4-FFF2-40B4-BE49-F238E27FC236}">
                <a16:creationId xmlns:a16="http://schemas.microsoft.com/office/drawing/2014/main" id="{0735B0A0-01EC-54CC-E80A-343CEFC2CB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844393-D372-00BF-A29D-0D216D200222}"/>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2274862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244705-9B09-C831-BEBB-A3345AA6D4A4}"/>
              </a:ext>
            </a:extLst>
          </p:cNvPr>
          <p:cNvSpPr>
            <a:spLocks noGrp="1"/>
          </p:cNvSpPr>
          <p:nvPr>
            <p:ph type="dt" sz="half" idx="10"/>
          </p:nvPr>
        </p:nvSpPr>
        <p:spPr/>
        <p:txBody>
          <a:bodyPr/>
          <a:lstStyle/>
          <a:p>
            <a:fld id="{B07D23A7-7402-0843-A222-AAEABEA1D2C1}" type="datetime1">
              <a:rPr lang="en-US" smtClean="0"/>
              <a:pPr/>
              <a:t>4/20/2026</a:t>
            </a:fld>
            <a:endParaRPr lang="en-US"/>
          </a:p>
        </p:txBody>
      </p:sp>
      <p:sp>
        <p:nvSpPr>
          <p:cNvPr id="3" name="Footer Placeholder 2">
            <a:extLst>
              <a:ext uri="{FF2B5EF4-FFF2-40B4-BE49-F238E27FC236}">
                <a16:creationId xmlns:a16="http://schemas.microsoft.com/office/drawing/2014/main" id="{C95FAD77-F7B8-9D11-6EB8-BEB9278A7C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D21EC6-28FF-AEA3-7B47-55215F69E84D}"/>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726501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9CD9-99D7-03C9-D24B-83DA3FF3C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330D68-F926-C959-A9EB-708739D333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2620C4-96FB-C2E6-70C5-86898E1A36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94E6E5-F270-1ECA-87AB-541801921994}"/>
              </a:ext>
            </a:extLst>
          </p:cNvPr>
          <p:cNvSpPr>
            <a:spLocks noGrp="1"/>
          </p:cNvSpPr>
          <p:nvPr>
            <p:ph type="dt" sz="half" idx="10"/>
          </p:nvPr>
        </p:nvSpPr>
        <p:spPr/>
        <p:txBody>
          <a:bodyPr/>
          <a:lstStyle/>
          <a:p>
            <a:fld id="{B07D23A7-7402-0843-A222-AAEABEA1D2C1}" type="datetime1">
              <a:rPr lang="en-US" smtClean="0"/>
              <a:pPr/>
              <a:t>4/20/2026</a:t>
            </a:fld>
            <a:endParaRPr lang="en-US"/>
          </a:p>
        </p:txBody>
      </p:sp>
      <p:sp>
        <p:nvSpPr>
          <p:cNvPr id="6" name="Footer Placeholder 5">
            <a:extLst>
              <a:ext uri="{FF2B5EF4-FFF2-40B4-BE49-F238E27FC236}">
                <a16:creationId xmlns:a16="http://schemas.microsoft.com/office/drawing/2014/main" id="{A147192A-AC0B-60B2-8BAE-BEAA33050B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B7E633-B5BF-36EA-6916-04103F412A3C}"/>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35204238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ECBDB-10F8-42F1-7710-CCB7014E27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EA0485-9B3D-41F1-FC30-30878E8293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E74EF4-C218-CDCD-B593-29FBCB5FF3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EB2B9D-4798-951C-C1DD-AFF1AEAAE5F6}"/>
              </a:ext>
            </a:extLst>
          </p:cNvPr>
          <p:cNvSpPr>
            <a:spLocks noGrp="1"/>
          </p:cNvSpPr>
          <p:nvPr>
            <p:ph type="dt" sz="half" idx="10"/>
          </p:nvPr>
        </p:nvSpPr>
        <p:spPr/>
        <p:txBody>
          <a:bodyPr/>
          <a:lstStyle/>
          <a:p>
            <a:fld id="{B07D23A7-7402-0843-A222-AAEABEA1D2C1}" type="datetime1">
              <a:rPr lang="en-US" smtClean="0"/>
              <a:pPr/>
              <a:t>4/20/2026</a:t>
            </a:fld>
            <a:endParaRPr lang="en-US"/>
          </a:p>
        </p:txBody>
      </p:sp>
      <p:sp>
        <p:nvSpPr>
          <p:cNvPr id="6" name="Footer Placeholder 5">
            <a:extLst>
              <a:ext uri="{FF2B5EF4-FFF2-40B4-BE49-F238E27FC236}">
                <a16:creationId xmlns:a16="http://schemas.microsoft.com/office/drawing/2014/main" id="{CA4F6F29-E02C-B51D-C41E-25ACE441B0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513C3F-E249-9479-C494-86D4D8385901}"/>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375143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6D973-EC6D-C45A-1DC5-7E01CAB33C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53540B-4F72-6719-054D-A562302763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0DBC7A-63E6-5526-9BEF-3603E4D29F36}"/>
              </a:ext>
            </a:extLst>
          </p:cNvPr>
          <p:cNvSpPr>
            <a:spLocks noGrp="1"/>
          </p:cNvSpPr>
          <p:nvPr>
            <p:ph type="dt" sz="half" idx="10"/>
          </p:nvPr>
        </p:nvSpPr>
        <p:spPr/>
        <p:txBody>
          <a:bodyPr/>
          <a:lstStyle/>
          <a:p>
            <a:fld id="{8C5315AC-7E5A-4EFB-B28F-32F0C801FA67}" type="datetimeFigureOut">
              <a:rPr lang="en-US" smtClean="0"/>
              <a:t>4/20/2026</a:t>
            </a:fld>
            <a:endParaRPr lang="en-US"/>
          </a:p>
        </p:txBody>
      </p:sp>
      <p:sp>
        <p:nvSpPr>
          <p:cNvPr id="5" name="Footer Placeholder 4">
            <a:extLst>
              <a:ext uri="{FF2B5EF4-FFF2-40B4-BE49-F238E27FC236}">
                <a16:creationId xmlns:a16="http://schemas.microsoft.com/office/drawing/2014/main" id="{BF6685A1-E7B9-FA9F-106A-718191FD51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49771-1A3A-7DF3-CD33-0DCDBD020524}"/>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4715190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D302FF-6B22-20BE-73EE-E4CBBF5615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063796-DB5F-CC9C-27BA-BAA3C6F480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FD6F2-7E85-37BE-9DEF-DE4D7FE55D67}"/>
              </a:ext>
            </a:extLst>
          </p:cNvPr>
          <p:cNvSpPr>
            <a:spLocks noGrp="1"/>
          </p:cNvSpPr>
          <p:nvPr>
            <p:ph type="dt" sz="half" idx="10"/>
          </p:nvPr>
        </p:nvSpPr>
        <p:spPr/>
        <p:txBody>
          <a:bodyPr/>
          <a:lstStyle/>
          <a:p>
            <a:fld id="{8C5315AC-7E5A-4EFB-B28F-32F0C801FA67}" type="datetimeFigureOut">
              <a:rPr lang="en-US" smtClean="0"/>
              <a:t>4/20/2026</a:t>
            </a:fld>
            <a:endParaRPr lang="en-US"/>
          </a:p>
        </p:txBody>
      </p:sp>
      <p:sp>
        <p:nvSpPr>
          <p:cNvPr id="5" name="Footer Placeholder 4">
            <a:extLst>
              <a:ext uri="{FF2B5EF4-FFF2-40B4-BE49-F238E27FC236}">
                <a16:creationId xmlns:a16="http://schemas.microsoft.com/office/drawing/2014/main" id="{F291FFE2-63DF-1BCF-995B-D57E90A1C7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9AC81-282C-9014-12B1-925C4164F766}"/>
              </a:ext>
            </a:extLst>
          </p:cNvPr>
          <p:cNvSpPr>
            <a:spLocks noGrp="1"/>
          </p:cNvSpPr>
          <p:nvPr>
            <p:ph type="sldNum" sz="quarter" idx="12"/>
          </p:nvPr>
        </p:nvSpPr>
        <p:spPr/>
        <p:txBody>
          <a:bodyPr/>
          <a:lstStyle/>
          <a:p>
            <a:fld id="{9091AC62-753B-3240-A76B-ED140B7F97AA}" type="slidenum">
              <a:rPr lang="en-US" smtClean="0"/>
              <a:pPr/>
              <a:t>‹#›</a:t>
            </a:fld>
            <a:endParaRPr lang="en-US"/>
          </a:p>
        </p:txBody>
      </p:sp>
    </p:spTree>
    <p:extLst>
      <p:ext uri="{BB962C8B-B14F-4D97-AF65-F5344CB8AC3E}">
        <p14:creationId xmlns:p14="http://schemas.microsoft.com/office/powerpoint/2010/main" val="16637570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98796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theme" Target="../theme/theme4.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6.emf"/></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6.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9262" y="378361"/>
            <a:ext cx="10515600" cy="67460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49262" y="1102660"/>
            <a:ext cx="10515600" cy="545176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DDD206C3-883E-C743-9F2B-0580515B3881}"/>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pic>
        <p:nvPicPr>
          <p:cNvPr id="10" name="Picture 9" descr="Logo, company name&#10;&#10;Description automatically generated">
            <a:extLst>
              <a:ext uri="{FF2B5EF4-FFF2-40B4-BE49-F238E27FC236}">
                <a16:creationId xmlns:a16="http://schemas.microsoft.com/office/drawing/2014/main" id="{87DB7C8E-6B11-EDDA-374C-1A69972E3109}"/>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0720813" y="180461"/>
            <a:ext cx="1218562" cy="674603"/>
          </a:xfrm>
          <a:prstGeom prst="rect">
            <a:avLst/>
          </a:prstGeom>
        </p:spPr>
      </p:pic>
    </p:spTree>
    <p:extLst>
      <p:ext uri="{BB962C8B-B14F-4D97-AF65-F5344CB8AC3E}">
        <p14:creationId xmlns:p14="http://schemas.microsoft.com/office/powerpoint/2010/main" val="2442754637"/>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3" r:id="rId10"/>
    <p:sldLayoutId id="2147483814" r:id="rId11"/>
    <p:sldLayoutId id="2147483832" r:id="rId12"/>
    <p:sldLayoutId id="2147483830" r:id="rId13"/>
    <p:sldLayoutId id="2147483831" r:id="rId14"/>
  </p:sldLayoutIdLst>
  <p:txStyles>
    <p:titleStyle>
      <a:lvl1pPr algn="l" defTabSz="914400" rtl="0" eaLnBrk="1" latinLnBrk="0" hangingPunct="1">
        <a:lnSpc>
          <a:spcPct val="90000"/>
        </a:lnSpc>
        <a:spcBef>
          <a:spcPct val="0"/>
        </a:spcBef>
        <a:buNone/>
        <a:defRPr sz="3600" b="1" kern="1200">
          <a:solidFill>
            <a:srgbClr val="2746F8"/>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1FD3FA-CC17-DA76-51A6-81D8556C29F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5505" b="26667"/>
          <a:stretch/>
        </p:blipFill>
        <p:spPr>
          <a:xfrm>
            <a:off x="0" y="1828800"/>
            <a:ext cx="11520758" cy="5029200"/>
          </a:xfrm>
          <a:prstGeom prst="rect">
            <a:avLst/>
          </a:prstGeom>
        </p:spPr>
      </p:pic>
      <p:pic>
        <p:nvPicPr>
          <p:cNvPr id="4" name="Picture 3" descr="Logo, company name&#10;&#10;Description automatically generated">
            <a:extLst>
              <a:ext uri="{FF2B5EF4-FFF2-40B4-BE49-F238E27FC236}">
                <a16:creationId xmlns:a16="http://schemas.microsoft.com/office/drawing/2014/main" id="{FFA0BAC4-078D-A045-B1B7-94387C49FCF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1990" y="504496"/>
            <a:ext cx="1594760" cy="882869"/>
          </a:xfrm>
          <a:prstGeom prst="rect">
            <a:avLst/>
          </a:prstGeom>
        </p:spPr>
      </p:pic>
    </p:spTree>
    <p:extLst>
      <p:ext uri="{BB962C8B-B14F-4D97-AF65-F5344CB8AC3E}">
        <p14:creationId xmlns:p14="http://schemas.microsoft.com/office/powerpoint/2010/main" val="1134419688"/>
      </p:ext>
    </p:extLst>
  </p:cSld>
  <p:clrMap bg1="lt1" tx1="dk1" bg2="lt2" tx2="dk2" accent1="accent1" accent2="accent2" accent3="accent3" accent4="accent4" accent5="accent5" accent6="accent6" hlink="hlink" folHlink="folHlink"/>
  <p:sldLayoutIdLst>
    <p:sldLayoutId id="2147483754" r:id="rId1"/>
    <p:sldLayoutId id="2147483780" r:id="rId2"/>
  </p:sldLayoutIdLst>
  <p:hf hdr="0"/>
  <p:txStyles>
    <p:titleStyle>
      <a:lvl1pPr algn="l" defTabSz="914400" rtl="0" eaLnBrk="1" latinLnBrk="0" hangingPunct="1">
        <a:lnSpc>
          <a:spcPct val="90000"/>
        </a:lnSpc>
        <a:spcBef>
          <a:spcPct val="0"/>
        </a:spcBef>
        <a:buNone/>
        <a:defRPr sz="8000" b="1" kern="1200">
          <a:solidFill>
            <a:schemeClr val="bg1"/>
          </a:solidFill>
          <a:latin typeface="Poppins" pitchFamily="2" charset="77"/>
          <a:ea typeface="+mj-ea"/>
          <a:cs typeface="Poppi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746F8"/>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15859F-205F-C242-911F-CC938AC200CB}" type="datetime1">
              <a:rPr lang="en-US" smtClean="0"/>
              <a:t>4/20/2026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1AC62-753B-3240-A76B-ED140B7F97AA}" type="slidenum">
              <a:rPr lang="en-US" smtClean="0"/>
              <a:t>‹#›</a:t>
            </a:fld>
            <a:endParaRPr lang="en-US"/>
          </a:p>
        </p:txBody>
      </p:sp>
    </p:spTree>
    <p:extLst>
      <p:ext uri="{BB962C8B-B14F-4D97-AF65-F5344CB8AC3E}">
        <p14:creationId xmlns:p14="http://schemas.microsoft.com/office/powerpoint/2010/main" val="3058017559"/>
      </p:ext>
    </p:extLst>
  </p:cSld>
  <p:clrMap bg1="lt1" tx1="dk1" bg2="lt2" tx2="dk2" accent1="accent1" accent2="accent2" accent3="accent3" accent4="accent4" accent5="accent5" accent6="accent6" hlink="hlink" folHlink="folHlink"/>
  <p:sldLayoutIdLst>
    <p:sldLayoutId id="2147483737" r:id="rId1"/>
  </p:sldLayoutIdLst>
  <p:hf hdr="0"/>
  <p:txStyles>
    <p:titleStyle>
      <a:lvl1pPr algn="l" defTabSz="914400" rtl="0" eaLnBrk="1" latinLnBrk="0" hangingPunct="1">
        <a:lnSpc>
          <a:spcPct val="90000"/>
        </a:lnSpc>
        <a:spcBef>
          <a:spcPct val="0"/>
        </a:spcBef>
        <a:buNone/>
        <a:defRPr sz="8000" b="1" kern="1200">
          <a:solidFill>
            <a:schemeClr val="bg1"/>
          </a:solidFill>
          <a:latin typeface="Poppins" pitchFamily="2" charset="77"/>
          <a:ea typeface="+mj-ea"/>
          <a:cs typeface="Poppi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15859F-205F-C242-911F-CC938AC200CB}" type="datetime1">
              <a:rPr lang="en-US" smtClean="0"/>
              <a:t>4/20/2026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1AC62-753B-3240-A76B-ED140B7F97AA}" type="slidenum">
              <a:rPr lang="en-US" smtClean="0"/>
              <a:t>‹#›</a:t>
            </a:fld>
            <a:endParaRPr lang="en-US"/>
          </a:p>
        </p:txBody>
      </p:sp>
      <p:sp>
        <p:nvSpPr>
          <p:cNvPr id="3" name="Rectangle 2">
            <a:extLst>
              <a:ext uri="{FF2B5EF4-FFF2-40B4-BE49-F238E27FC236}">
                <a16:creationId xmlns:a16="http://schemas.microsoft.com/office/drawing/2014/main" id="{92E5E3A3-6002-961E-CB68-A8504C562332}"/>
              </a:ext>
            </a:extLst>
          </p:cNvPr>
          <p:cNvSpPr/>
          <p:nvPr userDrawn="1"/>
        </p:nvSpPr>
        <p:spPr>
          <a:xfrm>
            <a:off x="0" y="0"/>
            <a:ext cx="12191999" cy="6901760"/>
          </a:xfrm>
          <a:prstGeom prst="rect">
            <a:avLst/>
          </a:prstGeom>
          <a:solidFill>
            <a:srgbClr val="2746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62A1D9C-B515-9781-AB3E-7FCBB99C11F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63741"/>
          <a:stretch/>
        </p:blipFill>
        <p:spPr>
          <a:xfrm>
            <a:off x="7728112" y="0"/>
            <a:ext cx="4463887" cy="6924911"/>
          </a:xfrm>
          <a:prstGeom prst="rect">
            <a:avLst/>
          </a:prstGeom>
        </p:spPr>
      </p:pic>
      <p:pic>
        <p:nvPicPr>
          <p:cNvPr id="8" name="Picture 7">
            <a:extLst>
              <a:ext uri="{FF2B5EF4-FFF2-40B4-BE49-F238E27FC236}">
                <a16:creationId xmlns:a16="http://schemas.microsoft.com/office/drawing/2014/main" id="{8F1A5137-0C23-D927-BDE3-6E12581C486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0386"/>
          <a:stretch/>
        </p:blipFill>
        <p:spPr>
          <a:xfrm rot="10800000">
            <a:off x="6944810" y="5410707"/>
            <a:ext cx="5247189" cy="959827"/>
          </a:xfrm>
          <a:prstGeom prst="rect">
            <a:avLst/>
          </a:prstGeom>
        </p:spPr>
      </p:pic>
      <p:pic>
        <p:nvPicPr>
          <p:cNvPr id="9" name="Picture 8">
            <a:extLst>
              <a:ext uri="{FF2B5EF4-FFF2-40B4-BE49-F238E27FC236}">
                <a16:creationId xmlns:a16="http://schemas.microsoft.com/office/drawing/2014/main" id="{9DD34CCB-D151-C632-571E-FC8BBFF7AE63}"/>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9641840" y="2851939"/>
            <a:ext cx="2084733" cy="1154120"/>
          </a:xfrm>
          <a:prstGeom prst="rect">
            <a:avLst/>
          </a:prstGeom>
        </p:spPr>
      </p:pic>
    </p:spTree>
    <p:extLst>
      <p:ext uri="{BB962C8B-B14F-4D97-AF65-F5344CB8AC3E}">
        <p14:creationId xmlns:p14="http://schemas.microsoft.com/office/powerpoint/2010/main" val="2792262636"/>
      </p:ext>
    </p:extLst>
  </p:cSld>
  <p:clrMap bg1="lt1" tx1="dk1" bg2="lt2" tx2="dk2" accent1="accent1" accent2="accent2" accent3="accent3" accent4="accent4" accent5="accent5" accent6="accent6" hlink="hlink" folHlink="folHlink"/>
  <p:sldLayoutIdLst>
    <p:sldLayoutId id="2147483692" r:id="rId1"/>
  </p:sldLayoutIdLst>
  <p:hf hdr="0"/>
  <p:txStyles>
    <p:titleStyle>
      <a:lvl1pPr algn="l" defTabSz="914400" rtl="0" eaLnBrk="1" latinLnBrk="0" hangingPunct="1">
        <a:lnSpc>
          <a:spcPct val="90000"/>
        </a:lnSpc>
        <a:spcBef>
          <a:spcPct val="0"/>
        </a:spcBef>
        <a:buNone/>
        <a:defRPr sz="8000" b="1" kern="1200">
          <a:solidFill>
            <a:schemeClr val="bg1"/>
          </a:solidFill>
          <a:latin typeface="Poppins" pitchFamily="2" charset="77"/>
          <a:ea typeface="+mj-ea"/>
          <a:cs typeface="Poppi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F31C1FC3-FF75-5152-DFCB-49328D8EEF5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084553" y="340143"/>
            <a:ext cx="779588" cy="431585"/>
          </a:xfrm>
          <a:prstGeom prst="rect">
            <a:avLst/>
          </a:prstGeom>
        </p:spPr>
      </p:pic>
    </p:spTree>
    <p:extLst>
      <p:ext uri="{BB962C8B-B14F-4D97-AF65-F5344CB8AC3E}">
        <p14:creationId xmlns:p14="http://schemas.microsoft.com/office/powerpoint/2010/main" val="2694515427"/>
      </p:ext>
    </p:extLst>
  </p:cSld>
  <p:clrMap bg1="lt1" tx1="dk1" bg2="lt2" tx2="dk2" accent1="accent1" accent2="accent2" accent3="accent3" accent4="accent4" accent5="accent5" accent6="accent6" hlink="hlink" folHlink="folHlink"/>
  <p:sldLayoutIdLst>
    <p:sldLayoutId id="2147483811" r:id="rId1"/>
    <p:sldLayoutId id="214748381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05C0AA-264A-0741-396F-9A23FFA4AC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0C3057-2A6A-7541-851B-875CC6D2D2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B88DA-9314-ADDF-B26E-7FED44A3B0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5315AC-7E5A-4EFB-B28F-32F0C801FA67}" type="datetimeFigureOut">
              <a:rPr lang="en-US" smtClean="0"/>
              <a:t>4/20/2026</a:t>
            </a:fld>
            <a:endParaRPr lang="en-US"/>
          </a:p>
        </p:txBody>
      </p:sp>
      <p:sp>
        <p:nvSpPr>
          <p:cNvPr id="5" name="Footer Placeholder 4">
            <a:extLst>
              <a:ext uri="{FF2B5EF4-FFF2-40B4-BE49-F238E27FC236}">
                <a16:creationId xmlns:a16="http://schemas.microsoft.com/office/drawing/2014/main" id="{8A4033E3-2F62-C256-AC11-0B502E2880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E821725-7326-0E89-AB06-F4DA839868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91AC62-753B-3240-A76B-ED140B7F97AA}" type="slidenum">
              <a:rPr lang="en-US" smtClean="0"/>
              <a:pPr/>
              <a:t>‹#›</a:t>
            </a:fld>
            <a:endParaRPr lang="en-US"/>
          </a:p>
        </p:txBody>
      </p:sp>
      <p:pic>
        <p:nvPicPr>
          <p:cNvPr id="7" name="Picture 6" descr="Logo, company name&#10;&#10;Description automatically generated">
            <a:extLst>
              <a:ext uri="{FF2B5EF4-FFF2-40B4-BE49-F238E27FC236}">
                <a16:creationId xmlns:a16="http://schemas.microsoft.com/office/drawing/2014/main" id="{DB5B4EED-D0BF-C680-3EA1-A0A6F92E692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720813" y="180461"/>
            <a:ext cx="1218562" cy="674603"/>
          </a:xfrm>
          <a:prstGeom prst="rect">
            <a:avLst/>
          </a:prstGeom>
        </p:spPr>
      </p:pic>
    </p:spTree>
    <p:extLst>
      <p:ext uri="{BB962C8B-B14F-4D97-AF65-F5344CB8AC3E}">
        <p14:creationId xmlns:p14="http://schemas.microsoft.com/office/powerpoint/2010/main" val="2094142418"/>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14.TIF"/><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25.TIF"/><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27.TIF"/><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3" Type="http://schemas.openxmlformats.org/officeDocument/2006/relationships/image" Target="../media/image32.bin"/><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212ACF-3608-4B80-E889-1E23923EAD7F}"/>
              </a:ext>
            </a:extLst>
          </p:cNvPr>
          <p:cNvSpPr>
            <a:spLocks noGrp="1"/>
          </p:cNvSpPr>
          <p:nvPr>
            <p:ph type="ctrTitle"/>
          </p:nvPr>
        </p:nvSpPr>
        <p:spPr/>
        <p:txBody>
          <a:bodyPr/>
          <a:lstStyle/>
          <a:p>
            <a:r>
              <a:rPr lang="el-GR" dirty="0">
                <a:latin typeface="+mn-lt"/>
              </a:rPr>
              <a:t>Επιδημιολογία συμπαγών όγκων</a:t>
            </a:r>
            <a:endParaRPr lang="en-US" dirty="0">
              <a:latin typeface="+mn-lt"/>
            </a:endParaRPr>
          </a:p>
        </p:txBody>
      </p:sp>
      <p:sp>
        <p:nvSpPr>
          <p:cNvPr id="5" name="Subtitle 4">
            <a:extLst>
              <a:ext uri="{FF2B5EF4-FFF2-40B4-BE49-F238E27FC236}">
                <a16:creationId xmlns:a16="http://schemas.microsoft.com/office/drawing/2014/main" id="{ABFB2325-786C-EBBF-6E0A-A6CA6DAA99BF}"/>
              </a:ext>
            </a:extLst>
          </p:cNvPr>
          <p:cNvSpPr>
            <a:spLocks noGrp="1"/>
          </p:cNvSpPr>
          <p:nvPr>
            <p:ph type="subTitle" idx="1"/>
          </p:nvPr>
        </p:nvSpPr>
        <p:spPr>
          <a:xfrm>
            <a:off x="1524000" y="3602037"/>
            <a:ext cx="9144000" cy="1884363"/>
          </a:xfrm>
        </p:spPr>
        <p:txBody>
          <a:bodyPr>
            <a:normAutofit fontScale="92500" lnSpcReduction="20000"/>
          </a:bodyPr>
          <a:lstStyle/>
          <a:p>
            <a:r>
              <a:rPr lang="el-GR" dirty="0">
                <a:latin typeface="+mn-lt"/>
              </a:rPr>
              <a:t>Εμμανουήλ Παναγιώτου</a:t>
            </a:r>
            <a:r>
              <a:rPr lang="en-US" dirty="0">
                <a:latin typeface="+mn-lt"/>
              </a:rPr>
              <a:t>, MD, MSc</a:t>
            </a:r>
          </a:p>
          <a:p>
            <a:r>
              <a:rPr lang="el-GR" dirty="0">
                <a:latin typeface="+mn-lt"/>
              </a:rPr>
              <a:t>Ειδικευόμενος Παθολογικής Ογκολογίας</a:t>
            </a:r>
          </a:p>
          <a:p>
            <a:r>
              <a:rPr lang="el-GR" dirty="0">
                <a:latin typeface="+mn-lt"/>
              </a:rPr>
              <a:t>Γ’ Παθολογική Κλινική και Ομώνυμο Εργαστήριο Ιατρικής Σχολής ΕΚΠΑ</a:t>
            </a:r>
          </a:p>
          <a:p>
            <a:r>
              <a:rPr lang="el-GR" dirty="0">
                <a:latin typeface="+mn-lt"/>
              </a:rPr>
              <a:t>ΓΝΝΘΑ «Η Σωτηρία»</a:t>
            </a:r>
          </a:p>
          <a:p>
            <a:r>
              <a:rPr lang="en-US" dirty="0">
                <a:latin typeface="+mn-lt"/>
              </a:rPr>
              <a:t>empanagi@med.uoa.gr</a:t>
            </a:r>
          </a:p>
        </p:txBody>
      </p:sp>
    </p:spTree>
    <p:extLst>
      <p:ext uri="{BB962C8B-B14F-4D97-AF65-F5344CB8AC3E}">
        <p14:creationId xmlns:p14="http://schemas.microsoft.com/office/powerpoint/2010/main" val="381781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ext Box 10"/>
          <p:cNvSpPr txBox="1">
            <a:spLocks noChangeArrowheads="1"/>
          </p:cNvSpPr>
          <p:nvPr/>
        </p:nvSpPr>
        <p:spPr bwMode="auto">
          <a:xfrm>
            <a:off x="1863726" y="6218239"/>
            <a:ext cx="674687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eaLnBrk="0" fontAlgn="base" hangingPunct="0">
              <a:spcAft>
                <a:spcPct val="0"/>
              </a:spcAft>
              <a:buNone/>
            </a:pPr>
            <a:r>
              <a:rPr lang="en-US" altLang="en-US" sz="1000">
                <a:solidFill>
                  <a:srgbClr val="0536C6"/>
                </a:solidFill>
                <a:latin typeface="Arial" charset="0"/>
                <a:cs typeface="Arial" charset="0"/>
              </a:rPr>
              <a:t>Adapted from: Last JM, ed. A dictionary of epidemiology. 2</a:t>
            </a:r>
            <a:r>
              <a:rPr lang="en-US" altLang="en-US" sz="1000" baseline="30000">
                <a:solidFill>
                  <a:srgbClr val="0536C6"/>
                </a:solidFill>
                <a:latin typeface="Arial" charset="0"/>
                <a:cs typeface="Arial" charset="0"/>
              </a:rPr>
              <a:t>nd</a:t>
            </a:r>
            <a:r>
              <a:rPr lang="en-US" altLang="en-US" sz="1000">
                <a:solidFill>
                  <a:srgbClr val="0536C6"/>
                </a:solidFill>
                <a:latin typeface="Arial" charset="0"/>
                <a:cs typeface="Arial" charset="0"/>
              </a:rPr>
              <a:t> ed. Toronto, Canada: Oxford University Press; 1988.</a:t>
            </a:r>
            <a:endParaRPr lang="en-US" altLang="en-US" sz="1000">
              <a:solidFill>
                <a:srgbClr val="0536C6"/>
              </a:solidFill>
              <a:cs typeface="Arial" charset="0"/>
            </a:endParaRPr>
          </a:p>
        </p:txBody>
      </p:sp>
      <p:cxnSp>
        <p:nvCxnSpPr>
          <p:cNvPr id="8" name="Straight Connector 7"/>
          <p:cNvCxnSpPr/>
          <p:nvPr/>
        </p:nvCxnSpPr>
        <p:spPr>
          <a:xfrm>
            <a:off x="2082800" y="1146175"/>
            <a:ext cx="7975600" cy="0"/>
          </a:xfrm>
          <a:prstGeom prst="line">
            <a:avLst/>
          </a:prstGeom>
          <a:ln w="25400">
            <a:solidFill>
              <a:srgbClr val="0536C6"/>
            </a:solidFill>
          </a:ln>
          <a:effectLst/>
        </p:spPr>
        <p:style>
          <a:lnRef idx="3">
            <a:schemeClr val="accent5"/>
          </a:lnRef>
          <a:fillRef idx="0">
            <a:schemeClr val="accent5"/>
          </a:fillRef>
          <a:effectRef idx="2">
            <a:schemeClr val="accent5"/>
          </a:effectRef>
          <a:fontRef idx="minor">
            <a:schemeClr val="tx1"/>
          </a:fontRef>
        </p:style>
      </p:cxnSp>
      <p:sp>
        <p:nvSpPr>
          <p:cNvPr id="21508" name="TextBox 1"/>
          <p:cNvSpPr txBox="1">
            <a:spLocks noChangeArrowheads="1"/>
          </p:cNvSpPr>
          <p:nvPr/>
        </p:nvSpPr>
        <p:spPr bwMode="auto">
          <a:xfrm>
            <a:off x="3716339" y="546100"/>
            <a:ext cx="48037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fontAlgn="base">
              <a:spcBef>
                <a:spcPct val="0"/>
              </a:spcBef>
              <a:spcAft>
                <a:spcPct val="0"/>
              </a:spcAft>
              <a:buNone/>
            </a:pPr>
            <a:r>
              <a:rPr lang="en-US" altLang="en-US" sz="3000">
                <a:solidFill>
                  <a:srgbClr val="0039A6"/>
                </a:solidFill>
                <a:latin typeface="Century Gothic" pitchFamily="34" charset="0"/>
                <a:cs typeface="Times New Roman" pitchFamily="18" charset="0"/>
              </a:rPr>
              <a:t>Epidemiology — Defined</a:t>
            </a:r>
          </a:p>
        </p:txBody>
      </p:sp>
      <p:pic>
        <p:nvPicPr>
          <p:cNvPr id="21509" name="Picture 9" descr="Chart and magnifying glass inside a circle." title="Chart and Magnifying Glass"/>
          <p:cNvPicPr>
            <a:picLocks noChangeAspect="1"/>
          </p:cNvPicPr>
          <p:nvPr/>
        </p:nvPicPr>
        <p:blipFill>
          <a:blip r:embed="rId3"/>
          <a:srcRect/>
          <a:stretch>
            <a:fillRect/>
          </a:stretch>
        </p:blipFill>
        <p:spPr bwMode="auto">
          <a:xfrm>
            <a:off x="2133600" y="1752600"/>
            <a:ext cx="32004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Content Placeholder 2"/>
          <p:cNvSpPr txBox="1">
            <a:spLocks/>
          </p:cNvSpPr>
          <p:nvPr/>
        </p:nvSpPr>
        <p:spPr bwMode="auto">
          <a:xfrm>
            <a:off x="5486400" y="1905000"/>
            <a:ext cx="4800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eaLnBrk="0" fontAlgn="base" hangingPunct="0">
              <a:spcAft>
                <a:spcPct val="0"/>
              </a:spcAft>
              <a:buNone/>
            </a:pPr>
            <a:r>
              <a:rPr lang="en-US" altLang="en-US" sz="2200">
                <a:solidFill>
                  <a:srgbClr val="0039A6"/>
                </a:solidFill>
                <a:latin typeface="Century Gothic" pitchFamily="34" charset="0"/>
                <a:cs typeface="Arial" charset="0"/>
              </a:rPr>
              <a:t>Study of the distribution and determinants of health-related states among specified populations and the application of that study to the control of health problems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extBox 7"/>
          <p:cNvSpPr txBox="1">
            <a:spLocks noChangeArrowheads="1"/>
          </p:cNvSpPr>
          <p:nvPr/>
        </p:nvSpPr>
        <p:spPr bwMode="auto">
          <a:xfrm>
            <a:off x="1758950" y="493713"/>
            <a:ext cx="8763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fontAlgn="base">
              <a:spcBef>
                <a:spcPct val="0"/>
              </a:spcBef>
              <a:spcAft>
                <a:spcPct val="0"/>
              </a:spcAft>
              <a:buNone/>
            </a:pPr>
            <a:r>
              <a:rPr lang="en-US" altLang="en-US" sz="3000">
                <a:solidFill>
                  <a:srgbClr val="0039A6"/>
                </a:solidFill>
                <a:latin typeface="Century Gothic" pitchFamily="34" charset="0"/>
                <a:cs typeface="Arial" charset="0"/>
              </a:rPr>
              <a:t>Epidemiology Purposes</a:t>
            </a:r>
            <a:br>
              <a:rPr lang="en-US" altLang="en-US" sz="3000">
                <a:solidFill>
                  <a:srgbClr val="0039A6"/>
                </a:solidFill>
                <a:latin typeface="Century Gothic" pitchFamily="34" charset="0"/>
                <a:cs typeface="Arial" charset="0"/>
              </a:rPr>
            </a:br>
            <a:r>
              <a:rPr lang="en-US" altLang="en-US" sz="3000">
                <a:solidFill>
                  <a:srgbClr val="0039A6"/>
                </a:solidFill>
                <a:latin typeface="Century Gothic" pitchFamily="34" charset="0"/>
                <a:cs typeface="Arial" charset="0"/>
              </a:rPr>
              <a:t>in Public Health Practice</a:t>
            </a:r>
          </a:p>
        </p:txBody>
      </p:sp>
      <p:sp>
        <p:nvSpPr>
          <p:cNvPr id="2" name="TextBox 1"/>
          <p:cNvSpPr txBox="1"/>
          <p:nvPr/>
        </p:nvSpPr>
        <p:spPr>
          <a:xfrm>
            <a:off x="2098675" y="1828800"/>
            <a:ext cx="8153400" cy="3816350"/>
          </a:xfrm>
          <a:prstGeom prst="rect">
            <a:avLst/>
          </a:prstGeom>
          <a:noFill/>
        </p:spPr>
        <p:txBody>
          <a:bodyPr>
            <a:spAutoFit/>
          </a:bodyPr>
          <a:lstStyle/>
          <a:p>
            <a:pPr marL="342900" indent="-342900" defTabSz="914400">
              <a:buFont typeface="Arial" panose="020B0604020202020204" pitchFamily="34" charset="0"/>
              <a:buChar char="•"/>
              <a:defRPr/>
            </a:pPr>
            <a:r>
              <a:rPr lang="en-US" sz="2200" dirty="0">
                <a:solidFill>
                  <a:srgbClr val="0039A6"/>
                </a:solidFill>
                <a:latin typeface="Century Gothic" panose="020B0502020202020204" pitchFamily="34" charset="0"/>
                <a:cs typeface="Arial" charset="0"/>
              </a:rPr>
              <a:t>Discover the agent, host, and environmental factors that affect health</a:t>
            </a:r>
          </a:p>
          <a:p>
            <a:pPr defTabSz="914400">
              <a:defRPr/>
            </a:pPr>
            <a:endParaRPr lang="en-US" sz="2200" dirty="0">
              <a:solidFill>
                <a:srgbClr val="0039A6"/>
              </a:solidFill>
              <a:latin typeface="Century Gothic" panose="020B0502020202020204" pitchFamily="34" charset="0"/>
              <a:cs typeface="Arial" charset="0"/>
            </a:endParaRPr>
          </a:p>
          <a:p>
            <a:pPr marL="342900" indent="-342900" defTabSz="914400">
              <a:buFont typeface="Arial" panose="020B0604020202020204" pitchFamily="34" charset="0"/>
              <a:buChar char="•"/>
              <a:defRPr/>
            </a:pPr>
            <a:r>
              <a:rPr lang="en-US" sz="2200" dirty="0">
                <a:solidFill>
                  <a:srgbClr val="0039A6"/>
                </a:solidFill>
                <a:latin typeface="Century Gothic" panose="020B0502020202020204" pitchFamily="34" charset="0"/>
                <a:cs typeface="Arial" charset="0"/>
              </a:rPr>
              <a:t>Determine the relative importance of causes of illness, disability, and death</a:t>
            </a:r>
          </a:p>
          <a:p>
            <a:pPr defTabSz="914400">
              <a:defRPr/>
            </a:pPr>
            <a:endParaRPr lang="en-US" sz="2200" dirty="0">
              <a:solidFill>
                <a:srgbClr val="0039A6"/>
              </a:solidFill>
              <a:latin typeface="Century Gothic" panose="020B0502020202020204" pitchFamily="34" charset="0"/>
              <a:cs typeface="Arial" charset="0"/>
            </a:endParaRPr>
          </a:p>
          <a:p>
            <a:pPr marL="342900" indent="-342900" defTabSz="914400">
              <a:buFont typeface="Arial" panose="020B0604020202020204" pitchFamily="34" charset="0"/>
              <a:buChar char="•"/>
              <a:defRPr/>
            </a:pPr>
            <a:r>
              <a:rPr lang="en-US" sz="2200" dirty="0">
                <a:solidFill>
                  <a:srgbClr val="0039A6"/>
                </a:solidFill>
                <a:latin typeface="Century Gothic" panose="020B0502020202020204" pitchFamily="34" charset="0"/>
                <a:cs typeface="Arial" charset="0"/>
              </a:rPr>
              <a:t>Identify those segments of the population that have the greatest risk from specific causes of ill health</a:t>
            </a:r>
          </a:p>
          <a:p>
            <a:pPr defTabSz="914400">
              <a:defRPr/>
            </a:pPr>
            <a:endParaRPr lang="en-US" sz="2200" dirty="0">
              <a:solidFill>
                <a:srgbClr val="0039A6"/>
              </a:solidFill>
              <a:latin typeface="Century Gothic" panose="020B0502020202020204" pitchFamily="34" charset="0"/>
              <a:cs typeface="Arial" charset="0"/>
            </a:endParaRPr>
          </a:p>
          <a:p>
            <a:pPr marL="342900" indent="-342900" defTabSz="914400">
              <a:buFont typeface="Arial" panose="020B0604020202020204" pitchFamily="34" charset="0"/>
              <a:buChar char="•"/>
              <a:defRPr/>
            </a:pPr>
            <a:r>
              <a:rPr lang="en-US" sz="2200" dirty="0">
                <a:solidFill>
                  <a:srgbClr val="0039A6"/>
                </a:solidFill>
                <a:latin typeface="Century Gothic" panose="020B0502020202020204" pitchFamily="34" charset="0"/>
                <a:cs typeface="Arial" charset="0"/>
              </a:rPr>
              <a:t>Evaluate the effectiveness of health programs and services in improving population health</a:t>
            </a:r>
          </a:p>
        </p:txBody>
      </p:sp>
      <p:cxnSp>
        <p:nvCxnSpPr>
          <p:cNvPr id="5" name="Straight Connector 4"/>
          <p:cNvCxnSpPr/>
          <p:nvPr/>
        </p:nvCxnSpPr>
        <p:spPr>
          <a:xfrm>
            <a:off x="2154239" y="1573213"/>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3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7164" y="1747838"/>
            <a:ext cx="682625"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2082800" y="1146175"/>
            <a:ext cx="7975600" cy="0"/>
          </a:xfrm>
          <a:prstGeom prst="line">
            <a:avLst/>
          </a:prstGeom>
          <a:ln w="25400">
            <a:solidFill>
              <a:srgbClr val="0536C6"/>
            </a:solidFill>
          </a:ln>
          <a:effectLst/>
        </p:spPr>
        <p:style>
          <a:lnRef idx="3">
            <a:schemeClr val="accent5"/>
          </a:lnRef>
          <a:fillRef idx="0">
            <a:schemeClr val="accent5"/>
          </a:fillRef>
          <a:effectRef idx="2">
            <a:schemeClr val="accent5"/>
          </a:effectRef>
          <a:fontRef idx="minor">
            <a:schemeClr val="tx1"/>
          </a:fontRef>
        </p:style>
      </p:cxnSp>
      <p:sp>
        <p:nvSpPr>
          <p:cNvPr id="23556" name="TextBox 1"/>
          <p:cNvSpPr txBox="1">
            <a:spLocks noChangeArrowheads="1"/>
          </p:cNvSpPr>
          <p:nvPr/>
        </p:nvSpPr>
        <p:spPr bwMode="auto">
          <a:xfrm>
            <a:off x="3692525" y="503239"/>
            <a:ext cx="46101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defTabSz="914400" fontAlgn="base">
              <a:spcBef>
                <a:spcPct val="0"/>
              </a:spcBef>
              <a:spcAft>
                <a:spcPct val="0"/>
              </a:spcAft>
              <a:buNone/>
            </a:pPr>
            <a:r>
              <a:rPr lang="en-US" altLang="en-US" sz="3000">
                <a:solidFill>
                  <a:srgbClr val="0039A6"/>
                </a:solidFill>
                <a:latin typeface="Century Gothic" pitchFamily="34" charset="0"/>
                <a:cs typeface="Times New Roman" pitchFamily="18" charset="0"/>
              </a:rPr>
              <a:t>Solving Health Problems</a:t>
            </a:r>
          </a:p>
        </p:txBody>
      </p:sp>
      <p:sp>
        <p:nvSpPr>
          <p:cNvPr id="11" name="Rectangle 10"/>
          <p:cNvSpPr/>
          <p:nvPr/>
        </p:nvSpPr>
        <p:spPr>
          <a:xfrm>
            <a:off x="4358164" y="1748083"/>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23560" name="TextBox 13"/>
          <p:cNvSpPr txBox="1">
            <a:spLocks noChangeArrowheads="1"/>
          </p:cNvSpPr>
          <p:nvPr/>
        </p:nvSpPr>
        <p:spPr bwMode="auto">
          <a:xfrm>
            <a:off x="4248150" y="1738314"/>
            <a:ext cx="15001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Step 1 </a:t>
            </a:r>
          </a:p>
        </p:txBody>
      </p:sp>
      <p:sp>
        <p:nvSpPr>
          <p:cNvPr id="23561" name="TextBox 21"/>
          <p:cNvSpPr txBox="1">
            <a:spLocks noChangeArrowheads="1"/>
          </p:cNvSpPr>
          <p:nvPr/>
        </p:nvSpPr>
        <p:spPr bwMode="auto">
          <a:xfrm>
            <a:off x="4168776" y="1973264"/>
            <a:ext cx="16430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Data</a:t>
            </a:r>
          </a:p>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collection</a:t>
            </a:r>
          </a:p>
        </p:txBody>
      </p:sp>
      <p:sp>
        <p:nvSpPr>
          <p:cNvPr id="23562" name="TextBox 23"/>
          <p:cNvSpPr txBox="1">
            <a:spLocks noChangeArrowheads="1"/>
          </p:cNvSpPr>
          <p:nvPr/>
        </p:nvSpPr>
        <p:spPr bwMode="auto">
          <a:xfrm>
            <a:off x="2335213" y="6027738"/>
            <a:ext cx="1644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2000">
                <a:solidFill>
                  <a:prstClr val="white"/>
                </a:solidFill>
                <a:latin typeface="Century Gothic" pitchFamily="34" charset="0"/>
                <a:cs typeface="Arial" charset="0"/>
              </a:rPr>
              <a:t>Action</a:t>
            </a:r>
          </a:p>
        </p:txBody>
      </p:sp>
      <p:sp>
        <p:nvSpPr>
          <p:cNvPr id="25" name="Oval 24"/>
          <p:cNvSpPr/>
          <p:nvPr/>
        </p:nvSpPr>
        <p:spPr>
          <a:xfrm>
            <a:off x="1970882" y="2585526"/>
            <a:ext cx="2362200" cy="2209800"/>
          </a:xfrm>
          <a:prstGeom prst="ellipse">
            <a:avLst/>
          </a:prstGeom>
          <a:solidFill>
            <a:srgbClr val="006600"/>
          </a:solidFill>
          <a:ln w="12700">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23566" name="TextBox 31"/>
          <p:cNvSpPr txBox="1">
            <a:spLocks noChangeArrowheads="1"/>
          </p:cNvSpPr>
          <p:nvPr/>
        </p:nvSpPr>
        <p:spPr bwMode="auto">
          <a:xfrm>
            <a:off x="2120900" y="3346451"/>
            <a:ext cx="20716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2000">
                <a:solidFill>
                  <a:prstClr val="white"/>
                </a:solidFill>
                <a:latin typeface="Century Gothic" pitchFamily="34" charset="0"/>
                <a:cs typeface="Arial" charset="0"/>
              </a:rPr>
              <a:t>Solving health problems</a:t>
            </a:r>
          </a:p>
        </p:txBody>
      </p:sp>
      <p:sp>
        <p:nvSpPr>
          <p:cNvPr id="38" name="Rectangle 37"/>
          <p:cNvSpPr/>
          <p:nvPr/>
        </p:nvSpPr>
        <p:spPr>
          <a:xfrm>
            <a:off x="5230781" y="2966459"/>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23570" name="TextBox 38"/>
          <p:cNvSpPr txBox="1">
            <a:spLocks noChangeArrowheads="1"/>
          </p:cNvSpPr>
          <p:nvPr/>
        </p:nvSpPr>
        <p:spPr bwMode="auto">
          <a:xfrm>
            <a:off x="5049838" y="3249614"/>
            <a:ext cx="1644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Assessment</a:t>
            </a:r>
          </a:p>
        </p:txBody>
      </p:sp>
      <p:sp>
        <p:nvSpPr>
          <p:cNvPr id="40" name="Rectangle 39"/>
          <p:cNvSpPr/>
          <p:nvPr/>
        </p:nvSpPr>
        <p:spPr>
          <a:xfrm>
            <a:off x="5146132" y="4160134"/>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23574" name="TextBox 40"/>
          <p:cNvSpPr txBox="1">
            <a:spLocks noChangeArrowheads="1"/>
          </p:cNvSpPr>
          <p:nvPr/>
        </p:nvSpPr>
        <p:spPr bwMode="auto">
          <a:xfrm>
            <a:off x="5003800" y="4400550"/>
            <a:ext cx="1644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Hypothesis</a:t>
            </a:r>
          </a:p>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testing</a:t>
            </a:r>
          </a:p>
        </p:txBody>
      </p:sp>
      <p:sp>
        <p:nvSpPr>
          <p:cNvPr id="42" name="Rectangle 41"/>
          <p:cNvSpPr/>
          <p:nvPr/>
        </p:nvSpPr>
        <p:spPr>
          <a:xfrm>
            <a:off x="4169190" y="5289158"/>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23578" name="TextBox 42"/>
          <p:cNvSpPr txBox="1">
            <a:spLocks noChangeArrowheads="1"/>
          </p:cNvSpPr>
          <p:nvPr/>
        </p:nvSpPr>
        <p:spPr bwMode="auto">
          <a:xfrm>
            <a:off x="4017963" y="5694364"/>
            <a:ext cx="1644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Action</a:t>
            </a:r>
          </a:p>
        </p:txBody>
      </p:sp>
      <p:sp>
        <p:nvSpPr>
          <p:cNvPr id="23579" name="TextBox 43"/>
          <p:cNvSpPr txBox="1">
            <a:spLocks noChangeArrowheads="1"/>
          </p:cNvSpPr>
          <p:nvPr/>
        </p:nvSpPr>
        <p:spPr bwMode="auto">
          <a:xfrm>
            <a:off x="5110164" y="3011489"/>
            <a:ext cx="1501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Step 2 </a:t>
            </a:r>
          </a:p>
        </p:txBody>
      </p:sp>
      <p:sp>
        <p:nvSpPr>
          <p:cNvPr id="23580" name="TextBox 44"/>
          <p:cNvSpPr txBox="1">
            <a:spLocks noChangeArrowheads="1"/>
          </p:cNvSpPr>
          <p:nvPr/>
        </p:nvSpPr>
        <p:spPr bwMode="auto">
          <a:xfrm>
            <a:off x="5065714" y="4164014"/>
            <a:ext cx="1501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Step 3 </a:t>
            </a:r>
          </a:p>
        </p:txBody>
      </p:sp>
      <p:sp>
        <p:nvSpPr>
          <p:cNvPr id="23581" name="TextBox 45"/>
          <p:cNvSpPr txBox="1">
            <a:spLocks noChangeArrowheads="1"/>
          </p:cNvSpPr>
          <p:nvPr/>
        </p:nvSpPr>
        <p:spPr bwMode="auto">
          <a:xfrm>
            <a:off x="4079876" y="5383214"/>
            <a:ext cx="1501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Step 4 </a:t>
            </a:r>
          </a:p>
        </p:txBody>
      </p:sp>
      <p:sp>
        <p:nvSpPr>
          <p:cNvPr id="23582" name="TextBox 47"/>
          <p:cNvSpPr txBox="1">
            <a:spLocks noChangeArrowheads="1"/>
          </p:cNvSpPr>
          <p:nvPr/>
        </p:nvSpPr>
        <p:spPr bwMode="auto">
          <a:xfrm>
            <a:off x="6415089" y="1263650"/>
            <a:ext cx="1501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prstClr val="white"/>
                </a:solidFill>
                <a:latin typeface="Century Gothic" pitchFamily="34" charset="0"/>
                <a:cs typeface="Arial" charset="0"/>
              </a:rPr>
              <a:t>Step 1 -</a:t>
            </a:r>
          </a:p>
        </p:txBody>
      </p:sp>
      <p:cxnSp>
        <p:nvCxnSpPr>
          <p:cNvPr id="34" name="Straight Arrow Connector 33"/>
          <p:cNvCxnSpPr/>
          <p:nvPr/>
        </p:nvCxnSpPr>
        <p:spPr>
          <a:xfrm flipV="1">
            <a:off x="3963988" y="2420939"/>
            <a:ext cx="292100" cy="276225"/>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495800" y="3409950"/>
            <a:ext cx="508000" cy="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4357689" y="4260850"/>
            <a:ext cx="631825" cy="24130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22528" name="Straight Arrow Connector 22527"/>
          <p:cNvCxnSpPr/>
          <p:nvPr/>
        </p:nvCxnSpPr>
        <p:spPr>
          <a:xfrm>
            <a:off x="3684588" y="4962526"/>
            <a:ext cx="368300" cy="530225"/>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7173293" y="1716241"/>
            <a:ext cx="2955010" cy="805414"/>
          </a:xfrm>
          <a:prstGeom prst="rect">
            <a:avLst/>
          </a:prstGeom>
          <a:solidFill>
            <a:schemeClr val="bg1">
              <a:lumMod val="85000"/>
            </a:schemeClr>
          </a:solidFill>
          <a:ln w="12700">
            <a:solidFill>
              <a:schemeClr val="tx1">
                <a:lumMod val="95000"/>
                <a:lumOff val="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80" name="Rectangle 79"/>
          <p:cNvSpPr/>
          <p:nvPr/>
        </p:nvSpPr>
        <p:spPr>
          <a:xfrm>
            <a:off x="7173293" y="2917059"/>
            <a:ext cx="2955010" cy="805414"/>
          </a:xfrm>
          <a:prstGeom prst="rect">
            <a:avLst/>
          </a:prstGeom>
          <a:solidFill>
            <a:schemeClr val="bg1">
              <a:lumMod val="85000"/>
            </a:schemeClr>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81" name="Rectangle 80"/>
          <p:cNvSpPr/>
          <p:nvPr/>
        </p:nvSpPr>
        <p:spPr>
          <a:xfrm>
            <a:off x="7173293" y="4156823"/>
            <a:ext cx="2955010" cy="805414"/>
          </a:xfrm>
          <a:prstGeom prst="rect">
            <a:avLst/>
          </a:prstGeom>
          <a:solidFill>
            <a:schemeClr val="bg1">
              <a:lumMod val="85000"/>
            </a:schemeClr>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sp>
        <p:nvSpPr>
          <p:cNvPr id="82" name="Rectangle 81"/>
          <p:cNvSpPr/>
          <p:nvPr/>
        </p:nvSpPr>
        <p:spPr>
          <a:xfrm>
            <a:off x="7182861" y="5289158"/>
            <a:ext cx="2955010" cy="805414"/>
          </a:xfrm>
          <a:prstGeom prst="rect">
            <a:avLst/>
          </a:prstGeom>
          <a:solidFill>
            <a:schemeClr val="bg1">
              <a:lumMod val="85000"/>
            </a:schemeClr>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defTabSz="914400" eaLnBrk="0" fontAlgn="base" hangingPunct="0">
              <a:spcBef>
                <a:spcPct val="0"/>
              </a:spcBef>
              <a:spcAft>
                <a:spcPct val="0"/>
              </a:spcAft>
              <a:defRPr/>
            </a:pPr>
            <a:endParaRPr lang="en-US" dirty="0">
              <a:solidFill>
                <a:prstClr val="white"/>
              </a:solidFill>
              <a:latin typeface="Calibri"/>
            </a:endParaRPr>
          </a:p>
        </p:txBody>
      </p:sp>
      <p:cxnSp>
        <p:nvCxnSpPr>
          <p:cNvPr id="86" name="Straight Arrow Connector 85"/>
          <p:cNvCxnSpPr/>
          <p:nvPr/>
        </p:nvCxnSpPr>
        <p:spPr>
          <a:xfrm>
            <a:off x="6611938" y="3373438"/>
            <a:ext cx="508000" cy="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6567489" y="4559300"/>
            <a:ext cx="509587" cy="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5756276" y="5691188"/>
            <a:ext cx="1247775" cy="11112"/>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V="1">
            <a:off x="5784851" y="2111375"/>
            <a:ext cx="1292225" cy="7938"/>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23603" name="TextBox 91"/>
          <p:cNvSpPr txBox="1">
            <a:spLocks noChangeArrowheads="1"/>
          </p:cNvSpPr>
          <p:nvPr/>
        </p:nvSpPr>
        <p:spPr bwMode="auto">
          <a:xfrm>
            <a:off x="7272338" y="1922463"/>
            <a:ext cx="29384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600">
                <a:solidFill>
                  <a:srgbClr val="000099"/>
                </a:solidFill>
                <a:latin typeface="Century Gothic" pitchFamily="34" charset="0"/>
                <a:cs typeface="Arial" charset="0"/>
              </a:rPr>
              <a:t>Surveillance; determine time, place, and person</a:t>
            </a:r>
            <a:endParaRPr lang="en-US" altLang="en-US" sz="1600">
              <a:solidFill>
                <a:prstClr val="white"/>
              </a:solidFill>
              <a:latin typeface="Century Gothic" pitchFamily="34" charset="0"/>
              <a:cs typeface="Arial" charset="0"/>
            </a:endParaRPr>
          </a:p>
        </p:txBody>
      </p:sp>
      <p:sp>
        <p:nvSpPr>
          <p:cNvPr id="23604" name="TextBox 93"/>
          <p:cNvSpPr txBox="1">
            <a:spLocks noChangeArrowheads="1"/>
          </p:cNvSpPr>
          <p:nvPr/>
        </p:nvSpPr>
        <p:spPr bwMode="auto">
          <a:xfrm>
            <a:off x="7324726" y="3278188"/>
            <a:ext cx="2657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800">
                <a:solidFill>
                  <a:srgbClr val="000099"/>
                </a:solidFill>
                <a:latin typeface="Century Gothic" pitchFamily="34" charset="0"/>
                <a:cs typeface="Arial" charset="0"/>
              </a:rPr>
              <a:t>Inference</a:t>
            </a:r>
            <a:endParaRPr lang="en-US" altLang="en-US" sz="1800">
              <a:solidFill>
                <a:prstClr val="white"/>
              </a:solidFill>
              <a:latin typeface="Century Gothic" pitchFamily="34" charset="0"/>
              <a:cs typeface="Arial" charset="0"/>
            </a:endParaRPr>
          </a:p>
        </p:txBody>
      </p:sp>
      <p:sp>
        <p:nvSpPr>
          <p:cNvPr id="23605" name="TextBox 94"/>
          <p:cNvSpPr txBox="1">
            <a:spLocks noChangeArrowheads="1"/>
          </p:cNvSpPr>
          <p:nvPr/>
        </p:nvSpPr>
        <p:spPr bwMode="auto">
          <a:xfrm>
            <a:off x="7086601" y="4502150"/>
            <a:ext cx="314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800">
                <a:solidFill>
                  <a:srgbClr val="000099"/>
                </a:solidFill>
                <a:latin typeface="Century Gothic" pitchFamily="34" charset="0"/>
                <a:cs typeface="Arial" charset="0"/>
              </a:rPr>
              <a:t>Determine how and why</a:t>
            </a:r>
            <a:endParaRPr lang="en-US" altLang="en-US" sz="1800">
              <a:solidFill>
                <a:prstClr val="white"/>
              </a:solidFill>
              <a:latin typeface="Century Gothic" pitchFamily="34" charset="0"/>
              <a:cs typeface="Arial" charset="0"/>
            </a:endParaRPr>
          </a:p>
        </p:txBody>
      </p:sp>
      <p:sp>
        <p:nvSpPr>
          <p:cNvPr id="23606" name="TextBox 95"/>
          <p:cNvSpPr txBox="1">
            <a:spLocks noChangeArrowheads="1"/>
          </p:cNvSpPr>
          <p:nvPr/>
        </p:nvSpPr>
        <p:spPr bwMode="auto">
          <a:xfrm>
            <a:off x="7077076" y="5629275"/>
            <a:ext cx="314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800">
                <a:solidFill>
                  <a:srgbClr val="000099"/>
                </a:solidFill>
                <a:latin typeface="Century Gothic" pitchFamily="34" charset="0"/>
                <a:cs typeface="Arial" charset="0"/>
              </a:rPr>
              <a:t>Intervention</a:t>
            </a:r>
            <a:endParaRPr lang="en-US" altLang="en-US" sz="1800">
              <a:solidFill>
                <a:prstClr val="white"/>
              </a:solidFill>
              <a:latin typeface="Century Gothic" pitchFamily="34" charset="0"/>
              <a:cs typeface="Arial" charset="0"/>
            </a:endParaRPr>
          </a:p>
        </p:txBody>
      </p:sp>
      <p:sp>
        <p:nvSpPr>
          <p:cNvPr id="23607" name="TextBox 13"/>
          <p:cNvSpPr txBox="1">
            <a:spLocks noChangeArrowheads="1"/>
          </p:cNvSpPr>
          <p:nvPr/>
        </p:nvSpPr>
        <p:spPr bwMode="auto">
          <a:xfrm>
            <a:off x="7950200" y="1658939"/>
            <a:ext cx="1500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800">
                <a:solidFill>
                  <a:srgbClr val="000099"/>
                </a:solidFill>
                <a:latin typeface="Century Gothic" pitchFamily="34" charset="0"/>
                <a:cs typeface="Arial" charset="0"/>
              </a:rPr>
              <a:t>Step 1 </a:t>
            </a:r>
            <a:r>
              <a:rPr lang="en-US" altLang="en-US" sz="1600">
                <a:solidFill>
                  <a:prstClr val="white"/>
                </a:solidFill>
                <a:latin typeface="Century Gothic" pitchFamily="34" charset="0"/>
                <a:cs typeface="Arial" charset="0"/>
              </a:rPr>
              <a:t>-</a:t>
            </a:r>
          </a:p>
        </p:txBody>
      </p:sp>
      <p:sp>
        <p:nvSpPr>
          <p:cNvPr id="23608" name="TextBox 13"/>
          <p:cNvSpPr txBox="1">
            <a:spLocks noChangeArrowheads="1"/>
          </p:cNvSpPr>
          <p:nvPr/>
        </p:nvSpPr>
        <p:spPr bwMode="auto">
          <a:xfrm>
            <a:off x="7823200" y="2938464"/>
            <a:ext cx="1500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800">
                <a:solidFill>
                  <a:srgbClr val="000099"/>
                </a:solidFill>
                <a:latin typeface="Century Gothic" pitchFamily="34" charset="0"/>
                <a:cs typeface="Arial" charset="0"/>
              </a:rPr>
              <a:t>Step 2 </a:t>
            </a:r>
            <a:endParaRPr lang="en-US" altLang="en-US" sz="1600">
              <a:solidFill>
                <a:prstClr val="white"/>
              </a:solidFill>
              <a:latin typeface="Century Gothic" pitchFamily="34" charset="0"/>
              <a:cs typeface="Arial" charset="0"/>
            </a:endParaRPr>
          </a:p>
        </p:txBody>
      </p:sp>
      <p:sp>
        <p:nvSpPr>
          <p:cNvPr id="23609" name="TextBox 13"/>
          <p:cNvSpPr txBox="1">
            <a:spLocks noChangeArrowheads="1"/>
          </p:cNvSpPr>
          <p:nvPr/>
        </p:nvSpPr>
        <p:spPr bwMode="auto">
          <a:xfrm>
            <a:off x="7853363" y="4164014"/>
            <a:ext cx="1498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800">
                <a:solidFill>
                  <a:srgbClr val="000099"/>
                </a:solidFill>
                <a:latin typeface="Century Gothic" pitchFamily="34" charset="0"/>
                <a:cs typeface="Arial" charset="0"/>
              </a:rPr>
              <a:t>Step 3 </a:t>
            </a:r>
            <a:endParaRPr lang="en-US" altLang="en-US" sz="1600">
              <a:solidFill>
                <a:prstClr val="white"/>
              </a:solidFill>
              <a:latin typeface="Century Gothic" pitchFamily="34" charset="0"/>
              <a:cs typeface="Arial" charset="0"/>
            </a:endParaRPr>
          </a:p>
        </p:txBody>
      </p:sp>
      <p:sp>
        <p:nvSpPr>
          <p:cNvPr id="23610" name="TextBox 13"/>
          <p:cNvSpPr txBox="1">
            <a:spLocks noChangeArrowheads="1"/>
          </p:cNvSpPr>
          <p:nvPr/>
        </p:nvSpPr>
        <p:spPr bwMode="auto">
          <a:xfrm>
            <a:off x="7827964" y="5332414"/>
            <a:ext cx="1500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914400" eaLnBrk="0" fontAlgn="base" hangingPunct="0">
              <a:spcBef>
                <a:spcPct val="0"/>
              </a:spcBef>
              <a:spcAft>
                <a:spcPct val="0"/>
              </a:spcAft>
              <a:buNone/>
            </a:pPr>
            <a:r>
              <a:rPr lang="en-US" altLang="en-US" sz="1800">
                <a:solidFill>
                  <a:srgbClr val="000099"/>
                </a:solidFill>
                <a:latin typeface="Century Gothic" pitchFamily="34" charset="0"/>
                <a:cs typeface="Arial" charset="0"/>
              </a:rPr>
              <a:t>Step 4 </a:t>
            </a:r>
            <a:endParaRPr lang="en-US" altLang="en-US" sz="1600">
              <a:solidFill>
                <a:prstClr val="white"/>
              </a:solidFill>
              <a:latin typeface="Century Gothic" pitchFamily="34" charset="0"/>
              <a:cs typeface="Arial"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00E45-3661-E773-77BA-97A29D8E826B}"/>
              </a:ext>
            </a:extLst>
          </p:cNvPr>
          <p:cNvSpPr>
            <a:spLocks noGrp="1"/>
          </p:cNvSpPr>
          <p:nvPr>
            <p:ph type="title"/>
          </p:nvPr>
        </p:nvSpPr>
        <p:spPr/>
        <p:txBody>
          <a:bodyPr/>
          <a:lstStyle/>
          <a:p>
            <a:r>
              <a:rPr lang="en-US" dirty="0"/>
              <a:t>Epidemiology</a:t>
            </a:r>
          </a:p>
        </p:txBody>
      </p:sp>
      <p:sp>
        <p:nvSpPr>
          <p:cNvPr id="3" name="Content Placeholder 2">
            <a:extLst>
              <a:ext uri="{FF2B5EF4-FFF2-40B4-BE49-F238E27FC236}">
                <a16:creationId xmlns:a16="http://schemas.microsoft.com/office/drawing/2014/main" id="{9B2977C5-4539-58D3-0165-6113CBBE32AB}"/>
              </a:ext>
            </a:extLst>
          </p:cNvPr>
          <p:cNvSpPr>
            <a:spLocks noGrp="1"/>
          </p:cNvSpPr>
          <p:nvPr>
            <p:ph idx="1"/>
          </p:nvPr>
        </p:nvSpPr>
        <p:spPr/>
        <p:txBody>
          <a:bodyPr>
            <a:normAutofit fontScale="85000" lnSpcReduction="20000"/>
          </a:bodyPr>
          <a:lstStyle/>
          <a:p>
            <a:r>
              <a:rPr lang="en-US" b="1" dirty="0"/>
              <a:t>Incidence </a:t>
            </a:r>
            <a:r>
              <a:rPr lang="el-GR" b="1" dirty="0">
                <a:latin typeface="+mn-lt"/>
              </a:rPr>
              <a:t>(επίπτωση)</a:t>
            </a:r>
            <a:r>
              <a:rPr lang="en-US" b="1" dirty="0">
                <a:latin typeface="+mn-lt"/>
              </a:rPr>
              <a:t>:</a:t>
            </a:r>
            <a:r>
              <a:rPr lang="en-US" b="1" dirty="0"/>
              <a:t> </a:t>
            </a:r>
            <a:r>
              <a:rPr lang="en-US" dirty="0"/>
              <a:t>The rate of new cases of a disease developing in a specified, at-risk population over a defined time period. It essentially measures the risk or probability of an individual developing the disease.</a:t>
            </a:r>
          </a:p>
          <a:p>
            <a:endParaRPr lang="en-US" dirty="0"/>
          </a:p>
          <a:p>
            <a:r>
              <a:rPr lang="en-US" b="1" dirty="0"/>
              <a:t>Prevalence</a:t>
            </a:r>
            <a:r>
              <a:rPr lang="el-GR" b="1" dirty="0"/>
              <a:t> </a:t>
            </a:r>
            <a:r>
              <a:rPr lang="el-GR" b="1" dirty="0">
                <a:latin typeface="+mn-lt"/>
              </a:rPr>
              <a:t>(</a:t>
            </a:r>
            <a:r>
              <a:rPr lang="el-GR" b="1" dirty="0" err="1">
                <a:latin typeface="+mn-lt"/>
              </a:rPr>
              <a:t>επιπολασμός</a:t>
            </a:r>
            <a:r>
              <a:rPr lang="el-GR" b="1" dirty="0">
                <a:latin typeface="+mn-lt"/>
              </a:rPr>
              <a:t>)</a:t>
            </a:r>
            <a:r>
              <a:rPr lang="en-US" b="1" dirty="0"/>
              <a:t>: </a:t>
            </a:r>
            <a:r>
              <a:rPr lang="en-US" dirty="0"/>
              <a:t>The proportion of a population found to have a condition (encompassing both new and pre-existing cases) at a specific point in time (point prevalence) or over a defined duration (period prevalence). It measures the overall burden of the disease within the population.</a:t>
            </a:r>
          </a:p>
          <a:p>
            <a:endParaRPr lang="en-US" dirty="0"/>
          </a:p>
          <a:p>
            <a:r>
              <a:rPr lang="en-US" b="1" dirty="0"/>
              <a:t>Case-Fatality Rate </a:t>
            </a:r>
            <a:r>
              <a:rPr lang="el-GR" b="1" dirty="0">
                <a:latin typeface="+mn-lt"/>
              </a:rPr>
              <a:t>(θνητότητα)</a:t>
            </a:r>
            <a:r>
              <a:rPr lang="en-US" b="1" dirty="0"/>
              <a:t>: </a:t>
            </a:r>
            <a:r>
              <a:rPr lang="en-US" dirty="0"/>
              <a:t>The proportion of individuals diagnosed with a specific disease who die from that disease within a given timeframe. Because the denominator is strictly limited to those who already have the condition, CFR is a measure of disease severity and prognosis.</a:t>
            </a:r>
          </a:p>
          <a:p>
            <a:endParaRPr lang="en-US" dirty="0"/>
          </a:p>
          <a:p>
            <a:r>
              <a:rPr lang="en-US" b="1" dirty="0"/>
              <a:t>Mortality Rate </a:t>
            </a:r>
            <a:r>
              <a:rPr lang="en-US" b="1" dirty="0">
                <a:latin typeface="+mn-lt"/>
              </a:rPr>
              <a:t>(</a:t>
            </a:r>
            <a:r>
              <a:rPr lang="el-GR" b="1" dirty="0">
                <a:latin typeface="+mn-lt"/>
              </a:rPr>
              <a:t>θνησιμότητα)</a:t>
            </a:r>
            <a:r>
              <a:rPr lang="en-US" b="1" dirty="0"/>
              <a:t>: </a:t>
            </a:r>
            <a:r>
              <a:rPr lang="en-US" dirty="0"/>
              <a:t>The rate of deaths (either from a specific cause or all-cause) occurring in the general population during a given time period. Unlike CFR, the denominator here includes the entire population at risk, regardless of whether they have the disease or not.</a:t>
            </a:r>
          </a:p>
          <a:p>
            <a:endParaRPr lang="en-US" dirty="0"/>
          </a:p>
        </p:txBody>
      </p:sp>
      <p:sp>
        <p:nvSpPr>
          <p:cNvPr id="4" name="Text Placeholder 3">
            <a:extLst>
              <a:ext uri="{FF2B5EF4-FFF2-40B4-BE49-F238E27FC236}">
                <a16:creationId xmlns:a16="http://schemas.microsoft.com/office/drawing/2014/main" id="{E520D13A-4073-7B7F-7549-0F4FB7B1015F}"/>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2273965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B6F35-3E8C-8429-806C-0386A5E753A7}"/>
              </a:ext>
            </a:extLst>
          </p:cNvPr>
          <p:cNvSpPr>
            <a:spLocks noGrp="1"/>
          </p:cNvSpPr>
          <p:nvPr>
            <p:ph type="title"/>
          </p:nvPr>
        </p:nvSpPr>
        <p:spPr/>
        <p:txBody>
          <a:bodyPr/>
          <a:lstStyle/>
          <a:p>
            <a:r>
              <a:rPr lang="en-US" dirty="0"/>
              <a:t>Modifiable risk factors</a:t>
            </a:r>
          </a:p>
        </p:txBody>
      </p:sp>
      <p:sp>
        <p:nvSpPr>
          <p:cNvPr id="3" name="Content Placeholder 2">
            <a:extLst>
              <a:ext uri="{FF2B5EF4-FFF2-40B4-BE49-F238E27FC236}">
                <a16:creationId xmlns:a16="http://schemas.microsoft.com/office/drawing/2014/main" id="{74CAAD74-0E4F-334D-84F3-8C3601567C39}"/>
              </a:ext>
            </a:extLst>
          </p:cNvPr>
          <p:cNvSpPr>
            <a:spLocks noGrp="1"/>
          </p:cNvSpPr>
          <p:nvPr>
            <p:ph idx="1"/>
          </p:nvPr>
        </p:nvSpPr>
        <p:spPr/>
        <p:txBody>
          <a:bodyPr>
            <a:normAutofit fontScale="92500" lnSpcReduction="20000"/>
          </a:bodyPr>
          <a:lstStyle/>
          <a:p>
            <a:r>
              <a:rPr lang="en-US" b="1" dirty="0"/>
              <a:t>Tobacco &amp; Smoking</a:t>
            </a:r>
          </a:p>
          <a:p>
            <a:pPr lvl="1"/>
            <a:r>
              <a:rPr lang="en-US" b="0" dirty="0"/>
              <a:t>Pathogenesis: Exposure to hundreds of known carcinogens (e.g., polycyclic aromatic hydrocarbons, nitrosamines) leading to direct DNA adduct formation and mutagenesis.</a:t>
            </a:r>
          </a:p>
          <a:p>
            <a:pPr lvl="1"/>
            <a:r>
              <a:rPr lang="en-US" b="0" dirty="0"/>
              <a:t>Key Associations: Lung, urothelial/bladder, head and neck (squamous cell), esophageal (squamous cell), and pancreatic cancers.</a:t>
            </a:r>
          </a:p>
          <a:p>
            <a:pPr lvl="1"/>
            <a:r>
              <a:rPr lang="en-US" b="0" dirty="0"/>
              <a:t>Impact: Dose-dependent risk (pack-years); cessation reduces risk over time, though not immediately to baseline.</a:t>
            </a:r>
          </a:p>
          <a:p>
            <a:r>
              <a:rPr lang="en-US" b="1" dirty="0"/>
              <a:t>Obesity</a:t>
            </a:r>
          </a:p>
          <a:p>
            <a:pPr lvl="1"/>
            <a:r>
              <a:rPr lang="en-US" b="0" dirty="0"/>
              <a:t>Pathophysiology: </a:t>
            </a:r>
          </a:p>
          <a:p>
            <a:pPr lvl="2"/>
            <a:r>
              <a:rPr lang="en-US" dirty="0"/>
              <a:t>Hormonal: Increased peripheral aromatization of androgens to estrogens in adipose tissue.</a:t>
            </a:r>
          </a:p>
          <a:p>
            <a:pPr lvl="2"/>
            <a:r>
              <a:rPr lang="en-US" dirty="0"/>
              <a:t>Metabolic: Chronic hyperinsulinemia and elevated IGF-1 (promotes cellular proliferation and inhibits apoptosis).</a:t>
            </a:r>
          </a:p>
          <a:p>
            <a:pPr lvl="2"/>
            <a:r>
              <a:rPr lang="en-US" dirty="0"/>
              <a:t>Immunologic: Chronic, low-grade systemic inflammation.</a:t>
            </a:r>
          </a:p>
          <a:p>
            <a:pPr lvl="1"/>
            <a:r>
              <a:rPr lang="en-US" b="0" dirty="0"/>
              <a:t>Obesity-Linked Cancers: Endometrial, postmenopausal breast, colorectal, renal cell, and esophageal (adenocarcinoma).</a:t>
            </a:r>
          </a:p>
          <a:p>
            <a:r>
              <a:rPr lang="en-US" b="1" dirty="0"/>
              <a:t>Diet/Alcohol</a:t>
            </a:r>
          </a:p>
          <a:p>
            <a:pPr lvl="1"/>
            <a:r>
              <a:rPr lang="en-US" b="0" dirty="0"/>
              <a:t>High intake of processed meats (nitrates/nitrites) links to gastric and colorectal cancers</a:t>
            </a:r>
          </a:p>
          <a:p>
            <a:pPr lvl="1"/>
            <a:r>
              <a:rPr lang="en-US" b="0" dirty="0"/>
              <a:t>Chronic alcohol consumption acts synergistically with tobacco (head/neck, esophageal) and increases risk for hepatocellular and breast cancers.</a:t>
            </a:r>
          </a:p>
          <a:p>
            <a:endParaRPr lang="en-US" dirty="0"/>
          </a:p>
        </p:txBody>
      </p:sp>
      <p:sp>
        <p:nvSpPr>
          <p:cNvPr id="4" name="Text Placeholder 3">
            <a:extLst>
              <a:ext uri="{FF2B5EF4-FFF2-40B4-BE49-F238E27FC236}">
                <a16:creationId xmlns:a16="http://schemas.microsoft.com/office/drawing/2014/main" id="{4F204EDF-4D05-97D9-62D7-07A2E2414AA6}"/>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4214390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515C-5136-A9E3-6EEA-22E25776F2DD}"/>
              </a:ext>
            </a:extLst>
          </p:cNvPr>
          <p:cNvSpPr>
            <a:spLocks noGrp="1"/>
          </p:cNvSpPr>
          <p:nvPr>
            <p:ph type="title"/>
          </p:nvPr>
        </p:nvSpPr>
        <p:spPr/>
        <p:txBody>
          <a:bodyPr/>
          <a:lstStyle/>
          <a:p>
            <a:r>
              <a:rPr lang="en-US" dirty="0"/>
              <a:t>Modifiable risk factors</a:t>
            </a:r>
          </a:p>
        </p:txBody>
      </p:sp>
      <p:sp>
        <p:nvSpPr>
          <p:cNvPr id="3" name="Content Placeholder 2">
            <a:extLst>
              <a:ext uri="{FF2B5EF4-FFF2-40B4-BE49-F238E27FC236}">
                <a16:creationId xmlns:a16="http://schemas.microsoft.com/office/drawing/2014/main" id="{BD5D3603-47D3-B56D-BDC2-4A810DF16229}"/>
              </a:ext>
            </a:extLst>
          </p:cNvPr>
          <p:cNvSpPr>
            <a:spLocks noGrp="1"/>
          </p:cNvSpPr>
          <p:nvPr>
            <p:ph idx="1"/>
          </p:nvPr>
        </p:nvSpPr>
        <p:spPr/>
        <p:txBody>
          <a:bodyPr>
            <a:normAutofit/>
          </a:bodyPr>
          <a:lstStyle/>
          <a:p>
            <a:r>
              <a:rPr lang="en-US" b="1" dirty="0"/>
              <a:t>Oncogenic Infections</a:t>
            </a:r>
            <a:r>
              <a:rPr lang="en-US" dirty="0"/>
              <a:t>(~15% of cancers worldwide)</a:t>
            </a:r>
          </a:p>
          <a:p>
            <a:pPr lvl="1"/>
            <a:r>
              <a:rPr lang="en-US" b="0" dirty="0"/>
              <a:t>Pathogenesis: Driven by chronic inflammation/tissue turnover (e.g., H. pylori, HCV) or direct insertion of viral oncogenes into host DNA (e.g., HPV E6/E7 proteins inhibiting p53 and Rb).</a:t>
            </a:r>
          </a:p>
          <a:p>
            <a:pPr lvl="1"/>
            <a:r>
              <a:rPr lang="en-US" dirty="0"/>
              <a:t>Key Pathogens &amp; Associations:</a:t>
            </a:r>
          </a:p>
          <a:p>
            <a:pPr lvl="2"/>
            <a:r>
              <a:rPr lang="en-US" b="0" dirty="0"/>
              <a:t>HPV (esp. strains 16, 18): Cervical, anal, and oropharyngeal squamous cell carcinomas.</a:t>
            </a:r>
          </a:p>
          <a:p>
            <a:pPr lvl="2"/>
            <a:r>
              <a:rPr lang="en-US" b="0" dirty="0"/>
              <a:t>HBV / HCV: Hepatocellular carcinoma (HCC) via chronic hepatitis and cirrhosis.</a:t>
            </a:r>
          </a:p>
          <a:p>
            <a:pPr lvl="2"/>
            <a:r>
              <a:rPr lang="en-US" b="0" dirty="0"/>
              <a:t>Helicobacter pylori: Gastric adenocarcinoma and gastric MALT lymphoma.</a:t>
            </a:r>
          </a:p>
          <a:p>
            <a:pPr lvl="2"/>
            <a:r>
              <a:rPr lang="en-US" b="0" dirty="0"/>
              <a:t>Epstein-Barr Virus (EBV): Burkitt lymphoma, Hodgkin lymphoma, and nasopharyngeal carcinoma.</a:t>
            </a:r>
          </a:p>
          <a:p>
            <a:pPr marL="0" indent="0">
              <a:buNone/>
            </a:pPr>
            <a:endParaRPr lang="en-US" dirty="0"/>
          </a:p>
        </p:txBody>
      </p:sp>
      <p:sp>
        <p:nvSpPr>
          <p:cNvPr id="4" name="Text Placeholder 3">
            <a:extLst>
              <a:ext uri="{FF2B5EF4-FFF2-40B4-BE49-F238E27FC236}">
                <a16:creationId xmlns:a16="http://schemas.microsoft.com/office/drawing/2014/main" id="{CFE6EF03-D8B1-7BB6-CF2C-9BAB291754F4}"/>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2047309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76C6-1FA3-A38A-4219-15A46FDC323D}"/>
              </a:ext>
            </a:extLst>
          </p:cNvPr>
          <p:cNvSpPr>
            <a:spLocks noGrp="1"/>
          </p:cNvSpPr>
          <p:nvPr>
            <p:ph type="title"/>
          </p:nvPr>
        </p:nvSpPr>
        <p:spPr/>
        <p:txBody>
          <a:bodyPr/>
          <a:lstStyle/>
          <a:p>
            <a:r>
              <a:rPr lang="en-US" dirty="0"/>
              <a:t>Environmental/Occupational exposure</a:t>
            </a:r>
          </a:p>
        </p:txBody>
      </p:sp>
      <p:sp>
        <p:nvSpPr>
          <p:cNvPr id="3" name="Content Placeholder 2">
            <a:extLst>
              <a:ext uri="{FF2B5EF4-FFF2-40B4-BE49-F238E27FC236}">
                <a16:creationId xmlns:a16="http://schemas.microsoft.com/office/drawing/2014/main" id="{3860F35E-7903-B780-0F9A-DEE25168FD0B}"/>
              </a:ext>
            </a:extLst>
          </p:cNvPr>
          <p:cNvSpPr>
            <a:spLocks noGrp="1"/>
          </p:cNvSpPr>
          <p:nvPr>
            <p:ph idx="1"/>
          </p:nvPr>
        </p:nvSpPr>
        <p:spPr/>
        <p:txBody>
          <a:bodyPr>
            <a:normAutofit lnSpcReduction="10000"/>
          </a:bodyPr>
          <a:lstStyle/>
          <a:p>
            <a:r>
              <a:rPr lang="en-US" b="1" dirty="0"/>
              <a:t>Ultraviolet (UV) Radiation </a:t>
            </a:r>
          </a:p>
          <a:p>
            <a:pPr lvl="1"/>
            <a:r>
              <a:rPr lang="en-US" b="0" dirty="0"/>
              <a:t>Key Associations: Skin cancers (Basal Cell Carcinoma (BCC), Squamous Cell Carcinoma (SCC), Melanoma)</a:t>
            </a:r>
          </a:p>
          <a:p>
            <a:r>
              <a:rPr lang="en-US" b="1" dirty="0"/>
              <a:t>Asbestos </a:t>
            </a:r>
            <a:r>
              <a:rPr lang="en-US" i="1" dirty="0"/>
              <a:t>(Occupational exposure in construction, shipbuilding, older insulation)</a:t>
            </a:r>
            <a:endParaRPr lang="en-US" dirty="0"/>
          </a:p>
          <a:p>
            <a:pPr lvl="1"/>
            <a:r>
              <a:rPr lang="en-US" b="0" dirty="0"/>
              <a:t>Key Associations: </a:t>
            </a:r>
          </a:p>
          <a:p>
            <a:pPr lvl="2"/>
            <a:r>
              <a:rPr lang="en-US" b="0" dirty="0"/>
              <a:t>Bronchogenic Carcinoma: </a:t>
            </a:r>
            <a:r>
              <a:rPr lang="en-US" b="0" i="1" dirty="0"/>
              <a:t>Most common</a:t>
            </a:r>
            <a:r>
              <a:rPr lang="en-US" b="0" dirty="0"/>
              <a:t> malignancy associated with asbestos exposure (risk is highly synergistic with smoking).</a:t>
            </a:r>
          </a:p>
          <a:p>
            <a:pPr lvl="2"/>
            <a:r>
              <a:rPr lang="en-US" b="0" dirty="0"/>
              <a:t>Malignant Mesothelioma: </a:t>
            </a:r>
            <a:r>
              <a:rPr lang="en-US" b="0" i="1" dirty="0"/>
              <a:t>Most specific</a:t>
            </a:r>
            <a:r>
              <a:rPr lang="en-US" b="0" dirty="0"/>
              <a:t> malignancy associated with asbestos (arises from the serous lining of the pleura or peritoneum; smoking does </a:t>
            </a:r>
            <a:r>
              <a:rPr lang="en-US" b="0" i="1" dirty="0"/>
              <a:t>not</a:t>
            </a:r>
            <a:r>
              <a:rPr lang="en-US" b="0" dirty="0"/>
              <a:t> increase this specific risk).</a:t>
            </a:r>
          </a:p>
          <a:p>
            <a:r>
              <a:rPr lang="en-US" b="1" dirty="0"/>
              <a:t>Radon Gas </a:t>
            </a:r>
          </a:p>
          <a:p>
            <a:pPr lvl="1"/>
            <a:r>
              <a:rPr lang="en-US" b="0" dirty="0"/>
              <a:t>Pathogenesis: A colorless, odorless radioactive gas produced by the natural decay of uranium in soil and rock; accumulates in enclosed, poorly ventilated spaces (e.g., basements). It emits alpha particles, causing severe, hard-to-repair double-strand DNA breaks in the respiratory epithelium.</a:t>
            </a:r>
          </a:p>
          <a:p>
            <a:pPr lvl="1"/>
            <a:r>
              <a:rPr lang="en-US" b="0" dirty="0"/>
              <a:t>Key Associations: Lung cancer. It is the second leading cause of lung cancer overall, and the </a:t>
            </a:r>
            <a:r>
              <a:rPr lang="en-US" b="0" i="1" dirty="0"/>
              <a:t>leading</a:t>
            </a:r>
            <a:r>
              <a:rPr lang="en-US" b="0" dirty="0"/>
              <a:t> cause in non-smokers. Synergistic risk with tobacco use.</a:t>
            </a:r>
          </a:p>
        </p:txBody>
      </p:sp>
      <p:sp>
        <p:nvSpPr>
          <p:cNvPr id="4" name="Text Placeholder 3">
            <a:extLst>
              <a:ext uri="{FF2B5EF4-FFF2-40B4-BE49-F238E27FC236}">
                <a16:creationId xmlns:a16="http://schemas.microsoft.com/office/drawing/2014/main" id="{4C0540AB-1C74-AA74-29C6-37944BDEC8EF}"/>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3603486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AE172-DECA-4975-7481-99084FCC27ED}"/>
              </a:ext>
            </a:extLst>
          </p:cNvPr>
          <p:cNvSpPr>
            <a:spLocks noGrp="1"/>
          </p:cNvSpPr>
          <p:nvPr>
            <p:ph type="title"/>
          </p:nvPr>
        </p:nvSpPr>
        <p:spPr/>
        <p:txBody>
          <a:bodyPr/>
          <a:lstStyle/>
          <a:p>
            <a:r>
              <a:rPr lang="en-US" dirty="0"/>
              <a:t>Environmental/Occupational exposure</a:t>
            </a:r>
          </a:p>
        </p:txBody>
      </p:sp>
      <p:sp>
        <p:nvSpPr>
          <p:cNvPr id="3" name="Content Placeholder 2">
            <a:extLst>
              <a:ext uri="{FF2B5EF4-FFF2-40B4-BE49-F238E27FC236}">
                <a16:creationId xmlns:a16="http://schemas.microsoft.com/office/drawing/2014/main" id="{0646667A-B459-7721-7AD6-F5233ED55C54}"/>
              </a:ext>
            </a:extLst>
          </p:cNvPr>
          <p:cNvSpPr>
            <a:spLocks noGrp="1"/>
          </p:cNvSpPr>
          <p:nvPr>
            <p:ph idx="1"/>
          </p:nvPr>
        </p:nvSpPr>
        <p:spPr/>
        <p:txBody>
          <a:bodyPr>
            <a:normAutofit fontScale="92500" lnSpcReduction="20000"/>
          </a:bodyPr>
          <a:lstStyle/>
          <a:p>
            <a:r>
              <a:rPr lang="en-US" b="1" dirty="0"/>
              <a:t>Ionizing Radiation </a:t>
            </a:r>
          </a:p>
          <a:p>
            <a:pPr lvl="1"/>
            <a:r>
              <a:rPr lang="en-US" b="0" dirty="0"/>
              <a:t>Pathogenesis: High-energy radiation (X-rays, gamma rays) causes direct physical damage to DNA (double-strand breaks) and generates hydroxyl free radicals from tissue water, leading to indirect DNA damage. Tissues with high cellular turnover are most susceptible.</a:t>
            </a:r>
          </a:p>
          <a:p>
            <a:pPr lvl="1"/>
            <a:r>
              <a:rPr lang="en-US" b="0" dirty="0"/>
              <a:t>Key Associations: Acute leukemias (except CLL), papillary thyroid carcinoma (especially with childhood exposure), breast cancer, and radiation-induced sarcomas (which often appear decades post-exposure).</a:t>
            </a:r>
          </a:p>
          <a:p>
            <a:r>
              <a:rPr lang="en-US" b="1" dirty="0"/>
              <a:t>Dietary/Agricultural Toxins (Aflatoxin B1)</a:t>
            </a:r>
          </a:p>
          <a:p>
            <a:pPr lvl="1"/>
            <a:r>
              <a:rPr lang="en-US" b="0" dirty="0"/>
              <a:t>Pathogenesis: A potent mycotoxin produced by </a:t>
            </a:r>
            <a:r>
              <a:rPr lang="en-US" b="0" i="1" dirty="0"/>
              <a:t>Aspergillus</a:t>
            </a:r>
            <a:r>
              <a:rPr lang="en-US" b="0" dirty="0"/>
              <a:t> fungi, which commonly contaminate improperly stored grains, corn, and peanuts in warm, humid climates. It induces a highly specific mutation in the </a:t>
            </a:r>
            <a:r>
              <a:rPr lang="en-US" b="0" i="1" dirty="0"/>
              <a:t>TP53</a:t>
            </a:r>
            <a:r>
              <a:rPr lang="en-US" b="0" dirty="0"/>
              <a:t> gene (codon 249).</a:t>
            </a:r>
          </a:p>
          <a:p>
            <a:pPr lvl="1"/>
            <a:r>
              <a:rPr lang="en-US" b="0" dirty="0"/>
              <a:t>Key Associations: Hepatocellular carcinoma (HCC). The risk is exponentially magnified in patients with concurrent Hepatitis B infection.</a:t>
            </a:r>
          </a:p>
          <a:p>
            <a:r>
              <a:rPr lang="en-US" b="1" dirty="0"/>
              <a:t>Arsenic</a:t>
            </a:r>
            <a:r>
              <a:rPr lang="en-US" dirty="0"/>
              <a:t> </a:t>
            </a:r>
            <a:r>
              <a:rPr lang="en-US" i="1" dirty="0"/>
              <a:t>(Contaminated groundwater, smelting, some agricultural products)</a:t>
            </a:r>
            <a:endParaRPr lang="en-US" dirty="0"/>
          </a:p>
          <a:p>
            <a:pPr lvl="1"/>
            <a:r>
              <a:rPr lang="en-US" b="0" dirty="0"/>
              <a:t>Pathogenesis: Acts as an endocrine disruptor, induces oxidative stress, and alters DNA methylation (epigenetic silencing of tumor suppressors).</a:t>
            </a:r>
          </a:p>
          <a:p>
            <a:pPr lvl="1"/>
            <a:r>
              <a:rPr lang="en-US" b="0" dirty="0"/>
              <a:t>Key Associations: Hepatic angiosarcoma, lung cancer, and squamous cell carcinoma of the skin (classically presenting on the palms and soles).</a:t>
            </a:r>
          </a:p>
        </p:txBody>
      </p:sp>
      <p:sp>
        <p:nvSpPr>
          <p:cNvPr id="4" name="Text Placeholder 3">
            <a:extLst>
              <a:ext uri="{FF2B5EF4-FFF2-40B4-BE49-F238E27FC236}">
                <a16:creationId xmlns:a16="http://schemas.microsoft.com/office/drawing/2014/main" id="{B9B2BA70-F6D2-A404-7D81-D5B5A8886E3A}"/>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2275699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DAC89-6D38-7D0B-04C0-E6786EF1FCA6}"/>
              </a:ext>
            </a:extLst>
          </p:cNvPr>
          <p:cNvSpPr>
            <a:spLocks noGrp="1"/>
          </p:cNvSpPr>
          <p:nvPr>
            <p:ph type="title"/>
          </p:nvPr>
        </p:nvSpPr>
        <p:spPr/>
        <p:txBody>
          <a:bodyPr/>
          <a:lstStyle/>
          <a:p>
            <a:r>
              <a:rPr lang="en-US" dirty="0"/>
              <a:t>Non-modifiable risk factors</a:t>
            </a:r>
          </a:p>
        </p:txBody>
      </p:sp>
      <p:sp>
        <p:nvSpPr>
          <p:cNvPr id="3" name="Content Placeholder 2">
            <a:extLst>
              <a:ext uri="{FF2B5EF4-FFF2-40B4-BE49-F238E27FC236}">
                <a16:creationId xmlns:a16="http://schemas.microsoft.com/office/drawing/2014/main" id="{091A2C96-F08C-CB65-3EF6-E973A25CD747}"/>
              </a:ext>
            </a:extLst>
          </p:cNvPr>
          <p:cNvSpPr>
            <a:spLocks noGrp="1"/>
          </p:cNvSpPr>
          <p:nvPr>
            <p:ph idx="1"/>
          </p:nvPr>
        </p:nvSpPr>
        <p:spPr/>
        <p:txBody>
          <a:bodyPr>
            <a:normAutofit lnSpcReduction="10000"/>
          </a:bodyPr>
          <a:lstStyle/>
          <a:p>
            <a:r>
              <a:rPr lang="en-US" b="1" dirty="0"/>
              <a:t>Advanced Age</a:t>
            </a:r>
            <a:r>
              <a:rPr lang="en-US" dirty="0"/>
              <a:t> </a:t>
            </a:r>
            <a:r>
              <a:rPr lang="en-US" i="1" dirty="0"/>
              <a:t>(The single most significant overall risk factor)</a:t>
            </a:r>
            <a:endParaRPr lang="en-US" dirty="0"/>
          </a:p>
          <a:p>
            <a:pPr lvl="1"/>
            <a:r>
              <a:rPr lang="en-US" b="0" dirty="0"/>
              <a:t>Pathogenesis: Represents the required time for the stochastic accumulation of multiple independent somatic mutations in a single cell line (clonal evolution). Additionally driven by age-related telomere shortening and a progressive decline in cellular repair mechanisms and immune surveillance </a:t>
            </a:r>
          </a:p>
          <a:p>
            <a:pPr lvl="1"/>
            <a:r>
              <a:rPr lang="en-US" b="0" dirty="0"/>
              <a:t>Key Associations: The vast majority of carcinomas occur in individuals &gt;55 years old (e.g., prostate, colon, lung).</a:t>
            </a:r>
          </a:p>
          <a:p>
            <a:pPr lvl="1"/>
            <a:r>
              <a:rPr lang="en-US" b="0" dirty="0"/>
              <a:t>Notable Exceptions: Pediatric malignancies (e.g., Acute Lymphoblastic Leukemia, Neuroblastoma, Retinoblastoma) are typically driven by inherited germline mutations or errors during early embryogenesis</a:t>
            </a:r>
          </a:p>
          <a:p>
            <a:r>
              <a:rPr lang="en-US" b="1" dirty="0"/>
              <a:t>Biological Sex</a:t>
            </a:r>
            <a:endParaRPr lang="en-US" dirty="0"/>
          </a:p>
          <a:p>
            <a:pPr lvl="1"/>
            <a:r>
              <a:rPr lang="en-US" b="0" dirty="0"/>
              <a:t>Estrogen Exposure: In females, early menarche, late menopause, and nulliparity increase the lifetime exposure to endogenous estrogen, raising the risk for breast and type 1 endometrial carcinomas.</a:t>
            </a:r>
          </a:p>
          <a:p>
            <a:pPr lvl="1"/>
            <a:r>
              <a:rPr lang="en-US" b="0" dirty="0"/>
              <a:t>Male Predominance: Even when excluding sex-specific organs, males generally exhibit higher incidence and mortality rates for many non-sex-specific malignancies, including hepatocellular carcinoma, urothelial cancer, and renal cell carcinoma.</a:t>
            </a:r>
          </a:p>
        </p:txBody>
      </p:sp>
      <p:sp>
        <p:nvSpPr>
          <p:cNvPr id="4" name="Text Placeholder 3">
            <a:extLst>
              <a:ext uri="{FF2B5EF4-FFF2-40B4-BE49-F238E27FC236}">
                <a16:creationId xmlns:a16="http://schemas.microsoft.com/office/drawing/2014/main" id="{ACD31EFB-A040-09D5-62BD-764AC0BBA0F0}"/>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1511882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9176-F8BF-1AD4-1733-D94121CAB57B}"/>
              </a:ext>
            </a:extLst>
          </p:cNvPr>
          <p:cNvSpPr>
            <a:spLocks noGrp="1"/>
          </p:cNvSpPr>
          <p:nvPr>
            <p:ph type="title"/>
          </p:nvPr>
        </p:nvSpPr>
        <p:spPr/>
        <p:txBody>
          <a:bodyPr/>
          <a:lstStyle/>
          <a:p>
            <a:r>
              <a:rPr lang="en-US" dirty="0"/>
              <a:t>Non-modifiable risk factors</a:t>
            </a:r>
          </a:p>
        </p:txBody>
      </p:sp>
      <p:sp>
        <p:nvSpPr>
          <p:cNvPr id="3" name="Content Placeholder 2">
            <a:extLst>
              <a:ext uri="{FF2B5EF4-FFF2-40B4-BE49-F238E27FC236}">
                <a16:creationId xmlns:a16="http://schemas.microsoft.com/office/drawing/2014/main" id="{CFC43F1E-677F-DB24-16C9-F6A3B5B718D0}"/>
              </a:ext>
            </a:extLst>
          </p:cNvPr>
          <p:cNvSpPr>
            <a:spLocks noGrp="1"/>
          </p:cNvSpPr>
          <p:nvPr>
            <p:ph idx="1"/>
          </p:nvPr>
        </p:nvSpPr>
        <p:spPr/>
        <p:txBody>
          <a:bodyPr>
            <a:normAutofit/>
          </a:bodyPr>
          <a:lstStyle/>
          <a:p>
            <a:r>
              <a:rPr lang="en-US" b="1" dirty="0"/>
              <a:t>Genetics &amp; Hereditary Cancer Syndromes</a:t>
            </a:r>
            <a:r>
              <a:rPr lang="en-US" dirty="0"/>
              <a:t> </a:t>
            </a:r>
            <a:r>
              <a:rPr lang="en-US" i="1" dirty="0"/>
              <a:t>(Account for ~5-10% of all cancers)</a:t>
            </a:r>
            <a:endParaRPr lang="en-US" dirty="0"/>
          </a:p>
          <a:p>
            <a:pPr lvl="1"/>
            <a:r>
              <a:rPr lang="en-US" b="0" dirty="0"/>
              <a:t>Pathogenesis: Typically involve inherited (germline) mutations in tumor suppressor genes or DNA repair genes. They characteristically follow an autosomal dominant inheritance pattern and adhere to the "Two-Hit" Hypothesis (where the first mutation is inherited and the second is acquired somatically).</a:t>
            </a:r>
          </a:p>
          <a:p>
            <a:pPr lvl="1"/>
            <a:r>
              <a:rPr lang="en-US" b="1" dirty="0"/>
              <a:t>Common Syndromes:</a:t>
            </a:r>
            <a:endParaRPr lang="en-US" dirty="0"/>
          </a:p>
          <a:p>
            <a:pPr lvl="2"/>
            <a:r>
              <a:rPr lang="en-US" b="0" dirty="0"/>
              <a:t>Li-Fraumeni Syndrome: Germline mutation in </a:t>
            </a:r>
            <a:r>
              <a:rPr lang="en-US" b="0" i="1" dirty="0"/>
              <a:t>TP53</a:t>
            </a:r>
            <a:r>
              <a:rPr lang="en-US" b="0" dirty="0"/>
              <a:t>. Associated with multiple primary tumors at young ages, including Sarcomas, Breast cancer, Leukemia, and Adrenal gland (SBLA syndrome).</a:t>
            </a:r>
          </a:p>
          <a:p>
            <a:pPr lvl="2"/>
            <a:r>
              <a:rPr lang="en-US" b="0" dirty="0"/>
              <a:t>Lynch Syndrome (HNPCC): Mutations in DNA mismatch repair (MMR) genes (e.g., </a:t>
            </a:r>
            <a:r>
              <a:rPr lang="en-US" b="0" i="1" dirty="0"/>
              <a:t>MLH1, MSH2</a:t>
            </a:r>
            <a:r>
              <a:rPr lang="en-US" b="0" dirty="0"/>
              <a:t>). High risk for colorectal, endometrial, and ovarian carcinomas.</a:t>
            </a:r>
          </a:p>
          <a:p>
            <a:pPr lvl="2"/>
            <a:r>
              <a:rPr lang="en-US" b="0" dirty="0"/>
              <a:t>Familial Adenomatous Polyposis (FAP): Germline mutation in the </a:t>
            </a:r>
            <a:r>
              <a:rPr lang="en-US" b="0" i="1" dirty="0"/>
              <a:t>APC</a:t>
            </a:r>
            <a:r>
              <a:rPr lang="en-US" b="0" dirty="0"/>
              <a:t> tumor suppressor gene. Results in thousands of colonic polyps with a 100% progression to colorectal cancer if untreated.</a:t>
            </a:r>
          </a:p>
          <a:p>
            <a:pPr lvl="2"/>
            <a:r>
              <a:rPr lang="en-US" b="0" dirty="0"/>
              <a:t>BRCA1 &amp; BRCA2 Mutations: Defects in homologous recombination DNA repair. Strongly linked to early-onset breast, ovarian, prostate, and pancreatic cancers.</a:t>
            </a:r>
          </a:p>
        </p:txBody>
      </p:sp>
      <p:sp>
        <p:nvSpPr>
          <p:cNvPr id="4" name="Text Placeholder 3">
            <a:extLst>
              <a:ext uri="{FF2B5EF4-FFF2-40B4-BE49-F238E27FC236}">
                <a16:creationId xmlns:a16="http://schemas.microsoft.com/office/drawing/2014/main" id="{AEA83F3E-D407-9DA0-51F6-7CC01A243997}"/>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4294530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CF4FA-FA55-320B-53C4-3262F4559CCF}"/>
              </a:ext>
            </a:extLst>
          </p:cNvPr>
          <p:cNvSpPr>
            <a:spLocks noGrp="1"/>
          </p:cNvSpPr>
          <p:nvPr>
            <p:ph type="title"/>
          </p:nvPr>
        </p:nvSpPr>
        <p:spPr/>
        <p:txBody>
          <a:bodyPr/>
          <a:lstStyle/>
          <a:p>
            <a:r>
              <a:rPr lang="en-US" dirty="0"/>
              <a:t>Social determinants of health</a:t>
            </a:r>
          </a:p>
        </p:txBody>
      </p:sp>
      <p:sp>
        <p:nvSpPr>
          <p:cNvPr id="3" name="Content Placeholder 2">
            <a:extLst>
              <a:ext uri="{FF2B5EF4-FFF2-40B4-BE49-F238E27FC236}">
                <a16:creationId xmlns:a16="http://schemas.microsoft.com/office/drawing/2014/main" id="{6C763C0A-33F7-37CC-1B11-E53D774A213F}"/>
              </a:ext>
            </a:extLst>
          </p:cNvPr>
          <p:cNvSpPr>
            <a:spLocks noGrp="1"/>
          </p:cNvSpPr>
          <p:nvPr>
            <p:ph idx="1"/>
          </p:nvPr>
        </p:nvSpPr>
        <p:spPr/>
        <p:txBody>
          <a:bodyPr>
            <a:normAutofit fontScale="92500" lnSpcReduction="10000"/>
          </a:bodyPr>
          <a:lstStyle/>
          <a:p>
            <a:r>
              <a:rPr lang="en-US" b="1" dirty="0"/>
              <a:t>Environmental &amp; Occupational Risks:</a:t>
            </a:r>
            <a:r>
              <a:rPr lang="en-US" dirty="0"/>
              <a:t> Lower-income populations disproportionately reside in areas with higher industrial pollution, heavy metal contamination, and "food deserts" (limiting access to fresh, protective dietary factors).</a:t>
            </a:r>
          </a:p>
          <a:p>
            <a:r>
              <a:rPr lang="en-US" b="1" dirty="0"/>
              <a:t>Impact on Staging:</a:t>
            </a:r>
            <a:r>
              <a:rPr lang="en-US" dirty="0"/>
              <a:t> Lower SES strongly correlates with a lack of comprehensive health insurance, leading to decreased utilization of secondary prevention (e.g., screening mammography, colonoscopy). Consequently, patients present with later-stage, symptomatic disease rather than early, localized disease.</a:t>
            </a:r>
          </a:p>
          <a:p>
            <a:r>
              <a:rPr lang="en-US" b="1" dirty="0"/>
              <a:t>Ethnic Disparities</a:t>
            </a:r>
          </a:p>
          <a:p>
            <a:pPr lvl="1"/>
            <a:r>
              <a:rPr lang="en-US" b="0" dirty="0"/>
              <a:t>Breast Cancer: Black women historically have a similar incidence of breast cancer, but a significantly higher mortality rate. This is driven by delayed diagnosis and a higher biological prevalence of Triple-Negative Breast Cancer (TNBC).</a:t>
            </a:r>
          </a:p>
          <a:p>
            <a:pPr lvl="1"/>
            <a:r>
              <a:rPr lang="en-US" b="0" dirty="0"/>
              <a:t>Prostate Cancer: Black men exhibit significantly higher incidence rates and more than double the mortality rate from prostate cancer.</a:t>
            </a:r>
          </a:p>
          <a:p>
            <a:pPr lvl="1"/>
            <a:r>
              <a:rPr lang="en-US" b="0" dirty="0"/>
              <a:t>Gastric and Hepatocellular Carcinoma (HCC): Incidence is notably higher in certain Asian, Pacific Islander, and Hispanic populations, largely reflecting the global distribution of endemic oncogenic infections (</a:t>
            </a:r>
            <a:r>
              <a:rPr lang="en-US" b="0" i="1" dirty="0"/>
              <a:t>H. pylori</a:t>
            </a:r>
            <a:r>
              <a:rPr lang="en-US" b="0" dirty="0"/>
              <a:t> and Hepatitis B/C).</a:t>
            </a:r>
          </a:p>
        </p:txBody>
      </p:sp>
      <p:sp>
        <p:nvSpPr>
          <p:cNvPr id="4" name="Text Placeholder 3">
            <a:extLst>
              <a:ext uri="{FF2B5EF4-FFF2-40B4-BE49-F238E27FC236}">
                <a16:creationId xmlns:a16="http://schemas.microsoft.com/office/drawing/2014/main" id="{BBC64415-AE67-9B80-0D3E-042E1BB63274}"/>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342387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5F92-BA62-D3FF-5DA7-6BD205D46034}"/>
              </a:ext>
            </a:extLst>
          </p:cNvPr>
          <p:cNvSpPr>
            <a:spLocks noGrp="1"/>
          </p:cNvSpPr>
          <p:nvPr>
            <p:ph type="title"/>
          </p:nvPr>
        </p:nvSpPr>
        <p:spPr/>
        <p:txBody>
          <a:bodyPr/>
          <a:lstStyle/>
          <a:p>
            <a:r>
              <a:rPr lang="en-US" dirty="0"/>
              <a:t>How do we study cancer epidemiology?</a:t>
            </a:r>
          </a:p>
        </p:txBody>
      </p:sp>
      <p:sp>
        <p:nvSpPr>
          <p:cNvPr id="3" name="Content Placeholder 2">
            <a:extLst>
              <a:ext uri="{FF2B5EF4-FFF2-40B4-BE49-F238E27FC236}">
                <a16:creationId xmlns:a16="http://schemas.microsoft.com/office/drawing/2014/main" id="{8A9BE6C4-6353-E95A-D6B5-D1D5C4EF7C68}"/>
              </a:ext>
            </a:extLst>
          </p:cNvPr>
          <p:cNvSpPr>
            <a:spLocks noGrp="1"/>
          </p:cNvSpPr>
          <p:nvPr>
            <p:ph idx="1"/>
          </p:nvPr>
        </p:nvSpPr>
        <p:spPr/>
        <p:txBody>
          <a:bodyPr>
            <a:normAutofit fontScale="92500" lnSpcReduction="20000"/>
          </a:bodyPr>
          <a:lstStyle/>
          <a:p>
            <a:r>
              <a:rPr lang="en-US" b="1" dirty="0"/>
              <a:t>Cross-Sectional Studies</a:t>
            </a:r>
            <a:r>
              <a:rPr lang="en-US" dirty="0"/>
              <a:t> </a:t>
            </a:r>
            <a:r>
              <a:rPr lang="en-US" i="1" dirty="0"/>
              <a:t>("Snapshot")</a:t>
            </a:r>
            <a:endParaRPr lang="en-US" dirty="0"/>
          </a:p>
          <a:p>
            <a:pPr lvl="1"/>
            <a:r>
              <a:rPr lang="en-US" b="0" dirty="0"/>
              <a:t>Design: Assesses both the exposure and the disease status simultaneously at a single point in time.</a:t>
            </a:r>
          </a:p>
          <a:p>
            <a:pPr lvl="1"/>
            <a:r>
              <a:rPr lang="en-US" b="0" dirty="0"/>
              <a:t>Best Used For: Determining disease prevalence and identifying associations to generate hypotheses for future studies.</a:t>
            </a:r>
          </a:p>
          <a:p>
            <a:pPr lvl="1"/>
            <a:r>
              <a:rPr lang="en-US" b="0" dirty="0"/>
              <a:t>Example: A population survey assessing the current prevalence of e-cigarette use and the concurrent prevalence of oral mucosal lesions.</a:t>
            </a:r>
          </a:p>
          <a:p>
            <a:pPr lvl="1"/>
            <a:r>
              <a:rPr lang="en-US" b="0" dirty="0"/>
              <a:t>Key Vulnerability: Temporal ambiguity. Because exposure and outcome are measured at the same time, you cannot definitively prove that the exposure preceded the disease (e.g., did the cancer cause weight loss, or did the diet causing weight loss also cause the cancer?).</a:t>
            </a:r>
          </a:p>
          <a:p>
            <a:r>
              <a:rPr lang="en-US" b="1" dirty="0"/>
              <a:t>Ecological Studies</a:t>
            </a:r>
            <a:r>
              <a:rPr lang="en-US" dirty="0"/>
              <a:t> </a:t>
            </a:r>
            <a:r>
              <a:rPr lang="en-US" i="1" dirty="0"/>
              <a:t>(Population-level data)</a:t>
            </a:r>
            <a:endParaRPr lang="en-US" dirty="0"/>
          </a:p>
          <a:p>
            <a:pPr lvl="1"/>
            <a:r>
              <a:rPr lang="en-US" b="0" dirty="0"/>
              <a:t>Design: Analyzes data at the group or population level rather than the individual level. It compares aggregate statistics between different demographics or countries.</a:t>
            </a:r>
          </a:p>
          <a:p>
            <a:pPr lvl="1"/>
            <a:r>
              <a:rPr lang="en-US" b="0" dirty="0"/>
              <a:t>Best Used For: Generating early hypotheses about environmental, dietary, or cultural risk factors on a global scale.</a:t>
            </a:r>
          </a:p>
          <a:p>
            <a:pPr lvl="1"/>
            <a:r>
              <a:rPr lang="en-US" b="0" dirty="0"/>
              <a:t>Example: Correlating national per-capita red meat consumption with national colorectal cancer incidence rates across 50 different countries.</a:t>
            </a:r>
          </a:p>
          <a:p>
            <a:pPr lvl="1"/>
            <a:r>
              <a:rPr lang="en-US" b="0" dirty="0"/>
              <a:t>Key Vulnerability: The Ecological Fallacy. Assuming that an association observed at the population level applies to individuals (e.g., just because a country eats a lot of meat and has high cancer rates does not mean the specific individuals eating the meat are the ones getting the cancer).</a:t>
            </a:r>
          </a:p>
        </p:txBody>
      </p:sp>
      <p:sp>
        <p:nvSpPr>
          <p:cNvPr id="4" name="Text Placeholder 3">
            <a:extLst>
              <a:ext uri="{FF2B5EF4-FFF2-40B4-BE49-F238E27FC236}">
                <a16:creationId xmlns:a16="http://schemas.microsoft.com/office/drawing/2014/main" id="{EB6B1312-CE24-783E-CBC7-2586599C71AF}"/>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3613219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F7F3D-C32A-768C-306F-9A4A1D0DAEC3}"/>
              </a:ext>
            </a:extLst>
          </p:cNvPr>
          <p:cNvSpPr>
            <a:spLocks noGrp="1"/>
          </p:cNvSpPr>
          <p:nvPr>
            <p:ph type="title"/>
          </p:nvPr>
        </p:nvSpPr>
        <p:spPr/>
        <p:txBody>
          <a:bodyPr/>
          <a:lstStyle/>
          <a:p>
            <a:r>
              <a:rPr lang="en-US" dirty="0"/>
              <a:t>How do we study cancer epidemiology?</a:t>
            </a:r>
          </a:p>
        </p:txBody>
      </p:sp>
      <p:sp>
        <p:nvSpPr>
          <p:cNvPr id="3" name="Content Placeholder 2">
            <a:extLst>
              <a:ext uri="{FF2B5EF4-FFF2-40B4-BE49-F238E27FC236}">
                <a16:creationId xmlns:a16="http://schemas.microsoft.com/office/drawing/2014/main" id="{F9F96039-6270-DB59-9107-8BB49EA99718}"/>
              </a:ext>
            </a:extLst>
          </p:cNvPr>
          <p:cNvSpPr>
            <a:spLocks noGrp="1"/>
          </p:cNvSpPr>
          <p:nvPr>
            <p:ph idx="1"/>
          </p:nvPr>
        </p:nvSpPr>
        <p:spPr/>
        <p:txBody>
          <a:bodyPr>
            <a:normAutofit/>
          </a:bodyPr>
          <a:lstStyle/>
          <a:p>
            <a:r>
              <a:rPr lang="en-US" b="1" dirty="0"/>
              <a:t>Case-Control Studies</a:t>
            </a:r>
            <a:r>
              <a:rPr lang="en-US" dirty="0"/>
              <a:t> </a:t>
            </a:r>
            <a:r>
              <a:rPr lang="en-US" i="1" dirty="0"/>
              <a:t>(Looking backward from the disease)</a:t>
            </a:r>
            <a:endParaRPr lang="en-US" dirty="0"/>
          </a:p>
          <a:p>
            <a:pPr lvl="1"/>
            <a:r>
              <a:rPr lang="en-US" b="0" dirty="0"/>
              <a:t>Design: Subjects are selected based on the presence (Cases) or absence (Controls) of cancer. Researchers look back to assess past exposures.</a:t>
            </a:r>
          </a:p>
          <a:p>
            <a:pPr lvl="1"/>
            <a:r>
              <a:rPr lang="en-US" b="0" dirty="0"/>
              <a:t>Measure: Odds Ratio (OR).</a:t>
            </a:r>
          </a:p>
          <a:p>
            <a:pPr lvl="1"/>
            <a:r>
              <a:rPr lang="en-US" b="0" dirty="0"/>
              <a:t>Best Used For: Rare cancers (e.g., angiosarcoma) and cancers with very long latent periods.</a:t>
            </a:r>
          </a:p>
          <a:p>
            <a:pPr lvl="1"/>
            <a:r>
              <a:rPr lang="en-US" b="0" dirty="0"/>
              <a:t>Key Vulnerability: Recall Bias (patients with cancer intensely analyze their past and over-report exposures compared to healthy controls).</a:t>
            </a:r>
          </a:p>
          <a:p>
            <a:r>
              <a:rPr lang="en-US" b="1" dirty="0"/>
              <a:t>Cohort Studies</a:t>
            </a:r>
            <a:r>
              <a:rPr lang="en-US" dirty="0"/>
              <a:t> </a:t>
            </a:r>
            <a:r>
              <a:rPr lang="en-US" i="1" dirty="0"/>
              <a:t>(Looking forward from the exposure)</a:t>
            </a:r>
            <a:endParaRPr lang="en-US" dirty="0"/>
          </a:p>
          <a:p>
            <a:pPr lvl="1"/>
            <a:r>
              <a:rPr lang="en-US" b="0" dirty="0"/>
              <a:t>Design: Subjects are selected based on their exposure status (Exposed vs. Unexposed) and followed over time to measure the incidence of cancer.</a:t>
            </a:r>
          </a:p>
          <a:p>
            <a:pPr lvl="1"/>
            <a:r>
              <a:rPr lang="en-US" b="0" dirty="0"/>
              <a:t>Measure: Relative Risk (RR).</a:t>
            </a:r>
          </a:p>
          <a:p>
            <a:pPr lvl="1"/>
            <a:r>
              <a:rPr lang="en-US" b="0" dirty="0"/>
              <a:t>Best Used For: Rare exposures (e.g., specific occupational chemical spills, Chernobyl radiation workers) and establishing clear temporality.</a:t>
            </a:r>
          </a:p>
          <a:p>
            <a:pPr lvl="1"/>
            <a:r>
              <a:rPr lang="en-US" b="0" dirty="0"/>
              <a:t>Key Vulnerability: Expensive, time-consuming, and highly susceptible to Loss to Follow-up Bias.</a:t>
            </a:r>
          </a:p>
          <a:p>
            <a:endParaRPr lang="en-US" dirty="0"/>
          </a:p>
        </p:txBody>
      </p:sp>
      <p:sp>
        <p:nvSpPr>
          <p:cNvPr id="4" name="Text Placeholder 3">
            <a:extLst>
              <a:ext uri="{FF2B5EF4-FFF2-40B4-BE49-F238E27FC236}">
                <a16:creationId xmlns:a16="http://schemas.microsoft.com/office/drawing/2014/main" id="{EBEEDB73-96C6-8172-BE4B-87FCAA4FB954}"/>
              </a:ext>
            </a:extLst>
          </p:cNvPr>
          <p:cNvSpPr>
            <a:spLocks noGrp="1"/>
          </p:cNvSpPr>
          <p:nvPr>
            <p:ph type="body" sz="quarter" idx="13"/>
          </p:nvPr>
        </p:nvSpPr>
        <p:spPr/>
        <p:txBody>
          <a:bodyPr>
            <a:normAutofit lnSpcReduction="10000"/>
          </a:bodyPr>
          <a:lstStyle/>
          <a:p>
            <a:endParaRPr lang="en-US"/>
          </a:p>
        </p:txBody>
      </p:sp>
    </p:spTree>
    <p:extLst>
      <p:ext uri="{BB962C8B-B14F-4D97-AF65-F5344CB8AC3E}">
        <p14:creationId xmlns:p14="http://schemas.microsoft.com/office/powerpoint/2010/main" val="783979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A0D04D-AE1F-4614-81AE-06193E2647FD}"/>
              </a:ext>
            </a:extLst>
          </p:cNvPr>
          <p:cNvPicPr>
            <a:picLocks noChangeAspect="1"/>
          </p:cNvPicPr>
          <p:nvPr/>
        </p:nvPicPr>
        <p:blipFill>
          <a:blip r:embed="rId3"/>
          <a:stretch>
            <a:fillRect/>
          </a:stretch>
        </p:blipFill>
        <p:spPr>
          <a:xfrm>
            <a:off x="835132" y="162046"/>
            <a:ext cx="10782685" cy="6695954"/>
          </a:xfrm>
          <a:prstGeom prst="rect">
            <a:avLst/>
          </a:prstGeom>
        </p:spPr>
      </p:pic>
    </p:spTree>
    <p:extLst>
      <p:ext uri="{BB962C8B-B14F-4D97-AF65-F5344CB8AC3E}">
        <p14:creationId xmlns:p14="http://schemas.microsoft.com/office/powerpoint/2010/main" val="3184422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EBD2C-CB9B-4A77-890D-F8AD3383AAC1}"/>
              </a:ext>
            </a:extLst>
          </p:cNvPr>
          <p:cNvSpPr>
            <a:spLocks noGrp="1"/>
          </p:cNvSpPr>
          <p:nvPr>
            <p:ph type="title"/>
          </p:nvPr>
        </p:nvSpPr>
        <p:spPr/>
        <p:txBody>
          <a:bodyPr/>
          <a:lstStyle/>
          <a:p>
            <a:endParaRPr lang="en-150"/>
          </a:p>
        </p:txBody>
      </p:sp>
      <p:pic>
        <p:nvPicPr>
          <p:cNvPr id="5" name="Content Placeholder 4">
            <a:extLst>
              <a:ext uri="{FF2B5EF4-FFF2-40B4-BE49-F238E27FC236}">
                <a16:creationId xmlns:a16="http://schemas.microsoft.com/office/drawing/2014/main" id="{8971E797-DA6C-48F9-AED8-8D14D0819185}"/>
              </a:ext>
            </a:extLst>
          </p:cNvPr>
          <p:cNvPicPr>
            <a:picLocks noGrp="1" noChangeAspect="1"/>
          </p:cNvPicPr>
          <p:nvPr>
            <p:ph idx="1"/>
          </p:nvPr>
        </p:nvPicPr>
        <p:blipFill>
          <a:blip r:embed="rId3"/>
          <a:stretch>
            <a:fillRect/>
          </a:stretch>
        </p:blipFill>
        <p:spPr>
          <a:xfrm>
            <a:off x="0" y="0"/>
            <a:ext cx="12216537" cy="6858000"/>
          </a:xfrm>
        </p:spPr>
      </p:pic>
    </p:spTree>
    <p:extLst>
      <p:ext uri="{BB962C8B-B14F-4D97-AF65-F5344CB8AC3E}">
        <p14:creationId xmlns:p14="http://schemas.microsoft.com/office/powerpoint/2010/main" val="3206886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900AF0-F491-E697-2DCB-E57E5BA0793E}"/>
              </a:ext>
            </a:extLst>
          </p:cNvPr>
          <p:cNvSpPr>
            <a:spLocks noGrp="1"/>
          </p:cNvSpPr>
          <p:nvPr>
            <p:ph type="title"/>
          </p:nvPr>
        </p:nvSpPr>
        <p:spPr>
          <a:xfrm>
            <a:off x="838200" y="365125"/>
            <a:ext cx="10515600" cy="1325563"/>
          </a:xfrm>
        </p:spPr>
        <p:txBody>
          <a:bodyPr anchor="ctr">
            <a:normAutofit/>
          </a:bodyPr>
          <a:lstStyle/>
          <a:p>
            <a:r>
              <a:rPr lang="en-US" dirty="0"/>
              <a:t>Lead-time bias</a:t>
            </a:r>
          </a:p>
        </p:txBody>
      </p:sp>
      <p:sp>
        <p:nvSpPr>
          <p:cNvPr id="5" name="Text Placeholder 4">
            <a:extLst>
              <a:ext uri="{FF2B5EF4-FFF2-40B4-BE49-F238E27FC236}">
                <a16:creationId xmlns:a16="http://schemas.microsoft.com/office/drawing/2014/main" id="{99BF124E-A764-F68A-37BD-C0CC5FE36D97}"/>
              </a:ext>
            </a:extLst>
          </p:cNvPr>
          <p:cNvSpPr>
            <a:spLocks noGrp="1"/>
          </p:cNvSpPr>
          <p:nvPr>
            <p:ph sz="half" idx="1"/>
          </p:nvPr>
        </p:nvSpPr>
        <p:spPr>
          <a:xfrm>
            <a:off x="838200" y="1825625"/>
            <a:ext cx="5181600" cy="4351338"/>
          </a:xfrm>
        </p:spPr>
        <p:txBody>
          <a:bodyPr>
            <a:normAutofit/>
          </a:bodyPr>
          <a:lstStyle/>
          <a:p>
            <a:r>
              <a:rPr lang="en-US" sz="2600" dirty="0"/>
              <a:t>Early detection of a disease (typically through a screening program) artificially inflates the apparent survival time, even if the clinical course and actual time of death remain unchanged</a:t>
            </a:r>
          </a:p>
          <a:p>
            <a:r>
              <a:rPr lang="en-US" sz="2600" dirty="0"/>
              <a:t>The patient appears to survive longer solely because the disease was diagnosed earlier in its natural history.</a:t>
            </a:r>
          </a:p>
          <a:p>
            <a:endParaRPr lang="en-US" sz="2600" dirty="0"/>
          </a:p>
        </p:txBody>
      </p:sp>
      <p:pic>
        <p:nvPicPr>
          <p:cNvPr id="2050" name="Picture 2" descr="Lead Time Bias - an overview | ScienceDirect Topics">
            <a:extLst>
              <a:ext uri="{FF2B5EF4-FFF2-40B4-BE49-F238E27FC236}">
                <a16:creationId xmlns:a16="http://schemas.microsoft.com/office/drawing/2014/main" id="{978D94C0-62E2-43B9-91F6-F283C63E62E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172200" y="2543969"/>
            <a:ext cx="5181600" cy="2914650"/>
          </a:xfrm>
          <a:prstGeom prst="rect">
            <a:avLst/>
          </a:prstGeom>
          <a:solidFill>
            <a:srgbClr val="FFFFFF"/>
          </a:solidFill>
        </p:spPr>
      </p:pic>
    </p:spTree>
    <p:extLst>
      <p:ext uri="{BB962C8B-B14F-4D97-AF65-F5344CB8AC3E}">
        <p14:creationId xmlns:p14="http://schemas.microsoft.com/office/powerpoint/2010/main" val="3129026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blue and white chart of people&#10;&#10;AI-generated content may be incorrect.">
            <a:extLst>
              <a:ext uri="{FF2B5EF4-FFF2-40B4-BE49-F238E27FC236}">
                <a16:creationId xmlns:a16="http://schemas.microsoft.com/office/drawing/2014/main" id="{C58ABD1C-CECE-5251-BFA6-9ECCC9F1B72A}"/>
              </a:ext>
            </a:extLst>
          </p:cNvPr>
          <p:cNvPicPr>
            <a:picLocks noChangeAspect="1"/>
          </p:cNvPicPr>
          <p:nvPr/>
        </p:nvPicPr>
        <p:blipFill>
          <a:blip r:embed="rId3"/>
          <a:stretch>
            <a:fillRect/>
          </a:stretch>
        </p:blipFill>
        <p:spPr>
          <a:xfrm>
            <a:off x="-76815" y="0"/>
            <a:ext cx="12192000" cy="6858000"/>
          </a:xfrm>
          <a:prstGeom prst="rect">
            <a:avLst/>
          </a:prstGeom>
        </p:spPr>
      </p:pic>
    </p:spTree>
    <p:extLst>
      <p:ext uri="{BB962C8B-B14F-4D97-AF65-F5344CB8AC3E}">
        <p14:creationId xmlns:p14="http://schemas.microsoft.com/office/powerpoint/2010/main" val="1008289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graph of a number of people&#10;&#10;AI-generated content may be incorrect.">
            <a:extLst>
              <a:ext uri="{FF2B5EF4-FFF2-40B4-BE49-F238E27FC236}">
                <a16:creationId xmlns:a16="http://schemas.microsoft.com/office/drawing/2014/main" id="{1605210D-B073-C022-16A9-6B1085E7943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38918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A graph of a number of people&#10;&#10;AI-generated content may be incorrect.">
            <a:extLst>
              <a:ext uri="{FF2B5EF4-FFF2-40B4-BE49-F238E27FC236}">
                <a16:creationId xmlns:a16="http://schemas.microsoft.com/office/drawing/2014/main" id="{C8802BA5-82F9-131E-E675-A498ABC1BED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33620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descr="A graph with lines and numbers&#10;&#10;AI-generated content may be incorrect.">
            <a:extLst>
              <a:ext uri="{FF2B5EF4-FFF2-40B4-BE49-F238E27FC236}">
                <a16:creationId xmlns:a16="http://schemas.microsoft.com/office/drawing/2014/main" id="{6797D169-72C0-FFD2-3918-640BFC39C36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75826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descr="A graph of a number of people&#10;&#10;AI-generated content may be incorrect.">
            <a:extLst>
              <a:ext uri="{FF2B5EF4-FFF2-40B4-BE49-F238E27FC236}">
                <a16:creationId xmlns:a16="http://schemas.microsoft.com/office/drawing/2014/main" id="{29542570-66DE-9330-E4BE-36F5C30099B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12375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descr="A graph of blue and red bars&#10;&#10;AI-generated content may be incorrect.">
            <a:extLst>
              <a:ext uri="{FF2B5EF4-FFF2-40B4-BE49-F238E27FC236}">
                <a16:creationId xmlns:a16="http://schemas.microsoft.com/office/drawing/2014/main" id="{A77DDFB9-750F-1C84-5F70-1F610A2989E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89423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Picture 16" descr="A screenshot of a computer screen&#10;&#10;AI-generated content may be incorrect.">
            <a:extLst>
              <a:ext uri="{FF2B5EF4-FFF2-40B4-BE49-F238E27FC236}">
                <a16:creationId xmlns:a16="http://schemas.microsoft.com/office/drawing/2014/main" id="{DDC89B22-C484-EB4C-E543-2379A92F190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3787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Picture 18" descr="A screenshot of a computer screen&#10;&#10;AI-generated content may be incorrect.">
            <a:extLst>
              <a:ext uri="{FF2B5EF4-FFF2-40B4-BE49-F238E27FC236}">
                <a16:creationId xmlns:a16="http://schemas.microsoft.com/office/drawing/2014/main" id="{D98B3BFD-8CE7-EA20-53EB-33C7642EA3C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42898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 name="Picture 20" descr="A screenshot of a computer screen&#10;&#10;AI-generated content may be incorrect.">
            <a:extLst>
              <a:ext uri="{FF2B5EF4-FFF2-40B4-BE49-F238E27FC236}">
                <a16:creationId xmlns:a16="http://schemas.microsoft.com/office/drawing/2014/main" id="{4CABB4C1-A642-C7FE-46E6-7065FCA7D4D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57479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Picture 22" descr="A graph with red and blue bars&#10;&#10;AI-generated content may be incorrect.">
            <a:extLst>
              <a:ext uri="{FF2B5EF4-FFF2-40B4-BE49-F238E27FC236}">
                <a16:creationId xmlns:a16="http://schemas.microsoft.com/office/drawing/2014/main" id="{15733975-177C-E378-BE6B-F2299B2365B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80071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Picture 24" descr="A blue and white chart of a person and person&#10;&#10;AI-generated content may be incorrect.">
            <a:extLst>
              <a:ext uri="{FF2B5EF4-FFF2-40B4-BE49-F238E27FC236}">
                <a16:creationId xmlns:a16="http://schemas.microsoft.com/office/drawing/2014/main" id="{4F73BB42-BBA5-A691-F66D-843D8969AC0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90039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 name="Picture 26" descr="A graph showing the number of people in the united states&#10;&#10;AI-generated content may be incorrect.">
            <a:extLst>
              <a:ext uri="{FF2B5EF4-FFF2-40B4-BE49-F238E27FC236}">
                <a16:creationId xmlns:a16="http://schemas.microsoft.com/office/drawing/2014/main" id="{01EA1E52-257C-2A7D-D7D5-B1AA95D7948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65972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Picture 28" descr="A graph of cancer deaths&#10;&#10;AI-generated content may be incorrect.">
            <a:extLst>
              <a:ext uri="{FF2B5EF4-FFF2-40B4-BE49-F238E27FC236}">
                <a16:creationId xmlns:a16="http://schemas.microsoft.com/office/drawing/2014/main" id="{FCE7EB9B-C863-16EC-AC1D-4BFB4EFD4EF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01550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 name="Picture 30" descr="A graph of different colored lines&#10;&#10;AI-generated content may be incorrect.">
            <a:extLst>
              <a:ext uri="{FF2B5EF4-FFF2-40B4-BE49-F238E27FC236}">
                <a16:creationId xmlns:a16="http://schemas.microsoft.com/office/drawing/2014/main" id="{5705D974-BE1D-90D9-59D5-607ABF838DF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14448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Picture 32" descr="A graph of different colored lines&#10;&#10;AI-generated content may be incorrect.">
            <a:extLst>
              <a:ext uri="{FF2B5EF4-FFF2-40B4-BE49-F238E27FC236}">
                <a16:creationId xmlns:a16="http://schemas.microsoft.com/office/drawing/2014/main" id="{3896B836-B4AC-9C2C-FBB4-018950FB258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23560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1CAA20E-0229-CEB0-0723-C22B61107C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652" y="-1308"/>
            <a:ext cx="7452696" cy="62129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53DE8F5-B509-3400-2BE9-EF8A3EFDB1A6}"/>
              </a:ext>
            </a:extLst>
          </p:cNvPr>
          <p:cNvSpPr txBox="1"/>
          <p:nvPr/>
        </p:nvSpPr>
        <p:spPr>
          <a:xfrm>
            <a:off x="2274164" y="6211669"/>
            <a:ext cx="9917836" cy="646331"/>
          </a:xfrm>
          <a:prstGeom prst="rect">
            <a:avLst/>
          </a:prstGeom>
          <a:noFill/>
        </p:spPr>
        <p:txBody>
          <a:bodyPr wrap="square">
            <a:spAutoFit/>
          </a:bodyPr>
          <a:lstStyle/>
          <a:p>
            <a:r>
              <a:rPr lang="en-US" dirty="0"/>
              <a:t>De Angelis, Roberta, et al. "Complete cancer prevalence in Europe in 2020 by disease duration and country (EUROCARE-6): a population-based study." </a:t>
            </a:r>
            <a:r>
              <a:rPr lang="en-US" i="1" dirty="0"/>
              <a:t>The Lancet Oncology</a:t>
            </a:r>
            <a:r>
              <a:rPr lang="en-US" dirty="0"/>
              <a:t> 25.3 (2024): 293-307.</a:t>
            </a:r>
          </a:p>
        </p:txBody>
      </p:sp>
    </p:spTree>
    <p:extLst>
      <p:ext uri="{BB962C8B-B14F-4D97-AF65-F5344CB8AC3E}">
        <p14:creationId xmlns:p14="http://schemas.microsoft.com/office/powerpoint/2010/main" val="1641803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8F58353-D03F-8D0D-65B1-4912C6FC11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9032"/>
          <a:stretch>
            <a:fillRect/>
          </a:stretch>
        </p:blipFill>
        <p:spPr bwMode="auto">
          <a:xfrm>
            <a:off x="-1" y="488270"/>
            <a:ext cx="5836247" cy="51401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6E78740-8546-3674-BA89-191817F04A1B}"/>
              </a:ext>
            </a:extLst>
          </p:cNvPr>
          <p:cNvSpPr txBox="1"/>
          <p:nvPr/>
        </p:nvSpPr>
        <p:spPr>
          <a:xfrm>
            <a:off x="2274164" y="6211669"/>
            <a:ext cx="9917836" cy="646331"/>
          </a:xfrm>
          <a:prstGeom prst="rect">
            <a:avLst/>
          </a:prstGeom>
          <a:noFill/>
        </p:spPr>
        <p:txBody>
          <a:bodyPr wrap="square">
            <a:spAutoFit/>
          </a:bodyPr>
          <a:lstStyle/>
          <a:p>
            <a:r>
              <a:rPr lang="en-US" dirty="0"/>
              <a:t>De Angelis, Roberta, et al. "Complete cancer prevalence in Europe in 2020 by disease duration and country (EUROCARE-6): a population-based study." </a:t>
            </a:r>
            <a:r>
              <a:rPr lang="en-US" i="1" dirty="0"/>
              <a:t>The Lancet Oncology</a:t>
            </a:r>
            <a:r>
              <a:rPr lang="en-US" dirty="0"/>
              <a:t> 25.3 (2024): 293-307.</a:t>
            </a:r>
          </a:p>
        </p:txBody>
      </p:sp>
      <p:pic>
        <p:nvPicPr>
          <p:cNvPr id="5" name="Picture 2">
            <a:extLst>
              <a:ext uri="{FF2B5EF4-FFF2-40B4-BE49-F238E27FC236}">
                <a16:creationId xmlns:a16="http://schemas.microsoft.com/office/drawing/2014/main" id="{6868C52D-4D40-F473-CAA5-32AE2102209B}"/>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224" t="50097" r="224" b="-97"/>
          <a:stretch>
            <a:fillRect/>
          </a:stretch>
        </p:blipFill>
        <p:spPr bwMode="auto">
          <a:xfrm>
            <a:off x="5996046" y="763477"/>
            <a:ext cx="5836247" cy="5042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291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B8F39DE4-7721-8223-B5D8-9A6AF8CE3E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824" y="960106"/>
            <a:ext cx="5834351" cy="49377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0E94386-A72E-96DE-DED9-E71EBDB5417A}"/>
              </a:ext>
            </a:extLst>
          </p:cNvPr>
          <p:cNvSpPr txBox="1"/>
          <p:nvPr/>
        </p:nvSpPr>
        <p:spPr>
          <a:xfrm>
            <a:off x="2274164" y="6211669"/>
            <a:ext cx="9917836" cy="646331"/>
          </a:xfrm>
          <a:prstGeom prst="rect">
            <a:avLst/>
          </a:prstGeom>
          <a:noFill/>
        </p:spPr>
        <p:txBody>
          <a:bodyPr wrap="square">
            <a:spAutoFit/>
          </a:bodyPr>
          <a:lstStyle/>
          <a:p>
            <a:r>
              <a:rPr lang="en-US" dirty="0"/>
              <a:t>De Angelis, Roberta, et al. "Complete cancer prevalence in Europe in 2020 by disease duration and country (EUROCARE-6): a population-based study." </a:t>
            </a:r>
            <a:r>
              <a:rPr lang="en-US" i="1" dirty="0"/>
              <a:t>The Lancet Oncology</a:t>
            </a:r>
            <a:r>
              <a:rPr lang="en-US" dirty="0"/>
              <a:t> 25.3 (2024): 293-307.</a:t>
            </a:r>
          </a:p>
        </p:txBody>
      </p:sp>
    </p:spTree>
    <p:extLst>
      <p:ext uri="{BB962C8B-B14F-4D97-AF65-F5344CB8AC3E}">
        <p14:creationId xmlns:p14="http://schemas.microsoft.com/office/powerpoint/2010/main" val="2951446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3005BDF0-ADB5-87B1-D512-DCC58984AE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013" y="895350"/>
            <a:ext cx="8943975" cy="50673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DD7F21B-6297-DE71-7A3E-64D91E2B9210}"/>
              </a:ext>
            </a:extLst>
          </p:cNvPr>
          <p:cNvSpPr txBox="1"/>
          <p:nvPr/>
        </p:nvSpPr>
        <p:spPr>
          <a:xfrm>
            <a:off x="2274164" y="6211669"/>
            <a:ext cx="9917836" cy="646331"/>
          </a:xfrm>
          <a:prstGeom prst="rect">
            <a:avLst/>
          </a:prstGeom>
          <a:noFill/>
        </p:spPr>
        <p:txBody>
          <a:bodyPr wrap="square">
            <a:spAutoFit/>
          </a:bodyPr>
          <a:lstStyle/>
          <a:p>
            <a:r>
              <a:rPr lang="en-US" dirty="0"/>
              <a:t>De Angelis, Roberta, et al. "Complete cancer prevalence in Europe in 2020 by disease duration and country (EUROCARE-6): a population-based study." </a:t>
            </a:r>
            <a:r>
              <a:rPr lang="en-US" i="1" dirty="0"/>
              <a:t>The Lancet Oncology</a:t>
            </a:r>
            <a:r>
              <a:rPr lang="en-US" dirty="0"/>
              <a:t> 25.3 (2024): 293-307.</a:t>
            </a:r>
          </a:p>
        </p:txBody>
      </p:sp>
    </p:spTree>
    <p:extLst>
      <p:ext uri="{BB962C8B-B14F-4D97-AF65-F5344CB8AC3E}">
        <p14:creationId xmlns:p14="http://schemas.microsoft.com/office/powerpoint/2010/main" val="3453250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6E1D8A8-DD43-4048-90B1-1DBD8DD3F3F5}"/>
              </a:ext>
            </a:extLst>
          </p:cNvPr>
          <p:cNvPicPr>
            <a:picLocks noChangeAspect="1"/>
          </p:cNvPicPr>
          <p:nvPr/>
        </p:nvPicPr>
        <p:blipFill rotWithShape="1">
          <a:blip r:embed="rId3">
            <a:extLst>
              <a:ext uri="{28A0092B-C50C-407E-A947-70E740481C1C}">
                <a14:useLocalDpi xmlns:a14="http://schemas.microsoft.com/office/drawing/2010/main" val="0"/>
              </a:ext>
            </a:extLst>
          </a:blip>
          <a:srcRect t="10571" b="42808"/>
          <a:stretch/>
        </p:blipFill>
        <p:spPr>
          <a:xfrm>
            <a:off x="1489276" y="0"/>
            <a:ext cx="9213448" cy="6852161"/>
          </a:xfrm>
          <a:prstGeom prst="rect">
            <a:avLst/>
          </a:prstGeom>
        </p:spPr>
      </p:pic>
      <p:sp>
        <p:nvSpPr>
          <p:cNvPr id="2" name="Oval 1">
            <a:extLst>
              <a:ext uri="{FF2B5EF4-FFF2-40B4-BE49-F238E27FC236}">
                <a16:creationId xmlns:a16="http://schemas.microsoft.com/office/drawing/2014/main" id="{C6CEACDC-0D49-0D0C-E1B0-6F25582B8479}"/>
              </a:ext>
            </a:extLst>
          </p:cNvPr>
          <p:cNvSpPr/>
          <p:nvPr/>
        </p:nvSpPr>
        <p:spPr>
          <a:xfrm>
            <a:off x="1462642" y="4429958"/>
            <a:ext cx="383912" cy="1225118"/>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70256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0727222-D3BB-4A04-8517-503FC35E13B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84948" y="0"/>
            <a:ext cx="8422104" cy="6858000"/>
          </a:xfrm>
        </p:spPr>
      </p:pic>
    </p:spTree>
    <p:extLst>
      <p:ext uri="{BB962C8B-B14F-4D97-AF65-F5344CB8AC3E}">
        <p14:creationId xmlns:p14="http://schemas.microsoft.com/office/powerpoint/2010/main" val="4254725771"/>
      </p:ext>
    </p:extLst>
  </p:cSld>
  <p:clrMapOvr>
    <a:masterClrMapping/>
  </p:clrMapOvr>
</p:sld>
</file>

<file path=ppt/theme/theme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lue Trapezoid with Logo">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ark Blue Background 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 Trapezoid with Red Bar 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CS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479B47D-C4AD-1F49-9E7F-3FCB57612028}">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1ef61ff-1dc9-4ca7-b845-84ac7e98c186" xsi:nil="true"/>
    <lcf76f155ced4ddcb4097134ff3c332f xmlns="e129a00c-9292-4451-9308-ea75f7972fd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2B09572A5A76944878447A7D97D9235" ma:contentTypeVersion="13" ma:contentTypeDescription="Create a new document." ma:contentTypeScope="" ma:versionID="02d02a4631d7c6444b6ae4d2b103f999">
  <xsd:schema xmlns:xsd="http://www.w3.org/2001/XMLSchema" xmlns:xs="http://www.w3.org/2001/XMLSchema" xmlns:p="http://schemas.microsoft.com/office/2006/metadata/properties" xmlns:ns2="e129a00c-9292-4451-9308-ea75f7972fd5" xmlns:ns3="11ef61ff-1dc9-4ca7-b845-84ac7e98c186" targetNamespace="http://schemas.microsoft.com/office/2006/metadata/properties" ma:root="true" ma:fieldsID="9edc90f693ded41e6c1629e44c187ee6" ns2:_="" ns3:_="">
    <xsd:import namespace="e129a00c-9292-4451-9308-ea75f7972fd5"/>
    <xsd:import namespace="11ef61ff-1dc9-4ca7-b845-84ac7e98c18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9a00c-9292-4451-9308-ea75f7972f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a09e083-f52d-4221-b916-d53bc4fb30b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f61ff-1dc9-4ca7-b845-84ac7e98c18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e52a891-184f-4c5c-9e97-e37702bf691a}" ma:internalName="TaxCatchAll" ma:showField="CatchAllData" ma:web="11ef61ff-1dc9-4ca7-b845-84ac7e98c1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66842D-EEA6-4732-B27F-1D43F5504598}">
  <ds:schemaRefs>
    <ds:schemaRef ds:uri="http://schemas.microsoft.com/sharepoint/v3/contenttype/forms"/>
  </ds:schemaRefs>
</ds:datastoreItem>
</file>

<file path=customXml/itemProps2.xml><?xml version="1.0" encoding="utf-8"?>
<ds:datastoreItem xmlns:ds="http://schemas.openxmlformats.org/officeDocument/2006/customXml" ds:itemID="{06F31CB1-1E1F-44FC-A348-C72884688862}">
  <ds:schemaRefs>
    <ds:schemaRef ds:uri="11ef61ff-1dc9-4ca7-b845-84ac7e98c186"/>
    <ds:schemaRef ds:uri="192d728e-33c4-4fd8-b9e7-48d59adc46c1"/>
    <ds:schemaRef ds:uri="989763b0-46e9-4dcd-b481-2c78b97ec336"/>
    <ds:schemaRef ds:uri="e129a00c-9292-4451-9308-ea75f7972fd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D006B0F-F9C8-4B4C-920D-CD96A2DF3028}">
  <ds:schemaRefs>
    <ds:schemaRef ds:uri="11ef61ff-1dc9-4ca7-b845-84ac7e98c186"/>
    <ds:schemaRef ds:uri="e129a00c-9292-4451-9308-ea75f7972f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273</TotalTime>
  <Words>5356</Words>
  <Application>Microsoft Office PowerPoint</Application>
  <PresentationFormat>Ευρεία οθόνη</PresentationFormat>
  <Paragraphs>248</Paragraphs>
  <Slides>38</Slides>
  <Notes>26</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6</vt:i4>
      </vt:variant>
      <vt:variant>
        <vt:lpstr>Τίτλοι διαφανειών</vt:lpstr>
      </vt:variant>
      <vt:variant>
        <vt:i4>38</vt:i4>
      </vt:variant>
    </vt:vector>
  </HeadingPairs>
  <TitlesOfParts>
    <vt:vector size="53" baseType="lpstr">
      <vt:lpstr>Aptos</vt:lpstr>
      <vt:lpstr>Aptos Display</vt:lpstr>
      <vt:lpstr>Arial</vt:lpstr>
      <vt:lpstr>Calibri</vt:lpstr>
      <vt:lpstr>Century Gothic</vt:lpstr>
      <vt:lpstr>Courier New</vt:lpstr>
      <vt:lpstr>Poppins</vt:lpstr>
      <vt:lpstr>Source Sans Pro</vt:lpstr>
      <vt:lpstr>Wingdings</vt:lpstr>
      <vt:lpstr>3_Office Theme</vt:lpstr>
      <vt:lpstr>1_Blue Trapezoid with Logo</vt:lpstr>
      <vt:lpstr>1_Dark Blue Background Main</vt:lpstr>
      <vt:lpstr>Blue Trapezoid with Red Bar Main</vt:lpstr>
      <vt:lpstr>ACS Content</vt:lpstr>
      <vt:lpstr>Office Theme</vt:lpstr>
      <vt:lpstr>Επιδημιολογία συμπαγών όγκων</vt:lpstr>
      <vt:lpstr>Παρουσίαση του PowerPoint</vt:lpstr>
      <vt:lpstr>Παρουσίαση του PowerPoint</vt:lpstr>
      <vt:lpstr>Παρουσίαση του PowerPoint</vt:lpstr>
      <vt:lpstr>Epidemiology</vt:lpstr>
      <vt:lpstr>Modifiable risk factors</vt:lpstr>
      <vt:lpstr>Modifiable risk factors</vt:lpstr>
      <vt:lpstr>Environmental/Occupational exposure</vt:lpstr>
      <vt:lpstr>Environmental/Occupational exposure</vt:lpstr>
      <vt:lpstr>Non-modifiable risk factors</vt:lpstr>
      <vt:lpstr>Non-modifiable risk factors</vt:lpstr>
      <vt:lpstr>Social determinants of health</vt:lpstr>
      <vt:lpstr>How do we study cancer epidemiology?</vt:lpstr>
      <vt:lpstr>How do we study cancer epidemiology?</vt:lpstr>
      <vt:lpstr>Παρουσίαση του PowerPoint</vt:lpstr>
      <vt:lpstr>Παρουσίαση του PowerPoint</vt:lpstr>
      <vt:lpstr>Lead-time bias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Malcolm Montgomery</dc:creator>
  <cp:lastModifiedBy>Sotiria Sotiriou</cp:lastModifiedBy>
  <cp:revision>9</cp:revision>
  <dcterms:created xsi:type="dcterms:W3CDTF">2022-08-10T13:55:04Z</dcterms:created>
  <dcterms:modified xsi:type="dcterms:W3CDTF">2026-04-20T05:50:29Z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0x01010012B09572A5A76944878447A7D97D9235</vt:lpwstr>
  </property>
</Properties>
</file>