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295" r:id="rId4"/>
    <p:sldId id="257" r:id="rId5"/>
    <p:sldId id="267" r:id="rId6"/>
    <p:sldId id="268" r:id="rId7"/>
    <p:sldId id="273" r:id="rId8"/>
    <p:sldId id="281" r:id="rId9"/>
    <p:sldId id="259" r:id="rId10"/>
    <p:sldId id="262" r:id="rId11"/>
    <p:sldId id="265" r:id="rId12"/>
    <p:sldId id="271" r:id="rId13"/>
    <p:sldId id="272" r:id="rId14"/>
    <p:sldId id="270" r:id="rId15"/>
    <p:sldId id="275" r:id="rId16"/>
    <p:sldId id="276" r:id="rId17"/>
    <p:sldId id="277" r:id="rId18"/>
    <p:sldId id="278" r:id="rId19"/>
    <p:sldId id="298" r:id="rId20"/>
    <p:sldId id="279" r:id="rId21"/>
    <p:sldId id="288" r:id="rId22"/>
    <p:sldId id="287" r:id="rId23"/>
    <p:sldId id="274" r:id="rId24"/>
    <p:sldId id="289" r:id="rId25"/>
    <p:sldId id="290" r:id="rId26"/>
    <p:sldId id="293" r:id="rId27"/>
    <p:sldId id="294" r:id="rId28"/>
    <p:sldId id="2146847553" r:id="rId29"/>
    <p:sldId id="261" r:id="rId30"/>
    <p:sldId id="2146847549" r:id="rId31"/>
    <p:sldId id="260" r:id="rId32"/>
    <p:sldId id="263" r:id="rId33"/>
    <p:sldId id="2146847554" r:id="rId34"/>
    <p:sldId id="2146847555" r:id="rId35"/>
    <p:sldId id="2146847550" r:id="rId36"/>
    <p:sldId id="2146847551" r:id="rId37"/>
    <p:sldId id="2146847552" r:id="rId38"/>
    <p:sldId id="2146847548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49"/>
    <p:restoredTop sz="96327"/>
  </p:normalViewPr>
  <p:slideViewPr>
    <p:cSldViewPr snapToGrid="0">
      <p:cViewPr varScale="1">
        <p:scale>
          <a:sx n="63" d="100"/>
          <a:sy n="63" d="100"/>
        </p:scale>
        <p:origin x="320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61C9A-6650-0C4F-AFD0-1361113C72F7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4AF41-E71B-294C-8B57-E95EEBAEFB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7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29EA55-9948-B74D-8FF0-4C96953BF0B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09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3E419-9706-8A05-FB6E-21BAEF5AA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FB57BE-2415-0D66-8353-34D65E7B90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1F4E5B-5F44-5C00-EB3C-628338200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ABE1A-0C99-50C9-DD66-62C685E5A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FC791-9C01-995B-C481-22AB66063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7122F-8E03-1566-E1C4-75C2104B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A6D68-D20D-E312-04A9-323E0B4C9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59A79-336C-961B-3BE5-167E7590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A0831-A490-CDF7-1451-70C6B8807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14DDE-C6F7-B348-47A0-AE2B635A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36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73EDF-57C9-2999-1745-95FB5994C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E6CFE-9531-388F-EC48-8D20233C68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F4F27-CE88-C936-40E3-862945C8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7E95C-6F54-9192-5EDA-2A867A00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782DC-0AD3-6D91-FCA4-CF5E6E16A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5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13DAE-7DF4-39AE-F47C-7835B7280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2FA46-ED20-4319-1C63-CF0EC31E2A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D2B970-3DDE-1B18-EAE6-7B42092C8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6F281-E216-A04E-930C-BADB6140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8E950-523D-1177-CBCD-304839ED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D77C90-D472-AE3D-211B-08ED015A5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67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89FA8-8D55-CB96-42E7-28CFEDE79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BB5DD-8F11-AC43-1F86-C6AAA097B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24B7F-DBBD-B162-D4D6-7DE641515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A0A3F3-8B8E-E5E9-E039-27C51F074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C855C4-EE64-CD93-688D-9E8F33CE02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CC27F2-9DB3-B502-4DB3-3D00E7A0D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6C67F0-DFE3-2131-A29D-8C767413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66A76C-C258-9DB8-D7B5-16D36C94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75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6043F-ADBB-EDD2-F9BE-30C21AE9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355EA-EA3E-30CC-1650-2E9A85488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751D08-9C1D-B1C7-1561-C923C6FA2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0353EF-378D-B7B4-19DF-EB8D4BC9A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56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5D9C7F-CB02-48C1-3255-99B4FEC91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B5F637-0164-A9DF-B966-ADE002997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8E80F-3CFC-DCE8-9DD3-2305AEF5E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74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F497F-70B3-DA18-D38D-22D7D5E29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2EC28-82A3-CD57-4DE8-13CEA83C7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2FC47-2619-96CD-C3C6-30156F0142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3E8AFF-25EF-8E00-3390-9049624F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6DEA3-0CE8-A827-2415-B822A56F1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00FCED-AE66-CA0C-9547-1AC7133A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20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55563-B6F9-A2F5-88BC-1F3CD8F39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C7863-A770-6DDA-3CB8-8CFC52AD4D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CBF0A-AA24-563F-1A41-D4A9177AE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C806D-987D-260F-B522-F338AAFA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93341-CFBB-1694-F07C-2E47FB10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102D06-5547-D625-0963-CF65245C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4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3E7B2-5E3D-1A86-C75B-6CE24873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ED661-72D2-4941-4BCA-AA883C20E9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F18330-803B-F6E1-C127-F955545D7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4B0D8-3822-191E-CA55-9D2A5E4D1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E1DAC-4009-1849-4182-17EB2896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921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82472F-F1EC-9CB0-FF0F-89010DFDDF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C3444-EFFC-EB94-8A72-EF3709AB5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F942B-3AB6-6C46-F7AA-8411897C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9C831-1FA5-BBB8-83F8-5F877738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28CF4-F05E-EA0D-473E-2B8704B01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85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3811F168-5851-4164-A476-942919F07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3662363"/>
            <a:ext cx="60785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39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B742C25-F858-4D21-BD8D-AB4BBB9DB8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53513" y="328761"/>
            <a:ext cx="2673350" cy="94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2828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64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93BAA-8C62-4F73-8124-D4D6BEBF88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581" y="5345430"/>
            <a:ext cx="3827419" cy="124741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7E97A50-08EF-437E-A636-931428B27154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7F3F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133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932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53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8429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93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8B3D9A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DCE80E-A528-4F84-999C-167B7BD877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06" y="3355525"/>
            <a:ext cx="3827419" cy="124741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9" name="Picture 5" descr="CCO_ONC_RGB.jpg">
            <a:extLst>
              <a:ext uri="{FF2B5EF4-FFF2-40B4-BE49-F238E27FC236}">
                <a16:creationId xmlns:a16="http://schemas.microsoft.com/office/drawing/2014/main" id="{A8FCC512-B9D6-45E5-83A8-5B1B4BEE14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31"/>
          <a:stretch>
            <a:fillRect/>
          </a:stretch>
        </p:blipFill>
        <p:spPr bwMode="auto">
          <a:xfrm>
            <a:off x="8150225" y="5876925"/>
            <a:ext cx="36734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106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DFD590-A1C5-256A-3445-23A64EB63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F8241-7D62-BE49-3DE3-6E370CEE7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CD8B2B-ACB9-B3DF-EB16-7F85A694B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B1A57D-D64C-2B47-8C1D-B8D07618CC1C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BD7CB-3FF6-7925-183B-5FC7FB585A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C782F-FFE4-CB26-79B4-B99BFAC049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93499-F4B4-1047-9203-B6BD57121F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43CC73-466D-4F58-8CB4-E7D562EE94BD}"/>
              </a:ext>
            </a:extLst>
          </p:cNvPr>
          <p:cNvCxnSpPr/>
          <p:nvPr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654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rarecancernet.e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47.png"/><Relationship Id="rId21" Type="http://schemas.openxmlformats.org/officeDocument/2006/relationships/image" Target="../media/image42.png"/><Relationship Id="rId42" Type="http://schemas.openxmlformats.org/officeDocument/2006/relationships/image" Target="../media/image63.png"/><Relationship Id="rId47" Type="http://schemas.openxmlformats.org/officeDocument/2006/relationships/image" Target="../media/image68.png"/><Relationship Id="rId63" Type="http://schemas.openxmlformats.org/officeDocument/2006/relationships/image" Target="../media/image84.png"/><Relationship Id="rId68" Type="http://schemas.openxmlformats.org/officeDocument/2006/relationships/image" Target="../media/image89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9" Type="http://schemas.openxmlformats.org/officeDocument/2006/relationships/image" Target="../media/image50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53.png"/><Relationship Id="rId37" Type="http://schemas.openxmlformats.org/officeDocument/2006/relationships/image" Target="../media/image58.png"/><Relationship Id="rId40" Type="http://schemas.openxmlformats.org/officeDocument/2006/relationships/image" Target="../media/image61.png"/><Relationship Id="rId45" Type="http://schemas.openxmlformats.org/officeDocument/2006/relationships/image" Target="../media/image66.png"/><Relationship Id="rId53" Type="http://schemas.openxmlformats.org/officeDocument/2006/relationships/image" Target="../media/image74.png"/><Relationship Id="rId58" Type="http://schemas.openxmlformats.org/officeDocument/2006/relationships/image" Target="../media/image79.png"/><Relationship Id="rId66" Type="http://schemas.openxmlformats.org/officeDocument/2006/relationships/image" Target="../media/image87.png"/><Relationship Id="rId74" Type="http://schemas.openxmlformats.org/officeDocument/2006/relationships/image" Target="../media/image95.png"/><Relationship Id="rId5" Type="http://schemas.openxmlformats.org/officeDocument/2006/relationships/image" Target="../media/image26.png"/><Relationship Id="rId61" Type="http://schemas.openxmlformats.org/officeDocument/2006/relationships/image" Target="../media/image82.png"/><Relationship Id="rId19" Type="http://schemas.openxmlformats.org/officeDocument/2006/relationships/image" Target="../media/image4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Relationship Id="rId35" Type="http://schemas.openxmlformats.org/officeDocument/2006/relationships/image" Target="../media/image56.png"/><Relationship Id="rId43" Type="http://schemas.openxmlformats.org/officeDocument/2006/relationships/image" Target="../media/image64.png"/><Relationship Id="rId48" Type="http://schemas.openxmlformats.org/officeDocument/2006/relationships/image" Target="../media/image69.png"/><Relationship Id="rId56" Type="http://schemas.openxmlformats.org/officeDocument/2006/relationships/image" Target="../media/image77.png"/><Relationship Id="rId64" Type="http://schemas.openxmlformats.org/officeDocument/2006/relationships/image" Target="../media/image85.png"/><Relationship Id="rId69" Type="http://schemas.openxmlformats.org/officeDocument/2006/relationships/image" Target="../media/image90.png"/><Relationship Id="rId8" Type="http://schemas.openxmlformats.org/officeDocument/2006/relationships/image" Target="../media/image29.png"/><Relationship Id="rId51" Type="http://schemas.openxmlformats.org/officeDocument/2006/relationships/image" Target="../media/image72.png"/><Relationship Id="rId72" Type="http://schemas.openxmlformats.org/officeDocument/2006/relationships/image" Target="../media/image93.png"/><Relationship Id="rId3" Type="http://schemas.openxmlformats.org/officeDocument/2006/relationships/image" Target="../media/image24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33" Type="http://schemas.openxmlformats.org/officeDocument/2006/relationships/image" Target="../media/image54.png"/><Relationship Id="rId38" Type="http://schemas.openxmlformats.org/officeDocument/2006/relationships/image" Target="../media/image59.png"/><Relationship Id="rId46" Type="http://schemas.openxmlformats.org/officeDocument/2006/relationships/image" Target="../media/image67.png"/><Relationship Id="rId59" Type="http://schemas.openxmlformats.org/officeDocument/2006/relationships/image" Target="../media/image80.png"/><Relationship Id="rId67" Type="http://schemas.openxmlformats.org/officeDocument/2006/relationships/image" Target="../media/image88.png"/><Relationship Id="rId20" Type="http://schemas.openxmlformats.org/officeDocument/2006/relationships/image" Target="../media/image41.png"/><Relationship Id="rId41" Type="http://schemas.openxmlformats.org/officeDocument/2006/relationships/image" Target="../media/image62.png"/><Relationship Id="rId54" Type="http://schemas.openxmlformats.org/officeDocument/2006/relationships/image" Target="../media/image75.png"/><Relationship Id="rId62" Type="http://schemas.openxmlformats.org/officeDocument/2006/relationships/image" Target="../media/image83.png"/><Relationship Id="rId70" Type="http://schemas.openxmlformats.org/officeDocument/2006/relationships/image" Target="../media/image91.png"/><Relationship Id="rId75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36" Type="http://schemas.openxmlformats.org/officeDocument/2006/relationships/image" Target="../media/image57.png"/><Relationship Id="rId49" Type="http://schemas.openxmlformats.org/officeDocument/2006/relationships/image" Target="../media/image70.png"/><Relationship Id="rId57" Type="http://schemas.openxmlformats.org/officeDocument/2006/relationships/image" Target="../media/image78.png"/><Relationship Id="rId10" Type="http://schemas.openxmlformats.org/officeDocument/2006/relationships/image" Target="../media/image31.png"/><Relationship Id="rId31" Type="http://schemas.openxmlformats.org/officeDocument/2006/relationships/image" Target="../media/image52.png"/><Relationship Id="rId44" Type="http://schemas.openxmlformats.org/officeDocument/2006/relationships/image" Target="../media/image65.png"/><Relationship Id="rId52" Type="http://schemas.openxmlformats.org/officeDocument/2006/relationships/image" Target="../media/image73.png"/><Relationship Id="rId60" Type="http://schemas.openxmlformats.org/officeDocument/2006/relationships/image" Target="../media/image81.png"/><Relationship Id="rId65" Type="http://schemas.openxmlformats.org/officeDocument/2006/relationships/image" Target="../media/image86.png"/><Relationship Id="rId73" Type="http://schemas.openxmlformats.org/officeDocument/2006/relationships/image" Target="../media/image94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9" Type="http://schemas.openxmlformats.org/officeDocument/2006/relationships/image" Target="../media/image60.png"/><Relationship Id="rId34" Type="http://schemas.openxmlformats.org/officeDocument/2006/relationships/image" Target="../media/image55.png"/><Relationship Id="rId50" Type="http://schemas.openxmlformats.org/officeDocument/2006/relationships/image" Target="../media/image71.png"/><Relationship Id="rId55" Type="http://schemas.openxmlformats.org/officeDocument/2006/relationships/image" Target="../media/image76.png"/><Relationship Id="rId7" Type="http://schemas.openxmlformats.org/officeDocument/2006/relationships/image" Target="../media/image28.png"/><Relationship Id="rId71" Type="http://schemas.openxmlformats.org/officeDocument/2006/relationships/image" Target="../media/image9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C65C1-25FD-90FF-38C9-D5DBEAEFB4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400" b="1" dirty="0">
                <a:latin typeface="+mn-lt"/>
              </a:rPr>
              <a:t>Head and neck cancer</a:t>
            </a:r>
            <a:br>
              <a:rPr lang="en-US" sz="4400" b="1" dirty="0">
                <a:latin typeface="+mn-lt"/>
              </a:rPr>
            </a:br>
            <a:r>
              <a:rPr lang="en-US" sz="4400" b="1" dirty="0">
                <a:latin typeface="+mn-lt"/>
              </a:rPr>
              <a:t>Skin cancer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2DE58-0B02-FB6D-EF9B-94ECF49C8D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000" i="1" dirty="0" err="1"/>
              <a:t>Ioannis</a:t>
            </a:r>
            <a:r>
              <a:rPr lang="en-US" sz="2000" i="1" dirty="0"/>
              <a:t> </a:t>
            </a:r>
            <a:r>
              <a:rPr lang="en-US" sz="2000" i="1" dirty="0" err="1"/>
              <a:t>Vathiotis</a:t>
            </a:r>
            <a:r>
              <a:rPr lang="en-US" sz="2000" i="1" dirty="0"/>
              <a:t> MD</a:t>
            </a:r>
            <a:r>
              <a:rPr lang="en-US" sz="2000" i="1"/>
              <a:t>, MSc, PhD</a:t>
            </a:r>
            <a:endParaRPr lang="en-US" sz="2000" i="1" dirty="0"/>
          </a:p>
          <a:p>
            <a:pPr algn="l"/>
            <a:r>
              <a:rPr lang="en-US" sz="2000" i="1" dirty="0"/>
              <a:t>Medical Oncologist</a:t>
            </a:r>
          </a:p>
          <a:p>
            <a:pPr algn="l"/>
            <a:r>
              <a:rPr lang="en-US" sz="2000" i="1" dirty="0"/>
              <a:t>Third Department of Internal Medicine, </a:t>
            </a:r>
            <a:r>
              <a:rPr lang="en-US" sz="2000" i="1" dirty="0" err="1"/>
              <a:t>Sotiria</a:t>
            </a:r>
            <a:r>
              <a:rPr lang="en-US" sz="2000" i="1" dirty="0"/>
              <a:t> Hospital for Chest Diseases, NKUA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1967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DE75-1463-BBE2-9149-E38BAB2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+mn-lt"/>
                <a:cs typeface="Arial" panose="020B0604020202020204" pitchFamily="34" charset="0"/>
              </a:rPr>
              <a:t>Head and neck cancer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EAC61-E7EE-0573-7E74-63B1FA059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7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Calibri" panose="020F0502020204030204" pitchFamily="34" charset="0"/>
              </a:rPr>
              <a:t>Anatomical subsites</a:t>
            </a:r>
            <a:endParaRPr lang="en-US" sz="4000" b="1" spc="-20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2" name="Picture 11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2F8491AB-9A07-79B0-E1C2-81196547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320" y="1235594"/>
            <a:ext cx="9661359" cy="51291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14586" y="1138646"/>
            <a:ext cx="3705015" cy="5588549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r>
              <a:rPr sz="2000" spc="4" dirty="0">
                <a:cs typeface="Arial" panose="020B0604020202020204" pitchFamily="34" charset="0"/>
              </a:rPr>
              <a:t>Sixth</a:t>
            </a:r>
            <a:r>
              <a:rPr sz="2000" spc="-38" dirty="0">
                <a:cs typeface="Arial" panose="020B0604020202020204" pitchFamily="34" charset="0"/>
              </a:rPr>
              <a:t> </a:t>
            </a:r>
            <a:r>
              <a:rPr sz="2000" spc="-4" dirty="0">
                <a:cs typeface="Arial" panose="020B0604020202020204" pitchFamily="34" charset="0"/>
              </a:rPr>
              <a:t>most</a:t>
            </a:r>
            <a:r>
              <a:rPr sz="2000" spc="-30" dirty="0">
                <a:cs typeface="Arial" panose="020B0604020202020204" pitchFamily="34" charset="0"/>
              </a:rPr>
              <a:t> </a:t>
            </a:r>
            <a:r>
              <a:rPr sz="2000" spc="-8" dirty="0">
                <a:cs typeface="Arial" panose="020B0604020202020204" pitchFamily="34" charset="0"/>
              </a:rPr>
              <a:t>common</a:t>
            </a:r>
            <a:r>
              <a:rPr sz="2000" spc="19" dirty="0">
                <a:cs typeface="Arial" panose="020B0604020202020204" pitchFamily="34" charset="0"/>
              </a:rPr>
              <a:t> </a:t>
            </a:r>
            <a:r>
              <a:rPr lang="en-US" sz="2000" dirty="0">
                <a:cs typeface="Arial" panose="020B0604020202020204" pitchFamily="34" charset="0"/>
              </a:rPr>
              <a:t>cancer worldwide</a:t>
            </a:r>
          </a:p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r>
              <a:rPr lang="en-US" sz="2000" spc="4" dirty="0">
                <a:cs typeface="Arial" panose="020B0604020202020204" pitchFamily="34" charset="0"/>
              </a:rPr>
              <a:t>Approximately 900,000 new cases and 400,000 deaths per year</a:t>
            </a:r>
          </a:p>
          <a:p>
            <a:pPr marL="9049">
              <a:spcBef>
                <a:spcPts val="79"/>
              </a:spcBef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spc="4" dirty="0">
                <a:cs typeface="Arial" panose="020B0604020202020204" pitchFamily="34" charset="0"/>
              </a:rPr>
              <a:t>&gt; 1,000,000 new cases by 2030</a:t>
            </a:r>
          </a:p>
          <a:p>
            <a:pPr marL="9049"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spc="4" dirty="0">
                <a:cs typeface="Arial" panose="020B0604020202020204" pitchFamily="34" charset="0"/>
              </a:rPr>
              <a:t>M/F: 2-4</a:t>
            </a:r>
          </a:p>
          <a:p>
            <a:pPr marL="9049">
              <a:buSzPct val="96428"/>
              <a:tabLst>
                <a:tab pos="224790" algn="l"/>
              </a:tabLst>
            </a:pPr>
            <a:endParaRPr lang="en-US" sz="2000" spc="4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dirty="0">
                <a:cs typeface="Arial" panose="020B0604020202020204" pitchFamily="34" charset="0"/>
              </a:rPr>
              <a:t>Median age: 66 years (HPV-)/53 years (HPV+)</a:t>
            </a:r>
          </a:p>
          <a:p>
            <a:pPr marL="9049">
              <a:buSzPct val="96428"/>
              <a:tabLst>
                <a:tab pos="224790" algn="l"/>
              </a:tabLst>
            </a:pPr>
            <a:endParaRPr lang="en-US" sz="2000" dirty="0">
              <a:cs typeface="Arial" panose="020B0604020202020204" pitchFamily="34" charset="0"/>
            </a:endParaRPr>
          </a:p>
          <a:p>
            <a:pPr marL="9049">
              <a:buSzPct val="96428"/>
              <a:tabLst>
                <a:tab pos="224790" algn="l"/>
              </a:tabLst>
            </a:pPr>
            <a:r>
              <a:rPr lang="en-US" sz="2000" dirty="0">
                <a:cs typeface="Arial" panose="020B0604020202020204" pitchFamily="34" charset="0"/>
              </a:rPr>
              <a:t>5-year relative survival was 61%, 49%, 41% and 25% for laryngeal, oral cavity, oropharyngeal and hypopharyngeal SCC, respectively</a:t>
            </a:r>
          </a:p>
          <a:p>
            <a:pPr marL="9049">
              <a:buSzPct val="96428"/>
              <a:tabLst>
                <a:tab pos="224790" algn="l"/>
              </a:tabLst>
            </a:pPr>
            <a:endParaRPr sz="2000" dirty="0">
              <a:cs typeface="Arial" panose="020B0604020202020204" pitchFamily="34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Epidemiology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Picture 4" descr="A map of the world&#10;&#10;Description automatically generated with medium confidence">
            <a:extLst>
              <a:ext uri="{FF2B5EF4-FFF2-40B4-BE49-F238E27FC236}">
                <a16:creationId xmlns:a16="http://schemas.microsoft.com/office/drawing/2014/main" id="{EA5B7357-DE1A-420F-EE2B-84363B38F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9061" y="522232"/>
            <a:ext cx="7315200" cy="3288570"/>
          </a:xfrm>
          <a:prstGeom prst="rect">
            <a:avLst/>
          </a:prstGeom>
        </p:spPr>
      </p:pic>
      <p:pic>
        <p:nvPicPr>
          <p:cNvPr id="6" name="Picture 5" descr="A close-up of a graph&#10;&#10;Description automatically generated with low confidence">
            <a:extLst>
              <a:ext uri="{FF2B5EF4-FFF2-40B4-BE49-F238E27FC236}">
                <a16:creationId xmlns:a16="http://schemas.microsoft.com/office/drawing/2014/main" id="{021BFC69-3C6E-9565-0D6E-E2B129216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810802"/>
            <a:ext cx="5828261" cy="27684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2020;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www.rarecancernet.eu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Gatta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et al. 2017 </a:t>
            </a:r>
          </a:p>
        </p:txBody>
      </p:sp>
    </p:spTree>
    <p:extLst>
      <p:ext uri="{BB962C8B-B14F-4D97-AF65-F5344CB8AC3E}">
        <p14:creationId xmlns:p14="http://schemas.microsoft.com/office/powerpoint/2010/main" val="4138519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  <p:pic>
        <p:nvPicPr>
          <p:cNvPr id="6" name="Picture 5" descr="A close-up of cigarettes&#10;&#10;Description automatically generated with medium confidence">
            <a:extLst>
              <a:ext uri="{FF2B5EF4-FFF2-40B4-BE49-F238E27FC236}">
                <a16:creationId xmlns:a16="http://schemas.microsoft.com/office/drawing/2014/main" id="{AA620746-FEED-3740-394D-D174C270D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4055" y="1498128"/>
            <a:ext cx="3151758" cy="2103120"/>
          </a:xfrm>
          <a:prstGeom prst="rect">
            <a:avLst/>
          </a:prstGeom>
        </p:spPr>
      </p:pic>
      <p:pic>
        <p:nvPicPr>
          <p:cNvPr id="9" name="Picture 8" descr="A close-up of a glass of liquid&#10;&#10;Description automatically generated with low confidence">
            <a:extLst>
              <a:ext uri="{FF2B5EF4-FFF2-40B4-BE49-F238E27FC236}">
                <a16:creationId xmlns:a16="http://schemas.microsoft.com/office/drawing/2014/main" id="{71484DD9-CDA0-46EE-F1D0-2A5E8A2E7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677" y="1498128"/>
            <a:ext cx="3154680" cy="2103120"/>
          </a:xfrm>
          <a:prstGeom prst="rect">
            <a:avLst/>
          </a:prstGeom>
        </p:spPr>
      </p:pic>
      <p:pic>
        <p:nvPicPr>
          <p:cNvPr id="12" name="Picture 11" descr="A picture containing food, snack, donut, confectionery&#10;&#10;Description automatically generated">
            <a:extLst>
              <a:ext uri="{FF2B5EF4-FFF2-40B4-BE49-F238E27FC236}">
                <a16:creationId xmlns:a16="http://schemas.microsoft.com/office/drawing/2014/main" id="{8D20D85E-3E12-CA2B-4B23-E27A26F62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4055" y="3656950"/>
            <a:ext cx="3154680" cy="2081162"/>
          </a:xfrm>
          <a:prstGeom prst="rect">
            <a:avLst/>
          </a:prstGeom>
        </p:spPr>
      </p:pic>
      <p:pic>
        <p:nvPicPr>
          <p:cNvPr id="14" name="Picture 13" descr="A close-up of a dna&#10;&#10;Description automatically generated">
            <a:extLst>
              <a:ext uri="{FF2B5EF4-FFF2-40B4-BE49-F238E27FC236}">
                <a16:creationId xmlns:a16="http://schemas.microsoft.com/office/drawing/2014/main" id="{3926977D-609C-C4FE-B6E3-5906E18C9F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2677" y="3656950"/>
            <a:ext cx="3154680" cy="2081162"/>
          </a:xfrm>
          <a:prstGeom prst="rect">
            <a:avLst/>
          </a:prstGeom>
        </p:spPr>
      </p:pic>
      <p:sp>
        <p:nvSpPr>
          <p:cNvPr id="17" name="object 3">
            <a:extLst>
              <a:ext uri="{FF2B5EF4-FFF2-40B4-BE49-F238E27FC236}">
                <a16:creationId xmlns:a16="http://schemas.microsoft.com/office/drawing/2014/main" id="{33DAA4E0-0E57-8386-E529-5E7FDB26F8AD}"/>
              </a:ext>
            </a:extLst>
          </p:cNvPr>
          <p:cNvSpPr txBox="1"/>
          <p:nvPr/>
        </p:nvSpPr>
        <p:spPr>
          <a:xfrm>
            <a:off x="714587" y="1493284"/>
            <a:ext cx="4419600" cy="5103106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Tobacco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Excessive alcohol consumption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HPV (OPC), EBV (NPC)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Immunodeficiency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Areca nut or “Betel quid” (India, Taiwan, China)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Genetic factors (Fanconi anemia)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88883EA1-F71C-0641-E0E9-458CDE276D91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Risk factors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266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Carcinogenesis in HPV- disease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pic>
        <p:nvPicPr>
          <p:cNvPr id="3" name="Picture 2" descr="A picture containing text, pink, screenshot&#10;&#10;Description automatically generated">
            <a:extLst>
              <a:ext uri="{FF2B5EF4-FFF2-40B4-BE49-F238E27FC236}">
                <a16:creationId xmlns:a16="http://schemas.microsoft.com/office/drawing/2014/main" id="{125B235B-3E5D-A4E6-2253-1A4A8FA0C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4339601"/>
            <a:ext cx="7772400" cy="20460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6A0257-B63A-0E0E-2B42-007E16DA14C5}"/>
              </a:ext>
            </a:extLst>
          </p:cNvPr>
          <p:cNvSpPr txBox="1"/>
          <p:nvPr/>
        </p:nvSpPr>
        <p:spPr>
          <a:xfrm>
            <a:off x="714585" y="1342410"/>
            <a:ext cx="103694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cs typeface="Calibri" panose="020F0502020204030204" pitchFamily="34" charset="0"/>
              </a:rPr>
              <a:t>Originates from the mucosal epithelial cells that line the upper aerodigestive tract</a:t>
            </a:r>
            <a:endParaRPr lang="en-US" sz="2400" u="none" strike="noStrike" dirty="0">
              <a:effectLst/>
              <a:cs typeface="Arial" panose="020B0604020202020204" pitchFamily="34" charset="0"/>
            </a:endParaRPr>
          </a:p>
          <a:p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u="none" strike="noStrike" dirty="0">
                <a:effectLst/>
                <a:cs typeface="Arial" panose="020B0604020202020204" pitchFamily="34" charset="0"/>
              </a:rPr>
              <a:t>Loss of tumor suppressor genes </a:t>
            </a:r>
          </a:p>
          <a:p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dirty="0">
                <a:cs typeface="Arial" panose="020B0604020202020204" pitchFamily="34" charset="0"/>
              </a:rPr>
              <a:t>T</a:t>
            </a:r>
            <a:r>
              <a:rPr lang="en-US" sz="2400" u="none" strike="noStrike" dirty="0">
                <a:effectLst/>
                <a:cs typeface="Arial" panose="020B0604020202020204" pitchFamily="34" charset="0"/>
              </a:rPr>
              <a:t>emporal sequence vs collective accumulation</a:t>
            </a:r>
          </a:p>
          <a:p>
            <a:endParaRPr lang="en-US" sz="2400" dirty="0">
              <a:cs typeface="Arial" panose="020B0604020202020204" pitchFamily="34" charset="0"/>
            </a:endParaRPr>
          </a:p>
          <a:p>
            <a:r>
              <a:rPr lang="en-US" sz="2400" dirty="0">
                <a:cs typeface="Arial" panose="020B0604020202020204" pitchFamily="34" charset="0"/>
              </a:rPr>
              <a:t>“Field cancerization”: second primary tumors</a:t>
            </a:r>
          </a:p>
          <a:p>
            <a:endParaRPr lang="en-US" sz="2400" u="none" strike="noStrike" dirty="0">
              <a:effectLst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70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HPV-driven carcinogenesis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Lechner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2022</a:t>
            </a:r>
          </a:p>
        </p:txBody>
      </p:sp>
      <p:pic>
        <p:nvPicPr>
          <p:cNvPr id="7" name="Picture 6" descr="A picture containing text, screenshot, template&#10;&#10;Description automatically generated">
            <a:extLst>
              <a:ext uri="{FF2B5EF4-FFF2-40B4-BE49-F238E27FC236}">
                <a16:creationId xmlns:a16="http://schemas.microsoft.com/office/drawing/2014/main" id="{3734A448-3605-4148-9409-D821133B5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0366" y="493237"/>
            <a:ext cx="4373595" cy="2743200"/>
          </a:xfrm>
          <a:prstGeom prst="rect">
            <a:avLst/>
          </a:prstGeom>
        </p:spPr>
      </p:pic>
      <p:pic>
        <p:nvPicPr>
          <p:cNvPr id="11" name="Picture 10" descr="A picture containing text, diagram, screenshot, circle&#10;&#10;Description automatically generated">
            <a:extLst>
              <a:ext uri="{FF2B5EF4-FFF2-40B4-BE49-F238E27FC236}">
                <a16:creationId xmlns:a16="http://schemas.microsoft.com/office/drawing/2014/main" id="{7BA8E3B9-66D9-CCAF-79E7-881CECCD2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66" y="3429000"/>
            <a:ext cx="4373595" cy="2743200"/>
          </a:xfrm>
          <a:prstGeom prst="rect">
            <a:avLst/>
          </a:prstGeom>
        </p:spPr>
      </p:pic>
      <p:sp>
        <p:nvSpPr>
          <p:cNvPr id="12" name="object 3">
            <a:extLst>
              <a:ext uri="{FF2B5EF4-FFF2-40B4-BE49-F238E27FC236}">
                <a16:creationId xmlns:a16="http://schemas.microsoft.com/office/drawing/2014/main" id="{3F8A4C15-FAD3-0CCB-A848-A0907E9D36D1}"/>
              </a:ext>
            </a:extLst>
          </p:cNvPr>
          <p:cNvSpPr txBox="1"/>
          <p:nvPr/>
        </p:nvSpPr>
        <p:spPr>
          <a:xfrm>
            <a:off x="714587" y="1483264"/>
            <a:ext cx="6314863" cy="3225669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APOBEC-mediated editing of the viral genome clears the infection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Activation of the PI3K signaling pathway 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8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33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4587" y="61890"/>
            <a:ext cx="9818826" cy="124820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000" b="1" spc="-13" dirty="0">
                <a:latin typeface="+mn-lt"/>
                <a:cs typeface="Arial" panose="020B0604020202020204" pitchFamily="34" charset="0"/>
              </a:rPr>
              <a:t>HPV</a:t>
            </a:r>
            <a:r>
              <a:rPr lang="en-US" sz="4000" b="1" spc="-20" dirty="0">
                <a:latin typeface="+mn-lt"/>
                <a:cs typeface="Arial" panose="020B0604020202020204" pitchFamily="34" charset="0"/>
              </a:rPr>
              <a:t>+ </a:t>
            </a:r>
            <a:r>
              <a:rPr lang="en-US" sz="4000" b="1" spc="-13" dirty="0">
                <a:latin typeface="+mn-lt"/>
                <a:cs typeface="Arial" panose="020B0604020202020204" pitchFamily="34" charset="0"/>
              </a:rPr>
              <a:t>oropharyngeal</a:t>
            </a:r>
            <a:r>
              <a:rPr lang="en-US" sz="4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4000" b="1" spc="-20" dirty="0">
                <a:latin typeface="+mn-lt"/>
                <a:cs typeface="Arial" panose="020B0604020202020204" pitchFamily="34" charset="0"/>
              </a:rPr>
              <a:t>squamous cell carcinoma (OPSCC)</a:t>
            </a:r>
            <a:endParaRPr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FA9CE5B3-8AEA-9C6D-9590-C9A94AE32011}"/>
              </a:ext>
            </a:extLst>
          </p:cNvPr>
          <p:cNvSpPr txBox="1"/>
          <p:nvPr/>
        </p:nvSpPr>
        <p:spPr>
          <a:xfrm>
            <a:off x="714587" y="1483264"/>
            <a:ext cx="6029113" cy="4846626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&gt;70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sz="200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OP</a:t>
            </a:r>
            <a:r>
              <a:rPr lang="en-US"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SC</a:t>
            </a:r>
            <a:r>
              <a:rPr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sz="2000" spc="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positive</a:t>
            </a:r>
            <a:r>
              <a:rPr sz="2000" spc="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27" dirty="0"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sz="200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HPV</a:t>
            </a: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HPV-16</a:t>
            </a:r>
            <a:r>
              <a:rPr lang="en-US"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 (85%) &gt;&gt; HPV-18, HPV-31, HPV-33, HPV-52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Sexually</a:t>
            </a:r>
            <a:r>
              <a:rPr lang="en-US" sz="20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spc="-20" dirty="0">
                <a:latin typeface="Calibri" panose="020F0502020204030204" pitchFamily="34" charset="0"/>
                <a:cs typeface="Calibri" panose="020F0502020204030204" pitchFamily="34" charset="0"/>
              </a:rPr>
              <a:t>transmitted </a:t>
            </a:r>
            <a:r>
              <a:rPr lang="en-US" sz="2000" spc="-7" dirty="0">
                <a:latin typeface="Calibri" panose="020F0502020204030204" pitchFamily="34" charset="0"/>
                <a:cs typeface="Calibri" panose="020F0502020204030204" pitchFamily="34" charset="0"/>
              </a:rPr>
              <a:t>disease, strong association with the number of lifetime oral sex partners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spc="-13" dirty="0">
                <a:latin typeface="Calibri" panose="020F0502020204030204" pitchFamily="34" charset="0"/>
                <a:cs typeface="Calibri" panose="020F0502020204030204" pitchFamily="34" charset="0"/>
              </a:rPr>
              <a:t>High-income countries, young, minimal to no smoking history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spc="-13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 the USA, the incidence of OPSCC in men has surpassed that of cervical cancer in women</a:t>
            </a:r>
            <a:endParaRPr lang="en-US" sz="2000" spc="-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49411-7814-170B-8C31-6AD29962734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D´Souza</a:t>
            </a:r>
            <a:r>
              <a:rPr lang="en-US" sz="105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2007;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 Miller</a:t>
            </a:r>
            <a:r>
              <a:rPr lang="en-US" sz="1050" spc="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2012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050" spc="-7" dirty="0" err="1">
                <a:latin typeface="Calibri" panose="020F0502020204030204" pitchFamily="34" charset="0"/>
                <a:cs typeface="Calibri" panose="020F0502020204030204" pitchFamily="34" charset="0"/>
              </a:rPr>
              <a:t>Gillison</a:t>
            </a:r>
            <a:r>
              <a:rPr lang="en-US" sz="1050" spc="4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2006 </a:t>
            </a:r>
          </a:p>
        </p:txBody>
      </p:sp>
      <p:pic>
        <p:nvPicPr>
          <p:cNvPr id="9" name="Picture 8" descr="A newspaper cover with a person's face&#10;&#10;Description automatically generated with low confidence">
            <a:extLst>
              <a:ext uri="{FF2B5EF4-FFF2-40B4-BE49-F238E27FC236}">
                <a16:creationId xmlns:a16="http://schemas.microsoft.com/office/drawing/2014/main" id="{FE59B331-D292-B91D-50DD-B8744007A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733" y="1610939"/>
            <a:ext cx="4297680" cy="48081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68704" y="1421070"/>
            <a:ext cx="4572000" cy="3657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8FA351-BF00-F42E-EF51-388628057CD1}"/>
              </a:ext>
            </a:extLst>
          </p:cNvPr>
          <p:cNvSpPr txBox="1"/>
          <p:nvPr/>
        </p:nvSpPr>
        <p:spPr>
          <a:xfrm>
            <a:off x="5280660" y="6604084"/>
            <a:ext cx="69113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Carvalho 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2005;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 Chaturvedi</a:t>
            </a:r>
            <a:r>
              <a:rPr lang="en-US" sz="1050" spc="-5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et</a:t>
            </a:r>
            <a:r>
              <a:rPr lang="en-US" sz="105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2011; 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Ang 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2010</a:t>
            </a: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86B90EAB-398A-958A-8D4B-5E2293FE557E}"/>
              </a:ext>
            </a:extLst>
          </p:cNvPr>
          <p:cNvSpPr txBox="1">
            <a:spLocks/>
          </p:cNvSpPr>
          <p:nvPr/>
        </p:nvSpPr>
        <p:spPr>
          <a:xfrm>
            <a:off x="714587" y="61890"/>
            <a:ext cx="9428479" cy="124820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Increasing incidence and better prognosis of HPV+ OPSCC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9CB645DE-4B67-377C-515D-56A9F1DA0FB5}"/>
              </a:ext>
            </a:extLst>
          </p:cNvPr>
          <p:cNvSpPr txBox="1"/>
          <p:nvPr/>
        </p:nvSpPr>
        <p:spPr>
          <a:xfrm>
            <a:off x="6268704" y="5197752"/>
            <a:ext cx="4572000" cy="5796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latin typeface="Calibri" panose="020F0502020204030204" pitchFamily="34" charset="0"/>
                <a:cs typeface="Calibri" panose="020F0502020204030204" pitchFamily="34" charset="0"/>
              </a:rPr>
              <a:t>3-year</a:t>
            </a:r>
            <a:r>
              <a:rPr spc="1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pc="-25" dirty="0">
                <a:latin typeface="Calibri" panose="020F0502020204030204" pitchFamily="34" charset="0"/>
                <a:cs typeface="Calibri" panose="020F0502020204030204" pitchFamily="34" charset="0"/>
              </a:rPr>
              <a:t>OS with CRT: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82.4%,</a:t>
            </a:r>
            <a:r>
              <a:rPr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pc="-5" dirty="0">
                <a:latin typeface="Calibri" panose="020F0502020204030204" pitchFamily="34" charset="0"/>
                <a:cs typeface="Calibri" panose="020F0502020204030204" pitchFamily="34" charset="0"/>
              </a:rPr>
              <a:t>vs. </a:t>
            </a:r>
            <a:r>
              <a:rPr dirty="0">
                <a:latin typeface="Calibri" panose="020F0502020204030204" pitchFamily="34" charset="0"/>
                <a:cs typeface="Calibri" panose="020F0502020204030204" pitchFamily="34" charset="0"/>
              </a:rPr>
              <a:t>57.1%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just">
              <a:lnSpc>
                <a:spcPct val="100000"/>
              </a:lnSpc>
              <a:spcBef>
                <a:spcPts val="100"/>
              </a:spcBef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object 3">
            <a:extLst>
              <a:ext uri="{FF2B5EF4-FFF2-40B4-BE49-F238E27FC236}">
                <a16:creationId xmlns:a16="http://schemas.microsoft.com/office/drawing/2014/main" id="{4532C282-814E-FBB9-B91B-D67C929ECB7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4587" y="1421070"/>
            <a:ext cx="3931920" cy="5120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87ED38F-D2E0-489C-73C7-9A4B6063E45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Time-varying survival effects for HNSCC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74899F-EB99-955C-3968-79F1EC0E5FD3}"/>
              </a:ext>
            </a:extLst>
          </p:cNvPr>
          <p:cNvSpPr txBox="1"/>
          <p:nvPr/>
        </p:nvSpPr>
        <p:spPr>
          <a:xfrm>
            <a:off x="7772400" y="6604084"/>
            <a:ext cx="4419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Pulte et al. 2010; Brouwer et</a:t>
            </a:r>
            <a:r>
              <a:rPr lang="en-US" sz="1050" spc="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pic>
        <p:nvPicPr>
          <p:cNvPr id="10" name="Picture 9" descr="A picture containing text, diagram, line, screenshot&#10;&#10;Description automatically generated">
            <a:extLst>
              <a:ext uri="{FF2B5EF4-FFF2-40B4-BE49-F238E27FC236}">
                <a16:creationId xmlns:a16="http://schemas.microsoft.com/office/drawing/2014/main" id="{6D665CEA-4F85-AE13-D7CF-886DD65B8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293" y="1187309"/>
            <a:ext cx="8429413" cy="52317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075162D-2C07-71B8-0F6F-534B07F3717A}"/>
              </a:ext>
            </a:extLst>
          </p:cNvPr>
          <p:cNvSpPr txBox="1"/>
          <p:nvPr/>
        </p:nvSpPr>
        <p:spPr>
          <a:xfrm>
            <a:off x="1881293" y="6407876"/>
            <a:ext cx="842941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5-year OS: 55% (1992–1996) &gt; 66% (2002–2006)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61890"/>
            <a:ext cx="9428479" cy="124820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Clinical presentation depends on the anatomical subsite and etiology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6" y="1513802"/>
            <a:ext cx="9428479" cy="534419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Oral cavity: Non-healing mouth sore or ulcer – early stage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HPV- Oropharynx/hypopharynx: dysphagia, odynophagia, otalgia – late stage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HPV+ Oropharynx: neck mass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Larynx: hoarseness, dyspnea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Nasopharynx: neck mass, unilateral nasal obstruction, epistaxis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3470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Diagnosis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cs typeface="Arial" panose="020B0604020202020204" pitchFamily="34" charset="0"/>
              </a:rPr>
              <a:t>Johnson et</a:t>
            </a:r>
            <a:r>
              <a:rPr lang="en-US" sz="1050" spc="7" dirty="0">
                <a:cs typeface="Arial" panose="020B0604020202020204" pitchFamily="34" charset="0"/>
              </a:rPr>
              <a:t> </a:t>
            </a:r>
            <a:r>
              <a:rPr lang="en-US" sz="1050" spc="-7" dirty="0">
                <a:cs typeface="Arial" panose="020B0604020202020204" pitchFamily="34" charset="0"/>
              </a:rPr>
              <a:t>al.</a:t>
            </a:r>
            <a:r>
              <a:rPr lang="en-US" sz="1050" spc="-13" dirty="0">
                <a:cs typeface="Arial" panose="020B0604020202020204" pitchFamily="34" charset="0"/>
              </a:rPr>
              <a:t> </a:t>
            </a:r>
            <a:r>
              <a:rPr lang="en-US" sz="1050" dirty="0">
                <a:cs typeface="Arial" panose="020B0604020202020204" pitchFamily="34" charset="0"/>
              </a:rPr>
              <a:t>2020; Taberna et al. 2017 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7" y="1125888"/>
            <a:ext cx="4388345" cy="560580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cs typeface="Arial" panose="020B0604020202020204" pitchFamily="34" charset="0"/>
              </a:rPr>
              <a:t>Biopsy of the primary tumor and/or neck mass: FNA &gt; excisional (non-diagnostic, unknown primary site, concurrent non-cervical lymphadenopathy)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cs typeface="Arial" panose="020B0604020202020204" pitchFamily="34" charset="0"/>
              </a:rPr>
              <a:t>Routine H&amp;E is adequate for diagnosis: </a:t>
            </a:r>
            <a:r>
              <a:rPr lang="en-US" b="1" dirty="0">
                <a:cs typeface="Arial" panose="020B0604020202020204" pitchFamily="34" charset="0"/>
              </a:rPr>
              <a:t>&gt;90% squamous cell carcinoma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IHC for poorly differentiated/basaloid tumors: 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PanCK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, CK5/6, p63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b="1" dirty="0">
                <a:solidFill>
                  <a:srgbClr val="222222"/>
                </a:solidFill>
                <a:cs typeface="Arial" panose="020B0604020202020204" pitchFamily="34" charset="0"/>
              </a:rPr>
              <a:t>HPV testing for all oropharyngeal and unknown primary tumors</a:t>
            </a:r>
            <a:r>
              <a:rPr lang="en-US" dirty="0">
                <a:solidFill>
                  <a:srgbClr val="222222"/>
                </a:solidFill>
                <a:cs typeface="Arial" panose="020B0604020202020204" pitchFamily="34" charset="0"/>
              </a:rPr>
              <a:t>: </a:t>
            </a:r>
            <a:r>
              <a:rPr lang="en-US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p16</a:t>
            </a:r>
            <a:r>
              <a:rPr lang="en-US" i="0" u="none" strike="noStrike" baseline="30000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INK4A </a:t>
            </a:r>
            <a:r>
              <a:rPr lang="en-US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(diffuse nuclear and cytoplasmic staining in &gt;70% of tumor cells) - is not a direct measure of HPV infection, 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E6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 and </a:t>
            </a:r>
            <a:r>
              <a:rPr lang="en-US" b="0" i="1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E7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 mRNA (</a:t>
            </a:r>
            <a:r>
              <a:rPr lang="en-US" b="0" i="0" u="none" strike="noStrike" dirty="0" err="1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rtPCR</a:t>
            </a:r>
            <a:r>
              <a:rPr lang="en-US" b="0" i="0" u="none" strike="noStrike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), HPV DNA (PCR, ISH)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3" name="Picture 2" descr="A picture containing pink, child art, art&#10;&#10;Description automatically generated">
            <a:extLst>
              <a:ext uri="{FF2B5EF4-FFF2-40B4-BE49-F238E27FC236}">
                <a16:creationId xmlns:a16="http://schemas.microsoft.com/office/drawing/2014/main" id="{30C0F68D-4566-15FA-15C9-4754D4A87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0926" y="493237"/>
            <a:ext cx="6555669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10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Mandal et al. 2016; </a:t>
            </a:r>
            <a:r>
              <a:rPr lang="en-US" sz="105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Partlova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2015; Ward et al. 2014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3B19B228-1C62-0EF2-A8FE-D84EFF668D30}"/>
              </a:ext>
            </a:extLst>
          </p:cNvPr>
          <p:cNvSpPr txBox="1"/>
          <p:nvPr/>
        </p:nvSpPr>
        <p:spPr>
          <a:xfrm>
            <a:off x="714587" y="1125888"/>
            <a:ext cx="6424149" cy="5226217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cs typeface="Arial" panose="020B0604020202020204" pitchFamily="34" charset="0"/>
              </a:rPr>
              <a:t>Highly immunosuppressive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T</a:t>
            </a:r>
            <a:r>
              <a:rPr lang="en-US" sz="2000" baseline="-25000" dirty="0">
                <a:cs typeface="Arial" panose="020B0604020202020204" pitchFamily="34" charset="0"/>
              </a:rPr>
              <a:t>eff</a:t>
            </a:r>
            <a:r>
              <a:rPr lang="en-US" sz="2000" dirty="0">
                <a:cs typeface="Arial" panose="020B0604020202020204" pitchFamily="34" charset="0"/>
              </a:rPr>
              <a:t>, NK cells vs T</a:t>
            </a:r>
            <a:r>
              <a:rPr lang="en-US" sz="2000" baseline="-25000" dirty="0">
                <a:cs typeface="Arial" panose="020B0604020202020204" pitchFamily="34" charset="0"/>
              </a:rPr>
              <a:t>reg</a:t>
            </a:r>
            <a:r>
              <a:rPr lang="en-US" sz="2000" dirty="0">
                <a:cs typeface="Arial" panose="020B0604020202020204" pitchFamily="34" charset="0"/>
              </a:rPr>
              <a:t>, MDSCs and M2 macrophages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Growth factors and cytokines (IL-10, TGF</a:t>
            </a:r>
            <a:r>
              <a:rPr lang="el-GR" sz="2000" dirty="0">
                <a:cs typeface="Arial" panose="020B0604020202020204" pitchFamily="34" charset="0"/>
              </a:rPr>
              <a:t>β)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Decreased HLA and defects in antigen processing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cs typeface="Arial" panose="020B0604020202020204" pitchFamily="34" charset="0"/>
              </a:rPr>
              <a:t>Upregulation of PD-L1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cs typeface="Arial" panose="020B0604020202020204" pitchFamily="34" charset="0"/>
              </a:rPr>
              <a:t>Hypoxia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dirty="0">
                <a:cs typeface="Arial" panose="020B0604020202020204" pitchFamily="34" charset="0"/>
              </a:rPr>
              <a:t>Oral microbiota?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400" b="1" dirty="0">
                <a:cs typeface="Arial" panose="020B0604020202020204" pitchFamily="34" charset="0"/>
              </a:rPr>
              <a:t>Differences between HPV+ and HPV- disease</a:t>
            </a:r>
          </a:p>
        </p:txBody>
      </p:sp>
      <p:pic>
        <p:nvPicPr>
          <p:cNvPr id="5" name="Picture 4" descr="A picture containing diagram, plan, text, parallel&#10;&#10;Description automatically generated">
            <a:extLst>
              <a:ext uri="{FF2B5EF4-FFF2-40B4-BE49-F238E27FC236}">
                <a16:creationId xmlns:a16="http://schemas.microsoft.com/office/drawing/2014/main" id="{6A14F05D-B075-FA7F-7CF5-BEE627CC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996" y="685800"/>
            <a:ext cx="4494098" cy="548640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BAF8D2B0-1628-444F-64B5-9DA5AEFBDA7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Tumor microenvironment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6471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screenshot, font, number&#10;&#10;Description automatically generated">
            <a:extLst>
              <a:ext uri="{FF2B5EF4-FFF2-40B4-BE49-F238E27FC236}">
                <a16:creationId xmlns:a16="http://schemas.microsoft.com/office/drawing/2014/main" id="{CA281E60-C2F6-549F-336D-428C265F7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284" y="137160"/>
            <a:ext cx="8674076" cy="6583680"/>
          </a:xfrm>
          <a:prstGeom prst="rect">
            <a:avLst/>
          </a:prstGeom>
        </p:spPr>
      </p:pic>
      <p:sp>
        <p:nvSpPr>
          <p:cNvPr id="5" name="object 3">
            <a:extLst>
              <a:ext uri="{FF2B5EF4-FFF2-40B4-BE49-F238E27FC236}">
                <a16:creationId xmlns:a16="http://schemas.microsoft.com/office/drawing/2014/main" id="{53BF06B6-8F67-0B33-8291-DAAA962E425C}"/>
              </a:ext>
            </a:extLst>
          </p:cNvPr>
          <p:cNvSpPr txBox="1"/>
          <p:nvPr/>
        </p:nvSpPr>
        <p:spPr>
          <a:xfrm>
            <a:off x="131640" y="225295"/>
            <a:ext cx="3360706" cy="507745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Stage and HPV status are major determinants of HNSCC prognosis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Classification of disease within each anatomical subsite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omplete head and neck exam with direct inspection of the oral cavity and fiberoptic </a:t>
            </a:r>
            <a:r>
              <a:rPr lang="en-US" sz="2000" b="0" i="0" u="none" strike="noStrike" dirty="0" err="1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nasopharyngolaryngoscopy</a:t>
            </a:r>
            <a:r>
              <a:rPr lang="en-US" sz="2000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CT or MRI of the head and neck, PET</a:t>
            </a:r>
            <a:r>
              <a:rPr lang="el-GR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2000" b="0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CT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940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2020; </a:t>
            </a: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Chatuverdi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et al. 2018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8" y="1483264"/>
            <a:ext cx="5999474" cy="4897922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Involves interventions to reduce the incidence of disease in the first place, by decreasing exposures, altering modifiable behaviors or increasing resistance in healthy people who are at risk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8986" indent="-342900">
              <a:spcBef>
                <a:spcPts val="993"/>
              </a:spcBef>
              <a:buFont typeface="Wingdings" pitchFamily="2" charset="2"/>
              <a:buChar char="v"/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Tobacco cessation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58986" indent="-342900">
              <a:spcBef>
                <a:spcPts val="993"/>
              </a:spcBef>
              <a:buFont typeface="Wingdings" pitchFamily="2" charset="2"/>
              <a:buChar char="v"/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Vaccination against HPV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US CDC recommends HPV vaccination for all children and adults aged 9–26 years </a:t>
            </a:r>
          </a:p>
          <a:p>
            <a:pPr marL="358986" indent="-342900">
              <a:spcBef>
                <a:spcPts val="993"/>
              </a:spcBef>
              <a:buFont typeface="Arial" panose="020B0604020202020204" pitchFamily="34" charset="0"/>
              <a:buChar char="•"/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FDA approved HPV vaccination for adults aged 27–45 years who had not been adequately vaccinated earlier</a:t>
            </a:r>
          </a:p>
        </p:txBody>
      </p:sp>
      <p:pic>
        <p:nvPicPr>
          <p:cNvPr id="4" name="Picture 3" descr="A graph of vaccinations&#10;&#10;Description automatically generated with low confidence">
            <a:extLst>
              <a:ext uri="{FF2B5EF4-FFF2-40B4-BE49-F238E27FC236}">
                <a16:creationId xmlns:a16="http://schemas.microsoft.com/office/drawing/2014/main" id="{87953C11-EA8C-7C69-1173-91E5B4413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143" y="1483263"/>
            <a:ext cx="5053067" cy="3967589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96EA8A2A-340D-1C04-D423-0EBC842BC4E8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Primary prevention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02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2020; Chan et al. 2017 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9DA4A7BA-A0A5-7A73-FCBF-2003BA78347A}"/>
              </a:ext>
            </a:extLst>
          </p:cNvPr>
          <p:cNvSpPr txBox="1"/>
          <p:nvPr/>
        </p:nvSpPr>
        <p:spPr>
          <a:xfrm>
            <a:off x="714587" y="1125888"/>
            <a:ext cx="10762826" cy="4718385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Refers to the early detection of latent, asymptomatic disease and subsequent interventions to halt disease progression to a harmful state; typically involves screening, such as mammography or Papanicolaou smears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HPV- HNSCC: chronic exposure to carcinogens &gt; “field cancerization”: high risk of a second primary tumor; chemoprevention?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OPLs (leukoplakia,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erythroplakia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and dysplastic leukoplakia) are associated with an increased risk of HPV- HNSCC – most do not transform into invasive cancer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 validated tool exists for screening for HPV+ HNSCC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37CE9322-7D8E-C603-E3AB-45842A96DFD3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Secondary prevention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756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714586" y="1125888"/>
            <a:ext cx="10762827" cy="4754293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patients with HNSCC should be treated in </a:t>
            </a:r>
            <a:r>
              <a:rPr lang="en-US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high-volume 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centers by experienced </a:t>
            </a:r>
            <a:r>
              <a:rPr lang="en-US" i="1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multidisciplinary</a:t>
            </a: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teams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treatment approach is guided by anatomical subsite, stage, patient age/performance status/comorbidities, local expertise, functional considerations and patient wishes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solidFill>
                <a:srgbClr val="22222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solidFill>
                  <a:srgbClr val="22222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Localized disease: one treatment modality vs locally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advanced disease: multimodality treatment (surgery, radiation and systemic therapy) with </a:t>
            </a:r>
            <a:r>
              <a:rPr lang="en-US" i="1" dirty="0">
                <a:latin typeface="Calibri" panose="020F0502020204030204" pitchFamily="34" charset="0"/>
                <a:cs typeface="Calibri" panose="020F0502020204030204" pitchFamily="34" charset="0"/>
              </a:rPr>
              <a:t>curative intent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Pathological features indicative of increased risk of recurrence include extra-nodal extension and positive surgical margins &gt; concurrent chemoradiotherapy with cisplatin</a:t>
            </a: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086">
              <a:spcBef>
                <a:spcPts val="993"/>
              </a:spcBef>
              <a:tabLst>
                <a:tab pos="359824" algn="l"/>
                <a:tab pos="360671" algn="l"/>
              </a:tabLst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the event of treatment failure after single modality radiation or surgery salvage with the alternative modality offers a high chance of cure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A3F3EAB2-A0C5-E6EF-C54B-C577BF91EDC6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Management of early-stage disease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493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8"/>
          <p:cNvGrpSpPr/>
          <p:nvPr/>
        </p:nvGrpSpPr>
        <p:grpSpPr>
          <a:xfrm>
            <a:off x="6096000" y="955040"/>
            <a:ext cx="3660987" cy="1728893"/>
            <a:chOff x="4572000" y="716280"/>
            <a:chExt cx="2745740" cy="129667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716280"/>
              <a:ext cx="2745486" cy="12961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4692" y="1014984"/>
              <a:ext cx="2343150" cy="34518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479371" y="1401404"/>
            <a:ext cx="282278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Pembrolizumab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Q3W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68160" y="1816607"/>
            <a:ext cx="2063496" cy="46024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6981274" y="1864698"/>
            <a:ext cx="181779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up to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35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120363" y="4762929"/>
            <a:ext cx="3618653" cy="1692487"/>
            <a:chOff x="4590272" y="3572196"/>
            <a:chExt cx="2713990" cy="126936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590272" y="3572196"/>
              <a:ext cx="2713508" cy="12688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742688" y="3645408"/>
              <a:ext cx="1730502" cy="34518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95644" y="3665220"/>
              <a:ext cx="203453" cy="23851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5748" y="3645408"/>
              <a:ext cx="557009" cy="34518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45224" y="3665220"/>
              <a:ext cx="203453" cy="23851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812280" y="3645408"/>
              <a:ext cx="296405" cy="34518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15484" y="3819144"/>
              <a:ext cx="1863089" cy="34518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32248" y="3992880"/>
              <a:ext cx="1597913" cy="34518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52616" y="4012692"/>
              <a:ext cx="203454" cy="23851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521196" y="3992880"/>
              <a:ext cx="340614" cy="34518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760976" y="4166616"/>
              <a:ext cx="293382" cy="34518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46320" y="4166616"/>
              <a:ext cx="258317" cy="34518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96612" y="4166616"/>
              <a:ext cx="1239774" cy="34518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58840" y="4186428"/>
              <a:ext cx="203453" cy="23851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984748" y="4166616"/>
              <a:ext cx="1105661" cy="34518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969764" y="4416552"/>
              <a:ext cx="1911858" cy="345185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402831" y="4910667"/>
            <a:ext cx="2980267" cy="1297621"/>
          </a:xfrm>
          <a:prstGeom prst="rect">
            <a:avLst/>
          </a:prstGeom>
        </p:spPr>
        <p:txBody>
          <a:bodyPr vert="horz" wrap="square" lIns="0" tIns="28787" rIns="0" bIns="0" rtlCol="0">
            <a:spAutoFit/>
          </a:bodyPr>
          <a:lstStyle/>
          <a:p>
            <a:pPr marL="50799" marR="40639" algn="ctr">
              <a:lnSpc>
                <a:spcPct val="95100"/>
              </a:lnSpc>
              <a:spcBef>
                <a:spcPts val="227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Cetuximab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250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20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Q1W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1600" b="1" spc="160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600" b="1" spc="-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Carboplatin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AUC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5 OR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Cisplatin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100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20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827"/>
              </a:lnSpc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5-FU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/d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 4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700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(each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wk)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602661" y="3307922"/>
            <a:ext cx="966344" cy="779604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3833706" y="3439498"/>
            <a:ext cx="428413" cy="426485"/>
          </a:xfrm>
          <a:prstGeom prst="rect">
            <a:avLst/>
          </a:prstGeom>
        </p:spPr>
        <p:txBody>
          <a:bodyPr vert="horz" wrap="square" lIns="0" tIns="16087" rIns="0" bIns="0" rtlCol="0">
            <a:spAutoFit/>
          </a:bodyPr>
          <a:lstStyle/>
          <a:p>
            <a:pPr marL="16933" marR="6773" indent="135463">
              <a:spcBef>
                <a:spcPts val="127"/>
              </a:spcBef>
            </a:pPr>
            <a:r>
              <a:rPr sz="1333" b="1" spc="-7" dirty="0">
                <a:solidFill>
                  <a:srgbClr val="FFFFFF"/>
                </a:solidFill>
                <a:latin typeface="Arial"/>
                <a:cs typeface="Arial"/>
              </a:rPr>
              <a:t>R </a:t>
            </a:r>
            <a:r>
              <a:rPr sz="1333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33" b="1" spc="-7" dirty="0">
                <a:solidFill>
                  <a:srgbClr val="FFFFFF"/>
                </a:solidFill>
                <a:latin typeface="Arial"/>
                <a:cs typeface="Arial"/>
              </a:rPr>
              <a:t>1:1:1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9983137" y="4762929"/>
            <a:ext cx="2058247" cy="1692487"/>
            <a:chOff x="7487352" y="3572196"/>
            <a:chExt cx="1543685" cy="1269365"/>
          </a:xfrm>
        </p:grpSpPr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87352" y="3572196"/>
              <a:ext cx="1543169" cy="126887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744967" y="3944112"/>
              <a:ext cx="1029462" cy="34518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559039" y="4117848"/>
              <a:ext cx="910590" cy="34518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292083" y="4137660"/>
              <a:ext cx="203453" cy="23851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360663" y="4117848"/>
              <a:ext cx="557009" cy="345185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0160001" y="5309344"/>
            <a:ext cx="1634913" cy="496716"/>
          </a:xfrm>
          <a:prstGeom prst="rect">
            <a:avLst/>
          </a:prstGeom>
        </p:spPr>
        <p:txBody>
          <a:bodyPr vert="horz" wrap="square" lIns="0" tIns="34712" rIns="0" bIns="0" rtlCol="0">
            <a:spAutoFit/>
          </a:bodyPr>
          <a:lstStyle/>
          <a:p>
            <a:pPr marL="50799" marR="40639" indent="247220">
              <a:lnSpc>
                <a:spcPts val="1827"/>
              </a:lnSpc>
              <a:spcBef>
                <a:spcPts val="272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Cetuximab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250</a:t>
            </a:r>
            <a:r>
              <a:rPr sz="1600" b="1" spc="-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13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Q1W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82864" y="4458127"/>
            <a:ext cx="10021993" cy="1997287"/>
            <a:chOff x="137147" y="3343595"/>
            <a:chExt cx="7516495" cy="1497965"/>
          </a:xfrm>
        </p:grpSpPr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11568" y="4076700"/>
              <a:ext cx="441972" cy="25610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237475" y="4142232"/>
              <a:ext cx="263525" cy="76200"/>
            </a:xfrm>
            <a:custGeom>
              <a:avLst/>
              <a:gdLst/>
              <a:ahLst/>
              <a:cxnLst/>
              <a:rect l="l" t="t" r="r" b="b"/>
              <a:pathLst>
                <a:path w="263525" h="76200">
                  <a:moveTo>
                    <a:pt x="187325" y="0"/>
                  </a:moveTo>
                  <a:lnTo>
                    <a:pt x="187325" y="76200"/>
                  </a:lnTo>
                  <a:lnTo>
                    <a:pt x="250825" y="44450"/>
                  </a:lnTo>
                  <a:lnTo>
                    <a:pt x="200025" y="44450"/>
                  </a:lnTo>
                  <a:lnTo>
                    <a:pt x="200025" y="31750"/>
                  </a:lnTo>
                  <a:lnTo>
                    <a:pt x="250825" y="31750"/>
                  </a:lnTo>
                  <a:lnTo>
                    <a:pt x="187325" y="0"/>
                  </a:lnTo>
                  <a:close/>
                </a:path>
                <a:path w="263525" h="76200">
                  <a:moveTo>
                    <a:pt x="187325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87325" y="44450"/>
                  </a:lnTo>
                  <a:lnTo>
                    <a:pt x="187325" y="31750"/>
                  </a:lnTo>
                  <a:close/>
                </a:path>
                <a:path w="263525" h="76200">
                  <a:moveTo>
                    <a:pt x="250825" y="31750"/>
                  </a:moveTo>
                  <a:lnTo>
                    <a:pt x="200025" y="31750"/>
                  </a:lnTo>
                  <a:lnTo>
                    <a:pt x="200025" y="44450"/>
                  </a:lnTo>
                  <a:lnTo>
                    <a:pt x="250825" y="44450"/>
                  </a:lnTo>
                  <a:lnTo>
                    <a:pt x="263525" y="38100"/>
                  </a:lnTo>
                  <a:lnTo>
                    <a:pt x="250825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7147" y="3343595"/>
              <a:ext cx="2576346" cy="14974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11123" y="3384816"/>
              <a:ext cx="1584197" cy="314693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175" y="3625596"/>
              <a:ext cx="226314" cy="29338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73379" y="3611880"/>
              <a:ext cx="383273" cy="314693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66927" y="3611880"/>
              <a:ext cx="236969" cy="314693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14171" y="3611880"/>
              <a:ext cx="1131569" cy="31469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584959" y="3630168"/>
              <a:ext cx="185165" cy="21716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3379" y="3762756"/>
              <a:ext cx="546354" cy="31469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9995" y="3762756"/>
              <a:ext cx="1186434" cy="31469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175" y="3977640"/>
              <a:ext cx="226314" cy="29338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73379" y="3963924"/>
              <a:ext cx="1846326" cy="314693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73379" y="4114800"/>
              <a:ext cx="1608582" cy="314693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65175" y="4331208"/>
              <a:ext cx="226314" cy="29338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73379" y="4317492"/>
              <a:ext cx="1936242" cy="314693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73379" y="4468368"/>
              <a:ext cx="669798" cy="314693"/>
            </a:xfrm>
            <a:prstGeom prst="rect">
              <a:avLst/>
            </a:prstGeom>
          </p:spPr>
        </p:pic>
      </p:grpSp>
      <p:sp>
        <p:nvSpPr>
          <p:cNvPr id="59" name="object 59"/>
          <p:cNvSpPr txBox="1"/>
          <p:nvPr/>
        </p:nvSpPr>
        <p:spPr>
          <a:xfrm>
            <a:off x="413309" y="4476969"/>
            <a:ext cx="2583180" cy="1797137"/>
          </a:xfrm>
          <a:prstGeom prst="rect">
            <a:avLst/>
          </a:prstGeom>
        </p:spPr>
        <p:txBody>
          <a:bodyPr vert="horz" wrap="square" lIns="0" tIns="95673" rIns="0" bIns="0" rtlCol="0">
            <a:spAutoFit/>
          </a:bodyPr>
          <a:lstStyle/>
          <a:p>
            <a:pPr marL="519840">
              <a:spcBef>
                <a:spcPts val="753"/>
              </a:spcBef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Stratification</a:t>
            </a:r>
            <a:r>
              <a:rPr sz="1467" b="1" spc="-8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Factors</a:t>
            </a:r>
            <a:endParaRPr sz="1467" dirty="0">
              <a:latin typeface="Arial"/>
              <a:cs typeface="Arial"/>
            </a:endParaRPr>
          </a:p>
          <a:p>
            <a:pPr marL="203195" marR="565559" indent="-152396">
              <a:lnSpc>
                <a:spcPts val="1587"/>
              </a:lnSpc>
              <a:spcBef>
                <a:spcPts val="820"/>
              </a:spcBef>
              <a:buFont typeface="Arial MT"/>
              <a:buChar char="•"/>
              <a:tabLst>
                <a:tab pos="203195" algn="l"/>
              </a:tabLst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PD-L1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expression</a:t>
            </a:r>
            <a:r>
              <a:rPr sz="1400" b="1" baseline="27777" dirty="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sz="1400" b="1" spc="9" baseline="2777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(TPS</a:t>
            </a:r>
            <a:r>
              <a:rPr sz="1467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≥50%</a:t>
            </a:r>
            <a:r>
              <a:rPr sz="1467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sz="1467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&lt;50%)</a:t>
            </a:r>
            <a:endParaRPr sz="1467" dirty="0">
              <a:latin typeface="Arial"/>
              <a:cs typeface="Arial"/>
            </a:endParaRPr>
          </a:p>
          <a:p>
            <a:pPr marL="203195" indent="-152396">
              <a:lnSpc>
                <a:spcPts val="1673"/>
              </a:lnSpc>
              <a:spcBef>
                <a:spcPts val="327"/>
              </a:spcBef>
              <a:buFont typeface="Arial MT"/>
              <a:buChar char="•"/>
              <a:tabLst>
                <a:tab pos="203195" algn="l"/>
              </a:tabLst>
            </a:pP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p16</a:t>
            </a:r>
            <a:r>
              <a:rPr sz="1467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sz="1467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467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oropharynx</a:t>
            </a:r>
            <a:endParaRPr sz="1467" dirty="0">
              <a:latin typeface="Arial"/>
              <a:cs typeface="Arial"/>
            </a:endParaRPr>
          </a:p>
          <a:p>
            <a:pPr marL="203195">
              <a:lnSpc>
                <a:spcPts val="1673"/>
              </a:lnSpc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(positive</a:t>
            </a:r>
            <a:r>
              <a:rPr sz="1467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 negative)</a:t>
            </a:r>
            <a:endParaRPr sz="1467" dirty="0">
              <a:latin typeface="Arial"/>
              <a:cs typeface="Arial"/>
            </a:endParaRPr>
          </a:p>
          <a:p>
            <a:pPr marL="203195" marR="40639" indent="-152396">
              <a:lnSpc>
                <a:spcPts val="1587"/>
              </a:lnSpc>
              <a:spcBef>
                <a:spcPts val="573"/>
              </a:spcBef>
              <a:buFont typeface="Arial MT"/>
              <a:buChar char="•"/>
              <a:tabLst>
                <a:tab pos="203195" algn="l"/>
              </a:tabLst>
            </a:pPr>
            <a:r>
              <a:rPr sz="1467" b="1" spc="-7" dirty="0">
                <a:solidFill>
                  <a:srgbClr val="FFFFFF"/>
                </a:solidFill>
                <a:latin typeface="Arial"/>
                <a:cs typeface="Arial"/>
              </a:rPr>
              <a:t>ECOG</a:t>
            </a:r>
            <a:r>
              <a:rPr sz="1467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performance</a:t>
            </a:r>
            <a:r>
              <a:rPr sz="1467" b="1" spc="-7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status </a:t>
            </a:r>
            <a:r>
              <a:rPr sz="1467" b="1" spc="-39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(0</a:t>
            </a:r>
            <a:r>
              <a:rPr sz="1467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67" b="1" spc="-13" dirty="0">
                <a:solidFill>
                  <a:srgbClr val="FFFFFF"/>
                </a:solidFill>
                <a:latin typeface="Arial"/>
                <a:cs typeface="Arial"/>
              </a:rPr>
              <a:t>vs</a:t>
            </a:r>
            <a:r>
              <a:rPr sz="1467" b="1" dirty="0">
                <a:solidFill>
                  <a:srgbClr val="FFFFFF"/>
                </a:solidFill>
                <a:latin typeface="Arial"/>
                <a:cs typeface="Arial"/>
              </a:rPr>
              <a:t> 1)</a:t>
            </a:r>
            <a:endParaRPr sz="1467" dirty="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1119" y="6469211"/>
            <a:ext cx="11824547" cy="318891"/>
          </a:xfrm>
          <a:prstGeom prst="rect">
            <a:avLst/>
          </a:prstGeom>
        </p:spPr>
        <p:txBody>
          <a:bodyPr vert="horz" wrap="square" lIns="0" tIns="36407" rIns="0" bIns="0" rtlCol="0">
            <a:spAutoFit/>
          </a:bodyPr>
          <a:lstStyle/>
          <a:p>
            <a:pPr marL="50799" marR="40639">
              <a:lnSpc>
                <a:spcPts val="1147"/>
              </a:lnSpc>
              <a:spcBef>
                <a:spcPts val="287"/>
              </a:spcBef>
            </a:pPr>
            <a:r>
              <a:rPr sz="1000" spc="40" baseline="27777" dirty="0">
                <a:latin typeface="Arial MT"/>
                <a:cs typeface="Arial MT"/>
              </a:rPr>
              <a:t>a</a:t>
            </a:r>
            <a:r>
              <a:rPr sz="1067" spc="27" dirty="0">
                <a:latin typeface="Arial MT"/>
                <a:cs typeface="Arial MT"/>
              </a:rPr>
              <a:t>Assessed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using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the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PD-L1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IHC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22C3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pharmDx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assay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(Agilent).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TPS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=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tumor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proportion</a:t>
            </a:r>
            <a:r>
              <a:rPr sz="1067" spc="9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score</a:t>
            </a:r>
            <a:r>
              <a:rPr sz="1067" spc="47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=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%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of</a:t>
            </a:r>
            <a:r>
              <a:rPr sz="1067" spc="93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tumor</a:t>
            </a:r>
            <a:r>
              <a:rPr sz="1067" spc="3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cells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with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membranous</a:t>
            </a:r>
            <a:r>
              <a:rPr sz="1067" spc="3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PD</a:t>
            </a:r>
            <a:r>
              <a:rPr sz="1067" spc="-14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-L1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expression.</a:t>
            </a:r>
            <a:r>
              <a:rPr sz="1067" spc="127" dirty="0">
                <a:latin typeface="Arial MT"/>
                <a:cs typeface="Arial MT"/>
              </a:rPr>
              <a:t> </a:t>
            </a:r>
            <a:r>
              <a:rPr sz="1000" spc="40" baseline="27777" dirty="0">
                <a:latin typeface="Arial MT"/>
                <a:cs typeface="Arial MT"/>
              </a:rPr>
              <a:t>b</a:t>
            </a:r>
            <a:r>
              <a:rPr sz="1067" spc="27" dirty="0">
                <a:latin typeface="Arial MT"/>
                <a:cs typeface="Arial MT"/>
              </a:rPr>
              <a:t>Assessed</a:t>
            </a:r>
            <a:r>
              <a:rPr sz="1067" spc="47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using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the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CINtec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p16 </a:t>
            </a:r>
            <a:r>
              <a:rPr sz="1067" spc="27" dirty="0">
                <a:latin typeface="Arial MT"/>
                <a:cs typeface="Arial MT"/>
              </a:rPr>
              <a:t> Histology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assay</a:t>
            </a:r>
            <a:r>
              <a:rPr sz="1067" spc="40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(Ventana);</a:t>
            </a:r>
            <a:r>
              <a:rPr sz="1067" spc="87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cutpoint</a:t>
            </a:r>
            <a:r>
              <a:rPr sz="1067" spc="5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for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7" dirty="0">
                <a:latin typeface="Arial MT"/>
                <a:cs typeface="Arial MT"/>
              </a:rPr>
              <a:t>positivity </a:t>
            </a:r>
            <a:r>
              <a:rPr sz="1067" dirty="0">
                <a:latin typeface="Arial MT"/>
                <a:cs typeface="Arial MT"/>
              </a:rPr>
              <a:t>=</a:t>
            </a:r>
            <a:r>
              <a:rPr sz="1067" spc="47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70%.</a:t>
            </a:r>
            <a:r>
              <a:rPr sz="1067" spc="140" dirty="0">
                <a:latin typeface="Arial MT"/>
                <a:cs typeface="Arial MT"/>
              </a:rPr>
              <a:t> </a:t>
            </a:r>
            <a:r>
              <a:rPr sz="1000" spc="29" baseline="27777" dirty="0">
                <a:latin typeface="Arial MT"/>
                <a:cs typeface="Arial MT"/>
              </a:rPr>
              <a:t>c</a:t>
            </a:r>
            <a:r>
              <a:rPr sz="1067" spc="20" dirty="0">
                <a:latin typeface="Arial MT"/>
                <a:cs typeface="Arial MT"/>
              </a:rPr>
              <a:t>Following</a:t>
            </a:r>
            <a:r>
              <a:rPr sz="1067" spc="67" dirty="0">
                <a:latin typeface="Arial MT"/>
                <a:cs typeface="Arial MT"/>
              </a:rPr>
              <a:t> </a:t>
            </a:r>
            <a:r>
              <a:rPr sz="1067" dirty="0">
                <a:latin typeface="Arial MT"/>
                <a:cs typeface="Arial MT"/>
              </a:rPr>
              <a:t>a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loading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dose</a:t>
            </a:r>
            <a:r>
              <a:rPr sz="1067" spc="60" dirty="0">
                <a:latin typeface="Arial MT"/>
                <a:cs typeface="Arial MT"/>
              </a:rPr>
              <a:t> </a:t>
            </a:r>
            <a:r>
              <a:rPr sz="1067" spc="13" dirty="0">
                <a:latin typeface="Arial MT"/>
                <a:cs typeface="Arial MT"/>
              </a:rPr>
              <a:t>of</a:t>
            </a:r>
            <a:r>
              <a:rPr sz="1067" spc="73" dirty="0">
                <a:latin typeface="Arial MT"/>
                <a:cs typeface="Arial MT"/>
              </a:rPr>
              <a:t> </a:t>
            </a:r>
            <a:r>
              <a:rPr sz="1067" spc="20" dirty="0">
                <a:latin typeface="Arial MT"/>
                <a:cs typeface="Arial MT"/>
              </a:rPr>
              <a:t>400</a:t>
            </a:r>
            <a:r>
              <a:rPr sz="1067" spc="80" dirty="0">
                <a:latin typeface="Arial MT"/>
                <a:cs typeface="Arial MT"/>
              </a:rPr>
              <a:t> </a:t>
            </a:r>
            <a:r>
              <a:rPr sz="1067" spc="33" dirty="0">
                <a:latin typeface="Arial MT"/>
                <a:cs typeface="Arial MT"/>
              </a:rPr>
              <a:t>mg/m</a:t>
            </a:r>
            <a:r>
              <a:rPr sz="1000" spc="49" baseline="27777" dirty="0">
                <a:latin typeface="Arial MT"/>
                <a:cs typeface="Arial MT"/>
              </a:rPr>
              <a:t>2</a:t>
            </a:r>
            <a:r>
              <a:rPr sz="1067" spc="33" dirty="0">
                <a:latin typeface="Arial MT"/>
                <a:cs typeface="Arial MT"/>
              </a:rPr>
              <a:t>.</a:t>
            </a:r>
            <a:endParaRPr sz="1067">
              <a:latin typeface="Arial MT"/>
              <a:cs typeface="Arial MT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6120363" y="2869087"/>
            <a:ext cx="3618653" cy="1692487"/>
            <a:chOff x="4590272" y="2151815"/>
            <a:chExt cx="2713990" cy="1269365"/>
          </a:xfrm>
        </p:grpSpPr>
        <p:pic>
          <p:nvPicPr>
            <p:cNvPr id="62" name="object 6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590272" y="2151815"/>
              <a:ext cx="2713508" cy="1268874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4904232" y="2225039"/>
              <a:ext cx="2041398" cy="34518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015484" y="2398775"/>
              <a:ext cx="1863089" cy="345186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032248" y="2572511"/>
              <a:ext cx="1597913" cy="345186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452616" y="2592311"/>
              <a:ext cx="203454" cy="23851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521196" y="2572511"/>
              <a:ext cx="340614" cy="34518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4760976" y="2746247"/>
              <a:ext cx="293382" cy="345186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846320" y="2746247"/>
              <a:ext cx="258317" cy="345186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896612" y="2746247"/>
              <a:ext cx="1239774" cy="34518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958840" y="2766047"/>
              <a:ext cx="203453" cy="23851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984748" y="2746247"/>
              <a:ext cx="1105661" cy="345186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969764" y="2996183"/>
              <a:ext cx="1911858" cy="345186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6427215" y="3014809"/>
            <a:ext cx="2929467" cy="1293517"/>
          </a:xfrm>
          <a:prstGeom prst="rect">
            <a:avLst/>
          </a:prstGeom>
        </p:spPr>
        <p:txBody>
          <a:bodyPr vert="horz" wrap="square" lIns="0" tIns="33867" rIns="0" bIns="0" rtlCol="0">
            <a:spAutoFit/>
          </a:bodyPr>
          <a:lstStyle/>
          <a:p>
            <a:pPr marL="241294" marR="232828" algn="ctr">
              <a:lnSpc>
                <a:spcPts val="1827"/>
              </a:lnSpc>
              <a:spcBef>
                <a:spcPts val="267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Pembrolizumab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 </a:t>
            </a:r>
            <a:r>
              <a:rPr sz="1600" b="1" spc="-4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Carboplatin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AUC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5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Cisplatin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100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spc="209" baseline="24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773"/>
              </a:lnSpc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5-FU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mg/m</a:t>
            </a:r>
            <a:r>
              <a:rPr sz="1600" b="1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/d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 4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days</a:t>
            </a:r>
            <a:endParaRPr sz="1600">
              <a:latin typeface="Arial"/>
              <a:cs typeface="Arial"/>
            </a:endParaRPr>
          </a:p>
          <a:p>
            <a:pPr algn="ctr">
              <a:spcBef>
                <a:spcPts val="707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(each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wk)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9983137" y="2869087"/>
            <a:ext cx="2058247" cy="1692487"/>
            <a:chOff x="7487352" y="2151815"/>
            <a:chExt cx="1543685" cy="1269365"/>
          </a:xfrm>
        </p:grpSpPr>
        <p:pic>
          <p:nvPicPr>
            <p:cNvPr id="76" name="object 7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487352" y="2151815"/>
              <a:ext cx="1543169" cy="1268874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566659" y="2311907"/>
              <a:ext cx="1386077" cy="345186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676387" y="2485643"/>
              <a:ext cx="1165098" cy="345186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825739" y="2735579"/>
              <a:ext cx="870966" cy="345186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615427" y="2909315"/>
              <a:ext cx="1247394" cy="345186"/>
            </a:xfrm>
            <a:prstGeom prst="rect">
              <a:avLst/>
            </a:prstGeom>
          </p:spPr>
        </p:pic>
      </p:grpSp>
      <p:sp>
        <p:nvSpPr>
          <p:cNvPr id="81" name="object 81"/>
          <p:cNvSpPr txBox="1"/>
          <p:nvPr/>
        </p:nvSpPr>
        <p:spPr>
          <a:xfrm>
            <a:off x="10204025" y="3130635"/>
            <a:ext cx="1549400" cy="1060120"/>
          </a:xfrm>
          <a:prstGeom prst="rect">
            <a:avLst/>
          </a:prstGeom>
        </p:spPr>
        <p:txBody>
          <a:bodyPr vert="horz" wrap="square" lIns="0" tIns="33867" rIns="0" bIns="0" rtlCol="0">
            <a:spAutoFit/>
          </a:bodyPr>
          <a:lstStyle/>
          <a:p>
            <a:pPr marL="162556" marR="6773" indent="-146470">
              <a:lnSpc>
                <a:spcPts val="1827"/>
              </a:lnSpc>
              <a:spcBef>
                <a:spcPts val="267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mbrolizumab 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200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mg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Q3W</a:t>
            </a:r>
            <a:endParaRPr sz="1600">
              <a:latin typeface="Arial"/>
              <a:cs typeface="Arial"/>
            </a:endParaRPr>
          </a:p>
          <a:p>
            <a:pPr marL="81278" marR="72812" indent="280240">
              <a:lnSpc>
                <a:spcPts val="1827"/>
              </a:lnSpc>
              <a:spcBef>
                <a:spcPts val="800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sz="1600" b="1" spc="4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35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cycles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2" name="object 82"/>
          <p:cNvGrpSpPr/>
          <p:nvPr/>
        </p:nvGrpSpPr>
        <p:grpSpPr>
          <a:xfrm>
            <a:off x="164593" y="1097280"/>
            <a:ext cx="10040620" cy="4682067"/>
            <a:chOff x="123444" y="822960"/>
            <a:chExt cx="7530465" cy="3511550"/>
          </a:xfrm>
        </p:grpSpPr>
        <p:pic>
          <p:nvPicPr>
            <p:cNvPr id="83" name="object 83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3334511" y="2654858"/>
              <a:ext cx="1417319" cy="256108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3360292" y="2719705"/>
              <a:ext cx="1239520" cy="76200"/>
            </a:xfrm>
            <a:custGeom>
              <a:avLst/>
              <a:gdLst/>
              <a:ahLst/>
              <a:cxnLst/>
              <a:rect l="l" t="t" r="r" b="b"/>
              <a:pathLst>
                <a:path w="1239520" h="76200">
                  <a:moveTo>
                    <a:pt x="1163320" y="0"/>
                  </a:moveTo>
                  <a:lnTo>
                    <a:pt x="1163002" y="31750"/>
                  </a:lnTo>
                  <a:lnTo>
                    <a:pt x="1175766" y="31876"/>
                  </a:lnTo>
                  <a:lnTo>
                    <a:pt x="1175639" y="44576"/>
                  </a:lnTo>
                  <a:lnTo>
                    <a:pt x="1162874" y="44576"/>
                  </a:lnTo>
                  <a:lnTo>
                    <a:pt x="1162558" y="76200"/>
                  </a:lnTo>
                  <a:lnTo>
                    <a:pt x="1227417" y="44576"/>
                  </a:lnTo>
                  <a:lnTo>
                    <a:pt x="1175639" y="44576"/>
                  </a:lnTo>
                  <a:lnTo>
                    <a:pt x="1227677" y="44450"/>
                  </a:lnTo>
                  <a:lnTo>
                    <a:pt x="1239139" y="38862"/>
                  </a:lnTo>
                  <a:lnTo>
                    <a:pt x="1163320" y="0"/>
                  </a:lnTo>
                  <a:close/>
                </a:path>
                <a:path w="1239520" h="76200">
                  <a:moveTo>
                    <a:pt x="1163002" y="31750"/>
                  </a:moveTo>
                  <a:lnTo>
                    <a:pt x="1162875" y="44450"/>
                  </a:lnTo>
                  <a:lnTo>
                    <a:pt x="1175639" y="44576"/>
                  </a:lnTo>
                  <a:lnTo>
                    <a:pt x="1175766" y="31876"/>
                  </a:lnTo>
                  <a:lnTo>
                    <a:pt x="1163002" y="31750"/>
                  </a:lnTo>
                  <a:close/>
                </a:path>
                <a:path w="1239520" h="76200">
                  <a:moveTo>
                    <a:pt x="127" y="20193"/>
                  </a:moveTo>
                  <a:lnTo>
                    <a:pt x="0" y="32893"/>
                  </a:lnTo>
                  <a:lnTo>
                    <a:pt x="1162875" y="44450"/>
                  </a:lnTo>
                  <a:lnTo>
                    <a:pt x="1163002" y="31750"/>
                  </a:lnTo>
                  <a:lnTo>
                    <a:pt x="127" y="2019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5" name="object 8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003804" y="1234440"/>
              <a:ext cx="1748027" cy="1336548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029458" y="1299972"/>
              <a:ext cx="1570355" cy="1196340"/>
            </a:xfrm>
            <a:custGeom>
              <a:avLst/>
              <a:gdLst/>
              <a:ahLst/>
              <a:cxnLst/>
              <a:rect l="l" t="t" r="r" b="b"/>
              <a:pathLst>
                <a:path w="1570354" h="1196339">
                  <a:moveTo>
                    <a:pt x="1493774" y="31750"/>
                  </a:moveTo>
                  <a:lnTo>
                    <a:pt x="2793" y="31750"/>
                  </a:lnTo>
                  <a:lnTo>
                    <a:pt x="0" y="34543"/>
                  </a:lnTo>
                  <a:lnTo>
                    <a:pt x="0" y="1195832"/>
                  </a:lnTo>
                  <a:lnTo>
                    <a:pt x="12700" y="1195832"/>
                  </a:lnTo>
                  <a:lnTo>
                    <a:pt x="12700" y="44450"/>
                  </a:lnTo>
                  <a:lnTo>
                    <a:pt x="6350" y="44450"/>
                  </a:lnTo>
                  <a:lnTo>
                    <a:pt x="12700" y="38100"/>
                  </a:lnTo>
                  <a:lnTo>
                    <a:pt x="1493774" y="38100"/>
                  </a:lnTo>
                  <a:lnTo>
                    <a:pt x="1493774" y="31750"/>
                  </a:lnTo>
                  <a:close/>
                </a:path>
                <a:path w="1570354" h="1196339">
                  <a:moveTo>
                    <a:pt x="1493774" y="0"/>
                  </a:moveTo>
                  <a:lnTo>
                    <a:pt x="1493774" y="76200"/>
                  </a:lnTo>
                  <a:lnTo>
                    <a:pt x="1557274" y="44450"/>
                  </a:lnTo>
                  <a:lnTo>
                    <a:pt x="1506474" y="44450"/>
                  </a:lnTo>
                  <a:lnTo>
                    <a:pt x="1506474" y="31750"/>
                  </a:lnTo>
                  <a:lnTo>
                    <a:pt x="1557274" y="31750"/>
                  </a:lnTo>
                  <a:lnTo>
                    <a:pt x="1493774" y="0"/>
                  </a:lnTo>
                  <a:close/>
                </a:path>
                <a:path w="1570354" h="1196339">
                  <a:moveTo>
                    <a:pt x="12700" y="38100"/>
                  </a:moveTo>
                  <a:lnTo>
                    <a:pt x="6350" y="44450"/>
                  </a:lnTo>
                  <a:lnTo>
                    <a:pt x="12700" y="44450"/>
                  </a:lnTo>
                  <a:lnTo>
                    <a:pt x="12700" y="38100"/>
                  </a:lnTo>
                  <a:close/>
                </a:path>
                <a:path w="1570354" h="1196339">
                  <a:moveTo>
                    <a:pt x="1493774" y="38100"/>
                  </a:moveTo>
                  <a:lnTo>
                    <a:pt x="12700" y="38100"/>
                  </a:lnTo>
                  <a:lnTo>
                    <a:pt x="12700" y="44450"/>
                  </a:lnTo>
                  <a:lnTo>
                    <a:pt x="1493774" y="44450"/>
                  </a:lnTo>
                  <a:lnTo>
                    <a:pt x="1493774" y="38100"/>
                  </a:lnTo>
                  <a:close/>
                </a:path>
                <a:path w="1570354" h="1196339">
                  <a:moveTo>
                    <a:pt x="1557274" y="31750"/>
                  </a:moveTo>
                  <a:lnTo>
                    <a:pt x="1506474" y="31750"/>
                  </a:lnTo>
                  <a:lnTo>
                    <a:pt x="1506474" y="44450"/>
                  </a:lnTo>
                  <a:lnTo>
                    <a:pt x="1557274" y="44450"/>
                  </a:lnTo>
                  <a:lnTo>
                    <a:pt x="1569974" y="38100"/>
                  </a:lnTo>
                  <a:lnTo>
                    <a:pt x="1557274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7" name="object 8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3003804" y="2973311"/>
              <a:ext cx="1748027" cy="1360932"/>
            </a:xfrm>
            <a:prstGeom prst="rect">
              <a:avLst/>
            </a:prstGeom>
          </p:spPr>
        </p:pic>
        <p:sp>
          <p:nvSpPr>
            <p:cNvPr id="88" name="object 88"/>
            <p:cNvSpPr/>
            <p:nvPr/>
          </p:nvSpPr>
          <p:spPr>
            <a:xfrm>
              <a:off x="3029458" y="2999232"/>
              <a:ext cx="1570355" cy="1220470"/>
            </a:xfrm>
            <a:custGeom>
              <a:avLst/>
              <a:gdLst/>
              <a:ahLst/>
              <a:cxnLst/>
              <a:rect l="l" t="t" r="r" b="b"/>
              <a:pathLst>
                <a:path w="1570354" h="1220470">
                  <a:moveTo>
                    <a:pt x="1493774" y="1144206"/>
                  </a:moveTo>
                  <a:lnTo>
                    <a:pt x="1493774" y="1220406"/>
                  </a:lnTo>
                  <a:lnTo>
                    <a:pt x="1557274" y="1188656"/>
                  </a:lnTo>
                  <a:lnTo>
                    <a:pt x="1506474" y="1188656"/>
                  </a:lnTo>
                  <a:lnTo>
                    <a:pt x="1506474" y="1175956"/>
                  </a:lnTo>
                  <a:lnTo>
                    <a:pt x="1557274" y="1175956"/>
                  </a:lnTo>
                  <a:lnTo>
                    <a:pt x="1493774" y="1144206"/>
                  </a:lnTo>
                  <a:close/>
                </a:path>
                <a:path w="1570354" h="1220470">
                  <a:moveTo>
                    <a:pt x="12700" y="0"/>
                  </a:moveTo>
                  <a:lnTo>
                    <a:pt x="0" y="0"/>
                  </a:lnTo>
                  <a:lnTo>
                    <a:pt x="0" y="1185824"/>
                  </a:lnTo>
                  <a:lnTo>
                    <a:pt x="2793" y="1188656"/>
                  </a:lnTo>
                  <a:lnTo>
                    <a:pt x="1493774" y="1188656"/>
                  </a:lnTo>
                  <a:lnTo>
                    <a:pt x="1493774" y="1182306"/>
                  </a:lnTo>
                  <a:lnTo>
                    <a:pt x="12700" y="1182306"/>
                  </a:lnTo>
                  <a:lnTo>
                    <a:pt x="6350" y="1175956"/>
                  </a:lnTo>
                  <a:lnTo>
                    <a:pt x="12700" y="1175956"/>
                  </a:lnTo>
                  <a:lnTo>
                    <a:pt x="12700" y="0"/>
                  </a:lnTo>
                  <a:close/>
                </a:path>
                <a:path w="1570354" h="1220470">
                  <a:moveTo>
                    <a:pt x="1557274" y="1175956"/>
                  </a:moveTo>
                  <a:lnTo>
                    <a:pt x="1506474" y="1175956"/>
                  </a:lnTo>
                  <a:lnTo>
                    <a:pt x="1506474" y="1188656"/>
                  </a:lnTo>
                  <a:lnTo>
                    <a:pt x="1557274" y="1188656"/>
                  </a:lnTo>
                  <a:lnTo>
                    <a:pt x="1569974" y="1182306"/>
                  </a:lnTo>
                  <a:lnTo>
                    <a:pt x="1557274" y="1175956"/>
                  </a:lnTo>
                  <a:close/>
                </a:path>
                <a:path w="1570354" h="1220470">
                  <a:moveTo>
                    <a:pt x="12700" y="1175956"/>
                  </a:moveTo>
                  <a:lnTo>
                    <a:pt x="6350" y="1175956"/>
                  </a:lnTo>
                  <a:lnTo>
                    <a:pt x="12700" y="1182306"/>
                  </a:lnTo>
                  <a:lnTo>
                    <a:pt x="12700" y="1175956"/>
                  </a:lnTo>
                  <a:close/>
                </a:path>
                <a:path w="1570354" h="1220470">
                  <a:moveTo>
                    <a:pt x="1493774" y="1175956"/>
                  </a:moveTo>
                  <a:lnTo>
                    <a:pt x="12700" y="1175956"/>
                  </a:lnTo>
                  <a:lnTo>
                    <a:pt x="12700" y="1182306"/>
                  </a:lnTo>
                  <a:lnTo>
                    <a:pt x="1493774" y="1182306"/>
                  </a:lnTo>
                  <a:lnTo>
                    <a:pt x="1493774" y="117595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89" name="object 8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2418588" y="2714244"/>
              <a:ext cx="368820" cy="114300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211567" y="2656382"/>
              <a:ext cx="441972" cy="256108"/>
            </a:xfrm>
            <a:prstGeom prst="rect">
              <a:avLst/>
            </a:prstGeom>
          </p:spPr>
        </p:pic>
        <p:sp>
          <p:nvSpPr>
            <p:cNvPr id="91" name="object 91"/>
            <p:cNvSpPr/>
            <p:nvPr/>
          </p:nvSpPr>
          <p:spPr>
            <a:xfrm>
              <a:off x="7237475" y="2721864"/>
              <a:ext cx="263525" cy="76200"/>
            </a:xfrm>
            <a:custGeom>
              <a:avLst/>
              <a:gdLst/>
              <a:ahLst/>
              <a:cxnLst/>
              <a:rect l="l" t="t" r="r" b="b"/>
              <a:pathLst>
                <a:path w="263525" h="76200">
                  <a:moveTo>
                    <a:pt x="187325" y="0"/>
                  </a:moveTo>
                  <a:lnTo>
                    <a:pt x="187325" y="76200"/>
                  </a:lnTo>
                  <a:lnTo>
                    <a:pt x="250825" y="44450"/>
                  </a:lnTo>
                  <a:lnTo>
                    <a:pt x="200025" y="44450"/>
                  </a:lnTo>
                  <a:lnTo>
                    <a:pt x="200025" y="31750"/>
                  </a:lnTo>
                  <a:lnTo>
                    <a:pt x="250825" y="31750"/>
                  </a:lnTo>
                  <a:lnTo>
                    <a:pt x="187325" y="0"/>
                  </a:lnTo>
                  <a:close/>
                </a:path>
                <a:path w="263525" h="76200">
                  <a:moveTo>
                    <a:pt x="187325" y="31750"/>
                  </a:moveTo>
                  <a:lnTo>
                    <a:pt x="0" y="31750"/>
                  </a:lnTo>
                  <a:lnTo>
                    <a:pt x="0" y="44450"/>
                  </a:lnTo>
                  <a:lnTo>
                    <a:pt x="187325" y="44450"/>
                  </a:lnTo>
                  <a:lnTo>
                    <a:pt x="187325" y="31750"/>
                  </a:lnTo>
                  <a:close/>
                </a:path>
                <a:path w="263525" h="76200">
                  <a:moveTo>
                    <a:pt x="250825" y="31750"/>
                  </a:moveTo>
                  <a:lnTo>
                    <a:pt x="200025" y="31750"/>
                  </a:lnTo>
                  <a:lnTo>
                    <a:pt x="200025" y="44450"/>
                  </a:lnTo>
                  <a:lnTo>
                    <a:pt x="250825" y="44450"/>
                  </a:lnTo>
                  <a:lnTo>
                    <a:pt x="263525" y="38100"/>
                  </a:lnTo>
                  <a:lnTo>
                    <a:pt x="250825" y="317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92" name="object 9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23444" y="822960"/>
              <a:ext cx="2603754" cy="250012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510539" y="871728"/>
              <a:ext cx="1786889" cy="345186"/>
            </a:xfrm>
            <a:prstGeom prst="rect">
              <a:avLst/>
            </a:prstGeom>
          </p:spPr>
        </p:pic>
      </p:grpSp>
      <p:sp>
        <p:nvSpPr>
          <p:cNvPr id="94" name="object 94"/>
          <p:cNvSpPr txBox="1"/>
          <p:nvPr/>
        </p:nvSpPr>
        <p:spPr>
          <a:xfrm>
            <a:off x="794240" y="1211580"/>
            <a:ext cx="213698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sz="1600" b="1" spc="-5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Eligibility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Criteria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404367" y="1483359"/>
            <a:ext cx="2929467" cy="2612813"/>
            <a:chOff x="303275" y="1112519"/>
            <a:chExt cx="2197100" cy="1959610"/>
          </a:xfrm>
        </p:grpSpPr>
        <p:pic>
          <p:nvPicPr>
            <p:cNvPr id="96" name="object 9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1126248"/>
              <a:ext cx="249174" cy="32383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411479" y="1112519"/>
              <a:ext cx="1954530" cy="345186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411479" y="1277111"/>
              <a:ext cx="2088642" cy="345186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11479" y="1441703"/>
              <a:ext cx="893826" cy="345186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1696224"/>
              <a:ext cx="249174" cy="32383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411479" y="1682495"/>
              <a:ext cx="2071877" cy="345185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411479" y="1847087"/>
              <a:ext cx="1277874" cy="345186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2101608"/>
              <a:ext cx="249174" cy="32383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11479" y="2087880"/>
              <a:ext cx="1354074" cy="345186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2342400"/>
              <a:ext cx="249174" cy="32383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411479" y="2328672"/>
              <a:ext cx="1757933" cy="34518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961387" y="2328672"/>
              <a:ext cx="258318" cy="34518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2011680" y="2328672"/>
              <a:ext cx="428993" cy="345186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11479" y="2493263"/>
              <a:ext cx="1079753" cy="345186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1313687" y="2513063"/>
              <a:ext cx="203453" cy="238518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303275" y="2747784"/>
              <a:ext cx="249174" cy="323837"/>
            </a:xfrm>
            <a:prstGeom prst="rect">
              <a:avLst/>
            </a:prstGeom>
          </p:spPr>
        </p:pic>
      </p:grpSp>
      <p:sp>
        <p:nvSpPr>
          <p:cNvPr id="112" name="object 112"/>
          <p:cNvSpPr txBox="1"/>
          <p:nvPr/>
        </p:nvSpPr>
        <p:spPr>
          <a:xfrm>
            <a:off x="3250523" y="3380233"/>
            <a:ext cx="41486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  <a:tabLst>
                <a:tab pos="397077" algn="l"/>
              </a:tabLst>
            </a:pPr>
            <a:r>
              <a:rPr sz="1067" b="1" u="sng" dirty="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067">
              <a:latin typeface="Arial"/>
              <a:cs typeface="Arial"/>
            </a:endParaRPr>
          </a:p>
        </p:txBody>
      </p:sp>
      <p:grpSp>
        <p:nvGrpSpPr>
          <p:cNvPr id="113" name="object 113"/>
          <p:cNvGrpSpPr/>
          <p:nvPr/>
        </p:nvGrpSpPr>
        <p:grpSpPr>
          <a:xfrm>
            <a:off x="548640" y="3645408"/>
            <a:ext cx="2675467" cy="679873"/>
            <a:chOff x="411480" y="2734055"/>
            <a:chExt cx="2006600" cy="509905"/>
          </a:xfrm>
        </p:grpSpPr>
        <p:pic>
          <p:nvPicPr>
            <p:cNvPr id="114" name="object 114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11480" y="2734055"/>
              <a:ext cx="2006345" cy="34518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11480" y="2898647"/>
              <a:ext cx="1043177" cy="34518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1277112" y="2918447"/>
              <a:ext cx="209537" cy="238518"/>
            </a:xfrm>
            <a:prstGeom prst="rect">
              <a:avLst/>
            </a:prstGeom>
          </p:spPr>
        </p:pic>
      </p:grpSp>
      <p:sp>
        <p:nvSpPr>
          <p:cNvPr id="117" name="object 117"/>
          <p:cNvSpPr txBox="1"/>
          <p:nvPr/>
        </p:nvSpPr>
        <p:spPr>
          <a:xfrm>
            <a:off x="475894" y="1532636"/>
            <a:ext cx="2694940" cy="2637474"/>
          </a:xfrm>
          <a:prstGeom prst="rect">
            <a:avLst/>
          </a:prstGeom>
        </p:spPr>
        <p:txBody>
          <a:bodyPr vert="horz" wrap="square" lIns="0" tIns="44027" rIns="0" bIns="0" rtlCol="0">
            <a:spAutoFit/>
          </a:bodyPr>
          <a:lstStyle/>
          <a:p>
            <a:pPr marL="203195" marR="40639" indent="-152396">
              <a:lnSpc>
                <a:spcPts val="1733"/>
              </a:lnSpc>
              <a:spcBef>
                <a:spcPts val="347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SCC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the oropharynx,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 oral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FFFFFF"/>
                </a:solidFill>
                <a:latin typeface="Arial"/>
                <a:cs typeface="Arial"/>
              </a:rPr>
              <a:t>cavity,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hypopharynx, </a:t>
            </a:r>
            <a:r>
              <a:rPr sz="1600" b="1" spc="-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 larynx</a:t>
            </a:r>
            <a:endParaRPr sz="1600" dirty="0">
              <a:latin typeface="Arial"/>
              <a:cs typeface="Arial"/>
            </a:endParaRPr>
          </a:p>
          <a:p>
            <a:pPr marL="203195" indent="-152396">
              <a:lnSpc>
                <a:spcPts val="1827"/>
              </a:lnSpc>
              <a:spcBef>
                <a:spcPts val="567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R/M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disease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incurable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endParaRPr sz="1600" dirty="0">
              <a:latin typeface="Arial"/>
              <a:cs typeface="Arial"/>
            </a:endParaRPr>
          </a:p>
          <a:p>
            <a:pPr marL="203195">
              <a:lnSpc>
                <a:spcPts val="1827"/>
              </a:lnSpc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sz="1600" b="1" spc="-6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therapies</a:t>
            </a:r>
            <a:endParaRPr sz="1600" dirty="0">
              <a:latin typeface="Arial"/>
              <a:cs typeface="Arial"/>
            </a:endParaRPr>
          </a:p>
          <a:p>
            <a:pPr marL="203195" indent="-152396">
              <a:spcBef>
                <a:spcPts val="612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ECOG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PS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600" dirty="0">
              <a:latin typeface="Arial"/>
              <a:cs typeface="Arial"/>
            </a:endParaRPr>
          </a:p>
          <a:p>
            <a:pPr marL="203195" marR="110064" indent="-152396">
              <a:lnSpc>
                <a:spcPts val="1733"/>
              </a:lnSpc>
              <a:spcBef>
                <a:spcPts val="820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Tissue</a:t>
            </a:r>
            <a:r>
              <a:rPr sz="16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sample</a:t>
            </a:r>
            <a:r>
              <a:rPr sz="1600" b="1" spc="-4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600" b="1" spc="-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PD-L1 </a:t>
            </a:r>
            <a:r>
              <a:rPr sz="1600" b="1" spc="-42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assessment</a:t>
            </a:r>
            <a:r>
              <a:rPr sz="1600" b="1" spc="-9" baseline="2430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 baseline="24305" dirty="0">
              <a:latin typeface="Arial"/>
              <a:cs typeface="Arial"/>
            </a:endParaRPr>
          </a:p>
          <a:p>
            <a:pPr marL="203195" indent="-152396">
              <a:lnSpc>
                <a:spcPts val="1827"/>
              </a:lnSpc>
              <a:spcBef>
                <a:spcPts val="579"/>
              </a:spcBef>
              <a:buFont typeface="Arial MT"/>
              <a:buChar char="•"/>
              <a:tabLst>
                <a:tab pos="203195" algn="l"/>
              </a:tabLst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Known</a:t>
            </a:r>
            <a:r>
              <a:rPr sz="1600" b="1" spc="-3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p16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600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 dirty="0">
              <a:latin typeface="Arial"/>
              <a:cs typeface="Arial"/>
            </a:endParaRPr>
          </a:p>
          <a:p>
            <a:pPr marL="203195">
              <a:lnSpc>
                <a:spcPts val="1827"/>
              </a:lnSpc>
            </a:pPr>
            <a:r>
              <a:rPr sz="1600" b="1" spc="-7" dirty="0">
                <a:solidFill>
                  <a:srgbClr val="FFFFFF"/>
                </a:solidFill>
                <a:latin typeface="Arial"/>
                <a:cs typeface="Arial"/>
              </a:rPr>
              <a:t>oropharynx</a:t>
            </a:r>
            <a:r>
              <a:rPr sz="1600" b="1" spc="-9" baseline="24305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600" baseline="24305" dirty="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498510" y="1309625"/>
            <a:ext cx="1485053" cy="4694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32077" marR="6773" indent="-115990">
              <a:spcBef>
                <a:spcPts val="140"/>
              </a:spcBef>
            </a:pPr>
            <a:r>
              <a:rPr sz="1467" b="1" spc="40" dirty="0">
                <a:latin typeface="Arial"/>
                <a:cs typeface="Arial"/>
              </a:rPr>
              <a:t>Pe</a:t>
            </a:r>
            <a:r>
              <a:rPr sz="1467" b="1" spc="47" dirty="0">
                <a:latin typeface="Arial"/>
                <a:cs typeface="Arial"/>
              </a:rPr>
              <a:t>m</a:t>
            </a:r>
            <a:r>
              <a:rPr sz="1467" b="1" spc="40" dirty="0">
                <a:latin typeface="Arial"/>
                <a:cs typeface="Arial"/>
              </a:rPr>
              <a:t>b</a:t>
            </a:r>
            <a:r>
              <a:rPr sz="1467" b="1" spc="47" dirty="0">
                <a:latin typeface="Arial"/>
                <a:cs typeface="Arial"/>
              </a:rPr>
              <a:t>r</a:t>
            </a:r>
            <a:r>
              <a:rPr sz="1467" b="1" spc="20" dirty="0">
                <a:latin typeface="Arial"/>
                <a:cs typeface="Arial"/>
              </a:rPr>
              <a:t>o</a:t>
            </a:r>
            <a:r>
              <a:rPr sz="1467" b="1" spc="33" dirty="0">
                <a:latin typeface="Arial"/>
                <a:cs typeface="Arial"/>
              </a:rPr>
              <a:t>li</a:t>
            </a:r>
            <a:r>
              <a:rPr sz="1467" b="1" spc="27" dirty="0">
                <a:latin typeface="Arial"/>
                <a:cs typeface="Arial"/>
              </a:rPr>
              <a:t>z</a:t>
            </a:r>
            <a:r>
              <a:rPr sz="1467" b="1" spc="20" dirty="0">
                <a:latin typeface="Arial"/>
                <a:cs typeface="Arial"/>
              </a:rPr>
              <a:t>u</a:t>
            </a:r>
            <a:r>
              <a:rPr sz="1467" b="1" spc="33" dirty="0">
                <a:latin typeface="Arial"/>
                <a:cs typeface="Arial"/>
              </a:rPr>
              <a:t>m</a:t>
            </a:r>
            <a:r>
              <a:rPr sz="1467" b="1" spc="40" dirty="0">
                <a:latin typeface="Arial"/>
                <a:cs typeface="Arial"/>
              </a:rPr>
              <a:t>a</a:t>
            </a:r>
            <a:r>
              <a:rPr sz="1467" b="1" dirty="0">
                <a:latin typeface="Arial"/>
                <a:cs typeface="Arial"/>
              </a:rPr>
              <a:t>b  </a:t>
            </a:r>
            <a:r>
              <a:rPr sz="1467" b="1" spc="33" dirty="0">
                <a:latin typeface="Arial"/>
                <a:cs typeface="Arial"/>
              </a:rPr>
              <a:t>Monotherapy</a:t>
            </a:r>
            <a:endParaRPr sz="1467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460409" y="3198977"/>
            <a:ext cx="1568027" cy="469487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5032">
              <a:spcBef>
                <a:spcPts val="140"/>
              </a:spcBef>
            </a:pPr>
            <a:r>
              <a:rPr sz="1467" b="1" spc="33" dirty="0">
                <a:latin typeface="Arial"/>
                <a:cs typeface="Arial"/>
              </a:rPr>
              <a:t>Pembrolizumab</a:t>
            </a:r>
            <a:endParaRPr sz="1467">
              <a:latin typeface="Arial"/>
              <a:cs typeface="Arial"/>
            </a:endParaRPr>
          </a:p>
          <a:p>
            <a:pPr marL="16933"/>
            <a:r>
              <a:rPr sz="1467" b="1" dirty="0">
                <a:latin typeface="Arial"/>
                <a:cs typeface="Arial"/>
              </a:rPr>
              <a:t>+</a:t>
            </a:r>
            <a:r>
              <a:rPr sz="1467" b="1" spc="-13" dirty="0">
                <a:latin typeface="Arial"/>
                <a:cs typeface="Arial"/>
              </a:rPr>
              <a:t> </a:t>
            </a:r>
            <a:r>
              <a:rPr sz="1467" b="1" spc="33" dirty="0">
                <a:latin typeface="Arial"/>
                <a:cs typeface="Arial"/>
              </a:rPr>
              <a:t>Chemotherapy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602987" y="5320317"/>
            <a:ext cx="96858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b="1" spc="40" dirty="0">
                <a:latin typeface="Arial"/>
                <a:cs typeface="Arial"/>
              </a:rPr>
              <a:t>EX</a:t>
            </a:r>
            <a:r>
              <a:rPr sz="1467" b="1" spc="20" dirty="0">
                <a:latin typeface="Arial"/>
                <a:cs typeface="Arial"/>
              </a:rPr>
              <a:t>T</a:t>
            </a:r>
            <a:r>
              <a:rPr sz="1467" b="1" spc="33" dirty="0">
                <a:latin typeface="Arial"/>
                <a:cs typeface="Arial"/>
              </a:rPr>
              <a:t>R</a:t>
            </a:r>
            <a:r>
              <a:rPr sz="1467" b="1" spc="40" dirty="0">
                <a:latin typeface="Arial"/>
                <a:cs typeface="Arial"/>
              </a:rPr>
              <a:t>E</a:t>
            </a:r>
            <a:r>
              <a:rPr sz="1467" b="1" spc="47" dirty="0">
                <a:latin typeface="Arial"/>
                <a:cs typeface="Arial"/>
              </a:rPr>
              <a:t>M</a:t>
            </a:r>
            <a:r>
              <a:rPr sz="1467" b="1" dirty="0">
                <a:latin typeface="Arial"/>
                <a:cs typeface="Arial"/>
              </a:rPr>
              <a:t>E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1" name="object 2">
            <a:extLst>
              <a:ext uri="{FF2B5EF4-FFF2-40B4-BE49-F238E27FC236}">
                <a16:creationId xmlns:a16="http://schemas.microsoft.com/office/drawing/2014/main" id="{FCE1DDD4-CAA5-EB6A-5A92-1F3081C3427B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Recurrent/metastatic disease: KEYNOTE-048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ABD74D8-910A-8D14-E5B9-8279E5BD3167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Burtness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0702BA-134A-0FE2-F87F-C926E51BE73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Burtness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2019; </a:t>
            </a:r>
            <a:r>
              <a:rPr lang="en-US" sz="1050" dirty="0" err="1">
                <a:latin typeface="Calibri" panose="020F0502020204030204" pitchFamily="34" charset="0"/>
                <a:cs typeface="Calibri" panose="020F0502020204030204" pitchFamily="34" charset="0"/>
              </a:rPr>
              <a:t>Tahara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et al. 2025</a:t>
            </a:r>
          </a:p>
        </p:txBody>
      </p:sp>
      <p:pic>
        <p:nvPicPr>
          <p:cNvPr id="4" name="Picture 3" descr="A picture containing text, screenshot, font&#10;&#10;Description automatically generated">
            <a:extLst>
              <a:ext uri="{FF2B5EF4-FFF2-40B4-BE49-F238E27FC236}">
                <a16:creationId xmlns:a16="http://schemas.microsoft.com/office/drawing/2014/main" id="{3D3AF48A-3D32-6B71-25F6-E7C68878B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56" y="182483"/>
            <a:ext cx="5040000" cy="2318051"/>
          </a:xfrm>
          <a:prstGeom prst="rect">
            <a:avLst/>
          </a:prstGeom>
        </p:spPr>
      </p:pic>
      <p:pic>
        <p:nvPicPr>
          <p:cNvPr id="14" name="Picture 13" descr="A screenshot of a news page&#10;&#10;AI-generated content may be incorrect.">
            <a:extLst>
              <a:ext uri="{FF2B5EF4-FFF2-40B4-BE49-F238E27FC236}">
                <a16:creationId xmlns:a16="http://schemas.microsoft.com/office/drawing/2014/main" id="{2A059E98-DC74-C3F9-E51F-85037471C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9445" y="199389"/>
            <a:ext cx="5040000" cy="2284241"/>
          </a:xfrm>
          <a:prstGeom prst="rect">
            <a:avLst/>
          </a:prstGeom>
        </p:spPr>
      </p:pic>
      <p:pic>
        <p:nvPicPr>
          <p:cNvPr id="16" name="Picture 15" descr="A group of graphs showing different colored lines&#10;&#10;AI-generated content may be incorrect.">
            <a:extLst>
              <a:ext uri="{FF2B5EF4-FFF2-40B4-BE49-F238E27FC236}">
                <a16:creationId xmlns:a16="http://schemas.microsoft.com/office/drawing/2014/main" id="{857BA472-45AE-E19B-15EC-355B272B2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969" y="2792913"/>
            <a:ext cx="5950951" cy="34941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B9F94D-67D6-3AE9-12ED-236951A6D35F}"/>
              </a:ext>
            </a:extLst>
          </p:cNvPr>
          <p:cNvSpPr txBox="1"/>
          <p:nvPr/>
        </p:nvSpPr>
        <p:spPr>
          <a:xfrm>
            <a:off x="7081284" y="3305889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≥20</a:t>
            </a:r>
            <a:endParaRPr lang="en-US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2ED748-E74A-0BDF-17F4-8E5E7174E75F}"/>
              </a:ext>
            </a:extLst>
          </p:cNvPr>
          <p:cNvSpPr txBox="1"/>
          <p:nvPr/>
        </p:nvSpPr>
        <p:spPr>
          <a:xfrm>
            <a:off x="9109445" y="3305889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≥1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40FA39-F816-2C2A-5ABB-7E8D6DADA9B9}"/>
              </a:ext>
            </a:extLst>
          </p:cNvPr>
          <p:cNvSpPr txBox="1"/>
          <p:nvPr/>
        </p:nvSpPr>
        <p:spPr>
          <a:xfrm>
            <a:off x="11137606" y="3305889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Total</a:t>
            </a:r>
            <a:endParaRPr lang="en-US" sz="1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9E670C-DEA5-280B-3E36-7408677BD795}"/>
              </a:ext>
            </a:extLst>
          </p:cNvPr>
          <p:cNvSpPr txBox="1"/>
          <p:nvPr/>
        </p:nvSpPr>
        <p:spPr>
          <a:xfrm>
            <a:off x="7103370" y="5175853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≥20</a:t>
            </a:r>
            <a:endParaRPr lang="en-US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4AF6169-5EC2-4ACE-8F20-491D4140CBD2}"/>
              </a:ext>
            </a:extLst>
          </p:cNvPr>
          <p:cNvSpPr txBox="1"/>
          <p:nvPr/>
        </p:nvSpPr>
        <p:spPr>
          <a:xfrm>
            <a:off x="9120488" y="5175853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CPS</a:t>
            </a:r>
            <a:r>
              <a:rPr lang="en-US" sz="1000" b="1" spc="-33" dirty="0">
                <a:cs typeface="Arial"/>
              </a:rPr>
              <a:t> </a:t>
            </a:r>
            <a:r>
              <a:rPr lang="en-US" sz="1000" b="1" dirty="0">
                <a:cs typeface="Arial"/>
              </a:rPr>
              <a:t>≥1</a:t>
            </a:r>
            <a:endParaRPr lang="en-US" sz="1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9B7562-BC14-D67F-3619-6A9B026F0CA6}"/>
              </a:ext>
            </a:extLst>
          </p:cNvPr>
          <p:cNvSpPr txBox="1"/>
          <p:nvPr/>
        </p:nvSpPr>
        <p:spPr>
          <a:xfrm>
            <a:off x="11137606" y="5175853"/>
            <a:ext cx="691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spc="-7" dirty="0">
                <a:cs typeface="Arial"/>
              </a:rPr>
              <a:t>Total</a:t>
            </a:r>
            <a:endParaRPr lang="en-US" sz="1000" dirty="0"/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6FA53EC6-4CB0-D4EA-222C-C8AE6C3F66D4}"/>
              </a:ext>
            </a:extLst>
          </p:cNvPr>
          <p:cNvSpPr txBox="1"/>
          <p:nvPr/>
        </p:nvSpPr>
        <p:spPr>
          <a:xfrm>
            <a:off x="562556" y="2834640"/>
            <a:ext cx="5040000" cy="2620375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Increased PD-L1 expression associated with benefit from pembrolizumab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arly exposure to pembrolizumab might induce durable alterations in the tumor microenvironment, altering the natural history of HNSCC and sensitizing it to subsequent therapy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871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Anatomical subsites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2F8491AB-9A07-79B0-E1C2-81196547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320" y="1235594"/>
            <a:ext cx="9661359" cy="51291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F041B1-5EBA-545B-6BE0-5E57CB6B509C}"/>
              </a:ext>
            </a:extLst>
          </p:cNvPr>
          <p:cNvSpPr/>
          <p:nvPr/>
        </p:nvSpPr>
        <p:spPr>
          <a:xfrm>
            <a:off x="1265320" y="3561907"/>
            <a:ext cx="988782" cy="32960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9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143001"/>
            <a:ext cx="9061703" cy="514807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240734" y="2058163"/>
            <a:ext cx="1461770" cy="1286891"/>
          </a:xfrm>
          <a:prstGeom prst="rect">
            <a:avLst/>
          </a:prstGeom>
          <a:solidFill>
            <a:srgbClr val="71BEC5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algn="just">
              <a:spcBef>
                <a:spcPts val="315"/>
              </a:spcBef>
            </a:pPr>
            <a:r>
              <a:rPr sz="1350" dirty="0">
                <a:solidFill>
                  <a:srgbClr val="FFFFFF"/>
                </a:solidFill>
                <a:cs typeface="Arial MT"/>
              </a:rPr>
              <a:t>Harbin</a:t>
            </a:r>
            <a:r>
              <a:rPr sz="1350" spc="-80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40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1.3</a:t>
            </a:r>
            <a:endParaRPr sz="1350" dirty="0">
              <a:cs typeface="Arial MT"/>
            </a:endParaRPr>
          </a:p>
          <a:p>
            <a:pPr marL="91440" marR="424815" algn="just"/>
            <a:r>
              <a:rPr sz="1350" spc="-5" dirty="0">
                <a:solidFill>
                  <a:srgbClr val="FFFFFF"/>
                </a:solidFill>
                <a:cs typeface="Arial MT"/>
              </a:rPr>
              <a:t>Beijing </a:t>
            </a:r>
            <a:r>
              <a:rPr sz="1350" dirty="0">
                <a:solidFill>
                  <a:srgbClr val="FFFFFF"/>
                </a:solidFill>
                <a:cs typeface="Arial MT"/>
              </a:rPr>
              <a:t>: 0.8 </a:t>
            </a:r>
            <a:r>
              <a:rPr sz="1350" spc="-36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Guang</a:t>
            </a:r>
            <a:r>
              <a:rPr sz="1350" spc="5" dirty="0">
                <a:solidFill>
                  <a:srgbClr val="FFFFFF"/>
                </a:solidFill>
                <a:cs typeface="Arial MT"/>
              </a:rPr>
              <a:t>z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h</a:t>
            </a:r>
            <a:r>
              <a:rPr sz="1350" dirty="0">
                <a:solidFill>
                  <a:srgbClr val="FFFFFF"/>
                </a:solidFill>
                <a:cs typeface="Arial MT"/>
              </a:rPr>
              <a:t>o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u</a:t>
            </a:r>
            <a:r>
              <a:rPr sz="1350" dirty="0">
                <a:solidFill>
                  <a:srgbClr val="FFFFFF"/>
                </a:solidFill>
                <a:cs typeface="Arial MT"/>
              </a:rPr>
              <a:t>:  13.9</a:t>
            </a:r>
            <a:endParaRPr sz="1350" dirty="0">
              <a:cs typeface="Arial MT"/>
            </a:endParaRPr>
          </a:p>
          <a:p>
            <a:pPr marL="91440" algn="just">
              <a:spcBef>
                <a:spcPts val="5"/>
              </a:spcBef>
            </a:pPr>
            <a:r>
              <a:rPr sz="1350" spc="5" dirty="0">
                <a:solidFill>
                  <a:srgbClr val="FFFFFF"/>
                </a:solidFill>
                <a:cs typeface="Arial MT"/>
              </a:rPr>
              <a:t>H</a:t>
            </a:r>
            <a:r>
              <a:rPr sz="1350" dirty="0">
                <a:solidFill>
                  <a:srgbClr val="FFFFFF"/>
                </a:solidFill>
                <a:cs typeface="Arial MT"/>
              </a:rPr>
              <a:t>ong</a:t>
            </a:r>
            <a:r>
              <a:rPr sz="1350" spc="5" dirty="0">
                <a:solidFill>
                  <a:srgbClr val="FFFFFF"/>
                </a:solidFill>
                <a:cs typeface="Arial MT"/>
              </a:rPr>
              <a:t>k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o</a:t>
            </a:r>
            <a:r>
              <a:rPr sz="1350" dirty="0">
                <a:solidFill>
                  <a:srgbClr val="FFFFFF"/>
                </a:solidFill>
                <a:cs typeface="Arial MT"/>
              </a:rPr>
              <a:t>n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g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3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12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8</a:t>
            </a:r>
            <a:endParaRPr sz="1350" dirty="0">
              <a:cs typeface="Arial MT"/>
            </a:endParaRPr>
          </a:p>
          <a:p>
            <a:pPr marL="91440" algn="just"/>
            <a:r>
              <a:rPr sz="1350" dirty="0">
                <a:solidFill>
                  <a:srgbClr val="FFFFFF"/>
                </a:solidFill>
                <a:cs typeface="Arial MT"/>
              </a:rPr>
              <a:t>Zhongshan</a:t>
            </a:r>
            <a:r>
              <a:rPr sz="1350" spc="-5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70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25</a:t>
            </a:r>
            <a:endParaRPr sz="1350" dirty="0"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20587" y="3695082"/>
            <a:ext cx="1461770" cy="871392"/>
          </a:xfrm>
          <a:prstGeom prst="rect">
            <a:avLst/>
          </a:prstGeom>
          <a:solidFill>
            <a:srgbClr val="71BEC5"/>
          </a:solidFill>
        </p:spPr>
        <p:txBody>
          <a:bodyPr vert="horz" wrap="square" lIns="0" tIns="40005" rIns="0" bIns="0" rtlCol="0">
            <a:spAutoFit/>
          </a:bodyPr>
          <a:lstStyle/>
          <a:p>
            <a:pPr marR="83820" algn="r">
              <a:spcBef>
                <a:spcPts val="315"/>
              </a:spcBef>
            </a:pPr>
            <a:r>
              <a:rPr sz="1350" spc="-5" dirty="0">
                <a:solidFill>
                  <a:srgbClr val="FFFFFF"/>
                </a:solidFill>
                <a:cs typeface="Arial MT"/>
              </a:rPr>
              <a:t>P</a:t>
            </a:r>
            <a:r>
              <a:rPr sz="1350" dirty="0">
                <a:solidFill>
                  <a:srgbClr val="FFFFFF"/>
                </a:solidFill>
                <a:cs typeface="Arial MT"/>
              </a:rPr>
              <a:t>enang:</a:t>
            </a:r>
            <a:r>
              <a:rPr sz="1350" spc="-3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10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6</a:t>
            </a:r>
            <a:endParaRPr sz="1350" dirty="0">
              <a:cs typeface="Arial MT"/>
            </a:endParaRPr>
          </a:p>
          <a:p>
            <a:pPr marR="83185" algn="r"/>
            <a:r>
              <a:rPr sz="1350" spc="5" dirty="0">
                <a:solidFill>
                  <a:srgbClr val="FFFFFF"/>
                </a:solidFill>
                <a:cs typeface="Arial MT"/>
              </a:rPr>
              <a:t>C</a:t>
            </a:r>
            <a:r>
              <a:rPr sz="1350" dirty="0">
                <a:solidFill>
                  <a:srgbClr val="FFFFFF"/>
                </a:solidFill>
                <a:cs typeface="Arial MT"/>
              </a:rPr>
              <a:t>h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i</a:t>
            </a:r>
            <a:r>
              <a:rPr sz="1350" dirty="0">
                <a:solidFill>
                  <a:srgbClr val="FFFFFF"/>
                </a:solidFill>
                <a:cs typeface="Arial MT"/>
              </a:rPr>
              <a:t>ne</a:t>
            </a:r>
            <a:r>
              <a:rPr sz="1350" spc="5" dirty="0">
                <a:solidFill>
                  <a:srgbClr val="FFFFFF"/>
                </a:solidFill>
                <a:cs typeface="Arial MT"/>
              </a:rPr>
              <a:t>s</a:t>
            </a:r>
            <a:r>
              <a:rPr sz="1350" spc="-10" dirty="0">
                <a:solidFill>
                  <a:srgbClr val="FFFFFF"/>
                </a:solidFill>
                <a:cs typeface="Arial MT"/>
              </a:rPr>
              <a:t>e</a:t>
            </a:r>
            <a:r>
              <a:rPr sz="1350" dirty="0">
                <a:solidFill>
                  <a:srgbClr val="FFFFFF"/>
                </a:solidFill>
                <a:cs typeface="Arial MT"/>
              </a:rPr>
              <a:t>:</a:t>
            </a:r>
            <a:r>
              <a:rPr sz="1350" spc="-3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16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1</a:t>
            </a:r>
            <a:endParaRPr sz="1350" dirty="0">
              <a:cs typeface="Arial MT"/>
            </a:endParaRPr>
          </a:p>
          <a:p>
            <a:pPr marR="83185" algn="r"/>
            <a:r>
              <a:rPr sz="1350" spc="-10" dirty="0">
                <a:solidFill>
                  <a:srgbClr val="FFFFFF"/>
                </a:solidFill>
                <a:cs typeface="Arial MT"/>
              </a:rPr>
              <a:t>M</a:t>
            </a:r>
            <a:r>
              <a:rPr sz="1350" dirty="0">
                <a:solidFill>
                  <a:srgbClr val="FFFFFF"/>
                </a:solidFill>
                <a:cs typeface="Arial MT"/>
              </a:rPr>
              <a:t>a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l</a:t>
            </a:r>
            <a:r>
              <a:rPr sz="1350" dirty="0">
                <a:solidFill>
                  <a:srgbClr val="FFFFFF"/>
                </a:solidFill>
                <a:cs typeface="Arial MT"/>
              </a:rPr>
              <a:t>a</a:t>
            </a:r>
            <a:r>
              <a:rPr sz="1350" spc="-20" dirty="0">
                <a:solidFill>
                  <a:srgbClr val="FFFFFF"/>
                </a:solidFill>
                <a:cs typeface="Arial MT"/>
              </a:rPr>
              <a:t>y</a:t>
            </a:r>
            <a:r>
              <a:rPr sz="1350" dirty="0">
                <a:solidFill>
                  <a:srgbClr val="FFFFFF"/>
                </a:solidFill>
                <a:cs typeface="Arial MT"/>
              </a:rPr>
              <a:t>: 4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2</a:t>
            </a:r>
            <a:endParaRPr sz="1350" dirty="0">
              <a:cs typeface="Arial MT"/>
            </a:endParaRPr>
          </a:p>
          <a:p>
            <a:pPr marR="83185" algn="r"/>
            <a:r>
              <a:rPr sz="1350" spc="-5" dirty="0">
                <a:solidFill>
                  <a:srgbClr val="FFFFFF"/>
                </a:solidFill>
                <a:cs typeface="Arial MT"/>
              </a:rPr>
              <a:t>I</a:t>
            </a:r>
            <a:r>
              <a:rPr sz="1350" dirty="0">
                <a:solidFill>
                  <a:srgbClr val="FFFFFF"/>
                </a:solidFill>
                <a:cs typeface="Arial MT"/>
              </a:rPr>
              <a:t>nd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i</a:t>
            </a:r>
            <a:r>
              <a:rPr sz="1350" dirty="0">
                <a:solidFill>
                  <a:srgbClr val="FFFFFF"/>
                </a:solidFill>
                <a:cs typeface="Arial MT"/>
              </a:rPr>
              <a:t>an:</a:t>
            </a:r>
            <a:r>
              <a:rPr sz="1350" spc="-25" dirty="0">
                <a:solidFill>
                  <a:srgbClr val="FFFFFF"/>
                </a:solidFill>
                <a:cs typeface="Arial MT"/>
              </a:rPr>
              <a:t> </a:t>
            </a:r>
            <a:r>
              <a:rPr sz="1350" dirty="0">
                <a:solidFill>
                  <a:srgbClr val="FFFFFF"/>
                </a:solidFill>
                <a:cs typeface="Arial MT"/>
              </a:rPr>
              <a:t>1</a:t>
            </a:r>
            <a:r>
              <a:rPr sz="1350" spc="-5" dirty="0">
                <a:solidFill>
                  <a:srgbClr val="FFFFFF"/>
                </a:solidFill>
                <a:cs typeface="Arial MT"/>
              </a:rPr>
              <a:t>.</a:t>
            </a:r>
            <a:r>
              <a:rPr sz="1350" dirty="0">
                <a:solidFill>
                  <a:srgbClr val="FFFFFF"/>
                </a:solidFill>
                <a:cs typeface="Arial MT"/>
              </a:rPr>
              <a:t>8</a:t>
            </a:r>
            <a:endParaRPr sz="1350" dirty="0"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0801" y="3053097"/>
            <a:ext cx="2599729" cy="13984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dirty="0">
                <a:latin typeface="Calibri"/>
                <a:cs typeface="Calibri"/>
              </a:rPr>
              <a:t>M/F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2.75-3</a:t>
            </a:r>
          </a:p>
          <a:p>
            <a:pPr marL="12700" marR="567690"/>
            <a:r>
              <a:rPr spc="-10" dirty="0">
                <a:latin typeface="Calibri"/>
                <a:cs typeface="Calibri"/>
              </a:rPr>
              <a:t>Low </a:t>
            </a:r>
            <a:r>
              <a:rPr dirty="0">
                <a:latin typeface="Calibri"/>
                <a:cs typeface="Calibri"/>
              </a:rPr>
              <a:t>incidence : </a:t>
            </a:r>
            <a:r>
              <a:rPr spc="-10" dirty="0">
                <a:latin typeface="Calibri"/>
                <a:cs typeface="Calibri"/>
              </a:rPr>
              <a:t>EBV- </a:t>
            </a:r>
            <a:r>
              <a:rPr spc="-5" dirty="0">
                <a:latin typeface="Calibri"/>
                <a:cs typeface="Calibri"/>
              </a:rPr>
              <a:t> High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Incidence</a:t>
            </a:r>
            <a:r>
              <a:rPr spc="-5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EBV+</a:t>
            </a:r>
            <a:endParaRPr dirty="0">
              <a:latin typeface="Calibri"/>
              <a:cs typeface="Calibri"/>
            </a:endParaRPr>
          </a:p>
          <a:p>
            <a:pPr marL="12700" marR="5080"/>
            <a:r>
              <a:rPr spc="-5" dirty="0">
                <a:latin typeface="Calibri"/>
                <a:cs typeface="Calibri"/>
              </a:rPr>
              <a:t>High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among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immigrant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from </a:t>
            </a:r>
            <a:r>
              <a:rPr spc="-36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incidence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area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4000" y="2980183"/>
            <a:ext cx="2716530" cy="1704339"/>
          </a:xfrm>
          <a:custGeom>
            <a:avLst/>
            <a:gdLst/>
            <a:ahLst/>
            <a:cxnLst/>
            <a:rect l="l" t="t" r="r" b="b"/>
            <a:pathLst>
              <a:path w="2716530" h="1704339">
                <a:moveTo>
                  <a:pt x="0" y="0"/>
                </a:moveTo>
                <a:lnTo>
                  <a:pt x="2716529" y="0"/>
                </a:lnTo>
                <a:lnTo>
                  <a:pt x="2716529" y="1703832"/>
                </a:lnTo>
                <a:lnTo>
                  <a:pt x="0" y="170383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F73956DA-9B3D-4039-6FAA-440D41E4E63C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10578253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Incidence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098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screenshot&#10;&#10;Description automatically generated">
            <a:extLst>
              <a:ext uri="{FF2B5EF4-FFF2-40B4-BE49-F238E27FC236}">
                <a16:creationId xmlns:a16="http://schemas.microsoft.com/office/drawing/2014/main" id="{B168623C-48D3-8D80-6BA4-32E82742E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125888"/>
            <a:ext cx="7772400" cy="504962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A829AE-9A86-03C5-20C9-05A07008BDFB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cs typeface="Arial" panose="020B0604020202020204" pitchFamily="34" charset="0"/>
              </a:rPr>
              <a:t>Wong et</a:t>
            </a:r>
            <a:r>
              <a:rPr lang="en-US" sz="1050" spc="7" dirty="0">
                <a:cs typeface="Arial" panose="020B0604020202020204" pitchFamily="34" charset="0"/>
              </a:rPr>
              <a:t> </a:t>
            </a:r>
            <a:r>
              <a:rPr lang="en-US" sz="1050" spc="-7" dirty="0">
                <a:cs typeface="Arial" panose="020B0604020202020204" pitchFamily="34" charset="0"/>
              </a:rPr>
              <a:t>al.</a:t>
            </a:r>
            <a:r>
              <a:rPr lang="en-US" sz="1050" spc="-13" dirty="0">
                <a:cs typeface="Arial" panose="020B0604020202020204" pitchFamily="34" charset="0"/>
              </a:rPr>
              <a:t> </a:t>
            </a:r>
            <a:r>
              <a:rPr lang="en-US" sz="1050" dirty="0">
                <a:cs typeface="Arial" panose="020B0604020202020204" pitchFamily="34" charset="0"/>
              </a:rPr>
              <a:t>2021 </a:t>
            </a:r>
            <a:endParaRPr lang="en-US" sz="1050"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31858B6E-83A1-8439-A385-2F97CD824AC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755293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Hypothetical model of carcinogenesis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633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Nasopharyngeal cancer (NPC)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714586" y="1504511"/>
            <a:ext cx="5661499" cy="5336503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2065" marR="5080">
              <a:lnSpc>
                <a:spcPct val="100000"/>
              </a:lnSpc>
              <a:tabLst>
                <a:tab pos="355600" algn="l"/>
                <a:tab pos="356235" algn="l"/>
              </a:tabLst>
            </a:pPr>
            <a:r>
              <a:rPr lang="en-US" sz="2400" spc="-5" dirty="0">
                <a:cs typeface="Arial" panose="020B0604020202020204" pitchFamily="34" charset="0"/>
              </a:rPr>
              <a:t>Diagnosis is standard H&amp;E; EBER nearly confirmatory as &gt; 95% are positive</a:t>
            </a:r>
          </a:p>
          <a:p>
            <a:pPr marL="12065" marR="5080">
              <a:lnSpc>
                <a:spcPct val="100000"/>
              </a:lnSpc>
              <a:tabLst>
                <a:tab pos="355600" algn="l"/>
                <a:tab pos="356235" algn="l"/>
              </a:tabLst>
            </a:pPr>
            <a:endParaRPr lang="en-US" sz="2400" spc="-5" dirty="0">
              <a:cs typeface="Arial" panose="020B0604020202020204" pitchFamily="34" charset="0"/>
            </a:endParaRPr>
          </a:p>
          <a:p>
            <a:pPr marL="12065" marR="5080">
              <a:tabLst>
                <a:tab pos="355600" algn="l"/>
                <a:tab pos="356235" algn="l"/>
              </a:tabLst>
            </a:pPr>
            <a:r>
              <a:rPr lang="en-US" sz="2400" spc="-5" dirty="0">
                <a:cs typeface="Arial" panose="020B0604020202020204" pitchFamily="34" charset="0"/>
              </a:rPr>
              <a:t>Treatment</a:t>
            </a:r>
            <a:r>
              <a:rPr lang="en-US" sz="2400" spc="-40" dirty="0">
                <a:cs typeface="Arial" panose="020B0604020202020204" pitchFamily="34" charset="0"/>
              </a:rPr>
              <a:t> </a:t>
            </a:r>
            <a:r>
              <a:rPr lang="en-US" sz="2400" spc="-5" dirty="0">
                <a:cs typeface="Arial" panose="020B0604020202020204" pitchFamily="34" charset="0"/>
              </a:rPr>
              <a:t>is largely</a:t>
            </a:r>
            <a:r>
              <a:rPr lang="en-US" sz="2400" spc="-20" dirty="0">
                <a:cs typeface="Arial" panose="020B0604020202020204" pitchFamily="34" charset="0"/>
              </a:rPr>
              <a:t> </a:t>
            </a:r>
            <a:r>
              <a:rPr lang="en-US" sz="2400" i="1" spc="-5" dirty="0">
                <a:cs typeface="Arial" panose="020B0604020202020204" pitchFamily="34" charset="0"/>
              </a:rPr>
              <a:t>non-surgical</a:t>
            </a:r>
            <a:r>
              <a:rPr lang="en-US" sz="2400" spc="-40" dirty="0">
                <a:cs typeface="Arial" panose="020B0604020202020204" pitchFamily="34" charset="0"/>
              </a:rPr>
              <a:t> </a:t>
            </a:r>
            <a:r>
              <a:rPr lang="en-US" sz="2400" spc="-5" dirty="0">
                <a:cs typeface="Arial" panose="020B0604020202020204" pitchFamily="34" charset="0"/>
              </a:rPr>
              <a:t>based</a:t>
            </a:r>
            <a:r>
              <a:rPr lang="en-US" sz="2400" spc="-30" dirty="0">
                <a:cs typeface="Arial" panose="020B0604020202020204" pitchFamily="34" charset="0"/>
              </a:rPr>
              <a:t> </a:t>
            </a:r>
            <a:r>
              <a:rPr lang="en-US" sz="2400" spc="-10" dirty="0">
                <a:cs typeface="Arial" panose="020B0604020202020204" pitchFamily="34" charset="0"/>
              </a:rPr>
              <a:t>on </a:t>
            </a:r>
            <a:r>
              <a:rPr lang="en-US" sz="2400" spc="-875" dirty="0">
                <a:cs typeface="Arial" panose="020B0604020202020204" pitchFamily="34" charset="0"/>
              </a:rPr>
              <a:t> </a:t>
            </a:r>
            <a:r>
              <a:rPr lang="en-US" sz="2400" spc="-5" dirty="0">
                <a:cs typeface="Arial" panose="020B0604020202020204" pitchFamily="34" charset="0"/>
              </a:rPr>
              <a:t>staging (radiotherapy, chemotherapy)</a:t>
            </a:r>
            <a:endParaRPr lang="en-US" sz="2400" dirty="0">
              <a:cs typeface="Arial" panose="020B0604020202020204" pitchFamily="34" charset="0"/>
            </a:endParaRPr>
          </a:p>
          <a:p>
            <a:pPr marL="12065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356235" algn="l"/>
              </a:tabLst>
            </a:pPr>
            <a:endParaRPr lang="en-US" sz="2400" spc="-5" dirty="0">
              <a:cs typeface="Arial" panose="020B0604020202020204" pitchFamily="34" charset="0"/>
            </a:endParaRPr>
          </a:p>
          <a:p>
            <a:pPr marL="12065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356235" algn="l"/>
              </a:tabLst>
            </a:pPr>
            <a:r>
              <a:rPr lang="en-US" sz="2400" spc="-5" dirty="0">
                <a:cs typeface="Arial" panose="020B0604020202020204" pitchFamily="34" charset="0"/>
              </a:rPr>
              <a:t>Treatment of metastatic disease is based on the combination of chemotherapy with PD-1 inhibitors</a:t>
            </a:r>
          </a:p>
          <a:p>
            <a:pPr marL="12065" marR="5080">
              <a:lnSpc>
                <a:spcPct val="100000"/>
              </a:lnSpc>
              <a:spcBef>
                <a:spcPts val="105"/>
              </a:spcBef>
              <a:tabLst>
                <a:tab pos="355600" algn="l"/>
                <a:tab pos="356235" algn="l"/>
              </a:tabLst>
            </a:pPr>
            <a:endParaRPr lang="en-US" sz="2400" dirty="0">
              <a:cs typeface="Arial" panose="020B0604020202020204" pitchFamily="34" charset="0"/>
            </a:endParaRPr>
          </a:p>
          <a:p>
            <a:pPr marL="12065" marR="636905">
              <a:tabLst>
                <a:tab pos="355600" algn="l"/>
                <a:tab pos="356235" algn="l"/>
              </a:tabLst>
            </a:pPr>
            <a:r>
              <a:rPr lang="en-US" sz="2400" dirty="0">
                <a:cs typeface="Arial" panose="020B0604020202020204" pitchFamily="34" charset="0"/>
              </a:rPr>
              <a:t>Plasma EBV DNA detection </a:t>
            </a:r>
            <a:r>
              <a:rPr lang="en-US" sz="2400" i="1" dirty="0">
                <a:cs typeface="Arial" panose="020B0604020202020204" pitchFamily="34" charset="0"/>
              </a:rPr>
              <a:t>may </a:t>
            </a:r>
            <a:r>
              <a:rPr lang="en-US" sz="2400" dirty="0">
                <a:cs typeface="Arial" panose="020B0604020202020204" pitchFamily="34" charset="0"/>
              </a:rPr>
              <a:t>be useful for prognostication and surveillance</a:t>
            </a:r>
          </a:p>
          <a:p>
            <a:pPr marL="12065" marR="636905">
              <a:tabLst>
                <a:tab pos="355600" algn="l"/>
                <a:tab pos="356235" algn="l"/>
              </a:tabLst>
            </a:pPr>
            <a:endParaRPr lang="en-US" sz="2400" i="1" dirty="0"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B246A-7306-A944-F9AD-ADAA3D8D5FB4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cs typeface="Arial" panose="020B0604020202020204" pitchFamily="34" charset="0"/>
              </a:rPr>
              <a:t>Chan et al. 2017 </a:t>
            </a:r>
            <a:endParaRPr lang="en-US" sz="1050" dirty="0"/>
          </a:p>
        </p:txBody>
      </p:sp>
      <p:pic>
        <p:nvPicPr>
          <p:cNvPr id="6" name="Picture 5" descr="Histology-and-marker-expression-of-NPC-tissue-FG014-200-Consecutive-sections-at-4-m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421" y="3408220"/>
            <a:ext cx="5029200" cy="2070883"/>
          </a:xfrm>
          <a:prstGeom prst="rect">
            <a:avLst/>
          </a:prstGeom>
        </p:spPr>
      </p:pic>
      <p:pic>
        <p:nvPicPr>
          <p:cNvPr id="7" name="Picture 6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421" y="1504511"/>
            <a:ext cx="5029200" cy="164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80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Anatomical subsites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2" name="Picture 11" descr="A picture containing text, pink&#10;&#10;Description automatically generated">
            <a:extLst>
              <a:ext uri="{FF2B5EF4-FFF2-40B4-BE49-F238E27FC236}">
                <a16:creationId xmlns:a16="http://schemas.microsoft.com/office/drawing/2014/main" id="{2F8491AB-9A07-79B0-E1C2-81196547D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320" y="1235594"/>
            <a:ext cx="9661359" cy="512916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E46525-A555-651D-C237-7DBDF95BE79C}"/>
              </a:ext>
            </a:extLst>
          </p:cNvPr>
          <p:cNvSpPr txBox="1"/>
          <p:nvPr/>
        </p:nvSpPr>
        <p:spPr>
          <a:xfrm>
            <a:off x="7772400" y="6596390"/>
            <a:ext cx="441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Johnson et</a:t>
            </a:r>
            <a:r>
              <a:rPr lang="en-US" sz="105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05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2020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954DBEC-DCEE-B481-52AE-3C90564AEB93}"/>
              </a:ext>
            </a:extLst>
          </p:cNvPr>
          <p:cNvSpPr/>
          <p:nvPr/>
        </p:nvSpPr>
        <p:spPr>
          <a:xfrm>
            <a:off x="5284427" y="4731489"/>
            <a:ext cx="988782" cy="32960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38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+mn-lt"/>
                <a:cs typeface="Arial" panose="020B0604020202020204" pitchFamily="34" charset="0"/>
              </a:rPr>
              <a:t>Salivary gland cancer (SGC)</a:t>
            </a:r>
            <a:endParaRPr lang="en-US" sz="4000" b="1" spc="-2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5428826" y="1232410"/>
            <a:ext cx="6048589" cy="5330989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3 pairs of </a:t>
            </a:r>
            <a:r>
              <a:rPr lang="en-US" sz="2400" spc="-13" dirty="0">
                <a:latin typeface="Calibri" panose="020F0502020204030204" pitchFamily="34" charset="0"/>
                <a:cs typeface="Calibri" panose="020F0502020204030204" pitchFamily="34" charset="0"/>
              </a:rPr>
              <a:t>major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salivary glands/minor</a:t>
            </a:r>
            <a:r>
              <a:rPr lang="en-US" sz="240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salivary</a:t>
            </a:r>
            <a:r>
              <a:rPr lang="en-US" sz="24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glands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Most</a:t>
            </a:r>
            <a:r>
              <a:rPr lang="en-US" sz="240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common</a:t>
            </a:r>
            <a:r>
              <a:rPr lang="en-US" sz="2400" spc="-3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site</a:t>
            </a:r>
            <a:r>
              <a:rPr lang="en-US" sz="2400" spc="-2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sz="24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7" dirty="0">
                <a:latin typeface="Calibri" panose="020F0502020204030204" pitchFamily="34" charset="0"/>
                <a:cs typeface="Calibri" panose="020F0502020204030204" pitchFamily="34" charset="0"/>
              </a:rPr>
              <a:t>parotid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endParaRPr lang="en-US" sz="2400" spc="-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6-8%</a:t>
            </a:r>
            <a:r>
              <a:rPr lang="en-US" sz="2400" spc="-35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400" spc="-2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head and neck cancers</a:t>
            </a: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endParaRPr lang="en-US" sz="2400" spc="-5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687705">
              <a:lnSpc>
                <a:spcPct val="121900"/>
              </a:lnSpc>
              <a:spcBef>
                <a:spcPts val="100"/>
              </a:spcBef>
            </a:pP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Incidence: 1-3</a:t>
            </a:r>
            <a:r>
              <a:rPr lang="en-US" sz="2400" spc="-15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400" spc="-5" dirty="0">
                <a:latin typeface="Calibri" panose="020F0502020204030204" pitchFamily="34" charset="0"/>
                <a:cs typeface="Calibri" panose="020F0502020204030204" pitchFamily="34" charset="0"/>
              </a:rPr>
              <a:t>100,000/year</a:t>
            </a:r>
          </a:p>
          <a:p>
            <a:pPr marL="12700" marR="5080">
              <a:lnSpc>
                <a:spcPts val="2270"/>
              </a:lnSpc>
              <a:spcBef>
                <a:spcPts val="835"/>
              </a:spcBef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marR="5080">
              <a:lnSpc>
                <a:spcPts val="2270"/>
              </a:lnSpc>
              <a:spcBef>
                <a:spcPts val="835"/>
              </a:spcBef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WHO classification, 5th ed: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24 distinct histologic subtypes</a:t>
            </a:r>
          </a:p>
          <a:p>
            <a:pPr marL="16933" marR="1192077">
              <a:lnSpc>
                <a:spcPct val="121900"/>
              </a:lnSpc>
              <a:spcBef>
                <a:spcPts val="133"/>
              </a:spcBef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bject 14">
            <a:extLst>
              <a:ext uri="{FF2B5EF4-FFF2-40B4-BE49-F238E27FC236}">
                <a16:creationId xmlns:a16="http://schemas.microsoft.com/office/drawing/2014/main" id="{A7B91DFF-3BDF-8825-646C-91BC1BEEF82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585" y="1504511"/>
            <a:ext cx="411944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22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>
            <a:extLst>
              <a:ext uri="{FF2B5EF4-FFF2-40B4-BE49-F238E27FC236}">
                <a16:creationId xmlns:a16="http://schemas.microsoft.com/office/drawing/2014/main" id="{1E1F6C3E-6785-E147-8D34-1DA49702EEB7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Management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C3FE259-5C39-65EB-DEF5-34F09EE539DE}"/>
              </a:ext>
            </a:extLst>
          </p:cNvPr>
          <p:cNvSpPr txBox="1"/>
          <p:nvPr/>
        </p:nvSpPr>
        <p:spPr>
          <a:xfrm>
            <a:off x="714588" y="1580896"/>
            <a:ext cx="5058891" cy="3850968"/>
          </a:xfrm>
          <a:prstGeom prst="rect">
            <a:avLst/>
          </a:prstGeom>
        </p:spPr>
        <p:txBody>
          <a:bodyPr vert="horz" wrap="square" lIns="0" tIns="126153" rIns="0" bIns="0" rtlCol="0">
            <a:spAutoFit/>
          </a:bodyPr>
          <a:lstStyle/>
          <a:p>
            <a:pPr marL="16933">
              <a:spcBef>
                <a:spcPts val="1153"/>
              </a:spcBef>
            </a:pPr>
            <a:r>
              <a:rPr lang="en-US" sz="2400" spc="-13" dirty="0">
                <a:cs typeface="Arial" panose="020B0604020202020204" pitchFamily="34" charset="0"/>
              </a:rPr>
              <a:t>Traditionally</a:t>
            </a:r>
            <a:r>
              <a:rPr lang="en-US" sz="2400" spc="40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a</a:t>
            </a:r>
            <a:r>
              <a:rPr lang="en-US" sz="2400" spc="-13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surgical</a:t>
            </a:r>
            <a:r>
              <a:rPr lang="en-US" sz="2400" spc="33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disease: </a:t>
            </a:r>
            <a:r>
              <a:rPr lang="en-US" sz="2400" i="1" spc="-7" dirty="0">
                <a:cs typeface="Arial" panose="020B0604020202020204" pitchFamily="34" charset="0"/>
              </a:rPr>
              <a:t>surgery</a:t>
            </a:r>
            <a:r>
              <a:rPr lang="en-US" sz="2400" spc="-7" dirty="0">
                <a:cs typeface="Arial" panose="020B0604020202020204" pitchFamily="34" charset="0"/>
              </a:rPr>
              <a:t> is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both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diagnostic</a:t>
            </a:r>
            <a:r>
              <a:rPr lang="en-US" sz="2400" spc="47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and </a:t>
            </a:r>
            <a:r>
              <a:rPr lang="en-US" sz="2400" spc="-679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therapeutic</a:t>
            </a:r>
            <a:endParaRPr lang="en-US" sz="2400" dirty="0">
              <a:cs typeface="Arial" panose="020B0604020202020204" pitchFamily="34" charset="0"/>
            </a:endParaRPr>
          </a:p>
          <a:p>
            <a:pPr>
              <a:spcBef>
                <a:spcPts val="20"/>
              </a:spcBef>
            </a:pPr>
            <a:endParaRPr lang="en-US" sz="2400" dirty="0">
              <a:cs typeface="Arial" panose="020B0604020202020204" pitchFamily="34" charset="0"/>
            </a:endParaRPr>
          </a:p>
          <a:p>
            <a:pPr marL="16933"/>
            <a:r>
              <a:rPr lang="en-US" sz="2400" spc="-7" dirty="0">
                <a:cs typeface="Arial" panose="020B0604020202020204" pitchFamily="34" charset="0"/>
              </a:rPr>
              <a:t>Adjuvant</a:t>
            </a:r>
            <a:r>
              <a:rPr lang="en-US" sz="2400" spc="7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(chemo)radiotherapy</a:t>
            </a:r>
          </a:p>
          <a:p>
            <a:pPr marL="16933"/>
            <a:endParaRPr lang="en-US" sz="2400" dirty="0">
              <a:cs typeface="Arial" panose="020B0604020202020204" pitchFamily="34" charset="0"/>
            </a:endParaRPr>
          </a:p>
          <a:p>
            <a:pPr marL="16933" marR="545240">
              <a:lnSpc>
                <a:spcPct val="70000"/>
              </a:lnSpc>
              <a:spcBef>
                <a:spcPts val="1053"/>
              </a:spcBef>
            </a:pPr>
            <a:r>
              <a:rPr lang="en-US" sz="2400" spc="-7" dirty="0">
                <a:cs typeface="Arial" panose="020B0604020202020204" pitchFamily="34" charset="0"/>
              </a:rPr>
              <a:t>Most</a:t>
            </a:r>
            <a:r>
              <a:rPr lang="en-US" sz="2400" spc="-13" dirty="0">
                <a:cs typeface="Arial" panose="020B0604020202020204" pitchFamily="34" charset="0"/>
              </a:rPr>
              <a:t> </a:t>
            </a:r>
            <a:r>
              <a:rPr lang="en-US" sz="2400" spc="-7" dirty="0">
                <a:cs typeface="Arial" panose="020B0604020202020204" pitchFamily="34" charset="0"/>
              </a:rPr>
              <a:t>subtypes not </a:t>
            </a:r>
            <a:r>
              <a:rPr lang="en-US" sz="2400" spc="-7" dirty="0" err="1">
                <a:cs typeface="Arial" panose="020B0604020202020204" pitchFamily="34" charset="0"/>
              </a:rPr>
              <a:t>chemosensitive</a:t>
            </a:r>
            <a:endParaRPr lang="en-US" sz="24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sz="24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cs typeface="Arial" panose="020B0604020202020204" pitchFamily="34" charset="0"/>
              </a:rPr>
              <a:t>Molecular characterization &gt; histology-driven abnormalities: opportunities for targeted therapies </a:t>
            </a:r>
          </a:p>
        </p:txBody>
      </p:sp>
      <p:pic>
        <p:nvPicPr>
          <p:cNvPr id="5" name="object 11">
            <a:extLst>
              <a:ext uri="{FF2B5EF4-FFF2-40B4-BE49-F238E27FC236}">
                <a16:creationId xmlns:a16="http://schemas.microsoft.com/office/drawing/2014/main" id="{852F1F12-C982-27A3-37D9-21E8FDB6887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5999" y="1580896"/>
            <a:ext cx="5299335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86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DE75-1463-BBE2-9149-E38BAB2DD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>
                <a:latin typeface="+mn-lt"/>
                <a:cs typeface="Arial" panose="020B0604020202020204" pitchFamily="34" charset="0"/>
              </a:rPr>
              <a:t>Skin cancer </a:t>
            </a:r>
            <a:r>
              <a:rPr lang="en-US" sz="4800" b="1" dirty="0">
                <a:latin typeface="+mn-lt"/>
                <a:cs typeface="Arial" panose="020B0604020202020204" pitchFamily="34" charset="0"/>
              </a:rPr>
              <a:t>(melanoma)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EAC61-E7EE-0573-7E74-63B1FA059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46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7A605-BEF6-5FEC-6AFA-68F9F4061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588" y="1325563"/>
            <a:ext cx="5970418" cy="485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Melanoma is a malignancy of melanocytes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1% of skin cancers; &gt;80% of skin cancer deaths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Median age at diagnosis is 59 years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Subtypes: cutaneous, acral, mucosal, uveal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AD0006-46DC-84C8-E753-48D388A3EED0}"/>
              </a:ext>
            </a:extLst>
          </p:cNvPr>
          <p:cNvSpPr txBox="1"/>
          <p:nvPr/>
        </p:nvSpPr>
        <p:spPr>
          <a:xfrm>
            <a:off x="5084619" y="6596390"/>
            <a:ext cx="7107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 err="1">
                <a:cs typeface="Calibri" panose="020F0502020204030204" pitchFamily="34" charset="0"/>
              </a:rPr>
              <a:t>Kibbi</a:t>
            </a:r>
            <a:r>
              <a:rPr lang="en-US" sz="1200" spc="-13" dirty="0">
                <a:cs typeface="Calibri" panose="020F0502020204030204" pitchFamily="34" charset="0"/>
              </a:rPr>
              <a:t> et</a:t>
            </a:r>
            <a:r>
              <a:rPr lang="en-US" sz="1200" spc="7" dirty="0">
                <a:cs typeface="Calibri" panose="020F0502020204030204" pitchFamily="34" charset="0"/>
              </a:rPr>
              <a:t> </a:t>
            </a:r>
            <a:r>
              <a:rPr lang="en-US" sz="1200" spc="-7" dirty="0">
                <a:cs typeface="Calibri" panose="020F0502020204030204" pitchFamily="34" charset="0"/>
              </a:rPr>
              <a:t>al.</a:t>
            </a:r>
            <a:r>
              <a:rPr lang="en-US" sz="1200" spc="-13" dirty="0">
                <a:cs typeface="Calibri" panose="020F0502020204030204" pitchFamily="34" charset="0"/>
              </a:rPr>
              <a:t> </a:t>
            </a:r>
            <a:r>
              <a:rPr lang="en-US" sz="1200" dirty="0">
                <a:cs typeface="Calibri" panose="020F0502020204030204" pitchFamily="34" charset="0"/>
              </a:rPr>
              <a:t>2016; </a:t>
            </a:r>
            <a:r>
              <a:rPr lang="en-US" sz="1200" dirty="0" err="1">
                <a:cs typeface="Calibri" panose="020F0502020204030204" pitchFamily="34" charset="0"/>
              </a:rPr>
              <a:t>Rabbie</a:t>
            </a:r>
            <a:r>
              <a:rPr lang="en-US" sz="1200" dirty="0">
                <a:cs typeface="Calibri" panose="020F0502020204030204" pitchFamily="34" charset="0"/>
              </a:rPr>
              <a:t> et al. 2019; Bleyer et al. 2006;</a:t>
            </a:r>
            <a:r>
              <a:rPr lang="en-US" sz="1200" spc="-13" dirty="0">
                <a:cs typeface="Calibri" panose="020F0502020204030204" pitchFamily="34" charset="0"/>
              </a:rPr>
              <a:t> Long et al. 2023</a:t>
            </a:r>
            <a:endParaRPr lang="en-US" sz="1200" dirty="0">
              <a:cs typeface="Calibri" panose="020F0502020204030204" pitchFamily="34" charset="0"/>
            </a:endParaRPr>
          </a:p>
          <a:p>
            <a:pPr algn="r"/>
            <a:endParaRPr lang="en-US" sz="1200" dirty="0">
              <a:cs typeface="Calibri" panose="020F0502020204030204" pitchFamily="34" charset="0"/>
            </a:endParaRPr>
          </a:p>
        </p:txBody>
      </p:sp>
      <p:pic>
        <p:nvPicPr>
          <p:cNvPr id="6" name="Picture 5" descr="A screenshot of a table&#10;&#10;Description automatically generated">
            <a:extLst>
              <a:ext uri="{FF2B5EF4-FFF2-40B4-BE49-F238E27FC236}">
                <a16:creationId xmlns:a16="http://schemas.microsoft.com/office/drawing/2014/main" id="{462BC903-DDBB-F3D0-F240-6520E6C3245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964680" y="381306"/>
            <a:ext cx="4389120" cy="6095388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9F14FAFD-9AD3-4984-F6A3-83A45CA51C9B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Epidemiology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112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white and blue lines&#10;&#10;Description automatically generated">
            <a:extLst>
              <a:ext uri="{FF2B5EF4-FFF2-40B4-BE49-F238E27FC236}">
                <a16:creationId xmlns:a16="http://schemas.microsoft.com/office/drawing/2014/main" id="{D2A2AF5F-9AE5-D694-1162-A1BE561BE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16042" y="1251705"/>
            <a:ext cx="4937760" cy="4279393"/>
          </a:xfrm>
        </p:spPr>
      </p:pic>
      <p:pic>
        <p:nvPicPr>
          <p:cNvPr id="7" name="Picture 6" descr="A comparison of two people&#10;&#10;Description automatically generated">
            <a:extLst>
              <a:ext uri="{FF2B5EF4-FFF2-40B4-BE49-F238E27FC236}">
                <a16:creationId xmlns:a16="http://schemas.microsoft.com/office/drawing/2014/main" id="{F7E0DDBB-292E-BADF-C3C6-D1398942E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51705"/>
            <a:ext cx="4937760" cy="42357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EAF913-28AC-5DD9-DD89-CF63CE57ADB0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Siegel et</a:t>
            </a:r>
            <a:r>
              <a:rPr lang="en-US" sz="12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2023; Guy et al. 2015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A48769-DDB9-793A-105C-27387533EE66}"/>
              </a:ext>
            </a:extLst>
          </p:cNvPr>
          <p:cNvSpPr txBox="1"/>
          <p:nvPr/>
        </p:nvSpPr>
        <p:spPr>
          <a:xfrm>
            <a:off x="838198" y="5531098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Mediterranean 3-5/100k, Northern Europe 12-35/100k, Oceania &gt;50/100k; systematically underestimated: </a:t>
            </a:r>
            <a:r>
              <a:rPr lang="en-US" sz="1400" i="1" dirty="0"/>
              <a:t>in situ </a:t>
            </a:r>
            <a:r>
              <a:rPr lang="en-US" sz="1400" dirty="0"/>
              <a:t>melanoma treated on outpatient basis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681C26-FA5C-0A4A-AD9F-771C5F8A33BA}"/>
              </a:ext>
            </a:extLst>
          </p:cNvPr>
          <p:cNvSpPr/>
          <p:nvPr/>
        </p:nvSpPr>
        <p:spPr>
          <a:xfrm>
            <a:off x="838198" y="2254253"/>
            <a:ext cx="4937760" cy="1411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C051E1A-4BA6-63E1-7736-FB5520F8FC56}"/>
              </a:ext>
            </a:extLst>
          </p:cNvPr>
          <p:cNvCxnSpPr>
            <a:cxnSpLocks/>
          </p:cNvCxnSpPr>
          <p:nvPr/>
        </p:nvCxnSpPr>
        <p:spPr>
          <a:xfrm>
            <a:off x="9549114" y="1251705"/>
            <a:ext cx="0" cy="3887454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2">
            <a:extLst>
              <a:ext uri="{FF2B5EF4-FFF2-40B4-BE49-F238E27FC236}">
                <a16:creationId xmlns:a16="http://schemas.microsoft.com/office/drawing/2014/main" id="{2705AF04-2152-1B9A-B858-362695380879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Incidence and mortality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yellow cover with a cartoon of a duckling&#10;&#10;Description automatically generated">
            <a:extLst>
              <a:ext uri="{FF2B5EF4-FFF2-40B4-BE49-F238E27FC236}">
                <a16:creationId xmlns:a16="http://schemas.microsoft.com/office/drawing/2014/main" id="{C65D06E9-47FB-41A0-6EEC-27F4E1A4A1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41" r="1" b="19415"/>
          <a:stretch/>
        </p:blipFill>
        <p:spPr>
          <a:xfrm>
            <a:off x="300" y="1130513"/>
            <a:ext cx="5004928" cy="5727482"/>
          </a:xfrm>
          <a:custGeom>
            <a:avLst/>
            <a:gdLst/>
            <a:ahLst/>
            <a:cxnLst/>
            <a:rect l="l" t="t" r="r" b="b"/>
            <a:pathLst>
              <a:path w="5004928" h="5727482">
                <a:moveTo>
                  <a:pt x="1673274" y="0"/>
                </a:moveTo>
                <a:cubicBezTo>
                  <a:pt x="3513296" y="0"/>
                  <a:pt x="5004928" y="1491632"/>
                  <a:pt x="5004928" y="3331654"/>
                </a:cubicBezTo>
                <a:cubicBezTo>
                  <a:pt x="5004928" y="4251665"/>
                  <a:pt x="4632020" y="5084579"/>
                  <a:pt x="4029109" y="5687489"/>
                </a:cubicBezTo>
                <a:lnTo>
                  <a:pt x="3985106" y="5727482"/>
                </a:lnTo>
                <a:lnTo>
                  <a:pt x="0" y="5727482"/>
                </a:lnTo>
                <a:lnTo>
                  <a:pt x="0" y="453879"/>
                </a:lnTo>
                <a:lnTo>
                  <a:pt x="85210" y="402113"/>
                </a:lnTo>
                <a:cubicBezTo>
                  <a:pt x="557283" y="145668"/>
                  <a:pt x="1098267" y="0"/>
                  <a:pt x="1673274" y="0"/>
                </a:cubicBezTo>
                <a:close/>
              </a:path>
            </a:pathLst>
          </a:custGeom>
        </p:spPr>
      </p:pic>
      <p:pic>
        <p:nvPicPr>
          <p:cNvPr id="4" name="Picture 3" descr="A poster of moles and skin diseases&#10;&#10;Description automatically generated with medium confidence">
            <a:extLst>
              <a:ext uri="{FF2B5EF4-FFF2-40B4-BE49-F238E27FC236}">
                <a16:creationId xmlns:a16="http://schemas.microsoft.com/office/drawing/2014/main" id="{0D01BD30-E81B-BDCF-31C6-49E67AA69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372" y="1325563"/>
            <a:ext cx="4663440" cy="452116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3FAB5C-A132-27AD-03F4-9F48F7EAA291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Grob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et al. 1998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 descr="A person with a beard and a beard with a duckling on his back&#10;&#10;Description automatically generated">
            <a:extLst>
              <a:ext uri="{FF2B5EF4-FFF2-40B4-BE49-F238E27FC236}">
                <a16:creationId xmlns:a16="http://schemas.microsoft.com/office/drawing/2014/main" id="{4B6FE797-9EF0-0FF9-CB9A-9217E42016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8978" y="1130505"/>
            <a:ext cx="4114800" cy="41390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C2FC853-C2D0-3BE7-638F-CAE994A94EC3}"/>
              </a:ext>
            </a:extLst>
          </p:cNvPr>
          <p:cNvSpPr txBox="1"/>
          <p:nvPr/>
        </p:nvSpPr>
        <p:spPr>
          <a:xfrm>
            <a:off x="3485322" y="6109817"/>
            <a:ext cx="83154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Diagnosis: excision biopsy </a:t>
            </a:r>
            <a:r>
              <a:rPr lang="en-US" sz="1400" dirty="0"/>
              <a:t>(wide local excision with adequate margins, sentinel LN biopsy)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FF4CBC0A-0DD7-6FC1-954E-2300954EBCCF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Early diagnosis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44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AD0006-46DC-84C8-E753-48D388A3EED0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120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ershenwald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12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2017</a:t>
            </a:r>
          </a:p>
        </p:txBody>
      </p:sp>
      <p:pic>
        <p:nvPicPr>
          <p:cNvPr id="12" name="Content Placeholder 11" descr="A graph showing the number of patients with different colored lines&#10;&#10;Description automatically generated">
            <a:extLst>
              <a:ext uri="{FF2B5EF4-FFF2-40B4-BE49-F238E27FC236}">
                <a16:creationId xmlns:a16="http://schemas.microsoft.com/office/drawing/2014/main" id="{92BC350B-D826-8921-306F-8BB36BA420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72196" y="1269240"/>
            <a:ext cx="3383280" cy="2544224"/>
          </a:xfrm>
        </p:spPr>
      </p:pic>
      <p:pic>
        <p:nvPicPr>
          <p:cNvPr id="14" name="Picture 13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7C6CD88C-1B29-601B-82C2-B52F3E005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2196" y="3899648"/>
            <a:ext cx="3383280" cy="2512534"/>
          </a:xfrm>
          <a:prstGeom prst="rect">
            <a:avLst/>
          </a:prstGeom>
        </p:spPr>
      </p:pic>
      <p:pic>
        <p:nvPicPr>
          <p:cNvPr id="20" name="Picture 19" descr="A chart of medical information&#10;&#10;Description automatically generated with medium confidence">
            <a:extLst>
              <a:ext uri="{FF2B5EF4-FFF2-40B4-BE49-F238E27FC236}">
                <a16:creationId xmlns:a16="http://schemas.microsoft.com/office/drawing/2014/main" id="{97C80D5F-0FF4-F61C-F484-156E5C8828F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1269241"/>
            <a:ext cx="5943600" cy="5142941"/>
          </a:xfrm>
          <a:prstGeom prst="rect">
            <a:avLst/>
          </a:prstGeom>
        </p:spPr>
      </p:pic>
      <p:sp>
        <p:nvSpPr>
          <p:cNvPr id="6" name="object 2">
            <a:extLst>
              <a:ext uri="{FF2B5EF4-FFF2-40B4-BE49-F238E27FC236}">
                <a16:creationId xmlns:a16="http://schemas.microsoft.com/office/drawing/2014/main" id="{A71725FE-2A97-4463-C04B-62C51A3D2DD5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Staging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6686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A495B-597A-AAF9-5949-97798DC34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5FD427-F16B-2015-AF17-629DCFC0718F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Michielin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et</a:t>
            </a:r>
            <a:r>
              <a:rPr lang="en-US" sz="12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2019 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9B266B77-E703-0CD1-798D-7913883897A1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Management of local/locoregional disease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Content Placeholder 9" descr="Close-up of a person's skin with a marker&#10;&#10;AI-generated content may be incorrect.">
            <a:extLst>
              <a:ext uri="{FF2B5EF4-FFF2-40B4-BE49-F238E27FC236}">
                <a16:creationId xmlns:a16="http://schemas.microsoft.com/office/drawing/2014/main" id="{BFE3D0AE-82DF-3195-C9D1-E2B74380D3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656" y="1856601"/>
            <a:ext cx="9298687" cy="3957794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4BCB47C-A7CD-E6AA-43DF-D89593531334}"/>
              </a:ext>
            </a:extLst>
          </p:cNvPr>
          <p:cNvSpPr/>
          <p:nvPr/>
        </p:nvSpPr>
        <p:spPr>
          <a:xfrm>
            <a:off x="8549640" y="4739640"/>
            <a:ext cx="2195703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903056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4255B61-46E1-8858-9B8D-994CA1000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4437" y="1825625"/>
            <a:ext cx="9883125" cy="4351338"/>
          </a:xfr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0B18AE8B-F229-BDCB-F743-4957F5A2DB64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Adjuvant treatment options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858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AD0006-46DC-84C8-E753-48D388A3EED0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Middleton et</a:t>
            </a:r>
            <a:r>
              <a:rPr lang="en-US" sz="12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2000; Hodi et al. 2010 </a:t>
            </a:r>
          </a:p>
        </p:txBody>
      </p:sp>
      <p:pic>
        <p:nvPicPr>
          <p:cNvPr id="13" name="Content Placeholder 12" descr="A graph of a number of objects&#10;&#10;Description automatically generated">
            <a:extLst>
              <a:ext uri="{FF2B5EF4-FFF2-40B4-BE49-F238E27FC236}">
                <a16:creationId xmlns:a16="http://schemas.microsoft.com/office/drawing/2014/main" id="{9772C38B-5B57-60C1-BEAA-A584AD6C3A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4947"/>
            <a:ext cx="4572000" cy="3637329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D555D13-DC3B-B13E-8654-1D04AC8B103B}"/>
              </a:ext>
            </a:extLst>
          </p:cNvPr>
          <p:cNvSpPr txBox="1"/>
          <p:nvPr/>
        </p:nvSpPr>
        <p:spPr>
          <a:xfrm>
            <a:off x="2208475" y="2749573"/>
            <a:ext cx="217666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Temozolomide vs DTIC</a:t>
            </a:r>
          </a:p>
          <a:p>
            <a:r>
              <a:rPr lang="en-US" sz="1400" dirty="0"/>
              <a:t>Median OS ≃ 6 months</a:t>
            </a:r>
          </a:p>
          <a:p>
            <a:r>
              <a:rPr lang="en-US" sz="1400" b="1" dirty="0"/>
              <a:t>5-year OS ≃ 6%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9B5000-4AC2-F9ED-1A96-C608C0105209}"/>
              </a:ext>
            </a:extLst>
          </p:cNvPr>
          <p:cNvSpPr txBox="1"/>
          <p:nvPr/>
        </p:nvSpPr>
        <p:spPr>
          <a:xfrm>
            <a:off x="1939124" y="5611284"/>
            <a:ext cx="27153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&lt; 2011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35D1D082-8872-535C-AB07-80A89007B8F2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42847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Treatment of unresectable disease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 doctor with his hand on his face&#10;&#10;AI-generated content may be incorrect.">
            <a:extLst>
              <a:ext uri="{FF2B5EF4-FFF2-40B4-BE49-F238E27FC236}">
                <a16:creationId xmlns:a16="http://schemas.microsoft.com/office/drawing/2014/main" id="{34FF0B5E-BB67-7E7A-9723-D94FD9B11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552" y="1819227"/>
            <a:ext cx="2016000" cy="35712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BA50A8-A636-4A66-5F85-661F3C1F3CA2}"/>
              </a:ext>
            </a:extLst>
          </p:cNvPr>
          <p:cNvSpPr txBox="1"/>
          <p:nvPr/>
        </p:nvSpPr>
        <p:spPr>
          <a:xfrm>
            <a:off x="7262854" y="5585640"/>
            <a:ext cx="27153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2011</a:t>
            </a:r>
          </a:p>
        </p:txBody>
      </p:sp>
      <p:pic>
        <p:nvPicPr>
          <p:cNvPr id="12" name="Picture 11" descr="A graph of survival and months&#10;&#10;Description automatically generated">
            <a:extLst>
              <a:ext uri="{FF2B5EF4-FFF2-40B4-BE49-F238E27FC236}">
                <a16:creationId xmlns:a16="http://schemas.microsoft.com/office/drawing/2014/main" id="{F0E3290B-26AA-0995-AA5C-CAB706E7F3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224" y="1891448"/>
            <a:ext cx="5577840" cy="34233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B03B83B-F0C2-190C-6883-557E2EED91A8}"/>
              </a:ext>
            </a:extLst>
          </p:cNvPr>
          <p:cNvSpPr txBox="1"/>
          <p:nvPr/>
        </p:nvSpPr>
        <p:spPr>
          <a:xfrm>
            <a:off x="7773056" y="2965017"/>
            <a:ext cx="22058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Ipilimumab</a:t>
            </a:r>
          </a:p>
          <a:p>
            <a:r>
              <a:rPr lang="en-US" sz="1400" dirty="0"/>
              <a:t>Median OS 10.1 months</a:t>
            </a:r>
          </a:p>
        </p:txBody>
      </p:sp>
    </p:spTree>
    <p:extLst>
      <p:ext uri="{BB962C8B-B14F-4D97-AF65-F5344CB8AC3E}">
        <p14:creationId xmlns:p14="http://schemas.microsoft.com/office/powerpoint/2010/main" val="407591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ell cycle&#10;&#10;Description automatically generated">
            <a:extLst>
              <a:ext uri="{FF2B5EF4-FFF2-40B4-BE49-F238E27FC236}">
                <a16:creationId xmlns:a16="http://schemas.microsoft.com/office/drawing/2014/main" id="{2EA63EC2-DC12-E258-93A2-167191BE6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491" y="430357"/>
            <a:ext cx="9809018" cy="59972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7EA10C-5D54-B107-E9E2-C4DFAE724D76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 err="1">
                <a:latin typeface="Calibri" panose="020F0502020204030204" pitchFamily="34" charset="0"/>
                <a:cs typeface="Calibri" panose="020F0502020204030204" pitchFamily="34" charset="0"/>
              </a:rPr>
              <a:t>Ribas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et al. 2012 </a:t>
            </a:r>
          </a:p>
        </p:txBody>
      </p:sp>
    </p:spTree>
    <p:extLst>
      <p:ext uri="{BB962C8B-B14F-4D97-AF65-F5344CB8AC3E}">
        <p14:creationId xmlns:p14="http://schemas.microsoft.com/office/powerpoint/2010/main" val="269412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3AD0006-46DC-84C8-E753-48D388A3EED0}"/>
              </a:ext>
            </a:extLst>
          </p:cNvPr>
          <p:cNvSpPr txBox="1"/>
          <p:nvPr/>
        </p:nvSpPr>
        <p:spPr>
          <a:xfrm>
            <a:off x="7772400" y="6596390"/>
            <a:ext cx="4419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Larkin et</a:t>
            </a:r>
            <a:r>
              <a:rPr lang="en-US" sz="12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2015; 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Larkin et</a:t>
            </a:r>
            <a:r>
              <a:rPr lang="en-US" sz="1200" spc="7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spc="-7" dirty="0">
                <a:latin typeface="Calibri" panose="020F0502020204030204" pitchFamily="34" charset="0"/>
                <a:cs typeface="Calibri" panose="020F0502020204030204" pitchFamily="34" charset="0"/>
              </a:rPr>
              <a:t>al.</a:t>
            </a:r>
            <a:r>
              <a:rPr lang="en-US" sz="1200" spc="-13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2019;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Wolchok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et al. 2022</a:t>
            </a:r>
          </a:p>
        </p:txBody>
      </p:sp>
      <p:pic>
        <p:nvPicPr>
          <p:cNvPr id="19" name="Content Placeholder 1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355122F3-6EF6-5B05-CCD2-1A2A4528DC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81802" y="1013115"/>
            <a:ext cx="4389120" cy="2669493"/>
          </a:xfrm>
        </p:spPr>
      </p:pic>
      <p:pic>
        <p:nvPicPr>
          <p:cNvPr id="21" name="Picture 20" descr="A graph of a number of patients&#10;&#10;Description automatically generated">
            <a:extLst>
              <a:ext uri="{FF2B5EF4-FFF2-40B4-BE49-F238E27FC236}">
                <a16:creationId xmlns:a16="http://schemas.microsoft.com/office/drawing/2014/main" id="{CF259AC4-4AE9-DD11-7FEC-1C825D168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1802" y="3682902"/>
            <a:ext cx="4389120" cy="2913194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48BD8321-6D3F-FDD5-8CF9-BCD1902DB89B}"/>
              </a:ext>
            </a:extLst>
          </p:cNvPr>
          <p:cNvSpPr txBox="1">
            <a:spLocks/>
          </p:cNvSpPr>
          <p:nvPr/>
        </p:nvSpPr>
        <p:spPr>
          <a:xfrm>
            <a:off x="838200" y="1325563"/>
            <a:ext cx="5943602" cy="4851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Phase 3, Randomized 1:1:1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i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Primary endpoints: PFS, OS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Median OS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72.1 months Nivolumab plus Ipilimumab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36.9 months Nivolumab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19.9 months Ipilimumab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FF0000"/>
                </a:solidFill>
              </a:rPr>
              <a:t>No predictive biomarkers!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77E73770-6429-ABA1-D217-EB1712C6BD11}"/>
              </a:ext>
            </a:extLst>
          </p:cNvPr>
          <p:cNvSpPr txBox="1">
            <a:spLocks/>
          </p:cNvSpPr>
          <p:nvPr/>
        </p:nvSpPr>
        <p:spPr>
          <a:xfrm>
            <a:off x="714587" y="369667"/>
            <a:ext cx="9776299" cy="63265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en-US" sz="4000" b="1" spc="-13" dirty="0">
                <a:latin typeface="Calibri" panose="020F0502020204030204" pitchFamily="34" charset="0"/>
                <a:cs typeface="Calibri" panose="020F0502020204030204" pitchFamily="34" charset="0"/>
              </a:rPr>
              <a:t>Combination immunotherapy: CheckMate067</a:t>
            </a:r>
            <a:endParaRPr lang="en-US" sz="4000" b="1" spc="-2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610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50C10-D440-E6BF-3C88-9EE1E20BC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latin typeface="+mn-lt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2AB7C4-0F23-8AAB-3A02-64E4CCF61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49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5052</TotalTime>
  <Words>1698</Words>
  <Application>Microsoft Office PowerPoint</Application>
  <PresentationFormat>Ευρεία οθόνη</PresentationFormat>
  <Paragraphs>264</Paragraphs>
  <Slides>37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37</vt:i4>
      </vt:variant>
    </vt:vector>
  </HeadingPairs>
  <TitlesOfParts>
    <vt:vector size="44" baseType="lpstr">
      <vt:lpstr>Arial</vt:lpstr>
      <vt:lpstr>Arial MT</vt:lpstr>
      <vt:lpstr>Calibri</vt:lpstr>
      <vt:lpstr>Calibri Light</vt:lpstr>
      <vt:lpstr>Wingdings</vt:lpstr>
      <vt:lpstr>Office Theme</vt:lpstr>
      <vt:lpstr>4_2017_HTAA_Diabetes</vt:lpstr>
      <vt:lpstr>Head and neck cancer Skin cancer</vt:lpstr>
      <vt:lpstr>Head and neck cancer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HPV+ oropharyngeal squamous cell carcinoma (OPSCC)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Skin cancer (melanoma)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Vathiotis, Ioannis</dc:creator>
  <cp:lastModifiedBy>Sotiria Sotiriou</cp:lastModifiedBy>
  <cp:revision>159</cp:revision>
  <dcterms:created xsi:type="dcterms:W3CDTF">2023-05-11T18:01:58Z</dcterms:created>
  <dcterms:modified xsi:type="dcterms:W3CDTF">2026-04-22T07:06:17Z</dcterms:modified>
</cp:coreProperties>
</file>