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2" r:id="rId1"/>
  </p:sldMasterIdLst>
  <p:notesMasterIdLst>
    <p:notesMasterId r:id="rId55"/>
  </p:notesMasterIdLst>
  <p:sldIdLst>
    <p:sldId id="256" r:id="rId2"/>
    <p:sldId id="1109" r:id="rId3"/>
    <p:sldId id="264" r:id="rId4"/>
    <p:sldId id="260" r:id="rId5"/>
    <p:sldId id="327" r:id="rId6"/>
    <p:sldId id="1567" r:id="rId7"/>
    <p:sldId id="1560" r:id="rId8"/>
    <p:sldId id="1561" r:id="rId9"/>
    <p:sldId id="267" r:id="rId10"/>
    <p:sldId id="1149" r:id="rId11"/>
    <p:sldId id="1137" r:id="rId12"/>
    <p:sldId id="560" r:id="rId13"/>
    <p:sldId id="1565" r:id="rId14"/>
    <p:sldId id="280" r:id="rId15"/>
    <p:sldId id="1229" r:id="rId16"/>
    <p:sldId id="1146" r:id="rId17"/>
    <p:sldId id="322" r:id="rId18"/>
    <p:sldId id="1570" r:id="rId19"/>
    <p:sldId id="1119" r:id="rId20"/>
    <p:sldId id="1118" r:id="rId21"/>
    <p:sldId id="440" r:id="rId22"/>
    <p:sldId id="1154" r:id="rId23"/>
    <p:sldId id="442" r:id="rId24"/>
    <p:sldId id="711" r:id="rId25"/>
    <p:sldId id="721" r:id="rId26"/>
    <p:sldId id="415" r:id="rId27"/>
    <p:sldId id="1568" r:id="rId28"/>
    <p:sldId id="1569" r:id="rId29"/>
    <p:sldId id="1341" r:id="rId30"/>
    <p:sldId id="418" r:id="rId31"/>
    <p:sldId id="1562" r:id="rId32"/>
    <p:sldId id="422" r:id="rId33"/>
    <p:sldId id="1158" r:id="rId34"/>
    <p:sldId id="290" r:id="rId35"/>
    <p:sldId id="1549" r:id="rId36"/>
    <p:sldId id="1551" r:id="rId37"/>
    <p:sldId id="477" r:id="rId38"/>
    <p:sldId id="1541" r:id="rId39"/>
    <p:sldId id="1513" r:id="rId40"/>
    <p:sldId id="600" r:id="rId41"/>
    <p:sldId id="608" r:id="rId42"/>
    <p:sldId id="609" r:id="rId43"/>
    <p:sldId id="714" r:id="rId44"/>
    <p:sldId id="719" r:id="rId45"/>
    <p:sldId id="1571" r:id="rId46"/>
    <p:sldId id="1563" r:id="rId47"/>
    <p:sldId id="669" r:id="rId48"/>
    <p:sldId id="671" r:id="rId49"/>
    <p:sldId id="675" r:id="rId50"/>
    <p:sldId id="1150" r:id="rId51"/>
    <p:sldId id="1234" r:id="rId52"/>
    <p:sldId id="678" r:id="rId53"/>
    <p:sldId id="331" r:id="rId5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E6A30187-FC93-4743-8D37-E3E8AF685844}">
          <p14:sldIdLst>
            <p14:sldId id="256"/>
            <p14:sldId id="1109"/>
            <p14:sldId id="264"/>
            <p14:sldId id="260"/>
            <p14:sldId id="327"/>
            <p14:sldId id="1567"/>
            <p14:sldId id="1560"/>
            <p14:sldId id="1561"/>
            <p14:sldId id="267"/>
            <p14:sldId id="1149"/>
            <p14:sldId id="1137"/>
            <p14:sldId id="560"/>
            <p14:sldId id="1565"/>
            <p14:sldId id="280"/>
            <p14:sldId id="1229"/>
            <p14:sldId id="1146"/>
            <p14:sldId id="322"/>
            <p14:sldId id="1570"/>
            <p14:sldId id="1119"/>
            <p14:sldId id="1118"/>
            <p14:sldId id="440"/>
            <p14:sldId id="1154"/>
            <p14:sldId id="442"/>
            <p14:sldId id="711"/>
            <p14:sldId id="721"/>
            <p14:sldId id="415"/>
            <p14:sldId id="1568"/>
            <p14:sldId id="1569"/>
            <p14:sldId id="1341"/>
            <p14:sldId id="418"/>
            <p14:sldId id="1562"/>
            <p14:sldId id="422"/>
            <p14:sldId id="1158"/>
            <p14:sldId id="290"/>
            <p14:sldId id="1549"/>
            <p14:sldId id="1551"/>
            <p14:sldId id="477"/>
            <p14:sldId id="1541"/>
            <p14:sldId id="1513"/>
            <p14:sldId id="600"/>
            <p14:sldId id="608"/>
            <p14:sldId id="609"/>
          </p14:sldIdLst>
        </p14:section>
        <p14:section name="Untitled Section" id="{4E7CAC0F-0198-439D-96C7-F20A1189875E}">
          <p14:sldIdLst>
            <p14:sldId id="714"/>
            <p14:sldId id="719"/>
            <p14:sldId id="1571"/>
            <p14:sldId id="1563"/>
            <p14:sldId id="669"/>
            <p14:sldId id="671"/>
            <p14:sldId id="675"/>
            <p14:sldId id="1150"/>
            <p14:sldId id="1234"/>
            <p14:sldId id="678"/>
            <p14:sldId id="33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EAEA"/>
    <a:srgbClr val="CC0099"/>
    <a:srgbClr val="33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6803" autoAdjust="0"/>
    <p:restoredTop sz="94660"/>
  </p:normalViewPr>
  <p:slideViewPr>
    <p:cSldViewPr snapToGrid="0">
      <p:cViewPr varScale="1">
        <p:scale>
          <a:sx n="63" d="100"/>
          <a:sy n="63" d="100"/>
        </p:scale>
        <p:origin x="35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CAB712-C16D-4B8A-98EA-0F2496FDEBAA}" type="datetimeFigureOut">
              <a:rPr lang="el-GR" smtClean="0"/>
              <a:t>20/4/2026</a:t>
            </a:fld>
            <a:endParaRPr lang="el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60FB8C-29FE-4465-8060-5C09B2AECDB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950490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6801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126" name="Shape 12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914400">
              <a:lnSpc>
                <a:spcPct val="100000"/>
              </a:lnSpc>
              <a:defRPr sz="12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algn="ctr" defTabSz="966338">
              <a:defRPr>
                <a:solidFill>
                  <a:srgbClr val="000000"/>
                </a:solidFill>
              </a:defRPr>
            </a:pPr>
            <a:endParaRPr lang="en-US" sz="3200" b="1" dirty="0">
              <a:solidFill>
                <a:schemeClr val="tx2">
                  <a:lumMod val="90000"/>
                  <a:lumOff val="10000"/>
                </a:schemeClr>
              </a:solidFill>
              <a:latin typeface="Calibri" panose="020F0502020204030204" pitchFamily="34" charset="0"/>
              <a:ea typeface="Palatino Linotype"/>
              <a:cs typeface="Calibri" panose="020F0502020204030204" pitchFamily="34" charset="0"/>
              <a:sym typeface="Palatino Linotype"/>
            </a:endParaRPr>
          </a:p>
          <a:p>
            <a:pPr lvl="0">
              <a:defRPr sz="1800"/>
            </a:pPr>
            <a:endParaRPr sz="317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23684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7" name="Shape 319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1858" name="Shape 320"/>
          <p:cNvSpPr>
            <a:spLocks noGrp="1" noChangeArrowheads="1"/>
          </p:cNvSpPr>
          <p:nvPr>
            <p:ph type="body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200000"/>
              </a:lnSpc>
              <a:buFont typeface="Times" panose="02020603050405020304" pitchFamily="18" charset="0"/>
              <a:buChar char="✓"/>
            </a:pPr>
            <a:r>
              <a:rPr lang="en-US" altLang="en-US"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  <a:sym typeface="Palatino Linotype" panose="02040502050505030304" pitchFamily="18" charset="0"/>
              </a:rPr>
              <a:t>Παρουσία σπάνιων μορφών καρκίνου, π.χ. Αναιμία Fanconi </a:t>
            </a:r>
          </a:p>
          <a:p>
            <a:endParaRPr lang="en-US" altLang="en-US">
              <a:latin typeface="Palatino Linotype" panose="02040502050505030304" pitchFamily="18" charset="0"/>
              <a:ea typeface="Palatino Linotype" panose="02040502050505030304" pitchFamily="18" charset="0"/>
              <a:cs typeface="Palatino Linotype" panose="02040502050505030304" pitchFamily="18" charset="0"/>
              <a:sym typeface="Palatino Linotype" panose="02040502050505030304" pitchFamily="18" charset="0"/>
            </a:endParaRPr>
          </a:p>
          <a:p>
            <a:pPr>
              <a:lnSpc>
                <a:spcPct val="200000"/>
              </a:lnSpc>
              <a:buFont typeface="Times" panose="02020603050405020304" pitchFamily="18" charset="0"/>
              <a:buChar char="✓"/>
            </a:pPr>
            <a:r>
              <a:rPr lang="en-US" altLang="en-US"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  <a:sym typeface="Palatino Linotype" panose="02040502050505030304" pitchFamily="18" charset="0"/>
              </a:rPr>
              <a:t>ία σύγχρονων και μετάχρονων καρκίνων</a:t>
            </a:r>
          </a:p>
        </p:txBody>
      </p:sp>
    </p:spTree>
    <p:extLst>
      <p:ext uri="{BB962C8B-B14F-4D97-AF65-F5344CB8AC3E}">
        <p14:creationId xmlns:p14="http://schemas.microsoft.com/office/powerpoint/2010/main" val="20394341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84289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AA3467-A656-4BD3-B32C-EEE9B6E3198D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7022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hape 200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201" name="Shape 20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914400">
              <a:lnSpc>
                <a:spcPct val="100000"/>
              </a:lnSpc>
              <a:spcBef>
                <a:spcPts val="400"/>
              </a:spcBef>
              <a:defRPr sz="12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lvl="0">
              <a:defRPr sz="1800"/>
            </a:pPr>
            <a:r>
              <a:rPr sz="1200" dirty="0" err="1"/>
              <a:t>Είν</a:t>
            </a:r>
            <a:r>
              <a:rPr sz="1200" dirty="0"/>
              <a:t>αι χαρακτηριστικό ότι η πιο επιβαρυμένη οικογένεια που έχουμε συναντήσει (έχουμε 7 καρκίνους μαστού σε ηλικίες κάτω των 40, και μάλιστα οι 5 κάτω των 35) φέρει την παραλλαγή που σας ανέλυσα προηγουμένως. </a:t>
            </a:r>
            <a:r>
              <a:rPr sz="1200" dirty="0" err="1"/>
              <a:t>Εδώ</a:t>
            </a:r>
            <a:r>
              <a:rPr sz="1200" dirty="0"/>
              <a:t> </a:t>
            </a:r>
            <a:r>
              <a:rPr sz="1200" dirty="0" err="1"/>
              <a:t>έχουμε</a:t>
            </a:r>
            <a:r>
              <a:rPr sz="1200" dirty="0"/>
              <a:t> </a:t>
            </a:r>
            <a:r>
              <a:rPr sz="1200" dirty="0" err="1"/>
              <a:t>δυν</a:t>
            </a:r>
            <a:r>
              <a:rPr sz="1200" dirty="0"/>
              <a:t>ατά δεδομένα από την ανάλυση σύνδεσης. </a:t>
            </a:r>
            <a:r>
              <a:rPr sz="1200" dirty="0" err="1"/>
              <a:t>Την</a:t>
            </a:r>
            <a:r>
              <a:rPr sz="1200" dirty="0"/>
              <a:t> παρα</a:t>
            </a:r>
            <a:r>
              <a:rPr sz="1200" dirty="0" err="1"/>
              <a:t>λλ</a:t>
            </a:r>
            <a:r>
              <a:rPr sz="1200" dirty="0"/>
              <a:t>αγή φέρουν και οι τρεις αυτές αδελφές, οι δύο εκ των οποίων είχαν νοσήσει σε μικρή ηλικία (38 &amp; 36), η Τρίτη δεν έχει νοσήσει, αλλά νόσησε η κόρη της στα 35 με 3πλά αρνητικό καρκίνο του μαστού, η οποία φέρει και αυτή την μετάλλαξη. </a:t>
            </a:r>
          </a:p>
        </p:txBody>
      </p:sp>
    </p:spTree>
    <p:extLst>
      <p:ext uri="{BB962C8B-B14F-4D97-AF65-F5344CB8AC3E}">
        <p14:creationId xmlns:p14="http://schemas.microsoft.com/office/powerpoint/2010/main" val="33227251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81923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883649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4198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l-GR" altLang="el-GR"/>
              <a:t>Μέσος όρος διάγνωσης για το παχύ έντερο στους </a:t>
            </a:r>
            <a:r>
              <a:rPr lang="en-US" altLang="el-GR"/>
              <a:t>Lynch carriers ε</a:t>
            </a:r>
            <a:r>
              <a:rPr lang="el-GR" altLang="el-GR"/>
              <a:t>ίναι τα 45 έτη </a:t>
            </a:r>
            <a:r>
              <a:rPr lang="en-US" altLang="el-GR"/>
              <a:t>VS </a:t>
            </a:r>
            <a:r>
              <a:rPr lang="el-GR" altLang="el-GR"/>
              <a:t>63 έτη στον γενικό πληθυσμό!</a:t>
            </a:r>
          </a:p>
          <a:p>
            <a:pPr eaLnBrk="1" hangingPunct="1"/>
            <a:endParaRPr lang="el-GR" altLang="el-GR"/>
          </a:p>
          <a:p>
            <a:pPr eaLnBrk="1" hangingPunct="1"/>
            <a:r>
              <a:rPr lang="el-GR" altLang="el-GR"/>
              <a:t>Καλύτερη επιβίωση!</a:t>
            </a:r>
          </a:p>
        </p:txBody>
      </p:sp>
      <p:sp>
        <p:nvSpPr>
          <p:cNvPr id="41987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51275" y="9378950"/>
            <a:ext cx="2944813" cy="493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</a:defRPr>
            </a:lvl9pPr>
          </a:lstStyle>
          <a:p>
            <a:pPr>
              <a:spcBef>
                <a:spcPct val="0"/>
              </a:spcBef>
            </a:pPr>
            <a:fld id="{111BEFCF-D830-444F-A328-0E81C9B75DCD}" type="slidenum">
              <a:rPr lang="en-US" altLang="el-GR">
                <a:solidFill>
                  <a:srgbClr val="000000"/>
                </a:solidFill>
                <a:latin typeface="Arial" charset="0"/>
              </a:rPr>
              <a:pPr>
                <a:spcBef>
                  <a:spcPct val="0"/>
                </a:spcBef>
              </a:pPr>
              <a:t>41</a:t>
            </a:fld>
            <a:endParaRPr lang="en-US" altLang="el-GR">
              <a:solidFill>
                <a:srgbClr val="0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23661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81923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684490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5" name="Shape 325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3906" name="Shape 326"/>
          <p:cNvSpPr>
            <a:spLocks noGrp="1" noChangeArrowheads="1"/>
          </p:cNvSpPr>
          <p:nvPr>
            <p:ph type="body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200000"/>
              </a:lnSpc>
              <a:buFont typeface="Times" panose="02020603050405020304" pitchFamily="18" charset="0"/>
              <a:buChar char="✓"/>
            </a:pPr>
            <a:r>
              <a:rPr lang="en-US" altLang="en-US"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  <a:sym typeface="Palatino Linotype" panose="02040502050505030304" pitchFamily="18" charset="0"/>
              </a:rPr>
              <a:t>Παρουσία σπάνιων μορφών καρκίνου, π.χ. Αναιμία Fanconi </a:t>
            </a:r>
          </a:p>
          <a:p>
            <a:endParaRPr lang="en-US" altLang="en-US">
              <a:latin typeface="Palatino Linotype" panose="02040502050505030304" pitchFamily="18" charset="0"/>
              <a:ea typeface="Palatino Linotype" panose="02040502050505030304" pitchFamily="18" charset="0"/>
              <a:cs typeface="Palatino Linotype" panose="02040502050505030304" pitchFamily="18" charset="0"/>
              <a:sym typeface="Palatino Linotype" panose="02040502050505030304" pitchFamily="18" charset="0"/>
            </a:endParaRPr>
          </a:p>
          <a:p>
            <a:pPr>
              <a:lnSpc>
                <a:spcPct val="200000"/>
              </a:lnSpc>
              <a:buFont typeface="Times" panose="02020603050405020304" pitchFamily="18" charset="0"/>
              <a:buChar char="✓"/>
            </a:pPr>
            <a:r>
              <a:rPr lang="en-US" altLang="en-US"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  <a:sym typeface="Palatino Linotype" panose="02040502050505030304" pitchFamily="18" charset="0"/>
              </a:rPr>
              <a:t>ία σύγχρονων και μετάχρονων καρκίνων</a:t>
            </a:r>
          </a:p>
        </p:txBody>
      </p:sp>
    </p:spTree>
    <p:extLst>
      <p:ext uri="{BB962C8B-B14F-4D97-AF65-F5344CB8AC3E}">
        <p14:creationId xmlns:p14="http://schemas.microsoft.com/office/powerpoint/2010/main" val="23808746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el-GR" dirty="0">
                <a:latin typeface="Palatino Linotype" panose="02040502050505030304" pitchFamily="18" charset="0"/>
              </a:rPr>
              <a:t>Παρουσία σπάνιων μορφών καρκίνου, π.χ. Αναιμία </a:t>
            </a:r>
            <a:r>
              <a:rPr lang="en-US" dirty="0" err="1">
                <a:latin typeface="Palatino Linotype" panose="02040502050505030304" pitchFamily="18" charset="0"/>
              </a:rPr>
              <a:t>Fanconi</a:t>
            </a:r>
            <a:r>
              <a:rPr lang="en-US" dirty="0">
                <a:latin typeface="Palatino Linotype" panose="02040502050505030304" pitchFamily="18" charset="0"/>
              </a:rPr>
              <a:t> </a:t>
            </a:r>
            <a:endParaRPr lang="el-GR" dirty="0">
              <a:latin typeface="Palatino Linotype" panose="02040502050505030304" pitchFamily="18" charset="0"/>
            </a:endParaRPr>
          </a:p>
          <a:p>
            <a:endParaRPr lang="el-GR" dirty="0"/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el-GR" dirty="0">
                <a:latin typeface="Palatino Linotype" panose="02040502050505030304" pitchFamily="18" charset="0"/>
              </a:rPr>
              <a:t>ία σύγχρονων και </a:t>
            </a:r>
            <a:r>
              <a:rPr lang="el-GR" dirty="0" err="1">
                <a:latin typeface="Palatino Linotype" panose="02040502050505030304" pitchFamily="18" charset="0"/>
              </a:rPr>
              <a:t>μετάχρονων</a:t>
            </a:r>
            <a:r>
              <a:rPr lang="el-GR" dirty="0">
                <a:latin typeface="Palatino Linotype" panose="02040502050505030304" pitchFamily="18" charset="0"/>
              </a:rPr>
              <a:t> καρκίνων</a:t>
            </a:r>
            <a:endParaRPr lang="el-GR" dirty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51275" y="9378950"/>
            <a:ext cx="2944813" cy="493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86489B6E-F690-4911-9106-D3404D8FBB02}" type="slidenum">
              <a:rPr lang="el-GR">
                <a:latin typeface="Arial" panose="020B0604020202020204" pitchFamily="34" charset="0"/>
              </a:rPr>
              <a:pPr eaLnBrk="1" hangingPunct="1"/>
              <a:t>51</a:t>
            </a:fld>
            <a:endParaRPr lang="el-G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54111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51995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12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24736D4-9600-4A83-A980-03D21C145CDF}" type="slidenum">
              <a:rPr lang="en-US" altLang="el-GR">
                <a:solidFill>
                  <a:srgbClr val="000000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53</a:t>
            </a:fld>
            <a:endParaRPr lang="en-US" altLang="el-GR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12995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299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1638" cy="4138613"/>
          </a:xfr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endParaRPr lang="el-GR" altLang="el-GR" dirty="0"/>
          </a:p>
        </p:txBody>
      </p:sp>
    </p:spTree>
    <p:extLst>
      <p:ext uri="{BB962C8B-B14F-4D97-AF65-F5344CB8AC3E}">
        <p14:creationId xmlns:p14="http://schemas.microsoft.com/office/powerpoint/2010/main" val="9497858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4/20/2026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23976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179104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4/20/2026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89970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4/20/2026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169863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4/20/2026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992987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4/20/2026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27557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4/20/2026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09624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4/20/2026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945413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4/20/2026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230884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Πανοραμική 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4/20/2026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200958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Τίτλος και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100039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Εισαγωγικά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l-GR"/>
              <a:t>Στυλ κειμένου υποδείγματος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l-GR" smtClean="0"/>
              <a:t>‹#›</a:t>
            </a:fld>
            <a:endParaRPr lang="el-GR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425504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Κάρτα ονόματ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623543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στήλε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4/20/2026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687580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Στήλη 3 εικόνω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4/20/2026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309073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464548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794782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/>
          </p:cNvSpPr>
          <p:nvPr>
            <p:ph type="sldNum" sz="quarter" idx="2"/>
          </p:nvPr>
        </p:nvSpPr>
        <p:spPr>
          <a:xfrm>
            <a:off x="11480800" y="143692"/>
            <a:ext cx="609600" cy="276995"/>
          </a:xfrm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143425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938589"/>
            <a:ext cx="53848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12C23B-7AB8-491E-B0F7-F51D1AD870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381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C1EEFF"/>
                </a:solidFill>
              </a:rPr>
              <a:t>Title Text</a:t>
            </a:r>
          </a:p>
        </p:txBody>
      </p:sp>
      <p:sp>
        <p:nvSpPr>
          <p:cNvPr id="59" name="Shape 5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0" tIns="0" rIns="0" bIns="0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FFFFFF"/>
                </a:solidFill>
              </a:rPr>
              <a:t>Body Level Five</a:t>
            </a:r>
          </a:p>
        </p:txBody>
      </p:sp>
      <p:sp>
        <p:nvSpPr>
          <p:cNvPr id="60" name="Shape 60"/>
          <p:cNvSpPr>
            <a:spLocks noGrp="1"/>
          </p:cNvSpPr>
          <p:nvPr>
            <p:ph type="sldNum" sz="quarter" idx="2"/>
          </p:nvPr>
        </p:nvSpPr>
        <p:spPr>
          <a:xfrm>
            <a:off x="11480800" y="247873"/>
            <a:ext cx="609600" cy="172816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88828345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4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4/20/2026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/>
            <a:fld id="{86CB4B4D-7CA3-9044-876B-883B54F8677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9805608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  <p:sldLayoutId id="2147483706" r:id="rId14"/>
    <p:sldLayoutId id="2147483707" r:id="rId15"/>
    <p:sldLayoutId id="2147483708" r:id="rId16"/>
    <p:sldLayoutId id="2147483709" r:id="rId17"/>
    <p:sldLayoutId id="2147483710" r:id="rId18"/>
    <p:sldLayoutId id="2147483711" r:id="rId19"/>
    <p:sldLayoutId id="2147483712" r:id="rId20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tiff"/><Relationship Id="rId2" Type="http://schemas.openxmlformats.org/officeDocument/2006/relationships/image" Target="../media/image25.tiff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8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8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tiff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8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8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tif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4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6536" y="2270570"/>
            <a:ext cx="11723915" cy="777831"/>
          </a:xfrm>
        </p:spPr>
        <p:txBody>
          <a:bodyPr/>
          <a:lstStyle/>
          <a:p>
            <a:pPr algn="ctr"/>
            <a:r>
              <a:rPr lang="el-GR" sz="5400" b="1" dirty="0" err="1">
                <a:latin typeface="Calibri" panose="020F0502020204030204" pitchFamily="34" charset="0"/>
                <a:cs typeface="Calibri" panose="020F0502020204030204" pitchFamily="34" charset="0"/>
              </a:rPr>
              <a:t>Οικογενής</a:t>
            </a:r>
            <a:r>
              <a:rPr lang="el-GR" sz="5400" b="1" dirty="0">
                <a:latin typeface="Calibri" panose="020F0502020204030204" pitchFamily="34" charset="0"/>
                <a:cs typeface="Calibri" panose="020F0502020204030204" pitchFamily="34" charset="0"/>
              </a:rPr>
              <a:t> και Κληρονομικός Καρκίνος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134" y="3544138"/>
            <a:ext cx="5992596" cy="2116868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el-GR" sz="2300" b="1" cap="non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Παρασκευή Αποστόλου, P</a:t>
            </a:r>
            <a:r>
              <a:rPr lang="en-US" sz="2300" b="1" cap="non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</a:t>
            </a:r>
            <a:r>
              <a:rPr lang="el-GR" sz="2300" b="1" cap="non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en-US" sz="2300" b="1" cap="non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l-GR" sz="2300" b="1" cap="none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spcBef>
                <a:spcPts val="0"/>
              </a:spcBef>
            </a:pPr>
            <a:r>
              <a:rPr lang="el-GR" sz="2300" cap="non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Κλινική Εργαστηριακή Γενετίστρια, </a:t>
            </a:r>
            <a:r>
              <a:rPr lang="en-US" sz="2300" i="1" cap="none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ErCLG</a:t>
            </a:r>
            <a:endParaRPr lang="el-GR" sz="2300" i="1" cap="none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spcBef>
                <a:spcPts val="0"/>
              </a:spcBef>
            </a:pPr>
            <a:r>
              <a:rPr lang="el-GR" sz="2300" cap="non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Μεταδιδακτορική Ερευνήτρια </a:t>
            </a:r>
          </a:p>
          <a:p>
            <a:pPr algn="ctr">
              <a:spcBef>
                <a:spcPts val="0"/>
              </a:spcBef>
            </a:pPr>
            <a:r>
              <a:rPr lang="el-GR" sz="2300" cap="non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Εργαστήριο Μοριακής Γενετικής Ανθρώπου</a:t>
            </a:r>
          </a:p>
          <a:p>
            <a:pPr algn="ctr">
              <a:spcBef>
                <a:spcPts val="0"/>
              </a:spcBef>
            </a:pPr>
            <a:r>
              <a:rPr lang="el-GR" sz="2300" cap="non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Ε.Κ.Ε.Φ.Ε. «Δημόκριτος»</a:t>
            </a:r>
          </a:p>
          <a:p>
            <a:pPr algn="ctr">
              <a:spcBef>
                <a:spcPts val="0"/>
              </a:spcBef>
            </a:pPr>
            <a:r>
              <a:rPr lang="en-US" sz="2300" cap="non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apostolouv@hotmail.com</a:t>
            </a:r>
            <a:r>
              <a:rPr lang="el-GR" sz="2300" cap="non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300" cap="non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210-6503823</a:t>
            </a:r>
          </a:p>
        </p:txBody>
      </p:sp>
      <p:grpSp>
        <p:nvGrpSpPr>
          <p:cNvPr id="4" name="Group 11">
            <a:extLst>
              <a:ext uri="{FF2B5EF4-FFF2-40B4-BE49-F238E27FC236}">
                <a16:creationId xmlns:a16="http://schemas.microsoft.com/office/drawing/2014/main" id="{BDD8E9AA-F77C-8B5C-12CD-AC047FD4C89D}"/>
              </a:ext>
            </a:extLst>
          </p:cNvPr>
          <p:cNvGrpSpPr/>
          <p:nvPr/>
        </p:nvGrpSpPr>
        <p:grpSpPr>
          <a:xfrm>
            <a:off x="380715" y="259300"/>
            <a:ext cx="1177252" cy="1515533"/>
            <a:chOff x="8545738" y="2204578"/>
            <a:chExt cx="1074862" cy="141558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5" name="Picture 22" descr="demokritos_trans">
              <a:extLst>
                <a:ext uri="{FF2B5EF4-FFF2-40B4-BE49-F238E27FC236}">
                  <a16:creationId xmlns:a16="http://schemas.microsoft.com/office/drawing/2014/main" id="{53FFDC32-E63D-E5C1-E01D-E1131E3502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8545738" y="2204578"/>
              <a:ext cx="1068845" cy="104899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6" name="Picture 13">
              <a:extLst>
                <a:ext uri="{FF2B5EF4-FFF2-40B4-BE49-F238E27FC236}">
                  <a16:creationId xmlns:a16="http://schemas.microsoft.com/office/drawing/2014/main" id="{AEDBA633-011A-36AA-A62E-3553CCC0425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548438" y="3294531"/>
              <a:ext cx="1072162" cy="325632"/>
            </a:xfrm>
            <a:prstGeom prst="rect">
              <a:avLst/>
            </a:prstGeom>
          </p:spPr>
        </p:pic>
      </p:grpSp>
      <p:sp>
        <p:nvSpPr>
          <p:cNvPr id="7" name="TextBox 6"/>
          <p:cNvSpPr txBox="1"/>
          <p:nvPr/>
        </p:nvSpPr>
        <p:spPr>
          <a:xfrm>
            <a:off x="266536" y="6149875"/>
            <a:ext cx="87944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Γ’ Παθολογική Κλινική ΕΚΠΑ,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Ιατρική Σχολή ΕΚΠΑ,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Elective 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Παθολογικής Ογκολογίας   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Απρίλιος 2026 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18439" y="115910"/>
            <a:ext cx="1864099" cy="1864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2761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66">
            <a:extLst>
              <a:ext uri="{FF2B5EF4-FFF2-40B4-BE49-F238E27FC236}">
                <a16:creationId xmlns:a16="http://schemas.microsoft.com/office/drawing/2014/main" id="{5BC83556-F570-8542-85A3-808657541A56}"/>
              </a:ext>
            </a:extLst>
          </p:cNvPr>
          <p:cNvSpPr txBox="1">
            <a:spLocks/>
          </p:cNvSpPr>
          <p:nvPr/>
        </p:nvSpPr>
        <p:spPr>
          <a:xfrm>
            <a:off x="287087" y="1097169"/>
            <a:ext cx="10293351" cy="59103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normAutofit fontScale="92500" lnSpcReduction="20000"/>
          </a:bodyPr>
          <a:lstStyle>
            <a:lvl1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1pPr>
            <a:lvl2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2pPr>
            <a:lvl3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3pPr>
            <a:lvl4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4pPr>
            <a:lvl5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5pPr>
            <a:lvl6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6pPr>
            <a:lvl7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7pPr>
            <a:lvl8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8pPr>
            <a:lvl9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80467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kumimoji="0" lang="en-US" sz="2800" b="1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Palatino Linotype"/>
                <a:cs typeface="Palatino Linotype"/>
                <a:sym typeface="Palatino Linotype"/>
              </a:rPr>
              <a:t>-</a:t>
            </a:r>
            <a:r>
              <a:rPr kumimoji="0" lang="el-GR" sz="2800" b="1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Palatino Linotype"/>
                <a:cs typeface="Palatino Linotype"/>
                <a:sym typeface="Palatino Linotype"/>
              </a:rPr>
              <a:t>Εισαγωγή στις Έννοιες</a:t>
            </a:r>
          </a:p>
          <a:p>
            <a:pPr marL="0" marR="0" lvl="0" indent="0" algn="l" defTabSz="80467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endParaRPr kumimoji="0" lang="el-GR" sz="2600" b="1" i="1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mbria" panose="02040503050406030204" pitchFamily="18" charset="0"/>
              <a:ea typeface="Palatino Linotype"/>
              <a:cs typeface="Palatino Linotype"/>
              <a:sym typeface="Palatino Linotype"/>
            </a:endParaRPr>
          </a:p>
          <a:p>
            <a:pPr marL="0" marR="0" lvl="0" indent="0" algn="l" defTabSz="80467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endParaRPr kumimoji="0" lang="en-US" sz="2600" b="1" i="1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mbria" panose="02040503050406030204" pitchFamily="18" charset="0"/>
              <a:ea typeface="Palatino Linotype"/>
              <a:cs typeface="Palatino Linotype"/>
              <a:sym typeface="Palatino Linotype"/>
            </a:endParaRPr>
          </a:p>
          <a:p>
            <a:pPr marL="0" marR="0" lvl="0" indent="0" algn="l" defTabSz="80467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Palatino Linotype"/>
                <a:cs typeface="Palatino Linotype"/>
                <a:sym typeface="Palatino Linotype"/>
              </a:rPr>
              <a:t>-</a:t>
            </a:r>
            <a:r>
              <a:rPr kumimoji="0" lang="el-GR" sz="2600" b="1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Palatino Linotype"/>
                <a:cs typeface="Palatino Linotype"/>
                <a:sym typeface="Palatino Linotype"/>
              </a:rPr>
              <a:t>Γενεαλογικά Δέντρα </a:t>
            </a:r>
            <a:r>
              <a:rPr kumimoji="0" lang="en-US" sz="2600" b="1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Palatino Linotype"/>
                <a:cs typeface="Palatino Linotype"/>
                <a:sym typeface="Palatino Linotype"/>
              </a:rPr>
              <a:t>– </a:t>
            </a:r>
            <a:r>
              <a:rPr kumimoji="0" lang="el-GR" sz="2600" b="1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Palatino Linotype"/>
                <a:cs typeface="Palatino Linotype"/>
                <a:sym typeface="Palatino Linotype"/>
              </a:rPr>
              <a:t>Συμβολισμοί</a:t>
            </a:r>
            <a:endParaRPr kumimoji="0" lang="en-US" sz="2600" b="1" i="1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mbria" panose="02040503050406030204" pitchFamily="18" charset="0"/>
              <a:ea typeface="Palatino Linotype"/>
              <a:cs typeface="Palatino Linotype"/>
              <a:sym typeface="Palatino Linotype"/>
            </a:endParaRPr>
          </a:p>
          <a:p>
            <a:pPr marL="0" marR="0" lvl="0" indent="0" algn="l" defTabSz="80467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endParaRPr kumimoji="0" lang="el-GR" sz="2600" b="1" i="1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mbria" panose="02040503050406030204" pitchFamily="18" charset="0"/>
              <a:ea typeface="Palatino Linotype"/>
              <a:cs typeface="Palatino Linotype"/>
              <a:sym typeface="Palatino Linotype"/>
            </a:endParaRPr>
          </a:p>
          <a:p>
            <a:pPr marL="0" marR="0" lvl="0" indent="0" algn="l" defTabSz="80467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endParaRPr kumimoji="0" lang="en-US" sz="2600" b="1" i="1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mbria" panose="02040503050406030204" pitchFamily="18" charset="0"/>
              <a:ea typeface="Palatino Linotype"/>
              <a:cs typeface="Palatino Linotype"/>
              <a:sym typeface="Palatino Linotype"/>
            </a:endParaRPr>
          </a:p>
          <a:p>
            <a:pPr marL="0" marR="0" lvl="0" indent="0" algn="l" defTabSz="80467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kumimoji="0" lang="en-US" sz="2600" b="1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Palatino Linotype"/>
                <a:cs typeface="Palatino Linotype"/>
                <a:sym typeface="Palatino Linotype"/>
              </a:rPr>
              <a:t>-</a:t>
            </a:r>
            <a:r>
              <a:rPr kumimoji="0" lang="el-GR" sz="2600" b="1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Palatino Linotype"/>
                <a:cs typeface="Palatino Linotype"/>
                <a:sym typeface="Palatino Linotype"/>
              </a:rPr>
              <a:t>Κληρονομικός Καρκίνος</a:t>
            </a:r>
            <a:r>
              <a:rPr kumimoji="0" lang="en-US" sz="2600" b="1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Palatino Linotype"/>
                <a:cs typeface="Palatino Linotype"/>
                <a:sym typeface="Palatino Linotype"/>
              </a:rPr>
              <a:t> </a:t>
            </a:r>
            <a:r>
              <a:rPr kumimoji="0" lang="el-GR" sz="2600" b="1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Palatino Linotype"/>
                <a:cs typeface="Palatino Linotype"/>
                <a:sym typeface="Palatino Linotype"/>
              </a:rPr>
              <a:t>Μαστού</a:t>
            </a:r>
          </a:p>
          <a:p>
            <a:pPr marL="0" marR="0" lvl="0" indent="0" algn="l" defTabSz="80467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endParaRPr kumimoji="0" lang="en-US" sz="2600" b="1" i="1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mbria" panose="02040503050406030204" pitchFamily="18" charset="0"/>
              <a:ea typeface="Palatino Linotype"/>
              <a:cs typeface="Palatino Linotype"/>
              <a:sym typeface="Palatino Linotype"/>
            </a:endParaRPr>
          </a:p>
          <a:p>
            <a:pPr marL="0" marR="0" lvl="0" indent="0" algn="l" defTabSz="80467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endParaRPr kumimoji="0" lang="en-US" sz="2600" b="1" i="1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mbria" panose="02040503050406030204" pitchFamily="18" charset="0"/>
              <a:ea typeface="Palatino Linotype"/>
              <a:cs typeface="Palatino Linotype"/>
              <a:sym typeface="Palatino Linotype"/>
            </a:endParaRPr>
          </a:p>
          <a:p>
            <a:pPr marL="0" marR="0" lvl="0" indent="0" algn="l" defTabSz="80467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kumimoji="0" lang="en-US" sz="2600" b="1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Palatino Linotype"/>
                <a:cs typeface="Palatino Linotype"/>
                <a:sym typeface="Palatino Linotype"/>
              </a:rPr>
              <a:t>-</a:t>
            </a:r>
            <a:r>
              <a:rPr kumimoji="0" lang="el-GR" sz="2600" b="1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Palatino Linotype"/>
                <a:cs typeface="Palatino Linotype"/>
                <a:sym typeface="Palatino Linotype"/>
              </a:rPr>
              <a:t>Κληρονομικός Καρκίνος Παχέος εντέρου</a:t>
            </a:r>
          </a:p>
          <a:p>
            <a:pPr marL="0" marR="0" lvl="0" indent="0" algn="l" defTabSz="80467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endParaRPr kumimoji="0" lang="el-GR" sz="2600" b="1" i="1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mbria" panose="02040503050406030204" pitchFamily="18" charset="0"/>
              <a:ea typeface="Palatino Linotype"/>
              <a:cs typeface="Palatino Linotype"/>
              <a:sym typeface="Palatino Linotype"/>
            </a:endParaRPr>
          </a:p>
          <a:p>
            <a:pPr marL="0" marR="0" lvl="0" indent="0" algn="l" defTabSz="80467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endParaRPr lang="el-GR" sz="2600" b="1" i="1" kern="0" dirty="0">
              <a:solidFill>
                <a:srgbClr val="FFFFFF"/>
              </a:solidFill>
              <a:latin typeface="Cambria" panose="02040503050406030204" pitchFamily="18" charset="0"/>
              <a:ea typeface="Palatino Linotype"/>
              <a:cs typeface="Palatino Linotype"/>
              <a:sym typeface="Palatino Linotype"/>
            </a:endParaRPr>
          </a:p>
          <a:p>
            <a:pPr marL="0" marR="0" lvl="0" indent="0" algn="l" defTabSz="80467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lang="en-US" sz="2600" b="1" i="1" kern="0" dirty="0">
                <a:solidFill>
                  <a:srgbClr val="FFFFFF"/>
                </a:solidFill>
                <a:latin typeface="Cambria" panose="02040503050406030204" pitchFamily="18" charset="0"/>
                <a:ea typeface="Palatino Linotype"/>
                <a:cs typeface="Palatino Linotype"/>
                <a:sym typeface="Palatino Linotype"/>
              </a:rPr>
              <a:t>-</a:t>
            </a:r>
            <a:r>
              <a:rPr lang="el-GR" sz="2600" b="1" i="1" kern="0" dirty="0" err="1">
                <a:solidFill>
                  <a:srgbClr val="FFFFFF"/>
                </a:solidFill>
                <a:latin typeface="Cambria" panose="02040503050406030204" pitchFamily="18" charset="0"/>
                <a:ea typeface="Palatino Linotype"/>
                <a:cs typeface="Palatino Linotype"/>
                <a:sym typeface="Palatino Linotype"/>
              </a:rPr>
              <a:t>Αλληλούχηση</a:t>
            </a:r>
            <a:r>
              <a:rPr lang="el-GR" sz="2600" b="1" i="1" kern="0" dirty="0">
                <a:solidFill>
                  <a:srgbClr val="FFFFFF"/>
                </a:solidFill>
                <a:latin typeface="Cambria" panose="02040503050406030204" pitchFamily="18" charset="0"/>
                <a:ea typeface="Palatino Linotype"/>
                <a:cs typeface="Palatino Linotype"/>
                <a:sym typeface="Palatino Linotype"/>
              </a:rPr>
              <a:t> </a:t>
            </a:r>
          </a:p>
          <a:p>
            <a:pPr marL="0" marR="0" lvl="0" indent="0" algn="l" defTabSz="80467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endParaRPr lang="el-GR" sz="2600" b="1" i="1" kern="0" dirty="0">
              <a:solidFill>
                <a:srgbClr val="FFFFFF"/>
              </a:solidFill>
              <a:latin typeface="Cambria" panose="02040503050406030204" pitchFamily="18" charset="0"/>
              <a:ea typeface="Palatino Linotype"/>
              <a:cs typeface="Palatino Linotype"/>
              <a:sym typeface="Palatino Linotype"/>
            </a:endParaRPr>
          </a:p>
          <a:p>
            <a:pPr marL="0" marR="0" lvl="0" indent="0" algn="l" defTabSz="80467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endParaRPr kumimoji="0" lang="el-GR" sz="2600" b="1" i="1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mbria" panose="02040503050406030204" pitchFamily="18" charset="0"/>
              <a:ea typeface="Palatino Linotype"/>
              <a:cs typeface="Palatino Linotype"/>
              <a:sym typeface="Palatino Linotype"/>
            </a:endParaRPr>
          </a:p>
          <a:p>
            <a:pPr marL="0" marR="0" lvl="0" indent="0" algn="l" defTabSz="80467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kumimoji="0" lang="en-US" sz="2600" b="1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Palatino Linotype"/>
                <a:cs typeface="Palatino Linotype"/>
                <a:sym typeface="Palatino Linotype"/>
              </a:rPr>
              <a:t>-</a:t>
            </a:r>
            <a:r>
              <a:rPr kumimoji="0" lang="el-GR" sz="2600" b="1" i="1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Palatino Linotype"/>
                <a:cs typeface="Palatino Linotype"/>
                <a:sym typeface="Palatino Linotype"/>
              </a:rPr>
              <a:t>Γενετικ</a:t>
            </a:r>
            <a:r>
              <a:rPr kumimoji="0" lang="en-US" sz="2600" b="1" i="1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Palatino Linotype"/>
                <a:cs typeface="Palatino Linotype"/>
                <a:sym typeface="Palatino Linotype"/>
              </a:rPr>
              <a:t>ή</a:t>
            </a:r>
            <a:r>
              <a:rPr kumimoji="0" lang="el-GR" sz="2600" b="1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Palatino Linotype"/>
                <a:cs typeface="Palatino Linotype"/>
                <a:sym typeface="Palatino Linotype"/>
              </a:rPr>
              <a:t> Συμβουλευτική</a:t>
            </a:r>
            <a:endParaRPr kumimoji="0" lang="en-US" sz="2600" b="1" i="1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mbria" panose="02040503050406030204" pitchFamily="18" charset="0"/>
              <a:ea typeface="Palatino Linotype"/>
              <a:cs typeface="Palatino Linotype"/>
              <a:sym typeface="Palatino Linotype"/>
            </a:endParaRPr>
          </a:p>
          <a:p>
            <a:pPr marL="0" marR="0" lvl="0" indent="0" algn="ctr" defTabSz="80467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br>
              <a:rPr kumimoji="0" lang="el-GR" sz="2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Palatino Linotype"/>
                <a:cs typeface="Palatino Linotype"/>
                <a:sym typeface="Palatino Linotype"/>
              </a:rPr>
            </a:br>
            <a:br>
              <a:rPr kumimoji="0" lang="el-GR" sz="2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Palatino Linotype"/>
                <a:cs typeface="Palatino Linotype"/>
                <a:sym typeface="Palatino Linotype"/>
              </a:rPr>
            </a:br>
            <a:endParaRPr kumimoji="0" lang="el-GR" sz="2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mbria" panose="02040503050406030204" pitchFamily="18" charset="0"/>
              <a:ea typeface="Palatino Linotype"/>
              <a:cs typeface="Palatino Linotype"/>
              <a:sym typeface="Palatino Linotype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4D48C97-5AF8-CE4A-9AC6-B724BAD60E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9513" y="1924719"/>
            <a:ext cx="3873500" cy="4813300"/>
          </a:xfrm>
          <a:prstGeom prst="rect">
            <a:avLst/>
          </a:prstGeom>
        </p:spPr>
      </p:pic>
      <p:sp>
        <p:nvSpPr>
          <p:cNvPr id="9" name="Shape 166">
            <a:extLst>
              <a:ext uri="{FF2B5EF4-FFF2-40B4-BE49-F238E27FC236}">
                <a16:creationId xmlns:a16="http://schemas.microsoft.com/office/drawing/2014/main" id="{5359C73D-456B-3142-9DEB-C733D4DB3B60}"/>
              </a:ext>
            </a:extLst>
          </p:cNvPr>
          <p:cNvSpPr txBox="1">
            <a:spLocks/>
          </p:cNvSpPr>
          <p:nvPr/>
        </p:nvSpPr>
        <p:spPr>
          <a:xfrm>
            <a:off x="1182095" y="157274"/>
            <a:ext cx="9740347" cy="9398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noAutofit/>
          </a:bodyPr>
          <a:lstStyle>
            <a:lvl1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1pPr>
            <a:lvl2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2pPr>
            <a:lvl3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3pPr>
            <a:lvl4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4pPr>
            <a:lvl5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457200"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914400"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1371600"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1828800"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80467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kumimoji="0" lang="el-GR" sz="3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Palatino Linotype"/>
                <a:cs typeface="Palatino Linotype"/>
                <a:sym typeface="Palatino Linotype"/>
              </a:rPr>
              <a:t>Περ</a:t>
            </a:r>
            <a:r>
              <a:rPr kumimoji="0" lang="en-US" sz="34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Palatino Linotype"/>
                <a:cs typeface="Palatino Linotype"/>
                <a:sym typeface="Palatino Linotype"/>
              </a:rPr>
              <a:t>ί</a:t>
            </a:r>
            <a:r>
              <a:rPr kumimoji="0" lang="el-GR" sz="34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Palatino Linotype"/>
                <a:cs typeface="Palatino Linotype"/>
                <a:sym typeface="Palatino Linotype"/>
              </a:rPr>
              <a:t>γραμμα</a:t>
            </a:r>
            <a:r>
              <a:rPr kumimoji="0" lang="el-GR" sz="3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Palatino Linotype"/>
                <a:cs typeface="Palatino Linotype"/>
                <a:sym typeface="Palatino Linotype"/>
              </a:rPr>
              <a:t> παρουσίασης</a:t>
            </a:r>
          </a:p>
        </p:txBody>
      </p:sp>
    </p:spTree>
    <p:extLst>
      <p:ext uri="{BB962C8B-B14F-4D97-AF65-F5344CB8AC3E}">
        <p14:creationId xmlns:p14="http://schemas.microsoft.com/office/powerpoint/2010/main" val="164420454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Αποτέλεσμα εικόνας για cancer inciden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364" y="1937169"/>
            <a:ext cx="7291992" cy="4616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4"/>
          <p:cNvSpPr txBox="1">
            <a:spLocks/>
          </p:cNvSpPr>
          <p:nvPr/>
        </p:nvSpPr>
        <p:spPr>
          <a:xfrm>
            <a:off x="0" y="304484"/>
            <a:ext cx="7772400" cy="914400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l-GR" altLang="el-GR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Σε παγκόσμια κλίμακα, τα περιστατικά καρκίνου αυξάνονται</a:t>
            </a:r>
          </a:p>
        </p:txBody>
      </p:sp>
      <p:pic>
        <p:nvPicPr>
          <p:cNvPr id="2" name="Picture 2" descr="Σχετική εικόνα">
            <a:extLst>
              <a:ext uri="{FF2B5EF4-FFF2-40B4-BE49-F238E27FC236}">
                <a16:creationId xmlns:a16="http://schemas.microsoft.com/office/drawing/2014/main" id="{45394322-DB76-4A93-5540-F4F21125FA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7331" y="2999152"/>
            <a:ext cx="6361305" cy="2492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4">
            <a:extLst>
              <a:ext uri="{FF2B5EF4-FFF2-40B4-BE49-F238E27FC236}">
                <a16:creationId xmlns:a16="http://schemas.microsoft.com/office/drawing/2014/main" id="{D27D1BA6-8278-5B65-BCDE-4BA38EDE7A0B}"/>
              </a:ext>
            </a:extLst>
          </p:cNvPr>
          <p:cNvSpPr txBox="1">
            <a:spLocks/>
          </p:cNvSpPr>
          <p:nvPr/>
        </p:nvSpPr>
        <p:spPr>
          <a:xfrm>
            <a:off x="6677890" y="1022768"/>
            <a:ext cx="5384843" cy="914400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l-GR" altLang="el-GR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Η επιβίωση όμως ΔΙΠΛΑΣΙΑΣΤΗΚΕ τα τελευταία 40 χρόνια</a:t>
            </a:r>
          </a:p>
        </p:txBody>
      </p:sp>
    </p:spTree>
    <p:extLst>
      <p:ext uri="{BB962C8B-B14F-4D97-AF65-F5344CB8AC3E}">
        <p14:creationId xmlns:p14="http://schemas.microsoft.com/office/powerpoint/2010/main" val="156384785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D9E1E235-BB6B-0A17-A028-ECEB46EAF201}"/>
              </a:ext>
            </a:extLst>
          </p:cNvPr>
          <p:cNvSpPr/>
          <p:nvPr/>
        </p:nvSpPr>
        <p:spPr>
          <a:xfrm>
            <a:off x="4007380" y="70757"/>
            <a:ext cx="7539075" cy="6716486"/>
          </a:xfrm>
          <a:prstGeom prst="ellipse">
            <a:avLst/>
          </a:prstGeom>
          <a:solidFill>
            <a:srgbClr val="FFFFFF"/>
          </a:solidFill>
          <a:ln w="25400" cap="flat">
            <a:solidFill>
              <a:srgbClr val="7FD13B"/>
            </a:solidFill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venir Roman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545" y="350042"/>
            <a:ext cx="2629617" cy="1303867"/>
          </a:xfrm>
        </p:spPr>
        <p:txBody>
          <a:bodyPr>
            <a:normAutofit/>
          </a:bodyPr>
          <a:lstStyle/>
          <a:p>
            <a:pPr algn="ctr"/>
            <a:r>
              <a:rPr lang="el-GR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Τι προκαλεί καρκίνο?</a:t>
            </a:r>
          </a:p>
        </p:txBody>
      </p:sp>
      <p:pic>
        <p:nvPicPr>
          <p:cNvPr id="8196" name="Picture 4" descr="Σχετική εικόνα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9471" y="823690"/>
            <a:ext cx="6763109" cy="5334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57200" y="2230134"/>
            <a:ext cx="339880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000" b="1" i="1" dirty="0">
                <a:latin typeface="Calibri" panose="020F0502020204030204" pitchFamily="34" charset="0"/>
                <a:cs typeface="Calibri" panose="020F0502020204030204" pitchFamily="34" charset="0"/>
              </a:rPr>
              <a:t>Τα μεταλλαξιγόνα μπορεί να είναι φυσικοί, χημικοί ή βιολογικοί παράγοντες που κατά κανόνα επιδρούν απευθείας πάνω στο </a:t>
            </a:r>
            <a:r>
              <a:rPr lang="en-US" sz="2000" b="1" i="1" dirty="0">
                <a:latin typeface="Calibri" panose="020F0502020204030204" pitchFamily="34" charset="0"/>
                <a:cs typeface="Calibri" panose="020F0502020204030204" pitchFamily="34" charset="0"/>
              </a:rPr>
              <a:t>DNA, </a:t>
            </a:r>
            <a:r>
              <a:rPr lang="el-GR" sz="2000" b="1" i="1" dirty="0">
                <a:latin typeface="Calibri" panose="020F0502020204030204" pitchFamily="34" charset="0"/>
                <a:cs typeface="Calibri" panose="020F0502020204030204" pitchFamily="34" charset="0"/>
              </a:rPr>
              <a:t>προκαλώντας λάθη κατά τον διπλασιασμό</a:t>
            </a:r>
          </a:p>
        </p:txBody>
      </p:sp>
    </p:spTree>
    <p:extLst>
      <p:ext uri="{BB962C8B-B14F-4D97-AF65-F5344CB8AC3E}">
        <p14:creationId xmlns:p14="http://schemas.microsoft.com/office/powerpoint/2010/main" val="2265333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08E518E-490D-472A-B5F6-144162FBC658}"/>
              </a:ext>
            </a:extLst>
          </p:cNvPr>
          <p:cNvSpPr/>
          <p:nvPr/>
        </p:nvSpPr>
        <p:spPr>
          <a:xfrm>
            <a:off x="1981200" y="395289"/>
            <a:ext cx="7924800" cy="1354137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endParaRPr lang="en-US" sz="32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 marL="342900" indent="-342900">
              <a:buFont typeface="Arial"/>
              <a:buChar char="•"/>
              <a:defRPr/>
            </a:pPr>
            <a:endParaRPr lang="en-US" sz="3200" dirty="0">
              <a:solidFill>
                <a:srgbClr val="FFFFFF"/>
              </a:solidFill>
            </a:endParaRPr>
          </a:p>
          <a:p>
            <a:pPr marL="285750" indent="-285750">
              <a:buFont typeface="Arial"/>
              <a:buChar char="•"/>
              <a:defRPr/>
            </a:pPr>
            <a:endParaRPr lang="en-US" dirty="0"/>
          </a:p>
        </p:txBody>
      </p:sp>
      <p:sp>
        <p:nvSpPr>
          <p:cNvPr id="14339" name="Title 2">
            <a:extLst>
              <a:ext uri="{FF2B5EF4-FFF2-40B4-BE49-F238E27FC236}">
                <a16:creationId xmlns:a16="http://schemas.microsoft.com/office/drawing/2014/main" id="{E9BE0D74-CA31-4517-9E79-CB26F6E95F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8546"/>
            <a:ext cx="10515600" cy="1325563"/>
          </a:xfrm>
        </p:spPr>
        <p:txBody>
          <a:bodyPr>
            <a:normAutofit/>
          </a:bodyPr>
          <a:lstStyle/>
          <a:p>
            <a:r>
              <a:rPr lang="en-US" altLang="en-US" sz="3800" b="1" dirty="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All Cancer is GENETIC</a:t>
            </a:r>
          </a:p>
        </p:txBody>
      </p:sp>
      <p:sp>
        <p:nvSpPr>
          <p:cNvPr id="15364" name="Content Placeholder 3">
            <a:extLst>
              <a:ext uri="{FF2B5EF4-FFF2-40B4-BE49-F238E27FC236}">
                <a16:creationId xmlns:a16="http://schemas.microsoft.com/office/drawing/2014/main" id="{92D863BA-6030-4FEC-B8B6-BA381560A4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0982"/>
            <a:ext cx="10515600" cy="4351338"/>
          </a:xfrm>
        </p:spPr>
        <p:txBody>
          <a:bodyPr/>
          <a:lstStyle/>
          <a:p>
            <a:pPr>
              <a:defRPr/>
            </a:pPr>
            <a:r>
              <a:rPr lang="en-US" altLang="en-US" dirty="0"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rPr>
              <a:t>Cancer occurs because of alterations (variants) in key-genes that control cell growth, proliferation and spread</a:t>
            </a:r>
          </a:p>
          <a:p>
            <a:pPr>
              <a:defRPr/>
            </a:pPr>
            <a:endParaRPr lang="en-US" altLang="en-US" dirty="0">
              <a:latin typeface="Calibri" panose="020F0502020204030204" pitchFamily="34" charset="0"/>
              <a:ea typeface="ＭＳ Ｐゴシック" pitchFamily="34" charset="-128"/>
              <a:cs typeface="Calibri" panose="020F0502020204030204" pitchFamily="34" charset="0"/>
            </a:endParaRPr>
          </a:p>
          <a:p>
            <a:pPr>
              <a:defRPr/>
            </a:pPr>
            <a:r>
              <a:rPr lang="en-US" altLang="en-US" dirty="0"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rPr>
              <a:t>Only a small proportion of the total number of cancers is thought to be </a:t>
            </a:r>
            <a:r>
              <a:rPr lang="en-US" altLang="en-US" b="1" dirty="0">
                <a:solidFill>
                  <a:srgbClr val="FF0000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rPr>
              <a:t>INHERITED</a:t>
            </a:r>
            <a:r>
              <a:rPr lang="en-US" altLang="en-US" dirty="0"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rPr>
              <a:t> (~5-10%)</a:t>
            </a:r>
          </a:p>
          <a:p>
            <a:pPr>
              <a:defRPr/>
            </a:pPr>
            <a:endParaRPr lang="en-US" altLang="en-US" dirty="0">
              <a:latin typeface="Calibri" panose="020F0502020204030204" pitchFamily="34" charset="0"/>
              <a:ea typeface="ＭＳ Ｐゴシック" pitchFamily="34" charset="-128"/>
              <a:cs typeface="Calibri" panose="020F0502020204030204" pitchFamily="34" charset="0"/>
            </a:endParaRPr>
          </a:p>
          <a:p>
            <a:pPr>
              <a:defRPr/>
            </a:pPr>
            <a:r>
              <a:rPr lang="en-US" altLang="en-US" dirty="0"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rPr>
              <a:t>Most cancer is the result of </a:t>
            </a:r>
            <a:r>
              <a:rPr lang="en-US" altLang="en-US" b="1" dirty="0">
                <a:solidFill>
                  <a:srgbClr val="FF0000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rPr>
              <a:t>ACQUIRED</a:t>
            </a:r>
            <a:r>
              <a:rPr lang="en-US" altLang="en-US" dirty="0"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rPr>
              <a:t> variants (drivers/passengers) within a single cell</a:t>
            </a:r>
          </a:p>
          <a:p>
            <a:pPr>
              <a:defRPr/>
            </a:pPr>
            <a:endParaRPr lang="en-US" altLang="en-US" dirty="0">
              <a:latin typeface="Calibri" panose="020F0502020204030204" pitchFamily="34" charset="0"/>
              <a:ea typeface="ＭＳ Ｐゴシック" pitchFamily="34" charset="-128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56067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957" y="330284"/>
            <a:ext cx="10774392" cy="6057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6033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8EAEBE4-3E63-D029-CDC9-7D811A6F62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3479" y="166543"/>
            <a:ext cx="7797800" cy="3541857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9A30F4C-585B-A897-5672-112A73650936}"/>
              </a:ext>
            </a:extLst>
          </p:cNvPr>
          <p:cNvSpPr/>
          <p:nvPr/>
        </p:nvSpPr>
        <p:spPr>
          <a:xfrm>
            <a:off x="2425700" y="3175000"/>
            <a:ext cx="2768600" cy="1828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2136CFF-FB4B-2768-AFBE-7891FB9DF07D}"/>
              </a:ext>
            </a:extLst>
          </p:cNvPr>
          <p:cNvSpPr/>
          <p:nvPr/>
        </p:nvSpPr>
        <p:spPr>
          <a:xfrm>
            <a:off x="2590800" y="1794079"/>
            <a:ext cx="2311400" cy="1828800"/>
          </a:xfrm>
          <a:prstGeom prst="rect">
            <a:avLst/>
          </a:prstGeom>
          <a:noFill/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AA06EAFA-45E4-DC9A-CEFD-8358EE7AD8CE}"/>
              </a:ext>
            </a:extLst>
          </p:cNvPr>
          <p:cNvCxnSpPr/>
          <p:nvPr/>
        </p:nvCxnSpPr>
        <p:spPr>
          <a:xfrm>
            <a:off x="3606800" y="3670300"/>
            <a:ext cx="1155700" cy="7747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>
            <a:extLst>
              <a:ext uri="{FF2B5EF4-FFF2-40B4-BE49-F238E27FC236}">
                <a16:creationId xmlns:a16="http://schemas.microsoft.com/office/drawing/2014/main" id="{0A5F0025-ECDB-387A-34DA-A3A04023C356}"/>
              </a:ext>
            </a:extLst>
          </p:cNvPr>
          <p:cNvGrpSpPr/>
          <p:nvPr/>
        </p:nvGrpSpPr>
        <p:grpSpPr>
          <a:xfrm>
            <a:off x="4778671" y="4057650"/>
            <a:ext cx="2569229" cy="1828800"/>
            <a:chOff x="4854873" y="4648200"/>
            <a:chExt cx="2569229" cy="18288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EB01D6C-9834-FAF0-8882-93AD1890A66B}"/>
                </a:ext>
              </a:extLst>
            </p:cNvPr>
            <p:cNvSpPr/>
            <p:nvPr/>
          </p:nvSpPr>
          <p:spPr>
            <a:xfrm>
              <a:off x="4978402" y="4648200"/>
              <a:ext cx="2311400" cy="1828800"/>
            </a:xfrm>
            <a:prstGeom prst="rect">
              <a:avLst/>
            </a:prstGeom>
            <a:noFill/>
            <a:ln w="5715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69CBE26-DF51-85E9-EEDD-60DD209422A4}"/>
                </a:ext>
              </a:extLst>
            </p:cNvPr>
            <p:cNvSpPr txBox="1"/>
            <p:nvPr/>
          </p:nvSpPr>
          <p:spPr>
            <a:xfrm>
              <a:off x="4854873" y="4962435"/>
              <a:ext cx="2569229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/>
                <a:t>More than 200 genes </a:t>
              </a:r>
            </a:p>
            <a:p>
              <a:pPr algn="ctr"/>
              <a:r>
                <a:rPr lang="en-US" b="1" dirty="0"/>
                <a:t>associated with </a:t>
              </a:r>
            </a:p>
            <a:p>
              <a:pPr algn="ctr"/>
              <a:r>
                <a:rPr lang="en-US" b="1" dirty="0"/>
                <a:t>hereditary cancer </a:t>
              </a:r>
            </a:p>
            <a:p>
              <a:pPr algn="ctr"/>
              <a:r>
                <a:rPr lang="en-US" b="1" dirty="0"/>
                <a:t>predisposition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3621439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BE78EF7-F18B-4BEA-28D1-B357A6CC11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71" y="1409700"/>
            <a:ext cx="11605257" cy="3746500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</p:pic>
      <p:sp>
        <p:nvSpPr>
          <p:cNvPr id="5" name="Title 2">
            <a:extLst>
              <a:ext uri="{FF2B5EF4-FFF2-40B4-BE49-F238E27FC236}">
                <a16:creationId xmlns:a16="http://schemas.microsoft.com/office/drawing/2014/main" id="{BD01A01E-A576-2385-50BE-8E7107AE3451}"/>
              </a:ext>
            </a:extLst>
          </p:cNvPr>
          <p:cNvSpPr txBox="1">
            <a:spLocks/>
          </p:cNvSpPr>
          <p:nvPr/>
        </p:nvSpPr>
        <p:spPr>
          <a:xfrm>
            <a:off x="443269" y="160995"/>
            <a:ext cx="11029616" cy="98833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200" b="1" dirty="0">
                <a:solidFill>
                  <a:schemeClr val="tx1"/>
                </a:solidFill>
                <a:latin typeface="Calibri" panose="020F0502020204030204" pitchFamily="34" charset="0"/>
              </a:rPr>
              <a:t>Cancers linked to causative variants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18F603A-8B53-F843-8BAB-6856DFC3B41A}"/>
              </a:ext>
            </a:extLst>
          </p:cNvPr>
          <p:cNvSpPr txBox="1"/>
          <p:nvPr/>
        </p:nvSpPr>
        <p:spPr>
          <a:xfrm>
            <a:off x="8826500" y="6488668"/>
            <a:ext cx="33484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https://</a:t>
            </a:r>
            <a:r>
              <a:rPr lang="en-US" dirty="0" err="1">
                <a:solidFill>
                  <a:schemeClr val="bg1"/>
                </a:solidFill>
              </a:rPr>
              <a:t>www.facingourrisk.org</a:t>
            </a:r>
            <a:r>
              <a:rPr lang="en-US" dirty="0">
                <a:solidFill>
                  <a:schemeClr val="bg1"/>
                </a:solidFill>
              </a:rPr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842219417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60" name="Rectangle 4"/>
          <p:cNvSpPr>
            <a:spLocks noChangeArrowheads="1"/>
          </p:cNvSpPr>
          <p:nvPr/>
        </p:nvSpPr>
        <p:spPr bwMode="auto">
          <a:xfrm>
            <a:off x="3029593" y="1990658"/>
            <a:ext cx="6492009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l-GR" sz="20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ΣΤΟΧΟΙ ΜΕΤΑΛΛΑΞΕΩΝ</a:t>
            </a:r>
          </a:p>
          <a:p>
            <a:pPr algn="ctr">
              <a:defRPr/>
            </a:pPr>
            <a:endParaRPr lang="el-GR" b="1" dirty="0">
              <a:latin typeface="Arial" charset="0"/>
            </a:endParaRPr>
          </a:p>
          <a:p>
            <a:pPr algn="ctr">
              <a:defRPr/>
            </a:pPr>
            <a:r>
              <a:rPr lang="el-GR" b="1" dirty="0">
                <a:latin typeface="Arial" charset="0"/>
              </a:rPr>
              <a:t>Γονίδια με ρόλο-κλειδί στη διαδικασία ογκογένεσης:</a:t>
            </a:r>
          </a:p>
          <a:p>
            <a:pPr algn="ctr">
              <a:defRPr/>
            </a:pPr>
            <a:r>
              <a:rPr lang="el-GR" b="1" dirty="0">
                <a:latin typeface="Arial" charset="0"/>
              </a:rPr>
              <a:t>Γονίδια που ρυθμίζουν την κυτταρική ανάπτυξη</a:t>
            </a:r>
          </a:p>
        </p:txBody>
      </p:sp>
      <p:grpSp>
        <p:nvGrpSpPr>
          <p:cNvPr id="29699" name="Group 5"/>
          <p:cNvGrpSpPr>
            <a:grpSpLocks/>
          </p:cNvGrpSpPr>
          <p:nvPr/>
        </p:nvGrpSpPr>
        <p:grpSpPr bwMode="auto">
          <a:xfrm>
            <a:off x="762240" y="53976"/>
            <a:ext cx="6626225" cy="2016125"/>
            <a:chOff x="2018" y="1071"/>
            <a:chExt cx="3766" cy="1270"/>
          </a:xfrm>
        </p:grpSpPr>
        <p:sp>
          <p:nvSpPr>
            <p:cNvPr id="275462" name="Text Box 6"/>
            <p:cNvSpPr txBox="1">
              <a:spLocks noChangeArrowheads="1"/>
            </p:cNvSpPr>
            <p:nvPr/>
          </p:nvSpPr>
          <p:spPr bwMode="auto">
            <a:xfrm>
              <a:off x="2699" y="1210"/>
              <a:ext cx="3085" cy="9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 sz="1600" b="1" dirty="0">
                <a:latin typeface="Arial" charset="0"/>
              </a:endParaRPr>
            </a:p>
            <a:p>
              <a:pPr>
                <a:spcBef>
                  <a:spcPct val="50000"/>
                </a:spcBef>
                <a:defRPr/>
              </a:pPr>
              <a:r>
                <a:rPr lang="el-GR" b="1" dirty="0"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charset="0"/>
                </a:rPr>
                <a:t>Αλλαγή της γενετικής πληροφορίας:</a:t>
              </a:r>
            </a:p>
            <a:p>
              <a:pPr>
                <a:spcBef>
                  <a:spcPct val="50000"/>
                </a:spcBef>
                <a:defRPr/>
              </a:pPr>
              <a:r>
                <a:rPr lang="el-GR" b="1" dirty="0"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charset="0"/>
                </a:rPr>
                <a:t>Χάσιμο του ‘προγραμματισμού’ του κυττάρου</a:t>
              </a:r>
            </a:p>
            <a:p>
              <a:pPr>
                <a:spcBef>
                  <a:spcPct val="50000"/>
                </a:spcBef>
                <a:defRPr/>
              </a:pPr>
              <a:endParaRPr lang="el-GR" b="1" dirty="0">
                <a:latin typeface="Arial" charset="0"/>
              </a:endParaRPr>
            </a:p>
          </p:txBody>
        </p:sp>
        <p:sp>
          <p:nvSpPr>
            <p:cNvPr id="29710" name="AutoShape 7"/>
            <p:cNvSpPr>
              <a:spLocks noChangeArrowheads="1"/>
            </p:cNvSpPr>
            <p:nvPr/>
          </p:nvSpPr>
          <p:spPr bwMode="auto">
            <a:xfrm>
              <a:off x="2018" y="1071"/>
              <a:ext cx="907" cy="1270"/>
            </a:xfrm>
            <a:prstGeom prst="lightningBol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l-GR" altLang="el-GR">
                <a:solidFill>
                  <a:schemeClr val="bg1"/>
                </a:solidFill>
              </a:endParaRPr>
            </a:p>
          </p:txBody>
        </p:sp>
      </p:grpSp>
      <p:grpSp>
        <p:nvGrpSpPr>
          <p:cNvPr id="3" name="Group 16"/>
          <p:cNvGrpSpPr>
            <a:grpSpLocks/>
          </p:cNvGrpSpPr>
          <p:nvPr/>
        </p:nvGrpSpPr>
        <p:grpSpPr bwMode="auto">
          <a:xfrm>
            <a:off x="1308330" y="3495212"/>
            <a:ext cx="3095625" cy="1439862"/>
            <a:chOff x="249" y="2403"/>
            <a:chExt cx="1950" cy="907"/>
          </a:xfrm>
        </p:grpSpPr>
        <p:sp>
          <p:nvSpPr>
            <p:cNvPr id="29707" name="Text Box 9"/>
            <p:cNvSpPr txBox="1">
              <a:spLocks noChangeArrowheads="1"/>
            </p:cNvSpPr>
            <p:nvPr/>
          </p:nvSpPr>
          <p:spPr bwMode="auto">
            <a:xfrm>
              <a:off x="249" y="2432"/>
              <a:ext cx="1950" cy="8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l-GR" altLang="el-GR" b="1" dirty="0" err="1"/>
                <a:t>Πρωτο</a:t>
              </a:r>
              <a:r>
                <a:rPr lang="en-US" altLang="el-GR" b="1" dirty="0"/>
                <a:t>-</a:t>
              </a:r>
              <a:r>
                <a:rPr lang="el-GR" altLang="el-GR" b="1" dirty="0" err="1"/>
                <a:t>ογκογονίδια</a:t>
              </a:r>
              <a:r>
                <a:rPr lang="el-GR" altLang="el-GR" b="1" dirty="0"/>
                <a:t> </a:t>
              </a:r>
            </a:p>
            <a:p>
              <a:pPr algn="ctr" eaLnBrk="1" hangingPunct="1">
                <a:spcBef>
                  <a:spcPct val="50000"/>
                </a:spcBef>
              </a:pPr>
              <a:r>
                <a:rPr lang="el-GR" altLang="el-GR" dirty="0"/>
                <a:t>ρύθμιση της κυτταρικής ανάπτυξης &amp; πολλαπλασιασμού</a:t>
              </a:r>
            </a:p>
          </p:txBody>
        </p:sp>
        <p:sp>
          <p:nvSpPr>
            <p:cNvPr id="29708" name="Rectangle 12"/>
            <p:cNvSpPr>
              <a:spLocks noChangeArrowheads="1"/>
            </p:cNvSpPr>
            <p:nvPr/>
          </p:nvSpPr>
          <p:spPr bwMode="auto">
            <a:xfrm>
              <a:off x="393" y="2403"/>
              <a:ext cx="1679" cy="90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l-GR" altLang="el-GR">
                <a:solidFill>
                  <a:schemeClr val="bg1"/>
                </a:solidFill>
              </a:endParaRPr>
            </a:p>
          </p:txBody>
        </p:sp>
      </p:grpSp>
      <p:grpSp>
        <p:nvGrpSpPr>
          <p:cNvPr id="4" name="Group 17"/>
          <p:cNvGrpSpPr>
            <a:grpSpLocks/>
          </p:cNvGrpSpPr>
          <p:nvPr/>
        </p:nvGrpSpPr>
        <p:grpSpPr bwMode="auto">
          <a:xfrm>
            <a:off x="8045240" y="3494418"/>
            <a:ext cx="2665413" cy="1655762"/>
            <a:chOff x="3878" y="2387"/>
            <a:chExt cx="1679" cy="1043"/>
          </a:xfrm>
        </p:grpSpPr>
        <p:sp>
          <p:nvSpPr>
            <p:cNvPr id="29705" name="Text Box 10"/>
            <p:cNvSpPr txBox="1">
              <a:spLocks noChangeArrowheads="1"/>
            </p:cNvSpPr>
            <p:nvPr/>
          </p:nvSpPr>
          <p:spPr bwMode="auto">
            <a:xfrm>
              <a:off x="3878" y="2387"/>
              <a:ext cx="1678" cy="10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l-GR" altLang="el-GR" b="1" dirty="0"/>
                <a:t>Ογκοκατασταλτικά γονίδια</a:t>
              </a:r>
            </a:p>
            <a:p>
              <a:pPr algn="ctr" eaLnBrk="1" hangingPunct="1">
                <a:spcBef>
                  <a:spcPct val="50000"/>
                </a:spcBef>
              </a:pPr>
              <a:r>
                <a:rPr lang="el-GR" altLang="el-GR" dirty="0"/>
                <a:t>ανάσχεση κυτταρικού πολλαπλασιασμού, ξεκινούν την απόπτωση</a:t>
              </a:r>
            </a:p>
          </p:txBody>
        </p:sp>
        <p:sp>
          <p:nvSpPr>
            <p:cNvPr id="29706" name="Rectangle 13"/>
            <p:cNvSpPr>
              <a:spLocks noChangeArrowheads="1"/>
            </p:cNvSpPr>
            <p:nvPr/>
          </p:nvSpPr>
          <p:spPr bwMode="auto">
            <a:xfrm>
              <a:off x="3878" y="2387"/>
              <a:ext cx="1679" cy="104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l-GR" altLang="el-GR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4472559" y="4142117"/>
            <a:ext cx="3344081" cy="2397125"/>
            <a:chOff x="2132" y="2840"/>
            <a:chExt cx="1610" cy="1510"/>
          </a:xfrm>
        </p:grpSpPr>
        <p:sp>
          <p:nvSpPr>
            <p:cNvPr id="29703" name="Text Box 11"/>
            <p:cNvSpPr txBox="1">
              <a:spLocks noChangeArrowheads="1"/>
            </p:cNvSpPr>
            <p:nvPr/>
          </p:nvSpPr>
          <p:spPr bwMode="auto">
            <a:xfrm>
              <a:off x="2132" y="2886"/>
              <a:ext cx="1610" cy="1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l-GR" altLang="el-GR" b="1" dirty="0"/>
                <a:t>Γονίδια ελέγχου και επιδιόρθωσης του </a:t>
              </a:r>
              <a:r>
                <a:rPr lang="en-US" altLang="el-GR" b="1" dirty="0"/>
                <a:t>DNA</a:t>
              </a:r>
              <a:r>
                <a:rPr lang="el-GR" altLang="el-GR" dirty="0"/>
                <a:t> </a:t>
              </a:r>
            </a:p>
            <a:p>
              <a:pPr algn="ctr" eaLnBrk="1" hangingPunct="1"/>
              <a:endParaRPr lang="el-GR" altLang="el-GR" sz="1000" dirty="0"/>
            </a:p>
            <a:p>
              <a:pPr algn="ctr" eaLnBrk="1" hangingPunct="1"/>
              <a:r>
                <a:rPr lang="el-GR" altLang="el-GR" dirty="0"/>
                <a:t>διατηρούν άθικτο το γονιδίωμα (και τη γενετική πληροφορία) ανιχνεύοντας και διορθώνοντας λάθη</a:t>
              </a:r>
            </a:p>
            <a:p>
              <a:pPr algn="ctr" eaLnBrk="1" hangingPunct="1">
                <a:spcBef>
                  <a:spcPct val="50000"/>
                </a:spcBef>
              </a:pPr>
              <a:endParaRPr lang="el-GR" altLang="el-GR" dirty="0"/>
            </a:p>
          </p:txBody>
        </p:sp>
        <p:sp>
          <p:nvSpPr>
            <p:cNvPr id="29704" name="Rectangle 14"/>
            <p:cNvSpPr>
              <a:spLocks noChangeArrowheads="1"/>
            </p:cNvSpPr>
            <p:nvPr/>
          </p:nvSpPr>
          <p:spPr bwMode="auto">
            <a:xfrm>
              <a:off x="2154" y="2840"/>
              <a:ext cx="1542" cy="127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l-GR" altLang="el-GR">
                <a:solidFill>
                  <a:schemeClr val="bg1"/>
                </a:solidFill>
              </a:endParaRPr>
            </a:p>
          </p:txBody>
        </p:sp>
      </p:grpSp>
      <p:sp>
        <p:nvSpPr>
          <p:cNvPr id="2" name="Rectangle: Rounded Corners 1"/>
          <p:cNvSpPr/>
          <p:nvPr/>
        </p:nvSpPr>
        <p:spPr>
          <a:xfrm>
            <a:off x="4334537" y="3362983"/>
            <a:ext cx="6491614" cy="2899794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6623425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0539" y="1557338"/>
            <a:ext cx="3513137" cy="326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 bwMode="auto">
          <a:xfrm>
            <a:off x="1524000" y="100013"/>
            <a:ext cx="93345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C1EEFF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C1EEFF"/>
                </a:solidFill>
                <a:latin typeface="Consolas" pitchFamily="49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C1EEFF"/>
                </a:solidFill>
                <a:latin typeface="Consolas" pitchFamily="49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C1EEFF"/>
                </a:solidFill>
                <a:latin typeface="Consolas" pitchFamily="49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C1EEFF"/>
                </a:solidFill>
                <a:latin typeface="Consolas" pitchFamily="49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C1EEFF"/>
                </a:solidFill>
                <a:latin typeface="Consolas" pitchFamily="49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C1EEFF"/>
                </a:solidFill>
                <a:latin typeface="Consolas" pitchFamily="49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C1EEFF"/>
                </a:solidFill>
                <a:latin typeface="Consolas" pitchFamily="49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C1EEFF"/>
                </a:solidFill>
                <a:latin typeface="Consolas" pitchFamily="49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4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venir Roman"/>
              </a:rPr>
              <a:t>4 γράμματα σε συγκεκριμένη αλληλουχία</a:t>
            </a:r>
          </a:p>
        </p:txBody>
      </p:sp>
      <p:pic>
        <p:nvPicPr>
          <p:cNvPr id="16388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1" y="1989139"/>
            <a:ext cx="4314825" cy="179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9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388" y="5229226"/>
            <a:ext cx="8756650" cy="144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1"/>
          <p:cNvSpPr txBox="1">
            <a:spLocks/>
          </p:cNvSpPr>
          <p:nvPr/>
        </p:nvSpPr>
        <p:spPr bwMode="auto">
          <a:xfrm>
            <a:off x="4824414" y="4486276"/>
            <a:ext cx="5843587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C1EEFF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C1EEFF"/>
                </a:solidFill>
                <a:latin typeface="Consolas" pitchFamily="49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C1EEFF"/>
                </a:solidFill>
                <a:latin typeface="Consolas" pitchFamily="49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C1EEFF"/>
                </a:solidFill>
                <a:latin typeface="Consolas" pitchFamily="49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C1EEFF"/>
                </a:solidFill>
                <a:latin typeface="Consolas" pitchFamily="49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C1EEFF"/>
                </a:solidFill>
                <a:latin typeface="Consolas" pitchFamily="49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C1EEFF"/>
                </a:solidFill>
                <a:latin typeface="Consolas" pitchFamily="49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C1EEFF"/>
                </a:solidFill>
                <a:latin typeface="Consolas" pitchFamily="49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C1EEFF"/>
                </a:solidFill>
                <a:latin typeface="Consolas" pitchFamily="49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400" b="0" i="1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venir Roman"/>
              </a:rPr>
              <a:t>Κάθε γονίδιο σε δύο αντίγραφα</a:t>
            </a:r>
          </a:p>
        </p:txBody>
      </p:sp>
    </p:spTree>
    <p:extLst>
      <p:ext uri="{BB962C8B-B14F-4D97-AF65-F5344CB8AC3E}">
        <p14:creationId xmlns:p14="http://schemas.microsoft.com/office/powerpoint/2010/main" val="32532340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5838" y="1503363"/>
            <a:ext cx="5448300" cy="4843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Title 1"/>
          <p:cNvSpPr>
            <a:spLocks noGrp="1"/>
          </p:cNvSpPr>
          <p:nvPr>
            <p:ph type="title"/>
          </p:nvPr>
        </p:nvSpPr>
        <p:spPr>
          <a:xfrm>
            <a:off x="2063750" y="260350"/>
            <a:ext cx="8362950" cy="914400"/>
          </a:xfrm>
        </p:spPr>
        <p:txBody>
          <a:bodyPr/>
          <a:lstStyle/>
          <a:p>
            <a:pPr algn="ctr"/>
            <a:r>
              <a:rPr lang="el-GR" altLang="en-US" b="1" dirty="0">
                <a:latin typeface="Cambria" panose="02040503050406030204" pitchFamily="18" charset="0"/>
                <a:cs typeface="Calibri" panose="020F0502020204030204" pitchFamily="34" charset="0"/>
              </a:rPr>
              <a:t>Τι είναι γενετική </a:t>
            </a:r>
            <a:r>
              <a:rPr lang="el-GR" altLang="en-US" b="1" dirty="0" err="1">
                <a:latin typeface="Cambria" panose="02040503050406030204" pitchFamily="18" charset="0"/>
                <a:cs typeface="Calibri" panose="020F0502020204030204" pitchFamily="34" charset="0"/>
              </a:rPr>
              <a:t>παραλλαγ</a:t>
            </a:r>
            <a:r>
              <a:rPr lang="en-US" altLang="en-US" b="1" dirty="0" err="1">
                <a:latin typeface="Cambria" panose="02040503050406030204" pitchFamily="18" charset="0"/>
                <a:cs typeface="Calibri" panose="020F0502020204030204" pitchFamily="34" charset="0"/>
              </a:rPr>
              <a:t>ή</a:t>
            </a:r>
            <a:r>
              <a:rPr lang="el-GR" altLang="en-US" b="1" dirty="0">
                <a:latin typeface="Cambria" panose="02040503050406030204" pitchFamily="18" charset="0"/>
                <a:cs typeface="Calibri" panose="020F0502020204030204" pitchFamily="34" charset="0"/>
              </a:rPr>
              <a:t>?</a:t>
            </a:r>
          </a:p>
        </p:txBody>
      </p:sp>
      <p:sp>
        <p:nvSpPr>
          <p:cNvPr id="17413" name="Text Box 1033"/>
          <p:cNvSpPr txBox="1">
            <a:spLocks noChangeArrowheads="1"/>
          </p:cNvSpPr>
          <p:nvPr/>
        </p:nvSpPr>
        <p:spPr bwMode="auto">
          <a:xfrm>
            <a:off x="458787" y="2246094"/>
            <a:ext cx="4337051" cy="3108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5573"/>
              </a:buClr>
              <a:buSzPct val="150000"/>
              <a:buFontTx/>
              <a:buNone/>
              <a:tabLst/>
              <a:defRPr/>
            </a:pPr>
            <a:endParaRPr kumimoji="0" lang="nl-NL" altLang="en-US" sz="28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  <a:sym typeface="Avenir Roman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5573"/>
              </a:buClr>
              <a:buSzPct val="150000"/>
              <a:buFontTx/>
              <a:buNone/>
              <a:tabLst/>
              <a:defRPr/>
            </a:pPr>
            <a:r>
              <a:rPr kumimoji="0" lang="el-GR" alt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venir Roman"/>
              </a:rPr>
              <a:t>Μία και μόνο παραλλαγή μπορεί να προκαλέσει ασθένεια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5573"/>
              </a:buClr>
              <a:buSzPct val="150000"/>
              <a:buFont typeface="Arial" panose="020B0604020202020204" pitchFamily="34" charset="0"/>
              <a:buChar char="•"/>
              <a:tabLst/>
              <a:defRPr/>
            </a:pPr>
            <a:endParaRPr kumimoji="0" lang="el-GR" altLang="en-US" sz="28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  <a:sym typeface="Avenir Roman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5573"/>
              </a:buClr>
              <a:buSzPct val="150000"/>
              <a:buFont typeface="Arial" panose="020B0604020202020204" pitchFamily="34" charset="0"/>
              <a:buChar char="•"/>
              <a:tabLst/>
              <a:defRPr/>
            </a:pPr>
            <a:endParaRPr kumimoji="0" lang="el-GR" altLang="en-US" sz="28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  <a:sym typeface="Avenir Roman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5573"/>
              </a:buClr>
              <a:buSzPct val="150000"/>
              <a:buFontTx/>
              <a:buNone/>
              <a:tabLst/>
              <a:defRPr/>
            </a:pPr>
            <a:endParaRPr kumimoji="0" lang="nl-NL" altLang="en-US" sz="28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alatino Linotype" panose="02040502050505030304" pitchFamily="18" charset="0"/>
              <a:cs typeface="Arial" panose="020B0604020202020204" pitchFamily="34" charset="0"/>
              <a:sym typeface="Avenir Roman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0EAC029-4FAC-7146-A5C1-789F2238C1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787" y="4178720"/>
            <a:ext cx="4250349" cy="2351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796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>
            <a:spLocks noGrp="1"/>
          </p:cNvSpPr>
          <p:nvPr>
            <p:ph type="title" idx="4294967295"/>
          </p:nvPr>
        </p:nvSpPr>
        <p:spPr>
          <a:xfrm>
            <a:off x="0" y="114300"/>
            <a:ext cx="9740900" cy="9398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ctr" defTabSz="804672">
              <a:defRPr sz="1800">
                <a:solidFill>
                  <a:srgbClr val="000000"/>
                </a:solidFill>
              </a:defRPr>
            </a:pPr>
            <a:r>
              <a:rPr lang="el-GR" sz="3200" dirty="0">
                <a:solidFill>
                  <a:schemeClr val="tx1"/>
                </a:solidFill>
                <a:latin typeface="Calibri" panose="020F0502020204030204" pitchFamily="34" charset="0"/>
                <a:ea typeface="Palatino Linotype"/>
                <a:cs typeface="Palatino Linotype"/>
                <a:sym typeface="Palatino Linotype"/>
              </a:rPr>
              <a:t>Είδη μοριακών βλαβών</a:t>
            </a:r>
            <a:endParaRPr sz="3200" b="1" i="1" dirty="0">
              <a:solidFill>
                <a:schemeClr val="tx1"/>
              </a:solidFill>
              <a:latin typeface="Calibri" panose="020F0502020204030204" pitchFamily="34" charset="0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167" name="Shape 167"/>
          <p:cNvSpPr>
            <a:spLocks noGrp="1"/>
          </p:cNvSpPr>
          <p:nvPr>
            <p:ph type="body" idx="4294967295"/>
          </p:nvPr>
        </p:nvSpPr>
        <p:spPr>
          <a:xfrm>
            <a:off x="800100" y="495300"/>
            <a:ext cx="11182350" cy="63627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0" indent="0" algn="ctr" defTabSz="886968">
              <a:lnSpc>
                <a:spcPct val="150000"/>
              </a:lnSpc>
              <a:spcBef>
                <a:spcPts val="600"/>
              </a:spcBef>
              <a:buClrTx/>
              <a:buSzPct val="60000"/>
              <a:buNone/>
              <a:defRPr sz="1800">
                <a:solidFill>
                  <a:srgbClr val="000000"/>
                </a:solidFill>
              </a:defRPr>
            </a:pPr>
            <a:endParaRPr lang="el-GR" sz="2400" i="1" dirty="0">
              <a:solidFill>
                <a:schemeClr val="bg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342900" algn="l" defTabSz="886968">
              <a:lnSpc>
                <a:spcPct val="150000"/>
              </a:lnSpc>
              <a:spcBef>
                <a:spcPts val="600"/>
              </a:spcBef>
              <a:buClrTx/>
              <a:buSzPct val="60000"/>
              <a:buFont typeface="Wingdings" panose="05000000000000000000" pitchFamily="2" charset="2"/>
              <a:buChar char="q"/>
              <a:defRPr sz="1800">
                <a:solidFill>
                  <a:srgbClr val="000000"/>
                </a:solidFill>
              </a:defRPr>
            </a:pPr>
            <a:r>
              <a:rPr lang="el-GR" sz="2400" b="1" u="sng" dirty="0">
                <a:solidFill>
                  <a:srgbClr val="FFC000"/>
                </a:solidFill>
                <a:latin typeface="Calibri" panose="020F0502020204030204" pitchFamily="34" charset="0"/>
                <a:ea typeface="Palatino Linotype"/>
                <a:cs typeface="Palatino Linotype"/>
                <a:sym typeface="Palatino Linotype"/>
              </a:rPr>
              <a:t>Αντικατάσταση </a:t>
            </a:r>
            <a:r>
              <a:rPr lang="el-GR" sz="2400" b="1" u="sng" dirty="0" err="1">
                <a:solidFill>
                  <a:srgbClr val="FFC000"/>
                </a:solidFill>
                <a:latin typeface="Calibri" panose="020F0502020204030204" pitchFamily="34" charset="0"/>
                <a:ea typeface="Palatino Linotype"/>
                <a:cs typeface="Palatino Linotype"/>
                <a:sym typeface="Palatino Linotype"/>
              </a:rPr>
              <a:t>νουκλεοτιδίου</a:t>
            </a:r>
            <a:r>
              <a:rPr lang="en-US" sz="2400" b="1" u="sng" dirty="0">
                <a:solidFill>
                  <a:srgbClr val="FFC000"/>
                </a:solidFill>
                <a:latin typeface="Calibri" panose="020F0502020204030204" pitchFamily="34" charset="0"/>
                <a:ea typeface="Palatino Linotype"/>
                <a:cs typeface="Palatino Linotype"/>
                <a:sym typeface="Palatino Linotype"/>
              </a:rPr>
              <a:t>:</a:t>
            </a:r>
            <a:r>
              <a:rPr lang="en-US" sz="2400" dirty="0">
                <a:solidFill>
                  <a:srgbClr val="FFC000"/>
                </a:solidFill>
                <a:latin typeface="Calibri" panose="020F0502020204030204" pitchFamily="34" charset="0"/>
                <a:ea typeface="Palatino Linotype"/>
                <a:cs typeface="Palatino Linotype"/>
                <a:sym typeface="Palatino Linotype"/>
              </a:rPr>
              <a:t> </a:t>
            </a:r>
            <a:r>
              <a:rPr lang="el-GR" sz="2400" dirty="0">
                <a:solidFill>
                  <a:srgbClr val="EAEAEA"/>
                </a:solidFill>
                <a:latin typeface="Calibri" panose="020F0502020204030204" pitchFamily="34" charset="0"/>
                <a:ea typeface="Palatino Linotype"/>
                <a:cs typeface="Palatino Linotype"/>
                <a:sym typeface="Palatino Linotype"/>
              </a:rPr>
              <a:t>Ένα </a:t>
            </a:r>
            <a:r>
              <a:rPr lang="el-GR" sz="2400" dirty="0" err="1">
                <a:solidFill>
                  <a:srgbClr val="EAEAEA"/>
                </a:solidFill>
                <a:latin typeface="Calibri" panose="020F0502020204030204" pitchFamily="34" charset="0"/>
                <a:ea typeface="Palatino Linotype"/>
                <a:cs typeface="Palatino Linotype"/>
                <a:sym typeface="Palatino Linotype"/>
              </a:rPr>
              <a:t>νουκλεοτίδιο</a:t>
            </a:r>
            <a:r>
              <a:rPr lang="el-GR" sz="2400" dirty="0">
                <a:solidFill>
                  <a:srgbClr val="EAEAEA"/>
                </a:solidFill>
                <a:latin typeface="Calibri" panose="020F0502020204030204" pitchFamily="34" charset="0"/>
                <a:ea typeface="Palatino Linotype"/>
                <a:cs typeface="Palatino Linotype"/>
                <a:sym typeface="Palatino Linotype"/>
              </a:rPr>
              <a:t> αντικαθίσταται από ένα άλλο</a:t>
            </a:r>
            <a:r>
              <a:rPr lang="en-US" sz="2400" dirty="0">
                <a:latin typeface="Calibri" panose="020F0502020204030204" pitchFamily="34" charset="0"/>
                <a:ea typeface="Palatino Linotype"/>
                <a:cs typeface="Palatino Linotype"/>
                <a:sym typeface="Palatino Linotype"/>
              </a:rPr>
              <a:t>.</a:t>
            </a:r>
            <a:endParaRPr lang="el-GR" sz="2400" dirty="0">
              <a:latin typeface="Calibri" panose="020F0502020204030204" pitchFamily="34" charset="0"/>
              <a:ea typeface="Palatino Linotype"/>
              <a:cs typeface="Palatino Linotype"/>
              <a:sym typeface="Palatino Linotype"/>
            </a:endParaRPr>
          </a:p>
          <a:p>
            <a:pPr marL="342900" algn="l" defTabSz="886968">
              <a:lnSpc>
                <a:spcPct val="150000"/>
              </a:lnSpc>
              <a:spcBef>
                <a:spcPts val="600"/>
              </a:spcBef>
              <a:buClrTx/>
              <a:buSzPct val="60000"/>
              <a:buFont typeface="Wingdings" panose="05000000000000000000" pitchFamily="2" charset="2"/>
              <a:buChar char="q"/>
              <a:defRPr sz="1800">
                <a:solidFill>
                  <a:srgbClr val="000000"/>
                </a:solidFill>
              </a:defRPr>
            </a:pPr>
            <a:endParaRPr lang="el-GR" sz="2400" b="1" u="sng" dirty="0">
              <a:solidFill>
                <a:schemeClr val="bg1"/>
              </a:solidFill>
              <a:latin typeface="Calibri" panose="020F0502020204030204" pitchFamily="34" charset="0"/>
              <a:ea typeface="Palatino Linotype"/>
              <a:cs typeface="Palatino Linotype"/>
              <a:sym typeface="Palatino Linotype"/>
            </a:endParaRPr>
          </a:p>
          <a:p>
            <a:pPr marL="342900" algn="l" defTabSz="886968">
              <a:lnSpc>
                <a:spcPct val="150000"/>
              </a:lnSpc>
              <a:spcBef>
                <a:spcPts val="600"/>
              </a:spcBef>
              <a:buClrTx/>
              <a:buSzPct val="60000"/>
              <a:buFont typeface="Wingdings" panose="05000000000000000000" pitchFamily="2" charset="2"/>
              <a:buChar char="q"/>
              <a:defRPr sz="1800">
                <a:solidFill>
                  <a:srgbClr val="000000"/>
                </a:solidFill>
              </a:defRPr>
            </a:pPr>
            <a:r>
              <a:rPr lang="el-GR" sz="2400" b="1" u="sng" dirty="0">
                <a:solidFill>
                  <a:srgbClr val="FFC000"/>
                </a:solidFill>
                <a:latin typeface="Calibri" panose="020F0502020204030204" pitchFamily="34" charset="0"/>
                <a:ea typeface="Palatino Linotype"/>
                <a:cs typeface="Palatino Linotype"/>
                <a:sym typeface="Palatino Linotype"/>
              </a:rPr>
              <a:t>Μικρές ενθέσεις</a:t>
            </a:r>
            <a:r>
              <a:rPr lang="en-US" sz="2400" b="1" u="sng" dirty="0">
                <a:solidFill>
                  <a:srgbClr val="FFC000"/>
                </a:solidFill>
                <a:latin typeface="Calibri" panose="020F0502020204030204" pitchFamily="34" charset="0"/>
                <a:ea typeface="Palatino Linotype"/>
                <a:cs typeface="Palatino Linotype"/>
                <a:sym typeface="Palatino Linotype"/>
              </a:rPr>
              <a:t>/</a:t>
            </a:r>
            <a:r>
              <a:rPr lang="el-GR" sz="2400" b="1" u="sng" dirty="0">
                <a:solidFill>
                  <a:srgbClr val="FFC000"/>
                </a:solidFill>
                <a:latin typeface="Calibri" panose="020F0502020204030204" pitchFamily="34" charset="0"/>
                <a:ea typeface="Palatino Linotype"/>
                <a:cs typeface="Palatino Linotype"/>
                <a:sym typeface="Palatino Linotype"/>
              </a:rPr>
              <a:t>απαλοιφές</a:t>
            </a:r>
            <a:r>
              <a:rPr lang="en-US" sz="2400" b="1" u="sng" dirty="0">
                <a:solidFill>
                  <a:srgbClr val="FFC000"/>
                </a:solidFill>
                <a:latin typeface="Calibri" panose="020F0502020204030204" pitchFamily="34" charset="0"/>
                <a:ea typeface="Palatino Linotype"/>
                <a:cs typeface="Palatino Linotype"/>
                <a:sym typeface="Palatino Linotype"/>
              </a:rPr>
              <a:t>:</a:t>
            </a:r>
            <a:r>
              <a:rPr lang="en-US" sz="2400" b="1" dirty="0">
                <a:solidFill>
                  <a:srgbClr val="FFC000"/>
                </a:solidFill>
                <a:latin typeface="Calibri" panose="020F0502020204030204" pitchFamily="34" charset="0"/>
                <a:ea typeface="Palatino Linotype"/>
                <a:cs typeface="Palatino Linotype"/>
                <a:sym typeface="Palatino Linotype"/>
              </a:rPr>
              <a:t> </a:t>
            </a:r>
            <a:r>
              <a:rPr lang="el-GR" sz="2400" dirty="0">
                <a:solidFill>
                  <a:srgbClr val="EAEAEA"/>
                </a:solidFill>
                <a:latin typeface="Calibri" panose="020F0502020204030204" pitchFamily="34" charset="0"/>
                <a:ea typeface="Palatino Linotype"/>
                <a:cs typeface="Palatino Linotype"/>
                <a:sym typeface="Palatino Linotype"/>
              </a:rPr>
              <a:t>Αφορά απαλοιφές ενθέσεις λίγων ζευγών βάσεων</a:t>
            </a:r>
            <a:r>
              <a:rPr lang="el-GR" sz="2400" dirty="0">
                <a:latin typeface="Calibri" panose="020F0502020204030204" pitchFamily="34" charset="0"/>
                <a:ea typeface="Palatino Linotype"/>
                <a:cs typeface="Palatino Linotype"/>
                <a:sym typeface="Palatino Linotype"/>
              </a:rPr>
              <a:t>.</a:t>
            </a:r>
          </a:p>
          <a:p>
            <a:pPr marL="342900" algn="l" defTabSz="886968">
              <a:lnSpc>
                <a:spcPct val="150000"/>
              </a:lnSpc>
              <a:spcBef>
                <a:spcPts val="600"/>
              </a:spcBef>
              <a:buClrTx/>
              <a:buSzPct val="60000"/>
              <a:buFont typeface="Wingdings" panose="05000000000000000000" pitchFamily="2" charset="2"/>
              <a:buChar char="q"/>
              <a:defRPr sz="1800">
                <a:solidFill>
                  <a:srgbClr val="000000"/>
                </a:solidFill>
              </a:defRPr>
            </a:pPr>
            <a:endParaRPr lang="el-GR" sz="2400" dirty="0">
              <a:solidFill>
                <a:schemeClr val="bg1"/>
              </a:solidFill>
              <a:latin typeface="Calibri" panose="020F0502020204030204" pitchFamily="34" charset="0"/>
              <a:ea typeface="Palatino Linotype"/>
              <a:cs typeface="Palatino Linotype"/>
              <a:sym typeface="Palatino Linotype"/>
            </a:endParaRPr>
          </a:p>
          <a:p>
            <a:pPr marL="342900" algn="l" defTabSz="886968">
              <a:lnSpc>
                <a:spcPct val="150000"/>
              </a:lnSpc>
              <a:spcBef>
                <a:spcPts val="600"/>
              </a:spcBef>
              <a:buClrTx/>
              <a:buSzPct val="60000"/>
              <a:buFont typeface="Wingdings" panose="05000000000000000000" pitchFamily="2" charset="2"/>
              <a:buChar char="q"/>
              <a:defRPr sz="1800">
                <a:solidFill>
                  <a:srgbClr val="000000"/>
                </a:solidFill>
              </a:defRPr>
            </a:pPr>
            <a:r>
              <a:rPr lang="el-GR" sz="2400" b="1" u="sng" dirty="0">
                <a:solidFill>
                  <a:srgbClr val="FFC000"/>
                </a:solidFill>
                <a:latin typeface="Calibri" panose="020F0502020204030204" pitchFamily="34" charset="0"/>
                <a:ea typeface="Palatino Linotype"/>
                <a:cs typeface="Palatino Linotype"/>
                <a:sym typeface="Palatino Linotype"/>
              </a:rPr>
              <a:t>Μεγάλες αναδιατάξεις</a:t>
            </a:r>
            <a:r>
              <a:rPr lang="en-US" sz="2400" b="1" u="sng" dirty="0">
                <a:solidFill>
                  <a:srgbClr val="FFC000"/>
                </a:solidFill>
                <a:latin typeface="Calibri" panose="020F0502020204030204" pitchFamily="34" charset="0"/>
                <a:ea typeface="Palatino Linotype"/>
                <a:cs typeface="Palatino Linotype"/>
                <a:sym typeface="Palatino Linotype"/>
              </a:rPr>
              <a:t>:</a:t>
            </a:r>
            <a:r>
              <a:rPr lang="en-US" sz="2400" dirty="0">
                <a:solidFill>
                  <a:srgbClr val="FFC000"/>
                </a:solidFill>
                <a:latin typeface="Calibri" panose="020F0502020204030204" pitchFamily="34" charset="0"/>
                <a:ea typeface="Palatino Linotype"/>
                <a:cs typeface="Palatino Linotype"/>
                <a:sym typeface="Palatino Linotype"/>
              </a:rPr>
              <a:t> </a:t>
            </a:r>
            <a:r>
              <a:rPr lang="el-GR" sz="2400" dirty="0">
                <a:solidFill>
                  <a:srgbClr val="EAEAEA"/>
                </a:solidFill>
                <a:latin typeface="Calibri" panose="020F0502020204030204" pitchFamily="34" charset="0"/>
                <a:ea typeface="Palatino Linotype"/>
                <a:cs typeface="Palatino Linotype"/>
                <a:sym typeface="Palatino Linotype"/>
              </a:rPr>
              <a:t>Αφορούν ελλείμματα ή προσθήκες μεγάλων τμημάτων </a:t>
            </a:r>
            <a:r>
              <a:rPr lang="en-US" sz="2400" dirty="0">
                <a:solidFill>
                  <a:srgbClr val="EAEAEA"/>
                </a:solidFill>
                <a:latin typeface="Calibri" panose="020F0502020204030204" pitchFamily="34" charset="0"/>
                <a:ea typeface="Palatino Linotype"/>
                <a:cs typeface="Palatino Linotype"/>
                <a:sym typeface="Palatino Linotype"/>
              </a:rPr>
              <a:t>DNA </a:t>
            </a:r>
            <a:r>
              <a:rPr lang="el-GR" sz="2400" dirty="0">
                <a:solidFill>
                  <a:srgbClr val="EAEAEA"/>
                </a:solidFill>
                <a:latin typeface="Calibri" panose="020F0502020204030204" pitchFamily="34" charset="0"/>
                <a:ea typeface="Palatino Linotype"/>
                <a:cs typeface="Palatino Linotype"/>
                <a:sym typeface="Palatino Linotype"/>
              </a:rPr>
              <a:t>μεγέθους εκατοντάδων έως χιλιάδων ζευγών βάσεων.</a:t>
            </a:r>
            <a:endParaRPr sz="1800" b="1" i="1" dirty="0">
              <a:solidFill>
                <a:srgbClr val="EAEAEA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3228982202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>
            <a:spLocks noGrp="1"/>
          </p:cNvSpPr>
          <p:nvPr>
            <p:ph type="title"/>
          </p:nvPr>
        </p:nvSpPr>
        <p:spPr>
          <a:xfrm>
            <a:off x="3083715" y="133045"/>
            <a:ext cx="6024569" cy="485084"/>
          </a:xfrm>
          <a:prstGeom prst="rect">
            <a:avLst/>
          </a:prstGeom>
        </p:spPr>
        <p:txBody>
          <a:bodyPr vert="horz" lIns="0" tIns="0" rIns="0" bIns="0" rtlCol="0" anchor="ctr">
            <a:normAutofit fontScale="90000"/>
          </a:bodyPr>
          <a:lstStyle>
            <a:lvl1pPr algn="ctr">
              <a:defRPr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</a:rPr>
              <a:t>Είδη</a:t>
            </a:r>
            <a:r>
              <a:rPr sz="36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sz="36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</a:rPr>
              <a:t>μετ</a:t>
            </a:r>
            <a:r>
              <a:rPr sz="36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</a:rPr>
              <a:t>αλλάξεων</a:t>
            </a:r>
          </a:p>
        </p:txBody>
      </p:sp>
      <p:sp>
        <p:nvSpPr>
          <p:cNvPr id="124" name="Shape 124"/>
          <p:cNvSpPr/>
          <p:nvPr/>
        </p:nvSpPr>
        <p:spPr>
          <a:xfrm>
            <a:off x="304800" y="720269"/>
            <a:ext cx="11443855" cy="20928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ctr">
            <a:spAutoFit/>
          </a:bodyPr>
          <a:lstStyle/>
          <a:p>
            <a:pPr algn="just">
              <a:defRPr>
                <a:solidFill>
                  <a:srgbClr val="000000"/>
                </a:solidFill>
              </a:defRPr>
            </a:pPr>
            <a:r>
              <a:rPr sz="2400" b="1" u="sng" kern="0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Palatino Linotype"/>
                <a:cs typeface="Palatino Linotype"/>
                <a:sym typeface="Palatino Linotype"/>
              </a:rPr>
              <a:t>Γα</a:t>
            </a:r>
            <a:r>
              <a:rPr sz="2400" b="1" u="sng" kern="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Palatino Linotype"/>
                <a:cs typeface="Palatino Linotype"/>
                <a:sym typeface="Palatino Linotype"/>
              </a:rPr>
              <a:t>μετικές</a:t>
            </a:r>
            <a:r>
              <a:rPr sz="2400" b="1" u="sng" kern="0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Palatino Linotype"/>
                <a:cs typeface="Palatino Linotype"/>
                <a:sym typeface="Palatino Linotype"/>
              </a:rPr>
              <a:t> </a:t>
            </a:r>
            <a:r>
              <a:rPr sz="2400" b="1" u="sng" kern="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Palatino Linotype"/>
                <a:cs typeface="Palatino Linotype"/>
                <a:sym typeface="Palatino Linotype"/>
              </a:rPr>
              <a:t>μετ</a:t>
            </a:r>
            <a:r>
              <a:rPr sz="2400" b="1" u="sng" kern="0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Palatino Linotype"/>
                <a:cs typeface="Palatino Linotype"/>
                <a:sym typeface="Palatino Linotype"/>
              </a:rPr>
              <a:t>αλλάξεις</a:t>
            </a:r>
            <a:r>
              <a:rPr lang="en-US" sz="2400" b="1" kern="0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Palatino Linotype"/>
                <a:cs typeface="Palatino Linotype"/>
                <a:sym typeface="Palatino Linotype"/>
              </a:rPr>
              <a:t>:</a:t>
            </a:r>
            <a:r>
              <a:rPr lang="en-US" sz="2400" b="1" i="1" kern="0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Palatino Linotype"/>
                <a:cs typeface="Palatino Linotype"/>
                <a:sym typeface="Palatino Linotype"/>
              </a:rPr>
              <a:t> </a:t>
            </a:r>
            <a:r>
              <a:rPr sz="2200" kern="0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Palatino Linotype"/>
                <a:cs typeface="Palatino Linotype"/>
                <a:sym typeface="Palatino Linotype"/>
              </a:rPr>
              <a:t>Αλλαγές στην αλληλουχία του DNA οι οποίες πραγματοποιούνται στα γαμετικά κύτταρα και </a:t>
            </a:r>
            <a:r>
              <a:rPr sz="2200" b="1" u="sng" kern="0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Palatino Linotype"/>
                <a:cs typeface="Palatino Linotype"/>
                <a:sym typeface="Palatino Linotype"/>
              </a:rPr>
              <a:t>κληρονομούνται</a:t>
            </a:r>
            <a:r>
              <a:rPr sz="2200" kern="0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Palatino Linotype"/>
                <a:cs typeface="Palatino Linotype"/>
                <a:sym typeface="Palatino Linotype"/>
              </a:rPr>
              <a:t> από τους προγόνους και κληροδοτούνται στους απογόνους</a:t>
            </a:r>
            <a:r>
              <a:rPr lang="el-GR" sz="2200" kern="0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Palatino Linotype"/>
                <a:cs typeface="Palatino Linotype"/>
                <a:sym typeface="Palatino Linotype"/>
              </a:rPr>
              <a:t>.</a:t>
            </a:r>
            <a:endParaRPr lang="en-US" sz="2200" dirty="0">
              <a:solidFill>
                <a:schemeClr val="tx2">
                  <a:lumMod val="90000"/>
                  <a:lumOff val="10000"/>
                </a:schemeClr>
              </a:solidFill>
              <a:latin typeface="Calibri" panose="020F0502020204030204" pitchFamily="34" charset="0"/>
              <a:ea typeface="Palatino Linotype"/>
              <a:cs typeface="Palatino Linotype"/>
              <a:sym typeface="Corbel"/>
            </a:endParaRPr>
          </a:p>
          <a:p>
            <a:pPr algn="just">
              <a:defRPr>
                <a:solidFill>
                  <a:srgbClr val="000000"/>
                </a:solidFill>
              </a:defRPr>
            </a:pPr>
            <a:endParaRPr lang="en-US" sz="2200" b="1" u="sng" kern="0" dirty="0">
              <a:solidFill>
                <a:schemeClr val="tx2">
                  <a:lumMod val="90000"/>
                  <a:lumOff val="10000"/>
                </a:schemeClr>
              </a:solidFill>
              <a:latin typeface="Calibri" panose="020F0502020204030204" pitchFamily="34" charset="0"/>
              <a:ea typeface="Palatino Linotype"/>
              <a:cs typeface="Palatino Linotype"/>
              <a:sym typeface="Corbel"/>
            </a:endParaRPr>
          </a:p>
          <a:p>
            <a:pPr algn="just">
              <a:defRPr>
                <a:solidFill>
                  <a:srgbClr val="000000"/>
                </a:solidFill>
              </a:defRPr>
            </a:pPr>
            <a:r>
              <a:rPr sz="2400" b="1" u="sng" kern="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Palatino Linotype"/>
                <a:cs typeface="Palatino Linotype"/>
                <a:sym typeface="Palatino Linotype"/>
              </a:rPr>
              <a:t>Σωμ</a:t>
            </a:r>
            <a:r>
              <a:rPr sz="2400" b="1" u="sng" kern="0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Palatino Linotype"/>
                <a:cs typeface="Palatino Linotype"/>
                <a:sym typeface="Palatino Linotype"/>
              </a:rPr>
              <a:t>ατικές μεταλλάξεις</a:t>
            </a:r>
            <a:r>
              <a:rPr lang="en-US" sz="2400" b="1" kern="0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Palatino Linotype"/>
                <a:cs typeface="Palatino Linotype"/>
                <a:sym typeface="Palatino Linotype"/>
              </a:rPr>
              <a:t>:</a:t>
            </a:r>
            <a:r>
              <a:rPr lang="en-US" sz="2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Palatino Linotype"/>
                <a:cs typeface="Palatino Linotype"/>
                <a:sym typeface="Palatino Linotype"/>
              </a:rPr>
              <a:t> </a:t>
            </a:r>
            <a:r>
              <a:rPr sz="2200" kern="0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Palatino Linotype"/>
                <a:cs typeface="Palatino Linotype"/>
                <a:sym typeface="Palatino Linotype"/>
              </a:rPr>
              <a:t>Επ</a:t>
            </a:r>
            <a:r>
              <a:rPr sz="2200" kern="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Palatino Linotype"/>
                <a:cs typeface="Palatino Linotype"/>
                <a:sym typeface="Palatino Linotype"/>
              </a:rPr>
              <a:t>ίκτητες</a:t>
            </a:r>
            <a:r>
              <a:rPr sz="2200" kern="0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Palatino Linotype"/>
                <a:cs typeface="Palatino Linotype"/>
                <a:sym typeface="Palatino Linotype"/>
              </a:rPr>
              <a:t> α</a:t>
            </a:r>
            <a:r>
              <a:rPr sz="2200" kern="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Palatino Linotype"/>
                <a:cs typeface="Palatino Linotype"/>
                <a:sym typeface="Palatino Linotype"/>
              </a:rPr>
              <a:t>λλ</a:t>
            </a:r>
            <a:r>
              <a:rPr sz="2200" kern="0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Palatino Linotype"/>
                <a:cs typeface="Palatino Linotype"/>
                <a:sym typeface="Palatino Linotype"/>
              </a:rPr>
              <a:t>αγές στην αλληλουχία του DNA οι οποίες πραγματοποιούνται σε σωματικά κύτταρα και </a:t>
            </a:r>
            <a:r>
              <a:rPr sz="2200" b="1" u="sng" kern="0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Palatino Linotype"/>
                <a:cs typeface="Palatino Linotype"/>
                <a:sym typeface="Palatino Linotype"/>
              </a:rPr>
              <a:t>δεν</a:t>
            </a:r>
            <a:r>
              <a:rPr sz="2200" u="sng" kern="0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Palatino Linotype"/>
                <a:cs typeface="Palatino Linotype"/>
                <a:sym typeface="Palatino Linotype"/>
              </a:rPr>
              <a:t> κληρονομούνται </a:t>
            </a:r>
            <a:r>
              <a:rPr sz="2200" kern="0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Palatino Linotype"/>
                <a:cs typeface="Palatino Linotype"/>
                <a:sym typeface="Palatino Linotype"/>
              </a:rPr>
              <a:t>ή κληροδοτούνται </a:t>
            </a:r>
            <a:r>
              <a:rPr lang="el-GR" sz="2200" kern="0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Palatino Linotype"/>
                <a:cs typeface="Palatino Linotype"/>
                <a:sym typeface="Palatino Linotype"/>
              </a:rPr>
              <a:t>και αφορούν την πλειονότητα των καρκίνων.</a:t>
            </a:r>
          </a:p>
        </p:txBody>
      </p:sp>
      <p:pic>
        <p:nvPicPr>
          <p:cNvPr id="2" name="Picture 3">
            <a:extLst>
              <a:ext uri="{FF2B5EF4-FFF2-40B4-BE49-F238E27FC236}">
                <a16:creationId xmlns:a16="http://schemas.microsoft.com/office/drawing/2014/main" id="{FED80ED9-7788-02A4-83EF-9A460C35D66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90"/>
          <a:stretch>
            <a:fillRect/>
          </a:stretch>
        </p:blipFill>
        <p:spPr>
          <a:xfrm>
            <a:off x="3352799" y="2813151"/>
            <a:ext cx="6978510" cy="350032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124D2DA-C15C-151F-FE88-FDCBE1DDAA0B}"/>
              </a:ext>
            </a:extLst>
          </p:cNvPr>
          <p:cNvSpPr txBox="1"/>
          <p:nvPr/>
        </p:nvSpPr>
        <p:spPr>
          <a:xfrm>
            <a:off x="2621334" y="6402513"/>
            <a:ext cx="80910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>
                <a:solidFill>
                  <a:srgbClr val="000000"/>
                </a:solidFill>
              </a:defRPr>
            </a:pPr>
            <a:r>
              <a:rPr lang="el-GR" b="1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Palatino Linotype"/>
                <a:cs typeface="Calibri" panose="020F0502020204030204" pitchFamily="34" charset="0"/>
                <a:sym typeface="Palatino Linotype"/>
              </a:rPr>
              <a:t>Λάθη κατά την αντιγραφή του </a:t>
            </a:r>
            <a:r>
              <a:rPr lang="en-US" b="1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Palatino Linotype"/>
                <a:cs typeface="Calibri" panose="020F0502020204030204" pitchFamily="34" charset="0"/>
                <a:sym typeface="Palatino Linotype"/>
              </a:rPr>
              <a:t>DNA: </a:t>
            </a:r>
            <a:r>
              <a:rPr lang="el-GR" b="1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Palatino Linotype"/>
                <a:cs typeface="Calibri" panose="020F0502020204030204" pitchFamily="34" charset="0"/>
                <a:sym typeface="Palatino Linotype"/>
              </a:rPr>
              <a:t>10</a:t>
            </a:r>
            <a:r>
              <a:rPr lang="el-GR" b="1" baseline="30000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Palatino Linotype"/>
                <a:cs typeface="Calibri" panose="020F0502020204030204" pitchFamily="34" charset="0"/>
                <a:sym typeface="Palatino Linotype"/>
              </a:rPr>
              <a:t>-10</a:t>
            </a:r>
            <a:r>
              <a:rPr lang="el-GR" b="1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Palatino Linotype"/>
                <a:cs typeface="Calibri" panose="020F0502020204030204" pitchFamily="34" charset="0"/>
                <a:sym typeface="Palatino Linotype"/>
              </a:rPr>
              <a:t> ανά </a:t>
            </a:r>
            <a:r>
              <a:rPr lang="el-GR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Palatino Linotype"/>
                <a:cs typeface="Calibri" panose="020F0502020204030204" pitchFamily="34" charset="0"/>
                <a:sym typeface="Palatino Linotype"/>
              </a:rPr>
              <a:t>νουκλεοτίδιο</a:t>
            </a:r>
            <a:r>
              <a:rPr lang="el-GR" b="1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Palatino Linotype"/>
                <a:cs typeface="Calibri" panose="020F0502020204030204" pitchFamily="34" charset="0"/>
                <a:sym typeface="Palatino Linotype"/>
              </a:rPr>
              <a:t>/κυτταρική διαίρεση</a:t>
            </a:r>
            <a:endParaRPr lang="el-GR" b="1" baseline="30000" dirty="0">
              <a:solidFill>
                <a:schemeClr val="tx2">
                  <a:lumMod val="90000"/>
                  <a:lumOff val="10000"/>
                </a:schemeClr>
              </a:solidFill>
              <a:latin typeface="Calibri" panose="020F0502020204030204" pitchFamily="34" charset="0"/>
              <a:ea typeface="Palatino Linotype"/>
              <a:cs typeface="Calibri" panose="020F0502020204030204" pitchFamily="34" charset="0"/>
              <a:sym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2556544976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Αποτέλεσμα εικόνας για how much cancer is hereditar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9775" y="495300"/>
            <a:ext cx="7987452" cy="5845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EA265AB-E8A5-E097-BE10-E30FD3D1BEB6}"/>
              </a:ext>
            </a:extLst>
          </p:cNvPr>
          <p:cNvSpPr/>
          <p:nvPr/>
        </p:nvSpPr>
        <p:spPr>
          <a:xfrm>
            <a:off x="2646218" y="2826327"/>
            <a:ext cx="3449782" cy="374073"/>
          </a:xfrm>
          <a:prstGeom prst="rect">
            <a:avLst/>
          </a:prstGeom>
          <a:solidFill>
            <a:srgbClr val="FFFFFF"/>
          </a:solidFill>
          <a:ln w="25400" cap="flat">
            <a:noFill/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venir Roman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1F155B3-AC9E-805A-F004-5FF13075C7D4}"/>
              </a:ext>
            </a:extLst>
          </p:cNvPr>
          <p:cNvSpPr/>
          <p:nvPr/>
        </p:nvSpPr>
        <p:spPr>
          <a:xfrm>
            <a:off x="2313709" y="4209593"/>
            <a:ext cx="3449782" cy="374073"/>
          </a:xfrm>
          <a:prstGeom prst="rect">
            <a:avLst/>
          </a:prstGeom>
          <a:solidFill>
            <a:srgbClr val="FFFFFF"/>
          </a:solidFill>
          <a:ln w="25400" cap="flat">
            <a:noFill/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venir Roman"/>
            </a:endParaRPr>
          </a:p>
        </p:txBody>
      </p:sp>
    </p:spTree>
    <p:extLst>
      <p:ext uri="{BB962C8B-B14F-4D97-AF65-F5344CB8AC3E}">
        <p14:creationId xmlns:p14="http://schemas.microsoft.com/office/powerpoint/2010/main" val="324258744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Update on genetic testing for hereditary breast cancer syndromes Kristin  DePrince Mattie, M.S. Licensed / Certified Genetic Counselor William G.  Rohrer. - ppt downloa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191" y="1281114"/>
            <a:ext cx="7087357" cy="5315518"/>
          </a:xfrm>
          <a:prstGeom prst="rect">
            <a:avLst/>
          </a:prstGeom>
          <a:noFill/>
          <a:ln w="28575">
            <a:solidFill>
              <a:srgbClr val="AA2C7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2"/>
          <p:cNvSpPr txBox="1">
            <a:spLocks/>
          </p:cNvSpPr>
          <p:nvPr/>
        </p:nvSpPr>
        <p:spPr>
          <a:xfrm>
            <a:off x="577648" y="354144"/>
            <a:ext cx="11029616" cy="98833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200" b="1" dirty="0">
                <a:solidFill>
                  <a:schemeClr val="tx1"/>
                </a:solidFill>
                <a:latin typeface="Calibri" panose="020F0502020204030204" pitchFamily="34" charset="0"/>
              </a:rPr>
              <a:t>HEREDITARY BREAST and ovarian CANCER</a:t>
            </a:r>
          </a:p>
        </p:txBody>
      </p:sp>
      <p:sp>
        <p:nvSpPr>
          <p:cNvPr id="2" name="Rectangle 1"/>
          <p:cNvSpPr/>
          <p:nvPr/>
        </p:nvSpPr>
        <p:spPr>
          <a:xfrm>
            <a:off x="4519907" y="4500024"/>
            <a:ext cx="3148641" cy="13888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708B68E-962C-1517-38F2-27676AC486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4053" y="1556065"/>
            <a:ext cx="3513211" cy="4592959"/>
          </a:xfrm>
          <a:prstGeom prst="rect">
            <a:avLst/>
          </a:prstGeom>
          <a:ln w="19050">
            <a:solidFill>
              <a:srgbClr val="64408D"/>
            </a:solidFill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B0A8059-BBEF-B9D1-304E-E089ACA5D5BF}"/>
              </a:ext>
            </a:extLst>
          </p:cNvPr>
          <p:cNvSpPr/>
          <p:nvPr/>
        </p:nvSpPr>
        <p:spPr>
          <a:xfrm>
            <a:off x="9903231" y="5263559"/>
            <a:ext cx="1648854" cy="796263"/>
          </a:xfrm>
          <a:prstGeom prst="rect">
            <a:avLst/>
          </a:prstGeom>
          <a:noFill/>
          <a:ln w="57150">
            <a:solidFill>
              <a:srgbClr val="64408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01974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Rectangle 4"/>
          <p:cNvSpPr txBox="1"/>
          <p:nvPr/>
        </p:nvSpPr>
        <p:spPr>
          <a:xfrm>
            <a:off x="940526" y="1536700"/>
            <a:ext cx="10354491" cy="30162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2200" i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kumimoji="0" sz="2200" b="0" i="1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AutoNum type="arabicPeriod"/>
              <a:tabLst/>
              <a:defRPr i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kumimoji="0" sz="1800" b="0" i="1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i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kumimoji="0" lang="el-GR" sz="3000" b="0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Ανάλυση</a:t>
            </a:r>
            <a:r>
              <a:rPr kumimoji="0" sz="3000" b="0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DNA </a:t>
            </a:r>
            <a:r>
              <a:rPr kumimoji="0" lang="el-GR" sz="3000" b="0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το οποίο εξάγεται από αίμα κατά την οποία ᾽᾽διαβάζονται᾽᾽ βάση</a:t>
            </a:r>
            <a:r>
              <a:rPr kumimoji="0" lang="en-US" sz="3000" b="0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-</a:t>
            </a:r>
            <a:r>
              <a:rPr kumimoji="0" lang="el-GR" sz="3000" b="0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βάση τα εμπλεκόμενα γονίδια</a:t>
            </a:r>
            <a:endParaRPr kumimoji="0" sz="3000" b="0" i="1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i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kumimoji="0" sz="3000" b="0" i="1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i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kumimoji="0" lang="el-GR" sz="3000" b="0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Η ανίχνευση μιας γενετικής αλλαγής δίνει και                                      τη σαφή γενετική διάγνωση</a:t>
            </a:r>
            <a:endParaRPr kumimoji="0" sz="3000" b="0" i="1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834" name="Text Box 5"/>
          <p:cNvSpPr txBox="1">
            <a:spLocks noChangeArrowheads="1"/>
          </p:cNvSpPr>
          <p:nvPr/>
        </p:nvSpPr>
        <p:spPr bwMode="auto">
          <a:xfrm>
            <a:off x="1695450" y="290209"/>
            <a:ext cx="8305800" cy="1400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8" tIns="45718" rIns="45718" bIns="45718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altLang="en-US" sz="4000" b="1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cs typeface="Arial" panose="020B0604020202020204" pitchFamily="34" charset="0"/>
                <a:sym typeface="Calibri" panose="020F0502020204030204" pitchFamily="34" charset="0"/>
              </a:rPr>
              <a:t>Τι είναι ο γονιδιακός έλεγχος</a:t>
            </a:r>
            <a:r>
              <a:rPr kumimoji="0" lang="en-US" altLang="en-US" sz="4000" b="1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cs typeface="Arial" panose="020B0604020202020204" pitchFamily="34" charset="0"/>
                <a:sym typeface="Calibri" panose="020F0502020204030204" pitchFamily="34" charset="0"/>
              </a:rPr>
              <a:t>?</a:t>
            </a:r>
            <a:endParaRPr kumimoji="0" lang="en-US" altLang="en-US" sz="4000" b="1" i="1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alatino Linotype" panose="02040502050505030304" pitchFamily="18" charset="0"/>
              <a:cs typeface="Arial" panose="020B0604020202020204" pitchFamily="34" charset="0"/>
              <a:sym typeface="Palatino Linotype" panose="02040502050505030304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000" b="1" i="1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 pitchFamily="34" charset="0"/>
                <a:cs typeface="Arial" panose="020B0604020202020204" pitchFamily="34" charset="0"/>
                <a:sym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86202212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6418" y="3071157"/>
            <a:ext cx="4059741" cy="313506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744" y="3166573"/>
            <a:ext cx="5326619" cy="318610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3240" y="919950"/>
            <a:ext cx="4673729" cy="1817207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739471" y="205575"/>
            <a:ext cx="9928529" cy="71437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600" b="1" i="1" dirty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Testing for variant identification</a:t>
            </a:r>
            <a:endParaRPr lang="el-GR" sz="3600" b="1" i="1" dirty="0">
              <a:solidFill>
                <a:schemeClr val="tx1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78087" y="430748"/>
            <a:ext cx="1317823" cy="2795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69419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003" y="297836"/>
            <a:ext cx="11179112" cy="6285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340161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250" y="928687"/>
            <a:ext cx="9163050" cy="5648325"/>
          </a:xfrm>
          <a:prstGeom prst="rect">
            <a:avLst/>
          </a:prstGeom>
        </p:spPr>
      </p:pic>
      <p:sp>
        <p:nvSpPr>
          <p:cNvPr id="3" name="Shape 166"/>
          <p:cNvSpPr txBox="1">
            <a:spLocks/>
          </p:cNvSpPr>
          <p:nvPr/>
        </p:nvSpPr>
        <p:spPr>
          <a:xfrm>
            <a:off x="1285875" y="247650"/>
            <a:ext cx="9197975" cy="971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noAutofit/>
          </a:bodyPr>
          <a:lstStyle>
            <a:lvl1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1pPr>
            <a:lvl2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2pPr>
            <a:lvl3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3pPr>
            <a:lvl4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4pPr>
            <a:lvl5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5pPr>
            <a:lvl6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6pPr>
            <a:lvl7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7pPr>
            <a:lvl8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8pPr>
            <a:lvl9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80467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kumimoji="0" lang="el-GR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Palatino Linotype"/>
                <a:cs typeface="Palatino Linotype"/>
                <a:sym typeface="Palatino Linotype"/>
              </a:rPr>
              <a:t>Συμβολισμοί Γενεαλογικών δέντρων </a:t>
            </a:r>
            <a:br>
              <a:rPr kumimoji="0" lang="el-GR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Palatino Linotype"/>
                <a:cs typeface="Palatino Linotype"/>
                <a:sym typeface="Palatino Linotype"/>
              </a:rPr>
            </a:br>
            <a:endParaRPr kumimoji="0" lang="el-GR" sz="2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mbria" panose="02040503050406030204" pitchFamily="18" charset="0"/>
              <a:ea typeface="Palatino Linotype"/>
              <a:cs typeface="Palatino Linotype"/>
              <a:sym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3853603043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ChangeArrowheads="1"/>
          </p:cNvSpPr>
          <p:nvPr/>
        </p:nvSpPr>
        <p:spPr bwMode="auto">
          <a:xfrm>
            <a:off x="1066800" y="1382713"/>
            <a:ext cx="10439400" cy="4216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1" indent="0" algn="ctr" defTabSz="4572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sym typeface="Avenir Roman"/>
              </a:rPr>
              <a:t>Γενετική εκτίμηση/αξιολόγηση για την ύπαρξη ενός γενετικού νοσήματος </a:t>
            </a:r>
            <a:endParaRPr kumimoji="0" lang="en-GB" altLang="en-US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sym typeface="Avenir Roman"/>
            </a:endParaRP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2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sym typeface="Avenir Roman"/>
            </a:endParaRP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sym typeface="Avenir Roman"/>
              </a:rPr>
              <a:t>-</a:t>
            </a:r>
            <a:r>
              <a:rPr kumimoji="0" lang="en-GB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sym typeface="Avenir Roman"/>
              </a:rPr>
              <a:t>3 </a:t>
            </a:r>
            <a:r>
              <a:rPr kumimoji="0" lang="el-GR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sym typeface="Avenir Roman"/>
              </a:rPr>
              <a:t>διαδοχικές γενεές</a:t>
            </a:r>
            <a:endParaRPr kumimoji="0" lang="en-GB" altLang="en-US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sym typeface="Avenir Roman"/>
            </a:endParaRP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sym typeface="Avenir Roman"/>
            </a:endParaRP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l-GR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sym typeface="Avenir Roman"/>
              </a:rPr>
              <a:t>Για κάθε άτομο (ιδανικά)</a:t>
            </a:r>
            <a:r>
              <a:rPr kumimoji="0" lang="en-GB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sym typeface="Avenir Roman"/>
              </a:rPr>
              <a:t>:</a:t>
            </a:r>
            <a:endParaRPr kumimoji="0" lang="el-GR" altLang="en-US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sym typeface="Avenir Roman"/>
            </a:endParaRP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altLang="en-US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sym typeface="Avenir Roman"/>
            </a:endParaRPr>
          </a:p>
          <a:p>
            <a:pPr marL="0" marR="0" lvl="1" indent="0" algn="ctr" defTabSz="4572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l-GR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sym typeface="Avenir Roman"/>
              </a:rPr>
              <a:t>Πλήρες Ονοματεπώνυμο</a:t>
            </a:r>
            <a:endParaRPr kumimoji="0" lang="en-GB" altLang="en-US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sym typeface="Avenir Roman"/>
            </a:endParaRPr>
          </a:p>
          <a:p>
            <a:pPr marL="0" marR="0" lvl="1" indent="0" algn="ctr" defTabSz="4572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l-GR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sym typeface="Avenir Roman"/>
              </a:rPr>
              <a:t>Ημερομηνία γέννησης ή ηλικία</a:t>
            </a:r>
          </a:p>
          <a:p>
            <a:pPr marL="0" marR="0" lvl="1" indent="0" algn="ctr" defTabSz="4572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l-GR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sym typeface="Avenir Roman"/>
              </a:rPr>
              <a:t>Ημερομηνία θανάτου ή ηλικίας</a:t>
            </a:r>
          </a:p>
          <a:p>
            <a:pPr marL="0" marR="0" lvl="1" indent="0" algn="ctr" defTabSz="4572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l-GR" altLang="en-US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sym typeface="Avenir Roman"/>
            </a:endParaRPr>
          </a:p>
          <a:p>
            <a:pPr marL="0" marR="0" lvl="1" indent="0" algn="ctr" defTabSz="4572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l-GR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sym typeface="Avenir Roman"/>
              </a:rPr>
              <a:t>Διάγνωση (ιδανικά με εξετάσεις) και ηλικία </a:t>
            </a:r>
            <a:endParaRPr kumimoji="0" lang="en-GB" altLang="en-US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sym typeface="Avenir Roman"/>
            </a:endParaRPr>
          </a:p>
        </p:txBody>
      </p:sp>
      <p:sp>
        <p:nvSpPr>
          <p:cNvPr id="3" name="Rectangle 13"/>
          <p:cNvSpPr>
            <a:spLocks noChangeArrowheads="1"/>
          </p:cNvSpPr>
          <p:nvPr/>
        </p:nvSpPr>
        <p:spPr bwMode="auto">
          <a:xfrm>
            <a:off x="3525986" y="201411"/>
            <a:ext cx="560922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altLang="en-US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sym typeface="Avenir Roman"/>
              </a:rPr>
              <a:t>Τι είδους πληροφορία συλλέγουμε</a:t>
            </a:r>
            <a:r>
              <a:rPr kumimoji="0" lang="en-GB" altLang="en-US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sym typeface="Avenir Roman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345313201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5850" y="3848145"/>
            <a:ext cx="2203162" cy="225071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0900" y="4099720"/>
            <a:ext cx="4867275" cy="1609725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 flipV="1">
            <a:off x="2530930" y="4119473"/>
            <a:ext cx="5373189" cy="60960"/>
          </a:xfrm>
          <a:prstGeom prst="line">
            <a:avLst/>
          </a:prstGeom>
          <a:noFill/>
          <a:ln w="25400" cap="flat">
            <a:solidFill>
              <a:srgbClr val="002060"/>
            </a:solidFill>
            <a:prstDash val="solid"/>
            <a:bevel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6130" y="2023973"/>
            <a:ext cx="2495550" cy="20955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09522" y="1457027"/>
            <a:ext cx="2806609" cy="258485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26504" y="1241785"/>
            <a:ext cx="3193460" cy="2616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896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637" y="53931"/>
            <a:ext cx="1985963" cy="218925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376198"/>
            <a:ext cx="8620125" cy="621113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228850" y="1104900"/>
            <a:ext cx="647700" cy="190500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bg1"/>
            </a:solidFill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lvl="0" indent="0" algn="ctr" defTabSz="914400" rtl="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"/>
              <a:ea typeface="+mn-ea"/>
              <a:cs typeface="+mn-cs"/>
              <a:sym typeface="Avenir Roman"/>
            </a:endParaRPr>
          </a:p>
        </p:txBody>
      </p:sp>
    </p:spTree>
    <p:extLst>
      <p:ext uri="{BB962C8B-B14F-4D97-AF65-F5344CB8AC3E}">
        <p14:creationId xmlns:p14="http://schemas.microsoft.com/office/powerpoint/2010/main" val="11862934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>
            <a:spLocks noGrp="1"/>
          </p:cNvSpPr>
          <p:nvPr>
            <p:ph type="title" idx="4294967295"/>
          </p:nvPr>
        </p:nvSpPr>
        <p:spPr>
          <a:xfrm>
            <a:off x="0" y="195263"/>
            <a:ext cx="8769350" cy="681037"/>
          </a:xfrm>
          <a:prstGeom prst="rect">
            <a:avLst/>
          </a:prstGeom>
        </p:spPr>
        <p:txBody>
          <a:bodyPr lIns="0" tIns="0" rIns="0" bIns="0">
            <a:normAutofit fontScale="90000"/>
          </a:bodyPr>
          <a:lstStyle/>
          <a:p>
            <a:pPr algn="ctr" defTabSz="804672">
              <a:defRPr sz="1800">
                <a:solidFill>
                  <a:srgbClr val="000000"/>
                </a:solidFill>
              </a:defRPr>
            </a:pPr>
            <a:r>
              <a:rPr lang="el-GR" sz="3600" b="1" dirty="0">
                <a:solidFill>
                  <a:srgbClr val="FFFFFF"/>
                </a:solidFill>
                <a:latin typeface="Cambria" panose="02040503050406030204" pitchFamily="18" charset="0"/>
                <a:ea typeface="Palatino Linotype"/>
                <a:cs typeface="Palatino Linotype"/>
                <a:sym typeface="Palatino Linotype"/>
              </a:rPr>
              <a:t>Τι θα πρέπει να παρατηρήσουμε στο γενεαλογικό δέντρο</a:t>
            </a:r>
            <a:br>
              <a:rPr sz="3600" b="1" dirty="0">
                <a:solidFill>
                  <a:srgbClr val="FFFFFF"/>
                </a:solidFill>
                <a:latin typeface="Cambria" panose="02040503050406030204" pitchFamily="18" charset="0"/>
                <a:ea typeface="Palatino Linotype"/>
                <a:cs typeface="Palatino Linotype"/>
                <a:sym typeface="Palatino Linotype"/>
              </a:rPr>
            </a:br>
            <a:br>
              <a:rPr sz="3000" b="1" dirty="0">
                <a:solidFill>
                  <a:srgbClr val="FFFFFF"/>
                </a:solidFill>
                <a:latin typeface="Cambria" panose="02040503050406030204" pitchFamily="18" charset="0"/>
                <a:ea typeface="Palatino Linotype"/>
                <a:cs typeface="Palatino Linotype"/>
                <a:sym typeface="Palatino Linotype"/>
              </a:rPr>
            </a:br>
            <a:br>
              <a:rPr sz="2112" b="1" dirty="0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</a:br>
            <a:endParaRPr sz="2112" b="1" dirty="0">
              <a:solidFill>
                <a:srgbClr val="FFFFF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167" name="Shape 167"/>
          <p:cNvSpPr>
            <a:spLocks noGrp="1"/>
          </p:cNvSpPr>
          <p:nvPr>
            <p:ph type="body" idx="4294967295"/>
          </p:nvPr>
        </p:nvSpPr>
        <p:spPr>
          <a:xfrm>
            <a:off x="552450" y="1693069"/>
            <a:ext cx="11239500" cy="347186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285750" indent="-285750" algn="just" defTabSz="886968">
              <a:lnSpc>
                <a:spcPct val="150000"/>
              </a:lnSpc>
              <a:spcBef>
                <a:spcPts val="600"/>
              </a:spcBef>
              <a:buClrTx/>
              <a:buSzPct val="60000"/>
              <a:buFont typeface="Wingdings" panose="05000000000000000000" pitchFamily="2" charset="2"/>
              <a:buChar char="ü"/>
              <a:defRPr sz="1800">
                <a:solidFill>
                  <a:srgbClr val="000000"/>
                </a:solidFill>
              </a:defRPr>
            </a:pPr>
            <a:r>
              <a:rPr lang="el-GR" sz="2400" b="1" dirty="0">
                <a:solidFill>
                  <a:srgbClr val="EAEAEA"/>
                </a:solidFill>
                <a:latin typeface="Cambria" panose="02040503050406030204" pitchFamily="18" charset="0"/>
                <a:ea typeface="Palatino Linotype"/>
                <a:cs typeface="Palatino Linotype"/>
                <a:sym typeface="Palatino Linotype"/>
              </a:rPr>
              <a:t>Υπάρχουν</a:t>
            </a:r>
            <a:r>
              <a:rPr lang="el-GR" sz="2400" b="1" dirty="0">
                <a:latin typeface="Cambria" panose="02040503050406030204" pitchFamily="18" charset="0"/>
                <a:ea typeface="Palatino Linotype"/>
                <a:cs typeface="Palatino Linotype"/>
                <a:sym typeface="Palatino Linotype"/>
              </a:rPr>
              <a:t> </a:t>
            </a:r>
            <a:r>
              <a:rPr lang="el-GR" sz="2400" b="1" dirty="0">
                <a:solidFill>
                  <a:srgbClr val="EAEAEA"/>
                </a:solidFill>
                <a:latin typeface="Cambria" panose="02040503050406030204" pitchFamily="18" charset="0"/>
                <a:ea typeface="Palatino Linotype"/>
                <a:cs typeface="Palatino Linotype"/>
                <a:sym typeface="Palatino Linotype"/>
              </a:rPr>
              <a:t>πολλαπλά περιστατικά από κάποιο νόσημα</a:t>
            </a:r>
            <a:r>
              <a:rPr lang="en-US" sz="2400" b="1" dirty="0">
                <a:solidFill>
                  <a:srgbClr val="EAEAEA"/>
                </a:solidFill>
                <a:latin typeface="Cambria" panose="02040503050406030204" pitchFamily="18" charset="0"/>
                <a:ea typeface="Palatino Linotype"/>
                <a:cs typeface="Palatino Linotype"/>
                <a:sym typeface="Palatino Linotype"/>
              </a:rPr>
              <a:t>;</a:t>
            </a:r>
            <a:endParaRPr lang="el-GR" sz="2400" b="1" dirty="0">
              <a:solidFill>
                <a:srgbClr val="EAEAEA"/>
              </a:solidFill>
              <a:latin typeface="Cambria" panose="02040503050406030204" pitchFamily="18" charset="0"/>
              <a:ea typeface="Palatino Linotype"/>
              <a:cs typeface="Palatino Linotype"/>
              <a:sym typeface="Palatino Linotype"/>
            </a:endParaRPr>
          </a:p>
          <a:p>
            <a:pPr marL="285750" indent="-285750" algn="just" defTabSz="886968">
              <a:lnSpc>
                <a:spcPct val="150000"/>
              </a:lnSpc>
              <a:spcBef>
                <a:spcPts val="600"/>
              </a:spcBef>
              <a:buClrTx/>
              <a:buSzPct val="60000"/>
              <a:buFont typeface="Wingdings" panose="05000000000000000000" pitchFamily="2" charset="2"/>
              <a:buChar char="ü"/>
              <a:defRPr sz="1800">
                <a:solidFill>
                  <a:srgbClr val="000000"/>
                </a:solidFill>
              </a:defRPr>
            </a:pPr>
            <a:r>
              <a:rPr lang="el-GR" sz="2400" b="1" dirty="0">
                <a:solidFill>
                  <a:srgbClr val="EAEAEA"/>
                </a:solidFill>
                <a:latin typeface="Cambria" panose="02040503050406030204" pitchFamily="18" charset="0"/>
                <a:ea typeface="Palatino Linotype"/>
                <a:cs typeface="Palatino Linotype"/>
                <a:sym typeface="Palatino Linotype"/>
              </a:rPr>
              <a:t>Διαφαίνεται κάποιο είδος </a:t>
            </a:r>
            <a:r>
              <a:rPr lang="el-GR" sz="2400" b="1" dirty="0" err="1">
                <a:solidFill>
                  <a:srgbClr val="EAEAEA"/>
                </a:solidFill>
                <a:latin typeface="Cambria" panose="02040503050406030204" pitchFamily="18" charset="0"/>
                <a:ea typeface="Palatino Linotype"/>
                <a:cs typeface="Palatino Linotype"/>
                <a:sym typeface="Palatino Linotype"/>
              </a:rPr>
              <a:t>κληρονόμησης</a:t>
            </a:r>
            <a:r>
              <a:rPr lang="en-US" sz="2400" b="1" dirty="0">
                <a:solidFill>
                  <a:srgbClr val="EAEAEA"/>
                </a:solidFill>
                <a:latin typeface="Cambria" panose="02040503050406030204" pitchFamily="18" charset="0"/>
                <a:ea typeface="Palatino Linotype"/>
                <a:cs typeface="Palatino Linotype"/>
                <a:sym typeface="Palatino Linotype"/>
              </a:rPr>
              <a:t>;</a:t>
            </a:r>
          </a:p>
          <a:p>
            <a:pPr marL="285750" indent="-285750" algn="just" defTabSz="886968">
              <a:lnSpc>
                <a:spcPct val="150000"/>
              </a:lnSpc>
              <a:spcBef>
                <a:spcPts val="600"/>
              </a:spcBef>
              <a:buClrTx/>
              <a:buSzPct val="60000"/>
              <a:buFont typeface="Wingdings" panose="05000000000000000000" pitchFamily="2" charset="2"/>
              <a:buChar char="ü"/>
              <a:defRPr sz="1800">
                <a:solidFill>
                  <a:srgbClr val="000000"/>
                </a:solidFill>
              </a:defRPr>
            </a:pPr>
            <a:endParaRPr lang="en-US" sz="2400" b="1" dirty="0">
              <a:latin typeface="Cambria" panose="02040503050406030204" pitchFamily="18" charset="0"/>
              <a:ea typeface="Palatino Linotype"/>
              <a:cs typeface="Palatino Linotype"/>
              <a:sym typeface="Palatino Linotype"/>
            </a:endParaRPr>
          </a:p>
          <a:p>
            <a:pPr marL="285750" indent="-285750" algn="just" defTabSz="886968">
              <a:lnSpc>
                <a:spcPct val="150000"/>
              </a:lnSpc>
              <a:spcBef>
                <a:spcPts val="600"/>
              </a:spcBef>
              <a:buClrTx/>
              <a:buSzPct val="60000"/>
              <a:buFont typeface="Wingdings" panose="05000000000000000000" pitchFamily="2" charset="2"/>
              <a:buChar char="ü"/>
              <a:defRPr sz="1800">
                <a:solidFill>
                  <a:srgbClr val="000000"/>
                </a:solidFill>
              </a:defRPr>
            </a:pPr>
            <a:r>
              <a:rPr lang="el-GR" sz="2400" b="1" dirty="0">
                <a:solidFill>
                  <a:srgbClr val="EAEAEA"/>
                </a:solidFill>
                <a:latin typeface="Cambria" panose="02040503050406030204" pitchFamily="18" charset="0"/>
                <a:ea typeface="Palatino Linotype"/>
                <a:cs typeface="Palatino Linotype"/>
                <a:sym typeface="Palatino Linotype"/>
              </a:rPr>
              <a:t>Αν ισχύουν τα παραπάνω, ποιος γονιδιακός έλεγχος πρέπει να γίνει</a:t>
            </a:r>
            <a:r>
              <a:rPr lang="en-US" sz="2400" b="1" dirty="0">
                <a:solidFill>
                  <a:srgbClr val="EAEAEA"/>
                </a:solidFill>
                <a:latin typeface="Cambria" panose="02040503050406030204" pitchFamily="18" charset="0"/>
                <a:ea typeface="Palatino Linotype"/>
                <a:cs typeface="Palatino Linotype"/>
                <a:sym typeface="Palatino Linotype"/>
              </a:rPr>
              <a:t>; </a:t>
            </a:r>
            <a:endParaRPr lang="el-GR" sz="2400" b="1" dirty="0">
              <a:solidFill>
                <a:srgbClr val="EAEAEA"/>
              </a:solidFill>
              <a:latin typeface="Cambria" panose="02040503050406030204" pitchFamily="18" charset="0"/>
              <a:ea typeface="Palatino Linotype"/>
              <a:cs typeface="Palatino Linotype"/>
              <a:sym typeface="Palatino Linotype"/>
            </a:endParaRPr>
          </a:p>
          <a:p>
            <a:pPr marL="285750" indent="-285750" algn="just" defTabSz="886968">
              <a:lnSpc>
                <a:spcPct val="150000"/>
              </a:lnSpc>
              <a:spcBef>
                <a:spcPts val="600"/>
              </a:spcBef>
              <a:buClrTx/>
              <a:buSzPct val="60000"/>
              <a:buFont typeface="Wingdings" panose="05000000000000000000" pitchFamily="2" charset="2"/>
              <a:buChar char="ü"/>
              <a:defRPr sz="1800">
                <a:solidFill>
                  <a:srgbClr val="000000"/>
                </a:solidFill>
              </a:defRPr>
            </a:pPr>
            <a:r>
              <a:rPr lang="el-GR" sz="2400" b="1" dirty="0">
                <a:solidFill>
                  <a:srgbClr val="EAEAEA"/>
                </a:solidFill>
                <a:latin typeface="Cambria" panose="02040503050406030204" pitchFamily="18" charset="0"/>
                <a:ea typeface="Palatino Linotype"/>
                <a:cs typeface="Palatino Linotype"/>
                <a:sym typeface="Palatino Linotype"/>
              </a:rPr>
              <a:t>Ποια άτομα στην οικογένεια είναι πιθανό να έχουν το γενετικό νόσημα και πρέπει να ελεγχθούν</a:t>
            </a:r>
            <a:r>
              <a:rPr lang="en-US" sz="2400" b="1" dirty="0">
                <a:solidFill>
                  <a:srgbClr val="EAEAEA"/>
                </a:solidFill>
                <a:latin typeface="Cambria" panose="02040503050406030204" pitchFamily="18" charset="0"/>
                <a:ea typeface="Palatino Linotype"/>
                <a:cs typeface="Palatino Linotype"/>
                <a:sym typeface="Palatino Linotype"/>
              </a:rPr>
              <a:t>;</a:t>
            </a:r>
            <a:endParaRPr lang="el-GR" sz="2400" b="1" dirty="0">
              <a:solidFill>
                <a:srgbClr val="EAEAEA"/>
              </a:solidFill>
              <a:latin typeface="Cambria" panose="02040503050406030204" pitchFamily="18" charset="0"/>
              <a:ea typeface="Palatino Linotype"/>
              <a:cs typeface="Palatino Linotype"/>
              <a:sym typeface="Palatino Linotype"/>
            </a:endParaRPr>
          </a:p>
          <a:p>
            <a:pPr marL="285750" indent="-285750" algn="just" defTabSz="886968">
              <a:lnSpc>
                <a:spcPct val="150000"/>
              </a:lnSpc>
              <a:spcBef>
                <a:spcPts val="600"/>
              </a:spcBef>
              <a:buClrTx/>
              <a:buSzPct val="60000"/>
              <a:buFont typeface="Wingdings" panose="05000000000000000000" pitchFamily="2" charset="2"/>
              <a:buChar char="ü"/>
              <a:defRPr sz="1800">
                <a:solidFill>
                  <a:srgbClr val="000000"/>
                </a:solidFill>
              </a:defRPr>
            </a:pPr>
            <a:endParaRPr lang="el-GR" sz="1800" b="1" dirty="0"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0" indent="0" algn="just" defTabSz="886968">
              <a:lnSpc>
                <a:spcPct val="150000"/>
              </a:lnSpc>
              <a:spcBef>
                <a:spcPts val="600"/>
              </a:spcBef>
              <a:buClrTx/>
              <a:buSzPct val="60000"/>
              <a:buNone/>
              <a:defRPr sz="1800">
                <a:solidFill>
                  <a:srgbClr val="000000"/>
                </a:solidFill>
              </a:defRPr>
            </a:pPr>
            <a:endParaRPr lang="el-GR" sz="1800" b="1" dirty="0"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285750" indent="-285750" algn="just" defTabSz="886968">
              <a:lnSpc>
                <a:spcPct val="150000"/>
              </a:lnSpc>
              <a:spcBef>
                <a:spcPts val="600"/>
              </a:spcBef>
              <a:buClrTx/>
              <a:buSzPct val="60000"/>
              <a:buFont typeface="Wingdings" panose="05000000000000000000" pitchFamily="2" charset="2"/>
              <a:buChar char="ü"/>
              <a:defRPr sz="1800">
                <a:solidFill>
                  <a:srgbClr val="000000"/>
                </a:solidFill>
              </a:defRPr>
            </a:pPr>
            <a:endParaRPr lang="el-GR" sz="1800" b="1" dirty="0"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285750" indent="-285750" algn="just" defTabSz="886968">
              <a:lnSpc>
                <a:spcPct val="150000"/>
              </a:lnSpc>
              <a:spcBef>
                <a:spcPts val="600"/>
              </a:spcBef>
              <a:buClrTx/>
              <a:buSzPct val="60000"/>
              <a:buFont typeface="Wingdings" panose="05000000000000000000" pitchFamily="2" charset="2"/>
              <a:buChar char="ü"/>
              <a:defRPr sz="1800">
                <a:solidFill>
                  <a:srgbClr val="000000"/>
                </a:solidFill>
              </a:defRPr>
            </a:pPr>
            <a:endParaRPr lang="el-GR" sz="1800" b="1" dirty="0"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285750" indent="-285750" algn="ctr" defTabSz="886968">
              <a:lnSpc>
                <a:spcPct val="150000"/>
              </a:lnSpc>
              <a:spcBef>
                <a:spcPts val="600"/>
              </a:spcBef>
              <a:buClrTx/>
              <a:buSzPct val="60000"/>
              <a:buFont typeface="Wingdings" panose="05000000000000000000" pitchFamily="2" charset="2"/>
              <a:buChar char="v"/>
              <a:defRPr sz="1800">
                <a:solidFill>
                  <a:srgbClr val="000000"/>
                </a:solidFill>
              </a:defRPr>
            </a:pPr>
            <a:endParaRPr lang="el-GR" sz="1700" b="1" u="sng" dirty="0"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285750" indent="-285750" algn="just" defTabSz="886968">
              <a:lnSpc>
                <a:spcPct val="150000"/>
              </a:lnSpc>
              <a:spcBef>
                <a:spcPts val="600"/>
              </a:spcBef>
              <a:buClrTx/>
              <a:buSzPct val="60000"/>
              <a:buFont typeface="Wingdings" panose="05000000000000000000" pitchFamily="2" charset="2"/>
              <a:buChar char="ü"/>
              <a:defRPr sz="1800">
                <a:solidFill>
                  <a:srgbClr val="000000"/>
                </a:solidFill>
              </a:defRPr>
            </a:pPr>
            <a:endParaRPr lang="el-GR" sz="1800" b="1" dirty="0"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0" indent="0" algn="just" defTabSz="886968">
              <a:lnSpc>
                <a:spcPct val="150000"/>
              </a:lnSpc>
              <a:spcBef>
                <a:spcPts val="600"/>
              </a:spcBef>
              <a:buClrTx/>
              <a:buSzPct val="60000"/>
              <a:buNone/>
              <a:defRPr sz="1800">
                <a:solidFill>
                  <a:srgbClr val="000000"/>
                </a:solidFill>
              </a:defRPr>
            </a:pPr>
            <a:endParaRPr lang="el-GR" sz="1800" b="1" dirty="0"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0" indent="0" algn="just" defTabSz="886968">
              <a:lnSpc>
                <a:spcPct val="150000"/>
              </a:lnSpc>
              <a:spcBef>
                <a:spcPts val="600"/>
              </a:spcBef>
              <a:buClrTx/>
              <a:buSzPct val="60000"/>
              <a:buNone/>
              <a:defRPr sz="1800">
                <a:solidFill>
                  <a:srgbClr val="000000"/>
                </a:solidFill>
              </a:defRPr>
            </a:pPr>
            <a:endParaRPr lang="el-GR" sz="1800" b="1" dirty="0"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0" indent="0" defTabSz="886968">
              <a:lnSpc>
                <a:spcPct val="150000"/>
              </a:lnSpc>
              <a:spcBef>
                <a:spcPts val="600"/>
              </a:spcBef>
              <a:buClrTx/>
              <a:buSzPct val="60000"/>
              <a:buNone/>
              <a:defRPr sz="1800">
                <a:solidFill>
                  <a:srgbClr val="000000"/>
                </a:solidFill>
              </a:defRPr>
            </a:pPr>
            <a:endParaRPr sz="1600" b="1" i="1" dirty="0"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472794122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83332" y="293811"/>
            <a:ext cx="12025336" cy="1618827"/>
          </a:xfrm>
        </p:spPr>
        <p:txBody>
          <a:bodyPr>
            <a:noAutofit/>
          </a:bodyPr>
          <a:lstStyle/>
          <a:p>
            <a:pPr algn="ctr"/>
            <a:r>
              <a:rPr lang="el-GR" b="1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	Πώς ξεχωρίζουμε τον κληρονομικό καρκίνο από τον σποραδικό?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20013" y="2453954"/>
            <a:ext cx="6192688" cy="3418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664" indent="-285664">
              <a:lnSpc>
                <a:spcPct val="200000"/>
              </a:lnSpc>
              <a:buFontTx/>
              <a:buChar char="-"/>
            </a:pPr>
            <a:r>
              <a:rPr lang="el-GR" sz="2800" b="1" dirty="0">
                <a:latin typeface="Calibri" panose="020F0502020204030204" pitchFamily="34" charset="0"/>
                <a:cs typeface="Calibri" panose="020F0502020204030204" pitchFamily="34" charset="0"/>
              </a:rPr>
              <a:t>Νεαρή ηλικία εκδήλωσης της νόσου</a:t>
            </a:r>
            <a:endParaRPr lang="en-US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664" indent="-285664">
              <a:lnSpc>
                <a:spcPct val="200000"/>
              </a:lnSpc>
              <a:buFontTx/>
              <a:buChar char="-"/>
            </a:pPr>
            <a:r>
              <a:rPr lang="el-GR" sz="2800" b="1" dirty="0">
                <a:latin typeface="Calibri" panose="020F0502020204030204" pitchFamily="34" charset="0"/>
                <a:cs typeface="Calibri" panose="020F0502020204030204" pitchFamily="34" charset="0"/>
              </a:rPr>
              <a:t>Ατομικό ιστορικό</a:t>
            </a:r>
          </a:p>
          <a:p>
            <a:pPr marL="285664" indent="-285664">
              <a:lnSpc>
                <a:spcPct val="200000"/>
              </a:lnSpc>
              <a:buFontTx/>
              <a:buChar char="-"/>
            </a:pPr>
            <a:r>
              <a:rPr lang="el-GR" sz="2800" b="1" dirty="0">
                <a:latin typeface="Calibri" panose="020F0502020204030204" pitchFamily="34" charset="0"/>
                <a:cs typeface="Calibri" panose="020F0502020204030204" pitchFamily="34" charset="0"/>
              </a:rPr>
              <a:t>Οικογενειακό ιστορικό</a:t>
            </a:r>
            <a:endParaRPr lang="en-US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664" indent="-285664">
              <a:lnSpc>
                <a:spcPct val="200000"/>
              </a:lnSpc>
              <a:buFontTx/>
              <a:buChar char="-"/>
            </a:pPr>
            <a:r>
              <a:rPr lang="el-GR" sz="2800" b="1" dirty="0">
                <a:latin typeface="Calibri" panose="020F0502020204030204" pitchFamily="34" charset="0"/>
                <a:cs typeface="Calibri" panose="020F0502020204030204" pitchFamily="34" charset="0"/>
              </a:rPr>
              <a:t>Σπάνιοι όγκοι</a:t>
            </a:r>
          </a:p>
        </p:txBody>
      </p:sp>
      <p:pic>
        <p:nvPicPr>
          <p:cNvPr id="2" name="Picture 7" descr="Untitled-1">
            <a:extLst>
              <a:ext uri="{FF2B5EF4-FFF2-40B4-BE49-F238E27FC236}">
                <a16:creationId xmlns:a16="http://schemas.microsoft.com/office/drawing/2014/main" id="{7A11A63C-9850-87FA-6383-1E76EF52B5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03301">
            <a:off x="9531337" y="2265766"/>
            <a:ext cx="1863725" cy="328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52452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0099C3A-B69A-4879-A56D-4719E205EEA5}"/>
              </a:ext>
            </a:extLst>
          </p:cNvPr>
          <p:cNvSpPr txBox="1"/>
          <p:nvPr/>
        </p:nvSpPr>
        <p:spPr>
          <a:xfrm>
            <a:off x="1741598" y="384026"/>
            <a:ext cx="88993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Γονιδιακός έλεγχος στην ογκολογία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69E1ED5-1E5C-4F07-8F56-3FF24C2D3A8A}"/>
              </a:ext>
            </a:extLst>
          </p:cNvPr>
          <p:cNvSpPr/>
          <p:nvPr/>
        </p:nvSpPr>
        <p:spPr bwMode="auto">
          <a:xfrm>
            <a:off x="1186717" y="2079306"/>
            <a:ext cx="10009112" cy="172819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109728" tIns="54864" rIns="109728" bIns="54864" numCol="1" rtlCol="0" anchor="ctr" anchorCtr="0" compatLnSpc="1">
            <a:prstTxWarp prst="textNoShape">
              <a:avLst/>
            </a:prstTxWarp>
          </a:bodyPr>
          <a:lstStyle/>
          <a:p>
            <a:pPr algn="ctr" defTabSz="1096963" fontAlgn="base">
              <a:spcBef>
                <a:spcPct val="0"/>
              </a:spcBef>
              <a:spcAft>
                <a:spcPct val="0"/>
              </a:spcAft>
            </a:pPr>
            <a:r>
              <a:rPr lang="el-GR" sz="2000" dirty="0">
                <a:solidFill>
                  <a:schemeClr val="accent6">
                    <a:lumMod val="50000"/>
                  </a:schemeClr>
                </a:solidFill>
                <a:latin typeface="Segoe" pitchFamily="34" charset="0"/>
              </a:rPr>
              <a:t>Υπάρχουν συγκεκριμένες </a:t>
            </a:r>
            <a:r>
              <a:rPr lang="el-GR" sz="2000" b="1" dirty="0">
                <a:solidFill>
                  <a:schemeClr val="accent6">
                    <a:lumMod val="50000"/>
                  </a:schemeClr>
                </a:solidFill>
                <a:latin typeface="Segoe" pitchFamily="34" charset="0"/>
              </a:rPr>
              <a:t>κατευθυντήριες οδηγίες </a:t>
            </a:r>
            <a:r>
              <a:rPr lang="el-GR" sz="2000" dirty="0">
                <a:solidFill>
                  <a:schemeClr val="accent6">
                    <a:lumMod val="50000"/>
                  </a:schemeClr>
                </a:solidFill>
                <a:latin typeface="Segoe" pitchFamily="34" charset="0"/>
              </a:rPr>
              <a:t>από τις έγκριτες διεθνείς ογκολογικές ενώσεις (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  <a:latin typeface="Segoe" pitchFamily="34" charset="0"/>
              </a:rPr>
              <a:t>ASCO, NCCN, ESMO) </a:t>
            </a:r>
            <a:r>
              <a:rPr lang="el-GR" sz="2000" dirty="0">
                <a:solidFill>
                  <a:schemeClr val="accent6">
                    <a:lumMod val="50000"/>
                  </a:schemeClr>
                </a:solidFill>
                <a:latin typeface="Segoe" pitchFamily="34" charset="0"/>
              </a:rPr>
              <a:t>για τις περιπτώσεις όπου </a:t>
            </a:r>
            <a:r>
              <a:rPr lang="el-GR" sz="2000" b="1" dirty="0">
                <a:solidFill>
                  <a:schemeClr val="accent6">
                    <a:lumMod val="50000"/>
                  </a:schemeClr>
                </a:solidFill>
                <a:latin typeface="Segoe" pitchFamily="34" charset="0"/>
              </a:rPr>
              <a:t>συνιστάται ή επιβάλλεται ο γονιδιακός έλεγχος </a:t>
            </a:r>
            <a:r>
              <a:rPr lang="el-GR" sz="2000" dirty="0">
                <a:solidFill>
                  <a:schemeClr val="accent6">
                    <a:lumMod val="50000"/>
                  </a:schemeClr>
                </a:solidFill>
                <a:latin typeface="Segoe" pitchFamily="34" charset="0"/>
              </a:rPr>
              <a:t>– συχνή αναθεώρηση ανάλογα με τα τρέχοντα επιστημονικά δεδομένα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9D2618C-A04C-4C81-AA89-8736C0100B29}"/>
              </a:ext>
            </a:extLst>
          </p:cNvPr>
          <p:cNvSpPr/>
          <p:nvPr/>
        </p:nvSpPr>
        <p:spPr bwMode="auto">
          <a:xfrm>
            <a:off x="1186717" y="4306484"/>
            <a:ext cx="10009112" cy="172819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109728" tIns="54864" rIns="109728" bIns="54864" numCol="1" rtlCol="0" anchor="ctr" anchorCtr="0" compatLnSpc="1">
            <a:prstTxWarp prst="textNoShape">
              <a:avLst/>
            </a:prstTxWarp>
          </a:bodyPr>
          <a:lstStyle/>
          <a:p>
            <a:pPr algn="ctr" defTabSz="1096963" fontAlgn="base">
              <a:spcBef>
                <a:spcPct val="0"/>
              </a:spcBef>
              <a:spcAft>
                <a:spcPct val="0"/>
              </a:spcAft>
            </a:pPr>
            <a:r>
              <a:rPr lang="el-GR" sz="2000" dirty="0">
                <a:solidFill>
                  <a:schemeClr val="accent6">
                    <a:lumMod val="50000"/>
                  </a:schemeClr>
                </a:solidFill>
                <a:latin typeface="Segoe" pitchFamily="34" charset="0"/>
              </a:rPr>
              <a:t>Η κυριαρχούσα μέθοδος γονιδιακού ελέγχου σήμερα είναι με τη χρήση νέων τεχνολογιών ανάγνωσης 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  <a:latin typeface="Segoe" pitchFamily="34" charset="0"/>
              </a:rPr>
              <a:t>DNA (next generation DNA sequencing) </a:t>
            </a:r>
            <a:r>
              <a:rPr lang="el-GR" sz="2000" dirty="0">
                <a:solidFill>
                  <a:schemeClr val="accent6">
                    <a:lumMod val="50000"/>
                  </a:schemeClr>
                </a:solidFill>
                <a:latin typeface="Segoe" pitchFamily="34" charset="0"/>
              </a:rPr>
              <a:t>με τη δυνατότητα </a:t>
            </a:r>
            <a:r>
              <a:rPr lang="el-GR" sz="2000" b="1" dirty="0">
                <a:solidFill>
                  <a:schemeClr val="accent6">
                    <a:lumMod val="50000"/>
                  </a:schemeClr>
                </a:solidFill>
                <a:latin typeface="Segoe" pitchFamily="34" charset="0"/>
              </a:rPr>
              <a:t>ταυτόχρονου ελέγχου πολλών γονιδίων</a:t>
            </a:r>
            <a:r>
              <a:rPr lang="el-GR" sz="2000" dirty="0">
                <a:solidFill>
                  <a:schemeClr val="accent6">
                    <a:lumMod val="50000"/>
                  </a:schemeClr>
                </a:solidFill>
                <a:latin typeface="Segoe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8252967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Σχετική εικόνα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6932" y="520117"/>
            <a:ext cx="8747362" cy="5784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263751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183" y="371060"/>
            <a:ext cx="10648166" cy="5986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080342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944" y="389106"/>
            <a:ext cx="10663211" cy="5995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166347"/>
      </p:ext>
    </p:extLst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75678" y="173026"/>
            <a:ext cx="96057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 sz="2400" b="1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Cumulative breast and ovarian cancer risks of</a:t>
            </a:r>
          </a:p>
          <a:p>
            <a:pPr algn="ctr">
              <a:defRPr sz="2400" b="1" i="1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BRCA1 and BRCA2 carriers - 2017 update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9607" y="1546364"/>
            <a:ext cx="7943494" cy="4483759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1214E31-BD3A-4369-961A-EA6761FA3988}"/>
              </a:ext>
            </a:extLst>
          </p:cNvPr>
          <p:cNvSpPr/>
          <p:nvPr/>
        </p:nvSpPr>
        <p:spPr>
          <a:xfrm>
            <a:off x="1241932" y="5989248"/>
            <a:ext cx="869542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20-yr cumulative risk for contralateral </a:t>
            </a:r>
            <a:r>
              <a:rPr lang="en-US" sz="2000" b="1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BrCa</a:t>
            </a:r>
            <a:r>
              <a:rPr lang="en-US" sz="2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after breast cancer diagnosis                     was </a:t>
            </a:r>
            <a:r>
              <a:rPr lang="en-US" sz="2000" b="1" i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40%</a:t>
            </a:r>
            <a:r>
              <a:rPr lang="en-US" sz="2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for BRCA1 and </a:t>
            </a:r>
            <a:r>
              <a:rPr lang="en-US" sz="2000" b="1" i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26%</a:t>
            </a:r>
            <a:r>
              <a:rPr lang="en-US" sz="2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for BRCA2 carriers, respectively</a:t>
            </a:r>
          </a:p>
        </p:txBody>
      </p:sp>
      <p:sp>
        <p:nvSpPr>
          <p:cNvPr id="8" name="Rectangle 7"/>
          <p:cNvSpPr/>
          <p:nvPr/>
        </p:nvSpPr>
        <p:spPr>
          <a:xfrm>
            <a:off x="5090325" y="6622220"/>
            <a:ext cx="71493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b="1" i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Kuchenbaecker</a:t>
            </a:r>
            <a:r>
              <a:rPr lang="en-US" sz="1200" b="1" i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KB et al., JAMA 2017;317(23):2402-16 </a:t>
            </a:r>
          </a:p>
        </p:txBody>
      </p:sp>
      <p:sp>
        <p:nvSpPr>
          <p:cNvPr id="9" name="Shape 61">
            <a:extLst>
              <a:ext uri="{FF2B5EF4-FFF2-40B4-BE49-F238E27FC236}">
                <a16:creationId xmlns:a16="http://schemas.microsoft.com/office/drawing/2014/main" id="{D6F90490-A32C-44FD-A3A0-4FAE2A77D07E}"/>
              </a:ext>
            </a:extLst>
          </p:cNvPr>
          <p:cNvSpPr txBox="1">
            <a:spLocks/>
          </p:cNvSpPr>
          <p:nvPr/>
        </p:nvSpPr>
        <p:spPr>
          <a:xfrm>
            <a:off x="9937358" y="2852700"/>
            <a:ext cx="1722488" cy="1566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noAutofit/>
          </a:bodyPr>
          <a:lstStyle>
            <a:lvl1pPr algn="ctr">
              <a:defRPr sz="3200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1pPr>
            <a:lvl2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2pPr>
            <a:lvl3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3pPr>
            <a:lvl4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4pPr>
            <a:lvl5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457200"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914400"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1371600"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1828800"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 sz="1800">
                <a:solidFill>
                  <a:srgbClr val="000000"/>
                </a:solidFill>
              </a:defRPr>
            </a:pPr>
            <a:r>
              <a:rPr lang="en-US" sz="19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Data on ~10.000 BRCA1/2 carriers; </a:t>
            </a:r>
          </a:p>
          <a:p>
            <a:pPr>
              <a:defRPr sz="1800">
                <a:solidFill>
                  <a:srgbClr val="000000"/>
                </a:solidFill>
              </a:defRPr>
            </a:pPr>
            <a:r>
              <a:rPr lang="en-US" sz="19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Half of which were unaffected</a:t>
            </a:r>
          </a:p>
          <a:p>
            <a:pPr>
              <a:defRPr sz="1800">
                <a:solidFill>
                  <a:srgbClr val="000000"/>
                </a:solidFill>
              </a:defRPr>
            </a:pPr>
            <a:endParaRPr lang="en-US" sz="19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436605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image17.pn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1914" y="1700808"/>
            <a:ext cx="11150562" cy="4607713"/>
          </a:xfrm>
          <a:prstGeom prst="rect">
            <a:avLst/>
          </a:prstGeom>
          <a:ln w="12700">
            <a:miter lim="400000"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9963" y="82849"/>
            <a:ext cx="6884538" cy="758952"/>
          </a:xfrm>
        </p:spPr>
        <p:txBody>
          <a:bodyPr>
            <a:noAutofit/>
          </a:bodyPr>
          <a:lstStyle/>
          <a:p>
            <a:r>
              <a:rPr lang="en-US" sz="45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BRCA1</a:t>
            </a:r>
            <a:r>
              <a:rPr lang="en-US" sz="45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 p.Gly1738Arg</a:t>
            </a:r>
            <a:endParaRPr lang="el-GR" sz="45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48692" y="1041362"/>
            <a:ext cx="9252876" cy="605808"/>
          </a:xfrm>
        </p:spPr>
        <p:txBody>
          <a:bodyPr/>
          <a:lstStyle/>
          <a:p>
            <a:pPr marL="0" indent="0">
              <a:buNone/>
            </a:pPr>
            <a:r>
              <a:rPr lang="el-GR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7 περιστατικά &lt;40 ετών (5 περιστατικά &lt;35 ετών)</a:t>
            </a:r>
          </a:p>
          <a:p>
            <a:pPr marL="0" indent="0">
              <a:buNone/>
            </a:pPr>
            <a:endParaRPr lang="el-G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588970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2F4B658-7C04-BCA7-B39B-C9D09AFC70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8" y="720436"/>
            <a:ext cx="11038348" cy="5638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03278"/>
      </p:ext>
    </p:extLst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8448" y="822742"/>
            <a:ext cx="9601196" cy="1303867"/>
          </a:xfrm>
        </p:spPr>
        <p:txBody>
          <a:bodyPr>
            <a:normAutofit/>
          </a:bodyPr>
          <a:lstStyle/>
          <a:p>
            <a:pPr algn="ctr"/>
            <a:r>
              <a:rPr lang="el-GR" sz="5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ΔΙΕΙΣΔΥΤΙΚΟΤΗΤΑ (</a:t>
            </a:r>
            <a:r>
              <a:rPr lang="en-US" sz="5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penetrance)</a:t>
            </a:r>
            <a:endParaRPr lang="el-GR" sz="5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54499" y="3239828"/>
            <a:ext cx="4718304" cy="1533508"/>
          </a:xfrm>
        </p:spPr>
        <p:txBody>
          <a:bodyPr>
            <a:noAutofit/>
          </a:bodyPr>
          <a:lstStyle/>
          <a:p>
            <a:pPr algn="ctr">
              <a:lnSpc>
                <a:spcPct val="160000"/>
              </a:lnSpc>
            </a:pPr>
            <a:r>
              <a:rPr lang="el-G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Το ποσοστό των ατόμων με δεδομένο γενότυπο που τελικά θα εκδηλώσουν τον σχετικό φαινότυπο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0" y="2954603"/>
            <a:ext cx="4718304" cy="3307652"/>
          </a:xfrm>
        </p:spPr>
        <p:txBody>
          <a:bodyPr>
            <a:normAutofit fontScale="55000" lnSpcReduction="20000"/>
          </a:bodyPr>
          <a:lstStyle/>
          <a:p>
            <a:r>
              <a:rPr lang="el-GR" sz="4500" dirty="0">
                <a:latin typeface="Calibri" panose="020F0502020204030204" pitchFamily="34" charset="0"/>
                <a:cs typeface="Calibri" panose="020F0502020204030204" pitchFamily="34" charset="0"/>
              </a:rPr>
              <a:t>Χορεία </a:t>
            </a:r>
            <a:r>
              <a:rPr lang="en-US" sz="4500" dirty="0">
                <a:latin typeface="Calibri" panose="020F0502020204030204" pitchFamily="34" charset="0"/>
                <a:cs typeface="Calibri" panose="020F0502020204030204" pitchFamily="34" charset="0"/>
              </a:rPr>
              <a:t>Huntington: 100% </a:t>
            </a:r>
            <a:r>
              <a:rPr lang="el-GR" sz="4500" dirty="0">
                <a:latin typeface="Calibri" panose="020F0502020204030204" pitchFamily="34" charset="0"/>
                <a:cs typeface="Calibri" panose="020F0502020204030204" pitchFamily="34" charset="0"/>
              </a:rPr>
              <a:t>διεισδυτικότητα (αλλά όψιμη εκδήλωση)</a:t>
            </a:r>
          </a:p>
          <a:p>
            <a:endParaRPr lang="el-GR" sz="45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l-GR" sz="4500" dirty="0">
                <a:latin typeface="Calibri" panose="020F0502020204030204" pitchFamily="34" charset="0"/>
                <a:cs typeface="Calibri" panose="020F0502020204030204" pitchFamily="34" charset="0"/>
              </a:rPr>
              <a:t>Καρκίνος μαστού (</a:t>
            </a:r>
            <a:r>
              <a:rPr lang="en-US" sz="4500" dirty="0">
                <a:latin typeface="Calibri" panose="020F0502020204030204" pitchFamily="34" charset="0"/>
                <a:cs typeface="Calibri" panose="020F0502020204030204" pitchFamily="34" charset="0"/>
              </a:rPr>
              <a:t>BRCA1+): </a:t>
            </a:r>
            <a:r>
              <a:rPr lang="el-GR" sz="4500" dirty="0">
                <a:latin typeface="Calibri" panose="020F0502020204030204" pitchFamily="34" charset="0"/>
                <a:cs typeface="Calibri" panose="020F0502020204030204" pitchFamily="34" charset="0"/>
              </a:rPr>
              <a:t>~80% διεισδυτικότητα</a:t>
            </a:r>
          </a:p>
          <a:p>
            <a:r>
              <a:rPr lang="el-GR" sz="4500" dirty="0">
                <a:latin typeface="Calibri" panose="020F0502020204030204" pitchFamily="34" charset="0"/>
                <a:cs typeface="Calibri" panose="020F0502020204030204" pitchFamily="34" charset="0"/>
              </a:rPr>
              <a:t>Καρκίνος ωοθηκών (</a:t>
            </a:r>
            <a:r>
              <a:rPr lang="en-US" sz="4500" dirty="0">
                <a:latin typeface="Calibri" panose="020F0502020204030204" pitchFamily="34" charset="0"/>
                <a:cs typeface="Calibri" panose="020F0502020204030204" pitchFamily="34" charset="0"/>
              </a:rPr>
              <a:t>BRCA1+): ~40% </a:t>
            </a:r>
            <a:r>
              <a:rPr lang="el-GR" sz="4500" dirty="0">
                <a:latin typeface="Calibri" panose="020F0502020204030204" pitchFamily="34" charset="0"/>
                <a:cs typeface="Calibri" panose="020F0502020204030204" pitchFamily="34" charset="0"/>
              </a:rPr>
              <a:t>διεισδυτικότητα</a:t>
            </a:r>
          </a:p>
          <a:p>
            <a:endParaRPr lang="el-G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34146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DCFBAE-08A3-275D-BE80-F5CDAB5E9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A0AED95-CC67-1A3D-E81F-5063AACCEB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279" y="1572079"/>
            <a:ext cx="11239500" cy="4127500"/>
          </a:xfrm>
          <a:prstGeom prst="rect">
            <a:avLst/>
          </a:prstGeom>
          <a:ln>
            <a:solidFill>
              <a:srgbClr val="64408D"/>
            </a:solidFill>
          </a:ln>
        </p:spPr>
      </p:pic>
      <p:sp>
        <p:nvSpPr>
          <p:cNvPr id="2" name="Rectangle 1"/>
          <p:cNvSpPr/>
          <p:nvPr/>
        </p:nvSpPr>
        <p:spPr>
          <a:xfrm>
            <a:off x="1552903" y="1947041"/>
            <a:ext cx="2096814" cy="252249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386552" y="1954924"/>
            <a:ext cx="2096814" cy="252249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386552" y="3827251"/>
            <a:ext cx="2096814" cy="252249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524000" y="3827251"/>
            <a:ext cx="2096814" cy="252249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8442434" y="1954924"/>
            <a:ext cx="1600200" cy="433552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8442434" y="3862724"/>
            <a:ext cx="2262352" cy="433552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578" y="206469"/>
            <a:ext cx="10007948" cy="946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97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  <p:bldP spid="9" grpId="0" animBg="1"/>
      <p:bldP spid="10" grpId="0" animBg="1"/>
      <p:bldP spid="3" grpId="0" animBg="1"/>
      <p:bldP spid="12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6509" y="1178545"/>
            <a:ext cx="7543141" cy="5084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0" name="Rectangle 2"/>
          <p:cNvSpPr txBox="1">
            <a:spLocks noChangeArrowheads="1"/>
          </p:cNvSpPr>
          <p:nvPr/>
        </p:nvSpPr>
        <p:spPr bwMode="auto">
          <a:xfrm>
            <a:off x="272521" y="185825"/>
            <a:ext cx="11430000" cy="1185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39775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995363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260475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1481138" indent="-20955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193833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39553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285273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30993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l-GR" altLang="en-US" sz="3200" b="1" dirty="0">
                <a:solidFill>
                  <a:srgbClr val="EAEAE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Κληρονομούμενη προδιάθεση για καρκίνο παχέος εντέρου</a:t>
            </a:r>
            <a:endParaRPr lang="en-US" altLang="en-US" sz="3200" b="1" dirty="0">
              <a:solidFill>
                <a:srgbClr val="EAEAE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304126" y="6355764"/>
            <a:ext cx="6624638" cy="5762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n-US" sz="14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Lynch HT, Shaw TG. </a:t>
            </a:r>
            <a:r>
              <a:rPr lang="el-GR" altLang="en-US" sz="14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Chin Clin Oncol </a:t>
            </a:r>
            <a:r>
              <a:rPr lang="el-GR" altLang="en-US" sz="14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2013.</a:t>
            </a:r>
            <a:r>
              <a:rPr lang="en-US" altLang="en-US" sz="14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l-GR" altLang="en-US" sz="1400" dirty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7459725"/>
      </p:ext>
    </p:extLst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2A9CCF4-08B2-3033-D911-BD422005B0C6}"/>
              </a:ext>
            </a:extLst>
          </p:cNvPr>
          <p:cNvSpPr txBox="1"/>
          <p:nvPr/>
        </p:nvSpPr>
        <p:spPr>
          <a:xfrm>
            <a:off x="719881" y="177800"/>
            <a:ext cx="117174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EAEAE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Hereditary non-polyposis and polyposis colorectal cancer syndromes and causal genes 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6F46D3B-FE7C-2FC1-1EC4-9C31AFB197D8}"/>
              </a:ext>
            </a:extLst>
          </p:cNvPr>
          <p:cNvSpPr txBox="1"/>
          <p:nvPr/>
        </p:nvSpPr>
        <p:spPr>
          <a:xfrm>
            <a:off x="1311797" y="6130117"/>
            <a:ext cx="1088020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br>
              <a:rPr lang="en-US" sz="1400" dirty="0">
                <a:solidFill>
                  <a:schemeClr val="bg1"/>
                </a:solidFill>
              </a:rPr>
            </a:br>
            <a:endParaRPr lang="en-US" sz="1400" dirty="0">
              <a:solidFill>
                <a:schemeClr val="bg1"/>
              </a:solidFill>
            </a:endParaRPr>
          </a:p>
          <a:p>
            <a:pPr algn="r"/>
            <a:r>
              <a:rPr lang="en-US" sz="1400" dirty="0">
                <a:solidFill>
                  <a:schemeClr val="bg1"/>
                </a:solidFill>
              </a:rPr>
              <a:t>  Valle L, Monahan KJ, Lancet Gastroenterol Hepatol 2024; 9: 68–82 </a:t>
            </a:r>
          </a:p>
          <a:p>
            <a:pPr algn="r"/>
            <a:r>
              <a:rPr lang="en-US" sz="1400" dirty="0">
                <a:solidFill>
                  <a:schemeClr val="bg1"/>
                </a:solidFill>
              </a:rPr>
              <a:t> 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881" y="800736"/>
            <a:ext cx="10327589" cy="5806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41875"/>
      </p:ext>
    </p:extLst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AA31252-5142-8A76-6871-C4B93DBE1C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7150" y="755650"/>
            <a:ext cx="7004050" cy="5081120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2240FA6-13A7-5E95-F407-7D031572A1ED}"/>
              </a:ext>
            </a:extLst>
          </p:cNvPr>
          <p:cNvSpPr txBox="1">
            <a:spLocks noChangeArrowheads="1"/>
          </p:cNvSpPr>
          <p:nvPr/>
        </p:nvSpPr>
        <p:spPr>
          <a:xfrm>
            <a:off x="1879600" y="0"/>
            <a:ext cx="7995442" cy="1341437"/>
          </a:xfrm>
          <a:prstGeom prst="rect">
            <a:avLst/>
          </a:prstGeom>
        </p:spPr>
        <p:txBody>
          <a:bodyPr/>
          <a:lstStyle>
            <a:lvl1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1pPr>
            <a:lvl2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2pPr>
            <a:lvl3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3pPr>
            <a:lvl4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4pPr>
            <a:lvl5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5pPr>
            <a:lvl6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6pPr>
            <a:lvl7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7pPr>
            <a:lvl8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8pPr>
            <a:lvl9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altLang="el-GR" sz="3400" b="1" dirty="0">
                <a:solidFill>
                  <a:srgbClr val="EAEAE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Cancer Risks in Lynch Syndrome by gene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0D08C2D-10FA-0679-591F-9B62BF3A343C}"/>
              </a:ext>
            </a:extLst>
          </p:cNvPr>
          <p:cNvSpPr txBox="1"/>
          <p:nvPr/>
        </p:nvSpPr>
        <p:spPr>
          <a:xfrm>
            <a:off x="8597900" y="6488668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1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Lindne</a:t>
            </a:r>
            <a:r>
              <a:rPr lang="en-US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 AK et al., </a:t>
            </a:r>
            <a:r>
              <a:rPr lang="en-US" b="0" i="1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Int. J. Mol. Sci.</a:t>
            </a:r>
            <a:r>
              <a:rPr lang="en-US" b="0" i="0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en-US" b="1" i="0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2021</a:t>
            </a:r>
            <a:endParaRPr lang="en-US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6621130"/>
      </p:ext>
    </p:extLst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Content Placeholder 2"/>
          <p:cNvSpPr>
            <a:spLocks noGrp="1"/>
          </p:cNvSpPr>
          <p:nvPr>
            <p:ph idx="4294967295"/>
          </p:nvPr>
        </p:nvSpPr>
        <p:spPr>
          <a:xfrm>
            <a:off x="0" y="544513"/>
            <a:ext cx="8401050" cy="5626100"/>
          </a:xfrm>
        </p:spPr>
        <p:txBody>
          <a:bodyPr/>
          <a:lstStyle/>
          <a:p>
            <a:pPr eaLnBrk="1" hangingPunct="1">
              <a:buFont typeface="Wingdings" charset="2"/>
              <a:buNone/>
            </a:pPr>
            <a:r>
              <a:rPr lang="en-US" altLang="en-US" sz="7700" dirty="0">
                <a:latin typeface="Calibri" charset="0"/>
                <a:ea typeface="Calibri" charset="0"/>
                <a:cs typeface="Calibri" charset="0"/>
              </a:rPr>
              <a:t>  </a:t>
            </a:r>
          </a:p>
          <a:p>
            <a:pPr algn="ctr" eaLnBrk="1" hangingPunct="1">
              <a:buFont typeface="Wingdings" charset="2"/>
              <a:buNone/>
            </a:pPr>
            <a:r>
              <a:rPr lang="en-US" altLang="en-US" sz="7700" b="1" dirty="0">
                <a:solidFill>
                  <a:srgbClr val="FFFF00"/>
                </a:solidFill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l-GR" altLang="en-US" sz="7700" b="1" dirty="0">
                <a:latin typeface="Calibri" charset="0"/>
                <a:ea typeface="Calibri" charset="0"/>
                <a:cs typeface="Calibri" charset="0"/>
              </a:rPr>
              <a:t>Σύνδρομο </a:t>
            </a:r>
          </a:p>
          <a:p>
            <a:pPr algn="ctr" eaLnBrk="1" hangingPunct="1">
              <a:buFont typeface="Wingdings" charset="2"/>
              <a:buNone/>
            </a:pPr>
            <a:r>
              <a:rPr lang="en-US" altLang="en-US" sz="7700" b="1" dirty="0">
                <a:latin typeface="Calibri" charset="0"/>
                <a:ea typeface="Calibri" charset="0"/>
                <a:cs typeface="Calibri" charset="0"/>
              </a:rPr>
              <a:t>Lynch</a:t>
            </a:r>
            <a:endParaRPr lang="el-GR" altLang="en-US" sz="7700" b="1" dirty="0">
              <a:latin typeface="Calibri" charset="0"/>
              <a:ea typeface="Calibri" charset="0"/>
              <a:cs typeface="Calibri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01DA97A-EDCF-74EA-FABD-7688988914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2750" y="201588"/>
            <a:ext cx="1079500" cy="15494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E981DE9-0C36-FCB5-EF93-6EF4752FC7C1}"/>
              </a:ext>
            </a:extLst>
          </p:cNvPr>
          <p:cNvSpPr txBox="1">
            <a:spLocks noChangeArrowheads="1"/>
          </p:cNvSpPr>
          <p:nvPr/>
        </p:nvSpPr>
        <p:spPr>
          <a:xfrm>
            <a:off x="2690964" y="1215818"/>
            <a:ext cx="1922221" cy="5782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/>
          <a:lstStyle>
            <a:lvl1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1pPr>
            <a:lvl2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2pPr>
            <a:lvl3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3pPr>
            <a:lvl4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4pPr>
            <a:lvl5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5pPr>
            <a:lvl6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6pPr>
            <a:lvl7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7pPr>
            <a:lvl8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8pPr>
            <a:lvl9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defTabSz="914400">
              <a:defRPr/>
            </a:pPr>
            <a:r>
              <a:rPr lang="en-US" altLang="el-GR" sz="3200" b="1" i="1" kern="0" dirty="0">
                <a:solidFill>
                  <a:schemeClr val="accent2"/>
                </a:solidFill>
                <a:latin typeface="Calibri" charset="0"/>
                <a:ea typeface="Calibri" charset="0"/>
                <a:cs typeface="Calibri" charset="0"/>
              </a:rPr>
              <a:t>MLH1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1201DBFF-FE6F-A882-7A82-6C5B0FC4628D}"/>
              </a:ext>
            </a:extLst>
          </p:cNvPr>
          <p:cNvSpPr txBox="1">
            <a:spLocks noChangeArrowheads="1"/>
          </p:cNvSpPr>
          <p:nvPr/>
        </p:nvSpPr>
        <p:spPr>
          <a:xfrm>
            <a:off x="7141160" y="1266139"/>
            <a:ext cx="1922221" cy="5782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/>
          <a:lstStyle>
            <a:lvl1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1pPr>
            <a:lvl2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2pPr>
            <a:lvl3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3pPr>
            <a:lvl4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4pPr>
            <a:lvl5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5pPr>
            <a:lvl6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6pPr>
            <a:lvl7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7pPr>
            <a:lvl8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8pPr>
            <a:lvl9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defTabSz="914400">
              <a:defRPr/>
            </a:pPr>
            <a:r>
              <a:rPr lang="en-US" altLang="el-GR" sz="3200" b="1" i="1" kern="0" dirty="0">
                <a:solidFill>
                  <a:schemeClr val="accent2"/>
                </a:solidFill>
                <a:latin typeface="Calibri" charset="0"/>
                <a:ea typeface="Calibri" charset="0"/>
                <a:cs typeface="Calibri" charset="0"/>
              </a:rPr>
              <a:t>MSH2 +EPCAM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AEF29C10-2115-27C2-5F98-12C5B4401C55}"/>
              </a:ext>
            </a:extLst>
          </p:cNvPr>
          <p:cNvSpPr txBox="1">
            <a:spLocks noChangeArrowheads="1"/>
          </p:cNvSpPr>
          <p:nvPr/>
        </p:nvSpPr>
        <p:spPr>
          <a:xfrm>
            <a:off x="1981201" y="4250276"/>
            <a:ext cx="1922221" cy="5782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/>
          <a:lstStyle>
            <a:lvl1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1pPr>
            <a:lvl2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2pPr>
            <a:lvl3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3pPr>
            <a:lvl4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4pPr>
            <a:lvl5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5pPr>
            <a:lvl6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6pPr>
            <a:lvl7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7pPr>
            <a:lvl8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8pPr>
            <a:lvl9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defTabSz="914400">
              <a:defRPr/>
            </a:pPr>
            <a:r>
              <a:rPr lang="en-US" altLang="el-GR" sz="3200" b="1" i="1" kern="0" dirty="0">
                <a:solidFill>
                  <a:schemeClr val="accent2"/>
                </a:solidFill>
                <a:latin typeface="Calibri" charset="0"/>
                <a:ea typeface="Calibri" charset="0"/>
                <a:cs typeface="Calibri" charset="0"/>
              </a:rPr>
              <a:t>MSH6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D4547B77-3777-7F01-F3B6-AE399FFFE151}"/>
              </a:ext>
            </a:extLst>
          </p:cNvPr>
          <p:cNvSpPr txBox="1">
            <a:spLocks noChangeArrowheads="1"/>
          </p:cNvSpPr>
          <p:nvPr/>
        </p:nvSpPr>
        <p:spPr>
          <a:xfrm>
            <a:off x="7413195" y="4308149"/>
            <a:ext cx="1922221" cy="5782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/>
          <a:lstStyle>
            <a:lvl1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1pPr>
            <a:lvl2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2pPr>
            <a:lvl3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3pPr>
            <a:lvl4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4pPr>
            <a:lvl5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5pPr>
            <a:lvl6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6pPr>
            <a:lvl7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7pPr>
            <a:lvl8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8pPr>
            <a:lvl9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defTabSz="914400">
              <a:defRPr/>
            </a:pPr>
            <a:r>
              <a:rPr lang="en-US" altLang="el-GR" sz="3200" b="1" i="1" kern="0" dirty="0">
                <a:solidFill>
                  <a:schemeClr val="accent2"/>
                </a:solidFill>
                <a:latin typeface="Calibri" charset="0"/>
                <a:ea typeface="Calibri" charset="0"/>
                <a:cs typeface="Calibri" charset="0"/>
              </a:rPr>
              <a:t>PMS2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82650789-F010-EBD4-C953-44A834E50722}"/>
              </a:ext>
            </a:extLst>
          </p:cNvPr>
          <p:cNvSpPr txBox="1">
            <a:spLocks noChangeArrowheads="1"/>
          </p:cNvSpPr>
          <p:nvPr/>
        </p:nvSpPr>
        <p:spPr>
          <a:xfrm>
            <a:off x="2942310" y="5502645"/>
            <a:ext cx="5960962" cy="5782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/>
          <a:lstStyle>
            <a:lvl1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1pPr>
            <a:lvl2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2pPr>
            <a:lvl3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3pPr>
            <a:lvl4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4pPr>
            <a:lvl5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5pPr>
            <a:lvl6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6pPr>
            <a:lvl7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7pPr>
            <a:lvl8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8pPr>
            <a:lvl9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defTabSz="914400">
              <a:defRPr/>
            </a:pPr>
            <a:r>
              <a:rPr lang="en-US" altLang="el-GR" sz="3200" b="1" i="1" dirty="0">
                <a:solidFill>
                  <a:schemeClr val="accent1"/>
                </a:solidFill>
                <a:latin typeface="Calibri" charset="0"/>
                <a:ea typeface="Calibri" charset="0"/>
                <a:cs typeface="Calibri" charset="0"/>
              </a:rPr>
              <a:t>~</a:t>
            </a:r>
            <a:r>
              <a:rPr lang="en-US" altLang="el-GR" sz="3200" b="1" i="1" kern="0" dirty="0">
                <a:solidFill>
                  <a:schemeClr val="accent1"/>
                </a:solidFill>
                <a:latin typeface="Calibri" charset="0"/>
                <a:ea typeface="Calibri" charset="0"/>
                <a:cs typeface="Calibri" charset="0"/>
              </a:rPr>
              <a:t>5% of all CRC Cases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2AEB7C77-3E38-8F38-8B20-977659C08FDE}"/>
              </a:ext>
            </a:extLst>
          </p:cNvPr>
          <p:cNvSpPr txBox="1">
            <a:spLocks noChangeArrowheads="1"/>
          </p:cNvSpPr>
          <p:nvPr/>
        </p:nvSpPr>
        <p:spPr>
          <a:xfrm>
            <a:off x="6142703" y="5995369"/>
            <a:ext cx="5960962" cy="5782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/>
          <a:lstStyle>
            <a:lvl1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1pPr>
            <a:lvl2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2pPr>
            <a:lvl3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3pPr>
            <a:lvl4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4pPr>
            <a:lvl5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5pPr>
            <a:lvl6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6pPr>
            <a:lvl7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7pPr>
            <a:lvl8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8pPr>
            <a:lvl9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defTabSz="914400">
              <a:defRPr/>
            </a:pPr>
            <a:r>
              <a:rPr lang="en-US" altLang="el-GR" sz="3200" b="1" i="1" dirty="0">
                <a:solidFill>
                  <a:schemeClr val="accent1"/>
                </a:solidFill>
                <a:latin typeface="Calibri" charset="0"/>
                <a:ea typeface="Calibri" charset="0"/>
                <a:cs typeface="Calibri" charset="0"/>
              </a:rPr>
              <a:t>MSI high or IHC loss</a:t>
            </a:r>
            <a:endParaRPr lang="en-US" altLang="el-GR" sz="3200" b="1" i="1" kern="0" dirty="0">
              <a:solidFill>
                <a:schemeClr val="accent1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69349F33-B37C-6031-9762-8E8BB01C03C0}"/>
              </a:ext>
            </a:extLst>
          </p:cNvPr>
          <p:cNvSpPr txBox="1">
            <a:spLocks noChangeArrowheads="1"/>
          </p:cNvSpPr>
          <p:nvPr/>
        </p:nvSpPr>
        <p:spPr>
          <a:xfrm>
            <a:off x="755283" y="6259722"/>
            <a:ext cx="5960962" cy="5782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/>
          <a:lstStyle>
            <a:lvl1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1pPr>
            <a:lvl2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2pPr>
            <a:lvl3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3pPr>
            <a:lvl4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4pPr>
            <a:lvl5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5pPr>
            <a:lvl6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6pPr>
            <a:lvl7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7pPr>
            <a:lvl8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8pPr>
            <a:lvl9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defTabSz="914400">
              <a:defRPr/>
            </a:pPr>
            <a:r>
              <a:rPr lang="en-US" altLang="el-GR" sz="3200" b="1" i="1" dirty="0">
                <a:solidFill>
                  <a:schemeClr val="accent1"/>
                </a:solidFill>
                <a:latin typeface="Calibri" charset="0"/>
                <a:ea typeface="Calibri" charset="0"/>
                <a:cs typeface="Calibri" charset="0"/>
              </a:rPr>
              <a:t>1:280-400 individuals</a:t>
            </a:r>
            <a:endParaRPr lang="en-US" altLang="el-GR" sz="3200" b="1" i="1" kern="0" dirty="0">
              <a:solidFill>
                <a:schemeClr val="accent1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145CE0A9-2810-7097-E11E-7AD6B824D73E}"/>
              </a:ext>
            </a:extLst>
          </p:cNvPr>
          <p:cNvSpPr txBox="1">
            <a:spLocks noChangeArrowheads="1"/>
          </p:cNvSpPr>
          <p:nvPr/>
        </p:nvSpPr>
        <p:spPr>
          <a:xfrm>
            <a:off x="6862019" y="3357262"/>
            <a:ext cx="5960962" cy="5782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/>
          <a:lstStyle>
            <a:lvl1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1pPr>
            <a:lvl2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2pPr>
            <a:lvl3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3pPr>
            <a:lvl4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4pPr>
            <a:lvl5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5pPr>
            <a:lvl6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6pPr>
            <a:lvl7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7pPr>
            <a:lvl8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8pPr>
            <a:lvl9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defTabSz="914400">
              <a:defRPr/>
            </a:pPr>
            <a:r>
              <a:rPr lang="en-US" altLang="el-GR" sz="3200" b="1" i="1" dirty="0">
                <a:solidFill>
                  <a:schemeClr val="accent6">
                    <a:lumMod val="7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Non-polyposis ?</a:t>
            </a:r>
            <a:endParaRPr lang="en-US" altLang="el-GR" sz="3200" b="1" i="1" kern="0" dirty="0">
              <a:solidFill>
                <a:schemeClr val="accent6">
                  <a:lumMod val="75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42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7A5A527-E518-9F6E-70DD-4C22C3C772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4943" y="843762"/>
            <a:ext cx="8367485" cy="552742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608B72F-1627-FDBE-933C-853CA340438A}"/>
              </a:ext>
            </a:extLst>
          </p:cNvPr>
          <p:cNvSpPr txBox="1">
            <a:spLocks noChangeArrowheads="1"/>
          </p:cNvSpPr>
          <p:nvPr/>
        </p:nvSpPr>
        <p:spPr>
          <a:xfrm>
            <a:off x="2685256" y="173043"/>
            <a:ext cx="6821487" cy="1341437"/>
          </a:xfrm>
          <a:prstGeom prst="rect">
            <a:avLst/>
          </a:prstGeom>
        </p:spPr>
        <p:txBody>
          <a:bodyPr/>
          <a:lstStyle>
            <a:lvl1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1pPr>
            <a:lvl2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2pPr>
            <a:lvl3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3pPr>
            <a:lvl4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4pPr>
            <a:lvl5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5pPr>
            <a:lvl6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6pPr>
            <a:lvl7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7pPr>
            <a:lvl8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8pPr>
            <a:lvl9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altLang="el-GR" sz="3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Variable penetrance per gene</a:t>
            </a:r>
          </a:p>
        </p:txBody>
      </p:sp>
    </p:spTree>
    <p:extLst>
      <p:ext uri="{BB962C8B-B14F-4D97-AF65-F5344CB8AC3E}">
        <p14:creationId xmlns:p14="http://schemas.microsoft.com/office/powerpoint/2010/main" val="854991960"/>
      </p:ext>
    </p:extLst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8748" y="1609345"/>
            <a:ext cx="8535975" cy="4370831"/>
          </a:xfrm>
          <a:prstGeom prst="rect">
            <a:avLst/>
          </a:prstGeom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23D175B3-7615-D4CF-40BE-CAA71D5C4642}"/>
              </a:ext>
            </a:extLst>
          </p:cNvPr>
          <p:cNvSpPr txBox="1">
            <a:spLocks noChangeArrowheads="1"/>
          </p:cNvSpPr>
          <p:nvPr/>
        </p:nvSpPr>
        <p:spPr>
          <a:xfrm>
            <a:off x="2045734" y="6187282"/>
            <a:ext cx="8002001" cy="1341437"/>
          </a:xfrm>
          <a:prstGeom prst="rect">
            <a:avLst/>
          </a:prstGeom>
        </p:spPr>
        <p:txBody>
          <a:bodyPr/>
          <a:lstStyle>
            <a:lvl1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1pPr>
            <a:lvl2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2pPr>
            <a:lvl3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3pPr>
            <a:lvl4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4pPr>
            <a:lvl5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5pPr>
            <a:lvl6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6pPr>
            <a:lvl7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7pPr>
            <a:lvl8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8pPr>
            <a:lvl9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altLang="el-GR" sz="3400" b="1" i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 cautious when talking about spectrum!</a:t>
            </a: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4A3EF669-8F75-6844-9104-EBB0744DB1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0681" y="439613"/>
            <a:ext cx="8402223" cy="876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28404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0332" y="1502954"/>
            <a:ext cx="6784975" cy="524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1675584" y="109946"/>
            <a:ext cx="7689669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C1EEFF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C1EEFF"/>
                </a:solidFill>
                <a:latin typeface="Consolas" pitchFamily="49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C1EEFF"/>
                </a:solidFill>
                <a:latin typeface="Consolas" pitchFamily="49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C1EEFF"/>
                </a:solidFill>
                <a:latin typeface="Consolas" pitchFamily="49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C1EEFF"/>
                </a:solidFill>
                <a:latin typeface="Consolas" pitchFamily="49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C1EEFF"/>
                </a:solidFill>
                <a:latin typeface="Consolas" pitchFamily="49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C1EEFF"/>
                </a:solidFill>
                <a:latin typeface="Consolas" pitchFamily="49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C1EEFF"/>
                </a:solidFill>
                <a:latin typeface="Consolas" pitchFamily="49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C1EEFF"/>
                </a:solidFill>
                <a:latin typeface="Consolas" pitchFamily="49" charset="0"/>
              </a:defRPr>
            </a:lvl9pPr>
          </a:lstStyle>
          <a:p>
            <a:pPr lvl="0" algn="ctr" eaLnBrk="1" hangingPunct="1">
              <a:defRPr/>
            </a:pPr>
            <a:r>
              <a:rPr lang="el-GR" altLang="el-GR" sz="2800" dirty="0">
                <a:solidFill>
                  <a:srgbClr val="FFFFFF"/>
                </a:solidFill>
                <a:latin typeface="Calibri" panose="020F0502020204030204" pitchFamily="34" charset="0"/>
              </a:rPr>
              <a:t>Γενεαλογικό δέντρο οικογένειας με μετάλλαξη</a:t>
            </a:r>
            <a:endParaRPr lang="en-US" altLang="el-GR" sz="2800" dirty="0">
              <a:solidFill>
                <a:srgbClr val="FFFFFF"/>
              </a:solidFill>
              <a:latin typeface="Calibri" panose="020F0502020204030204" pitchFamily="34" charset="0"/>
            </a:endParaRPr>
          </a:p>
          <a:p>
            <a:pPr lvl="0" algn="ctr" eaLnBrk="1" hangingPunct="1">
              <a:defRPr/>
            </a:pPr>
            <a:r>
              <a:rPr lang="el-GR" altLang="el-GR" sz="2800" dirty="0">
                <a:solidFill>
                  <a:srgbClr val="FFFFFF"/>
                </a:solidFill>
                <a:latin typeface="Calibri" panose="020F0502020204030204" pitchFamily="34" charset="0"/>
              </a:rPr>
              <a:t> στο γονίδιο </a:t>
            </a:r>
            <a:r>
              <a:rPr lang="el-GR" altLang="el-GR" sz="2800" i="1" dirty="0">
                <a:solidFill>
                  <a:srgbClr val="FFFFFF"/>
                </a:solidFill>
                <a:latin typeface="Calibri" panose="020F0502020204030204" pitchFamily="34" charset="0"/>
              </a:rPr>
              <a:t>MLH1</a:t>
            </a:r>
            <a:r>
              <a:rPr lang="el-GR" altLang="el-GR" sz="2800" dirty="0">
                <a:solidFill>
                  <a:srgbClr val="FFFFFF"/>
                </a:solidFill>
                <a:latin typeface="Calibri" panose="020F0502020204030204" pitchFamily="34" charset="0"/>
              </a:rPr>
              <a:t> p.(Gly67Arg)</a:t>
            </a:r>
          </a:p>
        </p:txBody>
      </p:sp>
    </p:spTree>
    <p:extLst>
      <p:ext uri="{BB962C8B-B14F-4D97-AF65-F5344CB8AC3E}">
        <p14:creationId xmlns:p14="http://schemas.microsoft.com/office/powerpoint/2010/main" val="2220707205"/>
      </p:ext>
    </p:extLst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ext Box 2"/>
          <p:cNvSpPr txBox="1">
            <a:spLocks noChangeArrowheads="1"/>
          </p:cNvSpPr>
          <p:nvPr/>
        </p:nvSpPr>
        <p:spPr bwMode="auto">
          <a:xfrm>
            <a:off x="2438400" y="152401"/>
            <a:ext cx="80772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charset="2"/>
              <a:buChar char=""/>
              <a:defRPr sz="3000">
                <a:solidFill>
                  <a:schemeClr val="tx1"/>
                </a:solidFill>
                <a:latin typeface="Corbel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charset="2"/>
              <a:buChar char=""/>
              <a:defRPr sz="2600">
                <a:solidFill>
                  <a:schemeClr val="tx1"/>
                </a:solidFill>
                <a:latin typeface="Corbel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charset="2"/>
              <a:buChar char=""/>
              <a:defRPr sz="2400">
                <a:solidFill>
                  <a:schemeClr val="tx1"/>
                </a:solidFill>
                <a:latin typeface="Corbel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charset="2"/>
              <a:buChar char=""/>
              <a:defRPr sz="2200">
                <a:solidFill>
                  <a:schemeClr val="tx1"/>
                </a:solidFill>
                <a:latin typeface="Corbel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charset="2"/>
              <a:buChar char=""/>
              <a:defRPr sz="2000">
                <a:solidFill>
                  <a:schemeClr val="tx1"/>
                </a:solidFill>
                <a:latin typeface="Corbe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charset="2"/>
              <a:buChar char=""/>
              <a:defRPr sz="2000">
                <a:solidFill>
                  <a:schemeClr val="tx1"/>
                </a:solidFill>
                <a:latin typeface="Corbe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charset="2"/>
              <a:buChar char=""/>
              <a:defRPr sz="2000">
                <a:solidFill>
                  <a:schemeClr val="tx1"/>
                </a:solidFill>
                <a:latin typeface="Corbe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charset="2"/>
              <a:buChar char=""/>
              <a:defRPr sz="2000">
                <a:solidFill>
                  <a:schemeClr val="tx1"/>
                </a:solidFill>
                <a:latin typeface="Corbe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charset="2"/>
              <a:buChar char=""/>
              <a:defRPr sz="2000">
                <a:solidFill>
                  <a:schemeClr val="tx1"/>
                </a:solidFill>
                <a:latin typeface="Corbel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l-GR" altLang="el-GR" sz="3200" b="1">
                <a:solidFill>
                  <a:srgbClr val="FFFFFF"/>
                </a:solidFill>
                <a:latin typeface="Calibri" charset="0"/>
                <a:ea typeface="Calibri" charset="0"/>
                <a:cs typeface="Calibri" charset="0"/>
              </a:rPr>
              <a:t>Πρωτόκολλο παρακολούθησης ασθενών </a:t>
            </a:r>
            <a:endParaRPr lang="en-US" altLang="el-GR" sz="3200" b="1">
              <a:solidFill>
                <a:srgbClr val="FFFFFF"/>
              </a:solidFill>
              <a:latin typeface="Calibri" charset="0"/>
              <a:ea typeface="Calibri" charset="0"/>
              <a:cs typeface="Calibri" charset="0"/>
            </a:endParaRPr>
          </a:p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l-GR" altLang="el-GR" sz="3200" b="1">
                <a:solidFill>
                  <a:srgbClr val="FFFFFF"/>
                </a:solidFill>
                <a:latin typeface="Calibri" charset="0"/>
                <a:ea typeface="Calibri" charset="0"/>
                <a:cs typeface="Calibri" charset="0"/>
              </a:rPr>
              <a:t>με σύνδρομο</a:t>
            </a:r>
            <a:r>
              <a:rPr lang="en-US" altLang="el-GR" sz="3200" b="1">
                <a:solidFill>
                  <a:srgbClr val="FFFFFF"/>
                </a:solidFill>
                <a:latin typeface="Calibri" charset="0"/>
                <a:ea typeface="Calibri" charset="0"/>
                <a:cs typeface="Calibri" charset="0"/>
              </a:rPr>
              <a:t> Lynch</a:t>
            </a:r>
          </a:p>
        </p:txBody>
      </p:sp>
      <p:graphicFrame>
        <p:nvGraphicFramePr>
          <p:cNvPr id="192548" name="Group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7855644"/>
              </p:ext>
            </p:extLst>
          </p:nvPr>
        </p:nvGraphicFramePr>
        <p:xfrm>
          <a:off x="1992313" y="1989138"/>
          <a:ext cx="8299450" cy="3519088"/>
        </p:xfrm>
        <a:graphic>
          <a:graphicData uri="http://schemas.openxmlformats.org/drawingml/2006/table">
            <a:tbl>
              <a:tblPr/>
              <a:tblGrid>
                <a:gridCol w="2197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98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922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113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5613">
                <a:tc>
                  <a:txBody>
                    <a:bodyPr/>
                    <a:lstStyle>
                      <a:lvl1pPr>
                        <a:spcBef>
                          <a:spcPts val="700"/>
                        </a:spcBef>
                        <a:buClr>
                          <a:schemeClr val="tx2"/>
                        </a:buClr>
                        <a:buSzPct val="95000"/>
                        <a:buFont typeface="Wingdings" charset="2"/>
                        <a:defRPr sz="2600">
                          <a:solidFill>
                            <a:schemeClr val="tx1"/>
                          </a:solidFill>
                          <a:latin typeface="Corbe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charset="2"/>
                        <a:defRPr sz="2200">
                          <a:solidFill>
                            <a:schemeClr val="tx1"/>
                          </a:solidFill>
                          <a:latin typeface="Corbe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orbe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FEB80A"/>
                        </a:buClr>
                        <a:buFont typeface="Wingdings 3" charset="2"/>
                        <a:defRPr sz="2000">
                          <a:solidFill>
                            <a:schemeClr val="tx1"/>
                          </a:solidFill>
                          <a:latin typeface="Corbe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FEB80A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Corbe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EB80A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Corbe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EB80A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Corbe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EB80A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Corbe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EB80A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Corbe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C0099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Όργανο</a:t>
                      </a:r>
                      <a:endParaRPr kumimoji="0" lang="en-US" alt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C0099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38" marR="91438" marT="45710" marB="4571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700"/>
                        </a:spcBef>
                        <a:buClr>
                          <a:schemeClr val="tx2"/>
                        </a:buClr>
                        <a:buSzPct val="95000"/>
                        <a:buFont typeface="Wingdings" charset="2"/>
                        <a:defRPr sz="2600">
                          <a:solidFill>
                            <a:schemeClr val="tx1"/>
                          </a:solidFill>
                          <a:latin typeface="Corbe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charset="2"/>
                        <a:defRPr sz="2200">
                          <a:solidFill>
                            <a:schemeClr val="tx1"/>
                          </a:solidFill>
                          <a:latin typeface="Corbe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orbe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FEB80A"/>
                        </a:buClr>
                        <a:buFont typeface="Wingdings 3" charset="2"/>
                        <a:defRPr sz="2000">
                          <a:solidFill>
                            <a:schemeClr val="tx1"/>
                          </a:solidFill>
                          <a:latin typeface="Corbe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FEB80A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Corbe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EB80A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Corbe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EB80A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Corbe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EB80A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Corbe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EB80A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Corbe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C0099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Διαδικασία</a:t>
                      </a:r>
                      <a:endParaRPr kumimoji="0" lang="en-US" alt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C0099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38" marR="91438"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700"/>
                        </a:spcBef>
                        <a:buClr>
                          <a:schemeClr val="tx2"/>
                        </a:buClr>
                        <a:buSzPct val="95000"/>
                        <a:buFont typeface="Wingdings" charset="2"/>
                        <a:defRPr sz="2600">
                          <a:solidFill>
                            <a:schemeClr val="tx1"/>
                          </a:solidFill>
                          <a:latin typeface="Corbe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charset="2"/>
                        <a:defRPr sz="2200">
                          <a:solidFill>
                            <a:schemeClr val="tx1"/>
                          </a:solidFill>
                          <a:latin typeface="Corbe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orbe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FEB80A"/>
                        </a:buClr>
                        <a:buFont typeface="Wingdings 3" charset="2"/>
                        <a:defRPr sz="2000">
                          <a:solidFill>
                            <a:schemeClr val="tx1"/>
                          </a:solidFill>
                          <a:latin typeface="Corbe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FEB80A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Corbe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EB80A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Corbe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EB80A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Corbe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EB80A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Corbe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EB80A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Corbe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C0099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Ηλικία</a:t>
                      </a:r>
                      <a:endParaRPr kumimoji="0" lang="en-US" alt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C0099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38" marR="91438"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700"/>
                        </a:spcBef>
                        <a:buClr>
                          <a:schemeClr val="tx2"/>
                        </a:buClr>
                        <a:buSzPct val="95000"/>
                        <a:buFont typeface="Wingdings" charset="2"/>
                        <a:defRPr sz="2600">
                          <a:solidFill>
                            <a:schemeClr val="tx1"/>
                          </a:solidFill>
                          <a:latin typeface="Corbe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charset="2"/>
                        <a:defRPr sz="2200">
                          <a:solidFill>
                            <a:schemeClr val="tx1"/>
                          </a:solidFill>
                          <a:latin typeface="Corbe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orbe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FEB80A"/>
                        </a:buClr>
                        <a:buFont typeface="Wingdings 3" charset="2"/>
                        <a:defRPr sz="2000">
                          <a:solidFill>
                            <a:schemeClr val="tx1"/>
                          </a:solidFill>
                          <a:latin typeface="Corbe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FEB80A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Corbe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EB80A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Corbe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EB80A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Corbe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EB80A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Corbe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EB80A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Corbe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C0099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Διάστημα</a:t>
                      </a:r>
                      <a:endParaRPr kumimoji="0" lang="en-US" alt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C0099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38" marR="91438"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7388">
                <a:tc>
                  <a:txBody>
                    <a:bodyPr/>
                    <a:lstStyle>
                      <a:lvl1pPr>
                        <a:spcBef>
                          <a:spcPts val="700"/>
                        </a:spcBef>
                        <a:buClr>
                          <a:schemeClr val="tx2"/>
                        </a:buClr>
                        <a:buSzPct val="95000"/>
                        <a:buFont typeface="Wingdings" charset="2"/>
                        <a:defRPr sz="2600">
                          <a:solidFill>
                            <a:schemeClr val="tx1"/>
                          </a:solidFill>
                          <a:latin typeface="Corbe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charset="2"/>
                        <a:defRPr sz="2200">
                          <a:solidFill>
                            <a:schemeClr val="tx1"/>
                          </a:solidFill>
                          <a:latin typeface="Corbe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orbe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FEB80A"/>
                        </a:buClr>
                        <a:buFont typeface="Wingdings 3" charset="2"/>
                        <a:defRPr sz="2000">
                          <a:solidFill>
                            <a:schemeClr val="tx1"/>
                          </a:solidFill>
                          <a:latin typeface="Corbe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FEB80A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Corbe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EB80A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Corbe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EB80A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Corbe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EB80A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Corbe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EB80A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Corbe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EAEAEA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Παχύ έντερο</a:t>
                      </a:r>
                      <a:r>
                        <a:rPr kumimoji="0" lang="en-US" alt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rgbClr val="EAEAEA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1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EAEAEA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38" marR="91438" marT="45710" marB="4571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700"/>
                        </a:spcBef>
                        <a:buClr>
                          <a:schemeClr val="tx2"/>
                        </a:buClr>
                        <a:buSzPct val="95000"/>
                        <a:buFont typeface="Wingdings" charset="2"/>
                        <a:defRPr sz="2600">
                          <a:solidFill>
                            <a:schemeClr val="tx1"/>
                          </a:solidFill>
                          <a:latin typeface="Corbe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charset="2"/>
                        <a:defRPr sz="2200">
                          <a:solidFill>
                            <a:schemeClr val="tx1"/>
                          </a:solidFill>
                          <a:latin typeface="Corbe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orbe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FEB80A"/>
                        </a:buClr>
                        <a:buFont typeface="Wingdings 3" charset="2"/>
                        <a:defRPr sz="2000">
                          <a:solidFill>
                            <a:schemeClr val="tx1"/>
                          </a:solidFill>
                          <a:latin typeface="Corbe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FEB80A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Corbe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EB80A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Corbe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EB80A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Corbe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EB80A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Corbe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EB80A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Corbe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EAEAEA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Κολονοσκόπηση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EAEAEA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38" marR="91438"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700"/>
                        </a:spcBef>
                        <a:buClr>
                          <a:schemeClr val="tx2"/>
                        </a:buClr>
                        <a:buSzPct val="95000"/>
                        <a:buFont typeface="Wingdings" charset="2"/>
                        <a:defRPr sz="2600">
                          <a:solidFill>
                            <a:schemeClr val="tx1"/>
                          </a:solidFill>
                          <a:latin typeface="Corbe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charset="2"/>
                        <a:defRPr sz="2200">
                          <a:solidFill>
                            <a:schemeClr val="tx1"/>
                          </a:solidFill>
                          <a:latin typeface="Corbe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orbe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FEB80A"/>
                        </a:buClr>
                        <a:buFont typeface="Wingdings 3" charset="2"/>
                        <a:defRPr sz="2000">
                          <a:solidFill>
                            <a:schemeClr val="tx1"/>
                          </a:solidFill>
                          <a:latin typeface="Corbe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FEB80A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Corbe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EB80A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Corbe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EB80A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Corbe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EB80A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Corbe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EB80A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Corbe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EAEAEA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20-25 </a:t>
                      </a:r>
                      <a:r>
                        <a:rPr kumimoji="0" lang="el-GR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EAEAEA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έτη</a:t>
                      </a: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EAEAEA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*</a:t>
                      </a:r>
                    </a:p>
                  </a:txBody>
                  <a:tcPr marL="91438" marR="91438"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700"/>
                        </a:spcBef>
                        <a:buClr>
                          <a:schemeClr val="tx2"/>
                        </a:buClr>
                        <a:buSzPct val="95000"/>
                        <a:buFont typeface="Wingdings" charset="2"/>
                        <a:defRPr sz="2600">
                          <a:solidFill>
                            <a:schemeClr val="tx1"/>
                          </a:solidFill>
                          <a:latin typeface="Corbe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charset="2"/>
                        <a:defRPr sz="2200">
                          <a:solidFill>
                            <a:schemeClr val="tx1"/>
                          </a:solidFill>
                          <a:latin typeface="Corbe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orbe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FEB80A"/>
                        </a:buClr>
                        <a:buFont typeface="Wingdings 3" charset="2"/>
                        <a:defRPr sz="2000">
                          <a:solidFill>
                            <a:schemeClr val="tx1"/>
                          </a:solidFill>
                          <a:latin typeface="Corbe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FEB80A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Corbe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EB80A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Corbe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EB80A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Corbe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EB80A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Corbe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EB80A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Corbe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EAEAEA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1-2 έτη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EAEAEA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38" marR="91438"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7700">
                <a:tc>
                  <a:txBody>
                    <a:bodyPr/>
                    <a:lstStyle>
                      <a:lvl1pPr>
                        <a:spcBef>
                          <a:spcPts val="700"/>
                        </a:spcBef>
                        <a:buClr>
                          <a:schemeClr val="tx2"/>
                        </a:buClr>
                        <a:buSzPct val="95000"/>
                        <a:buFont typeface="Wingdings" charset="2"/>
                        <a:defRPr sz="2600">
                          <a:solidFill>
                            <a:schemeClr val="tx1"/>
                          </a:solidFill>
                          <a:latin typeface="Corbe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charset="2"/>
                        <a:defRPr sz="2200">
                          <a:solidFill>
                            <a:schemeClr val="tx1"/>
                          </a:solidFill>
                          <a:latin typeface="Corbe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orbe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FEB80A"/>
                        </a:buClr>
                        <a:buFont typeface="Wingdings 3" charset="2"/>
                        <a:defRPr sz="2000">
                          <a:solidFill>
                            <a:schemeClr val="tx1"/>
                          </a:solidFill>
                          <a:latin typeface="Corbe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FEB80A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Corbe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EB80A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Corbe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EB80A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Corbe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EB80A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Corbe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EB80A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Corbe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EAEAEA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Ενδομήτριο &amp; Ωοθήκες</a:t>
                      </a:r>
                      <a:r>
                        <a:rPr kumimoji="0" lang="en-US" altLang="en-US" sz="18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EAEAEA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2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EAEAEA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38" marR="91438" marT="45710" marB="4571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700"/>
                        </a:spcBef>
                        <a:buClr>
                          <a:schemeClr val="tx2"/>
                        </a:buClr>
                        <a:buSzPct val="95000"/>
                        <a:buFont typeface="Wingdings" charset="2"/>
                        <a:defRPr sz="2600">
                          <a:solidFill>
                            <a:schemeClr val="tx1"/>
                          </a:solidFill>
                          <a:latin typeface="Corbe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charset="2"/>
                        <a:defRPr sz="2200">
                          <a:solidFill>
                            <a:schemeClr val="tx1"/>
                          </a:solidFill>
                          <a:latin typeface="Corbe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orbe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FEB80A"/>
                        </a:buClr>
                        <a:buFont typeface="Wingdings 3" charset="2"/>
                        <a:defRPr sz="2000">
                          <a:solidFill>
                            <a:schemeClr val="tx1"/>
                          </a:solidFill>
                          <a:latin typeface="Corbe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FEB80A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Corbe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EB80A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Corbe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EB80A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Corbe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EB80A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Corbe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EB80A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Corbe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EAEAEA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Ενδοκολπικός υπέρηχος 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EAEAEA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&amp; </a:t>
                      </a: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EAEAEA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CA-125 &amp; </a:t>
                      </a:r>
                      <a:r>
                        <a:rPr kumimoji="0" lang="el-GR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EAEAEA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βιοψία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EAEAEA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38" marR="91438"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700"/>
                        </a:spcBef>
                        <a:buClr>
                          <a:schemeClr val="tx2"/>
                        </a:buClr>
                        <a:buSzPct val="95000"/>
                        <a:buFont typeface="Wingdings" charset="2"/>
                        <a:defRPr sz="2600">
                          <a:solidFill>
                            <a:schemeClr val="tx1"/>
                          </a:solidFill>
                          <a:latin typeface="Corbe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charset="2"/>
                        <a:defRPr sz="2200">
                          <a:solidFill>
                            <a:schemeClr val="tx1"/>
                          </a:solidFill>
                          <a:latin typeface="Corbe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orbe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FEB80A"/>
                        </a:buClr>
                        <a:buFont typeface="Wingdings 3" charset="2"/>
                        <a:defRPr sz="2000">
                          <a:solidFill>
                            <a:schemeClr val="tx1"/>
                          </a:solidFill>
                          <a:latin typeface="Corbe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FEB80A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Corbe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EB80A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Corbe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EB80A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Corbe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EB80A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Corbe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EB80A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Corbe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EAEAEA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30-35</a:t>
                      </a:r>
                      <a:r>
                        <a:rPr kumimoji="0" lang="el-GR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EAEAEA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 έτη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EAEAEA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38" marR="91438"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700"/>
                        </a:spcBef>
                        <a:buClr>
                          <a:schemeClr val="tx2"/>
                        </a:buClr>
                        <a:buSzPct val="95000"/>
                        <a:buFont typeface="Wingdings" charset="2"/>
                        <a:defRPr sz="2600">
                          <a:solidFill>
                            <a:schemeClr val="tx1"/>
                          </a:solidFill>
                          <a:latin typeface="Corbe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charset="2"/>
                        <a:defRPr sz="2200">
                          <a:solidFill>
                            <a:schemeClr val="tx1"/>
                          </a:solidFill>
                          <a:latin typeface="Corbe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orbe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FEB80A"/>
                        </a:buClr>
                        <a:buFont typeface="Wingdings 3" charset="2"/>
                        <a:defRPr sz="2000">
                          <a:solidFill>
                            <a:schemeClr val="tx1"/>
                          </a:solidFill>
                          <a:latin typeface="Corbe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FEB80A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Corbe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EB80A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Corbe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EB80A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Corbe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EB80A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Corbe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EB80A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Corbe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EAEAEA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6-12 μήνες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EAEAEA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38" marR="91438"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0413">
                <a:tc>
                  <a:txBody>
                    <a:bodyPr/>
                    <a:lstStyle>
                      <a:lvl1pPr>
                        <a:spcBef>
                          <a:spcPts val="700"/>
                        </a:spcBef>
                        <a:buClr>
                          <a:schemeClr val="tx2"/>
                        </a:buClr>
                        <a:buSzPct val="95000"/>
                        <a:buFont typeface="Wingdings" charset="2"/>
                        <a:defRPr sz="2600">
                          <a:solidFill>
                            <a:schemeClr val="tx1"/>
                          </a:solidFill>
                          <a:latin typeface="Corbe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charset="2"/>
                        <a:defRPr sz="2200">
                          <a:solidFill>
                            <a:schemeClr val="tx1"/>
                          </a:solidFill>
                          <a:latin typeface="Corbe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orbe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FEB80A"/>
                        </a:buClr>
                        <a:buFont typeface="Wingdings 3" charset="2"/>
                        <a:defRPr sz="2000">
                          <a:solidFill>
                            <a:schemeClr val="tx1"/>
                          </a:solidFill>
                          <a:latin typeface="Corbe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FEB80A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Corbe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EB80A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Corbe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EB80A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Corbe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EB80A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Corbe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EB80A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Corbe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EAEAEA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Στομάχι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EAEAEA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38" marR="91438" marT="45710" marB="4571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700"/>
                        </a:spcBef>
                        <a:buClr>
                          <a:schemeClr val="tx2"/>
                        </a:buClr>
                        <a:buSzPct val="95000"/>
                        <a:buFont typeface="Wingdings" charset="2"/>
                        <a:defRPr sz="2600">
                          <a:solidFill>
                            <a:schemeClr val="tx1"/>
                          </a:solidFill>
                          <a:latin typeface="Corbe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charset="2"/>
                        <a:defRPr sz="2200">
                          <a:solidFill>
                            <a:schemeClr val="tx1"/>
                          </a:solidFill>
                          <a:latin typeface="Corbe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orbe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FEB80A"/>
                        </a:buClr>
                        <a:buFont typeface="Wingdings 3" charset="2"/>
                        <a:defRPr sz="2000">
                          <a:solidFill>
                            <a:schemeClr val="tx1"/>
                          </a:solidFill>
                          <a:latin typeface="Corbe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FEB80A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Corbe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EB80A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Corbe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EB80A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Corbe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EB80A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Corbe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EB80A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Corbe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EAEAEA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Γαστροσκόπηση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EAEAEA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38" marR="91438"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700"/>
                        </a:spcBef>
                        <a:buClr>
                          <a:schemeClr val="tx2"/>
                        </a:buClr>
                        <a:buSzPct val="95000"/>
                        <a:buFont typeface="Wingdings" charset="2"/>
                        <a:defRPr sz="2600">
                          <a:solidFill>
                            <a:schemeClr val="tx1"/>
                          </a:solidFill>
                          <a:latin typeface="Corbe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charset="2"/>
                        <a:defRPr sz="2200">
                          <a:solidFill>
                            <a:schemeClr val="tx1"/>
                          </a:solidFill>
                          <a:latin typeface="Corbe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orbe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FEB80A"/>
                        </a:buClr>
                        <a:buFont typeface="Wingdings 3" charset="2"/>
                        <a:defRPr sz="2000">
                          <a:solidFill>
                            <a:schemeClr val="tx1"/>
                          </a:solidFill>
                          <a:latin typeface="Corbe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FEB80A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Corbe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EB80A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Corbe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EB80A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Corbe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EB80A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Corbe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EB80A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Corbe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EAEAEA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30-35</a:t>
                      </a:r>
                      <a:r>
                        <a:rPr kumimoji="0" lang="el-GR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EAEAEA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 έτη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EAEAEA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38" marR="91438"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700"/>
                        </a:spcBef>
                        <a:buClr>
                          <a:schemeClr val="tx2"/>
                        </a:buClr>
                        <a:buSzPct val="95000"/>
                        <a:buFont typeface="Wingdings" charset="2"/>
                        <a:defRPr sz="2600">
                          <a:solidFill>
                            <a:schemeClr val="tx1"/>
                          </a:solidFill>
                          <a:latin typeface="Corbe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charset="2"/>
                        <a:defRPr sz="2200">
                          <a:solidFill>
                            <a:schemeClr val="tx1"/>
                          </a:solidFill>
                          <a:latin typeface="Corbe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orbe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FEB80A"/>
                        </a:buClr>
                        <a:buFont typeface="Wingdings 3" charset="2"/>
                        <a:defRPr sz="2000">
                          <a:solidFill>
                            <a:schemeClr val="tx1"/>
                          </a:solidFill>
                          <a:latin typeface="Corbe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FEB80A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Corbe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EB80A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Corbe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EB80A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Corbe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EB80A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Corbe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EB80A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Corbe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EAEAEA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1-2 έτη 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EAEAEA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38" marR="91438"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20750">
                <a:tc>
                  <a:txBody>
                    <a:bodyPr/>
                    <a:lstStyle>
                      <a:lvl1pPr>
                        <a:spcBef>
                          <a:spcPts val="700"/>
                        </a:spcBef>
                        <a:buClr>
                          <a:schemeClr val="tx2"/>
                        </a:buClr>
                        <a:buSzPct val="95000"/>
                        <a:buFont typeface="Wingdings" charset="2"/>
                        <a:defRPr sz="2600">
                          <a:solidFill>
                            <a:schemeClr val="tx1"/>
                          </a:solidFill>
                          <a:latin typeface="Corbe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charset="2"/>
                        <a:defRPr sz="2200">
                          <a:solidFill>
                            <a:schemeClr val="tx1"/>
                          </a:solidFill>
                          <a:latin typeface="Corbe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orbe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FEB80A"/>
                        </a:buClr>
                        <a:buFont typeface="Wingdings 3" charset="2"/>
                        <a:defRPr sz="2000">
                          <a:solidFill>
                            <a:schemeClr val="tx1"/>
                          </a:solidFill>
                          <a:latin typeface="Corbe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FEB80A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Corbe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EB80A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Corbe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EB80A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Corbe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EB80A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Corbe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EB80A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Corbe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EAEAEA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Ουροποιητικό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EAEAEA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38" marR="91438" marT="45710" marB="4571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700"/>
                        </a:spcBef>
                        <a:buClr>
                          <a:schemeClr val="tx2"/>
                        </a:buClr>
                        <a:buSzPct val="95000"/>
                        <a:buFont typeface="Wingdings" charset="2"/>
                        <a:defRPr sz="2600">
                          <a:solidFill>
                            <a:schemeClr val="tx1"/>
                          </a:solidFill>
                          <a:latin typeface="Corbe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charset="2"/>
                        <a:defRPr sz="2200">
                          <a:solidFill>
                            <a:schemeClr val="tx1"/>
                          </a:solidFill>
                          <a:latin typeface="Corbe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orbe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FEB80A"/>
                        </a:buClr>
                        <a:buFont typeface="Wingdings 3" charset="2"/>
                        <a:defRPr sz="2000">
                          <a:solidFill>
                            <a:schemeClr val="tx1"/>
                          </a:solidFill>
                          <a:latin typeface="Corbe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FEB80A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Corbe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EB80A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Corbe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EB80A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Corbe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EB80A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Corbe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EB80A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Corbe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EAEAEA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Υπέρηχος και καλλιέργεια ούρων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EAEAEA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38" marR="91438"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700"/>
                        </a:spcBef>
                        <a:buClr>
                          <a:schemeClr val="tx2"/>
                        </a:buClr>
                        <a:buSzPct val="95000"/>
                        <a:buFont typeface="Wingdings" charset="2"/>
                        <a:defRPr sz="2600">
                          <a:solidFill>
                            <a:schemeClr val="tx1"/>
                          </a:solidFill>
                          <a:latin typeface="Corbe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charset="2"/>
                        <a:defRPr sz="2200">
                          <a:solidFill>
                            <a:schemeClr val="tx1"/>
                          </a:solidFill>
                          <a:latin typeface="Corbe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orbe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FEB80A"/>
                        </a:buClr>
                        <a:buFont typeface="Wingdings 3" charset="2"/>
                        <a:defRPr sz="2000">
                          <a:solidFill>
                            <a:schemeClr val="tx1"/>
                          </a:solidFill>
                          <a:latin typeface="Corbe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FEB80A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Corbe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EB80A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Corbe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EB80A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Corbe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EB80A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Corbe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EB80A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Corbe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EAEAEA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30-35</a:t>
                      </a:r>
                      <a:r>
                        <a:rPr kumimoji="0" lang="el-GR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EAEAEA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 έτη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EAEAEA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38" marR="91438"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700"/>
                        </a:spcBef>
                        <a:buClr>
                          <a:schemeClr val="tx2"/>
                        </a:buClr>
                        <a:buSzPct val="95000"/>
                        <a:buFont typeface="Wingdings" charset="2"/>
                        <a:defRPr sz="2600">
                          <a:solidFill>
                            <a:schemeClr val="tx1"/>
                          </a:solidFill>
                          <a:latin typeface="Corbe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charset="2"/>
                        <a:defRPr sz="2200">
                          <a:solidFill>
                            <a:schemeClr val="tx1"/>
                          </a:solidFill>
                          <a:latin typeface="Corbe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Corbe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FEB80A"/>
                        </a:buClr>
                        <a:buFont typeface="Wingdings 3" charset="2"/>
                        <a:defRPr sz="2000">
                          <a:solidFill>
                            <a:schemeClr val="tx1"/>
                          </a:solidFill>
                          <a:latin typeface="Corbe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FEB80A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Corbe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EB80A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Corbe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EB80A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Corbe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EB80A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Corbe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EB80A"/>
                        </a:buClr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Corbe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EAEAEA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1-2 έτη 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EAEAEA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38" marR="91438"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0994" name="Text Box 35"/>
          <p:cNvSpPr txBox="1">
            <a:spLocks noChangeArrowheads="1"/>
          </p:cNvSpPr>
          <p:nvPr/>
        </p:nvSpPr>
        <p:spPr bwMode="auto">
          <a:xfrm>
            <a:off x="1631951" y="5791200"/>
            <a:ext cx="52562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charset="2"/>
              <a:buChar char=""/>
              <a:defRPr sz="3000">
                <a:solidFill>
                  <a:schemeClr val="tx1"/>
                </a:solidFill>
                <a:latin typeface="Corbel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charset="2"/>
              <a:buChar char=""/>
              <a:defRPr sz="2600">
                <a:solidFill>
                  <a:schemeClr val="tx1"/>
                </a:solidFill>
                <a:latin typeface="Corbel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charset="2"/>
              <a:buChar char=""/>
              <a:defRPr sz="2400">
                <a:solidFill>
                  <a:schemeClr val="tx1"/>
                </a:solidFill>
                <a:latin typeface="Corbel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charset="2"/>
              <a:buChar char=""/>
              <a:defRPr sz="2200">
                <a:solidFill>
                  <a:schemeClr val="tx1"/>
                </a:solidFill>
                <a:latin typeface="Corbel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charset="2"/>
              <a:buChar char=""/>
              <a:defRPr sz="2000">
                <a:solidFill>
                  <a:schemeClr val="tx1"/>
                </a:solidFill>
                <a:latin typeface="Corbe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charset="2"/>
              <a:buChar char=""/>
              <a:defRPr sz="2000">
                <a:solidFill>
                  <a:schemeClr val="tx1"/>
                </a:solidFill>
                <a:latin typeface="Corbe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charset="2"/>
              <a:buChar char=""/>
              <a:defRPr sz="2000">
                <a:solidFill>
                  <a:schemeClr val="tx1"/>
                </a:solidFill>
                <a:latin typeface="Corbe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charset="2"/>
              <a:buChar char=""/>
              <a:defRPr sz="2000">
                <a:solidFill>
                  <a:schemeClr val="tx1"/>
                </a:solidFill>
                <a:latin typeface="Corbe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charset="2"/>
              <a:buChar char=""/>
              <a:defRPr sz="2000">
                <a:solidFill>
                  <a:schemeClr val="tx1"/>
                </a:solidFill>
                <a:latin typeface="Corbel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 typeface="Wingdings" charset="2"/>
              <a:buNone/>
            </a:pPr>
            <a:r>
              <a:rPr lang="el-GR" altLang="el-GR" sz="1500" b="1" u="sng">
                <a:solidFill>
                  <a:srgbClr val="FFFFFF"/>
                </a:solidFill>
                <a:latin typeface="Times New Roman" charset="0"/>
              </a:rPr>
              <a:t>Προφυλακτικά χειρουργεία με στόχο τη μείωση κινδύνου </a:t>
            </a:r>
            <a:endParaRPr lang="en-US" altLang="el-GR" sz="1500" b="1" u="sng">
              <a:solidFill>
                <a:srgbClr val="FFFFFF"/>
              </a:solidFill>
              <a:latin typeface="Times New Roman" charset="0"/>
            </a:endParaRPr>
          </a:p>
          <a:p>
            <a:pPr>
              <a:spcBef>
                <a:spcPct val="50000"/>
              </a:spcBef>
              <a:buClrTx/>
              <a:buSzTx/>
              <a:buFont typeface="Wingdings" charset="2"/>
              <a:buNone/>
            </a:pPr>
            <a:r>
              <a:rPr lang="en-US" altLang="el-GR" sz="1500" baseline="30000">
                <a:solidFill>
                  <a:srgbClr val="FFFFFF"/>
                </a:solidFill>
                <a:latin typeface="Times New Roman" charset="0"/>
              </a:rPr>
              <a:t>1</a:t>
            </a:r>
            <a:r>
              <a:rPr lang="en-US" altLang="el-GR" sz="1500">
                <a:solidFill>
                  <a:srgbClr val="FFFFFF"/>
                </a:solidFill>
                <a:latin typeface="Times New Roman" charset="0"/>
              </a:rPr>
              <a:t> Sub-total colectomy could be considered (</a:t>
            </a:r>
            <a:r>
              <a:rPr lang="en-US" altLang="el-GR" sz="1500" u="sng">
                <a:solidFill>
                  <a:srgbClr val="FFFFFF"/>
                </a:solidFill>
                <a:latin typeface="Times New Roman" charset="0"/>
              </a:rPr>
              <a:t>not</a:t>
            </a:r>
            <a:r>
              <a:rPr lang="en-US" altLang="el-GR" sz="1500">
                <a:solidFill>
                  <a:srgbClr val="FFFFFF"/>
                </a:solidFill>
                <a:latin typeface="Times New Roman" charset="0"/>
              </a:rPr>
              <a:t> standard of care)              </a:t>
            </a:r>
            <a:endParaRPr lang="en-US" altLang="el-GR" sz="1500" baseline="30000">
              <a:solidFill>
                <a:srgbClr val="FFFFFF"/>
              </a:solidFill>
              <a:latin typeface="Times New Roman" charset="0"/>
            </a:endParaRPr>
          </a:p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l-GR" sz="1500" baseline="30000">
                <a:solidFill>
                  <a:srgbClr val="FFFFFF"/>
                </a:solidFill>
                <a:latin typeface="Times New Roman" charset="0"/>
              </a:rPr>
              <a:t>2</a:t>
            </a:r>
            <a:r>
              <a:rPr lang="en-US" altLang="el-GR" sz="1500">
                <a:solidFill>
                  <a:srgbClr val="FFFFFF"/>
                </a:solidFill>
                <a:latin typeface="Times New Roman" charset="0"/>
              </a:rPr>
              <a:t> Could also consider prophylactic hysterectomy and BSO</a:t>
            </a:r>
            <a:endParaRPr lang="en-US" altLang="el-GR" sz="1500" baseline="30000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40996" name="Text Box 4"/>
          <p:cNvSpPr txBox="1">
            <a:spLocks noChangeArrowheads="1"/>
          </p:cNvSpPr>
          <p:nvPr/>
        </p:nvSpPr>
        <p:spPr bwMode="auto">
          <a:xfrm>
            <a:off x="2286000" y="6415089"/>
            <a:ext cx="83820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0" tIns="45711" rIns="91420" bIns="45711">
            <a:spAutoFit/>
          </a:bodyPr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charset="2"/>
              <a:buChar char=""/>
              <a:defRPr sz="3000">
                <a:solidFill>
                  <a:schemeClr val="tx1"/>
                </a:solidFill>
                <a:latin typeface="Corbel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charset="2"/>
              <a:buChar char=""/>
              <a:defRPr sz="2600">
                <a:solidFill>
                  <a:schemeClr val="tx1"/>
                </a:solidFill>
                <a:latin typeface="Corbel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charset="2"/>
              <a:buChar char=""/>
              <a:defRPr sz="2400">
                <a:solidFill>
                  <a:schemeClr val="tx1"/>
                </a:solidFill>
                <a:latin typeface="Corbel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charset="2"/>
              <a:buChar char=""/>
              <a:defRPr sz="2200">
                <a:solidFill>
                  <a:schemeClr val="tx1"/>
                </a:solidFill>
                <a:latin typeface="Corbel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charset="2"/>
              <a:buChar char=""/>
              <a:defRPr sz="2000">
                <a:solidFill>
                  <a:schemeClr val="tx1"/>
                </a:solidFill>
                <a:latin typeface="Corbe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charset="2"/>
              <a:buChar char=""/>
              <a:defRPr sz="2000">
                <a:solidFill>
                  <a:schemeClr val="tx1"/>
                </a:solidFill>
                <a:latin typeface="Corbe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charset="2"/>
              <a:buChar char=""/>
              <a:defRPr sz="2000">
                <a:solidFill>
                  <a:schemeClr val="tx1"/>
                </a:solidFill>
                <a:latin typeface="Corbe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charset="2"/>
              <a:buChar char=""/>
              <a:defRPr sz="2000">
                <a:solidFill>
                  <a:schemeClr val="tx1"/>
                </a:solidFill>
                <a:latin typeface="Corbe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charset="2"/>
              <a:buChar char=""/>
              <a:defRPr sz="2000">
                <a:solidFill>
                  <a:schemeClr val="tx1"/>
                </a:solidFill>
                <a:latin typeface="Corbel" charset="0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 i="1">
                <a:solidFill>
                  <a:srgbClr val="FF3300"/>
                </a:solidFill>
                <a:latin typeface="Calibri" charset="0"/>
                <a:ea typeface="ＭＳ Ｐゴシック" charset="-128"/>
                <a:cs typeface="Calibri" charset="0"/>
              </a:rPr>
              <a:t>* </a:t>
            </a:r>
            <a:r>
              <a:rPr lang="en-US" altLang="en-US" sz="1600" b="1" i="1">
                <a:solidFill>
                  <a:srgbClr val="FFFFFF"/>
                </a:solidFill>
                <a:latin typeface="Calibri" charset="0"/>
                <a:ea typeface="ＭＳ Ｐゴシック" charset="-128"/>
                <a:cs typeface="Calibri" charset="0"/>
              </a:rPr>
              <a:t>Not applicable to MSH6 and PMS2 carriers</a:t>
            </a:r>
          </a:p>
        </p:txBody>
      </p:sp>
    </p:spTree>
    <p:extLst>
      <p:ext uri="{BB962C8B-B14F-4D97-AF65-F5344CB8AC3E}">
        <p14:creationId xmlns:p14="http://schemas.microsoft.com/office/powerpoint/2010/main" val="4138024462"/>
      </p:ext>
    </p:extLst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Text Box 2"/>
          <p:cNvSpPr txBox="1">
            <a:spLocks noChangeArrowheads="1"/>
          </p:cNvSpPr>
          <p:nvPr/>
        </p:nvSpPr>
        <p:spPr bwMode="auto">
          <a:xfrm>
            <a:off x="1666876" y="1343026"/>
            <a:ext cx="6010275" cy="9064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charset="0"/>
                <a:ea typeface="Arial" charset="0"/>
                <a:cs typeface="Arial" charset="0"/>
              </a:defRPr>
            </a:lvl1pPr>
            <a:lvl2pPr>
              <a:defRPr>
                <a:solidFill>
                  <a:schemeClr val="tx1"/>
                </a:solidFill>
                <a:latin typeface="Palatino Linotype" charset="0"/>
                <a:ea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charset="0"/>
                <a:ea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charset="0"/>
                <a:ea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charset="0"/>
                <a:ea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endParaRPr lang="el-GR" altLang="en-US" sz="2200" dirty="0">
              <a:solidFill>
                <a:srgbClr val="FFFFFF"/>
              </a:solidFill>
              <a:latin typeface="Calibri" charset="0"/>
              <a:ea typeface="Calibri" charset="0"/>
              <a:cs typeface="Calibri" charset="0"/>
            </a:endParaRPr>
          </a:p>
          <a:p>
            <a:pPr marL="342900" indent="-342900"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lang="el-GR" altLang="en-US" sz="2200" dirty="0">
                <a:solidFill>
                  <a:srgbClr val="FFFFFF"/>
                </a:solidFill>
                <a:latin typeface="Calibri" charset="0"/>
                <a:ea typeface="Calibri" charset="0"/>
                <a:cs typeface="Calibri" charset="0"/>
              </a:rPr>
              <a:t>Με την ταυτοποίηση των συνδρόμων είναι δυνατό να βελτιστοποιηθεί τόσο η παρακολούθηση όσο και η θεραπεία</a:t>
            </a:r>
            <a:endParaRPr lang="en-US" altLang="en-US" sz="2200" dirty="0">
              <a:solidFill>
                <a:srgbClr val="FFFFFF"/>
              </a:solidFill>
              <a:latin typeface="Calibri" charset="0"/>
              <a:ea typeface="Calibri" charset="0"/>
              <a:cs typeface="Calibri" charset="0"/>
            </a:endParaRPr>
          </a:p>
          <a:p>
            <a:pPr marL="342900" indent="-342900"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lang="el-GR" altLang="en-US" sz="2200" dirty="0">
                <a:solidFill>
                  <a:srgbClr val="FFFFFF"/>
                </a:solidFill>
                <a:latin typeface="Calibri" charset="0"/>
                <a:ea typeface="Calibri" charset="0"/>
                <a:cs typeface="Calibri" charset="0"/>
              </a:rPr>
              <a:t>Χημειοθεραπεία </a:t>
            </a:r>
            <a:r>
              <a:rPr lang="en-US" altLang="en-US" sz="2200" dirty="0">
                <a:solidFill>
                  <a:srgbClr val="FFFFFF"/>
                </a:solidFill>
                <a:latin typeface="Calibri" charset="0"/>
                <a:ea typeface="Calibri" charset="0"/>
                <a:cs typeface="Calibri" charset="0"/>
              </a:rPr>
              <a:t>VS </a:t>
            </a:r>
            <a:r>
              <a:rPr lang="el-GR" altLang="en-US" sz="2200" dirty="0">
                <a:solidFill>
                  <a:srgbClr val="FFFFFF"/>
                </a:solidFill>
                <a:latin typeface="Calibri" charset="0"/>
                <a:ea typeface="Calibri" charset="0"/>
                <a:cs typeface="Calibri" charset="0"/>
              </a:rPr>
              <a:t>ανοσοθεραπεία </a:t>
            </a:r>
            <a:r>
              <a:rPr lang="en-US" altLang="en-US" sz="2200" dirty="0">
                <a:solidFill>
                  <a:srgbClr val="FFFFFF"/>
                </a:solidFill>
                <a:latin typeface="Calibri" charset="0"/>
                <a:ea typeface="Calibri" charset="0"/>
                <a:cs typeface="Calibri" charset="0"/>
              </a:rPr>
              <a:t>VS</a:t>
            </a:r>
            <a:r>
              <a:rPr lang="el-GR" altLang="en-US" sz="2200" dirty="0">
                <a:solidFill>
                  <a:srgbClr val="FFFFFF"/>
                </a:solidFill>
                <a:latin typeface="Calibri" charset="0"/>
                <a:ea typeface="Calibri" charset="0"/>
                <a:cs typeface="Calibri" charset="0"/>
              </a:rPr>
              <a:t> καθόλου θεραπεία</a:t>
            </a:r>
            <a:endParaRPr lang="en-US" altLang="en-US" sz="2200" dirty="0">
              <a:solidFill>
                <a:srgbClr val="FFFFFF"/>
              </a:solidFill>
              <a:latin typeface="Calibri" charset="0"/>
              <a:ea typeface="Calibri" charset="0"/>
              <a:cs typeface="Calibri" charset="0"/>
            </a:endParaRPr>
          </a:p>
          <a:p>
            <a:pPr marL="342900" indent="-342900"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lang="el-GR" altLang="en-US" sz="2200" dirty="0">
                <a:solidFill>
                  <a:srgbClr val="FFFFFF"/>
                </a:solidFill>
                <a:latin typeface="Calibri" charset="0"/>
                <a:ea typeface="Calibri" charset="0"/>
                <a:cs typeface="Calibri" charset="0"/>
              </a:rPr>
              <a:t>Πρωτόκολλο παρακολούθησης</a:t>
            </a:r>
            <a:r>
              <a:rPr lang="en-US" altLang="en-US" sz="2200" dirty="0">
                <a:solidFill>
                  <a:srgbClr val="FFFFFF"/>
                </a:solidFill>
                <a:latin typeface="Calibri" charset="0"/>
                <a:ea typeface="Calibri" charset="0"/>
                <a:cs typeface="Calibri" charset="0"/>
              </a:rPr>
              <a:t>: </a:t>
            </a:r>
            <a:r>
              <a:rPr lang="el-GR" altLang="en-US" sz="2200" dirty="0">
                <a:solidFill>
                  <a:srgbClr val="FFFFFF"/>
                </a:solidFill>
                <a:latin typeface="Calibri" charset="0"/>
                <a:ea typeface="Calibri" charset="0"/>
                <a:cs typeface="Calibri" charset="0"/>
              </a:rPr>
              <a:t>ανώτερο και κατώτερο γαστρεντερικό, γυναικολογικά, ουροποιητικό</a:t>
            </a:r>
            <a:endParaRPr lang="en-US" altLang="en-US" sz="2200" dirty="0">
              <a:solidFill>
                <a:srgbClr val="FFFFFF"/>
              </a:solidFill>
              <a:latin typeface="Calibri" charset="0"/>
              <a:ea typeface="Calibri" charset="0"/>
              <a:cs typeface="Calibri" charset="0"/>
            </a:endParaRPr>
          </a:p>
          <a:p>
            <a:pPr marL="342900" indent="-342900"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lang="el-GR" altLang="en-US" sz="2200" dirty="0">
                <a:solidFill>
                  <a:srgbClr val="FFFFFF"/>
                </a:solidFill>
                <a:latin typeface="Calibri" charset="0"/>
                <a:ea typeface="Calibri" charset="0"/>
                <a:cs typeface="Calibri" charset="0"/>
              </a:rPr>
              <a:t>Στοχευμένος έλεγχος σε προ</a:t>
            </a:r>
            <a:r>
              <a:rPr lang="en-US" altLang="en-US" sz="2200" dirty="0">
                <a:solidFill>
                  <a:srgbClr val="FFFFFF"/>
                </a:solidFill>
                <a:latin typeface="Calibri" charset="0"/>
                <a:ea typeface="Calibri" charset="0"/>
                <a:cs typeface="Calibri" charset="0"/>
              </a:rPr>
              <a:t>-</a:t>
            </a:r>
            <a:r>
              <a:rPr lang="el-GR" altLang="en-US" sz="2200" dirty="0">
                <a:solidFill>
                  <a:srgbClr val="FFFFFF"/>
                </a:solidFill>
                <a:latin typeface="Calibri" charset="0"/>
                <a:ea typeface="Calibri" charset="0"/>
                <a:cs typeface="Calibri" charset="0"/>
              </a:rPr>
              <a:t>συμπτωματικούς συγγενείς</a:t>
            </a:r>
          </a:p>
          <a:p>
            <a:pPr>
              <a:spcBef>
                <a:spcPct val="50000"/>
              </a:spcBef>
            </a:pPr>
            <a:endParaRPr lang="el-GR" altLang="en-US" sz="2200" dirty="0">
              <a:solidFill>
                <a:srgbClr val="FFFFFF"/>
              </a:solidFill>
              <a:latin typeface="Calibri" charset="0"/>
              <a:ea typeface="Calibri" charset="0"/>
              <a:cs typeface="Calibri" charset="0"/>
            </a:endParaRPr>
          </a:p>
          <a:p>
            <a:pPr>
              <a:spcBef>
                <a:spcPct val="50000"/>
              </a:spcBef>
            </a:pPr>
            <a:endParaRPr lang="el-GR" altLang="en-US" sz="2200" dirty="0">
              <a:solidFill>
                <a:srgbClr val="FFFFFF"/>
              </a:solidFill>
              <a:latin typeface="Calibri" charset="0"/>
              <a:ea typeface="Calibri" charset="0"/>
              <a:cs typeface="Calibri" charset="0"/>
            </a:endParaRPr>
          </a:p>
          <a:p>
            <a:pPr>
              <a:spcBef>
                <a:spcPct val="50000"/>
              </a:spcBef>
              <a:buFont typeface="Wingdings" charset="2"/>
              <a:buChar char="ü"/>
            </a:pPr>
            <a:endParaRPr lang="el-GR" altLang="en-US" sz="2200" dirty="0">
              <a:solidFill>
                <a:srgbClr val="FFFFFF"/>
              </a:solidFill>
              <a:latin typeface="Calibri" charset="0"/>
              <a:ea typeface="Calibri" charset="0"/>
              <a:cs typeface="Calibri" charset="0"/>
            </a:endParaRPr>
          </a:p>
          <a:p>
            <a:pPr>
              <a:spcBef>
                <a:spcPct val="50000"/>
              </a:spcBef>
              <a:buFont typeface="Wingdings" charset="2"/>
              <a:buChar char="ü"/>
            </a:pPr>
            <a:endParaRPr lang="en-US" altLang="en-US" sz="2200" dirty="0">
              <a:solidFill>
                <a:srgbClr val="FFFFFF"/>
              </a:solidFill>
              <a:latin typeface="Calibri" charset="0"/>
              <a:ea typeface="Calibri" charset="0"/>
              <a:cs typeface="Calibri" charset="0"/>
            </a:endParaRPr>
          </a:p>
          <a:p>
            <a:pPr>
              <a:spcBef>
                <a:spcPct val="50000"/>
              </a:spcBef>
              <a:buFont typeface="Wingdings" charset="2"/>
              <a:buChar char="ü"/>
            </a:pPr>
            <a:endParaRPr lang="en-US" altLang="en-US" sz="2200" dirty="0">
              <a:solidFill>
                <a:srgbClr val="FFFFFF"/>
              </a:solidFill>
              <a:latin typeface="Calibri" charset="0"/>
              <a:ea typeface="Calibri" charset="0"/>
              <a:cs typeface="Calibri" charset="0"/>
            </a:endParaRPr>
          </a:p>
          <a:p>
            <a:pPr>
              <a:spcBef>
                <a:spcPct val="50000"/>
              </a:spcBef>
              <a:buFont typeface="Wingdings" charset="2"/>
              <a:buChar char="ü"/>
            </a:pPr>
            <a:endParaRPr lang="en-US" altLang="en-US" sz="2200" dirty="0">
              <a:solidFill>
                <a:srgbClr val="FFFFFF"/>
              </a:solidFill>
              <a:latin typeface="Calibri" charset="0"/>
              <a:ea typeface="Calibri" charset="0"/>
              <a:cs typeface="Calibri" charset="0"/>
            </a:endParaRPr>
          </a:p>
          <a:p>
            <a:pPr>
              <a:spcBef>
                <a:spcPct val="50000"/>
              </a:spcBef>
              <a:buFont typeface="Wingdings" charset="2"/>
              <a:buChar char="ü"/>
            </a:pPr>
            <a:endParaRPr lang="en-US" altLang="en-US" sz="2200" dirty="0">
              <a:solidFill>
                <a:srgbClr val="FFFFFF"/>
              </a:solidFill>
              <a:latin typeface="Calibri" charset="0"/>
              <a:ea typeface="Calibri" charset="0"/>
              <a:cs typeface="Calibri" charset="0"/>
            </a:endParaRPr>
          </a:p>
          <a:p>
            <a:pPr>
              <a:spcBef>
                <a:spcPct val="50000"/>
              </a:spcBef>
              <a:buFont typeface="Wingdings" charset="2"/>
              <a:buChar char="ü"/>
            </a:pPr>
            <a:endParaRPr lang="el-GR" altLang="en-US" sz="2200" dirty="0">
              <a:solidFill>
                <a:srgbClr val="FFFFFF"/>
              </a:solidFill>
              <a:latin typeface="Calibri" charset="0"/>
              <a:ea typeface="Calibri" charset="0"/>
              <a:cs typeface="Calibri" charset="0"/>
            </a:endParaRPr>
          </a:p>
          <a:p>
            <a:pPr lvl="1">
              <a:spcBef>
                <a:spcPct val="50000"/>
              </a:spcBef>
            </a:pPr>
            <a:endParaRPr lang="el-GR" altLang="en-US" sz="2200" dirty="0">
              <a:solidFill>
                <a:srgbClr val="FFFFFF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1306803" y="190502"/>
            <a:ext cx="9037637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488" tIns="44450" rIns="90488" bIns="44450"/>
          <a:lstStyle>
            <a:lvl1pPr marL="342900" indent="-342900">
              <a:spcBef>
                <a:spcPts val="700"/>
              </a:spcBef>
              <a:buClr>
                <a:schemeClr val="tx2"/>
              </a:buClr>
              <a:buSzPct val="95000"/>
              <a:buFont typeface="Wingdings" charset="2"/>
              <a:buChar char=""/>
              <a:defRPr sz="3000">
                <a:solidFill>
                  <a:schemeClr val="tx1"/>
                </a:solidFill>
                <a:latin typeface="Corbel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charset="2"/>
              <a:buChar char=""/>
              <a:defRPr sz="2600">
                <a:solidFill>
                  <a:schemeClr val="tx1"/>
                </a:solidFill>
                <a:latin typeface="Corbel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charset="2"/>
              <a:buChar char=""/>
              <a:defRPr sz="2400">
                <a:solidFill>
                  <a:schemeClr val="tx1"/>
                </a:solidFill>
                <a:latin typeface="Corbel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charset="2"/>
              <a:buChar char=""/>
              <a:defRPr sz="2200">
                <a:solidFill>
                  <a:schemeClr val="tx1"/>
                </a:solidFill>
                <a:latin typeface="Corbel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charset="2"/>
              <a:buChar char=""/>
              <a:defRPr sz="2000">
                <a:solidFill>
                  <a:schemeClr val="tx1"/>
                </a:solidFill>
                <a:latin typeface="Corbe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charset="2"/>
              <a:buChar char=""/>
              <a:defRPr sz="2000">
                <a:solidFill>
                  <a:schemeClr val="tx1"/>
                </a:solidFill>
                <a:latin typeface="Corbe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charset="2"/>
              <a:buChar char=""/>
              <a:defRPr sz="2000">
                <a:solidFill>
                  <a:schemeClr val="tx1"/>
                </a:solidFill>
                <a:latin typeface="Corbe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charset="2"/>
              <a:buChar char=""/>
              <a:defRPr sz="2000">
                <a:solidFill>
                  <a:schemeClr val="tx1"/>
                </a:solidFill>
                <a:latin typeface="Corbe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charset="2"/>
              <a:buChar char=""/>
              <a:defRPr sz="2000">
                <a:solidFill>
                  <a:schemeClr val="tx1"/>
                </a:solidFill>
                <a:latin typeface="Corbel" charset="0"/>
              </a:defRPr>
            </a:lvl9pPr>
          </a:lstStyle>
          <a:p>
            <a:pPr algn="ctr">
              <a:spcBef>
                <a:spcPct val="20000"/>
              </a:spcBef>
              <a:buClrTx/>
              <a:buSzTx/>
              <a:buFontTx/>
              <a:buNone/>
            </a:pPr>
            <a:r>
              <a:rPr lang="en-US" altLang="en-US" sz="2800" dirty="0">
                <a:solidFill>
                  <a:srgbClr val="FFFFFF"/>
                </a:solidFill>
                <a:effectLst>
                  <a:outerShdw blurRad="38100" dist="38100" dir="2700000" algn="tl">
                    <a:srgbClr val="4E5B6F"/>
                  </a:outerShdw>
                </a:effectLst>
                <a:latin typeface="Palatino Linotype" charset="0"/>
              </a:rPr>
              <a:t>     </a:t>
            </a:r>
            <a:r>
              <a:rPr lang="el-GR" altLang="en-US" sz="3200" dirty="0">
                <a:solidFill>
                  <a:srgbClr val="FFFFFF"/>
                </a:solidFill>
                <a:effectLst>
                  <a:outerShdw blurRad="38100" dist="38100" dir="2700000" algn="tl">
                    <a:srgbClr val="4E5B6F"/>
                  </a:outerShdw>
                </a:effectLst>
                <a:latin typeface="Calibri" charset="0"/>
                <a:ea typeface="Calibri" charset="0"/>
                <a:cs typeface="Calibri" charset="0"/>
              </a:rPr>
              <a:t>Οφέλη του γονιδιακού ελέγχου</a:t>
            </a:r>
            <a:endParaRPr lang="en-US" altLang="en-US" sz="3200" dirty="0">
              <a:solidFill>
                <a:srgbClr val="FFFFFF"/>
              </a:solidFill>
              <a:effectLst>
                <a:outerShdw blurRad="38100" dist="38100" dir="2700000" algn="tl">
                  <a:srgbClr val="4E5B6F"/>
                </a:outerShdw>
              </a:effectLst>
              <a:latin typeface="Calibri" charset="0"/>
              <a:ea typeface="Calibri" charset="0"/>
              <a:cs typeface="Calibri" charset="0"/>
            </a:endParaRPr>
          </a:p>
          <a:p>
            <a:pPr algn="ctr">
              <a:spcBef>
                <a:spcPct val="20000"/>
              </a:spcBef>
              <a:buClrTx/>
              <a:buSzTx/>
              <a:buFont typeface="Wingdings" charset="2"/>
              <a:buNone/>
            </a:pPr>
            <a:r>
              <a:rPr lang="el-GR" altLang="en-US" sz="3200" b="1" i="1" dirty="0">
                <a:solidFill>
                  <a:srgbClr val="FFFF00"/>
                </a:solidFill>
                <a:latin typeface="Calibri" charset="0"/>
                <a:ea typeface="Calibri" charset="0"/>
                <a:cs typeface="Calibri" charset="0"/>
              </a:rPr>
              <a:t>Σύνδρομο </a:t>
            </a:r>
            <a:r>
              <a:rPr lang="en-US" altLang="en-US" sz="3200" b="1" i="1" dirty="0">
                <a:solidFill>
                  <a:srgbClr val="FFFF00"/>
                </a:solidFill>
                <a:latin typeface="Calibri" charset="0"/>
                <a:ea typeface="Calibri" charset="0"/>
                <a:cs typeface="Calibri" charset="0"/>
              </a:rPr>
              <a:t>Lynch</a:t>
            </a:r>
            <a:endParaRPr lang="el-GR" altLang="en-US" sz="3200" b="1" i="1" dirty="0">
              <a:solidFill>
                <a:srgbClr val="FFFF00"/>
              </a:solidFill>
              <a:latin typeface="Calibri" charset="0"/>
              <a:ea typeface="Calibri" charset="0"/>
              <a:cs typeface="Calibri" charset="0"/>
            </a:endParaRPr>
          </a:p>
          <a:p>
            <a:pPr>
              <a:spcBef>
                <a:spcPct val="20000"/>
              </a:spcBef>
              <a:buClrTx/>
              <a:buSzTx/>
              <a:buFontTx/>
              <a:buNone/>
            </a:pPr>
            <a:endParaRPr lang="en-US" altLang="en-US" sz="2600" dirty="0">
              <a:solidFill>
                <a:srgbClr val="FFFFFF"/>
              </a:solidFill>
              <a:effectLst>
                <a:outerShdw blurRad="38100" dist="38100" dir="2700000" algn="tl">
                  <a:srgbClr val="4E5B6F"/>
                </a:outerShdw>
              </a:effectLst>
              <a:latin typeface="Palatino Linotype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7150" y="1876425"/>
            <a:ext cx="2412160" cy="4551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5827704"/>
      </p:ext>
    </p:extLst>
  </p:cSld>
  <p:clrMapOvr>
    <a:masterClrMapping/>
  </p:clrMapOvr>
  <p:transition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Content Placeholder 2"/>
          <p:cNvSpPr>
            <a:spLocks noGrp="1"/>
          </p:cNvSpPr>
          <p:nvPr>
            <p:ph idx="4294967295"/>
          </p:nvPr>
        </p:nvSpPr>
        <p:spPr>
          <a:xfrm>
            <a:off x="3790950" y="982663"/>
            <a:ext cx="8401050" cy="5626100"/>
          </a:xfrm>
        </p:spPr>
        <p:txBody>
          <a:bodyPr/>
          <a:lstStyle/>
          <a:p>
            <a:pPr eaLnBrk="1" hangingPunct="1">
              <a:buFont typeface="Wingdings" charset="2"/>
              <a:buNone/>
            </a:pPr>
            <a:r>
              <a:rPr lang="en-US" altLang="en-US" sz="7700" dirty="0">
                <a:latin typeface="Palatino Linotype" charset="0"/>
              </a:rPr>
              <a:t>  </a:t>
            </a:r>
          </a:p>
          <a:p>
            <a:pPr algn="ctr" eaLnBrk="1" hangingPunct="1">
              <a:buFont typeface="Wingdings" charset="2"/>
              <a:buNone/>
            </a:pPr>
            <a:r>
              <a:rPr lang="el-GR" altLang="en-US" sz="5400" b="1" i="1" dirty="0">
                <a:latin typeface="Calibri" panose="020F0502020204030204" pitchFamily="34" charset="0"/>
              </a:rPr>
              <a:t>Μέθοδοι ταυτοποίησης μεταλλάξεων </a:t>
            </a:r>
          </a:p>
        </p:txBody>
      </p:sp>
    </p:spTree>
    <p:extLst>
      <p:ext uri="{BB962C8B-B14F-4D97-AF65-F5344CB8AC3E}">
        <p14:creationId xmlns:p14="http://schemas.microsoft.com/office/powerpoint/2010/main" val="207851687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66"/>
          <p:cNvSpPr txBox="1">
            <a:spLocks/>
          </p:cNvSpPr>
          <p:nvPr/>
        </p:nvSpPr>
        <p:spPr>
          <a:xfrm>
            <a:off x="1379051" y="129857"/>
            <a:ext cx="9339107" cy="9398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noAutofit/>
          </a:bodyPr>
          <a:lstStyle>
            <a:lvl1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1pPr>
            <a:lvl2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2pPr>
            <a:lvl3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3pPr>
            <a:lvl4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4pPr>
            <a:lvl5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457200"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914400"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1371600"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1828800"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defTabSz="804672">
              <a:defRPr sz="1800">
                <a:solidFill>
                  <a:srgbClr val="000000"/>
                </a:solidFill>
              </a:defRPr>
            </a:pPr>
            <a:r>
              <a:rPr lang="el-GR" sz="2400" b="1" kern="0" dirty="0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Προσδιορισμός της αλληλουχίας του </a:t>
            </a:r>
            <a:r>
              <a:rPr lang="en-US" sz="2400" b="1" kern="0" dirty="0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DNA</a:t>
            </a:r>
            <a:r>
              <a:rPr lang="el-GR" sz="2400" b="1" kern="0" dirty="0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μέσω της </a:t>
            </a:r>
            <a:r>
              <a:rPr lang="el-GR" sz="2400" b="1" kern="0" dirty="0" err="1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αλληλούχισης</a:t>
            </a:r>
            <a:r>
              <a:rPr lang="el-GR" sz="2400" b="1" kern="0" dirty="0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κατά </a:t>
            </a:r>
            <a:r>
              <a:rPr lang="en-US" sz="2400" b="1" kern="0" dirty="0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Sanger</a:t>
            </a:r>
            <a:endParaRPr lang="el-GR" sz="2400" kern="0" dirty="0">
              <a:solidFill>
                <a:srgbClr val="FFFF00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5" name="Shape 167"/>
          <p:cNvSpPr txBox="1">
            <a:spLocks/>
          </p:cNvSpPr>
          <p:nvPr/>
        </p:nvSpPr>
        <p:spPr>
          <a:xfrm>
            <a:off x="2399028" y="6221040"/>
            <a:ext cx="7299151" cy="6369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noAutofit/>
          </a:bodyPr>
          <a:lstStyle>
            <a:lvl1pPr marL="411162" indent="-342900">
              <a:spcBef>
                <a:spcPts val="700"/>
              </a:spcBef>
              <a:buClr>
                <a:srgbClr val="D6ECFF"/>
              </a:buClr>
              <a:buSzPct val="95000"/>
              <a:buFont typeface="Wingdings"/>
              <a:buChar char="●"/>
              <a:defRPr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83736" indent="-329711">
              <a:spcBef>
                <a:spcPts val="700"/>
              </a:spcBef>
              <a:buClr>
                <a:srgbClr val="D6ECFF"/>
              </a:buClr>
              <a:buSzPct val="90000"/>
              <a:buFont typeface="Wingdings"/>
              <a:buChar char="▫"/>
              <a:defRPr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52512" indent="-285750">
              <a:spcBef>
                <a:spcPts val="700"/>
              </a:spcBef>
              <a:buClr>
                <a:srgbClr val="D6ECFF"/>
              </a:buClr>
              <a:buSzPct val="100000"/>
              <a:buFont typeface="Wingdings"/>
              <a:buChar char="◾"/>
              <a:defRPr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43602" indent="-311727">
              <a:spcBef>
                <a:spcPts val="700"/>
              </a:spcBef>
              <a:buClr>
                <a:srgbClr val="D6ECFF"/>
              </a:buClr>
              <a:buSzPct val="100000"/>
              <a:buFont typeface="Wingdings"/>
              <a:buChar char=""/>
              <a:defRPr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585912" indent="-314325">
              <a:spcBef>
                <a:spcPts val="700"/>
              </a:spcBef>
              <a:buClr>
                <a:srgbClr val="D6ECFF"/>
              </a:buClr>
              <a:buSzPct val="100000"/>
              <a:buFont typeface="Wingdings"/>
              <a:buChar char="●"/>
              <a:defRPr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43112" indent="-314325">
              <a:spcBef>
                <a:spcPts val="700"/>
              </a:spcBef>
              <a:buClr>
                <a:srgbClr val="D6ECFF"/>
              </a:buClr>
              <a:buSzPct val="100000"/>
              <a:buFont typeface="Wingdings"/>
              <a:buChar char="•"/>
              <a:defRPr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500312" indent="-314325">
              <a:spcBef>
                <a:spcPts val="700"/>
              </a:spcBef>
              <a:buClr>
                <a:srgbClr val="D6ECFF"/>
              </a:buClr>
              <a:buSzPct val="100000"/>
              <a:buFont typeface="Wingdings"/>
              <a:buChar char="•"/>
              <a:defRPr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957512" indent="-314325">
              <a:spcBef>
                <a:spcPts val="700"/>
              </a:spcBef>
              <a:buClr>
                <a:srgbClr val="D6ECFF"/>
              </a:buClr>
              <a:buSzPct val="100000"/>
              <a:buFont typeface="Wingdings"/>
              <a:buChar char="•"/>
              <a:defRPr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414712" indent="-314325">
              <a:spcBef>
                <a:spcPts val="700"/>
              </a:spcBef>
              <a:buClr>
                <a:srgbClr val="D6ECFF"/>
              </a:buClr>
              <a:buSzPct val="100000"/>
              <a:buFont typeface="Wingdings"/>
              <a:buChar char="•"/>
              <a:defRPr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 defTabSz="886968">
              <a:spcBef>
                <a:spcPts val="600"/>
              </a:spcBef>
              <a:buClrTx/>
              <a:buSzPct val="60000"/>
              <a:buNone/>
              <a:defRPr sz="1800">
                <a:solidFill>
                  <a:srgbClr val="000000"/>
                </a:solidFill>
              </a:defRPr>
            </a:pPr>
            <a:r>
              <a:rPr lang="el-GR" sz="1800" b="1" kern="0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Μόρια κλειδιά</a:t>
            </a:r>
            <a:r>
              <a:rPr lang="en-US" sz="1800" b="1" kern="0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: </a:t>
            </a:r>
            <a:r>
              <a:rPr lang="el-GR" sz="1800" b="1" kern="0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τριφωσφορικά</a:t>
            </a:r>
            <a:r>
              <a:rPr lang="el-GR" sz="1800" b="1" kern="0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</a:t>
            </a:r>
            <a:r>
              <a:rPr lang="el-GR" sz="1800" b="1" kern="0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διδεόξυ</a:t>
            </a:r>
            <a:r>
              <a:rPr lang="en-US" sz="1800" b="1" kern="0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-</a:t>
            </a:r>
            <a:r>
              <a:rPr lang="el-GR" sz="1800" b="1" kern="0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νουκλεοτίδια</a:t>
            </a:r>
            <a:r>
              <a:rPr lang="el-GR" sz="1800" b="1" kern="0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</a:t>
            </a:r>
            <a:r>
              <a:rPr lang="en-US" sz="1800" b="1" kern="0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(</a:t>
            </a:r>
            <a:r>
              <a:rPr lang="en-US" sz="1800" b="1" kern="0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ddNTPs</a:t>
            </a:r>
            <a:r>
              <a:rPr lang="en-US" sz="1800" b="1" kern="0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)</a:t>
            </a:r>
          </a:p>
          <a:p>
            <a:pPr marL="285750" indent="-285750" defTabSz="886968">
              <a:spcBef>
                <a:spcPts val="600"/>
              </a:spcBef>
              <a:buClrTx/>
              <a:buSzPct val="60000"/>
              <a:buFont typeface="Wingdings" panose="05000000000000000000" pitchFamily="2" charset="2"/>
              <a:buChar char="§"/>
              <a:defRPr sz="1800">
                <a:solidFill>
                  <a:srgbClr val="000000"/>
                </a:solidFill>
              </a:defRPr>
            </a:pPr>
            <a:endParaRPr lang="el-GR" sz="1800" b="1" kern="0" dirty="0">
              <a:solidFill>
                <a:schemeClr val="tx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285750" indent="-285750" defTabSz="886968">
              <a:spcBef>
                <a:spcPts val="600"/>
              </a:spcBef>
              <a:buClrTx/>
              <a:buSzPct val="60000"/>
              <a:buFont typeface="Wingdings" panose="05000000000000000000" pitchFamily="2" charset="2"/>
              <a:buChar char="§"/>
              <a:defRPr sz="1800">
                <a:solidFill>
                  <a:srgbClr val="000000"/>
                </a:solidFill>
              </a:defRPr>
            </a:pPr>
            <a:endParaRPr lang="el-GR" sz="1800" b="1" kern="0" dirty="0">
              <a:solidFill>
                <a:schemeClr val="tx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285750" indent="-285750" defTabSz="886968">
              <a:spcBef>
                <a:spcPts val="600"/>
              </a:spcBef>
              <a:buClrTx/>
              <a:buSzPct val="60000"/>
              <a:buFont typeface="Wingdings" panose="05000000000000000000" pitchFamily="2" charset="2"/>
              <a:buChar char="§"/>
              <a:defRPr sz="1800">
                <a:solidFill>
                  <a:srgbClr val="000000"/>
                </a:solidFill>
              </a:defRPr>
            </a:pPr>
            <a:endParaRPr lang="el-GR" sz="1800" b="1" kern="0" dirty="0">
              <a:solidFill>
                <a:schemeClr val="tx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285750" indent="-285750" defTabSz="886968">
              <a:spcBef>
                <a:spcPts val="600"/>
              </a:spcBef>
              <a:buClrTx/>
              <a:buSzPct val="60000"/>
              <a:buFont typeface="Wingdings" panose="05000000000000000000" pitchFamily="2" charset="2"/>
              <a:buChar char="§"/>
              <a:defRPr sz="1800">
                <a:solidFill>
                  <a:srgbClr val="000000"/>
                </a:solidFill>
              </a:defRPr>
            </a:pPr>
            <a:endParaRPr lang="el-GR" sz="1800" b="1" kern="0" dirty="0">
              <a:solidFill>
                <a:schemeClr val="tx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285750" indent="-285750" defTabSz="886968">
              <a:spcBef>
                <a:spcPts val="600"/>
              </a:spcBef>
              <a:buClrTx/>
              <a:buSzPct val="60000"/>
              <a:buFont typeface="Wingdings" panose="05000000000000000000" pitchFamily="2" charset="2"/>
              <a:buChar char="§"/>
              <a:defRPr sz="1800">
                <a:solidFill>
                  <a:srgbClr val="000000"/>
                </a:solidFill>
              </a:defRPr>
            </a:pPr>
            <a:endParaRPr lang="el-GR" sz="1800" b="1" kern="0" dirty="0">
              <a:solidFill>
                <a:schemeClr val="tx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0" indent="0" defTabSz="886968">
              <a:spcBef>
                <a:spcPts val="600"/>
              </a:spcBef>
              <a:buClrTx/>
              <a:buSzPct val="60000"/>
              <a:buNone/>
              <a:defRPr sz="1800">
                <a:solidFill>
                  <a:srgbClr val="000000"/>
                </a:solidFill>
              </a:defRPr>
            </a:pPr>
            <a:endParaRPr lang="el-GR" sz="1800" b="1" kern="0" dirty="0">
              <a:solidFill>
                <a:schemeClr val="tx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342900" defTabSz="886968">
              <a:spcBef>
                <a:spcPts val="600"/>
              </a:spcBef>
              <a:buClrTx/>
              <a:buSzPct val="60000"/>
              <a:buFont typeface="Wingdings" panose="05000000000000000000" pitchFamily="2" charset="2"/>
              <a:buChar char="ü"/>
              <a:defRPr sz="1800">
                <a:solidFill>
                  <a:srgbClr val="000000"/>
                </a:solidFill>
              </a:defRPr>
            </a:pPr>
            <a:endParaRPr lang="el-GR" sz="1800" b="1" kern="0" dirty="0">
              <a:solidFill>
                <a:schemeClr val="tx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342900" defTabSz="886968">
              <a:spcBef>
                <a:spcPts val="600"/>
              </a:spcBef>
              <a:buClrTx/>
              <a:buSzPct val="60000"/>
              <a:buFont typeface="Wingdings"/>
              <a:buAutoNum type="arabicParenR"/>
              <a:defRPr sz="1800">
                <a:solidFill>
                  <a:srgbClr val="000000"/>
                </a:solidFill>
              </a:defRPr>
            </a:pPr>
            <a:endParaRPr lang="el-GR" sz="1800" b="1" kern="0" dirty="0">
              <a:solidFill>
                <a:schemeClr val="tx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0" indent="0" defTabSz="886968">
              <a:spcBef>
                <a:spcPts val="600"/>
              </a:spcBef>
              <a:buClrTx/>
              <a:buSzPct val="60000"/>
              <a:buNone/>
              <a:defRPr sz="1800">
                <a:solidFill>
                  <a:srgbClr val="000000"/>
                </a:solidFill>
              </a:defRPr>
            </a:pPr>
            <a:endParaRPr lang="el-GR" sz="1800" b="1" kern="0" dirty="0">
              <a:solidFill>
                <a:schemeClr val="tx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0" indent="0" defTabSz="886968">
              <a:spcBef>
                <a:spcPts val="600"/>
              </a:spcBef>
              <a:buClrTx/>
              <a:buSzPct val="60000"/>
              <a:buNone/>
              <a:defRPr sz="1800">
                <a:solidFill>
                  <a:srgbClr val="000000"/>
                </a:solidFill>
              </a:defRPr>
            </a:pPr>
            <a:endParaRPr lang="el-GR" sz="1800" b="1" kern="0" dirty="0">
              <a:solidFill>
                <a:schemeClr val="tx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0" indent="0" defTabSz="886968">
              <a:spcBef>
                <a:spcPts val="600"/>
              </a:spcBef>
              <a:buClrTx/>
              <a:buSzPct val="60000"/>
              <a:buNone/>
              <a:defRPr sz="1800">
                <a:solidFill>
                  <a:srgbClr val="000000"/>
                </a:solidFill>
              </a:defRPr>
            </a:pPr>
            <a:endParaRPr lang="el-GR" sz="1800" b="1" kern="0" dirty="0">
              <a:solidFill>
                <a:schemeClr val="tx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0" indent="0" defTabSz="886968">
              <a:spcBef>
                <a:spcPts val="600"/>
              </a:spcBef>
              <a:buClrTx/>
              <a:buSzPct val="60000"/>
              <a:buNone/>
              <a:defRPr sz="1800">
                <a:solidFill>
                  <a:srgbClr val="000000"/>
                </a:solidFill>
              </a:defRPr>
            </a:pPr>
            <a:endParaRPr lang="el-GR" sz="1800" b="1" kern="0" dirty="0">
              <a:solidFill>
                <a:schemeClr val="tx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0" indent="0" defTabSz="886968">
              <a:spcBef>
                <a:spcPts val="600"/>
              </a:spcBef>
              <a:buClrTx/>
              <a:buSzPct val="60000"/>
              <a:buNone/>
              <a:defRPr sz="1800">
                <a:solidFill>
                  <a:srgbClr val="000000"/>
                </a:solidFill>
              </a:defRPr>
            </a:pPr>
            <a:endParaRPr lang="el-GR" sz="1800" b="1" kern="0" dirty="0">
              <a:solidFill>
                <a:schemeClr val="tx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0" indent="0" defTabSz="886968">
              <a:spcBef>
                <a:spcPts val="600"/>
              </a:spcBef>
              <a:buClrTx/>
              <a:buSzPct val="60000"/>
              <a:buNone/>
              <a:defRPr sz="1800">
                <a:solidFill>
                  <a:srgbClr val="000000"/>
                </a:solidFill>
              </a:defRPr>
            </a:pPr>
            <a:endParaRPr lang="el-GR" sz="1800" b="1" kern="0" dirty="0">
              <a:solidFill>
                <a:schemeClr val="tx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0" indent="0" defTabSz="886968">
              <a:lnSpc>
                <a:spcPct val="150000"/>
              </a:lnSpc>
              <a:spcBef>
                <a:spcPts val="600"/>
              </a:spcBef>
              <a:buClrTx/>
              <a:buSzPct val="60000"/>
              <a:buNone/>
              <a:defRPr sz="1800">
                <a:solidFill>
                  <a:srgbClr val="000000"/>
                </a:solidFill>
              </a:defRPr>
            </a:pPr>
            <a:endParaRPr lang="el-GR" sz="1800" b="1" kern="0" dirty="0">
              <a:solidFill>
                <a:schemeClr val="tx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0" indent="0" defTabSz="886968">
              <a:lnSpc>
                <a:spcPct val="150000"/>
              </a:lnSpc>
              <a:spcBef>
                <a:spcPts val="600"/>
              </a:spcBef>
              <a:buClrTx/>
              <a:buSzPct val="60000"/>
              <a:buNone/>
              <a:defRPr sz="1800">
                <a:solidFill>
                  <a:srgbClr val="000000"/>
                </a:solidFill>
              </a:defRPr>
            </a:pPr>
            <a:endParaRPr lang="el-GR" sz="1800" b="1" kern="0" dirty="0">
              <a:solidFill>
                <a:schemeClr val="tx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0770" y="1615363"/>
            <a:ext cx="3131950" cy="3805581"/>
          </a:xfrm>
          <a:prstGeom prst="rect">
            <a:avLst/>
          </a:prstGeom>
        </p:spPr>
      </p:pic>
      <p:sp>
        <p:nvSpPr>
          <p:cNvPr id="8" name="Shape 166"/>
          <p:cNvSpPr txBox="1">
            <a:spLocks/>
          </p:cNvSpPr>
          <p:nvPr/>
        </p:nvSpPr>
        <p:spPr>
          <a:xfrm>
            <a:off x="1379051" y="1134477"/>
            <a:ext cx="3680749" cy="9398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noAutofit/>
          </a:bodyPr>
          <a:lstStyle>
            <a:lvl1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1pPr>
            <a:lvl2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2pPr>
            <a:lvl3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3pPr>
            <a:lvl4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4pPr>
            <a:lvl5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457200"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914400"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1371600"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1828800"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defTabSz="804672">
              <a:defRPr sz="1800">
                <a:solidFill>
                  <a:srgbClr val="000000"/>
                </a:solidFill>
              </a:defRPr>
            </a:pPr>
            <a:r>
              <a:rPr lang="el-GR" sz="2400" b="1" kern="0" dirty="0">
                <a:solidFill>
                  <a:srgbClr val="FFFF00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Βραβείο </a:t>
            </a:r>
            <a:r>
              <a:rPr lang="en-US" sz="2400" b="1" kern="0" dirty="0">
                <a:solidFill>
                  <a:srgbClr val="FFFF00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Nobel 1980</a:t>
            </a:r>
            <a:endParaRPr lang="el-GR" sz="2400" kern="0" dirty="0">
              <a:solidFill>
                <a:srgbClr val="FFFF00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8445" y="1746662"/>
            <a:ext cx="1625600" cy="274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7325" y="3536758"/>
            <a:ext cx="2857500" cy="2386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2654" y="974644"/>
            <a:ext cx="3352800" cy="242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5826457"/>
      </p:ext>
    </p:extLst>
  </p:cSld>
  <p:clrMapOvr>
    <a:masterClrMapping/>
  </p:clrMapOvr>
  <p:transition spd="med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321" y="335074"/>
            <a:ext cx="11183591" cy="628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489601"/>
      </p:ext>
    </p:extLst>
  </p:cSld>
  <p:clrMapOvr>
    <a:masterClrMapping/>
  </p:clrMapOvr>
  <p:transition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12E34CD-C809-4930-EDEA-ECE1E66D30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745" y="540327"/>
            <a:ext cx="11173651" cy="5689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216358"/>
      </p:ext>
    </p:extLst>
  </p:cSld>
  <p:clrMapOvr>
    <a:masterClrMapping/>
  </p:clrMapOvr>
  <p:transition spd="med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053732" y="3422699"/>
            <a:ext cx="82296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el-GR" sz="2800" i="1" kern="0" dirty="0">
                <a:solidFill>
                  <a:srgbClr val="FFFFFF"/>
                </a:solidFill>
                <a:latin typeface="Calibri" panose="020F0502020204030204" pitchFamily="34" charset="0"/>
                <a:ea typeface="Palatino Linotype" charset="0"/>
                <a:cs typeface="Palatino Linotype" charset="0"/>
                <a:sym typeface="Corbel"/>
              </a:rPr>
              <a:t>Η γενετική συμβουλευτική είναι μια διαδικασία κατά την οποία πραγματοποιείται η αξιολόγηση κινδύνου </a:t>
            </a:r>
            <a:r>
              <a:rPr lang="el-GR" sz="2800" i="1" kern="0" dirty="0" err="1">
                <a:solidFill>
                  <a:srgbClr val="FFFFFF"/>
                </a:solidFill>
                <a:latin typeface="Calibri" panose="020F0502020204030204" pitchFamily="34" charset="0"/>
                <a:ea typeface="Palatino Linotype" charset="0"/>
                <a:cs typeface="Palatino Linotype" charset="0"/>
                <a:sym typeface="Corbel"/>
              </a:rPr>
              <a:t>φορείας</a:t>
            </a:r>
            <a:r>
              <a:rPr lang="el-GR" sz="2800" i="1" kern="0" dirty="0">
                <a:solidFill>
                  <a:srgbClr val="FFFFFF"/>
                </a:solidFill>
                <a:latin typeface="Calibri" panose="020F0502020204030204" pitchFamily="34" charset="0"/>
                <a:ea typeface="Palatino Linotype" charset="0"/>
                <a:cs typeface="Palatino Linotype" charset="0"/>
                <a:sym typeface="Corbel"/>
              </a:rPr>
              <a:t> ενός γενετικού νοσήματος σε ένα άτομο ή μια οικογένεια, ενημέρωση σχετικά με αυτό, αλλά και ψυχολογικά προσανατολισμένη υποστήριξη σχετικά με τα ζητήματα που αφορούν τη γενετική διαταραχή.</a:t>
            </a:r>
          </a:p>
        </p:txBody>
      </p:sp>
      <p:sp>
        <p:nvSpPr>
          <p:cNvPr id="6" name="Shape 166"/>
          <p:cNvSpPr txBox="1">
            <a:spLocks/>
          </p:cNvSpPr>
          <p:nvPr/>
        </p:nvSpPr>
        <p:spPr>
          <a:xfrm>
            <a:off x="1362914" y="106764"/>
            <a:ext cx="9339107" cy="9398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noAutofit/>
          </a:bodyPr>
          <a:lstStyle>
            <a:lvl1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1pPr>
            <a:lvl2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2pPr>
            <a:lvl3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3pPr>
            <a:lvl4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4pPr>
            <a:lvl5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457200"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914400"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1371600"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1828800"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defTabSz="804672">
              <a:defRPr sz="1800">
                <a:solidFill>
                  <a:srgbClr val="000000"/>
                </a:solidFill>
              </a:defRPr>
            </a:pPr>
            <a:r>
              <a:rPr lang="el-GR" sz="3000" b="1" kern="0" dirty="0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Τι είναι η γενετική συμβουλευτική</a:t>
            </a:r>
            <a:endParaRPr lang="el-GR" sz="3000" b="1" i="1" kern="0" dirty="0">
              <a:solidFill>
                <a:srgbClr val="FFFFF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pic>
        <p:nvPicPr>
          <p:cNvPr id="7" name="Picture 5" descr="index_0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4083" y="683404"/>
            <a:ext cx="3421873" cy="2270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388575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22721" y="1360984"/>
            <a:ext cx="104793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 defTabSz="914400">
              <a:buFont typeface="Arial" charset="0"/>
              <a:buChar char="•"/>
              <a:defRPr/>
            </a:pPr>
            <a:r>
              <a:rPr lang="el-G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Palatino Linotype" charset="0"/>
                <a:cs typeface="Palatino Linotype" charset="0"/>
                <a:sym typeface="Corbel"/>
              </a:rPr>
              <a:t>Λεπτομερές ατομικό και οικογενειακό ιστορικό</a:t>
            </a:r>
          </a:p>
          <a:p>
            <a:pPr marL="457200" indent="-457200" algn="just" defTabSz="914400">
              <a:buFont typeface="Arial" charset="0"/>
              <a:buChar char="•"/>
              <a:defRPr/>
            </a:pPr>
            <a:endParaRPr lang="el-GR" sz="2400" b="1" kern="0" dirty="0">
              <a:solidFill>
                <a:srgbClr val="FFFFFF"/>
              </a:solidFill>
              <a:latin typeface="Calibri" panose="020F0502020204030204" pitchFamily="34" charset="0"/>
              <a:ea typeface="Palatino Linotype" charset="0"/>
              <a:cs typeface="Palatino Linotype" charset="0"/>
              <a:sym typeface="Corbel"/>
            </a:endParaRPr>
          </a:p>
          <a:p>
            <a:pPr marL="457200" indent="-457200" algn="just" defTabSz="914400">
              <a:buFont typeface="Arial" charset="0"/>
              <a:buChar char="•"/>
              <a:defRPr/>
            </a:pPr>
            <a:r>
              <a:rPr lang="el-G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Palatino Linotype" charset="0"/>
                <a:cs typeface="Palatino Linotype" charset="0"/>
                <a:sym typeface="Corbel"/>
              </a:rPr>
              <a:t>Κατασκευή Γενεαλογικού δέντρου</a:t>
            </a:r>
          </a:p>
          <a:p>
            <a:pPr marL="457200" indent="-457200" algn="just" defTabSz="914400">
              <a:buFont typeface="Arial" charset="0"/>
              <a:buChar char="•"/>
              <a:defRPr/>
            </a:pPr>
            <a:endParaRPr lang="el-GR" sz="2400" b="1" kern="0" dirty="0">
              <a:solidFill>
                <a:srgbClr val="FFFFFF"/>
              </a:solidFill>
              <a:latin typeface="Calibri" panose="020F0502020204030204" pitchFamily="34" charset="0"/>
              <a:ea typeface="Palatino Linotype" charset="0"/>
              <a:cs typeface="Palatino Linotype" charset="0"/>
              <a:sym typeface="Corbel"/>
            </a:endParaRPr>
          </a:p>
          <a:p>
            <a:pPr marL="457200" indent="-457200" algn="just" defTabSz="914400">
              <a:buFont typeface="Arial" charset="0"/>
              <a:buChar char="•"/>
              <a:defRPr/>
            </a:pPr>
            <a:r>
              <a:rPr lang="el-G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Palatino Linotype" charset="0"/>
                <a:cs typeface="Palatino Linotype" charset="0"/>
                <a:sym typeface="Corbel"/>
              </a:rPr>
              <a:t>Αξιολόγηση Κινδύνου για την ύπαρξη γενετικού νοσήματος</a:t>
            </a:r>
          </a:p>
          <a:p>
            <a:pPr marL="457200" indent="-457200" algn="just" defTabSz="914400">
              <a:buFont typeface="Arial" charset="0"/>
              <a:buChar char="•"/>
              <a:defRPr/>
            </a:pPr>
            <a:endParaRPr lang="el-GR" sz="2400" b="1" kern="0" dirty="0">
              <a:solidFill>
                <a:srgbClr val="FFFFFF"/>
              </a:solidFill>
              <a:latin typeface="Calibri" panose="020F0502020204030204" pitchFamily="34" charset="0"/>
              <a:ea typeface="Palatino Linotype" charset="0"/>
              <a:cs typeface="Palatino Linotype" charset="0"/>
              <a:sym typeface="Corbel"/>
            </a:endParaRPr>
          </a:p>
          <a:p>
            <a:pPr marL="457200" indent="-457200" algn="just" defTabSz="914400">
              <a:buFont typeface="Arial" charset="0"/>
              <a:buChar char="•"/>
              <a:defRPr/>
            </a:pPr>
            <a:r>
              <a:rPr lang="el-G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Palatino Linotype" charset="0"/>
                <a:cs typeface="Palatino Linotype" charset="0"/>
                <a:sym typeface="Corbel"/>
              </a:rPr>
              <a:t>Ενημέρωση για την πιθανότητα ύπαρξης γενετικού νοσήματος</a:t>
            </a:r>
          </a:p>
          <a:p>
            <a:pPr marL="457200" indent="-457200" algn="just" defTabSz="914400">
              <a:buFont typeface="Arial" charset="0"/>
              <a:buChar char="•"/>
              <a:defRPr/>
            </a:pPr>
            <a:endParaRPr lang="el-GR" sz="2400" b="1" kern="0" dirty="0">
              <a:solidFill>
                <a:srgbClr val="FFFFFF"/>
              </a:solidFill>
              <a:latin typeface="Calibri" panose="020F0502020204030204" pitchFamily="34" charset="0"/>
              <a:ea typeface="Palatino Linotype" charset="0"/>
              <a:cs typeface="Palatino Linotype" charset="0"/>
              <a:sym typeface="Corbel"/>
            </a:endParaRPr>
          </a:p>
          <a:p>
            <a:pPr marL="457200" indent="-457200" algn="just" defTabSz="914400">
              <a:buFont typeface="Arial" charset="0"/>
              <a:buChar char="•"/>
              <a:defRPr/>
            </a:pPr>
            <a:r>
              <a:rPr lang="el-G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Palatino Linotype" charset="0"/>
                <a:cs typeface="Palatino Linotype" charset="0"/>
                <a:sym typeface="Corbel"/>
              </a:rPr>
              <a:t>Πληροφορίες σχετικά με τη γενετική, την κληρονομικότητα και πληροφορίες για τις κλινικές επιπτώσεις του νοσήματος σε εκλαϊκευμένη μορφή </a:t>
            </a:r>
          </a:p>
          <a:p>
            <a:pPr marL="457200" indent="-457200" algn="just" defTabSz="914400">
              <a:buFont typeface="Arial" charset="0"/>
              <a:buChar char="•"/>
              <a:defRPr/>
            </a:pPr>
            <a:endParaRPr lang="el-GR" sz="2400" b="1" kern="0" dirty="0">
              <a:solidFill>
                <a:srgbClr val="FFFFFF"/>
              </a:solidFill>
              <a:latin typeface="Calibri" panose="020F0502020204030204" pitchFamily="34" charset="0"/>
              <a:ea typeface="Palatino Linotype" charset="0"/>
              <a:cs typeface="Palatino Linotype" charset="0"/>
              <a:sym typeface="Corbel"/>
            </a:endParaRPr>
          </a:p>
          <a:p>
            <a:pPr marL="457200" indent="-457200" algn="just" defTabSz="914400">
              <a:buFont typeface="Arial" charset="0"/>
              <a:buChar char="•"/>
              <a:defRPr/>
            </a:pPr>
            <a:r>
              <a:rPr lang="el-G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Palatino Linotype" charset="0"/>
                <a:cs typeface="Palatino Linotype" charset="0"/>
                <a:sym typeface="Corbel"/>
              </a:rPr>
              <a:t>Επιλογή μοριακού ελέγχου</a:t>
            </a:r>
          </a:p>
          <a:p>
            <a:pPr marL="457200" indent="-457200" defTabSz="914400">
              <a:buFont typeface="Arial" charset="0"/>
              <a:buChar char="•"/>
              <a:defRPr/>
            </a:pPr>
            <a:endParaRPr lang="el-GR" sz="2400" b="1" kern="0" dirty="0">
              <a:solidFill>
                <a:srgbClr val="FFFFFF"/>
              </a:solidFill>
              <a:latin typeface="Palatino Linotype" charset="0"/>
              <a:ea typeface="Palatino Linotype" charset="0"/>
              <a:cs typeface="Palatino Linotype" charset="0"/>
              <a:sym typeface="Corbel"/>
            </a:endParaRPr>
          </a:p>
          <a:p>
            <a:pPr defTabSz="914400">
              <a:defRPr/>
            </a:pPr>
            <a:endParaRPr lang="el-GR" sz="2400" kern="0" dirty="0">
              <a:solidFill>
                <a:srgbClr val="FFFFFF"/>
              </a:solidFill>
              <a:latin typeface="Palatino Linotype" charset="0"/>
              <a:ea typeface="Palatino Linotype" charset="0"/>
              <a:cs typeface="Palatino Linotype" charset="0"/>
              <a:sym typeface="Corbel"/>
            </a:endParaRPr>
          </a:p>
        </p:txBody>
      </p:sp>
      <p:sp>
        <p:nvSpPr>
          <p:cNvPr id="6" name="Shape 166"/>
          <p:cNvSpPr txBox="1">
            <a:spLocks/>
          </p:cNvSpPr>
          <p:nvPr/>
        </p:nvSpPr>
        <p:spPr>
          <a:xfrm>
            <a:off x="1362914" y="106764"/>
            <a:ext cx="9339107" cy="9398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noAutofit/>
          </a:bodyPr>
          <a:lstStyle>
            <a:lvl1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1pPr>
            <a:lvl2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2pPr>
            <a:lvl3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3pPr>
            <a:lvl4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4pPr>
            <a:lvl5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457200"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914400"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1371600"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1828800"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defTabSz="804672">
              <a:defRPr sz="1800">
                <a:solidFill>
                  <a:srgbClr val="000000"/>
                </a:solidFill>
              </a:defRPr>
            </a:pPr>
            <a:r>
              <a:rPr lang="el-GR" sz="3000" b="1" kern="0" dirty="0">
                <a:solidFill>
                  <a:srgbClr val="FFFFFF"/>
                </a:solidFill>
                <a:latin typeface="Calibri" panose="020F0502020204030204" pitchFamily="34" charset="0"/>
                <a:ea typeface="Palatino Linotype"/>
                <a:cs typeface="Palatino Linotype"/>
                <a:sym typeface="Palatino Linotype"/>
              </a:rPr>
              <a:t>Διαδικασία της γενετικής συμβουλευτικής</a:t>
            </a:r>
          </a:p>
          <a:p>
            <a:pPr algn="ctr" defTabSz="804672">
              <a:defRPr sz="1800">
                <a:solidFill>
                  <a:srgbClr val="000000"/>
                </a:solidFill>
              </a:defRPr>
            </a:pPr>
            <a:r>
              <a:rPr lang="en-US" sz="3000" b="1" i="1" kern="0" dirty="0">
                <a:solidFill>
                  <a:srgbClr val="FFFF00"/>
                </a:solidFill>
                <a:latin typeface="Calibri" panose="020F0502020204030204" pitchFamily="34" charset="0"/>
                <a:ea typeface="Palatino Linotype"/>
                <a:cs typeface="Palatino Linotype"/>
                <a:sym typeface="Palatino Linotype"/>
              </a:rPr>
              <a:t>Pre-Test Genetic Counselling</a:t>
            </a:r>
            <a:endParaRPr lang="el-GR" sz="3000" b="1" i="1" kern="0" dirty="0">
              <a:solidFill>
                <a:srgbClr val="FFFF00"/>
              </a:solidFill>
              <a:latin typeface="Calibri" panose="020F0502020204030204" pitchFamily="34" charset="0"/>
              <a:ea typeface="Palatino Linotype"/>
              <a:cs typeface="Palatino Linotype"/>
              <a:sym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273985689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95926" y="954584"/>
            <a:ext cx="1016349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defTabSz="914400">
              <a:buFont typeface="Arial" charset="0"/>
              <a:buChar char="•"/>
              <a:defRPr/>
            </a:pPr>
            <a:endParaRPr lang="el-GR" sz="2400" b="1" kern="0" dirty="0">
              <a:solidFill>
                <a:srgbClr val="FFFFFF"/>
              </a:solidFill>
              <a:latin typeface="Palatino Linotype" charset="0"/>
              <a:ea typeface="Palatino Linotype" charset="0"/>
              <a:cs typeface="Palatino Linotype" charset="0"/>
              <a:sym typeface="Corbel"/>
            </a:endParaRPr>
          </a:p>
          <a:p>
            <a:pPr marL="457200" indent="-457200" defTabSz="914400">
              <a:buFont typeface="Arial" charset="0"/>
              <a:buChar char="•"/>
              <a:defRPr/>
            </a:pPr>
            <a:r>
              <a:rPr lang="el-G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Palatino Linotype" charset="0"/>
                <a:cs typeface="Palatino Linotype" charset="0"/>
                <a:sym typeface="Corbel"/>
              </a:rPr>
              <a:t>Τα αποτελέσματα των εργαστηριακών ελέγχων πρέπει να αξιολογηθούν από τον σύμβουλο και να επικοινωνήσει για τυχόν διευκρινήσεις με το εργαστήριο.</a:t>
            </a:r>
          </a:p>
          <a:p>
            <a:pPr marL="457200" indent="-457200" defTabSz="914400">
              <a:buFont typeface="Arial" charset="0"/>
              <a:buChar char="•"/>
              <a:defRPr/>
            </a:pPr>
            <a:endParaRPr lang="el-GR" sz="2400" b="1" kern="0" dirty="0">
              <a:solidFill>
                <a:srgbClr val="FFFFFF"/>
              </a:solidFill>
              <a:latin typeface="Calibri" panose="020F0502020204030204" pitchFamily="34" charset="0"/>
              <a:ea typeface="Palatino Linotype" charset="0"/>
              <a:cs typeface="Palatino Linotype" charset="0"/>
              <a:sym typeface="Corbel"/>
            </a:endParaRPr>
          </a:p>
          <a:p>
            <a:pPr marL="457200" indent="-457200" defTabSz="914400">
              <a:buFont typeface="Arial" charset="0"/>
              <a:buChar char="•"/>
              <a:defRPr/>
            </a:pPr>
            <a:r>
              <a:rPr lang="el-G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Palatino Linotype" charset="0"/>
                <a:cs typeface="Palatino Linotype" charset="0"/>
                <a:sym typeface="Corbel"/>
              </a:rPr>
              <a:t>Ανακοίνωση αποτελεσμάτων στον </a:t>
            </a:r>
            <a:r>
              <a:rPr lang="el-GR" sz="2400" b="1" kern="0" dirty="0" err="1">
                <a:solidFill>
                  <a:srgbClr val="FFFFFF"/>
                </a:solidFill>
                <a:latin typeface="Calibri" panose="020F0502020204030204" pitchFamily="34" charset="0"/>
                <a:ea typeface="Palatino Linotype" charset="0"/>
                <a:cs typeface="Palatino Linotype" charset="0"/>
                <a:sym typeface="Corbel"/>
              </a:rPr>
              <a:t>συμβουλευόμενο</a:t>
            </a:r>
            <a:r>
              <a:rPr lang="el-G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Palatino Linotype" charset="0"/>
                <a:cs typeface="Palatino Linotype" charset="0"/>
                <a:sym typeface="Corbel"/>
              </a:rPr>
              <a:t> και επεξήγηση με απλούς όρους και ενδεχομένως και απλά παραδείγματα.</a:t>
            </a:r>
          </a:p>
          <a:p>
            <a:pPr marL="457200" indent="-457200" defTabSz="914400">
              <a:buFont typeface="Arial" charset="0"/>
              <a:buChar char="•"/>
              <a:defRPr/>
            </a:pPr>
            <a:endParaRPr lang="el-GR" sz="2400" b="1" kern="0" dirty="0">
              <a:solidFill>
                <a:srgbClr val="FFFFFF"/>
              </a:solidFill>
              <a:latin typeface="Calibri" panose="020F0502020204030204" pitchFamily="34" charset="0"/>
              <a:ea typeface="Palatino Linotype" charset="0"/>
              <a:cs typeface="Palatino Linotype" charset="0"/>
              <a:sym typeface="Corbel"/>
            </a:endParaRPr>
          </a:p>
          <a:p>
            <a:pPr marL="457200" indent="-457200" defTabSz="914400">
              <a:buFont typeface="Arial" charset="0"/>
              <a:buChar char="•"/>
              <a:defRPr/>
            </a:pPr>
            <a:r>
              <a:rPr lang="el-G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Palatino Linotype" charset="0"/>
                <a:cs typeface="Palatino Linotype" charset="0"/>
                <a:sym typeface="Corbel"/>
              </a:rPr>
              <a:t>Ψυχολογική υποστήριξη και αναλυτική συζήτηση των επιλογών.</a:t>
            </a:r>
          </a:p>
          <a:p>
            <a:pPr marL="457200" indent="-457200" defTabSz="914400">
              <a:buFont typeface="Arial" charset="0"/>
              <a:buChar char="•"/>
              <a:defRPr/>
            </a:pPr>
            <a:endParaRPr lang="el-GR" sz="2400" b="1" kern="0" dirty="0">
              <a:solidFill>
                <a:srgbClr val="FFFFFF"/>
              </a:solidFill>
              <a:latin typeface="Calibri" panose="020F0502020204030204" pitchFamily="34" charset="0"/>
              <a:ea typeface="Palatino Linotype" charset="0"/>
              <a:cs typeface="Palatino Linotype" charset="0"/>
              <a:sym typeface="Corbel"/>
            </a:endParaRPr>
          </a:p>
          <a:p>
            <a:pPr marL="457200" indent="-457200" defTabSz="914400">
              <a:buFont typeface="Arial" charset="0"/>
              <a:buChar char="•"/>
              <a:defRPr/>
            </a:pPr>
            <a:r>
              <a:rPr lang="el-G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Palatino Linotype" charset="0"/>
                <a:cs typeface="Palatino Linotype" charset="0"/>
                <a:sym typeface="Corbel"/>
              </a:rPr>
              <a:t>Παραπομπή σε κλινικό γιατρό ή</a:t>
            </a:r>
            <a:r>
              <a:rPr lang="en-US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Palatino Linotype" charset="0"/>
                <a:cs typeface="Palatino Linotype" charset="0"/>
                <a:sym typeface="Corbel"/>
              </a:rPr>
              <a:t>/</a:t>
            </a:r>
            <a:r>
              <a:rPr lang="el-G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Palatino Linotype" charset="0"/>
                <a:cs typeface="Palatino Linotype" charset="0"/>
                <a:sym typeface="Corbel"/>
              </a:rPr>
              <a:t>και ψυχολόγο.</a:t>
            </a:r>
          </a:p>
          <a:p>
            <a:pPr marL="457200" indent="-457200" defTabSz="914400">
              <a:buFont typeface="Arial" charset="0"/>
              <a:buChar char="•"/>
              <a:defRPr/>
            </a:pPr>
            <a:endParaRPr lang="el-GR" sz="2400" b="1" kern="0" dirty="0">
              <a:solidFill>
                <a:srgbClr val="FFFFFF"/>
              </a:solidFill>
              <a:latin typeface="Calibri" panose="020F0502020204030204" pitchFamily="34" charset="0"/>
              <a:ea typeface="Palatino Linotype" charset="0"/>
              <a:cs typeface="Palatino Linotype" charset="0"/>
              <a:sym typeface="Corbel"/>
            </a:endParaRPr>
          </a:p>
          <a:p>
            <a:pPr marL="457200" indent="-457200" defTabSz="914400">
              <a:buFont typeface="Arial" charset="0"/>
              <a:buChar char="•"/>
              <a:defRPr/>
            </a:pPr>
            <a:r>
              <a:rPr lang="el-G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Palatino Linotype" charset="0"/>
                <a:cs typeface="Palatino Linotype" charset="0"/>
                <a:sym typeface="Corbel"/>
              </a:rPr>
              <a:t>Συγγραφή επιστολών ενημέρωσης για συγγενείς.</a:t>
            </a:r>
          </a:p>
          <a:p>
            <a:pPr marL="457200" indent="-457200" defTabSz="914400">
              <a:buFont typeface="Arial" charset="0"/>
              <a:buChar char="•"/>
              <a:defRPr/>
            </a:pPr>
            <a:endParaRPr lang="el-GR" sz="2400" b="1" kern="0" dirty="0">
              <a:solidFill>
                <a:srgbClr val="FFFFFF"/>
              </a:solidFill>
              <a:latin typeface="Palatino Linotype" charset="0"/>
              <a:ea typeface="Palatino Linotype" charset="0"/>
              <a:cs typeface="Palatino Linotype" charset="0"/>
              <a:sym typeface="Corbel"/>
            </a:endParaRPr>
          </a:p>
          <a:p>
            <a:pPr defTabSz="914400">
              <a:defRPr/>
            </a:pPr>
            <a:endParaRPr lang="el-GR" sz="2400" kern="0" dirty="0">
              <a:solidFill>
                <a:srgbClr val="FFFFFF"/>
              </a:solidFill>
              <a:latin typeface="Palatino Linotype" charset="0"/>
              <a:ea typeface="Palatino Linotype" charset="0"/>
              <a:cs typeface="Palatino Linotype" charset="0"/>
              <a:sym typeface="Corbel"/>
            </a:endParaRPr>
          </a:p>
        </p:txBody>
      </p:sp>
      <p:sp>
        <p:nvSpPr>
          <p:cNvPr id="6" name="Shape 166"/>
          <p:cNvSpPr txBox="1">
            <a:spLocks/>
          </p:cNvSpPr>
          <p:nvPr/>
        </p:nvSpPr>
        <p:spPr>
          <a:xfrm>
            <a:off x="1362914" y="106764"/>
            <a:ext cx="9339107" cy="9398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noAutofit/>
          </a:bodyPr>
          <a:lstStyle>
            <a:lvl1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1pPr>
            <a:lvl2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2pPr>
            <a:lvl3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3pPr>
            <a:lvl4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4pPr>
            <a:lvl5pPr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457200"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914400"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1371600"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1828800">
              <a:defRPr sz="4000">
                <a:solidFill>
                  <a:srgbClr val="C1EE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defTabSz="804672">
              <a:defRPr sz="1800">
                <a:solidFill>
                  <a:srgbClr val="000000"/>
                </a:solidFill>
              </a:defRPr>
            </a:pPr>
            <a:r>
              <a:rPr lang="el-GR" sz="3000" b="1" kern="0" dirty="0">
                <a:solidFill>
                  <a:srgbClr val="FFFFFF"/>
                </a:solidFill>
                <a:latin typeface="Calibri" panose="020F0502020204030204" pitchFamily="34" charset="0"/>
                <a:ea typeface="Palatino Linotype"/>
                <a:cs typeface="Palatino Linotype"/>
                <a:sym typeface="Palatino Linotype"/>
              </a:rPr>
              <a:t>Διαδικασία της γενετικής συμβουλευτικής</a:t>
            </a:r>
          </a:p>
          <a:p>
            <a:pPr algn="ctr" defTabSz="804672">
              <a:defRPr sz="1800">
                <a:solidFill>
                  <a:srgbClr val="000000"/>
                </a:solidFill>
              </a:defRPr>
            </a:pPr>
            <a:r>
              <a:rPr lang="en-US" sz="3000" b="1" i="1" kern="0" dirty="0">
                <a:solidFill>
                  <a:srgbClr val="FFFF00"/>
                </a:solidFill>
                <a:latin typeface="Calibri" panose="020F0502020204030204" pitchFamily="34" charset="0"/>
                <a:ea typeface="Palatino Linotype"/>
                <a:cs typeface="Palatino Linotype"/>
                <a:sym typeface="Palatino Linotype"/>
              </a:rPr>
              <a:t>Post-Test Genetic Counselling</a:t>
            </a:r>
            <a:endParaRPr lang="el-GR" sz="3000" b="1" i="1" kern="0" dirty="0">
              <a:solidFill>
                <a:srgbClr val="FFFF00"/>
              </a:solidFill>
              <a:latin typeface="Calibri" panose="020F0502020204030204" pitchFamily="34" charset="0"/>
              <a:ea typeface="Palatino Linotype"/>
              <a:cs typeface="Palatino Linotype"/>
              <a:sym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178802149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1" name="Rectangle 4"/>
          <p:cNvSpPr txBox="1">
            <a:spLocks noChangeArrowheads="1"/>
          </p:cNvSpPr>
          <p:nvPr/>
        </p:nvSpPr>
        <p:spPr bwMode="auto">
          <a:xfrm>
            <a:off x="1663247" y="1751225"/>
            <a:ext cx="8607334" cy="3539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l-GR" altLang="en-US" sz="2800" b="1" i="1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 pitchFamily="34" charset="0"/>
                <a:cs typeface="Arial" panose="020B0604020202020204" pitchFamily="34" charset="0"/>
                <a:sym typeface="Calibri" panose="020F0502020204030204" pitchFamily="34" charset="0"/>
              </a:rPr>
              <a:t>Πρόληψη</a:t>
            </a:r>
            <a:r>
              <a:rPr kumimoji="0" lang="en-US" altLang="en-US" sz="2800" b="1" i="1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 pitchFamily="34" charset="0"/>
                <a:cs typeface="Arial" panose="020B0604020202020204" pitchFamily="34" charset="0"/>
                <a:sym typeface="Calibri" panose="020F0502020204030204" pitchFamily="34" charset="0"/>
              </a:rPr>
              <a:t>: </a:t>
            </a:r>
            <a:r>
              <a:rPr kumimoji="0" lang="el-GR" altLang="en-US" sz="2800" b="0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cs typeface="Arial" panose="020B0604020202020204" pitchFamily="34" charset="0"/>
                <a:sym typeface="Calibri" panose="020F0502020204030204" pitchFamily="34" charset="0"/>
              </a:rPr>
              <a:t>Παρακολούθηση</a:t>
            </a:r>
            <a:r>
              <a:rPr kumimoji="0" lang="en-US" altLang="en-US" sz="2800" b="0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cs typeface="Arial" panose="020B0604020202020204" pitchFamily="34" charset="0"/>
                <a:sym typeface="Calibri" panose="020F0502020204030204" pitchFamily="34" charset="0"/>
              </a:rPr>
              <a:t>/</a:t>
            </a:r>
            <a:r>
              <a:rPr kumimoji="0" lang="el-GR" altLang="en-US" sz="2800" b="0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cs typeface="Arial" panose="020B0604020202020204" pitchFamily="34" charset="0"/>
                <a:sym typeface="Calibri" panose="020F0502020204030204" pitchFamily="34" charset="0"/>
              </a:rPr>
              <a:t>Εξετάσεις και εξατομίκευση πριν την όποια διάγνωση</a:t>
            </a:r>
            <a:endParaRPr kumimoji="0" lang="en-US" altLang="en-US" sz="2800" b="1" i="1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cs typeface="Arial" panose="020B0604020202020204" pitchFamily="34" charset="0"/>
              <a:sym typeface="Calibri" panose="020F0502020204030204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pPr>
            <a:endParaRPr kumimoji="0" lang="en-US" altLang="en-US" sz="2800" b="0" i="1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cs typeface="Arial" panose="020B0604020202020204" pitchFamily="34" charset="0"/>
              <a:sym typeface="Calibri" panose="020F0502020204030204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l-GR" altLang="en-US" sz="2800" b="1" i="1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 pitchFamily="34" charset="0"/>
                <a:cs typeface="Arial" panose="020B0604020202020204" pitchFamily="34" charset="0"/>
                <a:sym typeface="Calibri" panose="020F0502020204030204" pitchFamily="34" charset="0"/>
              </a:rPr>
              <a:t>Θεραπεία</a:t>
            </a:r>
            <a:r>
              <a:rPr kumimoji="0" lang="en-US" altLang="en-US" sz="2800" b="1" i="1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 pitchFamily="34" charset="0"/>
                <a:cs typeface="Arial" panose="020B0604020202020204" pitchFamily="34" charset="0"/>
                <a:sym typeface="Calibri" panose="020F0502020204030204" pitchFamily="34" charset="0"/>
              </a:rPr>
              <a:t>: </a:t>
            </a:r>
            <a:r>
              <a:rPr kumimoji="0" lang="el-GR" altLang="en-US" sz="2800" b="0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cs typeface="Arial" panose="020B0604020202020204" pitchFamily="34" charset="0"/>
                <a:sym typeface="Calibri" panose="020F0502020204030204" pitchFamily="34" charset="0"/>
              </a:rPr>
              <a:t>Εξατομίκευση θεραπείας με βάση τη γενετική</a:t>
            </a:r>
            <a:r>
              <a:rPr kumimoji="0" lang="en-US" altLang="en-US" sz="2800" b="0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cs typeface="Arial" panose="020B0604020202020204" pitchFamily="34" charset="0"/>
                <a:sym typeface="Calibri" panose="020F0502020204030204" pitchFamily="34" charset="0"/>
              </a:rPr>
              <a:t>/</a:t>
            </a:r>
            <a:r>
              <a:rPr kumimoji="0" lang="el-GR" altLang="en-US" sz="2800" b="0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cs typeface="Arial" panose="020B0604020202020204" pitchFamily="34" charset="0"/>
                <a:sym typeface="Calibri" panose="020F0502020204030204" pitchFamily="34" charset="0"/>
              </a:rPr>
              <a:t>μοριακή διάγνωση</a:t>
            </a:r>
            <a:endParaRPr kumimoji="0" lang="en-US" altLang="en-US" sz="2800" b="1" i="1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cs typeface="Arial" panose="020B0604020202020204" pitchFamily="34" charset="0"/>
              <a:sym typeface="Calibri" panose="020F0502020204030204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/>
            </a:pPr>
            <a:endParaRPr kumimoji="0" lang="en-US" altLang="en-US" sz="2800" b="0" i="1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cs typeface="Arial" panose="020B0604020202020204" pitchFamily="34" charset="0"/>
              <a:sym typeface="Calibri" panose="020F0502020204030204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l-GR" altLang="en-US" sz="2800" b="1" i="1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 pitchFamily="34" charset="0"/>
                <a:cs typeface="Arial" panose="020B0604020202020204" pitchFamily="34" charset="0"/>
                <a:sym typeface="Calibri" panose="020F0502020204030204" pitchFamily="34" charset="0"/>
              </a:rPr>
              <a:t>Οικογενειακός προγραμματισμός</a:t>
            </a:r>
            <a:r>
              <a:rPr kumimoji="0" lang="en-US" altLang="en-US" sz="2800" b="1" i="1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 pitchFamily="34" charset="0"/>
                <a:cs typeface="Arial" panose="020B0604020202020204" pitchFamily="34" charset="0"/>
                <a:sym typeface="Calibri" panose="020F0502020204030204" pitchFamily="34" charset="0"/>
              </a:rPr>
              <a:t>: </a:t>
            </a:r>
            <a:r>
              <a:rPr kumimoji="0" lang="el-GR" altLang="en-US" sz="2800" b="0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cs typeface="Arial" panose="020B0604020202020204" pitchFamily="34" charset="0"/>
                <a:sym typeface="Calibri" panose="020F0502020204030204" pitchFamily="34" charset="0"/>
              </a:rPr>
              <a:t>Δυνατότητα για επιλογή εμβρύων που δεν φέρουν το γενετικό νόσημα</a:t>
            </a:r>
            <a:endParaRPr kumimoji="0" lang="en-US" altLang="en-US" sz="2800" b="0" i="1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cs typeface="Arial" panose="020B0604020202020204" pitchFamily="34" charset="0"/>
              <a:sym typeface="Calibri" panose="020F0502020204030204" pitchFamily="34" charset="0"/>
            </a:endParaRPr>
          </a:p>
        </p:txBody>
      </p:sp>
      <p:sp>
        <p:nvSpPr>
          <p:cNvPr id="122882" name="Text Box 5"/>
          <p:cNvSpPr txBox="1">
            <a:spLocks noChangeArrowheads="1"/>
          </p:cNvSpPr>
          <p:nvPr/>
        </p:nvSpPr>
        <p:spPr bwMode="auto">
          <a:xfrm>
            <a:off x="1567997" y="328613"/>
            <a:ext cx="8586742" cy="615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altLang="en-US" sz="3400" b="1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cs typeface="Arial" panose="020B0604020202020204" pitchFamily="34" charset="0"/>
                <a:sym typeface="Calibri" panose="020F0502020204030204" pitchFamily="34" charset="0"/>
              </a:rPr>
              <a:t>Γιατί να κάνει κανείς γονιδιακό έλεγχο</a:t>
            </a:r>
            <a:r>
              <a:rPr kumimoji="0" lang="en-US" altLang="en-US" sz="3400" b="1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cs typeface="Arial" panose="020B0604020202020204" pitchFamily="34" charset="0"/>
                <a:sym typeface="Calibri" panose="020F0502020204030204" pitchFamily="34" charset="0"/>
              </a:rPr>
              <a:t>?</a:t>
            </a:r>
            <a:endParaRPr kumimoji="0" lang="en-US" altLang="en-US" sz="3400" b="1" i="1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 pitchFamily="34" charset="0"/>
              <a:cs typeface="Arial" panose="020B0604020202020204" pitchFamily="34" charset="0"/>
              <a:sym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9362150"/>
      </p:ext>
    </p:extLst>
  </p:cSld>
  <p:clrMapOvr>
    <a:masterClrMapping/>
  </p:clrMapOvr>
  <p:transition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4"/>
          <p:cNvSpPr>
            <a:spLocks noChangeArrowheads="1"/>
          </p:cNvSpPr>
          <p:nvPr/>
        </p:nvSpPr>
        <p:spPr bwMode="auto">
          <a:xfrm>
            <a:off x="2873828" y="495809"/>
            <a:ext cx="9220200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9pPr>
          </a:lstStyle>
          <a:p>
            <a:pPr algn="l" eaLnBrk="1" hangingPunct="1"/>
            <a:r>
              <a:rPr lang="en-US" sz="2200" dirty="0">
                <a:latin typeface="Calibri" panose="020F0502020204030204" pitchFamily="34" charset="0"/>
              </a:rPr>
              <a:t>Testing family relatives for the genetic mutation identified</a:t>
            </a:r>
            <a:endParaRPr lang="el-GR" dirty="0">
              <a:latin typeface="Calibri" panose="020F0502020204030204" pitchFamily="34" charset="0"/>
            </a:endParaRPr>
          </a:p>
          <a:p>
            <a:pPr marL="457200" indent="-457200" eaLnBrk="1" hangingPunct="1">
              <a:buFont typeface="+mj-lt"/>
              <a:buAutoNum type="arabicPeriod"/>
            </a:pPr>
            <a:endParaRPr lang="el-GR" sz="2200" dirty="0">
              <a:latin typeface="Calibri" panose="020F0502020204030204" pitchFamily="34" charset="0"/>
            </a:endParaRPr>
          </a:p>
          <a:p>
            <a:pPr algn="l" eaLnBrk="1" hangingPunct="1">
              <a:buFontTx/>
              <a:buChar char="•"/>
            </a:pPr>
            <a:endParaRPr lang="en-US" sz="2200" dirty="0">
              <a:latin typeface="Calibri" panose="020F0502020204030204" pitchFamily="34" charset="0"/>
            </a:endParaRPr>
          </a:p>
        </p:txBody>
      </p:sp>
      <p:sp>
        <p:nvSpPr>
          <p:cNvPr id="7171" name="Text Box 5"/>
          <p:cNvSpPr txBox="1">
            <a:spLocks noChangeArrowheads="1"/>
          </p:cNvSpPr>
          <p:nvPr/>
        </p:nvSpPr>
        <p:spPr bwMode="auto">
          <a:xfrm>
            <a:off x="1850570" y="-58189"/>
            <a:ext cx="830580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3000" b="1" i="1" dirty="0">
                <a:latin typeface="Calibri" panose="020F0502020204030204" pitchFamily="34" charset="0"/>
              </a:rPr>
              <a:t>Cascade Testing – Significant Family Implications</a:t>
            </a:r>
            <a:endParaRPr lang="el-GR" sz="3000" b="1" i="1" dirty="0">
              <a:latin typeface="Calibri" panose="020F0502020204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8132" y="1049808"/>
            <a:ext cx="2653583" cy="159756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1220336-926D-BE06-CD95-133DB4A11579}"/>
              </a:ext>
            </a:extLst>
          </p:cNvPr>
          <p:cNvSpPr/>
          <p:nvPr/>
        </p:nvSpPr>
        <p:spPr>
          <a:xfrm>
            <a:off x="669176" y="3693331"/>
            <a:ext cx="3518429" cy="17334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133" b="1" i="1" dirty="0">
                <a:latin typeface="Calibri" panose="020F0502020204030204" pitchFamily="34" charset="0"/>
                <a:ea typeface="Palatino Linotype" charset="0"/>
                <a:cs typeface="Calibri" panose="020F0502020204030204" pitchFamily="34" charset="0"/>
                <a:sym typeface="Corbel"/>
              </a:rPr>
              <a:t>All 1</a:t>
            </a:r>
            <a:r>
              <a:rPr lang="en-US" sz="2133" b="1" i="1" baseline="30000" dirty="0">
                <a:latin typeface="Calibri" panose="020F0502020204030204" pitchFamily="34" charset="0"/>
                <a:ea typeface="Palatino Linotype" charset="0"/>
                <a:cs typeface="Calibri" panose="020F0502020204030204" pitchFamily="34" charset="0"/>
                <a:sym typeface="Corbel"/>
              </a:rPr>
              <a:t>st</a:t>
            </a:r>
            <a:r>
              <a:rPr lang="en-US" sz="2133" b="1" i="1" dirty="0">
                <a:latin typeface="Calibri" panose="020F0502020204030204" pitchFamily="34" charset="0"/>
                <a:ea typeface="Palatino Linotype" charset="0"/>
                <a:cs typeface="Calibri" panose="020F0502020204030204" pitchFamily="34" charset="0"/>
                <a:sym typeface="Corbel"/>
              </a:rPr>
              <a:t> degree relatives have a 50% chance of carrying the same pathogenic variant</a:t>
            </a:r>
          </a:p>
          <a:p>
            <a:pPr algn="ctr">
              <a:defRPr/>
            </a:pPr>
            <a:r>
              <a:rPr lang="en-US" sz="2133" b="1" i="1" dirty="0">
                <a:latin typeface="Calibri" panose="020F0502020204030204" pitchFamily="34" charset="0"/>
                <a:ea typeface="Palatino Linotype" charset="0"/>
                <a:cs typeface="Calibri" panose="020F0502020204030204" pitchFamily="34" charset="0"/>
                <a:sym typeface="Corbel"/>
              </a:rPr>
              <a:t>                                                                Irrespectively of sex</a:t>
            </a:r>
            <a:endParaRPr lang="el-GR" sz="2133" b="1" i="1" dirty="0">
              <a:latin typeface="Calibri" panose="020F0502020204030204" pitchFamily="34" charset="0"/>
              <a:ea typeface="Palatino Linotype" charset="0"/>
              <a:cs typeface="Calibri" panose="020F0502020204030204" pitchFamily="34" charset="0"/>
              <a:sym typeface="Corbel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65E6B89-9D3D-B5D1-0445-1CFFC8A0CA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0863" y="961595"/>
            <a:ext cx="5037907" cy="5829259"/>
          </a:xfrm>
          <a:prstGeom prst="rect">
            <a:avLst/>
          </a:prstGeom>
          <a:ln>
            <a:solidFill>
              <a:srgbClr val="64408D"/>
            </a:solidFill>
          </a:ln>
        </p:spPr>
      </p:pic>
    </p:spTree>
    <p:extLst>
      <p:ext uri="{BB962C8B-B14F-4D97-AF65-F5344CB8AC3E}">
        <p14:creationId xmlns:p14="http://schemas.microsoft.com/office/powerpoint/2010/main" val="2731470941"/>
      </p:ext>
    </p:extLst>
  </p:cSld>
  <p:clrMapOvr>
    <a:masterClrMapping/>
  </p:clrMapOvr>
  <p:transition spd="med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Text Box 2"/>
          <p:cNvSpPr txBox="1">
            <a:spLocks noChangeArrowheads="1"/>
          </p:cNvSpPr>
          <p:nvPr/>
        </p:nvSpPr>
        <p:spPr bwMode="auto">
          <a:xfrm>
            <a:off x="845127" y="277482"/>
            <a:ext cx="10737273" cy="752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9pPr>
          </a:lstStyle>
          <a:p>
            <a:pPr algn="ctr" defTabSz="914400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l-GR" altLang="en-US" sz="3200" dirty="0">
                <a:solidFill>
                  <a:srgbClr val="FFFFFF"/>
                </a:solidFill>
                <a:latin typeface="Calibri" charset="0"/>
                <a:ea typeface="Calibri" charset="0"/>
                <a:cs typeface="Calibri" charset="0"/>
                <a:sym typeface="Avenir Roman"/>
              </a:rPr>
              <a:t>Συμπεράσματα</a:t>
            </a:r>
          </a:p>
          <a:p>
            <a:pPr defTabSz="914400" fontAlgn="base">
              <a:spcBef>
                <a:spcPct val="50000"/>
              </a:spcBef>
              <a:spcAft>
                <a:spcPct val="0"/>
              </a:spcAft>
              <a:defRPr/>
            </a:pPr>
            <a:endParaRPr lang="el-GR" altLang="en-US" sz="2200" dirty="0">
              <a:solidFill>
                <a:srgbClr val="FFFFFF"/>
              </a:solidFill>
              <a:latin typeface="Calibri" charset="0"/>
              <a:ea typeface="Calibri" charset="0"/>
              <a:cs typeface="Calibri" charset="0"/>
              <a:sym typeface="Avenir Roman"/>
            </a:endParaRPr>
          </a:p>
          <a:p>
            <a:pPr algn="just" defTabSz="914400" fontAlgn="base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ü"/>
              <a:defRPr/>
            </a:pPr>
            <a:r>
              <a:rPr lang="el-GR" altLang="en-US" sz="2200" dirty="0">
                <a:solidFill>
                  <a:srgbClr val="FFFFFF"/>
                </a:solidFill>
                <a:latin typeface="Calibri" charset="0"/>
                <a:ea typeface="Calibri" charset="0"/>
                <a:cs typeface="Calibri" charset="0"/>
                <a:sym typeface="Avenir Roman"/>
              </a:rPr>
              <a:t> Ο κληρονομικός καρκίνος αποτελεί μικρή υποομάδα στο σύνολο των διαγνώσεων του καρκίνου. </a:t>
            </a:r>
          </a:p>
          <a:p>
            <a:pPr algn="just" defTabSz="914400" fontAlgn="base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ü"/>
              <a:defRPr/>
            </a:pPr>
            <a:endParaRPr lang="el-GR" altLang="en-US" sz="2200" dirty="0">
              <a:solidFill>
                <a:srgbClr val="FFFFFF"/>
              </a:solidFill>
              <a:latin typeface="Calibri" charset="0"/>
              <a:ea typeface="Calibri" charset="0"/>
              <a:cs typeface="Calibri" charset="0"/>
              <a:sym typeface="Avenir Roman"/>
            </a:endParaRPr>
          </a:p>
          <a:p>
            <a:pPr algn="just" defTabSz="914400" fontAlgn="base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ü"/>
              <a:defRPr/>
            </a:pPr>
            <a:r>
              <a:rPr lang="el-GR" altLang="en-US" sz="2200" dirty="0">
                <a:solidFill>
                  <a:srgbClr val="FFFFFF"/>
                </a:solidFill>
                <a:latin typeface="Calibri" charset="0"/>
                <a:ea typeface="Calibri" charset="0"/>
                <a:cs typeface="Calibri" charset="0"/>
                <a:sym typeface="Avenir Roman"/>
              </a:rPr>
              <a:t>Αλλά! Τα κληρονομικά σύνδρομα που σχετίζονται με την προδιάθεση στον καρκίνο έχουν ιδιαίτερα χαρακτηριστικά και αφορούν κυρίως νεαρά άτομα.</a:t>
            </a:r>
          </a:p>
          <a:p>
            <a:pPr algn="just" defTabSz="914400" fontAlgn="base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ü"/>
              <a:defRPr/>
            </a:pPr>
            <a:endParaRPr lang="el-GR" altLang="en-US" sz="2200" dirty="0">
              <a:solidFill>
                <a:srgbClr val="FFFFFF"/>
              </a:solidFill>
              <a:latin typeface="Calibri" charset="0"/>
              <a:ea typeface="Calibri" charset="0"/>
              <a:cs typeface="Calibri" charset="0"/>
              <a:sym typeface="Avenir Roman"/>
            </a:endParaRPr>
          </a:p>
          <a:p>
            <a:pPr algn="just" defTabSz="914400" fontAlgn="base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ü"/>
              <a:defRPr/>
            </a:pPr>
            <a:r>
              <a:rPr lang="el-GR" altLang="en-US" sz="2200" dirty="0">
                <a:solidFill>
                  <a:srgbClr val="FFFFFF"/>
                </a:solidFill>
                <a:latin typeface="Calibri" charset="0"/>
                <a:ea typeface="Calibri" charset="0"/>
                <a:cs typeface="Calibri" charset="0"/>
                <a:sym typeface="Avenir Roman"/>
              </a:rPr>
              <a:t>Με τη λήψη οικογενειακού</a:t>
            </a:r>
            <a:r>
              <a:rPr lang="en-US" altLang="en-US" sz="2200" dirty="0">
                <a:solidFill>
                  <a:srgbClr val="FFFFFF"/>
                </a:solidFill>
                <a:latin typeface="Calibri" charset="0"/>
                <a:ea typeface="Calibri" charset="0"/>
                <a:cs typeface="Calibri" charset="0"/>
                <a:sym typeface="Avenir Roman"/>
              </a:rPr>
              <a:t>/</a:t>
            </a:r>
            <a:r>
              <a:rPr lang="el-GR" altLang="en-US" sz="2200" dirty="0">
                <a:solidFill>
                  <a:srgbClr val="FFFFFF"/>
                </a:solidFill>
                <a:latin typeface="Calibri" charset="0"/>
                <a:ea typeface="Calibri" charset="0"/>
                <a:cs typeface="Calibri" charset="0"/>
                <a:sym typeface="Avenir Roman"/>
              </a:rPr>
              <a:t>ατομικού ιστορικού είναι εφικτό να αναγνωριστούν τα άτομα που έχουν προδιάθεση, ενώ οι συγγενείς των ατόμων αυτών μπορούν να ελεγχθούν </a:t>
            </a:r>
            <a:r>
              <a:rPr lang="el-GR" altLang="en-US" sz="2200" dirty="0" err="1">
                <a:solidFill>
                  <a:srgbClr val="FFFFFF"/>
                </a:solidFill>
                <a:latin typeface="Calibri" charset="0"/>
                <a:ea typeface="Calibri" charset="0"/>
                <a:cs typeface="Calibri" charset="0"/>
                <a:sym typeface="Avenir Roman"/>
              </a:rPr>
              <a:t>στοχευμένα</a:t>
            </a:r>
            <a:r>
              <a:rPr lang="el-GR" altLang="en-US" sz="2200" dirty="0">
                <a:solidFill>
                  <a:srgbClr val="FFFFFF"/>
                </a:solidFill>
                <a:latin typeface="Calibri" charset="0"/>
                <a:ea typeface="Calibri" charset="0"/>
                <a:cs typeface="Calibri" charset="0"/>
                <a:sym typeface="Avenir Roman"/>
              </a:rPr>
              <a:t>.</a:t>
            </a:r>
          </a:p>
          <a:p>
            <a:pPr algn="just" defTabSz="914400" fontAlgn="base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ü"/>
              <a:defRPr/>
            </a:pPr>
            <a:endParaRPr lang="en-US" altLang="en-US" sz="2200" dirty="0">
              <a:solidFill>
                <a:srgbClr val="FFFFFF"/>
              </a:solidFill>
              <a:latin typeface="Calibri" charset="0"/>
              <a:ea typeface="Calibri" charset="0"/>
              <a:cs typeface="Calibri" charset="0"/>
              <a:sym typeface="Avenir Roman"/>
            </a:endParaRPr>
          </a:p>
          <a:p>
            <a:pPr algn="just" defTabSz="914400" fontAlgn="base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ü"/>
              <a:defRPr/>
            </a:pPr>
            <a:r>
              <a:rPr lang="en-US" altLang="en-US" sz="2200" dirty="0">
                <a:solidFill>
                  <a:srgbClr val="FFFFFF"/>
                </a:solidFill>
                <a:latin typeface="Calibri" charset="0"/>
                <a:ea typeface="Calibri" charset="0"/>
                <a:cs typeface="Calibri" charset="0"/>
                <a:sym typeface="Avenir Roman"/>
              </a:rPr>
              <a:t> </a:t>
            </a:r>
            <a:r>
              <a:rPr lang="el-GR" altLang="en-US" sz="2200" dirty="0">
                <a:solidFill>
                  <a:srgbClr val="FFFFFF"/>
                </a:solidFill>
                <a:latin typeface="Calibri" charset="0"/>
                <a:ea typeface="Calibri" charset="0"/>
                <a:cs typeface="Calibri" charset="0"/>
                <a:sym typeface="Avenir Roman"/>
              </a:rPr>
              <a:t>Πρώιμη διάγνωση, πρόληψη και εφαρμογή κατάλληλων πρωτοκόλλων παρακολούθησης.</a:t>
            </a:r>
            <a:endParaRPr lang="en-US" altLang="en-US" sz="2200" dirty="0">
              <a:solidFill>
                <a:srgbClr val="FFFFFF"/>
              </a:solidFill>
              <a:latin typeface="Calibri" charset="0"/>
              <a:ea typeface="Calibri" charset="0"/>
              <a:cs typeface="Calibri" charset="0"/>
              <a:sym typeface="Avenir Roman"/>
            </a:endParaRPr>
          </a:p>
          <a:p>
            <a:pPr defTabSz="914400" fontAlgn="base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ü"/>
              <a:defRPr/>
            </a:pPr>
            <a:endParaRPr lang="en-US" altLang="en-US" sz="2200" dirty="0">
              <a:solidFill>
                <a:srgbClr val="FFFFFF"/>
              </a:solidFill>
              <a:latin typeface="Calibri" charset="0"/>
              <a:ea typeface="Calibri" charset="0"/>
              <a:cs typeface="Calibri" charset="0"/>
              <a:sym typeface="Avenir Roman"/>
            </a:endParaRPr>
          </a:p>
          <a:p>
            <a:pPr defTabSz="914400" fontAlgn="base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ü"/>
              <a:defRPr/>
            </a:pPr>
            <a:endParaRPr lang="el-GR" altLang="en-US" sz="2200" dirty="0">
              <a:solidFill>
                <a:srgbClr val="FFFFFF"/>
              </a:solidFill>
              <a:latin typeface="Calibri" charset="0"/>
              <a:ea typeface="Calibri" charset="0"/>
              <a:cs typeface="Calibri" charset="0"/>
              <a:sym typeface="Avenir Roman"/>
            </a:endParaRPr>
          </a:p>
          <a:p>
            <a:pPr lvl="1" defTabSz="914400" fontAlgn="base">
              <a:spcBef>
                <a:spcPct val="50000"/>
              </a:spcBef>
              <a:spcAft>
                <a:spcPct val="0"/>
              </a:spcAft>
              <a:defRPr/>
            </a:pPr>
            <a:endParaRPr lang="el-GR" altLang="en-US" sz="2200" dirty="0">
              <a:solidFill>
                <a:srgbClr val="FFFFFF"/>
              </a:solidFill>
              <a:latin typeface="Calibri" charset="0"/>
              <a:ea typeface="Calibri" charset="0"/>
              <a:cs typeface="Calibri" charset="0"/>
              <a:sym typeface="Avenir Roman"/>
            </a:endParaRPr>
          </a:p>
        </p:txBody>
      </p:sp>
    </p:spTree>
    <p:extLst>
      <p:ext uri="{BB962C8B-B14F-4D97-AF65-F5344CB8AC3E}">
        <p14:creationId xmlns:p14="http://schemas.microsoft.com/office/powerpoint/2010/main" val="101377984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9" name="TextBox 3"/>
          <p:cNvSpPr txBox="1">
            <a:spLocks noChangeArrowheads="1"/>
          </p:cNvSpPr>
          <p:nvPr/>
        </p:nvSpPr>
        <p:spPr bwMode="auto">
          <a:xfrm>
            <a:off x="3930911" y="1665556"/>
            <a:ext cx="3670301" cy="4059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57200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32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 marL="742950" indent="-285750" defTabSz="457200"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8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marL="1143000" indent="-228600" defTabSz="457200"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marL="1600200" indent="-228600" defTabSz="457200"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marL="2057400" indent="-228600" defTabSz="457200"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marL="542925" indent="-533400">
              <a:lnSpc>
                <a:spcPct val="90000"/>
              </a:lnSpc>
              <a:spcBef>
                <a:spcPts val="600"/>
              </a:spcBef>
              <a:tabLst>
                <a:tab pos="1066800" algn="l"/>
                <a:tab pos="1524000" algn="l"/>
                <a:tab pos="1981200" algn="l"/>
                <a:tab pos="2438400" algn="l"/>
                <a:tab pos="2895600" algn="l"/>
                <a:tab pos="3352800" algn="l"/>
                <a:tab pos="3810000" algn="l"/>
                <a:tab pos="4267200" algn="l"/>
                <a:tab pos="4724400" algn="l"/>
                <a:tab pos="5181600" algn="l"/>
                <a:tab pos="5638800" algn="l"/>
                <a:tab pos="6096000" algn="l"/>
                <a:tab pos="6553200" algn="l"/>
                <a:tab pos="7010400" algn="l"/>
                <a:tab pos="7467600" algn="l"/>
                <a:tab pos="7924800" algn="l"/>
                <a:tab pos="8382000" algn="l"/>
                <a:tab pos="8839200" algn="l"/>
                <a:tab pos="9296400" algn="l"/>
                <a:tab pos="9753600" algn="l"/>
                <a:tab pos="10210800" algn="l"/>
              </a:tabLst>
            </a:pPr>
            <a:r>
              <a:rPr lang="el-GR" sz="12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Δρακούλης Γιαννουκάκος </a:t>
            </a:r>
            <a:r>
              <a:rPr lang="el-GR" sz="1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l-GR" sz="1200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Διευθυντής Ερευνών</a:t>
            </a:r>
          </a:p>
          <a:p>
            <a:pPr marL="542925" indent="-533400">
              <a:lnSpc>
                <a:spcPct val="90000"/>
              </a:lnSpc>
              <a:spcBef>
                <a:spcPts val="600"/>
              </a:spcBef>
              <a:tabLst>
                <a:tab pos="1066800" algn="l"/>
                <a:tab pos="1524000" algn="l"/>
                <a:tab pos="1981200" algn="l"/>
                <a:tab pos="2438400" algn="l"/>
                <a:tab pos="2895600" algn="l"/>
                <a:tab pos="3352800" algn="l"/>
                <a:tab pos="3810000" algn="l"/>
                <a:tab pos="4267200" algn="l"/>
                <a:tab pos="4724400" algn="l"/>
                <a:tab pos="5181600" algn="l"/>
                <a:tab pos="5638800" algn="l"/>
                <a:tab pos="6096000" algn="l"/>
                <a:tab pos="6553200" algn="l"/>
                <a:tab pos="7010400" algn="l"/>
                <a:tab pos="7467600" algn="l"/>
                <a:tab pos="7924800" algn="l"/>
                <a:tab pos="8382000" algn="l"/>
                <a:tab pos="8839200" algn="l"/>
                <a:tab pos="9296400" algn="l"/>
                <a:tab pos="9753600" algn="l"/>
                <a:tab pos="10210800" algn="l"/>
              </a:tabLst>
            </a:pPr>
            <a:r>
              <a:rPr lang="el-GR" sz="12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Ρήνα Κωνσταντοπούλου </a:t>
            </a:r>
            <a:r>
              <a:rPr lang="el-GR" sz="1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el-GR" sz="1200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Διευθύντρια Ερευνών</a:t>
            </a:r>
          </a:p>
          <a:p>
            <a:pPr marL="542925" indent="-533400">
              <a:lnSpc>
                <a:spcPct val="90000"/>
              </a:lnSpc>
              <a:spcBef>
                <a:spcPts val="600"/>
              </a:spcBef>
              <a:tabLst>
                <a:tab pos="1066800" algn="l"/>
                <a:tab pos="1524000" algn="l"/>
                <a:tab pos="1981200" algn="l"/>
                <a:tab pos="2438400" algn="l"/>
                <a:tab pos="2895600" algn="l"/>
                <a:tab pos="3352800" algn="l"/>
                <a:tab pos="3810000" algn="l"/>
                <a:tab pos="4267200" algn="l"/>
                <a:tab pos="4724400" algn="l"/>
                <a:tab pos="5181600" algn="l"/>
                <a:tab pos="5638800" algn="l"/>
                <a:tab pos="6096000" algn="l"/>
                <a:tab pos="6553200" algn="l"/>
                <a:tab pos="7010400" algn="l"/>
                <a:tab pos="7467600" algn="l"/>
                <a:tab pos="7924800" algn="l"/>
                <a:tab pos="8382000" algn="l"/>
                <a:tab pos="8839200" algn="l"/>
                <a:tab pos="9296400" algn="l"/>
                <a:tab pos="9753600" algn="l"/>
                <a:tab pos="10210800" algn="l"/>
              </a:tabLst>
            </a:pPr>
            <a:r>
              <a:rPr lang="el-GR" sz="12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Φλωρεντία Φωστήρα </a:t>
            </a:r>
            <a:r>
              <a:rPr lang="el-GR" sz="1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el-GR" sz="1200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Εντεταλμένη Ερευνήτρια</a:t>
            </a:r>
          </a:p>
          <a:p>
            <a:pPr marL="542925" indent="-533400">
              <a:lnSpc>
                <a:spcPct val="90000"/>
              </a:lnSpc>
              <a:spcBef>
                <a:spcPts val="600"/>
              </a:spcBef>
              <a:tabLst>
                <a:tab pos="1066800" algn="l"/>
                <a:tab pos="1524000" algn="l"/>
                <a:tab pos="1981200" algn="l"/>
                <a:tab pos="2438400" algn="l"/>
                <a:tab pos="2895600" algn="l"/>
                <a:tab pos="3352800" algn="l"/>
                <a:tab pos="3810000" algn="l"/>
                <a:tab pos="4267200" algn="l"/>
                <a:tab pos="4724400" algn="l"/>
                <a:tab pos="5181600" algn="l"/>
                <a:tab pos="5638800" algn="l"/>
                <a:tab pos="6096000" algn="l"/>
                <a:tab pos="6553200" algn="l"/>
                <a:tab pos="7010400" algn="l"/>
                <a:tab pos="7467600" algn="l"/>
                <a:tab pos="7924800" algn="l"/>
                <a:tab pos="8382000" algn="l"/>
                <a:tab pos="8839200" algn="l"/>
                <a:tab pos="9296400" algn="l"/>
                <a:tab pos="9753600" algn="l"/>
                <a:tab pos="10210800" algn="l"/>
              </a:tabLst>
            </a:pPr>
            <a:endParaRPr lang="el-GR" sz="5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42925" indent="-533400">
              <a:lnSpc>
                <a:spcPct val="90000"/>
              </a:lnSpc>
              <a:spcBef>
                <a:spcPts val="600"/>
              </a:spcBef>
              <a:tabLst>
                <a:tab pos="1066800" algn="l"/>
                <a:tab pos="1524000" algn="l"/>
                <a:tab pos="1981200" algn="l"/>
                <a:tab pos="2438400" algn="l"/>
                <a:tab pos="2895600" algn="l"/>
                <a:tab pos="3352800" algn="l"/>
                <a:tab pos="3810000" algn="l"/>
                <a:tab pos="4267200" algn="l"/>
                <a:tab pos="4724400" algn="l"/>
                <a:tab pos="5181600" algn="l"/>
                <a:tab pos="5638800" algn="l"/>
                <a:tab pos="6096000" algn="l"/>
                <a:tab pos="6553200" algn="l"/>
                <a:tab pos="7010400" algn="l"/>
                <a:tab pos="7467600" algn="l"/>
                <a:tab pos="7924800" algn="l"/>
                <a:tab pos="8382000" algn="l"/>
                <a:tab pos="8839200" algn="l"/>
                <a:tab pos="9296400" algn="l"/>
                <a:tab pos="9753600" algn="l"/>
                <a:tab pos="10210800" algn="l"/>
              </a:tabLst>
            </a:pPr>
            <a:r>
              <a:rPr lang="el-GR" sz="1200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Μεταδιδακτορικοί ερευνητές</a:t>
            </a:r>
            <a:r>
              <a:rPr lang="el-GR" sz="1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542925" indent="-533400">
              <a:lnSpc>
                <a:spcPct val="90000"/>
              </a:lnSpc>
              <a:spcBef>
                <a:spcPts val="600"/>
              </a:spcBef>
              <a:tabLst>
                <a:tab pos="1066800" algn="l"/>
                <a:tab pos="1524000" algn="l"/>
                <a:tab pos="1981200" algn="l"/>
                <a:tab pos="2438400" algn="l"/>
                <a:tab pos="2895600" algn="l"/>
                <a:tab pos="3352800" algn="l"/>
                <a:tab pos="3810000" algn="l"/>
                <a:tab pos="4267200" algn="l"/>
                <a:tab pos="4724400" algn="l"/>
                <a:tab pos="5181600" algn="l"/>
                <a:tab pos="5638800" algn="l"/>
                <a:tab pos="6096000" algn="l"/>
                <a:tab pos="6553200" algn="l"/>
                <a:tab pos="7010400" algn="l"/>
                <a:tab pos="7467600" algn="l"/>
                <a:tab pos="7924800" algn="l"/>
                <a:tab pos="8382000" algn="l"/>
                <a:tab pos="8839200" algn="l"/>
                <a:tab pos="9296400" algn="l"/>
                <a:tab pos="9753600" algn="l"/>
                <a:tab pos="10210800" algn="l"/>
              </a:tabLst>
            </a:pPr>
            <a:r>
              <a:rPr lang="el-GR" sz="12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Παρασκευή Αποστόλου</a:t>
            </a:r>
            <a:r>
              <a:rPr lang="en-US" sz="12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PhD</a:t>
            </a:r>
            <a:endParaRPr lang="el-GR" sz="12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42925" indent="-533400">
              <a:lnSpc>
                <a:spcPct val="90000"/>
              </a:lnSpc>
              <a:spcBef>
                <a:spcPts val="600"/>
              </a:spcBef>
              <a:tabLst>
                <a:tab pos="1066800" algn="l"/>
                <a:tab pos="1524000" algn="l"/>
                <a:tab pos="1981200" algn="l"/>
                <a:tab pos="2438400" algn="l"/>
                <a:tab pos="2895600" algn="l"/>
                <a:tab pos="3352800" algn="l"/>
                <a:tab pos="3810000" algn="l"/>
                <a:tab pos="4267200" algn="l"/>
                <a:tab pos="4724400" algn="l"/>
                <a:tab pos="5181600" algn="l"/>
                <a:tab pos="5638800" algn="l"/>
                <a:tab pos="6096000" algn="l"/>
                <a:tab pos="6553200" algn="l"/>
                <a:tab pos="7010400" algn="l"/>
                <a:tab pos="7467600" algn="l"/>
                <a:tab pos="7924800" algn="l"/>
                <a:tab pos="8382000" algn="l"/>
                <a:tab pos="8839200" algn="l"/>
                <a:tab pos="9296400" algn="l"/>
                <a:tab pos="9753600" algn="l"/>
                <a:tab pos="10210800" algn="l"/>
              </a:tabLst>
            </a:pPr>
            <a:r>
              <a:rPr lang="el-GR" sz="1200" b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Εφροσύνη</a:t>
            </a:r>
            <a:r>
              <a:rPr lang="el-GR" sz="12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Μενδρινού, </a:t>
            </a:r>
            <a:r>
              <a:rPr lang="en-US" sz="12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PhD</a:t>
            </a:r>
            <a:endParaRPr lang="el-GR" sz="12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42925" indent="-533400">
              <a:lnSpc>
                <a:spcPct val="90000"/>
              </a:lnSpc>
              <a:spcBef>
                <a:spcPts val="600"/>
              </a:spcBef>
              <a:tabLst>
                <a:tab pos="1066800" algn="l"/>
                <a:tab pos="1524000" algn="l"/>
                <a:tab pos="1981200" algn="l"/>
                <a:tab pos="2438400" algn="l"/>
                <a:tab pos="2895600" algn="l"/>
                <a:tab pos="3352800" algn="l"/>
                <a:tab pos="3810000" algn="l"/>
                <a:tab pos="4267200" algn="l"/>
                <a:tab pos="4724400" algn="l"/>
                <a:tab pos="5181600" algn="l"/>
                <a:tab pos="5638800" algn="l"/>
                <a:tab pos="6096000" algn="l"/>
                <a:tab pos="6553200" algn="l"/>
                <a:tab pos="7010400" algn="l"/>
                <a:tab pos="7467600" algn="l"/>
                <a:tab pos="7924800" algn="l"/>
                <a:tab pos="8382000" algn="l"/>
                <a:tab pos="8839200" algn="l"/>
                <a:tab pos="9296400" algn="l"/>
                <a:tab pos="9753600" algn="l"/>
                <a:tab pos="10210800" algn="l"/>
              </a:tabLst>
            </a:pPr>
            <a:endParaRPr lang="el-GR" sz="5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42925" indent="-533400">
              <a:lnSpc>
                <a:spcPct val="90000"/>
              </a:lnSpc>
              <a:spcBef>
                <a:spcPts val="600"/>
              </a:spcBef>
              <a:tabLst>
                <a:tab pos="1066800" algn="l"/>
                <a:tab pos="1524000" algn="l"/>
                <a:tab pos="1981200" algn="l"/>
                <a:tab pos="2438400" algn="l"/>
                <a:tab pos="2895600" algn="l"/>
                <a:tab pos="3352800" algn="l"/>
                <a:tab pos="3810000" algn="l"/>
                <a:tab pos="4267200" algn="l"/>
                <a:tab pos="4724400" algn="l"/>
                <a:tab pos="5181600" algn="l"/>
                <a:tab pos="5638800" algn="l"/>
                <a:tab pos="6096000" algn="l"/>
                <a:tab pos="6553200" algn="l"/>
                <a:tab pos="7010400" algn="l"/>
                <a:tab pos="7467600" algn="l"/>
                <a:tab pos="7924800" algn="l"/>
                <a:tab pos="8382000" algn="l"/>
                <a:tab pos="8839200" algn="l"/>
                <a:tab pos="9296400" algn="l"/>
                <a:tab pos="9753600" algn="l"/>
                <a:tab pos="10210800" algn="l"/>
              </a:tabLst>
            </a:pPr>
            <a:r>
              <a:rPr lang="el-GR" sz="1200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Υποψήφιοι διδάκτορες</a:t>
            </a:r>
            <a:r>
              <a:rPr lang="el-GR" sz="1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542925" indent="-533400">
              <a:lnSpc>
                <a:spcPct val="90000"/>
              </a:lnSpc>
              <a:spcBef>
                <a:spcPts val="600"/>
              </a:spcBef>
              <a:tabLst>
                <a:tab pos="1066800" algn="l"/>
                <a:tab pos="1524000" algn="l"/>
                <a:tab pos="1981200" algn="l"/>
                <a:tab pos="2438400" algn="l"/>
                <a:tab pos="2895600" algn="l"/>
                <a:tab pos="3352800" algn="l"/>
                <a:tab pos="3810000" algn="l"/>
                <a:tab pos="4267200" algn="l"/>
                <a:tab pos="4724400" algn="l"/>
                <a:tab pos="5181600" algn="l"/>
                <a:tab pos="5638800" algn="l"/>
                <a:tab pos="6096000" algn="l"/>
                <a:tab pos="6553200" algn="l"/>
                <a:tab pos="7010400" algn="l"/>
                <a:tab pos="7467600" algn="l"/>
                <a:tab pos="7924800" algn="l"/>
                <a:tab pos="8382000" algn="l"/>
                <a:tab pos="8839200" algn="l"/>
                <a:tab pos="9296400" algn="l"/>
                <a:tab pos="9753600" algn="l"/>
                <a:tab pos="10210800" algn="l"/>
              </a:tabLst>
            </a:pPr>
            <a:r>
              <a:rPr lang="el-GR" sz="12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Βίκυ </a:t>
            </a:r>
            <a:r>
              <a:rPr lang="el-GR" sz="1200" b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Δελλατόλα</a:t>
            </a:r>
            <a:r>
              <a:rPr lang="en-US" sz="12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MSc.</a:t>
            </a:r>
            <a:endParaRPr lang="el-GR" sz="12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42925" indent="-533400">
              <a:lnSpc>
                <a:spcPct val="90000"/>
              </a:lnSpc>
              <a:spcBef>
                <a:spcPts val="600"/>
              </a:spcBef>
              <a:tabLst>
                <a:tab pos="1066800" algn="l"/>
                <a:tab pos="1524000" algn="l"/>
                <a:tab pos="1981200" algn="l"/>
                <a:tab pos="2438400" algn="l"/>
                <a:tab pos="2895600" algn="l"/>
                <a:tab pos="3352800" algn="l"/>
                <a:tab pos="3810000" algn="l"/>
                <a:tab pos="4267200" algn="l"/>
                <a:tab pos="4724400" algn="l"/>
                <a:tab pos="5181600" algn="l"/>
                <a:tab pos="5638800" algn="l"/>
                <a:tab pos="6096000" algn="l"/>
                <a:tab pos="6553200" algn="l"/>
                <a:tab pos="7010400" algn="l"/>
                <a:tab pos="7467600" algn="l"/>
                <a:tab pos="7924800" algn="l"/>
                <a:tab pos="8382000" algn="l"/>
                <a:tab pos="8839200" algn="l"/>
                <a:tab pos="9296400" algn="l"/>
                <a:tab pos="9753600" algn="l"/>
                <a:tab pos="10210800" algn="l"/>
              </a:tabLst>
            </a:pPr>
            <a:endParaRPr lang="el-GR" sz="500" i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42925" indent="-533400">
              <a:lnSpc>
                <a:spcPct val="90000"/>
              </a:lnSpc>
              <a:spcBef>
                <a:spcPts val="600"/>
              </a:spcBef>
              <a:tabLst>
                <a:tab pos="1066800" algn="l"/>
                <a:tab pos="1524000" algn="l"/>
                <a:tab pos="1981200" algn="l"/>
                <a:tab pos="2438400" algn="l"/>
                <a:tab pos="2895600" algn="l"/>
                <a:tab pos="3352800" algn="l"/>
                <a:tab pos="3810000" algn="l"/>
                <a:tab pos="4267200" algn="l"/>
                <a:tab pos="4724400" algn="l"/>
                <a:tab pos="5181600" algn="l"/>
                <a:tab pos="5638800" algn="l"/>
                <a:tab pos="6096000" algn="l"/>
                <a:tab pos="6553200" algn="l"/>
                <a:tab pos="7010400" algn="l"/>
                <a:tab pos="7467600" algn="l"/>
                <a:tab pos="7924800" algn="l"/>
                <a:tab pos="8382000" algn="l"/>
                <a:tab pos="8839200" algn="l"/>
                <a:tab pos="9296400" algn="l"/>
                <a:tab pos="9753600" algn="l"/>
                <a:tab pos="10210800" algn="l"/>
              </a:tabLst>
            </a:pPr>
            <a:r>
              <a:rPr lang="el-GR" sz="1200" i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Βιοπληροφορικός</a:t>
            </a:r>
            <a:r>
              <a:rPr lang="el-GR" sz="1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542925" indent="-533400">
              <a:lnSpc>
                <a:spcPct val="90000"/>
              </a:lnSpc>
              <a:spcBef>
                <a:spcPts val="600"/>
              </a:spcBef>
              <a:tabLst>
                <a:tab pos="1066800" algn="l"/>
                <a:tab pos="1524000" algn="l"/>
                <a:tab pos="1981200" algn="l"/>
                <a:tab pos="2438400" algn="l"/>
                <a:tab pos="2895600" algn="l"/>
                <a:tab pos="3352800" algn="l"/>
                <a:tab pos="3810000" algn="l"/>
                <a:tab pos="4267200" algn="l"/>
                <a:tab pos="4724400" algn="l"/>
                <a:tab pos="5181600" algn="l"/>
                <a:tab pos="5638800" algn="l"/>
                <a:tab pos="6096000" algn="l"/>
                <a:tab pos="6553200" algn="l"/>
                <a:tab pos="7010400" algn="l"/>
                <a:tab pos="7467600" algn="l"/>
                <a:tab pos="7924800" algn="l"/>
                <a:tab pos="8382000" algn="l"/>
                <a:tab pos="8839200" algn="l"/>
                <a:tab pos="9296400" algn="l"/>
                <a:tab pos="9753600" algn="l"/>
                <a:tab pos="10210800" algn="l"/>
              </a:tabLst>
            </a:pPr>
            <a:r>
              <a:rPr lang="el-GR" sz="12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Θάνος </a:t>
            </a:r>
            <a:r>
              <a:rPr lang="el-GR" sz="1200" b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Παπαθανασίου</a:t>
            </a:r>
            <a:r>
              <a:rPr lang="el-GR" sz="12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2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MSc.</a:t>
            </a:r>
            <a:endParaRPr lang="el-GR" sz="12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42925" indent="-533400">
              <a:lnSpc>
                <a:spcPct val="90000"/>
              </a:lnSpc>
              <a:spcBef>
                <a:spcPts val="600"/>
              </a:spcBef>
              <a:tabLst>
                <a:tab pos="1066800" algn="l"/>
                <a:tab pos="1524000" algn="l"/>
                <a:tab pos="1981200" algn="l"/>
                <a:tab pos="2438400" algn="l"/>
                <a:tab pos="2895600" algn="l"/>
                <a:tab pos="3352800" algn="l"/>
                <a:tab pos="3810000" algn="l"/>
                <a:tab pos="4267200" algn="l"/>
                <a:tab pos="4724400" algn="l"/>
                <a:tab pos="5181600" algn="l"/>
                <a:tab pos="5638800" algn="l"/>
                <a:tab pos="6096000" algn="l"/>
                <a:tab pos="6553200" algn="l"/>
                <a:tab pos="7010400" algn="l"/>
                <a:tab pos="7467600" algn="l"/>
                <a:tab pos="7924800" algn="l"/>
                <a:tab pos="8382000" algn="l"/>
                <a:tab pos="8839200" algn="l"/>
                <a:tab pos="9296400" algn="l"/>
                <a:tab pos="9753600" algn="l"/>
                <a:tab pos="10210800" algn="l"/>
              </a:tabLst>
            </a:pPr>
            <a:endParaRPr lang="en-US" sz="900" b="1" i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42925" indent="-533400">
              <a:lnSpc>
                <a:spcPct val="90000"/>
              </a:lnSpc>
              <a:spcBef>
                <a:spcPts val="600"/>
              </a:spcBef>
              <a:tabLst>
                <a:tab pos="1066800" algn="l"/>
                <a:tab pos="1524000" algn="l"/>
                <a:tab pos="1981200" algn="l"/>
                <a:tab pos="2438400" algn="l"/>
                <a:tab pos="2895600" algn="l"/>
                <a:tab pos="3352800" algn="l"/>
                <a:tab pos="3810000" algn="l"/>
                <a:tab pos="4267200" algn="l"/>
                <a:tab pos="4724400" algn="l"/>
                <a:tab pos="5181600" algn="l"/>
                <a:tab pos="5638800" algn="l"/>
                <a:tab pos="6096000" algn="l"/>
                <a:tab pos="6553200" algn="l"/>
                <a:tab pos="7010400" algn="l"/>
                <a:tab pos="7467600" algn="l"/>
                <a:tab pos="7924800" algn="l"/>
                <a:tab pos="8382000" algn="l"/>
                <a:tab pos="8839200" algn="l"/>
                <a:tab pos="9296400" algn="l"/>
                <a:tab pos="9753600" algn="l"/>
                <a:tab pos="10210800" algn="l"/>
              </a:tabLst>
            </a:pPr>
            <a:r>
              <a:rPr lang="el-GR" sz="1200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Γραμματειακή υποστήριξη</a:t>
            </a:r>
            <a:r>
              <a:rPr lang="el-GR" sz="1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542925" indent="-533400">
              <a:lnSpc>
                <a:spcPct val="90000"/>
              </a:lnSpc>
              <a:spcBef>
                <a:spcPts val="600"/>
              </a:spcBef>
              <a:tabLst>
                <a:tab pos="1066800" algn="l"/>
                <a:tab pos="1524000" algn="l"/>
                <a:tab pos="1981200" algn="l"/>
                <a:tab pos="2438400" algn="l"/>
                <a:tab pos="2895600" algn="l"/>
                <a:tab pos="3352800" algn="l"/>
                <a:tab pos="3810000" algn="l"/>
                <a:tab pos="4267200" algn="l"/>
                <a:tab pos="4724400" algn="l"/>
                <a:tab pos="5181600" algn="l"/>
                <a:tab pos="5638800" algn="l"/>
                <a:tab pos="6096000" algn="l"/>
                <a:tab pos="6553200" algn="l"/>
                <a:tab pos="7010400" algn="l"/>
                <a:tab pos="7467600" algn="l"/>
                <a:tab pos="7924800" algn="l"/>
                <a:tab pos="8382000" algn="l"/>
                <a:tab pos="8839200" algn="l"/>
                <a:tab pos="9296400" algn="l"/>
                <a:tab pos="9753600" algn="l"/>
                <a:tab pos="10210800" algn="l"/>
              </a:tabLst>
            </a:pPr>
            <a:r>
              <a:rPr lang="el-GR" altLang="el-GR" sz="12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Ελευθερία </a:t>
            </a:r>
            <a:r>
              <a:rPr lang="el-GR" altLang="el-GR" sz="1200" b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Ανδριτσοπούλου</a:t>
            </a:r>
            <a:r>
              <a:rPr lang="el-GR" altLang="el-GR" sz="12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el-GR" sz="12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sz="12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Sc.</a:t>
            </a:r>
            <a:endParaRPr lang="el-GR" altLang="el-GR" sz="12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42925" indent="-533400">
              <a:lnSpc>
                <a:spcPct val="90000"/>
              </a:lnSpc>
              <a:spcBef>
                <a:spcPts val="600"/>
              </a:spcBef>
              <a:tabLst>
                <a:tab pos="1066800" algn="l"/>
                <a:tab pos="1524000" algn="l"/>
                <a:tab pos="1981200" algn="l"/>
                <a:tab pos="2438400" algn="l"/>
                <a:tab pos="2895600" algn="l"/>
                <a:tab pos="3352800" algn="l"/>
                <a:tab pos="3810000" algn="l"/>
                <a:tab pos="4267200" algn="l"/>
                <a:tab pos="4724400" algn="l"/>
                <a:tab pos="5181600" algn="l"/>
                <a:tab pos="5638800" algn="l"/>
                <a:tab pos="6096000" algn="l"/>
                <a:tab pos="6553200" algn="l"/>
                <a:tab pos="7010400" algn="l"/>
                <a:tab pos="7467600" algn="l"/>
                <a:tab pos="7924800" algn="l"/>
                <a:tab pos="8382000" algn="l"/>
                <a:tab pos="8839200" algn="l"/>
                <a:tab pos="9296400" algn="l"/>
                <a:tab pos="9753600" algn="l"/>
                <a:tab pos="10210800" algn="l"/>
              </a:tabLst>
            </a:pPr>
            <a:r>
              <a:rPr lang="el-GR" altLang="el-GR" sz="12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Εύα </a:t>
            </a:r>
            <a:r>
              <a:rPr lang="el-GR" altLang="el-GR" sz="1200" b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Τράντου</a:t>
            </a:r>
            <a:r>
              <a:rPr lang="en-US" altLang="el-GR" sz="12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B</a:t>
            </a:r>
            <a:r>
              <a:rPr lang="en-US" sz="12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Sc.</a:t>
            </a:r>
            <a:endParaRPr lang="el-GR" altLang="el-GR" sz="12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42925" indent="-533400">
              <a:lnSpc>
                <a:spcPct val="90000"/>
              </a:lnSpc>
              <a:spcBef>
                <a:spcPts val="600"/>
              </a:spcBef>
              <a:tabLst>
                <a:tab pos="1066800" algn="l"/>
                <a:tab pos="1524000" algn="l"/>
                <a:tab pos="1981200" algn="l"/>
                <a:tab pos="2438400" algn="l"/>
                <a:tab pos="2895600" algn="l"/>
                <a:tab pos="3352800" algn="l"/>
                <a:tab pos="3810000" algn="l"/>
                <a:tab pos="4267200" algn="l"/>
                <a:tab pos="4724400" algn="l"/>
                <a:tab pos="5181600" algn="l"/>
                <a:tab pos="5638800" algn="l"/>
                <a:tab pos="6096000" algn="l"/>
                <a:tab pos="6553200" algn="l"/>
                <a:tab pos="7010400" algn="l"/>
                <a:tab pos="7467600" algn="l"/>
                <a:tab pos="7924800" algn="l"/>
                <a:tab pos="8382000" algn="l"/>
                <a:tab pos="8839200" algn="l"/>
                <a:tab pos="9296400" algn="l"/>
                <a:tab pos="9753600" algn="l"/>
                <a:tab pos="10210800" algn="l"/>
              </a:tabLst>
            </a:pPr>
            <a:endParaRPr lang="el-GR" altLang="el-G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" name="Group 11"/>
          <p:cNvGrpSpPr>
            <a:grpSpLocks/>
          </p:cNvGrpSpPr>
          <p:nvPr/>
        </p:nvGrpSpPr>
        <p:grpSpPr bwMode="auto">
          <a:xfrm>
            <a:off x="266700" y="219181"/>
            <a:ext cx="10369562" cy="893763"/>
            <a:chOff x="447" y="63"/>
            <a:chExt cx="6532" cy="563"/>
          </a:xfrm>
        </p:grpSpPr>
        <p:sp>
          <p:nvSpPr>
            <p:cNvPr id="8" name="Rectangle 8"/>
            <p:cNvSpPr>
              <a:spLocks noChangeArrowheads="1"/>
            </p:cNvSpPr>
            <p:nvPr/>
          </p:nvSpPr>
          <p:spPr bwMode="auto">
            <a:xfrm>
              <a:off x="1126" y="252"/>
              <a:ext cx="5853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l-GR" b="1" dirty="0">
                  <a:solidFill>
                    <a:srgbClr val="EAEAEA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charset="0"/>
                </a:rPr>
                <a:t>ΕΡΓΑΣΤΗΡΙΟ ΜΟΡΙΑΚΗΣ ΓΕΝΕΤΙΚΗΣ ΤΟΥ ΑΝΘΡΩΠΟΥ</a:t>
              </a:r>
              <a:r>
                <a:rPr lang="en-US" b="1" dirty="0">
                  <a:solidFill>
                    <a:srgbClr val="EAEAEA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charset="0"/>
                </a:rPr>
                <a:t> </a:t>
              </a:r>
              <a:r>
                <a:rPr lang="el-GR" b="1" dirty="0">
                  <a:solidFill>
                    <a:srgbClr val="EAEAEA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charset="0"/>
                </a:rPr>
                <a:t>Ε.Κ.Ε.Φ.Ε. ‘ΔΗΜΟΚΡΙΤΟΣ’</a:t>
              </a:r>
            </a:p>
          </p:txBody>
        </p:sp>
        <p:pic>
          <p:nvPicPr>
            <p:cNvPr id="9" name="Picture 9" descr="demokritos_trans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47" y="63"/>
              <a:ext cx="574" cy="563"/>
            </a:xfrm>
            <a:prstGeom prst="rect">
              <a:avLst/>
            </a:prstGeom>
            <a:noFill/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</p:pic>
      </p:grpSp>
      <p:pic>
        <p:nvPicPr>
          <p:cNvPr id="2" name="Picture 9">
            <a:extLst>
              <a:ext uri="{FF2B5EF4-FFF2-40B4-BE49-F238E27FC236}">
                <a16:creationId xmlns:a16="http://schemas.microsoft.com/office/drawing/2014/main" id="{DB4032BA-CA01-BF72-3E17-A707E9AB67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426" y="2716819"/>
            <a:ext cx="2574111" cy="1878263"/>
          </a:xfrm>
          <a:prstGeom prst="rect">
            <a:avLst/>
          </a:prstGeom>
        </p:spPr>
      </p:pic>
      <p:pic>
        <p:nvPicPr>
          <p:cNvPr id="3" name="Picture 4" descr="To Get the Most Out of Your Team, Ask Better Questions - Business HorsePower">
            <a:extLst>
              <a:ext uri="{FF2B5EF4-FFF2-40B4-BE49-F238E27FC236}">
                <a16:creationId xmlns:a16="http://schemas.microsoft.com/office/drawing/2014/main" id="{4665AB71-7B91-CDBC-74EA-7F3A42A4E6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7194" y="1575260"/>
            <a:ext cx="4161380" cy="4161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322816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Ιόν">
  <a:themeElements>
    <a:clrScheme name="Ιό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Ιό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Ιό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1868</TotalTime>
  <Words>1598</Words>
  <Application>Microsoft Office PowerPoint</Application>
  <PresentationFormat>Ευρεία οθόνη</PresentationFormat>
  <Paragraphs>298</Paragraphs>
  <Slides>53</Slides>
  <Notes>13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11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53</vt:i4>
      </vt:variant>
    </vt:vector>
  </HeadingPairs>
  <TitlesOfParts>
    <vt:vector size="65" baseType="lpstr">
      <vt:lpstr>Arial</vt:lpstr>
      <vt:lpstr>Avenir</vt:lpstr>
      <vt:lpstr>Calibri</vt:lpstr>
      <vt:lpstr>Cambria</vt:lpstr>
      <vt:lpstr>Century Gothic</vt:lpstr>
      <vt:lpstr>Palatino Linotype</vt:lpstr>
      <vt:lpstr>Segoe</vt:lpstr>
      <vt:lpstr>Times</vt:lpstr>
      <vt:lpstr>Times New Roman</vt:lpstr>
      <vt:lpstr>Wingdings</vt:lpstr>
      <vt:lpstr>Wingdings 3</vt:lpstr>
      <vt:lpstr>Ιόν</vt:lpstr>
      <vt:lpstr>Οικογενής και Κληρονομικός Καρκίνος</vt:lpstr>
      <vt:lpstr>Παρουσίαση του PowerPoint</vt:lpstr>
      <vt:lpstr>Παρουσίαση του PowerPoint</vt:lpstr>
      <vt:lpstr>Τι προκαλεί καρκίνο?</vt:lpstr>
      <vt:lpstr>All Cancer is GENETIC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Τι είναι γενετική παραλλαγή?</vt:lpstr>
      <vt:lpstr>Είδη μοριακών βλαβών</vt:lpstr>
      <vt:lpstr>Είδη μεταλλάξεων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Τι θα πρέπει να παρατηρήσουμε στο γενεαλογικό δέντρο   </vt:lpstr>
      <vt:lpstr> Πώς ξεχωρίζουμε τον κληρονομικό καρκίνο από τον σποραδικό?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BRCA1  p.Gly1738Arg</vt:lpstr>
      <vt:lpstr>Παρουσίαση του PowerPoint</vt:lpstr>
      <vt:lpstr>ΔΙΕΙΣΔΥΤΙΚΟΤΗΤΑ (penetrance)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Γενετική κληρονομικών συνδρόμων καρκίνου</dc:title>
  <dc:creator>Reena Konstantopoulou</dc:creator>
  <cp:lastModifiedBy>Sotiria Sotiriou</cp:lastModifiedBy>
  <cp:revision>68</cp:revision>
  <dcterms:created xsi:type="dcterms:W3CDTF">2017-03-23T10:06:37Z</dcterms:created>
  <dcterms:modified xsi:type="dcterms:W3CDTF">2026-04-20T06:48:04Z</dcterms:modified>
</cp:coreProperties>
</file>