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media/image55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79" r:id="rId3"/>
    <p:sldMasterId id="2147483692" r:id="rId4"/>
  </p:sldMasterIdLst>
  <p:sldIdLst>
    <p:sldId id="256" r:id="rId5"/>
    <p:sldId id="257" r:id="rId6"/>
    <p:sldId id="258" r:id="rId7"/>
    <p:sldId id="259" r:id="rId8"/>
    <p:sldId id="260" r:id="rId9"/>
    <p:sldId id="340" r:id="rId10"/>
    <p:sldId id="344" r:id="rId11"/>
    <p:sldId id="345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343" r:id="rId23"/>
    <p:sldId id="275" r:id="rId24"/>
    <p:sldId id="276" r:id="rId25"/>
    <p:sldId id="277" r:id="rId26"/>
    <p:sldId id="278" r:id="rId27"/>
    <p:sldId id="279" r:id="rId28"/>
    <p:sldId id="280" r:id="rId29"/>
    <p:sldId id="338" r:id="rId30"/>
    <p:sldId id="282" r:id="rId31"/>
    <p:sldId id="2212" r:id="rId32"/>
    <p:sldId id="284" r:id="rId33"/>
    <p:sldId id="2211" r:id="rId34"/>
    <p:sldId id="285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21" r:id="rId63"/>
    <p:sldId id="314" r:id="rId64"/>
    <p:sldId id="315" r:id="rId65"/>
    <p:sldId id="320" r:id="rId66"/>
    <p:sldId id="346" r:id="rId67"/>
    <p:sldId id="322" r:id="rId68"/>
    <p:sldId id="531" r:id="rId69"/>
    <p:sldId id="411" r:id="rId70"/>
    <p:sldId id="323" r:id="rId71"/>
    <p:sldId id="324" r:id="rId72"/>
    <p:sldId id="325" r:id="rId73"/>
    <p:sldId id="335" r:id="rId74"/>
    <p:sldId id="336" r:id="rId75"/>
  </p:sldIdLst>
  <p:sldSz cx="9144000" cy="6858000" type="screen4x3"/>
  <p:notesSz cx="9144000" cy="6858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5600" y="734785"/>
            <a:ext cx="4996799" cy="57198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10362" y="1219962"/>
            <a:ext cx="7924800" cy="914400"/>
          </a:xfrm>
          <a:custGeom>
            <a:avLst/>
            <a:gdLst/>
            <a:ahLst/>
            <a:cxnLst/>
            <a:rect l="l" t="t" r="r" b="b"/>
            <a:pathLst>
              <a:path w="7924800" h="914400">
                <a:moveTo>
                  <a:pt x="0" y="914400"/>
                </a:moveTo>
                <a:lnTo>
                  <a:pt x="0" y="0"/>
                </a:lnTo>
                <a:lnTo>
                  <a:pt x="7924800" y="0"/>
                </a:lnTo>
              </a:path>
            </a:pathLst>
          </a:custGeom>
          <a:ln w="25400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981962" y="3963162"/>
            <a:ext cx="6512559" cy="0"/>
          </a:xfrm>
          <a:custGeom>
            <a:avLst/>
            <a:gdLst/>
            <a:ahLst/>
            <a:cxnLst/>
            <a:rect l="l" t="t" r="r" b="b"/>
            <a:pathLst>
              <a:path w="6512559">
                <a:moveTo>
                  <a:pt x="0" y="0"/>
                </a:moveTo>
                <a:lnTo>
                  <a:pt x="6512052" y="0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119" y="1632585"/>
            <a:ext cx="7185761" cy="726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93570" y="3875988"/>
            <a:ext cx="5356859" cy="726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5600" y="734785"/>
            <a:ext cx="4996799" cy="57198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81762" y="229361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609600"/>
                </a:moveTo>
                <a:lnTo>
                  <a:pt x="0" y="0"/>
                </a:lnTo>
                <a:lnTo>
                  <a:pt x="8229600" y="0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57962" y="6172962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FF2B5EF4-FFF2-40B4-BE49-F238E27FC236}">
                <a16:creationId xmlns:a16="http://schemas.microsoft.com/office/drawing/2014/main" id="{B962B04D-7787-36A2-0540-EAE1B14F178D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233AD03D-1238-AD54-A924-EF0CE3D41F97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4" name="Rectangle 21">
            <a:extLst>
              <a:ext uri="{FF2B5EF4-FFF2-40B4-BE49-F238E27FC236}">
                <a16:creationId xmlns:a16="http://schemas.microsoft.com/office/drawing/2014/main" id="{17D6D75B-64B6-7720-C1CB-7140A7681D26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5488436C-D720-9BD0-3FDB-44F0F885EF7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32B49D-0ABA-08E8-D825-A1245487A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9F984347-C47E-2919-BFEA-280A721F6F5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75C9CD-A867-4A05-5616-CDBDE6A8B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40503F7-3251-5A74-6E2D-68D441C8BCFD}"/>
              </a:ext>
            </a:extLst>
          </p:cNvPr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164B4D8-63B1-A488-7251-5834191DB7BE}"/>
              </a:ext>
            </a:extLst>
          </p:cNvPr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27">
            <a:extLst>
              <a:ext uri="{FF2B5EF4-FFF2-40B4-BE49-F238E27FC236}">
                <a16:creationId xmlns:a16="http://schemas.microsoft.com/office/drawing/2014/main" id="{3EE0F085-A968-2188-66A3-64B54963E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Footer Placeholder 16">
            <a:extLst>
              <a:ext uri="{FF2B5EF4-FFF2-40B4-BE49-F238E27FC236}">
                <a16:creationId xmlns:a16="http://schemas.microsoft.com/office/drawing/2014/main" id="{84CF37F0-9A9C-11F2-99D9-0A4154A56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28">
            <a:extLst>
              <a:ext uri="{FF2B5EF4-FFF2-40B4-BE49-F238E27FC236}">
                <a16:creationId xmlns:a16="http://schemas.microsoft.com/office/drawing/2014/main" id="{9D5ED3F9-5833-3A34-6648-B445FF3FF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321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021A640-CA8A-4144-33B5-5EED44067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565E7-DC2F-494B-8A93-5A10F5B81937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742F4E9-0297-8AE8-8BE7-76F9C171E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71850F4-2899-45A7-CFFF-44453EAB0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6E6A77E-CFCE-4B7E-8476-83D73FD769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16729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751CE476-DA1A-67DC-037E-486D4EF6423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8EF9F257-7B29-0D70-5888-EF9690B99A0F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908FCA1B-AA83-6E31-CB00-94CD2FF4017A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E70E8E93-FCEE-FDFB-9951-40EA99B6D0AC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1AE2E423-9144-CC73-6B2E-61707486B19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A057C58B-DD66-270C-4FCD-403B3B9C9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2214B1-8353-7C29-21E4-A750C802A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B59B9F-B496-1438-5C86-F468B89AF8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544B4702-2134-EB0E-E440-3CB5C4E542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31B3FC5-67B0-95A5-04EB-2E230A4D7BF4}"/>
              </a:ext>
            </a:extLst>
          </p:cNvPr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85E2628-BC7A-FAA9-C509-C354F3D2F0DC}"/>
              </a:ext>
            </a:extLst>
          </p:cNvPr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FFB9BC6-D36E-9429-A29B-E058400AB1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9C7C2A9D-3CFF-8877-7D51-813B1C632BB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AEC0E-6774-47F2-B1A8-B606A28ED194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A842FDD-BC95-35BF-BBB4-8F7D48CA7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7FB0071-AE27-47B3-A37C-A80D06960C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90265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raight Connector 19">
            <a:extLst>
              <a:ext uri="{FF2B5EF4-FFF2-40B4-BE49-F238E27FC236}">
                <a16:creationId xmlns:a16="http://schemas.microsoft.com/office/drawing/2014/main" id="{1444E8EE-57EC-799E-B4E9-3B542C5815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057E5DF1-D9EC-376E-36C0-BDF3243439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BFE50-7369-4416-8273-7F8E59CAD81F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532B2630-FC90-9D5B-57D0-5E37D0FCF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4DB6BCDF-08CD-C313-746A-6776572A3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2DB0A4C-734E-4A59-9DEE-DB3AE21A63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9283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9">
            <a:extLst>
              <a:ext uri="{FF2B5EF4-FFF2-40B4-BE49-F238E27FC236}">
                <a16:creationId xmlns:a16="http://schemas.microsoft.com/office/drawing/2014/main" id="{CBC63D58-505C-B334-8CDD-D809C91D22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89DDED66-E17C-025A-48BF-342D1FE2114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1DDE95B2-9565-587C-5761-F8620F2930E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F23D0BAA-4C9A-D55B-75D0-3C3EED104AC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9D080A03-84AC-4F56-B6A3-3963E3F79C07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21EF11-508B-05D1-043E-C312ACBB4316}"/>
              </a:ext>
            </a:extLst>
          </p:cNvPr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10B0B1-B21E-8607-AB11-87BE97E09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0980903A-13A2-1766-F986-C71E24CABCD4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2087ED-C90A-4FB7-DEC1-BD02EE56D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BDCBFFE-7D6D-899D-F1C1-406FD9BA3F4C}"/>
              </a:ext>
            </a:extLst>
          </p:cNvPr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2909E8-5EB8-D304-7FCE-E1E3CEDA2403}"/>
              </a:ext>
            </a:extLst>
          </p:cNvPr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6">
            <a:extLst>
              <a:ext uri="{FF2B5EF4-FFF2-40B4-BE49-F238E27FC236}">
                <a16:creationId xmlns:a16="http://schemas.microsoft.com/office/drawing/2014/main" id="{4B7EC4F7-C975-CF6D-20EB-484BFF0D5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FC5DE-8CDA-4C8D-9D7D-28EE6CBE8A33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BFB84E1B-152F-1357-5030-A503674F9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6E02598B-DF3E-8517-797D-01CDEE15D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201F574-8DFD-4032-B1E2-3BDD7001A0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24952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3EDC22-066C-3783-CE93-E12728925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3D216-444A-4FAC-8456-ECA37636946A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A10C6-7394-B57D-4215-48D1D0B16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699663-618C-E5E6-A8E2-AEB20D652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4DF08B9-D23E-41B1-81E4-0E72DCCDB5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0602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FF2B5EF4-FFF2-40B4-BE49-F238E27FC236}">
                <a16:creationId xmlns:a16="http://schemas.microsoft.com/office/drawing/2014/main" id="{BA50F4A5-AB0C-C698-1759-34A4C031513D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8DE252B7-D70B-5DA3-EC20-755D77EACC7D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4" name="Rectangle 21">
            <a:extLst>
              <a:ext uri="{FF2B5EF4-FFF2-40B4-BE49-F238E27FC236}">
                <a16:creationId xmlns:a16="http://schemas.microsoft.com/office/drawing/2014/main" id="{70818256-4A87-F15C-AF5D-32DB75D29E1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66CC708E-A9D8-1EB7-ECDC-DCF9BC2C969E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6D6D67-3D5A-BD11-3393-7068016C9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00A0E0-7447-2271-9B05-0B06B3400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04ED5756-55C5-9E65-9E29-408A32BE3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882C6-83FE-4AE9-9EC3-155DE64F9FB8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1821AD25-601F-9BB5-DCDB-20CBE021D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909FD91-71AC-455D-EF8F-22DE58A00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D21C69D-62B1-4A9F-B3BD-4E10D0FC6C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933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0CEDFC9-7CD4-D307-D14B-45A5FBAA8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DA04F0E4-22C7-1434-7495-EAF31D7EBE55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A10BD42B-E71E-92C4-AE62-9DE0F4F7BB2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C83A6F7-DEC8-FD91-DB16-6A1932D40E91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60FAAA74-7BA4-9DE1-EC5B-7EBFF7094B22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9DE27D-2FF5-335B-E469-5194D6CF53C0}"/>
              </a:ext>
            </a:extLst>
          </p:cNvPr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BD52FF-266A-9342-154C-848FA8A65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E4DC0D1A-BF01-8340-1D9F-C3B84751EE7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093DC14-902C-C925-2C79-B2319D8F5A84}"/>
              </a:ext>
            </a:extLst>
          </p:cNvPr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001E45C-6BFB-BAF3-1F42-B9FD18ACD91F}"/>
              </a:ext>
            </a:extLst>
          </p:cNvPr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AA7D0E-D143-15AF-E6E7-93F35055D3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17C199EB-13F1-503B-7F72-8F2233A298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9130609-F486-458B-8549-A9D68ABCC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67B8AFAE-A890-2D26-9546-25DC0DB6F90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4E8A6-00BA-4F29-83C1-1993163D9032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B12746D9-98E1-BAD3-D90D-8181B911D1A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80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6C7D7E74-5342-1043-0A80-8E4E1D10221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638C1C82-965F-F10D-8EC4-7C9E8D120283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074DB005-9137-AAE2-5628-77CAA372122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0662707F-86CB-B40D-B9FC-6E1179CCD6C6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9" name="Rectangle 24">
            <a:extLst>
              <a:ext uri="{FF2B5EF4-FFF2-40B4-BE49-F238E27FC236}">
                <a16:creationId xmlns:a16="http://schemas.microsoft.com/office/drawing/2014/main" id="{35512370-5A44-C8C4-C25B-9F4A127983CF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8AC928-FDF4-2160-5710-617D92D30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5FAE22-D12B-8C4A-3B0C-8DACB1B605E5}"/>
              </a:ext>
            </a:extLst>
          </p:cNvPr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7F1037-0E47-128F-5BEC-2E5E03071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B902390-3C9A-6C17-E78A-E7A64D85BEFC}"/>
              </a:ext>
            </a:extLst>
          </p:cNvPr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FD3E7E6-6CA7-A8FC-436F-3CFD7D21C253}"/>
              </a:ext>
            </a:extLst>
          </p:cNvPr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A7F2D8-8BD4-F820-6F8C-8D7453650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6B8A9992-526F-C73E-5D77-ACA86F4643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39FD013-95B6-45DC-B1FD-38EB82DC9E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BBEA467A-0BF7-0F1A-32F4-5966B0BCA43D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E9E139-D107-4391-8F47-2DDC2933BCE5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434F3400-56D6-4750-C550-DE42E4DB97E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06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13142-A0D9-9B44-2098-1A60412EB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F7C45-D8B0-41B6-BB38-08F7ED25EAD3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57C11-516F-BF8E-375D-1FE97FA1D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2F615-2AFF-0BC6-32FA-94E82696B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07B4558-776E-4F1C-A438-70EBD9EA34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1187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E0D04B11-8486-900A-663F-02B04A1E5653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93F8493E-979D-A07F-D7B0-A9CB1873106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17ED517C-ECAA-4066-DD79-F20E74C031CA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87D8C1A9-46F4-AE2B-75C6-70159DAA1B2A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43939E-0294-15FA-248E-419AF2767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EF8494-B71A-50A6-9335-81604DEE0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D193D185-1296-3ACA-B957-24F504866FC9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B514BE1-9F13-D378-22F0-B59431A0A007}"/>
              </a:ext>
            </a:extLst>
          </p:cNvPr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3C2B557-4C4D-CD99-692B-CA6635C9B89D}"/>
              </a:ext>
            </a:extLst>
          </p:cNvPr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4916FFB-8A8C-DB9F-6464-4713694BFF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7260CF4-1FC7-4618-84A8-CF60185546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5C4E660-6038-031C-E521-2D2605F013A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DA880-CCF3-4F9A-88EB-0B0FDE0C9778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87F8233A-0C38-500D-43DC-D04EB36CD07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004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4965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FF2B5EF4-FFF2-40B4-BE49-F238E27FC236}">
                <a16:creationId xmlns:a16="http://schemas.microsoft.com/office/drawing/2014/main" id="{D4002C8A-1F45-346F-7D15-73F9EF33AA8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F3DBB4E5-BCF8-E5FF-9F2B-F5690DDB2EFF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4" name="Rectangle 21">
            <a:extLst>
              <a:ext uri="{FF2B5EF4-FFF2-40B4-BE49-F238E27FC236}">
                <a16:creationId xmlns:a16="http://schemas.microsoft.com/office/drawing/2014/main" id="{2197D6C7-025A-9A46-0352-E2A2DBE0B6C5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13292BCD-FF58-4DBF-3D77-B41D7BF0F681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CF4317-9C76-C4B2-1B17-BCD6243D0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0BF96FC3-61F5-D712-40DB-7BEBD1E96BB7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9252CD-A536-EF4C-FEB4-0F45B0B42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AFA09D1-9F58-502F-CFFC-A2D3ED00B842}"/>
              </a:ext>
            </a:extLst>
          </p:cNvPr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B4B9C6F-1FCF-10E1-D645-C59A88DB0584}"/>
              </a:ext>
            </a:extLst>
          </p:cNvPr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27">
            <a:extLst>
              <a:ext uri="{FF2B5EF4-FFF2-40B4-BE49-F238E27FC236}">
                <a16:creationId xmlns:a16="http://schemas.microsoft.com/office/drawing/2014/main" id="{EB48D01C-E1C0-0BDD-A843-9DAC6E35F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D53BF-B730-4BF4-B7F0-0BCB7DA56B47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14" name="Footer Placeholder 16">
            <a:extLst>
              <a:ext uri="{FF2B5EF4-FFF2-40B4-BE49-F238E27FC236}">
                <a16:creationId xmlns:a16="http://schemas.microsoft.com/office/drawing/2014/main" id="{E9DF936B-3E38-A7DC-7159-E299CF954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28">
            <a:extLst>
              <a:ext uri="{FF2B5EF4-FFF2-40B4-BE49-F238E27FC236}">
                <a16:creationId xmlns:a16="http://schemas.microsoft.com/office/drawing/2014/main" id="{108D3752-EDCC-1FA3-00FB-629C1940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94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DA0220B-24D0-62AE-00E8-4B9CA5458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89E6D-52F1-413D-AEB1-43385025AB0D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A76D373-88DB-7BBE-CF37-E3D39A08C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C3B74E1-1540-3BB2-CA6C-FD3A1B8AD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5E71639-DBBC-4599-A202-5BB6C85108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10879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6EEA22FB-C955-560C-D8E1-E504D6B0E647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6EBDCEF2-9961-44EF-987A-5F19B13F39C3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34A69318-FAE2-5AEB-E6D7-662F3F76A485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91C93780-9F31-18E5-5B22-43C5EE2BFA73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DAC69D57-AF24-A6CE-F869-ABED684C47E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332AA29A-7312-2A8B-6769-C2D8704B8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F39545-D734-3EAE-7577-85F52B2F0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D84749-8481-BCC9-81E6-B3DFC3910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67E3D796-527A-F5E1-2303-5117B94CBB7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CF6F107-8DDC-E56A-44FD-9413B5CEB2B3}"/>
              </a:ext>
            </a:extLst>
          </p:cNvPr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D0A75A4-18B8-9103-4B64-B623EE390B5E}"/>
              </a:ext>
            </a:extLst>
          </p:cNvPr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16ADF5F-624B-79AE-0E61-68A5CB6055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3CD5E70A-DDF8-6EDD-E44C-8BAA34443BF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9CB21-22C5-4992-839B-F35F120D27AC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2F6562E-00E2-763C-64F6-597596366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FE0F984-8BB1-46D2-ADF0-DC4B9BE739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50827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raight Connector 19">
            <a:extLst>
              <a:ext uri="{FF2B5EF4-FFF2-40B4-BE49-F238E27FC236}">
                <a16:creationId xmlns:a16="http://schemas.microsoft.com/office/drawing/2014/main" id="{3BD49980-AD33-F36C-6FCE-134AD3DDEF0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07460BBA-4540-C015-F408-B646DC385E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A699C-8584-484F-A15A-AE7D5EA71AB8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8A2CACF4-04C6-4834-0B7E-BF023DC04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623FF300-D912-0D5E-D0B9-B018C238C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7197BE9-5BA0-4CC3-99E2-547B850187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07931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9">
            <a:extLst>
              <a:ext uri="{FF2B5EF4-FFF2-40B4-BE49-F238E27FC236}">
                <a16:creationId xmlns:a16="http://schemas.microsoft.com/office/drawing/2014/main" id="{AD7A0C35-1F4B-A93A-33F1-C1D6111941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DE5B361B-15BA-1591-456A-39663D54D3B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5145B002-9ABA-D926-58ED-BA231333552F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9E8C9D94-F89D-F45D-BB0E-B2DA357042C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694D936C-2DDB-D23A-8F5A-6FF5888E2F7F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CEFB5D-3A63-24AC-D004-8BA0F0B1CB0B}"/>
              </a:ext>
            </a:extLst>
          </p:cNvPr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8CA94D-98D4-E585-D2BD-CAE2E3AEC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AC4B57DB-E8AC-2AB0-5AED-EF98A5D0C96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8ADA6B-E418-F36A-12BD-C05F99DE5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DFB519C-5D9B-971E-F538-D331BC7302CD}"/>
              </a:ext>
            </a:extLst>
          </p:cNvPr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AC09431-45D9-604F-E8EF-8F5D57ED1ADF}"/>
              </a:ext>
            </a:extLst>
          </p:cNvPr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6">
            <a:extLst>
              <a:ext uri="{FF2B5EF4-FFF2-40B4-BE49-F238E27FC236}">
                <a16:creationId xmlns:a16="http://schemas.microsoft.com/office/drawing/2014/main" id="{5A58095D-51B9-C7C5-EB3E-2460553B1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450F8-1590-48DB-9940-FCEEEFE306C9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924089BA-3965-3B5B-53AE-F52BBB054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8190E803-8681-0E4B-E2F8-AFA18DC28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C6284B1-24C9-4B9D-BA1B-823B35CFCD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4352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E6DA19-B2B7-ABA2-E2C6-85F8F3175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C4D3D-3E6E-432F-B428-10C3295A899C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1917E2-B1CD-7E2C-4227-6AA47A880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8E3B2C-0555-68A6-D38D-DE3B7A769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64BBD13-D0BB-4EB8-B83B-0E9EEF9C5D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62993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FF2B5EF4-FFF2-40B4-BE49-F238E27FC236}">
                <a16:creationId xmlns:a16="http://schemas.microsoft.com/office/drawing/2014/main" id="{0F4BD0C4-D836-A416-6294-D5A0D365E00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F3130865-AE12-D205-1B9D-94CFEB0BFC2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4" name="Rectangle 21">
            <a:extLst>
              <a:ext uri="{FF2B5EF4-FFF2-40B4-BE49-F238E27FC236}">
                <a16:creationId xmlns:a16="http://schemas.microsoft.com/office/drawing/2014/main" id="{F01398A7-7E59-A4CA-F8F7-E34CF9A4564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9A2EFA14-E5FC-C0F2-A632-21AFD17AABD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B8E839-FE21-32F7-4AC6-721178218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1ABA98-27C5-25F1-1105-B5C5BB2CA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7104A7EA-6B5D-4B84-D175-DABD92A64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B9B51-705F-4A9B-8500-F4CA5831CEF7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BB49E3B9-699A-7F3C-CF1C-403B03733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B66D5231-110C-9BD6-AA68-110AC76B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E16A929-67A1-41CC-AB36-A65182C83E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29830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CD39372-A061-D8E1-635D-318CE1E3A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56F810B8-9C98-A25D-3115-330308D416A3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C8AD894A-E477-16E4-359E-6820816597E5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F31B1E44-3063-DE27-46A6-BD745649B4B6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3EADE6D6-E248-CC04-D4FC-4F5E574D44F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51F16D-25C4-AFD4-B357-6FE8CC4182A8}"/>
              </a:ext>
            </a:extLst>
          </p:cNvPr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821956-5008-F615-6745-3EBA2F7EA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C12013AD-CEB7-3689-976D-80BAFE63A53A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F03B38E-A4A2-4BDB-AEF8-64532AB299FC}"/>
              </a:ext>
            </a:extLst>
          </p:cNvPr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ADB1D1B-5CC0-AF21-27CD-92975F482DE8}"/>
              </a:ext>
            </a:extLst>
          </p:cNvPr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E52528-04AD-C258-32B3-443D50637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594F9B0D-E5D6-A7E7-102A-5320431770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A72CD9C-E41D-42F3-8BCE-8E6E854BB9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F4FA161E-A85A-870E-50DD-9AD7E49355D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A50888-1AFA-45EE-A13E-7101162FE91F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5743DB49-8D96-39B8-2C50-273C3A3A00A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931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B1AD8B90-609F-A065-8DEE-67C7ACEB8661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2FC97767-4C75-44BA-CCC7-3076BE658B1F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965FDE1B-DE16-07F8-161C-3676BDD92E8D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DA19641F-FF98-EACA-217C-F63FD1F6079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9" name="Rectangle 24">
            <a:extLst>
              <a:ext uri="{FF2B5EF4-FFF2-40B4-BE49-F238E27FC236}">
                <a16:creationId xmlns:a16="http://schemas.microsoft.com/office/drawing/2014/main" id="{55569B54-E4E6-0C97-594B-52473AF69D6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66B517-6044-17F6-95BF-EAF17C98C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10674F-ABE3-6BF7-6F07-8AA580F52EFB}"/>
              </a:ext>
            </a:extLst>
          </p:cNvPr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6B627D-1D43-A8E8-C34B-BF58D272A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1E69B6-7A28-224A-A542-339C3C8F0211}"/>
              </a:ext>
            </a:extLst>
          </p:cNvPr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8B06893-9386-0072-AE9D-9EDA20A1B6C8}"/>
              </a:ext>
            </a:extLst>
          </p:cNvPr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FB0B05F-8645-4F6E-5BDC-DA058BB43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F2838FB0-04F1-6CB3-DF78-1409F9AE86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9660494-078E-4AAD-9AD3-72EA2F5AAE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7E9299AE-89BE-D47D-3FD5-8B1DE964A04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9454C-41AF-43D6-9D72-FDC8311FE952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E1777EF1-7E82-81D6-14B9-A463FCD96C2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9783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1275F-4BB8-39AF-93DB-84BEEFD31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E038F-A33B-4E02-A6A3-0F07ECCCE98B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0BFEC-97C1-1AAF-AE9C-66A94902A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1A557-5246-3301-731E-D75542B7E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D88445C-104D-40A9-9129-C815603F83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5399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3322DCD6-6847-D7C0-3CAF-58660B3290F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3C3DEC7C-DB80-9C80-D5D2-120C275335E7}"/>
              </a:ext>
            </a:extLst>
          </p:cNvPr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6911DD29-9DEC-16FD-EA59-359F4728309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7E19358-E134-5BC3-B8FD-27EEDF9F671E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7835D9-42EC-CAC7-BDD3-A5D10ADE4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E9B38B-CE69-D23D-0B23-4BA14498C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35A135FA-5D0E-5697-EA4E-F0C94E4DC2AD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C7235D8-ADAF-4FBD-5778-5EAA817045CA}"/>
              </a:ext>
            </a:extLst>
          </p:cNvPr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F23C6D3-B0D0-4481-F3BA-52C3F0215B6A}"/>
              </a:ext>
            </a:extLst>
          </p:cNvPr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F0F0570-89EF-183C-E647-473A3FE90B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>
              <a:buFont typeface="Times New Roman" panose="02020603050405020304" pitchFamily="18" charset="0"/>
              <a:buNone/>
              <a:defRPr>
                <a:solidFill>
                  <a:srgbClr val="CF571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69EF611-F687-43A1-8ECC-0B90EC219D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4746CA9-7CBF-1AB0-8719-1BD4DD78D5E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9D666-C91E-45DB-A445-37B3ED104E0D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42B55AD-7ABA-129E-E172-13FE203E9E3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920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7205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FC7F90-5AB4-42A6-B7F7-6A47F7A68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5D3A7-C846-459E-BD6C-77FB3A56282C}" type="datetimeFigureOut">
              <a:rPr lang="en-US"/>
              <a:pPr>
                <a:defRPr/>
              </a:pPr>
              <a:t>4/20/2026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478F8E-D184-29A8-8997-C7DA2D5D3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DB142E-C452-8649-EEAE-7319F50E8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20181-C35E-4F01-8631-152113790DB3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5336282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0B930-E9DD-E075-C7CB-B8C1BC695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DE8F8-98C6-4A6E-B8D4-86FE7F11F647}" type="datetimeFigureOut">
              <a:rPr lang="en-US"/>
              <a:pPr>
                <a:defRPr/>
              </a:pPr>
              <a:t>4/20/2026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C831A-D075-55CF-9BBB-E12F3203F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A2184-6B58-B6A2-A09A-C13C922B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7E1C6-BB8A-4108-AD63-9A02E66D2AB6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41763995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7AFDE-9534-6DC3-CFDD-D225C92E2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9479D-41B1-4D7E-BAF2-C1C61A60A5D2}" type="datetimeFigureOut">
              <a:rPr lang="en-US"/>
              <a:pPr>
                <a:defRPr/>
              </a:pPr>
              <a:t>4/20/2026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BADC80-A5B7-8C83-E70E-306E0C9FF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98AAA-F91B-7452-5677-A952A72D5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2F4EA-D062-4A96-A257-3196E565012D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4973451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8F9C385-0C8E-C817-299E-6C0DC2BD9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87691-D816-4E81-AC77-F509A99100B4}" type="datetimeFigureOut">
              <a:rPr lang="en-US"/>
              <a:pPr>
                <a:defRPr/>
              </a:pPr>
              <a:t>4/20/2026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4542935-700E-ACDB-D4EB-2A8F817CE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6731F09-773A-0BCA-CB82-E64D67768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3BB43-70B9-4499-A848-338D4997ABCA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2478346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CA156B9-9EDB-B55B-69A3-1C61AC6DD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93BF0-6171-4749-8208-1328B1FEB889}" type="datetimeFigureOut">
              <a:rPr lang="en-US"/>
              <a:pPr>
                <a:defRPr/>
              </a:pPr>
              <a:t>4/20/2026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9AC964-89F2-45E6-3069-DA739EAA9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56FB0ED-E3B7-EABC-6666-61629F756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EEC75-2F94-4F9B-9121-D09F390EEBFF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6211181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6D04E29-EF06-3F67-980D-0055B197B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475F0-2E9C-4B9A-AD75-F5F587E1BB9B}" type="datetimeFigureOut">
              <a:rPr lang="en-US"/>
              <a:pPr>
                <a:defRPr/>
              </a:pPr>
              <a:t>4/20/2026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21D6148-CCB8-ACBF-1661-57BDD0520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C659F84-067D-A447-2954-76F595DC5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4878B-7946-4DC9-9185-BEF80001B700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6963881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39E872E-D056-3AA0-0E32-5F1FFE2F1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0C252-FD67-4938-86AA-A6FBB19EEB02}" type="datetimeFigureOut">
              <a:rPr lang="en-US"/>
              <a:pPr>
                <a:defRPr/>
              </a:pPr>
              <a:t>4/20/2026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C646C0C-987A-412B-7C33-D8B9E30A6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B621BF3-41BA-113E-15DA-D6174F86E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69D52-D1D6-4051-A012-6AFD6CA6F286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40132817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99844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spcBef>
                <a:spcPts val="0"/>
              </a:spcBef>
              <a:spcAft>
                <a:spcPts val="600"/>
              </a:spcAft>
              <a:defRPr b="1"/>
            </a:lvl1pPr>
            <a:lvl2pPr marL="548640" indent="-228600">
              <a:spcBef>
                <a:spcPts val="0"/>
              </a:spcBef>
              <a:spcAft>
                <a:spcPts val="600"/>
              </a:spcAft>
              <a:defRPr/>
            </a:lvl2pPr>
            <a:lvl3pPr marL="868680">
              <a:spcBef>
                <a:spcPts val="0"/>
              </a:spcBef>
              <a:spcAft>
                <a:spcPts val="600"/>
              </a:spcAft>
              <a:defRPr/>
            </a:lvl3pPr>
            <a:lvl4pPr marL="1188720">
              <a:spcBef>
                <a:spcPts val="0"/>
              </a:spcBef>
              <a:spcAft>
                <a:spcPts val="600"/>
              </a:spcAft>
              <a:defRPr/>
            </a:lvl4pPr>
            <a:lvl5pPr marL="1463040"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971800" y="6553200"/>
            <a:ext cx="6019800" cy="228600"/>
          </a:xfrm>
        </p:spPr>
        <p:txBody>
          <a:bodyPr>
            <a:normAutofit/>
          </a:bodyPr>
          <a:lstStyle>
            <a:lvl1pPr algn="r">
              <a:buNone/>
              <a:defRPr sz="1200" b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62236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5486400" y="6172200"/>
            <a:ext cx="3352800" cy="457200"/>
          </a:xfrm>
          <a:prstGeom prst="rect">
            <a:avLst/>
          </a:prstGeom>
        </p:spPr>
        <p:txBody>
          <a:bodyPr anchor="ctr"/>
          <a:lstStyle>
            <a:lvl1pPr algn="r">
              <a:buFont typeface="Arial" pitchFamily="34" charset="0"/>
              <a:buNone/>
              <a:defRPr sz="1000"/>
            </a:lvl1pPr>
            <a:lvl2pPr algn="r">
              <a:buFont typeface="Arial" pitchFamily="34" charset="0"/>
              <a:buNone/>
              <a:defRPr sz="1200"/>
            </a:lvl2pPr>
            <a:lvl3pPr algn="r">
              <a:buFont typeface="Arial" pitchFamily="34" charset="0"/>
              <a:buNone/>
              <a:defRPr sz="1200"/>
            </a:lvl3pPr>
            <a:lvl4pPr algn="r">
              <a:buFont typeface="Arial" pitchFamily="34" charset="0"/>
              <a:buNone/>
              <a:defRPr sz="1200"/>
            </a:lvl4pPr>
            <a:lvl5pPr algn="r">
              <a:buFont typeface="Arial" pitchFamily="34" charset="0"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75404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6481" y="1604357"/>
            <a:ext cx="8226720" cy="2193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481" y="3935934"/>
            <a:ext cx="8226720" cy="219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0226829-E653-4D01-9BD0-3D14CEDB702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buClr>
                <a:schemeClr val="accent2"/>
              </a:buCl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4BB9774-31EE-68AE-3612-FC1F7B90A19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buClr>
                <a:schemeClr val="accent2"/>
              </a:buCl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7B98D40-ACC5-77C0-CDD8-2E0089B1A3DF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buClr>
                <a:schemeClr val="accent2"/>
              </a:buClr>
              <a:defRPr/>
            </a:lvl1pPr>
          </a:lstStyle>
          <a:p>
            <a:pPr>
              <a:defRPr/>
            </a:pPr>
            <a:fld id="{1D60EBF8-BF14-4909-97AE-748EE940042D}" type="slidenum">
              <a:rPr lang="en-GB" altLang="el-GR"/>
              <a:pPr>
                <a:defRPr/>
              </a:pPr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3759376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45600" y="734785"/>
            <a:ext cx="4996799" cy="57198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71557" y="1132713"/>
            <a:ext cx="5200884" cy="513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3737" y="1537433"/>
            <a:ext cx="8256524" cy="4639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6">
            <a:extLst>
              <a:ext uri="{FF2B5EF4-FFF2-40B4-BE49-F238E27FC236}">
                <a16:creationId xmlns:a16="http://schemas.microsoft.com/office/drawing/2014/main" id="{738CFCFB-F7BB-3D4D-E48B-B5947BC8586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11267" name="Rectangle 15">
            <a:extLst>
              <a:ext uri="{FF2B5EF4-FFF2-40B4-BE49-F238E27FC236}">
                <a16:creationId xmlns:a16="http://schemas.microsoft.com/office/drawing/2014/main" id="{0C5F77D8-85C4-2D5F-AAED-3C0E2CA5F15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11268" name="Rectangle 17">
            <a:extLst>
              <a:ext uri="{FF2B5EF4-FFF2-40B4-BE49-F238E27FC236}">
                <a16:creationId xmlns:a16="http://schemas.microsoft.com/office/drawing/2014/main" id="{5FFD6A94-E0A2-8B7B-3F12-51643AD32AA3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11269" name="Rectangle 18">
            <a:extLst>
              <a:ext uri="{FF2B5EF4-FFF2-40B4-BE49-F238E27FC236}">
                <a16:creationId xmlns:a16="http://schemas.microsoft.com/office/drawing/2014/main" id="{72AE82E5-BE05-8994-6158-99F654081FE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C81EC7-1712-3A04-EABF-76C8A9163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6030CAE-2B10-A5F7-70FF-22B5EC399D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4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E71B90-4226-7F7C-76FF-5436E9DB90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2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D0F278-ECAC-D41D-3031-FAB665B7F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BE334381-4B6A-1F4A-0CF6-418B8A7D26A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6ADEAD9-DC47-0E9E-C398-5E04F32E4D29}"/>
              </a:ext>
            </a:extLst>
          </p:cNvPr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DD929F9-FBCE-F990-2964-35738545523D}"/>
              </a:ext>
            </a:extLst>
          </p:cNvPr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AF6BE2F0-0530-F9B6-E0D2-82F5556027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600">
                <a:solidFill>
                  <a:schemeClr val="accent3">
                    <a:shade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30" name="Title Placeholder 21">
            <a:extLst>
              <a:ext uri="{FF2B5EF4-FFF2-40B4-BE49-F238E27FC236}">
                <a16:creationId xmlns:a16="http://schemas.microsoft.com/office/drawing/2014/main" id="{5DEB336D-BB61-29D3-89A5-AACFE664878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31" name="Text Placeholder 12">
            <a:extLst>
              <a:ext uri="{FF2B5EF4-FFF2-40B4-BE49-F238E27FC236}">
                <a16:creationId xmlns:a16="http://schemas.microsoft.com/office/drawing/2014/main" id="{92504899-A1BB-A210-4ECA-D62224BECA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9232" name="Picture 19">
            <a:extLst>
              <a:ext uri="{FF2B5EF4-FFF2-40B4-BE49-F238E27FC236}">
                <a16:creationId xmlns:a16="http://schemas.microsoft.com/office/drawing/2014/main" id="{2165EC28-D3E0-7144-8B14-11ADD47725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clrChange>
              <a:clrFrom>
                <a:srgbClr val="282786"/>
              </a:clrFrom>
              <a:clrTo>
                <a:srgbClr val="28278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4113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5909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CF571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CF5716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CF5716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CF5716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CF5716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CF5716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CF5716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CF5716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CF5716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EB641B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39639D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474B78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6">
            <a:extLst>
              <a:ext uri="{FF2B5EF4-FFF2-40B4-BE49-F238E27FC236}">
                <a16:creationId xmlns:a16="http://schemas.microsoft.com/office/drawing/2014/main" id="{EC96508D-4FFC-EDA6-B47A-D1B7F1E76F3A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10243" name="Rectangle 15">
            <a:extLst>
              <a:ext uri="{FF2B5EF4-FFF2-40B4-BE49-F238E27FC236}">
                <a16:creationId xmlns:a16="http://schemas.microsoft.com/office/drawing/2014/main" id="{C4F4787B-34B5-8CF3-CEE5-828A5F42014A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10244" name="Rectangle 17">
            <a:extLst>
              <a:ext uri="{FF2B5EF4-FFF2-40B4-BE49-F238E27FC236}">
                <a16:creationId xmlns:a16="http://schemas.microsoft.com/office/drawing/2014/main" id="{AB858298-D369-2C36-5972-21536EB3575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10245" name="Rectangle 18">
            <a:extLst>
              <a:ext uri="{FF2B5EF4-FFF2-40B4-BE49-F238E27FC236}">
                <a16:creationId xmlns:a16="http://schemas.microsoft.com/office/drawing/2014/main" id="{D860C8B6-9092-B616-417D-D99EF3B1410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38E785-3BDB-B205-CF71-B2FD4EFE4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6C43F82-A374-49F1-591D-DFA0BA04F8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4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CC33BDA-C01D-437A-88FE-1256FCB85B02}" type="datetime1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FD48F0-F126-8D51-17E3-8F1AA9B5EB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2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F4B731-024F-DE91-3D8F-D700CCD72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400928AC-7F1F-9066-0CC7-81DD11223E7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CB3BCD8-1414-7916-7C43-3EA04DD5C441}"/>
              </a:ext>
            </a:extLst>
          </p:cNvPr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EDF212E-CB61-4545-1582-C4FA32E10D6D}"/>
              </a:ext>
            </a:extLst>
          </p:cNvPr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6BE7C1E-1487-7946-E41A-22900F6B3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600">
                <a:solidFill>
                  <a:schemeClr val="accent3">
                    <a:shade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54" name="Title Placeholder 21">
            <a:extLst>
              <a:ext uri="{FF2B5EF4-FFF2-40B4-BE49-F238E27FC236}">
                <a16:creationId xmlns:a16="http://schemas.microsoft.com/office/drawing/2014/main" id="{BA3E345F-AA47-65AD-8968-7411E2A59DD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55" name="Text Placeholder 12">
            <a:extLst>
              <a:ext uri="{FF2B5EF4-FFF2-40B4-BE49-F238E27FC236}">
                <a16:creationId xmlns:a16="http://schemas.microsoft.com/office/drawing/2014/main" id="{C8344389-2DD2-3532-57C1-22A97B975B9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0256" name="Picture 19">
            <a:extLst>
              <a:ext uri="{FF2B5EF4-FFF2-40B4-BE49-F238E27FC236}">
                <a16:creationId xmlns:a16="http://schemas.microsoft.com/office/drawing/2014/main" id="{66F8EEC1-551C-9880-8C89-16068DA77F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clrChange>
              <a:clrFrom>
                <a:srgbClr val="282786"/>
              </a:clrFrom>
              <a:clrTo>
                <a:srgbClr val="28278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4113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80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CF571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CF5716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CF5716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CF5716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CF5716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CF5716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CF5716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CF5716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CF5716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EB641B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39639D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474B78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>
            <a:extLst>
              <a:ext uri="{FF2B5EF4-FFF2-40B4-BE49-F238E27FC236}">
                <a16:creationId xmlns:a16="http://schemas.microsoft.com/office/drawing/2014/main" id="{B0A1A006-061B-8534-9BB4-5E13060B0A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274638"/>
            <a:ext cx="716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8A4FB8FD-FF72-F906-D0F7-DB04BECC9F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0D2A5-A363-1451-74D7-4D17C72001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fld id="{BAB740CB-1EC0-407C-92D1-710CB92F9EB5}" type="datetimeFigureOut">
              <a:rPr lang="en-US"/>
              <a:pPr>
                <a:defRPr/>
              </a:pPr>
              <a:t>4/20/2026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9239E-70A0-149B-3CAF-59A80727F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B27C5-A3E5-E22B-6DAC-C00A640898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259A0A4-23E0-46D2-9354-96B4516E9139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723254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8000"/>
          </a:solidFill>
          <a:latin typeface="Cambria"/>
          <a:ea typeface="Cambria" panose="02040503050406030204" pitchFamily="18" charset="0"/>
          <a:cs typeface="Cambri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8000"/>
          </a:solidFill>
          <a:latin typeface="Cambria" pitchFamily="18" charset="0"/>
          <a:ea typeface="Cambria" panose="02040503050406030204" pitchFamily="18" charset="0"/>
          <a:cs typeface="Cambria" panose="020405030504060302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8000"/>
          </a:solidFill>
          <a:latin typeface="Cambria" pitchFamily="18" charset="0"/>
          <a:ea typeface="Cambria" panose="02040503050406030204" pitchFamily="18" charset="0"/>
          <a:cs typeface="Cambria" panose="020405030504060302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8000"/>
          </a:solidFill>
          <a:latin typeface="Cambria" pitchFamily="18" charset="0"/>
          <a:ea typeface="Cambria" panose="02040503050406030204" pitchFamily="18" charset="0"/>
          <a:cs typeface="Cambria" panose="020405030504060302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8000"/>
          </a:solidFill>
          <a:latin typeface="Cambria" pitchFamily="18" charset="0"/>
          <a:ea typeface="Cambria" panose="02040503050406030204" pitchFamily="18" charset="0"/>
          <a:cs typeface="Cambria" panose="020405030504060302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8000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8000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8000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8000"/>
          </a:solidFill>
          <a:latin typeface="Cambr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mbria"/>
          <a:ea typeface="Cambria" panose="02040503050406030204" pitchFamily="18" charset="0"/>
          <a:cs typeface="Cambria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mbria"/>
          <a:ea typeface="Cambria" panose="02040503050406030204" pitchFamily="18" charset="0"/>
          <a:cs typeface="Cambri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mbria"/>
          <a:ea typeface="Cambria" panose="02040503050406030204" pitchFamily="18" charset="0"/>
          <a:cs typeface="Cambri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mbria"/>
          <a:ea typeface="Cambria" panose="02040503050406030204" pitchFamily="18" charset="0"/>
          <a:cs typeface="Cambri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8000"/>
        </a:buClr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mbria"/>
          <a:ea typeface="Cambria" panose="02040503050406030204" pitchFamily="18" charset="0"/>
          <a:cs typeface="Cambria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18" Type="http://schemas.openxmlformats.org/officeDocument/2006/relationships/image" Target="../media/image22.jpg"/><Relationship Id="rId26" Type="http://schemas.openxmlformats.org/officeDocument/2006/relationships/image" Target="../media/image30.jpg"/><Relationship Id="rId39" Type="http://schemas.openxmlformats.org/officeDocument/2006/relationships/image" Target="../media/image43.jpg"/><Relationship Id="rId21" Type="http://schemas.openxmlformats.org/officeDocument/2006/relationships/image" Target="../media/image25.jpg"/><Relationship Id="rId34" Type="http://schemas.openxmlformats.org/officeDocument/2006/relationships/image" Target="../media/image38.jpg"/><Relationship Id="rId42" Type="http://schemas.openxmlformats.org/officeDocument/2006/relationships/image" Target="../media/image46.jpg"/><Relationship Id="rId47" Type="http://schemas.openxmlformats.org/officeDocument/2006/relationships/image" Target="../media/image51.jpg"/><Relationship Id="rId50" Type="http://schemas.openxmlformats.org/officeDocument/2006/relationships/image" Target="../media/image54.jp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9" Type="http://schemas.openxmlformats.org/officeDocument/2006/relationships/image" Target="../media/image33.png"/><Relationship Id="rId11" Type="http://schemas.openxmlformats.org/officeDocument/2006/relationships/image" Target="../media/image15.png"/><Relationship Id="rId24" Type="http://schemas.openxmlformats.org/officeDocument/2006/relationships/image" Target="../media/image28.jpg"/><Relationship Id="rId32" Type="http://schemas.openxmlformats.org/officeDocument/2006/relationships/image" Target="../media/image36.jpg"/><Relationship Id="rId37" Type="http://schemas.openxmlformats.org/officeDocument/2006/relationships/image" Target="../media/image41.jpg"/><Relationship Id="rId40" Type="http://schemas.openxmlformats.org/officeDocument/2006/relationships/image" Target="../media/image44.jpg"/><Relationship Id="rId45" Type="http://schemas.openxmlformats.org/officeDocument/2006/relationships/image" Target="../media/image49.jp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jpg"/><Relationship Id="rId36" Type="http://schemas.openxmlformats.org/officeDocument/2006/relationships/image" Target="../media/image40.jpg"/><Relationship Id="rId49" Type="http://schemas.openxmlformats.org/officeDocument/2006/relationships/image" Target="../media/image53.jpg"/><Relationship Id="rId10" Type="http://schemas.openxmlformats.org/officeDocument/2006/relationships/image" Target="../media/image14.png"/><Relationship Id="rId19" Type="http://schemas.openxmlformats.org/officeDocument/2006/relationships/image" Target="../media/image23.jpg"/><Relationship Id="rId31" Type="http://schemas.openxmlformats.org/officeDocument/2006/relationships/image" Target="../media/image35.jpg"/><Relationship Id="rId44" Type="http://schemas.openxmlformats.org/officeDocument/2006/relationships/image" Target="../media/image48.jpg"/><Relationship Id="rId52" Type="http://schemas.openxmlformats.org/officeDocument/2006/relationships/image" Target="../media/image56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jpg"/><Relationship Id="rId27" Type="http://schemas.openxmlformats.org/officeDocument/2006/relationships/image" Target="../media/image31.jpg"/><Relationship Id="rId30" Type="http://schemas.openxmlformats.org/officeDocument/2006/relationships/image" Target="../media/image34.jpg"/><Relationship Id="rId35" Type="http://schemas.openxmlformats.org/officeDocument/2006/relationships/image" Target="../media/image39.jpg"/><Relationship Id="rId43" Type="http://schemas.openxmlformats.org/officeDocument/2006/relationships/image" Target="../media/image47.jpg"/><Relationship Id="rId48" Type="http://schemas.openxmlformats.org/officeDocument/2006/relationships/image" Target="../media/image52.jpg"/><Relationship Id="rId8" Type="http://schemas.openxmlformats.org/officeDocument/2006/relationships/image" Target="../media/image12.png"/><Relationship Id="rId51" Type="http://schemas.openxmlformats.org/officeDocument/2006/relationships/image" Target="../media/image55.jpg"/><Relationship Id="rId3" Type="http://schemas.openxmlformats.org/officeDocument/2006/relationships/image" Target="../media/image7.png"/><Relationship Id="rId12" Type="http://schemas.openxmlformats.org/officeDocument/2006/relationships/image" Target="../media/image16.png"/><Relationship Id="rId17" Type="http://schemas.openxmlformats.org/officeDocument/2006/relationships/image" Target="../media/image21.jpg"/><Relationship Id="rId25" Type="http://schemas.openxmlformats.org/officeDocument/2006/relationships/image" Target="../media/image29.jpg"/><Relationship Id="rId33" Type="http://schemas.openxmlformats.org/officeDocument/2006/relationships/image" Target="../media/image37.jpg"/><Relationship Id="rId38" Type="http://schemas.openxmlformats.org/officeDocument/2006/relationships/image" Target="../media/image42.jpg"/><Relationship Id="rId46" Type="http://schemas.openxmlformats.org/officeDocument/2006/relationships/image" Target="../media/image50.jpg"/><Relationship Id="rId20" Type="http://schemas.openxmlformats.org/officeDocument/2006/relationships/image" Target="../media/image24.jpg"/><Relationship Id="rId41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18" Type="http://schemas.openxmlformats.org/officeDocument/2006/relationships/image" Target="../media/image86.png"/><Relationship Id="rId26" Type="http://schemas.openxmlformats.org/officeDocument/2006/relationships/image" Target="../media/image94.png"/><Relationship Id="rId3" Type="http://schemas.openxmlformats.org/officeDocument/2006/relationships/image" Target="../media/image7.png"/><Relationship Id="rId21" Type="http://schemas.openxmlformats.org/officeDocument/2006/relationships/image" Target="../media/image89.png"/><Relationship Id="rId34" Type="http://schemas.openxmlformats.org/officeDocument/2006/relationships/image" Target="../media/image102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85.png"/><Relationship Id="rId25" Type="http://schemas.openxmlformats.org/officeDocument/2006/relationships/image" Target="../media/image93.png"/><Relationship Id="rId33" Type="http://schemas.openxmlformats.org/officeDocument/2006/relationships/image" Target="../media/image101.png"/><Relationship Id="rId2" Type="http://schemas.openxmlformats.org/officeDocument/2006/relationships/image" Target="../media/image84.png"/><Relationship Id="rId16" Type="http://schemas.openxmlformats.org/officeDocument/2006/relationships/image" Target="../media/image20.png"/><Relationship Id="rId20" Type="http://schemas.openxmlformats.org/officeDocument/2006/relationships/image" Target="../media/image88.png"/><Relationship Id="rId29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92.png"/><Relationship Id="rId32" Type="http://schemas.openxmlformats.org/officeDocument/2006/relationships/image" Target="../media/image100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91.png"/><Relationship Id="rId28" Type="http://schemas.openxmlformats.org/officeDocument/2006/relationships/image" Target="../media/image96.png"/><Relationship Id="rId36" Type="http://schemas.openxmlformats.org/officeDocument/2006/relationships/image" Target="../media/image104.png"/><Relationship Id="rId10" Type="http://schemas.openxmlformats.org/officeDocument/2006/relationships/image" Target="../media/image14.png"/><Relationship Id="rId19" Type="http://schemas.openxmlformats.org/officeDocument/2006/relationships/image" Target="../media/image87.png"/><Relationship Id="rId31" Type="http://schemas.openxmlformats.org/officeDocument/2006/relationships/image" Target="../media/image9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90.png"/><Relationship Id="rId27" Type="http://schemas.openxmlformats.org/officeDocument/2006/relationships/image" Target="../media/image95.png"/><Relationship Id="rId30" Type="http://schemas.openxmlformats.org/officeDocument/2006/relationships/image" Target="../media/image98.png"/><Relationship Id="rId35" Type="http://schemas.openxmlformats.org/officeDocument/2006/relationships/image" Target="../media/image103.png"/><Relationship Id="rId8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106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105.png"/><Relationship Id="rId2" Type="http://schemas.openxmlformats.org/officeDocument/2006/relationships/image" Target="../media/image84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107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109.png"/><Relationship Id="rId3" Type="http://schemas.openxmlformats.org/officeDocument/2006/relationships/image" Target="../media/image7.png"/><Relationship Id="rId21" Type="http://schemas.openxmlformats.org/officeDocument/2006/relationships/image" Target="../media/image112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108.jpg"/><Relationship Id="rId2" Type="http://schemas.openxmlformats.org/officeDocument/2006/relationships/image" Target="../media/image84.png"/><Relationship Id="rId16" Type="http://schemas.openxmlformats.org/officeDocument/2006/relationships/image" Target="../media/image20.png"/><Relationship Id="rId20" Type="http://schemas.openxmlformats.org/officeDocument/2006/relationships/image" Target="../media/image1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110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113.jpg"/><Relationship Id="rId2" Type="http://schemas.openxmlformats.org/officeDocument/2006/relationships/image" Target="../media/image84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117.png"/><Relationship Id="rId2" Type="http://schemas.openxmlformats.org/officeDocument/2006/relationships/image" Target="../media/image84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jpg"/><Relationship Id="rId3" Type="http://schemas.openxmlformats.org/officeDocument/2006/relationships/image" Target="../media/image124.png"/><Relationship Id="rId7" Type="http://schemas.openxmlformats.org/officeDocument/2006/relationships/image" Target="../media/image128.jp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jpg"/><Relationship Id="rId5" Type="http://schemas.openxmlformats.org/officeDocument/2006/relationships/image" Target="../media/image126.png"/><Relationship Id="rId4" Type="http://schemas.openxmlformats.org/officeDocument/2006/relationships/image" Target="../media/image125.png"/><Relationship Id="rId9" Type="http://schemas.openxmlformats.org/officeDocument/2006/relationships/image" Target="../media/image13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13" Type="http://schemas.openxmlformats.org/officeDocument/2006/relationships/image" Target="../media/image182.png"/><Relationship Id="rId3" Type="http://schemas.openxmlformats.org/officeDocument/2006/relationships/image" Target="../media/image172.png"/><Relationship Id="rId7" Type="http://schemas.openxmlformats.org/officeDocument/2006/relationships/image" Target="../media/image176.png"/><Relationship Id="rId12" Type="http://schemas.openxmlformats.org/officeDocument/2006/relationships/image" Target="../media/image181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png"/><Relationship Id="rId11" Type="http://schemas.openxmlformats.org/officeDocument/2006/relationships/image" Target="../media/image180.png"/><Relationship Id="rId5" Type="http://schemas.openxmlformats.org/officeDocument/2006/relationships/image" Target="../media/image174.png"/><Relationship Id="rId10" Type="http://schemas.openxmlformats.org/officeDocument/2006/relationships/image" Target="../media/image179.png"/><Relationship Id="rId4" Type="http://schemas.openxmlformats.org/officeDocument/2006/relationships/image" Target="../media/image173.png"/><Relationship Id="rId9" Type="http://schemas.openxmlformats.org/officeDocument/2006/relationships/image" Target="../media/image178.png"/><Relationship Id="rId14" Type="http://schemas.openxmlformats.org/officeDocument/2006/relationships/image" Target="../media/image18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5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3" Type="http://schemas.openxmlformats.org/officeDocument/2006/relationships/image" Target="../media/image189.png"/><Relationship Id="rId7" Type="http://schemas.openxmlformats.org/officeDocument/2006/relationships/image" Target="../media/image193.png"/><Relationship Id="rId12" Type="http://schemas.openxmlformats.org/officeDocument/2006/relationships/image" Target="../media/image198.jp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png"/><Relationship Id="rId11" Type="http://schemas.openxmlformats.org/officeDocument/2006/relationships/image" Target="../media/image197.jpg"/><Relationship Id="rId5" Type="http://schemas.openxmlformats.org/officeDocument/2006/relationships/image" Target="../media/image191.png"/><Relationship Id="rId10" Type="http://schemas.openxmlformats.org/officeDocument/2006/relationships/image" Target="../media/image196.png"/><Relationship Id="rId4" Type="http://schemas.openxmlformats.org/officeDocument/2006/relationships/image" Target="../media/image190.png"/><Relationship Id="rId9" Type="http://schemas.openxmlformats.org/officeDocument/2006/relationships/image" Target="../media/image19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g"/><Relationship Id="rId7" Type="http://schemas.openxmlformats.org/officeDocument/2006/relationships/image" Target="../media/image20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2.png"/><Relationship Id="rId5" Type="http://schemas.openxmlformats.org/officeDocument/2006/relationships/image" Target="../media/image201.png"/><Relationship Id="rId4" Type="http://schemas.openxmlformats.org/officeDocument/2006/relationships/image" Target="../media/image20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12.png"/><Relationship Id="rId4" Type="http://schemas.openxmlformats.org/officeDocument/2006/relationships/image" Target="../media/image21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jp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jp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267200"/>
          </a:xfrm>
          <a:custGeom>
            <a:avLst/>
            <a:gdLst/>
            <a:ahLst/>
            <a:cxnLst/>
            <a:rect l="l" t="t" r="r" b="b"/>
            <a:pathLst>
              <a:path w="9144000" h="4267200">
                <a:moveTo>
                  <a:pt x="0" y="4267200"/>
                </a:moveTo>
                <a:lnTo>
                  <a:pt x="9144000" y="4267200"/>
                </a:lnTo>
                <a:lnTo>
                  <a:pt x="9144000" y="0"/>
                </a:lnTo>
                <a:lnTo>
                  <a:pt x="0" y="0"/>
                </a:lnTo>
                <a:lnTo>
                  <a:pt x="0" y="4267200"/>
                </a:lnTo>
                <a:close/>
              </a:path>
            </a:pathLst>
          </a:custGeom>
          <a:solidFill>
            <a:srgbClr val="0068A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047" y="4267199"/>
            <a:ext cx="9141460" cy="2590800"/>
            <a:chOff x="3047" y="4267199"/>
            <a:chExt cx="9141460" cy="25908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4267199"/>
              <a:ext cx="9140952" cy="2590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72839" y="6283451"/>
              <a:ext cx="862584" cy="5273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9707" y="6345935"/>
              <a:ext cx="704088" cy="40843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69436" y="6391655"/>
              <a:ext cx="484631" cy="304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05556" y="6067044"/>
              <a:ext cx="1607820" cy="78181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64180" y="5850635"/>
              <a:ext cx="1644650" cy="998219"/>
            </a:xfrm>
            <a:custGeom>
              <a:avLst/>
              <a:gdLst/>
              <a:ahLst/>
              <a:cxnLst/>
              <a:rect l="l" t="t" r="r" b="b"/>
              <a:pathLst>
                <a:path w="1644650" h="998220">
                  <a:moveTo>
                    <a:pt x="271272" y="295262"/>
                  </a:moveTo>
                  <a:lnTo>
                    <a:pt x="242697" y="266700"/>
                  </a:lnTo>
                  <a:lnTo>
                    <a:pt x="136398" y="361911"/>
                  </a:lnTo>
                  <a:lnTo>
                    <a:pt x="68199" y="457111"/>
                  </a:lnTo>
                  <a:lnTo>
                    <a:pt x="20574" y="569785"/>
                  </a:lnTo>
                  <a:lnTo>
                    <a:pt x="0" y="684034"/>
                  </a:lnTo>
                  <a:lnTo>
                    <a:pt x="9525" y="769721"/>
                  </a:lnTo>
                  <a:lnTo>
                    <a:pt x="39624" y="845883"/>
                  </a:lnTo>
                  <a:lnTo>
                    <a:pt x="77724" y="922058"/>
                  </a:lnTo>
                  <a:lnTo>
                    <a:pt x="136398" y="998220"/>
                  </a:lnTo>
                  <a:lnTo>
                    <a:pt x="193548" y="998220"/>
                  </a:lnTo>
                  <a:lnTo>
                    <a:pt x="136398" y="922058"/>
                  </a:lnTo>
                  <a:lnTo>
                    <a:pt x="87249" y="845883"/>
                  </a:lnTo>
                  <a:lnTo>
                    <a:pt x="58674" y="769721"/>
                  </a:lnTo>
                  <a:lnTo>
                    <a:pt x="49149" y="684034"/>
                  </a:lnTo>
                  <a:lnTo>
                    <a:pt x="68199" y="569785"/>
                  </a:lnTo>
                  <a:lnTo>
                    <a:pt x="106299" y="474573"/>
                  </a:lnTo>
                  <a:lnTo>
                    <a:pt x="184023" y="380949"/>
                  </a:lnTo>
                  <a:lnTo>
                    <a:pt x="271272" y="295262"/>
                  </a:lnTo>
                  <a:close/>
                </a:path>
                <a:path w="1644650" h="998220">
                  <a:moveTo>
                    <a:pt x="1644396" y="66573"/>
                  </a:moveTo>
                  <a:lnTo>
                    <a:pt x="1526921" y="38036"/>
                  </a:lnTo>
                  <a:lnTo>
                    <a:pt x="1410970" y="19024"/>
                  </a:lnTo>
                  <a:lnTo>
                    <a:pt x="1141095" y="0"/>
                  </a:lnTo>
                  <a:lnTo>
                    <a:pt x="909193" y="19024"/>
                  </a:lnTo>
                  <a:lnTo>
                    <a:pt x="686943" y="57061"/>
                  </a:lnTo>
                  <a:lnTo>
                    <a:pt x="493141" y="123621"/>
                  </a:lnTo>
                  <a:lnTo>
                    <a:pt x="318516" y="209219"/>
                  </a:lnTo>
                  <a:lnTo>
                    <a:pt x="348742" y="237744"/>
                  </a:lnTo>
                  <a:lnTo>
                    <a:pt x="512191" y="152158"/>
                  </a:lnTo>
                  <a:lnTo>
                    <a:pt x="705993" y="85585"/>
                  </a:lnTo>
                  <a:lnTo>
                    <a:pt x="918718" y="47548"/>
                  </a:lnTo>
                  <a:lnTo>
                    <a:pt x="1141095" y="28524"/>
                  </a:lnTo>
                  <a:lnTo>
                    <a:pt x="1266444" y="38036"/>
                  </a:lnTo>
                  <a:lnTo>
                    <a:pt x="1401445" y="47548"/>
                  </a:lnTo>
                  <a:lnTo>
                    <a:pt x="1517396" y="66573"/>
                  </a:lnTo>
                  <a:lnTo>
                    <a:pt x="1633220" y="95097"/>
                  </a:lnTo>
                  <a:lnTo>
                    <a:pt x="1644396" y="66573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80459" y="5763767"/>
              <a:ext cx="1720595" cy="108508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819399" y="5830824"/>
              <a:ext cx="763905" cy="1018540"/>
            </a:xfrm>
            <a:custGeom>
              <a:avLst/>
              <a:gdLst/>
              <a:ahLst/>
              <a:cxnLst/>
              <a:rect l="l" t="t" r="r" b="b"/>
              <a:pathLst>
                <a:path w="763904" h="1018540">
                  <a:moveTo>
                    <a:pt x="725424" y="0"/>
                  </a:moveTo>
                  <a:lnTo>
                    <a:pt x="569849" y="57175"/>
                  </a:lnTo>
                  <a:lnTo>
                    <a:pt x="434975" y="123875"/>
                  </a:lnTo>
                  <a:lnTo>
                    <a:pt x="309499" y="200113"/>
                  </a:lnTo>
                  <a:lnTo>
                    <a:pt x="203200" y="285877"/>
                  </a:lnTo>
                  <a:lnTo>
                    <a:pt x="115824" y="381165"/>
                  </a:lnTo>
                  <a:lnTo>
                    <a:pt x="58674" y="484403"/>
                  </a:lnTo>
                  <a:lnTo>
                    <a:pt x="9525" y="589216"/>
                  </a:lnTo>
                  <a:lnTo>
                    <a:pt x="0" y="703567"/>
                  </a:lnTo>
                  <a:lnTo>
                    <a:pt x="9525" y="789330"/>
                  </a:lnTo>
                  <a:lnTo>
                    <a:pt x="28575" y="865568"/>
                  </a:lnTo>
                  <a:lnTo>
                    <a:pt x="68199" y="941797"/>
                  </a:lnTo>
                  <a:lnTo>
                    <a:pt x="115824" y="1018031"/>
                  </a:lnTo>
                  <a:lnTo>
                    <a:pt x="153924" y="1018031"/>
                  </a:lnTo>
                  <a:lnTo>
                    <a:pt x="106299" y="941797"/>
                  </a:lnTo>
                  <a:lnTo>
                    <a:pt x="68199" y="865568"/>
                  </a:lnTo>
                  <a:lnTo>
                    <a:pt x="38100" y="789330"/>
                  </a:lnTo>
                  <a:lnTo>
                    <a:pt x="28575" y="703567"/>
                  </a:lnTo>
                  <a:lnTo>
                    <a:pt x="38100" y="589216"/>
                  </a:lnTo>
                  <a:lnTo>
                    <a:pt x="87249" y="484403"/>
                  </a:lnTo>
                  <a:lnTo>
                    <a:pt x="144399" y="390690"/>
                  </a:lnTo>
                  <a:lnTo>
                    <a:pt x="231775" y="295402"/>
                  </a:lnTo>
                  <a:lnTo>
                    <a:pt x="338074" y="209638"/>
                  </a:lnTo>
                  <a:lnTo>
                    <a:pt x="463550" y="133413"/>
                  </a:lnTo>
                  <a:lnTo>
                    <a:pt x="609600" y="76238"/>
                  </a:lnTo>
                  <a:lnTo>
                    <a:pt x="763524" y="19062"/>
                  </a:lnTo>
                  <a:lnTo>
                    <a:pt x="725424" y="0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53200" y="5334000"/>
              <a:ext cx="2144268" cy="13030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56119" y="5638800"/>
              <a:ext cx="1138555" cy="684530"/>
            </a:xfrm>
            <a:custGeom>
              <a:avLst/>
              <a:gdLst/>
              <a:ahLst/>
              <a:cxnLst/>
              <a:rect l="l" t="t" r="r" b="b"/>
              <a:pathLst>
                <a:path w="1138554" h="684529">
                  <a:moveTo>
                    <a:pt x="569976" y="0"/>
                  </a:moveTo>
                  <a:lnTo>
                    <a:pt x="455675" y="9525"/>
                  </a:lnTo>
                  <a:lnTo>
                    <a:pt x="350900" y="28575"/>
                  </a:lnTo>
                  <a:lnTo>
                    <a:pt x="255650" y="57150"/>
                  </a:lnTo>
                  <a:lnTo>
                    <a:pt x="169925" y="104787"/>
                  </a:lnTo>
                  <a:lnTo>
                    <a:pt x="95250" y="152412"/>
                  </a:lnTo>
                  <a:lnTo>
                    <a:pt x="47625" y="209562"/>
                  </a:lnTo>
                  <a:lnTo>
                    <a:pt x="9525" y="276250"/>
                  </a:lnTo>
                  <a:lnTo>
                    <a:pt x="0" y="342925"/>
                  </a:lnTo>
                  <a:lnTo>
                    <a:pt x="9525" y="408025"/>
                  </a:lnTo>
                  <a:lnTo>
                    <a:pt x="47625" y="474700"/>
                  </a:lnTo>
                  <a:lnTo>
                    <a:pt x="95250" y="531863"/>
                  </a:lnTo>
                  <a:lnTo>
                    <a:pt x="169925" y="589013"/>
                  </a:lnTo>
                  <a:lnTo>
                    <a:pt x="255650" y="627126"/>
                  </a:lnTo>
                  <a:lnTo>
                    <a:pt x="350900" y="655701"/>
                  </a:lnTo>
                  <a:lnTo>
                    <a:pt x="455675" y="674751"/>
                  </a:lnTo>
                  <a:lnTo>
                    <a:pt x="569976" y="684276"/>
                  </a:lnTo>
                  <a:lnTo>
                    <a:pt x="682751" y="674751"/>
                  </a:lnTo>
                  <a:lnTo>
                    <a:pt x="787526" y="655701"/>
                  </a:lnTo>
                  <a:lnTo>
                    <a:pt x="892301" y="627126"/>
                  </a:lnTo>
                  <a:lnTo>
                    <a:pt x="968501" y="589013"/>
                  </a:lnTo>
                  <a:lnTo>
                    <a:pt x="1043177" y="531863"/>
                  </a:lnTo>
                  <a:lnTo>
                    <a:pt x="1090802" y="474700"/>
                  </a:lnTo>
                  <a:lnTo>
                    <a:pt x="1128902" y="408025"/>
                  </a:lnTo>
                  <a:lnTo>
                    <a:pt x="1138427" y="342925"/>
                  </a:lnTo>
                  <a:lnTo>
                    <a:pt x="1138427" y="323875"/>
                  </a:lnTo>
                  <a:lnTo>
                    <a:pt x="1128902" y="304825"/>
                  </a:lnTo>
                  <a:lnTo>
                    <a:pt x="1090802" y="314350"/>
                  </a:lnTo>
                  <a:lnTo>
                    <a:pt x="1100327" y="333400"/>
                  </a:lnTo>
                  <a:lnTo>
                    <a:pt x="1100327" y="342925"/>
                  </a:lnTo>
                  <a:lnTo>
                    <a:pt x="1090802" y="408025"/>
                  </a:lnTo>
                  <a:lnTo>
                    <a:pt x="1062227" y="465175"/>
                  </a:lnTo>
                  <a:lnTo>
                    <a:pt x="1005077" y="522338"/>
                  </a:lnTo>
                  <a:lnTo>
                    <a:pt x="949451" y="569963"/>
                  </a:lnTo>
                  <a:lnTo>
                    <a:pt x="863726" y="608063"/>
                  </a:lnTo>
                  <a:lnTo>
                    <a:pt x="778001" y="636651"/>
                  </a:lnTo>
                  <a:lnTo>
                    <a:pt x="673226" y="655701"/>
                  </a:lnTo>
                  <a:lnTo>
                    <a:pt x="569976" y="665226"/>
                  </a:lnTo>
                  <a:lnTo>
                    <a:pt x="465200" y="655701"/>
                  </a:lnTo>
                  <a:lnTo>
                    <a:pt x="360425" y="636651"/>
                  </a:lnTo>
                  <a:lnTo>
                    <a:pt x="274700" y="608063"/>
                  </a:lnTo>
                  <a:lnTo>
                    <a:pt x="188975" y="569963"/>
                  </a:lnTo>
                  <a:lnTo>
                    <a:pt x="133350" y="522338"/>
                  </a:lnTo>
                  <a:lnTo>
                    <a:pt x="76200" y="465175"/>
                  </a:lnTo>
                  <a:lnTo>
                    <a:pt x="47625" y="408025"/>
                  </a:lnTo>
                  <a:lnTo>
                    <a:pt x="38100" y="342925"/>
                  </a:lnTo>
                  <a:lnTo>
                    <a:pt x="47625" y="276250"/>
                  </a:lnTo>
                  <a:lnTo>
                    <a:pt x="76200" y="219100"/>
                  </a:lnTo>
                  <a:lnTo>
                    <a:pt x="133350" y="161937"/>
                  </a:lnTo>
                  <a:lnTo>
                    <a:pt x="188975" y="114312"/>
                  </a:lnTo>
                  <a:lnTo>
                    <a:pt x="274700" y="76212"/>
                  </a:lnTo>
                  <a:lnTo>
                    <a:pt x="360425" y="47625"/>
                  </a:lnTo>
                  <a:lnTo>
                    <a:pt x="465200" y="28575"/>
                  </a:lnTo>
                  <a:lnTo>
                    <a:pt x="569976" y="19050"/>
                  </a:lnTo>
                  <a:lnTo>
                    <a:pt x="663701" y="28575"/>
                  </a:lnTo>
                  <a:lnTo>
                    <a:pt x="758951" y="47625"/>
                  </a:lnTo>
                  <a:lnTo>
                    <a:pt x="844676" y="76212"/>
                  </a:lnTo>
                  <a:lnTo>
                    <a:pt x="920876" y="104787"/>
                  </a:lnTo>
                  <a:lnTo>
                    <a:pt x="930401" y="76212"/>
                  </a:lnTo>
                  <a:lnTo>
                    <a:pt x="758951" y="19050"/>
                  </a:lnTo>
                  <a:lnTo>
                    <a:pt x="569976" y="0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03719" y="5544311"/>
              <a:ext cx="1443227" cy="87325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67955" y="5762244"/>
              <a:ext cx="707136" cy="4312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88352" y="5838444"/>
              <a:ext cx="472440" cy="28194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20940" y="5917692"/>
              <a:ext cx="201167" cy="12954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82000" y="4867655"/>
              <a:ext cx="675131" cy="3429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420100" y="4800600"/>
              <a:ext cx="426720" cy="32461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85631" y="4829555"/>
              <a:ext cx="522732" cy="33375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42019" y="4898136"/>
              <a:ext cx="361187" cy="208787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2221482" y="-23369"/>
            <a:ext cx="2662555" cy="2565400"/>
            <a:chOff x="2269235" y="0"/>
            <a:chExt cx="2662555" cy="2565400"/>
          </a:xfrm>
        </p:grpSpPr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269235" y="0"/>
              <a:ext cx="1438656" cy="170078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48227" y="0"/>
              <a:ext cx="1583436" cy="113537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269235" y="1267967"/>
              <a:ext cx="1223772" cy="1296924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956804" y="0"/>
            <a:ext cx="1187196" cy="1700784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443471" y="5111494"/>
            <a:ext cx="1441703" cy="1746502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4355591" y="0"/>
            <a:ext cx="4788535" cy="4293235"/>
            <a:chOff x="4355591" y="0"/>
            <a:chExt cx="4788535" cy="4293235"/>
          </a:xfrm>
        </p:grpSpPr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085331" y="0"/>
              <a:ext cx="1871471" cy="201625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156959" y="1267967"/>
              <a:ext cx="1799843" cy="194462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355591" y="0"/>
              <a:ext cx="2016252" cy="227685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885176" y="2781300"/>
              <a:ext cx="1258824" cy="1511808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7380731" y="4149852"/>
            <a:ext cx="1763395" cy="2708275"/>
            <a:chOff x="7380731" y="4149852"/>
            <a:chExt cx="1763395" cy="2708275"/>
          </a:xfrm>
        </p:grpSpPr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380731" y="5111494"/>
              <a:ext cx="1763268" cy="174650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595615" y="4149852"/>
              <a:ext cx="1548383" cy="1150620"/>
            </a:xfrm>
            <a:prstGeom prst="rect">
              <a:avLst/>
            </a:prstGeom>
          </p:spPr>
        </p:pic>
      </p:grpSp>
      <p:pic>
        <p:nvPicPr>
          <p:cNvPr id="37" name="object 3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355591" y="5084063"/>
            <a:ext cx="1153667" cy="1773934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0" y="4273295"/>
            <a:ext cx="3694429" cy="2585085"/>
            <a:chOff x="0" y="4273295"/>
            <a:chExt cx="3694429" cy="2585085"/>
          </a:xfrm>
        </p:grpSpPr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48384" y="4293107"/>
              <a:ext cx="2145791" cy="256489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0" y="4273295"/>
              <a:ext cx="2042159" cy="258470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58823" y="5661659"/>
              <a:ext cx="1152144" cy="1196338"/>
            </a:xfrm>
            <a:prstGeom prst="rect">
              <a:avLst/>
            </a:prstGeom>
          </p:spPr>
        </p:pic>
      </p:grpSp>
      <p:grpSp>
        <p:nvGrpSpPr>
          <p:cNvPr id="42" name="object 42"/>
          <p:cNvGrpSpPr/>
          <p:nvPr/>
        </p:nvGrpSpPr>
        <p:grpSpPr>
          <a:xfrm>
            <a:off x="5003291" y="3573779"/>
            <a:ext cx="2585085" cy="1727200"/>
            <a:chOff x="5003291" y="3573779"/>
            <a:chExt cx="2585085" cy="1727200"/>
          </a:xfrm>
        </p:grpSpPr>
        <p:pic>
          <p:nvPicPr>
            <p:cNvPr id="43" name="object 4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003291" y="3573779"/>
              <a:ext cx="2016252" cy="165506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588251" y="3717035"/>
              <a:ext cx="999744" cy="1583436"/>
            </a:xfrm>
            <a:prstGeom prst="rect">
              <a:avLst/>
            </a:prstGeom>
          </p:spPr>
        </p:pic>
      </p:grpSp>
      <p:pic>
        <p:nvPicPr>
          <p:cNvPr id="45" name="object 45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0" y="0"/>
            <a:ext cx="1548383" cy="2328672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2863595" y="2276855"/>
            <a:ext cx="2646045" cy="2952115"/>
            <a:chOff x="2863595" y="2276855"/>
            <a:chExt cx="2646045" cy="2952115"/>
          </a:xfrm>
        </p:grpSpPr>
        <p:pic>
          <p:nvPicPr>
            <p:cNvPr id="47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634739" y="3357372"/>
              <a:ext cx="1874519" cy="187147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863595" y="2276855"/>
              <a:ext cx="1930908" cy="1292352"/>
            </a:xfrm>
            <a:prstGeom prst="rect">
              <a:avLst/>
            </a:prstGeom>
          </p:spPr>
        </p:pic>
      </p:grpSp>
      <p:pic>
        <p:nvPicPr>
          <p:cNvPr id="49" name="object 49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7380731" y="908303"/>
            <a:ext cx="935735" cy="1513332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187196" y="0"/>
            <a:ext cx="1082040" cy="1196339"/>
          </a:xfrm>
          <a:prstGeom prst="rect">
            <a:avLst/>
          </a:prstGeom>
        </p:spPr>
      </p:pic>
      <p:grpSp>
        <p:nvGrpSpPr>
          <p:cNvPr id="54" name="object 54"/>
          <p:cNvGrpSpPr/>
          <p:nvPr/>
        </p:nvGrpSpPr>
        <p:grpSpPr>
          <a:xfrm>
            <a:off x="4788408" y="1988820"/>
            <a:ext cx="3096895" cy="2161540"/>
            <a:chOff x="4788408" y="1988820"/>
            <a:chExt cx="3096895" cy="2161540"/>
          </a:xfrm>
        </p:grpSpPr>
        <p:pic>
          <p:nvPicPr>
            <p:cNvPr id="55" name="object 5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788408" y="1988820"/>
              <a:ext cx="1583436" cy="172821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227064" y="2276856"/>
              <a:ext cx="1152143" cy="144018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092696" y="2924556"/>
              <a:ext cx="792479" cy="1225296"/>
            </a:xfrm>
            <a:prstGeom prst="rect">
              <a:avLst/>
            </a:prstGeom>
          </p:spPr>
        </p:pic>
      </p:grpSp>
      <p:pic>
        <p:nvPicPr>
          <p:cNvPr id="58" name="object 58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3564635" y="5228843"/>
            <a:ext cx="1152143" cy="1629154"/>
          </a:xfrm>
          <a:prstGeom prst="rect">
            <a:avLst/>
          </a:prstGeom>
        </p:spPr>
      </p:pic>
      <p:grpSp>
        <p:nvGrpSpPr>
          <p:cNvPr id="59" name="object 59"/>
          <p:cNvGrpSpPr/>
          <p:nvPr/>
        </p:nvGrpSpPr>
        <p:grpSpPr>
          <a:xfrm>
            <a:off x="684276" y="1126236"/>
            <a:ext cx="2232660" cy="4320540"/>
            <a:chOff x="684276" y="1126236"/>
            <a:chExt cx="2232660" cy="4320540"/>
          </a:xfrm>
        </p:grpSpPr>
        <p:pic>
          <p:nvPicPr>
            <p:cNvPr id="60" name="object 6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187195" y="2564891"/>
              <a:ext cx="1152143" cy="1656587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476756" y="4149852"/>
              <a:ext cx="996695" cy="129692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84276" y="1126236"/>
              <a:ext cx="981456" cy="149047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331976" y="1196340"/>
              <a:ext cx="1080515" cy="144017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908048" y="2060447"/>
              <a:ext cx="1008888" cy="937260"/>
            </a:xfrm>
            <a:prstGeom prst="rect">
              <a:avLst/>
            </a:prstGeom>
          </p:spPr>
        </p:pic>
      </p:grpSp>
      <p:pic>
        <p:nvPicPr>
          <p:cNvPr id="65" name="object 65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5442203" y="5183123"/>
            <a:ext cx="1001268" cy="1674874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2267711" y="3009900"/>
            <a:ext cx="1382267" cy="1283208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7935468" y="1700783"/>
            <a:ext cx="1208531" cy="111252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993AF223-B7EC-C5F2-7DAD-2E754C2F48D4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2575"/>
            <a:ext cx="1456944" cy="1970532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57473C3-AA35-52EA-99D7-EA0AEA9899DD}"/>
              </a:ext>
            </a:extLst>
          </p:cNvPr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155" y="1112011"/>
            <a:ext cx="1293150" cy="11643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7662" y="527304"/>
            <a:ext cx="7950200" cy="5927725"/>
            <a:chOff x="597662" y="527304"/>
            <a:chExt cx="7950200" cy="5927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5600" y="734785"/>
              <a:ext cx="4996799" cy="5719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0362" y="1219962"/>
              <a:ext cx="7924800" cy="914400"/>
            </a:xfrm>
            <a:custGeom>
              <a:avLst/>
              <a:gdLst/>
              <a:ahLst/>
              <a:cxnLst/>
              <a:rect l="l" t="t" r="r" b="b"/>
              <a:pathLst>
                <a:path w="7924800" h="914400">
                  <a:moveTo>
                    <a:pt x="0" y="914400"/>
                  </a:moveTo>
                  <a:lnTo>
                    <a:pt x="0" y="0"/>
                  </a:lnTo>
                  <a:lnTo>
                    <a:pt x="7924800" y="0"/>
                  </a:lnTo>
                </a:path>
              </a:pathLst>
            </a:custGeom>
            <a:ln w="2540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81962" y="3963162"/>
              <a:ext cx="6512559" cy="0"/>
            </a:xfrm>
            <a:custGeom>
              <a:avLst/>
              <a:gdLst/>
              <a:ahLst/>
              <a:cxnLst/>
              <a:rect l="l" t="t" r="r" b="b"/>
              <a:pathLst>
                <a:path w="6512559">
                  <a:moveTo>
                    <a:pt x="0" y="0"/>
                  </a:moveTo>
                  <a:lnTo>
                    <a:pt x="6512052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2936" y="527304"/>
              <a:ext cx="5670042" cy="100965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64335" y="639317"/>
            <a:ext cx="50946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spc="-110" dirty="0">
                <a:solidFill>
                  <a:srgbClr val="006633"/>
                </a:solidFill>
              </a:rPr>
              <a:t>K</a:t>
            </a:r>
            <a:r>
              <a:rPr lang="el-GR" sz="3600" b="1" spc="-110" dirty="0" err="1">
                <a:solidFill>
                  <a:srgbClr val="006633"/>
                </a:solidFill>
              </a:rPr>
              <a:t>αρκίνος</a:t>
            </a:r>
            <a:r>
              <a:rPr lang="el-GR" sz="3600" b="1" spc="-110" dirty="0">
                <a:solidFill>
                  <a:srgbClr val="006633"/>
                </a:solidFill>
              </a:rPr>
              <a:t> </a:t>
            </a:r>
            <a:r>
              <a:rPr sz="3600" b="1" spc="-110" dirty="0">
                <a:solidFill>
                  <a:srgbClr val="006633"/>
                </a:solidFill>
                <a:latin typeface="Comic Sans MS"/>
                <a:cs typeface="Comic Sans MS"/>
              </a:rPr>
              <a:t> </a:t>
            </a:r>
            <a:r>
              <a:rPr sz="3600" b="1" spc="-5" dirty="0">
                <a:solidFill>
                  <a:srgbClr val="006633"/>
                </a:solidFill>
                <a:latin typeface="Comic Sans MS"/>
                <a:cs typeface="Comic Sans MS"/>
              </a:rPr>
              <a:t>Πνεύμονα</a:t>
            </a:r>
            <a:endParaRPr sz="3600" dirty="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4065" y="4970175"/>
            <a:ext cx="7298690" cy="1511300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222885" indent="-210820">
              <a:lnSpc>
                <a:spcPct val="100000"/>
              </a:lnSpc>
              <a:spcBef>
                <a:spcPts val="1475"/>
              </a:spcBef>
              <a:buSzPct val="120000"/>
              <a:buFont typeface="Wingdings"/>
              <a:buChar char=""/>
              <a:tabLst>
                <a:tab pos="223520" algn="l"/>
                <a:tab pos="3292475" algn="l"/>
              </a:tabLst>
            </a:pPr>
            <a:r>
              <a:rPr lang="el-GR" sz="2000" b="1" i="1" spc="-5" dirty="0">
                <a:latin typeface="Comic Sans MS"/>
                <a:cs typeface="Comic Sans MS"/>
              </a:rPr>
              <a:t>Επιστημονικός Συνεργάτης </a:t>
            </a:r>
            <a:r>
              <a:rPr sz="2000" b="1" i="1" spc="-5" dirty="0">
                <a:latin typeface="Comic Sans MS"/>
                <a:cs typeface="Comic Sans MS"/>
              </a:rPr>
              <a:t>Πα</a:t>
            </a:r>
            <a:r>
              <a:rPr sz="2000" b="1" i="1" spc="-5" dirty="0" err="1">
                <a:latin typeface="Comic Sans MS"/>
                <a:cs typeface="Comic Sans MS"/>
              </a:rPr>
              <a:t>νε</a:t>
            </a:r>
            <a:r>
              <a:rPr sz="2000" b="1" i="1" spc="-5" dirty="0">
                <a:latin typeface="Comic Sans MS"/>
                <a:cs typeface="Comic Sans MS"/>
              </a:rPr>
              <a:t>πιστημίου</a:t>
            </a:r>
            <a:r>
              <a:rPr sz="2000" b="1" i="1" spc="-80" dirty="0">
                <a:latin typeface="Comic Sans MS"/>
                <a:cs typeface="Comic Sans MS"/>
              </a:rPr>
              <a:t> </a:t>
            </a:r>
            <a:r>
              <a:rPr sz="2000" b="1" i="1" spc="-5" dirty="0">
                <a:latin typeface="Comic Sans MS"/>
                <a:cs typeface="Comic Sans MS"/>
              </a:rPr>
              <a:t>Αθηνών</a:t>
            </a:r>
            <a:endParaRPr sz="2000" dirty="0">
              <a:latin typeface="Comic Sans MS"/>
              <a:cs typeface="Comic Sans MS"/>
            </a:endParaRPr>
          </a:p>
          <a:p>
            <a:pPr marL="129539" indent="-117475">
              <a:lnSpc>
                <a:spcPct val="100000"/>
              </a:lnSpc>
              <a:spcBef>
                <a:spcPts val="1380"/>
              </a:spcBef>
              <a:buSzPct val="95000"/>
              <a:buFont typeface="Wingdings"/>
              <a:buChar char=""/>
              <a:tabLst>
                <a:tab pos="130175" algn="l"/>
                <a:tab pos="4968875" algn="l"/>
              </a:tabLst>
            </a:pPr>
            <a:r>
              <a:rPr sz="2000" b="1" i="1" dirty="0">
                <a:latin typeface="Comic Sans MS"/>
                <a:cs typeface="Comic Sans MS"/>
              </a:rPr>
              <a:t>Ογκολογική</a:t>
            </a:r>
            <a:r>
              <a:rPr sz="2000" b="1" i="1" spc="-35" dirty="0">
                <a:latin typeface="Comic Sans MS"/>
                <a:cs typeface="Comic Sans MS"/>
              </a:rPr>
              <a:t> </a:t>
            </a:r>
            <a:r>
              <a:rPr sz="2000" b="1" i="1" dirty="0">
                <a:latin typeface="Comic Sans MS"/>
                <a:cs typeface="Comic Sans MS"/>
              </a:rPr>
              <a:t>Μονάδα</a:t>
            </a:r>
            <a:r>
              <a:rPr sz="2000" b="1" i="1" spc="-5" dirty="0">
                <a:latin typeface="Comic Sans MS"/>
                <a:cs typeface="Comic Sans MS"/>
              </a:rPr>
              <a:t> </a:t>
            </a:r>
            <a:r>
              <a:rPr sz="2000" b="1" i="1" dirty="0">
                <a:latin typeface="Comic Sans MS"/>
                <a:cs typeface="Comic Sans MS"/>
              </a:rPr>
              <a:t>Γ’</a:t>
            </a:r>
            <a:r>
              <a:rPr sz="2000" b="1" i="1" spc="5" dirty="0">
                <a:latin typeface="Comic Sans MS"/>
                <a:cs typeface="Comic Sans MS"/>
              </a:rPr>
              <a:t> </a:t>
            </a:r>
            <a:r>
              <a:rPr sz="2000" b="1" i="1" spc="-5" dirty="0">
                <a:latin typeface="Comic Sans MS"/>
                <a:cs typeface="Comic Sans MS"/>
              </a:rPr>
              <a:t>Πανεπιστημιακή	</a:t>
            </a:r>
            <a:r>
              <a:rPr sz="2000" b="1" i="1" dirty="0">
                <a:latin typeface="Comic Sans MS"/>
                <a:cs typeface="Comic Sans MS"/>
              </a:rPr>
              <a:t>Παθολογική</a:t>
            </a:r>
            <a:r>
              <a:rPr sz="2000" b="1" i="1" spc="-130" dirty="0">
                <a:latin typeface="Comic Sans MS"/>
                <a:cs typeface="Comic Sans MS"/>
              </a:rPr>
              <a:t> </a:t>
            </a:r>
            <a:r>
              <a:rPr sz="2000" b="1" i="1" dirty="0">
                <a:latin typeface="Comic Sans MS"/>
                <a:cs typeface="Comic Sans MS"/>
              </a:rPr>
              <a:t>Κλινική</a:t>
            </a:r>
            <a:endParaRPr sz="2000" dirty="0">
              <a:latin typeface="Comic Sans MS"/>
              <a:cs typeface="Comic Sans MS"/>
            </a:endParaRPr>
          </a:p>
          <a:p>
            <a:pPr marL="129539" indent="-117475">
              <a:lnSpc>
                <a:spcPct val="100000"/>
              </a:lnSpc>
              <a:spcBef>
                <a:spcPts val="1739"/>
              </a:spcBef>
              <a:buSzPct val="95000"/>
              <a:buFont typeface="Wingdings"/>
              <a:buChar char=""/>
              <a:tabLst>
                <a:tab pos="130175" algn="l"/>
              </a:tabLst>
            </a:pPr>
            <a:r>
              <a:rPr sz="2000" b="1" i="1" dirty="0">
                <a:latin typeface="Comic Sans MS"/>
                <a:cs typeface="Comic Sans MS"/>
              </a:rPr>
              <a:t>Γεν.</a:t>
            </a:r>
            <a:r>
              <a:rPr sz="2000" b="1" i="1" spc="-10" dirty="0">
                <a:latin typeface="Comic Sans MS"/>
                <a:cs typeface="Comic Sans MS"/>
              </a:rPr>
              <a:t> </a:t>
            </a:r>
            <a:r>
              <a:rPr sz="2000" b="1" i="1" spc="-5" dirty="0">
                <a:latin typeface="Comic Sans MS"/>
                <a:cs typeface="Comic Sans MS"/>
              </a:rPr>
              <a:t>Νοσ.</a:t>
            </a:r>
            <a:r>
              <a:rPr sz="2000" b="1" i="1" spc="-20" dirty="0">
                <a:latin typeface="Comic Sans MS"/>
                <a:cs typeface="Comic Sans MS"/>
              </a:rPr>
              <a:t> </a:t>
            </a:r>
            <a:r>
              <a:rPr sz="2000" b="1" i="1" dirty="0">
                <a:latin typeface="Comic Sans MS"/>
                <a:cs typeface="Comic Sans MS"/>
              </a:rPr>
              <a:t>Νοσημάτων</a:t>
            </a:r>
            <a:r>
              <a:rPr sz="2000" b="1" i="1" spc="-10" dirty="0">
                <a:latin typeface="Comic Sans MS"/>
                <a:cs typeface="Comic Sans MS"/>
              </a:rPr>
              <a:t> </a:t>
            </a:r>
            <a:r>
              <a:rPr sz="2000" b="1" i="1" spc="-5" dirty="0">
                <a:latin typeface="Comic Sans MS"/>
                <a:cs typeface="Comic Sans MS"/>
              </a:rPr>
              <a:t>Θώρακα</a:t>
            </a:r>
            <a:r>
              <a:rPr sz="2000" b="1" i="1" spc="-15" dirty="0">
                <a:latin typeface="Comic Sans MS"/>
                <a:cs typeface="Comic Sans MS"/>
              </a:rPr>
              <a:t> </a:t>
            </a:r>
            <a:r>
              <a:rPr sz="2000" b="1" i="1" spc="-5" dirty="0">
                <a:latin typeface="Comic Sans MS"/>
                <a:cs typeface="Comic Sans MS"/>
              </a:rPr>
              <a:t>Αθηνών</a:t>
            </a:r>
            <a:r>
              <a:rPr sz="2000" b="1" i="1" spc="20" dirty="0">
                <a:latin typeface="Comic Sans MS"/>
                <a:cs typeface="Comic Sans MS"/>
              </a:rPr>
              <a:t> </a:t>
            </a:r>
            <a:r>
              <a:rPr sz="2000" b="1" i="1" spc="-5" dirty="0">
                <a:latin typeface="Comic Sans MS"/>
                <a:cs typeface="Comic Sans MS"/>
              </a:rPr>
              <a:t>“Η</a:t>
            </a:r>
            <a:r>
              <a:rPr sz="2000" b="1" i="1" spc="-10" dirty="0">
                <a:latin typeface="Comic Sans MS"/>
                <a:cs typeface="Comic Sans MS"/>
              </a:rPr>
              <a:t> </a:t>
            </a:r>
            <a:r>
              <a:rPr sz="2000" b="1" i="1" dirty="0">
                <a:latin typeface="Comic Sans MS"/>
                <a:cs typeface="Comic Sans MS"/>
              </a:rPr>
              <a:t>Σωτηρία”</a:t>
            </a:r>
            <a:endParaRPr sz="2000" dirty="0">
              <a:latin typeface="Comic Sans MS"/>
              <a:cs typeface="Comic Sans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54736" y="2929127"/>
            <a:ext cx="6623050" cy="1214120"/>
            <a:chOff x="554736" y="2929127"/>
            <a:chExt cx="6623050" cy="121412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4736" y="2929127"/>
              <a:ext cx="3941826" cy="7871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29456" y="2929127"/>
              <a:ext cx="3147822" cy="787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45308" y="3355847"/>
              <a:ext cx="2969514" cy="78714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63016" y="3012693"/>
            <a:ext cx="618299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006633"/>
                </a:solidFill>
                <a:latin typeface="Comic Sans MS"/>
                <a:cs typeface="Comic Sans MS"/>
              </a:rPr>
              <a:t>Ιωάννης </a:t>
            </a:r>
            <a:r>
              <a:rPr sz="2800" b="1" spc="-5" dirty="0">
                <a:solidFill>
                  <a:srgbClr val="006633"/>
                </a:solidFill>
                <a:latin typeface="Comic Sans MS"/>
                <a:cs typeface="Comic Sans MS"/>
              </a:rPr>
              <a:t>Χ. Γκιόζος</a:t>
            </a:r>
            <a:r>
              <a:rPr sz="2800" b="1" spc="5" dirty="0">
                <a:solidFill>
                  <a:srgbClr val="006633"/>
                </a:solidFill>
                <a:latin typeface="Comic Sans MS"/>
                <a:cs typeface="Comic Sans MS"/>
              </a:rPr>
              <a:t> </a:t>
            </a:r>
            <a:r>
              <a:rPr sz="2800" b="1" spc="-5" dirty="0">
                <a:solidFill>
                  <a:srgbClr val="006633"/>
                </a:solidFill>
                <a:latin typeface="Comic Sans MS"/>
                <a:cs typeface="Comic Sans MS"/>
              </a:rPr>
              <a:t>MD,</a:t>
            </a:r>
            <a:r>
              <a:rPr sz="2800" b="1" dirty="0">
                <a:solidFill>
                  <a:srgbClr val="006633"/>
                </a:solidFill>
                <a:latin typeface="Comic Sans MS"/>
                <a:cs typeface="Comic Sans MS"/>
              </a:rPr>
              <a:t> </a:t>
            </a:r>
            <a:r>
              <a:rPr sz="2800" b="1" spc="-5" dirty="0">
                <a:solidFill>
                  <a:srgbClr val="006633"/>
                </a:solidFill>
                <a:latin typeface="Comic Sans MS"/>
                <a:cs typeface="Comic Sans MS"/>
              </a:rPr>
              <a:t>PhD, FCCP</a:t>
            </a:r>
            <a:endParaRPr sz="2800">
              <a:latin typeface="Comic Sans MS"/>
              <a:cs typeface="Comic Sans MS"/>
            </a:endParaRPr>
          </a:p>
          <a:p>
            <a:pPr marL="927735" algn="ctr">
              <a:lnSpc>
                <a:spcPct val="100000"/>
              </a:lnSpc>
            </a:pPr>
            <a:r>
              <a:rPr sz="2800" b="1" spc="-5" dirty="0">
                <a:solidFill>
                  <a:srgbClr val="006633"/>
                </a:solidFill>
                <a:latin typeface="Comic Sans MS"/>
                <a:cs typeface="Comic Sans MS"/>
              </a:rPr>
              <a:t>Πνευμονολόγος</a:t>
            </a:r>
            <a:endParaRPr sz="2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236" y="219836"/>
            <a:ext cx="8315325" cy="6235065"/>
            <a:chOff x="372236" y="219836"/>
            <a:chExt cx="8315325" cy="62350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5600" y="734785"/>
              <a:ext cx="4996799" cy="5719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1761" y="229361"/>
              <a:ext cx="8229600" cy="609600"/>
            </a:xfrm>
            <a:custGeom>
              <a:avLst/>
              <a:gdLst/>
              <a:ahLst/>
              <a:cxnLst/>
              <a:rect l="l" t="t" r="r" b="b"/>
              <a:pathLst>
                <a:path w="8229600" h="609600">
                  <a:moveTo>
                    <a:pt x="0" y="609600"/>
                  </a:moveTo>
                  <a:lnTo>
                    <a:pt x="0" y="0"/>
                  </a:lnTo>
                  <a:lnTo>
                    <a:pt x="8229600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961" y="6172961"/>
              <a:ext cx="8229600" cy="0"/>
            </a:xfrm>
            <a:custGeom>
              <a:avLst/>
              <a:gdLst/>
              <a:ahLst/>
              <a:cxnLst/>
              <a:rect l="l" t="t" r="r" b="b"/>
              <a:pathLst>
                <a:path w="8229600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626870" y="506348"/>
            <a:ext cx="5258435" cy="6098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4583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Comic Sans MS"/>
                <a:cs typeface="Comic Sans MS"/>
              </a:rPr>
              <a:t>Επιδημιολογία</a:t>
            </a:r>
            <a:endParaRPr sz="2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CC9900"/>
              </a:buClr>
              <a:buFont typeface="Wingdings"/>
              <a:buChar char=""/>
            </a:pPr>
            <a:endParaRPr sz="33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buClr>
                <a:srgbClr val="CC9900"/>
              </a:buClr>
              <a:buSzPct val="64583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b="1" spc="-10" dirty="0">
                <a:latin typeface="Comic Sans MS"/>
                <a:cs typeface="Comic Sans MS"/>
              </a:rPr>
              <a:t>Αιτιολογία</a:t>
            </a:r>
            <a:endParaRPr sz="2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CC9900"/>
              </a:buClr>
              <a:buFont typeface="Wingdings"/>
              <a:buChar char=""/>
            </a:pPr>
            <a:endParaRPr sz="33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buClr>
                <a:srgbClr val="CC9900"/>
              </a:buClr>
              <a:buSzPct val="64583"/>
              <a:buFont typeface="Wingdings"/>
              <a:buChar char=""/>
              <a:tabLst>
                <a:tab pos="354965" algn="l"/>
                <a:tab pos="355600" algn="l"/>
                <a:tab pos="3175635" algn="l"/>
              </a:tabLst>
            </a:pPr>
            <a:r>
              <a:rPr sz="2400" b="1" spc="-5" dirty="0">
                <a:latin typeface="Comic Sans MS"/>
                <a:cs typeface="Comic Sans MS"/>
              </a:rPr>
              <a:t>Προσυμπτωματικός	έλεγχος</a:t>
            </a:r>
            <a:endParaRPr sz="2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CC9900"/>
              </a:buClr>
              <a:buFont typeface="Wingdings"/>
              <a:buChar char=""/>
            </a:pPr>
            <a:endParaRPr sz="3300">
              <a:latin typeface="Comic Sans MS"/>
              <a:cs typeface="Comic Sans MS"/>
            </a:endParaRPr>
          </a:p>
          <a:p>
            <a:pPr marL="486409" indent="-474345">
              <a:lnSpc>
                <a:spcPct val="100000"/>
              </a:lnSpc>
              <a:buClr>
                <a:srgbClr val="CC9900"/>
              </a:buClr>
              <a:buSzPct val="64583"/>
              <a:buFont typeface="Wingdings"/>
              <a:buChar char=""/>
              <a:tabLst>
                <a:tab pos="486409" algn="l"/>
                <a:tab pos="487045" algn="l"/>
              </a:tabLst>
            </a:pPr>
            <a:r>
              <a:rPr sz="2400" b="1" spc="-5" dirty="0">
                <a:latin typeface="Comic Sans MS"/>
                <a:cs typeface="Comic Sans MS"/>
              </a:rPr>
              <a:t>Ιστολογική</a:t>
            </a:r>
            <a:r>
              <a:rPr sz="2400" b="1" spc="-2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Ταξινόμηση</a:t>
            </a:r>
            <a:endParaRPr sz="2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CC9900"/>
              </a:buClr>
              <a:buFont typeface="Wingdings"/>
              <a:buChar char=""/>
            </a:pPr>
            <a:endParaRPr sz="33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CC9900"/>
              </a:buClr>
              <a:buSzPct val="64583"/>
              <a:buFont typeface="Wingdings"/>
              <a:buChar char=""/>
              <a:tabLst>
                <a:tab pos="354965" algn="l"/>
                <a:tab pos="355600" algn="l"/>
                <a:tab pos="2783205" algn="l"/>
              </a:tabLst>
            </a:pPr>
            <a:r>
              <a:rPr sz="2400" b="1" dirty="0">
                <a:latin typeface="Comic Sans MS"/>
                <a:cs typeface="Comic Sans MS"/>
              </a:rPr>
              <a:t>Κλινική Εικόνα</a:t>
            </a:r>
            <a:r>
              <a:rPr sz="2400" b="1" spc="-10" dirty="0">
                <a:latin typeface="Comic Sans MS"/>
                <a:cs typeface="Comic Sans MS"/>
              </a:rPr>
              <a:t> </a:t>
            </a:r>
            <a:r>
              <a:rPr sz="2400" b="1" dirty="0">
                <a:latin typeface="Comic Sans MS"/>
                <a:cs typeface="Comic Sans MS"/>
              </a:rPr>
              <a:t>–	</a:t>
            </a:r>
            <a:r>
              <a:rPr sz="2400" b="1" spc="-5" dirty="0">
                <a:latin typeface="Comic Sans MS"/>
                <a:cs typeface="Comic Sans MS"/>
              </a:rPr>
              <a:t>Συμπτωματολογία</a:t>
            </a:r>
            <a:endParaRPr sz="2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CC9900"/>
              </a:buClr>
              <a:buFont typeface="Wingdings"/>
              <a:buChar char=""/>
            </a:pPr>
            <a:endParaRPr sz="33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buClr>
                <a:srgbClr val="CC9900"/>
              </a:buClr>
              <a:buSzPct val="64583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Comic Sans MS"/>
                <a:cs typeface="Comic Sans MS"/>
              </a:rPr>
              <a:t>Διαγνωστική</a:t>
            </a:r>
            <a:r>
              <a:rPr sz="2400" b="1" spc="-4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Προσέγγιση</a:t>
            </a:r>
            <a:endParaRPr sz="2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CC9900"/>
              </a:buClr>
              <a:buFont typeface="Wingdings"/>
              <a:buChar char=""/>
            </a:pPr>
            <a:endParaRPr sz="33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buClr>
                <a:srgbClr val="CC9900"/>
              </a:buClr>
              <a:buSzPct val="64583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Comic Sans MS"/>
                <a:cs typeface="Comic Sans MS"/>
              </a:rPr>
              <a:t>Θεραπεία</a:t>
            </a:r>
            <a:endParaRPr sz="24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7662" y="734785"/>
            <a:ext cx="7950200" cy="5720080"/>
            <a:chOff x="597662" y="734785"/>
            <a:chExt cx="7950200" cy="57200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5600" y="734785"/>
              <a:ext cx="4996799" cy="5719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0362" y="1219962"/>
              <a:ext cx="7924800" cy="914400"/>
            </a:xfrm>
            <a:custGeom>
              <a:avLst/>
              <a:gdLst/>
              <a:ahLst/>
              <a:cxnLst/>
              <a:rect l="l" t="t" r="r" b="b"/>
              <a:pathLst>
                <a:path w="7924800" h="914400">
                  <a:moveTo>
                    <a:pt x="0" y="914400"/>
                  </a:moveTo>
                  <a:lnTo>
                    <a:pt x="0" y="0"/>
                  </a:lnTo>
                  <a:lnTo>
                    <a:pt x="7924800" y="0"/>
                  </a:lnTo>
                </a:path>
              </a:pathLst>
            </a:custGeom>
            <a:ln w="2540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81962" y="3963162"/>
              <a:ext cx="6512559" cy="0"/>
            </a:xfrm>
            <a:custGeom>
              <a:avLst/>
              <a:gdLst/>
              <a:ahLst/>
              <a:cxnLst/>
              <a:rect l="l" t="t" r="r" b="b"/>
              <a:pathLst>
                <a:path w="6512559">
                  <a:moveTo>
                    <a:pt x="0" y="0"/>
                  </a:moveTo>
                  <a:lnTo>
                    <a:pt x="6512052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2248" y="1958340"/>
              <a:ext cx="6116574" cy="128244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69466" y="2102611"/>
            <a:ext cx="538924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b="1" spc="-5" dirty="0">
                <a:solidFill>
                  <a:srgbClr val="006633"/>
                </a:solidFill>
                <a:latin typeface="Comic Sans MS"/>
                <a:cs typeface="Comic Sans MS"/>
              </a:rPr>
              <a:t>ΕΠΙΔΗΜΙΟΛΟΓΙΑ</a:t>
            </a:r>
            <a:endParaRPr sz="4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456" y="153923"/>
            <a:ext cx="5590794" cy="117271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83590"/>
            <a:ext cx="492887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dirty="0">
                <a:solidFill>
                  <a:srgbClr val="006633"/>
                </a:solidFill>
                <a:latin typeface="Comic Sans MS"/>
                <a:cs typeface="Comic Sans MS"/>
              </a:rPr>
              <a:t>ΕΠΙΔ</a:t>
            </a:r>
            <a:r>
              <a:rPr sz="4200" b="1" spc="10" dirty="0">
                <a:solidFill>
                  <a:srgbClr val="006633"/>
                </a:solidFill>
                <a:latin typeface="Comic Sans MS"/>
                <a:cs typeface="Comic Sans MS"/>
              </a:rPr>
              <a:t>Η</a:t>
            </a:r>
            <a:r>
              <a:rPr sz="4200" b="1" dirty="0">
                <a:solidFill>
                  <a:srgbClr val="006633"/>
                </a:solidFill>
                <a:latin typeface="Comic Sans MS"/>
                <a:cs typeface="Comic Sans MS"/>
              </a:rPr>
              <a:t>ΜΙΟΛΟΓΙΑ</a:t>
            </a:r>
            <a:endParaRPr sz="4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582447"/>
            <a:ext cx="8108950" cy="3611879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860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100" b="1" spc="-5" dirty="0">
                <a:latin typeface="Comic Sans MS"/>
                <a:cs typeface="Comic Sans MS"/>
              </a:rPr>
              <a:t>Στις αρχές</a:t>
            </a:r>
            <a:r>
              <a:rPr sz="2100" b="1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του</a:t>
            </a:r>
            <a:r>
              <a:rPr sz="2100" b="1" spc="-1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20ου αιώνα</a:t>
            </a:r>
            <a:r>
              <a:rPr sz="2100" b="1" dirty="0">
                <a:latin typeface="Comic Sans MS"/>
                <a:cs typeface="Comic Sans MS"/>
              </a:rPr>
              <a:t> ο</a:t>
            </a:r>
            <a:r>
              <a:rPr sz="2100" b="1" spc="-1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καρκίνος</a:t>
            </a:r>
            <a:r>
              <a:rPr sz="2100" b="1" spc="-2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του</a:t>
            </a:r>
            <a:r>
              <a:rPr sz="2100" b="1" dirty="0">
                <a:latin typeface="Comic Sans MS"/>
                <a:cs typeface="Comic Sans MS"/>
              </a:rPr>
              <a:t> πνεύμονα</a:t>
            </a:r>
            <a:r>
              <a:rPr sz="2100" b="1" spc="-2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ήταν</a:t>
            </a:r>
            <a:r>
              <a:rPr sz="2100" b="1" dirty="0">
                <a:latin typeface="Comic Sans MS"/>
                <a:cs typeface="Comic Sans MS"/>
              </a:rPr>
              <a:t> μια</a:t>
            </a:r>
            <a:endParaRPr sz="2100">
              <a:latin typeface="Comic Sans MS"/>
              <a:cs typeface="Comic Sans MS"/>
            </a:endParaRPr>
          </a:p>
          <a:p>
            <a:pPr marL="355600">
              <a:lnSpc>
                <a:spcPct val="100000"/>
              </a:lnSpc>
              <a:spcBef>
                <a:spcPts val="760"/>
              </a:spcBef>
            </a:pPr>
            <a:r>
              <a:rPr sz="2100" b="1" dirty="0">
                <a:latin typeface="Comic Sans MS"/>
                <a:cs typeface="Comic Sans MS"/>
              </a:rPr>
              <a:t>σπάνια</a:t>
            </a:r>
            <a:r>
              <a:rPr sz="2100" b="1" spc="-5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κακοήθεια.</a:t>
            </a:r>
            <a:endParaRPr sz="21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600">
              <a:latin typeface="Comic Sans MS"/>
              <a:cs typeface="Comic Sans MS"/>
            </a:endParaRPr>
          </a:p>
          <a:p>
            <a:pPr marL="355600" indent="-343535">
              <a:lnSpc>
                <a:spcPct val="100000"/>
              </a:lnSpc>
              <a:buClr>
                <a:srgbClr val="CC9900"/>
              </a:buClr>
              <a:buSzPct val="64285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100" b="1" dirty="0">
                <a:latin typeface="Comic Sans MS"/>
                <a:cs typeface="Comic Sans MS"/>
              </a:rPr>
              <a:t>Σήμερα</a:t>
            </a:r>
            <a:r>
              <a:rPr sz="2100" b="1" spc="-1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το</a:t>
            </a:r>
            <a:r>
              <a:rPr sz="2100" b="1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28%</a:t>
            </a:r>
            <a:r>
              <a:rPr sz="2100" b="1" spc="1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των</a:t>
            </a:r>
            <a:r>
              <a:rPr sz="2100" b="1" dirty="0">
                <a:latin typeface="Comic Sans MS"/>
                <a:cs typeface="Comic Sans MS"/>
              </a:rPr>
              <a:t> </a:t>
            </a:r>
            <a:r>
              <a:rPr sz="2100" b="1" spc="-10" dirty="0">
                <a:latin typeface="Comic Sans MS"/>
                <a:cs typeface="Comic Sans MS"/>
              </a:rPr>
              <a:t>θανάτων</a:t>
            </a:r>
            <a:r>
              <a:rPr sz="2100" b="1" spc="10" dirty="0">
                <a:latin typeface="Comic Sans MS"/>
                <a:cs typeface="Comic Sans MS"/>
              </a:rPr>
              <a:t> </a:t>
            </a:r>
            <a:r>
              <a:rPr sz="2100" b="1" dirty="0">
                <a:latin typeface="Comic Sans MS"/>
                <a:cs typeface="Comic Sans MS"/>
              </a:rPr>
              <a:t>από</a:t>
            </a:r>
            <a:r>
              <a:rPr sz="2100" b="1" spc="-1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καρκίνο οφείλεται</a:t>
            </a:r>
            <a:r>
              <a:rPr sz="2100" b="1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στο</a:t>
            </a:r>
            <a:r>
              <a:rPr sz="2100" b="1" spc="1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Ca</a:t>
            </a:r>
            <a:endParaRPr sz="2100">
              <a:latin typeface="Comic Sans MS"/>
              <a:cs typeface="Comic Sans MS"/>
            </a:endParaRPr>
          </a:p>
          <a:p>
            <a:pPr marL="355600">
              <a:lnSpc>
                <a:spcPct val="100000"/>
              </a:lnSpc>
              <a:spcBef>
                <a:spcPts val="755"/>
              </a:spcBef>
            </a:pPr>
            <a:r>
              <a:rPr sz="2100" b="1" spc="-5" dirty="0">
                <a:latin typeface="Comic Sans MS"/>
                <a:cs typeface="Comic Sans MS"/>
              </a:rPr>
              <a:t>του</a:t>
            </a:r>
            <a:r>
              <a:rPr sz="2100" b="1" spc="-4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πνεύμονα.</a:t>
            </a:r>
            <a:endParaRPr sz="21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050">
              <a:latin typeface="Comic Sans MS"/>
              <a:cs typeface="Comic Sans MS"/>
            </a:endParaRPr>
          </a:p>
          <a:p>
            <a:pPr marL="355600" marR="1298575" indent="-343535">
              <a:lnSpc>
                <a:spcPct val="130000"/>
              </a:lnSpc>
              <a:buClr>
                <a:srgbClr val="CC9900"/>
              </a:buClr>
              <a:buSzPct val="64285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100" b="1" spc="-5" dirty="0">
                <a:latin typeface="Comic Sans MS"/>
                <a:cs typeface="Comic Sans MS"/>
              </a:rPr>
              <a:t>Παγκοσμίως αποτελεί την </a:t>
            </a:r>
            <a:r>
              <a:rPr sz="2100" b="1" dirty="0">
                <a:latin typeface="Comic Sans MS"/>
                <a:cs typeface="Comic Sans MS"/>
              </a:rPr>
              <a:t>πρώτη </a:t>
            </a:r>
            <a:r>
              <a:rPr sz="2100" b="1" spc="-5" dirty="0">
                <a:latin typeface="Comic Sans MS"/>
                <a:cs typeface="Comic Sans MS"/>
              </a:rPr>
              <a:t>αιτία θανάτου από </a:t>
            </a:r>
            <a:r>
              <a:rPr sz="2100" b="1" spc="-900" dirty="0">
                <a:latin typeface="Comic Sans MS"/>
                <a:cs typeface="Comic Sans MS"/>
              </a:rPr>
              <a:t> </a:t>
            </a:r>
            <a:r>
              <a:rPr sz="2100" b="1" dirty="0">
                <a:latin typeface="Comic Sans MS"/>
                <a:cs typeface="Comic Sans MS"/>
              </a:rPr>
              <a:t>κακοήθεια</a:t>
            </a:r>
            <a:r>
              <a:rPr sz="2100" b="1" spc="-2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και για τα </a:t>
            </a:r>
            <a:r>
              <a:rPr sz="2100" b="1" dirty="0">
                <a:latin typeface="Comic Sans MS"/>
                <a:cs typeface="Comic Sans MS"/>
              </a:rPr>
              <a:t>δυο</a:t>
            </a:r>
            <a:r>
              <a:rPr sz="2100" b="1" spc="-20" dirty="0">
                <a:latin typeface="Comic Sans MS"/>
                <a:cs typeface="Comic Sans MS"/>
              </a:rPr>
              <a:t> </a:t>
            </a:r>
            <a:r>
              <a:rPr sz="2100" b="1" dirty="0">
                <a:latin typeface="Comic Sans MS"/>
                <a:cs typeface="Comic Sans MS"/>
              </a:rPr>
              <a:t>φύλα.</a:t>
            </a:r>
            <a:endParaRPr sz="2100">
              <a:latin typeface="Comic Sans MS"/>
              <a:cs typeface="Comic Sans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35952" y="0"/>
            <a:ext cx="1908048" cy="16931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9906-DEA3-7D86-26E4-98A456B5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B57F10-906C-D2D8-9BED-C030AC660A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92514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8AC349-C11D-B0FD-0A3A-C57AC59D22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999" t="13207" r="15000" b="11463"/>
          <a:stretch/>
        </p:blipFill>
        <p:spPr>
          <a:xfrm>
            <a:off x="381000" y="997763"/>
            <a:ext cx="8610600" cy="486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86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762D50-FFAC-B74A-B313-C6DD63CC01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33" t="18874" r="19166" b="5333"/>
          <a:stretch/>
        </p:blipFill>
        <p:spPr>
          <a:xfrm>
            <a:off x="381000" y="1129430"/>
            <a:ext cx="8382000" cy="489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32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828800"/>
            <a:ext cx="7620000" cy="39624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45994" y="2008758"/>
            <a:ext cx="74041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FF3300"/>
                </a:solidFill>
                <a:latin typeface="Arial MT"/>
                <a:cs typeface="Arial MT"/>
              </a:rPr>
              <a:t>Tobacco </a:t>
            </a:r>
            <a:r>
              <a:rPr sz="1400" spc="-38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3300"/>
                </a:solidFill>
                <a:latin typeface="Arial MT"/>
                <a:cs typeface="Arial MT"/>
              </a:rPr>
              <a:t>addiction  men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50594" y="2999054"/>
            <a:ext cx="74041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0066CC"/>
                </a:solidFill>
                <a:latin typeface="Arial MT"/>
                <a:cs typeface="Arial MT"/>
              </a:rPr>
              <a:t>Tobacco </a:t>
            </a:r>
            <a:r>
              <a:rPr sz="1400" spc="-380" dirty="0">
                <a:solidFill>
                  <a:srgbClr val="0066C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066CC"/>
                </a:solidFill>
                <a:latin typeface="Arial MT"/>
                <a:cs typeface="Arial MT"/>
              </a:rPr>
              <a:t>addiction  </a:t>
            </a:r>
            <a:r>
              <a:rPr sz="1400" spc="-5" dirty="0">
                <a:solidFill>
                  <a:srgbClr val="0066CC"/>
                </a:solidFill>
                <a:latin typeface="Arial MT"/>
                <a:cs typeface="Arial MT"/>
              </a:rPr>
              <a:t>women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61228" y="4220336"/>
            <a:ext cx="2353945" cy="1046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691005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3300"/>
                </a:solidFill>
                <a:latin typeface="Arial MT"/>
                <a:cs typeface="Arial MT"/>
              </a:rPr>
              <a:t>Deaths  </a:t>
            </a:r>
            <a:r>
              <a:rPr sz="1600" spc="-5" dirty="0">
                <a:solidFill>
                  <a:srgbClr val="FF3300"/>
                </a:solidFill>
                <a:latin typeface="Arial MT"/>
                <a:cs typeface="Arial MT"/>
              </a:rPr>
              <a:t>men</a:t>
            </a:r>
            <a:endParaRPr sz="1600">
              <a:latin typeface="Arial MT"/>
              <a:cs typeface="Arial MT"/>
            </a:endParaRPr>
          </a:p>
          <a:p>
            <a:pPr marL="1689100" marR="5080">
              <a:lnSpc>
                <a:spcPct val="100000"/>
              </a:lnSpc>
              <a:spcBef>
                <a:spcPts val="360"/>
              </a:spcBef>
            </a:pPr>
            <a:r>
              <a:rPr sz="1600" spc="-10" dirty="0">
                <a:solidFill>
                  <a:srgbClr val="0066CC"/>
                </a:solidFill>
                <a:latin typeface="Arial MT"/>
                <a:cs typeface="Arial MT"/>
              </a:rPr>
              <a:t>Deaths  </a:t>
            </a:r>
            <a:r>
              <a:rPr sz="1600" spc="-20" dirty="0">
                <a:solidFill>
                  <a:srgbClr val="0066CC"/>
                </a:solidFill>
                <a:latin typeface="Arial MT"/>
                <a:cs typeface="Arial MT"/>
              </a:rPr>
              <a:t>w</a:t>
            </a:r>
            <a:r>
              <a:rPr sz="1600" spc="-5" dirty="0">
                <a:solidFill>
                  <a:srgbClr val="0066CC"/>
                </a:solidFill>
                <a:latin typeface="Arial MT"/>
                <a:cs typeface="Arial MT"/>
              </a:rPr>
              <a:t>omen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361310" y="2736976"/>
            <a:ext cx="4959985" cy="1990089"/>
            <a:chOff x="2361310" y="2736976"/>
            <a:chExt cx="4959985" cy="1990089"/>
          </a:xfrm>
        </p:grpSpPr>
        <p:sp>
          <p:nvSpPr>
            <p:cNvPr id="7" name="object 7"/>
            <p:cNvSpPr/>
            <p:nvPr/>
          </p:nvSpPr>
          <p:spPr>
            <a:xfrm>
              <a:off x="2361310" y="3651249"/>
              <a:ext cx="1601470" cy="262255"/>
            </a:xfrm>
            <a:custGeom>
              <a:avLst/>
              <a:gdLst/>
              <a:ahLst/>
              <a:cxnLst/>
              <a:rect l="l" t="t" r="r" b="b"/>
              <a:pathLst>
                <a:path w="1601470" h="262254">
                  <a:moveTo>
                    <a:pt x="1524755" y="230485"/>
                  </a:moveTo>
                  <a:lnTo>
                    <a:pt x="1520316" y="261874"/>
                  </a:lnTo>
                  <a:lnTo>
                    <a:pt x="1601089" y="234950"/>
                  </a:lnTo>
                  <a:lnTo>
                    <a:pt x="1597235" y="232282"/>
                  </a:lnTo>
                  <a:lnTo>
                    <a:pt x="1537335" y="232282"/>
                  </a:lnTo>
                  <a:lnTo>
                    <a:pt x="1524755" y="230485"/>
                  </a:lnTo>
                  <a:close/>
                </a:path>
                <a:path w="1601470" h="262254">
                  <a:moveTo>
                    <a:pt x="1526533" y="217912"/>
                  </a:moveTo>
                  <a:lnTo>
                    <a:pt x="1524755" y="230485"/>
                  </a:lnTo>
                  <a:lnTo>
                    <a:pt x="1537335" y="232282"/>
                  </a:lnTo>
                  <a:lnTo>
                    <a:pt x="1539113" y="219710"/>
                  </a:lnTo>
                  <a:lnTo>
                    <a:pt x="1526533" y="217912"/>
                  </a:lnTo>
                  <a:close/>
                </a:path>
                <a:path w="1601470" h="262254">
                  <a:moveTo>
                    <a:pt x="1530985" y="186436"/>
                  </a:moveTo>
                  <a:lnTo>
                    <a:pt x="1526533" y="217912"/>
                  </a:lnTo>
                  <a:lnTo>
                    <a:pt x="1539113" y="219710"/>
                  </a:lnTo>
                  <a:lnTo>
                    <a:pt x="1537335" y="232282"/>
                  </a:lnTo>
                  <a:lnTo>
                    <a:pt x="1597235" y="232282"/>
                  </a:lnTo>
                  <a:lnTo>
                    <a:pt x="1530985" y="186436"/>
                  </a:lnTo>
                  <a:close/>
                </a:path>
                <a:path w="1601470" h="262254">
                  <a:moveTo>
                    <a:pt x="1777" y="0"/>
                  </a:moveTo>
                  <a:lnTo>
                    <a:pt x="0" y="12573"/>
                  </a:lnTo>
                  <a:lnTo>
                    <a:pt x="1524755" y="230485"/>
                  </a:lnTo>
                  <a:lnTo>
                    <a:pt x="1526533" y="217912"/>
                  </a:lnTo>
                  <a:lnTo>
                    <a:pt x="1777" y="0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75317" y="2736976"/>
              <a:ext cx="2249805" cy="1530350"/>
            </a:xfrm>
            <a:custGeom>
              <a:avLst/>
              <a:gdLst/>
              <a:ahLst/>
              <a:cxnLst/>
              <a:rect l="l" t="t" r="r" b="b"/>
              <a:pathLst>
                <a:path w="2249804" h="1530350">
                  <a:moveTo>
                    <a:pt x="382282" y="82423"/>
                  </a:moveTo>
                  <a:lnTo>
                    <a:pt x="374269" y="76200"/>
                  </a:lnTo>
                  <a:lnTo>
                    <a:pt x="314972" y="30099"/>
                  </a:lnTo>
                  <a:lnTo>
                    <a:pt x="308775" y="61252"/>
                  </a:lnTo>
                  <a:lnTo>
                    <a:pt x="2552" y="0"/>
                  </a:lnTo>
                  <a:lnTo>
                    <a:pt x="0" y="12446"/>
                  </a:lnTo>
                  <a:lnTo>
                    <a:pt x="306285" y="73710"/>
                  </a:lnTo>
                  <a:lnTo>
                    <a:pt x="300113" y="104775"/>
                  </a:lnTo>
                  <a:lnTo>
                    <a:pt x="382282" y="82423"/>
                  </a:lnTo>
                  <a:close/>
                </a:path>
                <a:path w="2249804" h="1530350">
                  <a:moveTo>
                    <a:pt x="2249182" y="1301623"/>
                  </a:moveTo>
                  <a:lnTo>
                    <a:pt x="2242832" y="1288923"/>
                  </a:lnTo>
                  <a:lnTo>
                    <a:pt x="2211082" y="1225423"/>
                  </a:lnTo>
                  <a:lnTo>
                    <a:pt x="2172982" y="1301623"/>
                  </a:lnTo>
                  <a:lnTo>
                    <a:pt x="2204732" y="1301623"/>
                  </a:lnTo>
                  <a:lnTo>
                    <a:pt x="2204732" y="1530223"/>
                  </a:lnTo>
                  <a:lnTo>
                    <a:pt x="2217432" y="1530223"/>
                  </a:lnTo>
                  <a:lnTo>
                    <a:pt x="2217432" y="1301623"/>
                  </a:lnTo>
                  <a:lnTo>
                    <a:pt x="2249182" y="1301623"/>
                  </a:lnTo>
                  <a:close/>
                </a:path>
              </a:pathLst>
            </a:custGeom>
            <a:solidFill>
              <a:srgbClr val="99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55688" y="4343399"/>
              <a:ext cx="165735" cy="383540"/>
            </a:xfrm>
            <a:custGeom>
              <a:avLst/>
              <a:gdLst/>
              <a:ahLst/>
              <a:cxnLst/>
              <a:rect l="l" t="t" r="r" b="b"/>
              <a:pathLst>
                <a:path w="165734" h="383539">
                  <a:moveTo>
                    <a:pt x="41273" y="68385"/>
                  </a:moveTo>
                  <a:lnTo>
                    <a:pt x="29467" y="73091"/>
                  </a:lnTo>
                  <a:lnTo>
                    <a:pt x="153669" y="383413"/>
                  </a:lnTo>
                  <a:lnTo>
                    <a:pt x="165353" y="378587"/>
                  </a:lnTo>
                  <a:lnTo>
                    <a:pt x="41273" y="68385"/>
                  </a:lnTo>
                  <a:close/>
                </a:path>
                <a:path w="165734" h="383539">
                  <a:moveTo>
                    <a:pt x="7111" y="0"/>
                  </a:moveTo>
                  <a:lnTo>
                    <a:pt x="0" y="84836"/>
                  </a:lnTo>
                  <a:lnTo>
                    <a:pt x="29467" y="73091"/>
                  </a:lnTo>
                  <a:lnTo>
                    <a:pt x="24764" y="61341"/>
                  </a:lnTo>
                  <a:lnTo>
                    <a:pt x="36575" y="56642"/>
                  </a:lnTo>
                  <a:lnTo>
                    <a:pt x="70738" y="56642"/>
                  </a:lnTo>
                  <a:lnTo>
                    <a:pt x="7111" y="0"/>
                  </a:lnTo>
                  <a:close/>
                </a:path>
                <a:path w="165734" h="383539">
                  <a:moveTo>
                    <a:pt x="36575" y="56642"/>
                  </a:moveTo>
                  <a:lnTo>
                    <a:pt x="24764" y="61341"/>
                  </a:lnTo>
                  <a:lnTo>
                    <a:pt x="29467" y="73091"/>
                  </a:lnTo>
                  <a:lnTo>
                    <a:pt x="41273" y="68385"/>
                  </a:lnTo>
                  <a:lnTo>
                    <a:pt x="36575" y="56642"/>
                  </a:lnTo>
                  <a:close/>
                </a:path>
                <a:path w="165734" h="383539">
                  <a:moveTo>
                    <a:pt x="70738" y="56642"/>
                  </a:moveTo>
                  <a:lnTo>
                    <a:pt x="36575" y="56642"/>
                  </a:lnTo>
                  <a:lnTo>
                    <a:pt x="41273" y="68385"/>
                  </a:lnTo>
                  <a:lnTo>
                    <a:pt x="70738" y="56642"/>
                  </a:lnTo>
                  <a:close/>
                </a:path>
              </a:pathLst>
            </a:custGeom>
            <a:solidFill>
              <a:srgbClr val="0066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24229" y="422909"/>
            <a:ext cx="702690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8240" marR="5080" indent="-114617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996600"/>
                </a:solidFill>
                <a:latin typeface="Comic Sans MS"/>
                <a:cs typeface="Comic Sans MS"/>
              </a:rPr>
              <a:t>Χρονική απόσταση </a:t>
            </a:r>
            <a:r>
              <a:rPr sz="2400" b="1" spc="-5" dirty="0">
                <a:solidFill>
                  <a:srgbClr val="996600"/>
                </a:solidFill>
                <a:latin typeface="Comic Sans MS"/>
                <a:cs typeface="Comic Sans MS"/>
              </a:rPr>
              <a:t>μεταξύ κατανάλωσης τσιγάρων </a:t>
            </a:r>
            <a:r>
              <a:rPr sz="2400" b="1" spc="-1030" dirty="0">
                <a:solidFill>
                  <a:srgbClr val="996600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996600"/>
                </a:solidFill>
                <a:latin typeface="Comic Sans MS"/>
                <a:cs typeface="Comic Sans MS"/>
              </a:rPr>
              <a:t>και </a:t>
            </a:r>
            <a:r>
              <a:rPr sz="2400" b="1" dirty="0">
                <a:solidFill>
                  <a:srgbClr val="996600"/>
                </a:solidFill>
                <a:latin typeface="Comic Sans MS"/>
                <a:cs typeface="Comic Sans MS"/>
              </a:rPr>
              <a:t>εμφάνισης</a:t>
            </a:r>
            <a:r>
              <a:rPr sz="2400" b="1" spc="15" dirty="0">
                <a:solidFill>
                  <a:srgbClr val="996600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996600"/>
                </a:solidFill>
                <a:latin typeface="Comic Sans MS"/>
                <a:cs typeface="Comic Sans MS"/>
              </a:rPr>
              <a:t>καρκίνου</a:t>
            </a:r>
            <a:r>
              <a:rPr sz="2400" b="1" spc="15" dirty="0">
                <a:solidFill>
                  <a:srgbClr val="996600"/>
                </a:solidFill>
                <a:latin typeface="Comic Sans MS"/>
                <a:cs typeface="Comic Sans MS"/>
              </a:rPr>
              <a:t> </a:t>
            </a:r>
            <a:r>
              <a:rPr sz="2400" b="1" dirty="0">
                <a:solidFill>
                  <a:srgbClr val="996600"/>
                </a:solidFill>
                <a:latin typeface="Comic Sans MS"/>
                <a:cs typeface="Comic Sans MS"/>
              </a:rPr>
              <a:t>πνεύμονα</a:t>
            </a:r>
            <a:endParaRPr sz="24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456" y="153923"/>
            <a:ext cx="5590794" cy="117271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83590"/>
            <a:ext cx="492887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dirty="0">
                <a:solidFill>
                  <a:srgbClr val="006633"/>
                </a:solidFill>
                <a:latin typeface="Comic Sans MS"/>
                <a:cs typeface="Comic Sans MS"/>
              </a:rPr>
              <a:t>ΕΠΙΔ</a:t>
            </a:r>
            <a:r>
              <a:rPr sz="4200" b="1" spc="10" dirty="0">
                <a:solidFill>
                  <a:srgbClr val="006633"/>
                </a:solidFill>
                <a:latin typeface="Comic Sans MS"/>
                <a:cs typeface="Comic Sans MS"/>
              </a:rPr>
              <a:t>Η</a:t>
            </a:r>
            <a:r>
              <a:rPr sz="4200" b="1" dirty="0">
                <a:solidFill>
                  <a:srgbClr val="006633"/>
                </a:solidFill>
                <a:latin typeface="Comic Sans MS"/>
                <a:cs typeface="Comic Sans MS"/>
              </a:rPr>
              <a:t>ΜΙΟΛΟΓΙΑ</a:t>
            </a:r>
            <a:endParaRPr sz="4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458849"/>
            <a:ext cx="7799705" cy="4355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5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000" b="1" u="heavy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Στις</a:t>
            </a:r>
            <a:r>
              <a:rPr sz="2000" b="1" u="heavy" spc="-2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γυναίκες:</a:t>
            </a:r>
            <a:r>
              <a:rPr sz="2000" b="1" spc="-2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η</a:t>
            </a:r>
            <a:r>
              <a:rPr sz="2000" b="1" spc="-1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επίπτωση</a:t>
            </a:r>
            <a:r>
              <a:rPr sz="2000" b="1" spc="-20" dirty="0">
                <a:latin typeface="Comic Sans MS"/>
                <a:cs typeface="Comic Sans MS"/>
              </a:rPr>
              <a:t> </a:t>
            </a:r>
            <a:r>
              <a:rPr sz="2000" b="1" spc="-5" dirty="0">
                <a:latin typeface="Comic Sans MS"/>
                <a:cs typeface="Comic Sans MS"/>
              </a:rPr>
              <a:t>και</a:t>
            </a:r>
            <a:r>
              <a:rPr sz="2000" b="1" spc="-1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η </a:t>
            </a:r>
            <a:r>
              <a:rPr sz="2000" b="1" spc="-5" dirty="0">
                <a:latin typeface="Comic Sans MS"/>
                <a:cs typeface="Comic Sans MS"/>
              </a:rPr>
              <a:t>θνησιμότητα</a:t>
            </a:r>
            <a:r>
              <a:rPr sz="2000" b="1" spc="-2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συνεχώς</a:t>
            </a:r>
            <a:endParaRPr sz="2000">
              <a:latin typeface="Comic Sans MS"/>
              <a:cs typeface="Comic Sans MS"/>
            </a:endParaRPr>
          </a:p>
          <a:p>
            <a:pPr marL="355600">
              <a:lnSpc>
                <a:spcPct val="100000"/>
              </a:lnSpc>
              <a:spcBef>
                <a:spcPts val="1914"/>
              </a:spcBef>
            </a:pPr>
            <a:r>
              <a:rPr sz="2000" b="1" spc="-5" dirty="0">
                <a:latin typeface="Comic Sans MS"/>
                <a:cs typeface="Comic Sans MS"/>
              </a:rPr>
              <a:t>αυξάνεται.</a:t>
            </a:r>
            <a:endParaRPr sz="2000">
              <a:latin typeface="Comic Sans MS"/>
              <a:cs typeface="Comic Sans MS"/>
            </a:endParaRPr>
          </a:p>
          <a:p>
            <a:pPr marL="355600" marR="5080" indent="-343535">
              <a:lnSpc>
                <a:spcPct val="180000"/>
              </a:lnSpc>
              <a:spcBef>
                <a:spcPts val="484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5600" algn="l"/>
                <a:tab pos="356235" algn="l"/>
                <a:tab pos="4076700" algn="l"/>
              </a:tabLst>
            </a:pPr>
            <a:r>
              <a:rPr sz="2000" b="1" u="heavy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Στους</a:t>
            </a:r>
            <a:r>
              <a:rPr sz="2000" b="1" u="heavy" spc="-2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άνδρες:</a:t>
            </a:r>
            <a:r>
              <a:rPr sz="2000" b="1" spc="-1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ελαφρά</a:t>
            </a:r>
            <a:r>
              <a:rPr sz="2000" b="1" spc="-1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πτώση	</a:t>
            </a:r>
            <a:r>
              <a:rPr sz="2000" b="1" spc="-5" dirty="0">
                <a:latin typeface="Comic Sans MS"/>
                <a:cs typeface="Comic Sans MS"/>
              </a:rPr>
              <a:t>στην </a:t>
            </a:r>
            <a:r>
              <a:rPr sz="2000" b="1" dirty="0">
                <a:latin typeface="Comic Sans MS"/>
                <a:cs typeface="Comic Sans MS"/>
              </a:rPr>
              <a:t>επίπτωση </a:t>
            </a:r>
            <a:r>
              <a:rPr sz="2000" b="1" spc="-5" dirty="0">
                <a:latin typeface="Comic Sans MS"/>
                <a:cs typeface="Comic Sans MS"/>
              </a:rPr>
              <a:t>και θνησιμότητα </a:t>
            </a:r>
            <a:r>
              <a:rPr sz="2000" b="1" spc="-85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από</a:t>
            </a:r>
            <a:r>
              <a:rPr sz="2000" b="1" spc="-30" dirty="0">
                <a:latin typeface="Comic Sans MS"/>
                <a:cs typeface="Comic Sans MS"/>
              </a:rPr>
              <a:t> </a:t>
            </a:r>
            <a:r>
              <a:rPr sz="2000" b="1" spc="-5" dirty="0">
                <a:latin typeface="Comic Sans MS"/>
                <a:cs typeface="Comic Sans MS"/>
              </a:rPr>
              <a:t>τη</a:t>
            </a:r>
            <a:r>
              <a:rPr sz="2000" b="1" dirty="0">
                <a:latin typeface="Comic Sans MS"/>
                <a:cs typeface="Comic Sans MS"/>
              </a:rPr>
              <a:t> νόσο.</a:t>
            </a:r>
            <a:endParaRPr sz="2000">
              <a:latin typeface="Comic Sans MS"/>
              <a:cs typeface="Comic Sans MS"/>
            </a:endParaRPr>
          </a:p>
          <a:p>
            <a:pPr marL="355600" indent="-343535">
              <a:lnSpc>
                <a:spcPct val="100000"/>
              </a:lnSpc>
              <a:spcBef>
                <a:spcPts val="240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000" b="1" u="heavy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Η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επίδραση</a:t>
            </a:r>
            <a:r>
              <a:rPr sz="2000" b="1" u="heavy" spc="-2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Ca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πνεύμονα</a:t>
            </a:r>
            <a:r>
              <a:rPr sz="2000" b="1" spc="-4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(</a:t>
            </a:r>
            <a:r>
              <a:rPr sz="2000" b="1" spc="-5" dirty="0">
                <a:latin typeface="Comic Sans MS"/>
                <a:cs typeface="Comic Sans MS"/>
              </a:rPr>
              <a:t> θάνατος</a:t>
            </a:r>
            <a:r>
              <a:rPr sz="2000" b="1" spc="-2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από</a:t>
            </a:r>
            <a:r>
              <a:rPr sz="2000" b="1" spc="-30" dirty="0">
                <a:latin typeface="Comic Sans MS"/>
                <a:cs typeface="Comic Sans MS"/>
              </a:rPr>
              <a:t> </a:t>
            </a:r>
            <a:r>
              <a:rPr sz="2000" b="1" spc="-5" dirty="0">
                <a:latin typeface="Comic Sans MS"/>
                <a:cs typeface="Comic Sans MS"/>
              </a:rPr>
              <a:t>καρκίνο</a:t>
            </a:r>
            <a:r>
              <a:rPr sz="2000" b="1" spc="-2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+ απώλεια</a:t>
            </a:r>
            <a:endParaRPr sz="2000">
              <a:latin typeface="Comic Sans MS"/>
              <a:cs typeface="Comic Sans MS"/>
            </a:endParaRPr>
          </a:p>
          <a:p>
            <a:pPr marL="355600">
              <a:lnSpc>
                <a:spcPct val="100000"/>
              </a:lnSpc>
              <a:spcBef>
                <a:spcPts val="1925"/>
              </a:spcBef>
            </a:pPr>
            <a:r>
              <a:rPr sz="2000" b="1" dirty="0">
                <a:latin typeface="Comic Sans MS"/>
                <a:cs typeface="Comic Sans MS"/>
              </a:rPr>
              <a:t>χρόνων</a:t>
            </a:r>
            <a:r>
              <a:rPr sz="2000" b="1" spc="-30" dirty="0">
                <a:latin typeface="Comic Sans MS"/>
                <a:cs typeface="Comic Sans MS"/>
              </a:rPr>
              <a:t> </a:t>
            </a:r>
            <a:r>
              <a:rPr sz="2000" b="1" spc="-5" dirty="0">
                <a:latin typeface="Comic Sans MS"/>
                <a:cs typeface="Comic Sans MS"/>
              </a:rPr>
              <a:t>επιβίωσης)</a:t>
            </a:r>
            <a:r>
              <a:rPr sz="2000" b="1" spc="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είναι</a:t>
            </a:r>
            <a:r>
              <a:rPr sz="2000" b="1" spc="-1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μεγαλύτερη</a:t>
            </a:r>
            <a:r>
              <a:rPr sz="2000" b="1" spc="-1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από</a:t>
            </a:r>
            <a:r>
              <a:rPr sz="2000" b="1" spc="-5" dirty="0">
                <a:latin typeface="Comic Sans MS"/>
                <a:cs typeface="Comic Sans MS"/>
              </a:rPr>
              <a:t> το</a:t>
            </a:r>
            <a:r>
              <a:rPr sz="2000" b="1" spc="-25" dirty="0">
                <a:latin typeface="Comic Sans MS"/>
                <a:cs typeface="Comic Sans MS"/>
              </a:rPr>
              <a:t> </a:t>
            </a:r>
            <a:r>
              <a:rPr sz="2000" b="1" spc="-5" dirty="0">
                <a:latin typeface="Comic Sans MS"/>
                <a:cs typeface="Comic Sans MS"/>
              </a:rPr>
              <a:t>συνδυασμό</a:t>
            </a:r>
            <a:endParaRPr sz="2000">
              <a:latin typeface="Comic Sans MS"/>
              <a:cs typeface="Comic Sans MS"/>
            </a:endParaRPr>
          </a:p>
          <a:p>
            <a:pPr marL="355600">
              <a:lnSpc>
                <a:spcPct val="100000"/>
              </a:lnSpc>
              <a:spcBef>
                <a:spcPts val="2400"/>
              </a:spcBef>
            </a:pPr>
            <a:r>
              <a:rPr sz="2000" b="1" spc="-5" dirty="0">
                <a:latin typeface="Comic Sans MS"/>
                <a:cs typeface="Comic Sans MS"/>
              </a:rPr>
              <a:t>Ca του</a:t>
            </a:r>
            <a:r>
              <a:rPr sz="2000" b="1" spc="-2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μαστού,</a:t>
            </a:r>
            <a:r>
              <a:rPr sz="2000" b="1" spc="-40" dirty="0">
                <a:latin typeface="Comic Sans MS"/>
                <a:cs typeface="Comic Sans MS"/>
              </a:rPr>
              <a:t> </a:t>
            </a:r>
            <a:r>
              <a:rPr sz="2000" b="1" spc="-5" dirty="0">
                <a:latin typeface="Comic Sans MS"/>
                <a:cs typeface="Comic Sans MS"/>
              </a:rPr>
              <a:t>του</a:t>
            </a:r>
            <a:r>
              <a:rPr sz="2000" b="1" spc="-2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προστάτη,</a:t>
            </a:r>
            <a:r>
              <a:rPr sz="2000" b="1" spc="-40" dirty="0">
                <a:latin typeface="Comic Sans MS"/>
                <a:cs typeface="Comic Sans MS"/>
              </a:rPr>
              <a:t> </a:t>
            </a:r>
            <a:r>
              <a:rPr sz="2000" b="1" spc="-5" dirty="0">
                <a:latin typeface="Comic Sans MS"/>
                <a:cs typeface="Comic Sans MS"/>
              </a:rPr>
              <a:t>του</a:t>
            </a:r>
            <a:r>
              <a:rPr sz="2000" b="1" spc="-35" dirty="0">
                <a:latin typeface="Comic Sans MS"/>
                <a:cs typeface="Comic Sans MS"/>
              </a:rPr>
              <a:t> </a:t>
            </a:r>
            <a:r>
              <a:rPr sz="2000" b="1" spc="5" dirty="0">
                <a:latin typeface="Comic Sans MS"/>
                <a:cs typeface="Comic Sans MS"/>
              </a:rPr>
              <a:t>παχέoς</a:t>
            </a:r>
            <a:r>
              <a:rPr sz="2000" b="1" spc="-40" dirty="0">
                <a:latin typeface="Comic Sans MS"/>
                <a:cs typeface="Comic Sans MS"/>
              </a:rPr>
              <a:t> </a:t>
            </a:r>
            <a:r>
              <a:rPr sz="2000" b="1" spc="-5" dirty="0">
                <a:latin typeface="Comic Sans MS"/>
                <a:cs typeface="Comic Sans MS"/>
              </a:rPr>
              <a:t>εντέρου</a:t>
            </a:r>
            <a:r>
              <a:rPr sz="2000" b="1" spc="-15" dirty="0">
                <a:latin typeface="Comic Sans MS"/>
                <a:cs typeface="Comic Sans MS"/>
              </a:rPr>
              <a:t> </a:t>
            </a:r>
            <a:r>
              <a:rPr sz="2000" b="1" spc="-5" dirty="0">
                <a:latin typeface="Comic Sans MS"/>
                <a:cs typeface="Comic Sans MS"/>
              </a:rPr>
              <a:t>και</a:t>
            </a:r>
            <a:r>
              <a:rPr sz="2000" b="1" spc="-15" dirty="0">
                <a:latin typeface="Comic Sans MS"/>
                <a:cs typeface="Comic Sans MS"/>
              </a:rPr>
              <a:t> </a:t>
            </a:r>
            <a:r>
              <a:rPr sz="2000" b="1" spc="-5" dirty="0">
                <a:latin typeface="Comic Sans MS"/>
                <a:cs typeface="Comic Sans MS"/>
              </a:rPr>
              <a:t>του</a:t>
            </a:r>
            <a:endParaRPr sz="2000">
              <a:latin typeface="Comic Sans MS"/>
              <a:cs typeface="Comic Sans MS"/>
            </a:endParaRPr>
          </a:p>
          <a:p>
            <a:pPr marL="355600">
              <a:lnSpc>
                <a:spcPct val="100000"/>
              </a:lnSpc>
              <a:spcBef>
                <a:spcPts val="1920"/>
              </a:spcBef>
            </a:pPr>
            <a:r>
              <a:rPr sz="2000" b="1" dirty="0">
                <a:latin typeface="Comic Sans MS"/>
                <a:cs typeface="Comic Sans MS"/>
              </a:rPr>
              <a:t>ορθού.</a:t>
            </a:r>
            <a:endParaRPr sz="2000">
              <a:latin typeface="Comic Sans MS"/>
              <a:cs typeface="Comic Sans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93735" y="0"/>
            <a:ext cx="1350264" cy="17739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456" y="153923"/>
            <a:ext cx="5590794" cy="117271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83590"/>
            <a:ext cx="492887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dirty="0">
                <a:solidFill>
                  <a:srgbClr val="006633"/>
                </a:solidFill>
                <a:latin typeface="Comic Sans MS"/>
                <a:cs typeface="Comic Sans MS"/>
              </a:rPr>
              <a:t>ΕΠΙΔ</a:t>
            </a:r>
            <a:r>
              <a:rPr sz="4200" b="1" spc="10" dirty="0">
                <a:solidFill>
                  <a:srgbClr val="006633"/>
                </a:solidFill>
                <a:latin typeface="Comic Sans MS"/>
                <a:cs typeface="Comic Sans MS"/>
              </a:rPr>
              <a:t>Η</a:t>
            </a:r>
            <a:r>
              <a:rPr sz="4200" b="1" dirty="0">
                <a:solidFill>
                  <a:srgbClr val="006633"/>
                </a:solidFill>
                <a:latin typeface="Comic Sans MS"/>
                <a:cs typeface="Comic Sans MS"/>
              </a:rPr>
              <a:t>ΜΙΟΛΟΓΙΑ</a:t>
            </a:r>
            <a:endParaRPr sz="4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557654"/>
            <a:ext cx="7767955" cy="4159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93980" indent="-343535">
              <a:lnSpc>
                <a:spcPct val="150000"/>
              </a:lnSpc>
              <a:spcBef>
                <a:spcPts val="100"/>
              </a:spcBef>
              <a:buClr>
                <a:srgbClr val="CC9900"/>
              </a:buClr>
              <a:buSzPct val="64583"/>
              <a:buFont typeface="Wingdings"/>
              <a:buChar char=""/>
              <a:tabLst>
                <a:tab pos="355600" algn="l"/>
                <a:tab pos="356235" algn="l"/>
                <a:tab pos="3300095" algn="l"/>
                <a:tab pos="3335654" algn="l"/>
                <a:tab pos="6568440" algn="l"/>
              </a:tabLst>
            </a:pPr>
            <a:r>
              <a:rPr sz="2400" b="1" dirty="0">
                <a:latin typeface="Comic Sans MS"/>
                <a:cs typeface="Comic Sans MS"/>
              </a:rPr>
              <a:t>Η</a:t>
            </a:r>
            <a:r>
              <a:rPr sz="2400" b="1" spc="1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μέγιστη</a:t>
            </a:r>
            <a:r>
              <a:rPr sz="2400" b="1" spc="1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επίπτωση		</a:t>
            </a:r>
            <a:r>
              <a:rPr sz="2400" b="1" spc="-10" dirty="0">
                <a:latin typeface="Comic Sans MS"/>
                <a:cs typeface="Comic Sans MS"/>
              </a:rPr>
              <a:t>της</a:t>
            </a:r>
            <a:r>
              <a:rPr sz="2400" b="1" spc="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νόσου εντοπίζεται	στην</a:t>
            </a:r>
            <a:r>
              <a:rPr sz="2400" b="1" spc="-10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5η </a:t>
            </a:r>
            <a:r>
              <a:rPr sz="2400" b="1" spc="-102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και</a:t>
            </a:r>
            <a:r>
              <a:rPr sz="2400" b="1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6η</a:t>
            </a:r>
            <a:r>
              <a:rPr sz="2400" b="1" spc="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δεκαετία</a:t>
            </a:r>
            <a:r>
              <a:rPr sz="2400" b="1" spc="10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της	</a:t>
            </a:r>
            <a:r>
              <a:rPr sz="2400" b="1" dirty="0">
                <a:latin typeface="Comic Sans MS"/>
                <a:cs typeface="Comic Sans MS"/>
              </a:rPr>
              <a:t>ζωής</a:t>
            </a:r>
            <a:r>
              <a:rPr sz="2400" b="1" spc="-5" dirty="0">
                <a:latin typeface="Comic Sans MS"/>
                <a:cs typeface="Comic Sans MS"/>
              </a:rPr>
              <a:t> (45-69).</a:t>
            </a:r>
            <a:endParaRPr sz="2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buClr>
                <a:srgbClr val="CC9900"/>
              </a:buClr>
              <a:buFont typeface="Wingdings"/>
              <a:buChar char=""/>
            </a:pPr>
            <a:endParaRPr sz="3300">
              <a:latin typeface="Comic Sans MS"/>
              <a:cs typeface="Comic Sans MS"/>
            </a:endParaRPr>
          </a:p>
          <a:p>
            <a:pPr marL="355600" indent="-343535">
              <a:lnSpc>
                <a:spcPct val="100000"/>
              </a:lnSpc>
              <a:spcBef>
                <a:spcPts val="2315"/>
              </a:spcBef>
              <a:buClr>
                <a:srgbClr val="CC9900"/>
              </a:buClr>
              <a:buSzPct val="64583"/>
              <a:buFont typeface="Wingdings"/>
              <a:buChar char=""/>
              <a:tabLst>
                <a:tab pos="355600" algn="l"/>
                <a:tab pos="356235" algn="l"/>
                <a:tab pos="6974205" algn="l"/>
              </a:tabLst>
            </a:pPr>
            <a:r>
              <a:rPr sz="2400" b="1" dirty="0">
                <a:latin typeface="Comic Sans MS"/>
                <a:cs typeface="Comic Sans MS"/>
              </a:rPr>
              <a:t>Η μ</a:t>
            </a:r>
            <a:r>
              <a:rPr sz="2400" b="1" spc="-10" dirty="0">
                <a:latin typeface="Comic Sans MS"/>
                <a:cs typeface="Comic Sans MS"/>
              </a:rPr>
              <a:t>α</a:t>
            </a:r>
            <a:r>
              <a:rPr sz="2400" b="1" spc="-5" dirty="0">
                <a:latin typeface="Comic Sans MS"/>
                <a:cs typeface="Comic Sans MS"/>
              </a:rPr>
              <a:t>ύρ</a:t>
            </a:r>
            <a:r>
              <a:rPr sz="2400" b="1" dirty="0">
                <a:latin typeface="Comic Sans MS"/>
                <a:cs typeface="Comic Sans MS"/>
              </a:rPr>
              <a:t>η φυλή</a:t>
            </a:r>
            <a:r>
              <a:rPr sz="2400" b="1" spc="5" dirty="0">
                <a:latin typeface="Comic Sans MS"/>
                <a:cs typeface="Comic Sans MS"/>
              </a:rPr>
              <a:t> </a:t>
            </a:r>
            <a:r>
              <a:rPr sz="2400" b="1" dirty="0">
                <a:latin typeface="Comic Sans MS"/>
                <a:cs typeface="Comic Sans MS"/>
              </a:rPr>
              <a:t>προσβά</a:t>
            </a:r>
            <a:r>
              <a:rPr sz="2400" b="1" spc="-10" dirty="0">
                <a:latin typeface="Comic Sans MS"/>
                <a:cs typeface="Comic Sans MS"/>
              </a:rPr>
              <a:t>λ</a:t>
            </a:r>
            <a:r>
              <a:rPr sz="2400" b="1" dirty="0">
                <a:latin typeface="Comic Sans MS"/>
                <a:cs typeface="Comic Sans MS"/>
              </a:rPr>
              <a:t>ε</a:t>
            </a:r>
            <a:r>
              <a:rPr sz="2400" b="1" spc="-10" dirty="0">
                <a:latin typeface="Comic Sans MS"/>
                <a:cs typeface="Comic Sans MS"/>
              </a:rPr>
              <a:t>τ</a:t>
            </a:r>
            <a:r>
              <a:rPr sz="2400" b="1" dirty="0">
                <a:latin typeface="Comic Sans MS"/>
                <a:cs typeface="Comic Sans MS"/>
              </a:rPr>
              <a:t>αι</a:t>
            </a:r>
            <a:r>
              <a:rPr sz="2400" b="1" spc="10" dirty="0">
                <a:latin typeface="Comic Sans MS"/>
                <a:cs typeface="Comic Sans MS"/>
              </a:rPr>
              <a:t> </a:t>
            </a:r>
            <a:r>
              <a:rPr sz="2400" b="1" dirty="0">
                <a:latin typeface="Comic Sans MS"/>
                <a:cs typeface="Comic Sans MS"/>
              </a:rPr>
              <a:t>συχνό</a:t>
            </a:r>
            <a:r>
              <a:rPr sz="2400" b="1" spc="-10" dirty="0">
                <a:latin typeface="Comic Sans MS"/>
                <a:cs typeface="Comic Sans MS"/>
              </a:rPr>
              <a:t>τ</a:t>
            </a:r>
            <a:r>
              <a:rPr sz="2400" b="1" dirty="0">
                <a:latin typeface="Comic Sans MS"/>
                <a:cs typeface="Comic Sans MS"/>
              </a:rPr>
              <a:t>ε</a:t>
            </a:r>
            <a:r>
              <a:rPr sz="2400" b="1" spc="-10" dirty="0">
                <a:latin typeface="Comic Sans MS"/>
                <a:cs typeface="Comic Sans MS"/>
              </a:rPr>
              <a:t>ρ</a:t>
            </a:r>
            <a:r>
              <a:rPr sz="2400" b="1" dirty="0">
                <a:latin typeface="Comic Sans MS"/>
                <a:cs typeface="Comic Sans MS"/>
              </a:rPr>
              <a:t>α</a:t>
            </a:r>
            <a:r>
              <a:rPr sz="2400" b="1" spc="-10" dirty="0">
                <a:latin typeface="Comic Sans MS"/>
                <a:cs typeface="Comic Sans MS"/>
              </a:rPr>
              <a:t> </a:t>
            </a:r>
            <a:r>
              <a:rPr sz="2400" b="1" dirty="0">
                <a:latin typeface="Comic Sans MS"/>
                <a:cs typeface="Comic Sans MS"/>
              </a:rPr>
              <a:t>από </a:t>
            </a:r>
            <a:r>
              <a:rPr sz="2400" b="1" spc="-5" dirty="0">
                <a:latin typeface="Comic Sans MS"/>
                <a:cs typeface="Comic Sans MS"/>
              </a:rPr>
              <a:t>τ</a:t>
            </a:r>
            <a:r>
              <a:rPr sz="2400" b="1" dirty="0">
                <a:latin typeface="Comic Sans MS"/>
                <a:cs typeface="Comic Sans MS"/>
              </a:rPr>
              <a:t>η	</a:t>
            </a:r>
            <a:r>
              <a:rPr sz="2400" b="1" spc="-5" dirty="0">
                <a:latin typeface="Comic Sans MS"/>
                <a:cs typeface="Comic Sans MS"/>
              </a:rPr>
              <a:t>λευκή</a:t>
            </a:r>
            <a:endParaRPr sz="2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CC9900"/>
              </a:buClr>
              <a:buFont typeface="Wingdings"/>
              <a:buChar char=""/>
            </a:pPr>
            <a:endParaRPr sz="3900">
              <a:latin typeface="Comic Sans MS"/>
              <a:cs typeface="Comic Sans MS"/>
            </a:endParaRPr>
          </a:p>
          <a:p>
            <a:pPr marL="355600" marR="67310" indent="-343535">
              <a:lnSpc>
                <a:spcPct val="150000"/>
              </a:lnSpc>
              <a:buClr>
                <a:srgbClr val="CC9900"/>
              </a:buClr>
              <a:buSzPct val="64583"/>
              <a:buFont typeface="Wingdings"/>
              <a:buChar char=""/>
              <a:tabLst>
                <a:tab pos="355600" algn="l"/>
                <a:tab pos="356235" algn="l"/>
                <a:tab pos="6325235" algn="l"/>
              </a:tabLst>
            </a:pPr>
            <a:r>
              <a:rPr sz="2400" b="1" spc="-5" dirty="0">
                <a:latin typeface="Comic Sans MS"/>
                <a:cs typeface="Comic Sans MS"/>
              </a:rPr>
              <a:t>Οι</a:t>
            </a:r>
            <a:r>
              <a:rPr sz="2400" b="1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γυναίκες</a:t>
            </a:r>
            <a:r>
              <a:rPr sz="2400" b="1" spc="1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είναι</a:t>
            </a:r>
            <a:r>
              <a:rPr sz="2400" b="1" spc="10" dirty="0">
                <a:latin typeface="Comic Sans MS"/>
                <a:cs typeface="Comic Sans MS"/>
              </a:rPr>
              <a:t> </a:t>
            </a:r>
            <a:r>
              <a:rPr sz="2400" b="1" dirty="0">
                <a:latin typeface="Comic Sans MS"/>
                <a:cs typeface="Comic Sans MS"/>
              </a:rPr>
              <a:t>πιο</a:t>
            </a:r>
            <a:r>
              <a:rPr sz="2400" b="1" spc="10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ευάλωτες</a:t>
            </a:r>
            <a:r>
              <a:rPr sz="2400" b="1" spc="10" dirty="0">
                <a:latin typeface="Comic Sans MS"/>
                <a:cs typeface="Comic Sans MS"/>
              </a:rPr>
              <a:t> </a:t>
            </a:r>
            <a:r>
              <a:rPr sz="2400" b="1" dirty="0">
                <a:latin typeface="Comic Sans MS"/>
                <a:cs typeface="Comic Sans MS"/>
              </a:rPr>
              <a:t>από</a:t>
            </a:r>
            <a:r>
              <a:rPr sz="2400" b="1" spc="10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τους	άντρες</a:t>
            </a:r>
            <a:r>
              <a:rPr sz="2400" b="1" spc="-8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με </a:t>
            </a:r>
            <a:r>
              <a:rPr sz="2400" b="1" spc="-102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την</a:t>
            </a:r>
            <a:r>
              <a:rPr sz="2400" b="1" spc="-1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ίδια</a:t>
            </a:r>
            <a:r>
              <a:rPr sz="2400" b="1" spc="5" dirty="0">
                <a:latin typeface="Comic Sans MS"/>
                <a:cs typeface="Comic Sans MS"/>
              </a:rPr>
              <a:t> </a:t>
            </a:r>
            <a:r>
              <a:rPr sz="2400" b="1" spc="-5" dirty="0">
                <a:latin typeface="Comic Sans MS"/>
                <a:cs typeface="Comic Sans MS"/>
              </a:rPr>
              <a:t>καπνιστική συμπεριφορά</a:t>
            </a:r>
            <a:endParaRPr sz="2400">
              <a:latin typeface="Comic Sans MS"/>
              <a:cs typeface="Comic Sans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23276" y="0"/>
            <a:ext cx="1220724" cy="170078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236" y="219836"/>
            <a:ext cx="8324850" cy="6235065"/>
            <a:chOff x="372236" y="219836"/>
            <a:chExt cx="8324850" cy="62350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5600" y="734785"/>
              <a:ext cx="4996799" cy="5719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1761" y="229361"/>
              <a:ext cx="8229600" cy="609600"/>
            </a:xfrm>
            <a:custGeom>
              <a:avLst/>
              <a:gdLst/>
              <a:ahLst/>
              <a:cxnLst/>
              <a:rect l="l" t="t" r="r" b="b"/>
              <a:pathLst>
                <a:path w="8229600" h="609600">
                  <a:moveTo>
                    <a:pt x="0" y="609600"/>
                  </a:moveTo>
                  <a:lnTo>
                    <a:pt x="0" y="0"/>
                  </a:lnTo>
                  <a:lnTo>
                    <a:pt x="8229600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961" y="6172961"/>
              <a:ext cx="8229600" cy="0"/>
            </a:xfrm>
            <a:custGeom>
              <a:avLst/>
              <a:gdLst/>
              <a:ahLst/>
              <a:cxnLst/>
              <a:rect l="l" t="t" r="r" b="b"/>
              <a:pathLst>
                <a:path w="8229600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04774" y="473709"/>
            <a:ext cx="6515100" cy="8185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9580" marR="30480" indent="-412115">
              <a:lnSpc>
                <a:spcPct val="100000"/>
              </a:lnSpc>
              <a:spcBef>
                <a:spcPts val="105"/>
              </a:spcBef>
              <a:tabLst>
                <a:tab pos="498475" algn="l"/>
              </a:tabLst>
            </a:pPr>
            <a:r>
              <a:rPr sz="2600" b="1" dirty="0">
                <a:solidFill>
                  <a:srgbClr val="0000FF"/>
                </a:solidFill>
                <a:latin typeface="Comic Sans MS"/>
                <a:cs typeface="Comic Sans MS"/>
              </a:rPr>
              <a:t>2</a:t>
            </a:r>
            <a:r>
              <a:rPr sz="2550" b="1" baseline="26143" dirty="0">
                <a:solidFill>
                  <a:srgbClr val="0000FF"/>
                </a:solidFill>
                <a:latin typeface="Comic Sans MS"/>
                <a:cs typeface="Comic Sans MS"/>
              </a:rPr>
              <a:t>η		</a:t>
            </a:r>
            <a:r>
              <a:rPr sz="2600" b="1" spc="-5" dirty="0">
                <a:solidFill>
                  <a:srgbClr val="0000FF"/>
                </a:solidFill>
                <a:latin typeface="Comic Sans MS"/>
                <a:cs typeface="Comic Sans MS"/>
              </a:rPr>
              <a:t>Θέση</a:t>
            </a:r>
            <a:r>
              <a:rPr sz="2600" b="1" spc="-3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600" b="1" spc="-5" dirty="0">
                <a:solidFill>
                  <a:srgbClr val="0000FF"/>
                </a:solidFill>
                <a:latin typeface="Comic Sans MS"/>
                <a:cs typeface="Comic Sans MS"/>
              </a:rPr>
              <a:t>στην</a:t>
            </a:r>
            <a:r>
              <a:rPr sz="2600" b="1" spc="-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600" b="1" dirty="0">
                <a:solidFill>
                  <a:srgbClr val="0000FF"/>
                </a:solidFill>
                <a:latin typeface="Comic Sans MS"/>
                <a:cs typeface="Comic Sans MS"/>
              </a:rPr>
              <a:t>Ευρώπη</a:t>
            </a:r>
            <a:r>
              <a:rPr sz="2600" b="1" spc="-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600" b="1" dirty="0">
                <a:solidFill>
                  <a:srgbClr val="0000FF"/>
                </a:solidFill>
                <a:latin typeface="Comic Sans MS"/>
                <a:cs typeface="Comic Sans MS"/>
              </a:rPr>
              <a:t>στους</a:t>
            </a:r>
            <a:r>
              <a:rPr sz="2600" b="1" spc="-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600" b="1" spc="-5" dirty="0">
                <a:solidFill>
                  <a:srgbClr val="0000FF"/>
                </a:solidFill>
                <a:latin typeface="Comic Sans MS"/>
                <a:cs typeface="Comic Sans MS"/>
              </a:rPr>
              <a:t>ενήλικες</a:t>
            </a:r>
            <a:r>
              <a:rPr sz="2600" b="1" spc="-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600" b="1" spc="-5" dirty="0">
                <a:solidFill>
                  <a:srgbClr val="0000FF"/>
                </a:solidFill>
                <a:latin typeface="Comic Sans MS"/>
                <a:cs typeface="Comic Sans MS"/>
              </a:rPr>
              <a:t>στη </a:t>
            </a:r>
            <a:r>
              <a:rPr sz="2600" b="1" spc="-11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600" b="1" dirty="0">
                <a:solidFill>
                  <a:srgbClr val="0000FF"/>
                </a:solidFill>
                <a:latin typeface="Comic Sans MS"/>
                <a:cs typeface="Comic Sans MS"/>
              </a:rPr>
              <a:t>κατανάλωση</a:t>
            </a:r>
            <a:r>
              <a:rPr sz="2600" b="1" spc="-5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600" b="1" spc="-5" dirty="0">
                <a:solidFill>
                  <a:srgbClr val="0000FF"/>
                </a:solidFill>
                <a:latin typeface="Comic Sans MS"/>
                <a:cs typeface="Comic Sans MS"/>
              </a:rPr>
              <a:t>καπνού</a:t>
            </a:r>
            <a:endParaRPr sz="26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4774" y="3540633"/>
            <a:ext cx="334137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498475" algn="l"/>
              </a:tabLst>
            </a:pPr>
            <a:r>
              <a:rPr sz="2600" b="1" dirty="0">
                <a:solidFill>
                  <a:srgbClr val="0000FF"/>
                </a:solidFill>
                <a:latin typeface="Comic Sans MS"/>
                <a:cs typeface="Comic Sans MS"/>
              </a:rPr>
              <a:t>3</a:t>
            </a:r>
            <a:r>
              <a:rPr sz="2550" b="1" baseline="26143" dirty="0">
                <a:solidFill>
                  <a:srgbClr val="0000FF"/>
                </a:solidFill>
                <a:latin typeface="Comic Sans MS"/>
                <a:cs typeface="Comic Sans MS"/>
              </a:rPr>
              <a:t>η	</a:t>
            </a:r>
            <a:r>
              <a:rPr sz="2600" b="1" spc="-5" dirty="0">
                <a:solidFill>
                  <a:srgbClr val="0000FF"/>
                </a:solidFill>
                <a:latin typeface="Comic Sans MS"/>
                <a:cs typeface="Comic Sans MS"/>
              </a:rPr>
              <a:t>Θέση</a:t>
            </a:r>
            <a:r>
              <a:rPr sz="2600" b="1" spc="-7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600" b="1" spc="-5" dirty="0">
                <a:solidFill>
                  <a:srgbClr val="0000FF"/>
                </a:solidFill>
                <a:latin typeface="Comic Sans MS"/>
                <a:cs typeface="Comic Sans MS"/>
              </a:rPr>
              <a:t>Παγκοσμίως</a:t>
            </a:r>
            <a:endParaRPr sz="2600">
              <a:latin typeface="Comic Sans MS"/>
              <a:cs typeface="Comic Sans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267200" y="1447800"/>
            <a:ext cx="3627120" cy="4998720"/>
            <a:chOff x="4267200" y="1447800"/>
            <a:chExt cx="3627120" cy="499872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200" y="1447800"/>
              <a:ext cx="3627120" cy="21396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95800" y="4343400"/>
              <a:ext cx="2061972" cy="210312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938009" y="6353047"/>
            <a:ext cx="18548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WHO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global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InfoBase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247" y="73152"/>
            <a:ext cx="5590794" cy="117271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6341" y="202133"/>
            <a:ext cx="492760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5" dirty="0">
                <a:solidFill>
                  <a:srgbClr val="006633"/>
                </a:solidFill>
                <a:latin typeface="Comic Sans MS"/>
                <a:cs typeface="Comic Sans MS"/>
              </a:rPr>
              <a:t>ΕΠΙΔΗΜΙΟΛΟΓΙΑ</a:t>
            </a:r>
            <a:endParaRPr sz="4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780413"/>
            <a:ext cx="7760334" cy="37014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u="heavy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Ελλάδα</a:t>
            </a:r>
            <a:r>
              <a:rPr sz="2300" dirty="0">
                <a:latin typeface="Comic Sans MS"/>
                <a:cs typeface="Comic Sans MS"/>
              </a:rPr>
              <a:t>:</a:t>
            </a:r>
            <a:endParaRPr sz="23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Comic Sans MS"/>
              <a:cs typeface="Comic Sans MS"/>
            </a:endParaRPr>
          </a:p>
          <a:p>
            <a:pPr marL="355600" marR="5080" indent="-343535">
              <a:lnSpc>
                <a:spcPct val="130100"/>
              </a:lnSpc>
              <a:buClr>
                <a:srgbClr val="CC9900"/>
              </a:buClr>
              <a:buSzPct val="65217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300" b="1" dirty="0">
                <a:latin typeface="Comic Sans MS"/>
                <a:cs typeface="Comic Sans MS"/>
              </a:rPr>
              <a:t>H πρώτη </a:t>
            </a:r>
            <a:r>
              <a:rPr sz="2300" b="1" spc="-5" dirty="0">
                <a:latin typeface="Comic Sans MS"/>
                <a:cs typeface="Comic Sans MS"/>
              </a:rPr>
              <a:t>χώρα στην </a:t>
            </a:r>
            <a:r>
              <a:rPr sz="2300" b="1" dirty="0">
                <a:latin typeface="Comic Sans MS"/>
                <a:cs typeface="Comic Sans MS"/>
              </a:rPr>
              <a:t>Ε.Ε </a:t>
            </a:r>
            <a:r>
              <a:rPr sz="2300" b="1" spc="-5" dirty="0">
                <a:latin typeface="Comic Sans MS"/>
                <a:cs typeface="Comic Sans MS"/>
              </a:rPr>
              <a:t>με τη </a:t>
            </a:r>
            <a:r>
              <a:rPr sz="2300" b="1" dirty="0">
                <a:latin typeface="Comic Sans MS"/>
                <a:cs typeface="Comic Sans MS"/>
              </a:rPr>
              <a:t>μεγαλύτερη </a:t>
            </a:r>
            <a:r>
              <a:rPr sz="2300" b="1" spc="-5" dirty="0">
                <a:latin typeface="Comic Sans MS"/>
                <a:cs typeface="Comic Sans MS"/>
              </a:rPr>
              <a:t>επίπτωση </a:t>
            </a:r>
            <a:r>
              <a:rPr sz="2300" b="1" dirty="0">
                <a:latin typeface="Comic Sans MS"/>
                <a:cs typeface="Comic Sans MS"/>
              </a:rPr>
              <a:t> </a:t>
            </a:r>
            <a:r>
              <a:rPr sz="2300" b="1" spc="-5" dirty="0">
                <a:latin typeface="Comic Sans MS"/>
                <a:cs typeface="Comic Sans MS"/>
              </a:rPr>
              <a:t>καρκίνου του πνεύμονα </a:t>
            </a:r>
            <a:r>
              <a:rPr sz="2300" b="1" dirty="0">
                <a:latin typeface="Comic Sans MS"/>
                <a:cs typeface="Comic Sans MS"/>
              </a:rPr>
              <a:t>σε άτομα </a:t>
            </a:r>
            <a:r>
              <a:rPr sz="2300" b="1" spc="-5" dirty="0">
                <a:latin typeface="Comic Sans MS"/>
                <a:cs typeface="Comic Sans MS"/>
              </a:rPr>
              <a:t>ηλικίας κάτω των 45 </a:t>
            </a:r>
            <a:r>
              <a:rPr sz="2300" b="1" spc="-985" dirty="0">
                <a:latin typeface="Comic Sans MS"/>
                <a:cs typeface="Comic Sans MS"/>
              </a:rPr>
              <a:t> </a:t>
            </a:r>
            <a:r>
              <a:rPr sz="2300" b="1" spc="-5" dirty="0">
                <a:latin typeface="Comic Sans MS"/>
                <a:cs typeface="Comic Sans MS"/>
              </a:rPr>
              <a:t>ετών.</a:t>
            </a:r>
            <a:endParaRPr sz="23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CC9900"/>
              </a:buClr>
              <a:buFont typeface="Wingdings"/>
              <a:buChar char=""/>
            </a:pPr>
            <a:endParaRPr sz="3350">
              <a:latin typeface="Comic Sans MS"/>
              <a:cs typeface="Comic Sans MS"/>
            </a:endParaRPr>
          </a:p>
          <a:p>
            <a:pPr marL="355600" marR="55880" indent="-343535">
              <a:lnSpc>
                <a:spcPct val="130000"/>
              </a:lnSpc>
              <a:buClr>
                <a:srgbClr val="CC9900"/>
              </a:buClr>
              <a:buSzPct val="65217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300" b="1" dirty="0">
                <a:latin typeface="Comic Sans MS"/>
                <a:cs typeface="Comic Sans MS"/>
              </a:rPr>
              <a:t>H </a:t>
            </a:r>
            <a:r>
              <a:rPr sz="2300" b="1" spc="-5" dirty="0">
                <a:latin typeface="Comic Sans MS"/>
                <a:cs typeface="Comic Sans MS"/>
              </a:rPr>
              <a:t>2η χώρα μετά την </a:t>
            </a:r>
            <a:r>
              <a:rPr sz="2300" b="1" dirty="0">
                <a:latin typeface="Comic Sans MS"/>
                <a:cs typeface="Comic Sans MS"/>
              </a:rPr>
              <a:t>Πολωνία σε </a:t>
            </a:r>
            <a:r>
              <a:rPr sz="2300" b="1" spc="-5" dirty="0">
                <a:latin typeface="Comic Sans MS"/>
                <a:cs typeface="Comic Sans MS"/>
              </a:rPr>
              <a:t>κατανάλωση καπνού </a:t>
            </a:r>
            <a:r>
              <a:rPr sz="2300" b="1" spc="-985" dirty="0">
                <a:latin typeface="Comic Sans MS"/>
                <a:cs typeface="Comic Sans MS"/>
              </a:rPr>
              <a:t> </a:t>
            </a:r>
            <a:r>
              <a:rPr sz="2300" b="1" spc="-5" dirty="0">
                <a:latin typeface="Comic Sans MS"/>
                <a:cs typeface="Comic Sans MS"/>
              </a:rPr>
              <a:t>(μεγαλύτερη</a:t>
            </a:r>
            <a:r>
              <a:rPr sz="2300" b="1" spc="-40" dirty="0">
                <a:latin typeface="Comic Sans MS"/>
                <a:cs typeface="Comic Sans MS"/>
              </a:rPr>
              <a:t> </a:t>
            </a:r>
            <a:r>
              <a:rPr sz="2300" b="1" spc="-5" dirty="0">
                <a:latin typeface="Comic Sans MS"/>
                <a:cs typeface="Comic Sans MS"/>
              </a:rPr>
              <a:t>συχνότητα</a:t>
            </a:r>
            <a:r>
              <a:rPr sz="2300" b="1" dirty="0">
                <a:latin typeface="Comic Sans MS"/>
                <a:cs typeface="Comic Sans MS"/>
              </a:rPr>
              <a:t> στη</a:t>
            </a:r>
            <a:r>
              <a:rPr sz="2300" b="1" spc="5" dirty="0">
                <a:latin typeface="Comic Sans MS"/>
                <a:cs typeface="Comic Sans MS"/>
              </a:rPr>
              <a:t> </a:t>
            </a:r>
            <a:r>
              <a:rPr sz="2300" b="1" dirty="0">
                <a:latin typeface="Comic Sans MS"/>
                <a:cs typeface="Comic Sans MS"/>
              </a:rPr>
              <a:t>Bόρειο </a:t>
            </a:r>
            <a:r>
              <a:rPr sz="2300" b="1" spc="-5" dirty="0">
                <a:latin typeface="Comic Sans MS"/>
                <a:cs typeface="Comic Sans MS"/>
              </a:rPr>
              <a:t>Ελλάδα).</a:t>
            </a:r>
            <a:endParaRPr sz="2300">
              <a:latin typeface="Comic Sans MS"/>
              <a:cs typeface="Comic Sans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877811" y="0"/>
            <a:ext cx="2266315" cy="1915795"/>
            <a:chOff x="6877811" y="0"/>
            <a:chExt cx="2266315" cy="191579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77811" y="0"/>
              <a:ext cx="1187196" cy="191566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23" y="0"/>
              <a:ext cx="1331976" cy="19156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7662" y="734785"/>
            <a:ext cx="7950200" cy="5720080"/>
            <a:chOff x="597662" y="734785"/>
            <a:chExt cx="7950200" cy="57200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5600" y="734785"/>
              <a:ext cx="4996799" cy="5719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0362" y="1219962"/>
              <a:ext cx="7924800" cy="914400"/>
            </a:xfrm>
            <a:custGeom>
              <a:avLst/>
              <a:gdLst/>
              <a:ahLst/>
              <a:cxnLst/>
              <a:rect l="l" t="t" r="r" b="b"/>
              <a:pathLst>
                <a:path w="7924800" h="914400">
                  <a:moveTo>
                    <a:pt x="0" y="914400"/>
                  </a:moveTo>
                  <a:lnTo>
                    <a:pt x="0" y="0"/>
                  </a:lnTo>
                  <a:lnTo>
                    <a:pt x="7924800" y="0"/>
                  </a:lnTo>
                </a:path>
              </a:pathLst>
            </a:custGeom>
            <a:ln w="2540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81962" y="3963162"/>
              <a:ext cx="6512559" cy="0"/>
            </a:xfrm>
            <a:custGeom>
              <a:avLst/>
              <a:gdLst/>
              <a:ahLst/>
              <a:cxnLst/>
              <a:rect l="l" t="t" r="r" b="b"/>
              <a:pathLst>
                <a:path w="6512559">
                  <a:moveTo>
                    <a:pt x="0" y="0"/>
                  </a:moveTo>
                  <a:lnTo>
                    <a:pt x="6512052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42744" y="1991868"/>
              <a:ext cx="4627626" cy="128244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90597" y="2135581"/>
            <a:ext cx="389636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b="1" spc="-10" dirty="0">
                <a:solidFill>
                  <a:srgbClr val="006633"/>
                </a:solidFill>
                <a:latin typeface="Comic Sans MS"/>
                <a:cs typeface="Comic Sans MS"/>
              </a:rPr>
              <a:t>ΑΙΤΙΟΛΟΓΙΑ</a:t>
            </a:r>
            <a:endParaRPr sz="4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236" y="219836"/>
            <a:ext cx="8324850" cy="6235065"/>
            <a:chOff x="372236" y="219836"/>
            <a:chExt cx="8324850" cy="62350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5600" y="734785"/>
              <a:ext cx="4996799" cy="5719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1761" y="229361"/>
              <a:ext cx="8229600" cy="609600"/>
            </a:xfrm>
            <a:custGeom>
              <a:avLst/>
              <a:gdLst/>
              <a:ahLst/>
              <a:cxnLst/>
              <a:rect l="l" t="t" r="r" b="b"/>
              <a:pathLst>
                <a:path w="8229600" h="609600">
                  <a:moveTo>
                    <a:pt x="0" y="609600"/>
                  </a:moveTo>
                  <a:lnTo>
                    <a:pt x="0" y="0"/>
                  </a:lnTo>
                  <a:lnTo>
                    <a:pt x="8229600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961" y="6172961"/>
              <a:ext cx="8229600" cy="0"/>
            </a:xfrm>
            <a:custGeom>
              <a:avLst/>
              <a:gdLst/>
              <a:ahLst/>
              <a:cxnLst/>
              <a:rect l="l" t="t" r="r" b="b"/>
              <a:pathLst>
                <a:path w="8229600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4963" y="659879"/>
              <a:ext cx="7457694" cy="40768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66750" y="1479928"/>
            <a:ext cx="2280920" cy="4415155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424180" indent="-411480">
              <a:lnSpc>
                <a:spcPct val="100000"/>
              </a:lnSpc>
              <a:spcBef>
                <a:spcPts val="815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423545" algn="l"/>
                <a:tab pos="424180" algn="l"/>
              </a:tabLst>
            </a:pPr>
            <a:r>
              <a:rPr sz="3000" b="1" spc="-5" dirty="0">
                <a:latin typeface="Comic Sans MS"/>
                <a:cs typeface="Comic Sans MS"/>
              </a:rPr>
              <a:t>Κάπνισμα</a:t>
            </a:r>
            <a:endParaRPr sz="3000">
              <a:latin typeface="Comic Sans MS"/>
              <a:cs typeface="Comic Sans MS"/>
            </a:endParaRPr>
          </a:p>
          <a:p>
            <a:pPr marL="424180" indent="-411480">
              <a:lnSpc>
                <a:spcPct val="100000"/>
              </a:lnSpc>
              <a:spcBef>
                <a:spcPts val="72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423545" algn="l"/>
                <a:tab pos="424180" algn="l"/>
              </a:tabLst>
            </a:pPr>
            <a:r>
              <a:rPr sz="3000" b="1" dirty="0">
                <a:latin typeface="Comic Sans MS"/>
                <a:cs typeface="Comic Sans MS"/>
              </a:rPr>
              <a:t>Κάπνισμα</a:t>
            </a:r>
            <a:endParaRPr sz="3000">
              <a:latin typeface="Comic Sans MS"/>
              <a:cs typeface="Comic Sans MS"/>
            </a:endParaRPr>
          </a:p>
          <a:p>
            <a:pPr marL="424180" indent="-411480">
              <a:lnSpc>
                <a:spcPct val="100000"/>
              </a:lnSpc>
              <a:spcBef>
                <a:spcPts val="725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423545" algn="l"/>
                <a:tab pos="424180" algn="l"/>
              </a:tabLst>
            </a:pPr>
            <a:r>
              <a:rPr sz="3000" b="1" spc="-5" dirty="0">
                <a:latin typeface="Comic Sans MS"/>
                <a:cs typeface="Comic Sans MS"/>
              </a:rPr>
              <a:t>Κάπνισμα</a:t>
            </a:r>
            <a:endParaRPr sz="3000">
              <a:latin typeface="Comic Sans MS"/>
              <a:cs typeface="Comic Sans MS"/>
            </a:endParaRPr>
          </a:p>
          <a:p>
            <a:pPr marL="424180" indent="-411480">
              <a:lnSpc>
                <a:spcPct val="100000"/>
              </a:lnSpc>
              <a:spcBef>
                <a:spcPts val="72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423545" algn="l"/>
                <a:tab pos="424180" algn="l"/>
              </a:tabLst>
            </a:pPr>
            <a:r>
              <a:rPr sz="3000" b="1" spc="-5" dirty="0">
                <a:latin typeface="Comic Sans MS"/>
                <a:cs typeface="Comic Sans MS"/>
              </a:rPr>
              <a:t>Κάπνισμα</a:t>
            </a:r>
            <a:endParaRPr sz="3000">
              <a:latin typeface="Comic Sans MS"/>
              <a:cs typeface="Comic Sans MS"/>
            </a:endParaRPr>
          </a:p>
          <a:p>
            <a:pPr marL="424180" indent="-411480">
              <a:lnSpc>
                <a:spcPct val="100000"/>
              </a:lnSpc>
              <a:spcBef>
                <a:spcPts val="72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423545" algn="l"/>
                <a:tab pos="424180" algn="l"/>
              </a:tabLst>
            </a:pPr>
            <a:r>
              <a:rPr sz="3000" b="1" dirty="0">
                <a:latin typeface="Comic Sans MS"/>
                <a:cs typeface="Comic Sans MS"/>
              </a:rPr>
              <a:t>Κάπνισμα</a:t>
            </a:r>
            <a:endParaRPr sz="3000">
              <a:latin typeface="Comic Sans MS"/>
              <a:cs typeface="Comic Sans MS"/>
            </a:endParaRPr>
          </a:p>
          <a:p>
            <a:pPr marL="424180" indent="-411480">
              <a:lnSpc>
                <a:spcPct val="100000"/>
              </a:lnSpc>
              <a:spcBef>
                <a:spcPts val="72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423545" algn="l"/>
                <a:tab pos="424180" algn="l"/>
              </a:tabLst>
            </a:pPr>
            <a:r>
              <a:rPr sz="3000" b="1" spc="-5" dirty="0">
                <a:latin typeface="Comic Sans MS"/>
                <a:cs typeface="Comic Sans MS"/>
              </a:rPr>
              <a:t>Κάπνισμα</a:t>
            </a:r>
            <a:endParaRPr sz="3000">
              <a:latin typeface="Comic Sans MS"/>
              <a:cs typeface="Comic Sans MS"/>
            </a:endParaRPr>
          </a:p>
          <a:p>
            <a:pPr marL="424180" indent="-411480">
              <a:lnSpc>
                <a:spcPct val="100000"/>
              </a:lnSpc>
              <a:spcBef>
                <a:spcPts val="72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423545" algn="l"/>
                <a:tab pos="424180" algn="l"/>
              </a:tabLst>
            </a:pPr>
            <a:r>
              <a:rPr sz="3000" b="1" dirty="0">
                <a:latin typeface="Comic Sans MS"/>
                <a:cs typeface="Comic Sans MS"/>
              </a:rPr>
              <a:t>Κάπνισμα</a:t>
            </a:r>
            <a:endParaRPr sz="3000">
              <a:latin typeface="Comic Sans MS"/>
              <a:cs typeface="Comic Sans MS"/>
            </a:endParaRPr>
          </a:p>
          <a:p>
            <a:pPr marL="424180" indent="-411480">
              <a:lnSpc>
                <a:spcPct val="100000"/>
              </a:lnSpc>
              <a:spcBef>
                <a:spcPts val="725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423545" algn="l"/>
                <a:tab pos="424180" algn="l"/>
              </a:tabLst>
            </a:pPr>
            <a:r>
              <a:rPr sz="3000" b="1" spc="-5" dirty="0">
                <a:latin typeface="Comic Sans MS"/>
                <a:cs typeface="Comic Sans MS"/>
              </a:rPr>
              <a:t>Άλλα</a:t>
            </a:r>
            <a:r>
              <a:rPr sz="3000" b="1" spc="-85" dirty="0">
                <a:latin typeface="Comic Sans MS"/>
                <a:cs typeface="Comic Sans MS"/>
              </a:rPr>
              <a:t> </a:t>
            </a:r>
            <a:r>
              <a:rPr sz="3000" b="1" dirty="0">
                <a:latin typeface="Comic Sans MS"/>
                <a:cs typeface="Comic Sans MS"/>
              </a:rPr>
              <a:t>αίτια</a:t>
            </a:r>
            <a:endParaRPr sz="3000">
              <a:latin typeface="Comic Sans MS"/>
              <a:cs typeface="Comic Sans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03448" y="1484375"/>
            <a:ext cx="5544311" cy="45354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5600" y="734785"/>
              <a:ext cx="4996799" cy="5719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1761" y="229361"/>
              <a:ext cx="8229600" cy="609600"/>
            </a:xfrm>
            <a:custGeom>
              <a:avLst/>
              <a:gdLst/>
              <a:ahLst/>
              <a:cxnLst/>
              <a:rect l="l" t="t" r="r" b="b"/>
              <a:pathLst>
                <a:path w="8229600" h="609600">
                  <a:moveTo>
                    <a:pt x="0" y="609600"/>
                  </a:moveTo>
                  <a:lnTo>
                    <a:pt x="0" y="0"/>
                  </a:lnTo>
                  <a:lnTo>
                    <a:pt x="8229600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962" y="6172961"/>
              <a:ext cx="8229600" cy="0"/>
            </a:xfrm>
            <a:custGeom>
              <a:avLst/>
              <a:gdLst/>
              <a:ahLst/>
              <a:cxnLst/>
              <a:rect l="l" t="t" r="r" b="b"/>
              <a:pathLst>
                <a:path w="8229600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68579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36420" y="120383"/>
              <a:ext cx="5718809" cy="63323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075935" y="1547825"/>
            <a:ext cx="4050665" cy="4709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4180" indent="-412115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4583"/>
              <a:buFont typeface="Wingdings"/>
              <a:buChar char=""/>
              <a:tabLst>
                <a:tab pos="424180" algn="l"/>
                <a:tab pos="424815" algn="l"/>
              </a:tabLst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4.000</a:t>
            </a:r>
            <a:r>
              <a:rPr sz="2400" b="1" spc="-4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χημικές</a:t>
            </a:r>
            <a:r>
              <a:rPr sz="2400" b="1" spc="-1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ουσίες</a:t>
            </a:r>
            <a:endParaRPr sz="2400">
              <a:latin typeface="Comic Sans MS"/>
              <a:cs typeface="Comic Sans MS"/>
            </a:endParaRPr>
          </a:p>
          <a:p>
            <a:pPr marL="424180" indent="-412115">
              <a:lnSpc>
                <a:spcPct val="100000"/>
              </a:lnSpc>
              <a:spcBef>
                <a:spcPts val="2885"/>
              </a:spcBef>
              <a:buClr>
                <a:srgbClr val="CC9900"/>
              </a:buClr>
              <a:buSzPct val="64583"/>
              <a:buFont typeface="Wingdings"/>
              <a:buChar char=""/>
              <a:tabLst>
                <a:tab pos="424180" algn="l"/>
                <a:tab pos="424815" algn="l"/>
              </a:tabLst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Πίσσα</a:t>
            </a:r>
            <a:endParaRPr sz="2400">
              <a:latin typeface="Comic Sans MS"/>
              <a:cs typeface="Comic Sans MS"/>
            </a:endParaRPr>
          </a:p>
          <a:p>
            <a:pPr marL="424180" indent="-412115">
              <a:lnSpc>
                <a:spcPct val="100000"/>
              </a:lnSpc>
              <a:spcBef>
                <a:spcPts val="2880"/>
              </a:spcBef>
              <a:buClr>
                <a:srgbClr val="CC9900"/>
              </a:buClr>
              <a:buSzPct val="64583"/>
              <a:buFont typeface="Wingdings"/>
              <a:buChar char=""/>
              <a:tabLst>
                <a:tab pos="424180" algn="l"/>
                <a:tab pos="424815" algn="l"/>
              </a:tabLst>
            </a:pP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Μονοξείδιο</a:t>
            </a:r>
            <a:r>
              <a:rPr sz="2400" b="1" spc="-3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του</a:t>
            </a:r>
            <a:r>
              <a:rPr sz="2400" b="1" spc="-4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άνθρακα</a:t>
            </a:r>
            <a:endParaRPr sz="2400">
              <a:latin typeface="Comic Sans MS"/>
              <a:cs typeface="Comic Sans MS"/>
            </a:endParaRPr>
          </a:p>
          <a:p>
            <a:pPr marL="424180" indent="-412115">
              <a:lnSpc>
                <a:spcPct val="100000"/>
              </a:lnSpc>
              <a:spcBef>
                <a:spcPts val="2880"/>
              </a:spcBef>
              <a:buClr>
                <a:srgbClr val="CC9900"/>
              </a:buClr>
              <a:buSzPct val="64583"/>
              <a:buFont typeface="Wingdings"/>
              <a:buChar char=""/>
              <a:tabLst>
                <a:tab pos="424180" algn="l"/>
                <a:tab pos="424815" algn="l"/>
              </a:tabLst>
            </a:pP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Νικοτίνη</a:t>
            </a:r>
            <a:endParaRPr sz="2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CC9900"/>
              </a:buClr>
              <a:buFont typeface="Wingdings"/>
              <a:buChar char=""/>
            </a:pPr>
            <a:endParaRPr sz="2250">
              <a:latin typeface="Comic Sans MS"/>
              <a:cs typeface="Comic Sans MS"/>
            </a:endParaRPr>
          </a:p>
          <a:p>
            <a:pPr marL="424180" marR="5080" indent="-412115">
              <a:lnSpc>
                <a:spcPct val="90000"/>
              </a:lnSpc>
              <a:buClr>
                <a:srgbClr val="CC9900"/>
              </a:buClr>
              <a:buSzPct val="64583"/>
              <a:buFont typeface="Wingdings"/>
              <a:buChar char=""/>
              <a:tabLst>
                <a:tab pos="424180" algn="l"/>
                <a:tab pos="424815" algn="l"/>
              </a:tabLst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Καρκινογόνεςουσίες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(Πολυκυκλικοί </a:t>
            </a:r>
            <a:r>
              <a:rPr sz="2400" b="1" spc="-10" dirty="0">
                <a:solidFill>
                  <a:srgbClr val="FFFFFF"/>
                </a:solidFill>
                <a:latin typeface="Comic Sans MS"/>
                <a:cs typeface="Comic Sans MS"/>
              </a:rPr>
              <a:t>Αρωματικο </a:t>
            </a:r>
            <a:r>
              <a:rPr sz="2400" b="1" spc="-103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Υδρογονάνθρακες,</a:t>
            </a:r>
            <a:endParaRPr sz="2400">
              <a:latin typeface="Comic Sans MS"/>
              <a:cs typeface="Comic Sans MS"/>
            </a:endParaRPr>
          </a:p>
          <a:p>
            <a:pPr marL="424180">
              <a:lnSpc>
                <a:spcPct val="100000"/>
              </a:lnSpc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Νιτροζαμίνες,</a:t>
            </a:r>
            <a:endParaRPr sz="2400">
              <a:latin typeface="Comic Sans MS"/>
              <a:cs typeface="Comic Sans MS"/>
            </a:endParaRPr>
          </a:p>
          <a:p>
            <a:pPr marL="424180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Χημικές</a:t>
            </a:r>
            <a:r>
              <a:rPr sz="2400" b="1" spc="-3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ουσίες)</a:t>
            </a:r>
            <a:endParaRPr sz="24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26220" cy="6858000"/>
            <a:chOff x="0" y="0"/>
            <a:chExt cx="912622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5600" y="734785"/>
              <a:ext cx="4996799" cy="5719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1762" y="229361"/>
              <a:ext cx="8229600" cy="609600"/>
            </a:xfrm>
            <a:custGeom>
              <a:avLst/>
              <a:gdLst/>
              <a:ahLst/>
              <a:cxnLst/>
              <a:rect l="l" t="t" r="r" b="b"/>
              <a:pathLst>
                <a:path w="8229600" h="609600">
                  <a:moveTo>
                    <a:pt x="0" y="609600"/>
                  </a:moveTo>
                  <a:lnTo>
                    <a:pt x="0" y="0"/>
                  </a:lnTo>
                  <a:lnTo>
                    <a:pt x="8229600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962" y="6172961"/>
              <a:ext cx="8229600" cy="0"/>
            </a:xfrm>
            <a:custGeom>
              <a:avLst/>
              <a:gdLst/>
              <a:ahLst/>
              <a:cxnLst/>
              <a:rect l="l" t="t" r="r" b="b"/>
              <a:pathLst>
                <a:path w="8229600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16567" cy="685799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121330" y="758"/>
              <a:ext cx="0" cy="6857365"/>
            </a:xfrm>
            <a:custGeom>
              <a:avLst/>
              <a:gdLst/>
              <a:ahLst/>
              <a:cxnLst/>
              <a:rect l="l" t="t" r="r" b="b"/>
              <a:pathLst>
                <a:path h="6857365">
                  <a:moveTo>
                    <a:pt x="0" y="6857241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936" y="169163"/>
            <a:ext cx="8163306" cy="106299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86638"/>
            <a:ext cx="7560309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b="1" spc="-5" dirty="0">
                <a:solidFill>
                  <a:srgbClr val="006633"/>
                </a:solidFill>
                <a:latin typeface="Comic Sans MS"/>
                <a:cs typeface="Comic Sans MS"/>
              </a:rPr>
              <a:t>ΑΙΤΙΑ</a:t>
            </a:r>
            <a:r>
              <a:rPr sz="3800" b="1" spc="-40" dirty="0">
                <a:solidFill>
                  <a:srgbClr val="006633"/>
                </a:solidFill>
                <a:latin typeface="Comic Sans MS"/>
                <a:cs typeface="Comic Sans MS"/>
              </a:rPr>
              <a:t> </a:t>
            </a:r>
            <a:r>
              <a:rPr sz="3800" b="1" dirty="0">
                <a:solidFill>
                  <a:srgbClr val="006633"/>
                </a:solidFill>
                <a:latin typeface="Comic Sans MS"/>
                <a:cs typeface="Comic Sans MS"/>
              </a:rPr>
              <a:t>ΚΑΡΚΙΝΟΥ</a:t>
            </a:r>
            <a:r>
              <a:rPr sz="3800" b="1" spc="-60" dirty="0">
                <a:solidFill>
                  <a:srgbClr val="006633"/>
                </a:solidFill>
                <a:latin typeface="Comic Sans MS"/>
                <a:cs typeface="Comic Sans MS"/>
              </a:rPr>
              <a:t> </a:t>
            </a:r>
            <a:r>
              <a:rPr sz="3800" b="1" dirty="0">
                <a:solidFill>
                  <a:srgbClr val="006633"/>
                </a:solidFill>
                <a:latin typeface="Comic Sans MS"/>
                <a:cs typeface="Comic Sans MS"/>
              </a:rPr>
              <a:t>ΠΝΕΥΜΟΝΑ</a:t>
            </a:r>
            <a:endParaRPr sz="3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36673" y="1406016"/>
            <a:ext cx="4422775" cy="386778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19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dirty="0">
                <a:latin typeface="Comic Sans MS"/>
                <a:cs typeface="Comic Sans MS"/>
              </a:rPr>
              <a:t>Κάπνισμα</a:t>
            </a:r>
            <a:endParaRPr sz="30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725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spc="-5" dirty="0">
                <a:latin typeface="Comic Sans MS"/>
                <a:cs typeface="Comic Sans MS"/>
              </a:rPr>
              <a:t>Παθητικό</a:t>
            </a:r>
            <a:r>
              <a:rPr sz="3000" spc="-50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κάπνισμα</a:t>
            </a:r>
            <a:endParaRPr sz="30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spc="-5" dirty="0">
                <a:latin typeface="Comic Sans MS"/>
                <a:cs typeface="Comic Sans MS"/>
              </a:rPr>
              <a:t>Επαγγελματική</a:t>
            </a:r>
            <a:r>
              <a:rPr sz="3000" spc="-30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έκθεση?</a:t>
            </a:r>
            <a:endParaRPr sz="30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spc="-5" dirty="0">
                <a:latin typeface="Comic Sans MS"/>
                <a:cs typeface="Comic Sans MS"/>
              </a:rPr>
              <a:t>Ατμοσφαιρική</a:t>
            </a:r>
            <a:r>
              <a:rPr sz="3000" spc="-70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ρύπανση?</a:t>
            </a:r>
            <a:endParaRPr sz="30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spc="-5" dirty="0">
                <a:latin typeface="Comic Sans MS"/>
                <a:cs typeface="Comic Sans MS"/>
              </a:rPr>
              <a:t>Διατροφή?</a:t>
            </a:r>
            <a:endParaRPr sz="30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spc="-5" dirty="0">
                <a:latin typeface="Comic Sans MS"/>
                <a:cs typeface="Comic Sans MS"/>
              </a:rPr>
              <a:t>Πνευμονοπάθειες?</a:t>
            </a:r>
            <a:endParaRPr sz="30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725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spc="-5" dirty="0">
                <a:latin typeface="Comic Sans MS"/>
                <a:cs typeface="Comic Sans MS"/>
              </a:rPr>
              <a:t>Κληρονομικότητα</a:t>
            </a:r>
            <a:endParaRPr sz="3000">
              <a:latin typeface="Comic Sans MS"/>
              <a:cs typeface="Comic Sans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09104" y="2205227"/>
            <a:ext cx="1441703" cy="172669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F2745B-3548-752B-C7C1-6A0204A038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666" t="20356" r="36667" b="18874"/>
          <a:stretch/>
        </p:blipFill>
        <p:spPr>
          <a:xfrm>
            <a:off x="3581401" y="-38101"/>
            <a:ext cx="5410200" cy="59055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3BFAE5-53A9-6E76-53F1-D67D55BBAE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000" t="11462" r="45000" b="30731"/>
          <a:stretch/>
        </p:blipFill>
        <p:spPr>
          <a:xfrm>
            <a:off x="32083" y="0"/>
            <a:ext cx="3549317" cy="59055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B41336-6A8B-B45E-234A-33B0CED22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6067924"/>
            <a:ext cx="8126672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15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267200"/>
          </a:xfrm>
          <a:custGeom>
            <a:avLst/>
            <a:gdLst/>
            <a:ahLst/>
            <a:cxnLst/>
            <a:rect l="l" t="t" r="r" b="b"/>
            <a:pathLst>
              <a:path w="9144000" h="4267200">
                <a:moveTo>
                  <a:pt x="0" y="4267200"/>
                </a:moveTo>
                <a:lnTo>
                  <a:pt x="9144000" y="4267200"/>
                </a:lnTo>
                <a:lnTo>
                  <a:pt x="9144000" y="0"/>
                </a:lnTo>
                <a:lnTo>
                  <a:pt x="0" y="0"/>
                </a:lnTo>
                <a:lnTo>
                  <a:pt x="0" y="4267200"/>
                </a:lnTo>
                <a:close/>
              </a:path>
            </a:pathLst>
          </a:custGeom>
          <a:solidFill>
            <a:srgbClr val="0068A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047" y="4267199"/>
            <a:ext cx="9141460" cy="2590800"/>
            <a:chOff x="3047" y="4267199"/>
            <a:chExt cx="9141460" cy="25908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4267199"/>
              <a:ext cx="9140952" cy="2590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72839" y="6283451"/>
              <a:ext cx="862584" cy="5273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9707" y="6345935"/>
              <a:ext cx="704088" cy="40843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69436" y="6391655"/>
              <a:ext cx="484631" cy="304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05556" y="6067044"/>
              <a:ext cx="1607820" cy="78181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64180" y="5850635"/>
              <a:ext cx="1644650" cy="998219"/>
            </a:xfrm>
            <a:custGeom>
              <a:avLst/>
              <a:gdLst/>
              <a:ahLst/>
              <a:cxnLst/>
              <a:rect l="l" t="t" r="r" b="b"/>
              <a:pathLst>
                <a:path w="1644650" h="998220">
                  <a:moveTo>
                    <a:pt x="271272" y="295262"/>
                  </a:moveTo>
                  <a:lnTo>
                    <a:pt x="242697" y="266700"/>
                  </a:lnTo>
                  <a:lnTo>
                    <a:pt x="136398" y="361911"/>
                  </a:lnTo>
                  <a:lnTo>
                    <a:pt x="68199" y="457111"/>
                  </a:lnTo>
                  <a:lnTo>
                    <a:pt x="20574" y="569785"/>
                  </a:lnTo>
                  <a:lnTo>
                    <a:pt x="0" y="684034"/>
                  </a:lnTo>
                  <a:lnTo>
                    <a:pt x="9525" y="769721"/>
                  </a:lnTo>
                  <a:lnTo>
                    <a:pt x="39624" y="845883"/>
                  </a:lnTo>
                  <a:lnTo>
                    <a:pt x="77724" y="922058"/>
                  </a:lnTo>
                  <a:lnTo>
                    <a:pt x="136398" y="998220"/>
                  </a:lnTo>
                  <a:lnTo>
                    <a:pt x="193548" y="998220"/>
                  </a:lnTo>
                  <a:lnTo>
                    <a:pt x="136398" y="922058"/>
                  </a:lnTo>
                  <a:lnTo>
                    <a:pt x="87249" y="845883"/>
                  </a:lnTo>
                  <a:lnTo>
                    <a:pt x="58674" y="769721"/>
                  </a:lnTo>
                  <a:lnTo>
                    <a:pt x="49149" y="684034"/>
                  </a:lnTo>
                  <a:lnTo>
                    <a:pt x="68199" y="569785"/>
                  </a:lnTo>
                  <a:lnTo>
                    <a:pt x="106299" y="474573"/>
                  </a:lnTo>
                  <a:lnTo>
                    <a:pt x="184023" y="380949"/>
                  </a:lnTo>
                  <a:lnTo>
                    <a:pt x="271272" y="295262"/>
                  </a:lnTo>
                  <a:close/>
                </a:path>
                <a:path w="1644650" h="998220">
                  <a:moveTo>
                    <a:pt x="1644396" y="66573"/>
                  </a:moveTo>
                  <a:lnTo>
                    <a:pt x="1526921" y="38036"/>
                  </a:lnTo>
                  <a:lnTo>
                    <a:pt x="1410970" y="19024"/>
                  </a:lnTo>
                  <a:lnTo>
                    <a:pt x="1141095" y="0"/>
                  </a:lnTo>
                  <a:lnTo>
                    <a:pt x="909193" y="19024"/>
                  </a:lnTo>
                  <a:lnTo>
                    <a:pt x="686943" y="57061"/>
                  </a:lnTo>
                  <a:lnTo>
                    <a:pt x="493141" y="123621"/>
                  </a:lnTo>
                  <a:lnTo>
                    <a:pt x="318516" y="209219"/>
                  </a:lnTo>
                  <a:lnTo>
                    <a:pt x="348742" y="237744"/>
                  </a:lnTo>
                  <a:lnTo>
                    <a:pt x="512191" y="152158"/>
                  </a:lnTo>
                  <a:lnTo>
                    <a:pt x="705993" y="85585"/>
                  </a:lnTo>
                  <a:lnTo>
                    <a:pt x="918718" y="47548"/>
                  </a:lnTo>
                  <a:lnTo>
                    <a:pt x="1141095" y="28524"/>
                  </a:lnTo>
                  <a:lnTo>
                    <a:pt x="1266444" y="38036"/>
                  </a:lnTo>
                  <a:lnTo>
                    <a:pt x="1401445" y="47548"/>
                  </a:lnTo>
                  <a:lnTo>
                    <a:pt x="1517396" y="66573"/>
                  </a:lnTo>
                  <a:lnTo>
                    <a:pt x="1633220" y="95097"/>
                  </a:lnTo>
                  <a:lnTo>
                    <a:pt x="1644396" y="66573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80459" y="5763767"/>
              <a:ext cx="1720595" cy="108508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819399" y="5830824"/>
              <a:ext cx="763905" cy="1018540"/>
            </a:xfrm>
            <a:custGeom>
              <a:avLst/>
              <a:gdLst/>
              <a:ahLst/>
              <a:cxnLst/>
              <a:rect l="l" t="t" r="r" b="b"/>
              <a:pathLst>
                <a:path w="763904" h="1018540">
                  <a:moveTo>
                    <a:pt x="725424" y="0"/>
                  </a:moveTo>
                  <a:lnTo>
                    <a:pt x="569849" y="57175"/>
                  </a:lnTo>
                  <a:lnTo>
                    <a:pt x="434975" y="123875"/>
                  </a:lnTo>
                  <a:lnTo>
                    <a:pt x="309499" y="200113"/>
                  </a:lnTo>
                  <a:lnTo>
                    <a:pt x="203200" y="285877"/>
                  </a:lnTo>
                  <a:lnTo>
                    <a:pt x="115824" y="381165"/>
                  </a:lnTo>
                  <a:lnTo>
                    <a:pt x="58674" y="484403"/>
                  </a:lnTo>
                  <a:lnTo>
                    <a:pt x="9525" y="589216"/>
                  </a:lnTo>
                  <a:lnTo>
                    <a:pt x="0" y="703567"/>
                  </a:lnTo>
                  <a:lnTo>
                    <a:pt x="9525" y="789330"/>
                  </a:lnTo>
                  <a:lnTo>
                    <a:pt x="28575" y="865568"/>
                  </a:lnTo>
                  <a:lnTo>
                    <a:pt x="68199" y="941797"/>
                  </a:lnTo>
                  <a:lnTo>
                    <a:pt x="115824" y="1018031"/>
                  </a:lnTo>
                  <a:lnTo>
                    <a:pt x="153924" y="1018031"/>
                  </a:lnTo>
                  <a:lnTo>
                    <a:pt x="106299" y="941797"/>
                  </a:lnTo>
                  <a:lnTo>
                    <a:pt x="68199" y="865568"/>
                  </a:lnTo>
                  <a:lnTo>
                    <a:pt x="38100" y="789330"/>
                  </a:lnTo>
                  <a:lnTo>
                    <a:pt x="28575" y="703567"/>
                  </a:lnTo>
                  <a:lnTo>
                    <a:pt x="38100" y="589216"/>
                  </a:lnTo>
                  <a:lnTo>
                    <a:pt x="87249" y="484403"/>
                  </a:lnTo>
                  <a:lnTo>
                    <a:pt x="144399" y="390690"/>
                  </a:lnTo>
                  <a:lnTo>
                    <a:pt x="231775" y="295402"/>
                  </a:lnTo>
                  <a:lnTo>
                    <a:pt x="338074" y="209638"/>
                  </a:lnTo>
                  <a:lnTo>
                    <a:pt x="463550" y="133413"/>
                  </a:lnTo>
                  <a:lnTo>
                    <a:pt x="609600" y="76238"/>
                  </a:lnTo>
                  <a:lnTo>
                    <a:pt x="763524" y="19062"/>
                  </a:lnTo>
                  <a:lnTo>
                    <a:pt x="725424" y="0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53200" y="5334000"/>
              <a:ext cx="2144268" cy="13030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56119" y="5638800"/>
              <a:ext cx="1138555" cy="684530"/>
            </a:xfrm>
            <a:custGeom>
              <a:avLst/>
              <a:gdLst/>
              <a:ahLst/>
              <a:cxnLst/>
              <a:rect l="l" t="t" r="r" b="b"/>
              <a:pathLst>
                <a:path w="1138554" h="684529">
                  <a:moveTo>
                    <a:pt x="569976" y="0"/>
                  </a:moveTo>
                  <a:lnTo>
                    <a:pt x="455675" y="9525"/>
                  </a:lnTo>
                  <a:lnTo>
                    <a:pt x="350900" y="28575"/>
                  </a:lnTo>
                  <a:lnTo>
                    <a:pt x="255650" y="57150"/>
                  </a:lnTo>
                  <a:lnTo>
                    <a:pt x="169925" y="104787"/>
                  </a:lnTo>
                  <a:lnTo>
                    <a:pt x="95250" y="152412"/>
                  </a:lnTo>
                  <a:lnTo>
                    <a:pt x="47625" y="209562"/>
                  </a:lnTo>
                  <a:lnTo>
                    <a:pt x="9525" y="276250"/>
                  </a:lnTo>
                  <a:lnTo>
                    <a:pt x="0" y="342925"/>
                  </a:lnTo>
                  <a:lnTo>
                    <a:pt x="9525" y="408025"/>
                  </a:lnTo>
                  <a:lnTo>
                    <a:pt x="47625" y="474700"/>
                  </a:lnTo>
                  <a:lnTo>
                    <a:pt x="95250" y="531863"/>
                  </a:lnTo>
                  <a:lnTo>
                    <a:pt x="169925" y="589013"/>
                  </a:lnTo>
                  <a:lnTo>
                    <a:pt x="255650" y="627126"/>
                  </a:lnTo>
                  <a:lnTo>
                    <a:pt x="350900" y="655701"/>
                  </a:lnTo>
                  <a:lnTo>
                    <a:pt x="455675" y="674751"/>
                  </a:lnTo>
                  <a:lnTo>
                    <a:pt x="569976" y="684276"/>
                  </a:lnTo>
                  <a:lnTo>
                    <a:pt x="682751" y="674751"/>
                  </a:lnTo>
                  <a:lnTo>
                    <a:pt x="787526" y="655701"/>
                  </a:lnTo>
                  <a:lnTo>
                    <a:pt x="892301" y="627126"/>
                  </a:lnTo>
                  <a:lnTo>
                    <a:pt x="968501" y="589013"/>
                  </a:lnTo>
                  <a:lnTo>
                    <a:pt x="1043177" y="531863"/>
                  </a:lnTo>
                  <a:lnTo>
                    <a:pt x="1090802" y="474700"/>
                  </a:lnTo>
                  <a:lnTo>
                    <a:pt x="1128902" y="408025"/>
                  </a:lnTo>
                  <a:lnTo>
                    <a:pt x="1138427" y="342925"/>
                  </a:lnTo>
                  <a:lnTo>
                    <a:pt x="1138427" y="323875"/>
                  </a:lnTo>
                  <a:lnTo>
                    <a:pt x="1128902" y="304825"/>
                  </a:lnTo>
                  <a:lnTo>
                    <a:pt x="1090802" y="314350"/>
                  </a:lnTo>
                  <a:lnTo>
                    <a:pt x="1100327" y="333400"/>
                  </a:lnTo>
                  <a:lnTo>
                    <a:pt x="1100327" y="342925"/>
                  </a:lnTo>
                  <a:lnTo>
                    <a:pt x="1090802" y="408025"/>
                  </a:lnTo>
                  <a:lnTo>
                    <a:pt x="1062227" y="465175"/>
                  </a:lnTo>
                  <a:lnTo>
                    <a:pt x="1005077" y="522338"/>
                  </a:lnTo>
                  <a:lnTo>
                    <a:pt x="949451" y="569963"/>
                  </a:lnTo>
                  <a:lnTo>
                    <a:pt x="863726" y="608063"/>
                  </a:lnTo>
                  <a:lnTo>
                    <a:pt x="778001" y="636651"/>
                  </a:lnTo>
                  <a:lnTo>
                    <a:pt x="673226" y="655701"/>
                  </a:lnTo>
                  <a:lnTo>
                    <a:pt x="569976" y="665226"/>
                  </a:lnTo>
                  <a:lnTo>
                    <a:pt x="465200" y="655701"/>
                  </a:lnTo>
                  <a:lnTo>
                    <a:pt x="360425" y="636651"/>
                  </a:lnTo>
                  <a:lnTo>
                    <a:pt x="274700" y="608063"/>
                  </a:lnTo>
                  <a:lnTo>
                    <a:pt x="188975" y="569963"/>
                  </a:lnTo>
                  <a:lnTo>
                    <a:pt x="133350" y="522338"/>
                  </a:lnTo>
                  <a:lnTo>
                    <a:pt x="76200" y="465175"/>
                  </a:lnTo>
                  <a:lnTo>
                    <a:pt x="47625" y="408025"/>
                  </a:lnTo>
                  <a:lnTo>
                    <a:pt x="38100" y="342925"/>
                  </a:lnTo>
                  <a:lnTo>
                    <a:pt x="47625" y="276250"/>
                  </a:lnTo>
                  <a:lnTo>
                    <a:pt x="76200" y="219100"/>
                  </a:lnTo>
                  <a:lnTo>
                    <a:pt x="133350" y="161937"/>
                  </a:lnTo>
                  <a:lnTo>
                    <a:pt x="188975" y="114312"/>
                  </a:lnTo>
                  <a:lnTo>
                    <a:pt x="274700" y="76212"/>
                  </a:lnTo>
                  <a:lnTo>
                    <a:pt x="360425" y="47625"/>
                  </a:lnTo>
                  <a:lnTo>
                    <a:pt x="465200" y="28575"/>
                  </a:lnTo>
                  <a:lnTo>
                    <a:pt x="569976" y="19050"/>
                  </a:lnTo>
                  <a:lnTo>
                    <a:pt x="663701" y="28575"/>
                  </a:lnTo>
                  <a:lnTo>
                    <a:pt x="758951" y="47625"/>
                  </a:lnTo>
                  <a:lnTo>
                    <a:pt x="844676" y="76212"/>
                  </a:lnTo>
                  <a:lnTo>
                    <a:pt x="920876" y="104787"/>
                  </a:lnTo>
                  <a:lnTo>
                    <a:pt x="930401" y="76212"/>
                  </a:lnTo>
                  <a:lnTo>
                    <a:pt x="758951" y="19050"/>
                  </a:lnTo>
                  <a:lnTo>
                    <a:pt x="569976" y="0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03719" y="5544311"/>
              <a:ext cx="1443227" cy="87325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67955" y="5762244"/>
              <a:ext cx="707136" cy="4312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88352" y="5838444"/>
              <a:ext cx="472440" cy="28194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20940" y="5917692"/>
              <a:ext cx="201167" cy="12954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82000" y="4867655"/>
              <a:ext cx="675131" cy="3429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420100" y="4800600"/>
              <a:ext cx="426720" cy="32461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85631" y="4829555"/>
              <a:ext cx="522732" cy="33375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42019" y="4898136"/>
              <a:ext cx="361187" cy="208787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9247" y="371856"/>
            <a:ext cx="8972550" cy="1338834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442976" y="520395"/>
            <a:ext cx="821817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FFFF00"/>
                </a:solidFill>
              </a:rPr>
              <a:t>Definition of</a:t>
            </a:r>
            <a:r>
              <a:rPr sz="4800" spc="-20" dirty="0">
                <a:solidFill>
                  <a:srgbClr val="FFFF00"/>
                </a:solidFill>
              </a:rPr>
              <a:t> </a:t>
            </a:r>
            <a:r>
              <a:rPr sz="4800" spc="-5" dirty="0">
                <a:solidFill>
                  <a:srgbClr val="FFFF00"/>
                </a:solidFill>
              </a:rPr>
              <a:t>Screening</a:t>
            </a:r>
            <a:r>
              <a:rPr sz="4800" dirty="0">
                <a:solidFill>
                  <a:srgbClr val="FFFF00"/>
                </a:solidFill>
              </a:rPr>
              <a:t> Test</a:t>
            </a:r>
            <a:endParaRPr sz="4800"/>
          </a:p>
        </p:txBody>
      </p:sp>
      <p:grpSp>
        <p:nvGrpSpPr>
          <p:cNvPr id="24" name="object 24"/>
          <p:cNvGrpSpPr/>
          <p:nvPr/>
        </p:nvGrpSpPr>
        <p:grpSpPr>
          <a:xfrm>
            <a:off x="153923" y="1598675"/>
            <a:ext cx="7832725" cy="4518025"/>
            <a:chOff x="153923" y="1598675"/>
            <a:chExt cx="7832725" cy="4518025"/>
          </a:xfrm>
        </p:grpSpPr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3923" y="1598675"/>
              <a:ext cx="7796022" cy="67741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3923" y="2147315"/>
              <a:ext cx="514350" cy="67741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65176" y="2147315"/>
              <a:ext cx="1492758" cy="67741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54835" y="2147315"/>
              <a:ext cx="529577" cy="67741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81327" y="2147315"/>
              <a:ext cx="3979926" cy="67741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058156" y="2147315"/>
              <a:ext cx="2573274" cy="67741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3923" y="2695955"/>
              <a:ext cx="1596389" cy="67741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47215" y="2695955"/>
              <a:ext cx="2344674" cy="67741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30096" y="3118158"/>
              <a:ext cx="1978914" cy="6319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381756" y="2695955"/>
              <a:ext cx="2681478" cy="67741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3923" y="3244596"/>
              <a:ext cx="7832598" cy="67741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3923" y="3793236"/>
              <a:ext cx="7238238" cy="67741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53923" y="4341875"/>
              <a:ext cx="5833110" cy="67741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766815" y="4764078"/>
              <a:ext cx="1608582" cy="6319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583935" y="4341875"/>
              <a:ext cx="880110" cy="67741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060947" y="4341875"/>
              <a:ext cx="529577" cy="677418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187439" y="4341875"/>
              <a:ext cx="1370838" cy="67741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53923" y="4890516"/>
              <a:ext cx="7788402" cy="67741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53923" y="5439155"/>
              <a:ext cx="2527554" cy="677418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332028" y="1488291"/>
            <a:ext cx="8089900" cy="51333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768985">
              <a:lnSpc>
                <a:spcPct val="150100"/>
              </a:lnSpc>
              <a:spcBef>
                <a:spcPts val="90"/>
              </a:spcBef>
            </a:pP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Screening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can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be defined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as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the systematic testing </a:t>
            </a:r>
            <a:r>
              <a:rPr sz="2400" spc="-70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(</a:t>
            </a:r>
            <a:r>
              <a:rPr sz="2400" i="1" spc="-5" dirty="0">
                <a:solidFill>
                  <a:srgbClr val="FFFF00"/>
                </a:solidFill>
                <a:latin typeface="Comic Sans MS"/>
                <a:cs typeface="Comic Sans MS"/>
              </a:rPr>
              <a:t>process-multidisciplinary</a:t>
            </a:r>
            <a:r>
              <a:rPr sz="2400" i="1" spc="15" dirty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sz="2400" i="1" spc="-5" dirty="0">
                <a:solidFill>
                  <a:srgbClr val="FFFF00"/>
                </a:solidFill>
                <a:latin typeface="Comic Sans MS"/>
                <a:cs typeface="Comic Sans MS"/>
              </a:rPr>
              <a:t>program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)</a:t>
            </a:r>
            <a:r>
              <a:rPr sz="2400" spc="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of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individuals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who are</a:t>
            </a:r>
            <a:r>
              <a:rPr sz="2400" spc="-2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mic Sans MS"/>
                <a:cs typeface="Comic Sans MS"/>
              </a:rPr>
              <a:t>asymptomatic</a:t>
            </a:r>
            <a:r>
              <a:rPr sz="2400" spc="1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with</a:t>
            </a:r>
            <a:r>
              <a:rPr sz="2400" spc="-2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respect</a:t>
            </a:r>
            <a:r>
              <a:rPr sz="2400" spc="-2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to</a:t>
            </a:r>
            <a:endParaRPr sz="2400">
              <a:latin typeface="Comic Sans MS"/>
              <a:cs typeface="Comic Sans MS"/>
            </a:endParaRPr>
          </a:p>
          <a:p>
            <a:pPr marL="12700" marR="729615">
              <a:lnSpc>
                <a:spcPct val="150000"/>
              </a:lnSpc>
            </a:pP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some target disease.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The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purpose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of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screening is to </a:t>
            </a:r>
            <a:r>
              <a:rPr sz="2400" spc="-70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prevent,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interrupt,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or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delay the development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of </a:t>
            </a:r>
            <a:r>
              <a:rPr sz="2400" spc="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advanced disease in the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subset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with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a </a:t>
            </a:r>
            <a:r>
              <a:rPr sz="24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mic Sans MS"/>
                <a:cs typeface="Comic Sans MS"/>
              </a:rPr>
              <a:t>pre-clinical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form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of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the target disease through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early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detection </a:t>
            </a:r>
            <a:r>
              <a:rPr sz="2400" spc="-70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and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 treatment.</a:t>
            </a:r>
            <a:endParaRPr sz="2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300">
              <a:latin typeface="Comic Sans MS"/>
              <a:cs typeface="Comic Sans MS"/>
            </a:endParaRPr>
          </a:p>
          <a:p>
            <a:pPr marL="2924810">
              <a:lnSpc>
                <a:spcPct val="100000"/>
              </a:lnSpc>
              <a:spcBef>
                <a:spcPts val="5"/>
              </a:spcBef>
            </a:pPr>
            <a:r>
              <a:rPr sz="2000" b="1" i="1" spc="-5" dirty="0">
                <a:solidFill>
                  <a:srgbClr val="FFFFFF"/>
                </a:solidFill>
                <a:latin typeface="Comic Sans MS"/>
                <a:cs typeface="Comic Sans MS"/>
              </a:rPr>
              <a:t>Hillman</a:t>
            </a:r>
            <a:r>
              <a:rPr sz="2000" b="1" i="1" spc="-3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000" b="1" i="1" spc="-5" dirty="0">
                <a:solidFill>
                  <a:srgbClr val="FFFFFF"/>
                </a:solidFill>
                <a:latin typeface="Comic Sans MS"/>
                <a:cs typeface="Comic Sans MS"/>
              </a:rPr>
              <a:t>et</a:t>
            </a:r>
            <a:r>
              <a:rPr sz="2000" b="1" i="1" spc="-3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omic Sans MS"/>
                <a:cs typeface="Comic Sans MS"/>
              </a:rPr>
              <a:t>al.</a:t>
            </a:r>
            <a:r>
              <a:rPr sz="2000" b="1" i="1" spc="-2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000" b="1" i="1" spc="-5" dirty="0">
                <a:solidFill>
                  <a:srgbClr val="FFFFFF"/>
                </a:solidFill>
                <a:latin typeface="Comic Sans MS"/>
                <a:cs typeface="Comic Sans MS"/>
              </a:rPr>
              <a:t>JACR</a:t>
            </a:r>
            <a:r>
              <a:rPr sz="2000" b="1" i="1" spc="-3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omic Sans MS"/>
                <a:cs typeface="Comic Sans MS"/>
              </a:rPr>
              <a:t>2004;1(11):861-864</a:t>
            </a:r>
            <a:endParaRPr sz="2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267200"/>
          </a:xfrm>
          <a:custGeom>
            <a:avLst/>
            <a:gdLst/>
            <a:ahLst/>
            <a:cxnLst/>
            <a:rect l="l" t="t" r="r" b="b"/>
            <a:pathLst>
              <a:path w="9144000" h="4267200">
                <a:moveTo>
                  <a:pt x="0" y="4267200"/>
                </a:moveTo>
                <a:lnTo>
                  <a:pt x="9144000" y="4267200"/>
                </a:lnTo>
                <a:lnTo>
                  <a:pt x="9144000" y="0"/>
                </a:lnTo>
                <a:lnTo>
                  <a:pt x="0" y="0"/>
                </a:lnTo>
                <a:lnTo>
                  <a:pt x="0" y="4267200"/>
                </a:lnTo>
                <a:close/>
              </a:path>
            </a:pathLst>
          </a:custGeom>
          <a:solidFill>
            <a:srgbClr val="0068A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047" y="4267199"/>
            <a:ext cx="9141460" cy="2590800"/>
            <a:chOff x="3047" y="4267199"/>
            <a:chExt cx="9141460" cy="25908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4267199"/>
              <a:ext cx="9140952" cy="2590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72839" y="6283451"/>
              <a:ext cx="862584" cy="5273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9707" y="6345935"/>
              <a:ext cx="704088" cy="40843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69436" y="6391655"/>
              <a:ext cx="484631" cy="304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05556" y="6067044"/>
              <a:ext cx="1607820" cy="78181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64180" y="5850635"/>
              <a:ext cx="1644650" cy="998219"/>
            </a:xfrm>
            <a:custGeom>
              <a:avLst/>
              <a:gdLst/>
              <a:ahLst/>
              <a:cxnLst/>
              <a:rect l="l" t="t" r="r" b="b"/>
              <a:pathLst>
                <a:path w="1644650" h="998220">
                  <a:moveTo>
                    <a:pt x="271272" y="295262"/>
                  </a:moveTo>
                  <a:lnTo>
                    <a:pt x="242697" y="266700"/>
                  </a:lnTo>
                  <a:lnTo>
                    <a:pt x="136398" y="361911"/>
                  </a:lnTo>
                  <a:lnTo>
                    <a:pt x="68199" y="457111"/>
                  </a:lnTo>
                  <a:lnTo>
                    <a:pt x="20574" y="569785"/>
                  </a:lnTo>
                  <a:lnTo>
                    <a:pt x="0" y="684034"/>
                  </a:lnTo>
                  <a:lnTo>
                    <a:pt x="9525" y="769721"/>
                  </a:lnTo>
                  <a:lnTo>
                    <a:pt x="39624" y="845883"/>
                  </a:lnTo>
                  <a:lnTo>
                    <a:pt x="77724" y="922058"/>
                  </a:lnTo>
                  <a:lnTo>
                    <a:pt x="136398" y="998220"/>
                  </a:lnTo>
                  <a:lnTo>
                    <a:pt x="193548" y="998220"/>
                  </a:lnTo>
                  <a:lnTo>
                    <a:pt x="136398" y="922058"/>
                  </a:lnTo>
                  <a:lnTo>
                    <a:pt x="87249" y="845883"/>
                  </a:lnTo>
                  <a:lnTo>
                    <a:pt x="58674" y="769721"/>
                  </a:lnTo>
                  <a:lnTo>
                    <a:pt x="49149" y="684034"/>
                  </a:lnTo>
                  <a:lnTo>
                    <a:pt x="68199" y="569785"/>
                  </a:lnTo>
                  <a:lnTo>
                    <a:pt x="106299" y="474573"/>
                  </a:lnTo>
                  <a:lnTo>
                    <a:pt x="184023" y="380949"/>
                  </a:lnTo>
                  <a:lnTo>
                    <a:pt x="271272" y="295262"/>
                  </a:lnTo>
                  <a:close/>
                </a:path>
                <a:path w="1644650" h="998220">
                  <a:moveTo>
                    <a:pt x="1644396" y="66573"/>
                  </a:moveTo>
                  <a:lnTo>
                    <a:pt x="1526921" y="38036"/>
                  </a:lnTo>
                  <a:lnTo>
                    <a:pt x="1410970" y="19024"/>
                  </a:lnTo>
                  <a:lnTo>
                    <a:pt x="1141095" y="0"/>
                  </a:lnTo>
                  <a:lnTo>
                    <a:pt x="909193" y="19024"/>
                  </a:lnTo>
                  <a:lnTo>
                    <a:pt x="686943" y="57061"/>
                  </a:lnTo>
                  <a:lnTo>
                    <a:pt x="493141" y="123621"/>
                  </a:lnTo>
                  <a:lnTo>
                    <a:pt x="318516" y="209219"/>
                  </a:lnTo>
                  <a:lnTo>
                    <a:pt x="348742" y="237744"/>
                  </a:lnTo>
                  <a:lnTo>
                    <a:pt x="512191" y="152158"/>
                  </a:lnTo>
                  <a:lnTo>
                    <a:pt x="705993" y="85585"/>
                  </a:lnTo>
                  <a:lnTo>
                    <a:pt x="918718" y="47548"/>
                  </a:lnTo>
                  <a:lnTo>
                    <a:pt x="1141095" y="28524"/>
                  </a:lnTo>
                  <a:lnTo>
                    <a:pt x="1266444" y="38036"/>
                  </a:lnTo>
                  <a:lnTo>
                    <a:pt x="1401445" y="47548"/>
                  </a:lnTo>
                  <a:lnTo>
                    <a:pt x="1517396" y="66573"/>
                  </a:lnTo>
                  <a:lnTo>
                    <a:pt x="1633220" y="95097"/>
                  </a:lnTo>
                  <a:lnTo>
                    <a:pt x="1644396" y="66573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80459" y="5763767"/>
              <a:ext cx="1720595" cy="108508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819399" y="5830824"/>
              <a:ext cx="763905" cy="1018540"/>
            </a:xfrm>
            <a:custGeom>
              <a:avLst/>
              <a:gdLst/>
              <a:ahLst/>
              <a:cxnLst/>
              <a:rect l="l" t="t" r="r" b="b"/>
              <a:pathLst>
                <a:path w="763904" h="1018540">
                  <a:moveTo>
                    <a:pt x="725424" y="0"/>
                  </a:moveTo>
                  <a:lnTo>
                    <a:pt x="569849" y="57175"/>
                  </a:lnTo>
                  <a:lnTo>
                    <a:pt x="434975" y="123875"/>
                  </a:lnTo>
                  <a:lnTo>
                    <a:pt x="309499" y="200113"/>
                  </a:lnTo>
                  <a:lnTo>
                    <a:pt x="203200" y="285877"/>
                  </a:lnTo>
                  <a:lnTo>
                    <a:pt x="115824" y="381165"/>
                  </a:lnTo>
                  <a:lnTo>
                    <a:pt x="58674" y="484403"/>
                  </a:lnTo>
                  <a:lnTo>
                    <a:pt x="9525" y="589216"/>
                  </a:lnTo>
                  <a:lnTo>
                    <a:pt x="0" y="703567"/>
                  </a:lnTo>
                  <a:lnTo>
                    <a:pt x="9525" y="789330"/>
                  </a:lnTo>
                  <a:lnTo>
                    <a:pt x="28575" y="865568"/>
                  </a:lnTo>
                  <a:lnTo>
                    <a:pt x="68199" y="941797"/>
                  </a:lnTo>
                  <a:lnTo>
                    <a:pt x="115824" y="1018031"/>
                  </a:lnTo>
                  <a:lnTo>
                    <a:pt x="153924" y="1018031"/>
                  </a:lnTo>
                  <a:lnTo>
                    <a:pt x="106299" y="941797"/>
                  </a:lnTo>
                  <a:lnTo>
                    <a:pt x="68199" y="865568"/>
                  </a:lnTo>
                  <a:lnTo>
                    <a:pt x="38100" y="789330"/>
                  </a:lnTo>
                  <a:lnTo>
                    <a:pt x="28575" y="703567"/>
                  </a:lnTo>
                  <a:lnTo>
                    <a:pt x="38100" y="589216"/>
                  </a:lnTo>
                  <a:lnTo>
                    <a:pt x="87249" y="484403"/>
                  </a:lnTo>
                  <a:lnTo>
                    <a:pt x="144399" y="390690"/>
                  </a:lnTo>
                  <a:lnTo>
                    <a:pt x="231775" y="295402"/>
                  </a:lnTo>
                  <a:lnTo>
                    <a:pt x="338074" y="209638"/>
                  </a:lnTo>
                  <a:lnTo>
                    <a:pt x="463550" y="133413"/>
                  </a:lnTo>
                  <a:lnTo>
                    <a:pt x="609600" y="76238"/>
                  </a:lnTo>
                  <a:lnTo>
                    <a:pt x="763524" y="19062"/>
                  </a:lnTo>
                  <a:lnTo>
                    <a:pt x="725424" y="0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53200" y="5334000"/>
              <a:ext cx="2144268" cy="13030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56119" y="5638800"/>
              <a:ext cx="1138555" cy="684530"/>
            </a:xfrm>
            <a:custGeom>
              <a:avLst/>
              <a:gdLst/>
              <a:ahLst/>
              <a:cxnLst/>
              <a:rect l="l" t="t" r="r" b="b"/>
              <a:pathLst>
                <a:path w="1138554" h="684529">
                  <a:moveTo>
                    <a:pt x="569976" y="0"/>
                  </a:moveTo>
                  <a:lnTo>
                    <a:pt x="455675" y="9525"/>
                  </a:lnTo>
                  <a:lnTo>
                    <a:pt x="350900" y="28575"/>
                  </a:lnTo>
                  <a:lnTo>
                    <a:pt x="255650" y="57150"/>
                  </a:lnTo>
                  <a:lnTo>
                    <a:pt x="169925" y="104787"/>
                  </a:lnTo>
                  <a:lnTo>
                    <a:pt x="95250" y="152412"/>
                  </a:lnTo>
                  <a:lnTo>
                    <a:pt x="47625" y="209562"/>
                  </a:lnTo>
                  <a:lnTo>
                    <a:pt x="9525" y="276250"/>
                  </a:lnTo>
                  <a:lnTo>
                    <a:pt x="0" y="342925"/>
                  </a:lnTo>
                  <a:lnTo>
                    <a:pt x="9525" y="408025"/>
                  </a:lnTo>
                  <a:lnTo>
                    <a:pt x="47625" y="474700"/>
                  </a:lnTo>
                  <a:lnTo>
                    <a:pt x="95250" y="531863"/>
                  </a:lnTo>
                  <a:lnTo>
                    <a:pt x="169925" y="589013"/>
                  </a:lnTo>
                  <a:lnTo>
                    <a:pt x="255650" y="627126"/>
                  </a:lnTo>
                  <a:lnTo>
                    <a:pt x="350900" y="655701"/>
                  </a:lnTo>
                  <a:lnTo>
                    <a:pt x="455675" y="674751"/>
                  </a:lnTo>
                  <a:lnTo>
                    <a:pt x="569976" y="684276"/>
                  </a:lnTo>
                  <a:lnTo>
                    <a:pt x="682751" y="674751"/>
                  </a:lnTo>
                  <a:lnTo>
                    <a:pt x="787526" y="655701"/>
                  </a:lnTo>
                  <a:lnTo>
                    <a:pt x="892301" y="627126"/>
                  </a:lnTo>
                  <a:lnTo>
                    <a:pt x="968501" y="589013"/>
                  </a:lnTo>
                  <a:lnTo>
                    <a:pt x="1043177" y="531863"/>
                  </a:lnTo>
                  <a:lnTo>
                    <a:pt x="1090802" y="474700"/>
                  </a:lnTo>
                  <a:lnTo>
                    <a:pt x="1128902" y="408025"/>
                  </a:lnTo>
                  <a:lnTo>
                    <a:pt x="1138427" y="342925"/>
                  </a:lnTo>
                  <a:lnTo>
                    <a:pt x="1138427" y="323875"/>
                  </a:lnTo>
                  <a:lnTo>
                    <a:pt x="1128902" y="304825"/>
                  </a:lnTo>
                  <a:lnTo>
                    <a:pt x="1090802" y="314350"/>
                  </a:lnTo>
                  <a:lnTo>
                    <a:pt x="1100327" y="333400"/>
                  </a:lnTo>
                  <a:lnTo>
                    <a:pt x="1100327" y="342925"/>
                  </a:lnTo>
                  <a:lnTo>
                    <a:pt x="1090802" y="408025"/>
                  </a:lnTo>
                  <a:lnTo>
                    <a:pt x="1062227" y="465175"/>
                  </a:lnTo>
                  <a:lnTo>
                    <a:pt x="1005077" y="522338"/>
                  </a:lnTo>
                  <a:lnTo>
                    <a:pt x="949451" y="569963"/>
                  </a:lnTo>
                  <a:lnTo>
                    <a:pt x="863726" y="608063"/>
                  </a:lnTo>
                  <a:lnTo>
                    <a:pt x="778001" y="636651"/>
                  </a:lnTo>
                  <a:lnTo>
                    <a:pt x="673226" y="655701"/>
                  </a:lnTo>
                  <a:lnTo>
                    <a:pt x="569976" y="665226"/>
                  </a:lnTo>
                  <a:lnTo>
                    <a:pt x="465200" y="655701"/>
                  </a:lnTo>
                  <a:lnTo>
                    <a:pt x="360425" y="636651"/>
                  </a:lnTo>
                  <a:lnTo>
                    <a:pt x="274700" y="608063"/>
                  </a:lnTo>
                  <a:lnTo>
                    <a:pt x="188975" y="569963"/>
                  </a:lnTo>
                  <a:lnTo>
                    <a:pt x="133350" y="522338"/>
                  </a:lnTo>
                  <a:lnTo>
                    <a:pt x="76200" y="465175"/>
                  </a:lnTo>
                  <a:lnTo>
                    <a:pt x="47625" y="408025"/>
                  </a:lnTo>
                  <a:lnTo>
                    <a:pt x="38100" y="342925"/>
                  </a:lnTo>
                  <a:lnTo>
                    <a:pt x="47625" y="276250"/>
                  </a:lnTo>
                  <a:lnTo>
                    <a:pt x="76200" y="219100"/>
                  </a:lnTo>
                  <a:lnTo>
                    <a:pt x="133350" y="161937"/>
                  </a:lnTo>
                  <a:lnTo>
                    <a:pt x="188975" y="114312"/>
                  </a:lnTo>
                  <a:lnTo>
                    <a:pt x="274700" y="76212"/>
                  </a:lnTo>
                  <a:lnTo>
                    <a:pt x="360425" y="47625"/>
                  </a:lnTo>
                  <a:lnTo>
                    <a:pt x="465200" y="28575"/>
                  </a:lnTo>
                  <a:lnTo>
                    <a:pt x="569976" y="19050"/>
                  </a:lnTo>
                  <a:lnTo>
                    <a:pt x="663701" y="28575"/>
                  </a:lnTo>
                  <a:lnTo>
                    <a:pt x="758951" y="47625"/>
                  </a:lnTo>
                  <a:lnTo>
                    <a:pt x="844676" y="76212"/>
                  </a:lnTo>
                  <a:lnTo>
                    <a:pt x="920876" y="104787"/>
                  </a:lnTo>
                  <a:lnTo>
                    <a:pt x="930401" y="76212"/>
                  </a:lnTo>
                  <a:lnTo>
                    <a:pt x="758951" y="19050"/>
                  </a:lnTo>
                  <a:lnTo>
                    <a:pt x="569976" y="0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03719" y="5544311"/>
              <a:ext cx="1443227" cy="87325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67955" y="5762244"/>
              <a:ext cx="707136" cy="4312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88352" y="5838444"/>
              <a:ext cx="472440" cy="28194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20940" y="5917692"/>
              <a:ext cx="201167" cy="12954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82000" y="4867655"/>
              <a:ext cx="675131" cy="3429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420100" y="4800600"/>
              <a:ext cx="426720" cy="32461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85631" y="4829555"/>
              <a:ext cx="522732" cy="33375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42019" y="4898136"/>
              <a:ext cx="361187" cy="20878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50747" y="4319015"/>
              <a:ext cx="7077709" cy="551815"/>
            </a:xfrm>
            <a:custGeom>
              <a:avLst/>
              <a:gdLst/>
              <a:ahLst/>
              <a:cxnLst/>
              <a:rect l="l" t="t" r="r" b="b"/>
              <a:pathLst>
                <a:path w="7077709" h="551814">
                  <a:moveTo>
                    <a:pt x="0" y="268223"/>
                  </a:moveTo>
                  <a:lnTo>
                    <a:pt x="7077456" y="268223"/>
                  </a:lnTo>
                </a:path>
                <a:path w="7077709" h="551814">
                  <a:moveTo>
                    <a:pt x="4962144" y="0"/>
                  </a:moveTo>
                  <a:lnTo>
                    <a:pt x="4962144" y="551687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117719" y="4769866"/>
            <a:ext cx="12312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Signs</a:t>
            </a:r>
            <a:r>
              <a:rPr sz="2400" b="1" spc="-8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or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17719" y="5024373"/>
            <a:ext cx="14935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S</a:t>
            </a:r>
            <a:r>
              <a:rPr sz="2400" b="1" spc="5" dirty="0">
                <a:solidFill>
                  <a:srgbClr val="FFFFFF"/>
                </a:solidFill>
                <a:latin typeface="Comic Sans MS"/>
                <a:cs typeface="Comic Sans MS"/>
              </a:rPr>
              <a:t>y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mp</a:t>
            </a:r>
            <a:r>
              <a:rPr sz="2400" b="1" spc="-10" dirty="0">
                <a:solidFill>
                  <a:srgbClr val="FFFFFF"/>
                </a:solidFill>
                <a:latin typeface="Comic Sans MS"/>
                <a:cs typeface="Comic Sans MS"/>
              </a:rPr>
              <a:t>t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o</a:t>
            </a:r>
            <a:r>
              <a:rPr sz="2400" b="1" spc="-10" dirty="0">
                <a:solidFill>
                  <a:srgbClr val="FFFFFF"/>
                </a:solidFill>
                <a:latin typeface="Comic Sans MS"/>
                <a:cs typeface="Comic Sans MS"/>
              </a:rPr>
              <a:t>m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s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365503" y="4319015"/>
            <a:ext cx="1416050" cy="551815"/>
          </a:xfrm>
          <a:custGeom>
            <a:avLst/>
            <a:gdLst/>
            <a:ahLst/>
            <a:cxnLst/>
            <a:rect l="l" t="t" r="r" b="b"/>
            <a:pathLst>
              <a:path w="1416050" h="551814">
                <a:moveTo>
                  <a:pt x="1415796" y="0"/>
                </a:moveTo>
                <a:lnTo>
                  <a:pt x="1415796" y="551687"/>
                </a:lnTo>
              </a:path>
              <a:path w="1416050" h="551814">
                <a:moveTo>
                  <a:pt x="0" y="0"/>
                </a:moveTo>
                <a:lnTo>
                  <a:pt x="0" y="551687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45032" y="4769866"/>
            <a:ext cx="3162935" cy="64579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5080">
              <a:lnSpc>
                <a:spcPct val="69600"/>
              </a:lnSpc>
              <a:spcBef>
                <a:spcPts val="975"/>
              </a:spcBef>
              <a:tabLst>
                <a:tab pos="1539875" algn="l"/>
              </a:tabLst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O</a:t>
            </a:r>
            <a:r>
              <a:rPr sz="2400" b="1" spc="5" dirty="0">
                <a:solidFill>
                  <a:srgbClr val="FFFFFF"/>
                </a:solidFill>
                <a:latin typeface="Comic Sans MS"/>
                <a:cs typeface="Comic Sans MS"/>
              </a:rPr>
              <a:t>n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set</a:t>
            </a:r>
            <a:r>
              <a:rPr sz="2400" b="1" spc="-2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of	Detectable 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Disease	by</a:t>
            </a:r>
            <a:r>
              <a:rPr sz="2400" b="1" spc="-3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Test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46772" y="4769866"/>
            <a:ext cx="17360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Death</a:t>
            </a:r>
            <a:r>
              <a:rPr sz="2400" b="1" spc="-7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from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46772" y="5024373"/>
            <a:ext cx="1576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Disease</a:t>
            </a:r>
            <a:r>
              <a:rPr sz="2400" b="1" spc="-8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or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946772" y="5277103"/>
            <a:ext cx="19856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Other</a:t>
            </a:r>
            <a:r>
              <a:rPr sz="2400" b="1" spc="-10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causes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728204" y="4319015"/>
            <a:ext cx="0" cy="551815"/>
          </a:xfrm>
          <a:custGeom>
            <a:avLst/>
            <a:gdLst/>
            <a:ahLst/>
            <a:cxnLst/>
            <a:rect l="l" t="t" r="r" b="b"/>
            <a:pathLst>
              <a:path h="551814">
                <a:moveTo>
                  <a:pt x="0" y="0"/>
                </a:moveTo>
                <a:lnTo>
                  <a:pt x="0" y="551687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597276" y="2673553"/>
            <a:ext cx="209168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PRECLINIC</a:t>
            </a:r>
            <a:r>
              <a:rPr sz="2400" b="1" spc="-10" dirty="0">
                <a:solidFill>
                  <a:srgbClr val="FFFFFF"/>
                </a:solidFill>
                <a:latin typeface="Comic Sans MS"/>
                <a:cs typeface="Comic Sans MS"/>
              </a:rPr>
              <a:t>A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L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365503" y="2831592"/>
            <a:ext cx="1228725" cy="224154"/>
            <a:chOff x="1365503" y="2831592"/>
            <a:chExt cx="1228725" cy="224154"/>
          </a:xfrm>
        </p:grpSpPr>
        <p:sp>
          <p:nvSpPr>
            <p:cNvPr id="33" name="object 33"/>
            <p:cNvSpPr/>
            <p:nvPr/>
          </p:nvSpPr>
          <p:spPr>
            <a:xfrm>
              <a:off x="1365503" y="2831592"/>
              <a:ext cx="262890" cy="224154"/>
            </a:xfrm>
            <a:custGeom>
              <a:avLst/>
              <a:gdLst/>
              <a:ahLst/>
              <a:cxnLst/>
              <a:rect l="l" t="t" r="r" b="b"/>
              <a:pathLst>
                <a:path w="262889" h="224155">
                  <a:moveTo>
                    <a:pt x="262382" y="0"/>
                  </a:moveTo>
                  <a:lnTo>
                    <a:pt x="0" y="97917"/>
                  </a:lnTo>
                  <a:lnTo>
                    <a:pt x="262382" y="224028"/>
                  </a:lnTo>
                  <a:lnTo>
                    <a:pt x="262382" y="0"/>
                  </a:lnTo>
                  <a:close/>
                </a:path>
              </a:pathLst>
            </a:custGeom>
            <a:solidFill>
              <a:srgbClr val="0068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29155" y="2930652"/>
              <a:ext cx="965200" cy="0"/>
            </a:xfrm>
            <a:custGeom>
              <a:avLst/>
              <a:gdLst/>
              <a:ahLst/>
              <a:cxnLst/>
              <a:rect l="l" t="t" r="r" b="b"/>
              <a:pathLst>
                <a:path w="965200">
                  <a:moveTo>
                    <a:pt x="0" y="0"/>
                  </a:moveTo>
                  <a:lnTo>
                    <a:pt x="964692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4364482" y="2831592"/>
            <a:ext cx="1247140" cy="224154"/>
            <a:chOff x="4364482" y="2831592"/>
            <a:chExt cx="1247140" cy="224154"/>
          </a:xfrm>
        </p:grpSpPr>
        <p:sp>
          <p:nvSpPr>
            <p:cNvPr id="36" name="object 36"/>
            <p:cNvSpPr/>
            <p:nvPr/>
          </p:nvSpPr>
          <p:spPr>
            <a:xfrm>
              <a:off x="5298948" y="2831592"/>
              <a:ext cx="313055" cy="224154"/>
            </a:xfrm>
            <a:custGeom>
              <a:avLst/>
              <a:gdLst/>
              <a:ahLst/>
              <a:cxnLst/>
              <a:rect l="l" t="t" r="r" b="b"/>
              <a:pathLst>
                <a:path w="313054" h="224155">
                  <a:moveTo>
                    <a:pt x="0" y="0"/>
                  </a:moveTo>
                  <a:lnTo>
                    <a:pt x="0" y="224028"/>
                  </a:lnTo>
                  <a:lnTo>
                    <a:pt x="312674" y="979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8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70832" y="2930652"/>
              <a:ext cx="928369" cy="0"/>
            </a:xfrm>
            <a:custGeom>
              <a:avLst/>
              <a:gdLst/>
              <a:ahLst/>
              <a:cxnLst/>
              <a:rect l="l" t="t" r="r" b="b"/>
              <a:pathLst>
                <a:path w="928370">
                  <a:moveTo>
                    <a:pt x="0" y="0"/>
                  </a:moveTo>
                  <a:lnTo>
                    <a:pt x="928115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6075679" y="2673553"/>
            <a:ext cx="15436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CLIN</a:t>
            </a:r>
            <a:r>
              <a:rPr sz="2400" b="1" spc="-10" dirty="0">
                <a:solidFill>
                  <a:srgbClr val="FFFFFF"/>
                </a:solidFill>
                <a:latin typeface="Comic Sans MS"/>
                <a:cs typeface="Comic Sans MS"/>
              </a:rPr>
              <a:t>I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CA</a:t>
            </a:r>
            <a:r>
              <a:rPr sz="2400" b="1" strike="sngStrike" dirty="0">
                <a:solidFill>
                  <a:srgbClr val="FFFFFF"/>
                </a:solidFill>
                <a:latin typeface="Comic Sans MS"/>
                <a:cs typeface="Comic Sans MS"/>
              </a:rPr>
              <a:t>L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611367" y="2831592"/>
            <a:ext cx="472440" cy="224154"/>
            <a:chOff x="5611367" y="2831592"/>
            <a:chExt cx="472440" cy="224154"/>
          </a:xfrm>
        </p:grpSpPr>
        <p:sp>
          <p:nvSpPr>
            <p:cNvPr id="40" name="object 40"/>
            <p:cNvSpPr/>
            <p:nvPr/>
          </p:nvSpPr>
          <p:spPr>
            <a:xfrm>
              <a:off x="5611367" y="2831592"/>
              <a:ext cx="292735" cy="224154"/>
            </a:xfrm>
            <a:custGeom>
              <a:avLst/>
              <a:gdLst/>
              <a:ahLst/>
              <a:cxnLst/>
              <a:rect l="l" t="t" r="r" b="b"/>
              <a:pathLst>
                <a:path w="292735" h="224155">
                  <a:moveTo>
                    <a:pt x="292608" y="0"/>
                  </a:moveTo>
                  <a:lnTo>
                    <a:pt x="0" y="97917"/>
                  </a:lnTo>
                  <a:lnTo>
                    <a:pt x="292608" y="224028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0068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903975" y="2930652"/>
              <a:ext cx="180340" cy="0"/>
            </a:xfrm>
            <a:custGeom>
              <a:avLst/>
              <a:gdLst/>
              <a:ahLst/>
              <a:cxnLst/>
              <a:rect l="l" t="t" r="r" b="b"/>
              <a:pathLst>
                <a:path w="180339">
                  <a:moveTo>
                    <a:pt x="0" y="0"/>
                  </a:moveTo>
                  <a:lnTo>
                    <a:pt x="179832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7621523" y="2831592"/>
            <a:ext cx="334010" cy="224154"/>
          </a:xfrm>
          <a:custGeom>
            <a:avLst/>
            <a:gdLst/>
            <a:ahLst/>
            <a:cxnLst/>
            <a:rect l="l" t="t" r="r" b="b"/>
            <a:pathLst>
              <a:path w="334009" h="224155">
                <a:moveTo>
                  <a:pt x="0" y="0"/>
                </a:moveTo>
                <a:lnTo>
                  <a:pt x="0" y="224028"/>
                </a:lnTo>
                <a:lnTo>
                  <a:pt x="333755" y="97917"/>
                </a:lnTo>
                <a:lnTo>
                  <a:pt x="0" y="0"/>
                </a:lnTo>
                <a:close/>
              </a:path>
            </a:pathLst>
          </a:custGeom>
          <a:solidFill>
            <a:srgbClr val="0068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781300" y="3677411"/>
            <a:ext cx="264160" cy="198120"/>
          </a:xfrm>
          <a:custGeom>
            <a:avLst/>
            <a:gdLst/>
            <a:ahLst/>
            <a:cxnLst/>
            <a:rect l="l" t="t" r="r" b="b"/>
            <a:pathLst>
              <a:path w="264160" h="198120">
                <a:moveTo>
                  <a:pt x="263906" y="0"/>
                </a:moveTo>
                <a:lnTo>
                  <a:pt x="0" y="84962"/>
                </a:lnTo>
                <a:lnTo>
                  <a:pt x="263906" y="198119"/>
                </a:lnTo>
                <a:lnTo>
                  <a:pt x="263906" y="0"/>
                </a:lnTo>
                <a:close/>
              </a:path>
            </a:pathLst>
          </a:custGeom>
          <a:solidFill>
            <a:srgbClr val="0068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298947" y="3677411"/>
            <a:ext cx="313055" cy="198120"/>
          </a:xfrm>
          <a:custGeom>
            <a:avLst/>
            <a:gdLst/>
            <a:ahLst/>
            <a:cxnLst/>
            <a:rect l="l" t="t" r="r" b="b"/>
            <a:pathLst>
              <a:path w="313054" h="198120">
                <a:moveTo>
                  <a:pt x="0" y="0"/>
                </a:moveTo>
                <a:lnTo>
                  <a:pt x="0" y="198119"/>
                </a:lnTo>
                <a:lnTo>
                  <a:pt x="312674" y="84962"/>
                </a:lnTo>
                <a:lnTo>
                  <a:pt x="0" y="0"/>
                </a:lnTo>
                <a:close/>
              </a:path>
            </a:pathLst>
          </a:custGeom>
          <a:solidFill>
            <a:srgbClr val="0068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3032251" y="3521709"/>
            <a:ext cx="2279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8000" algn="l"/>
                <a:tab pos="2266315" algn="l"/>
              </a:tabLst>
            </a:pPr>
            <a:r>
              <a:rPr sz="2400" b="1" strike="sngStrike" dirty="0">
                <a:solidFill>
                  <a:srgbClr val="FFFF00"/>
                </a:solidFill>
                <a:latin typeface="Comic Sans MS"/>
                <a:cs typeface="Comic Sans MS"/>
              </a:rPr>
              <a:t> 	</a:t>
            </a:r>
            <a:r>
              <a:rPr sz="2400" b="1" strike="sngStrike" spc="-5" dirty="0">
                <a:solidFill>
                  <a:srgbClr val="FFFF00"/>
                </a:solidFill>
                <a:latin typeface="Comic Sans MS"/>
                <a:cs typeface="Comic Sans MS"/>
              </a:rPr>
              <a:t>s</a:t>
            </a:r>
            <a:r>
              <a:rPr sz="2400" b="1" strike="noStrike" spc="-5" dirty="0">
                <a:solidFill>
                  <a:srgbClr val="FFFF00"/>
                </a:solidFill>
                <a:latin typeface="Comic Sans MS"/>
                <a:cs typeface="Comic Sans MS"/>
              </a:rPr>
              <a:t>creeni</a:t>
            </a:r>
            <a:r>
              <a:rPr sz="2400" b="1" strike="sngStrike" spc="-5" dirty="0">
                <a:solidFill>
                  <a:srgbClr val="FFFF00"/>
                </a:solidFill>
                <a:latin typeface="Comic Sans MS"/>
                <a:cs typeface="Comic Sans MS"/>
              </a:rPr>
              <a:t>ng	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1322832" y="152400"/>
            <a:ext cx="6880225" cy="1899920"/>
            <a:chOff x="1322832" y="152400"/>
            <a:chExt cx="6880225" cy="1899920"/>
          </a:xfrm>
        </p:grpSpPr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22832" y="152400"/>
              <a:ext cx="6880098" cy="122910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58112" y="925068"/>
              <a:ext cx="6209538" cy="10287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848612" y="822959"/>
              <a:ext cx="5827014" cy="1229106"/>
            </a:xfrm>
            <a:prstGeom prst="rect">
              <a:avLst/>
            </a:prstGeom>
          </p:spPr>
        </p:pic>
      </p:grp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1656714" y="289382"/>
            <a:ext cx="6017260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4400" i="1" u="heavy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omic Sans MS"/>
                <a:cs typeface="Comic Sans MS"/>
              </a:rPr>
              <a:t>Principles</a:t>
            </a:r>
            <a:r>
              <a:rPr sz="4400" i="1" u="heavy" spc="-50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omic Sans MS"/>
                <a:cs typeface="Comic Sans MS"/>
              </a:rPr>
              <a:t> </a:t>
            </a:r>
            <a:r>
              <a:rPr sz="4400" i="1" u="heavy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omic Sans MS"/>
                <a:cs typeface="Comic Sans MS"/>
              </a:rPr>
              <a:t>of</a:t>
            </a:r>
            <a:r>
              <a:rPr sz="4400" i="1" u="heavy" spc="-30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omic Sans MS"/>
                <a:cs typeface="Comic Sans MS"/>
              </a:rPr>
              <a:t> </a:t>
            </a:r>
            <a:r>
              <a:rPr sz="4400" i="1" u="heavy" spc="-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omic Sans MS"/>
                <a:cs typeface="Comic Sans MS"/>
              </a:rPr>
              <a:t>Screening</a:t>
            </a:r>
            <a:endParaRPr sz="4400">
              <a:latin typeface="Comic Sans MS"/>
              <a:cs typeface="Comic Sans MS"/>
            </a:endParaRPr>
          </a:p>
          <a:p>
            <a:pPr marL="166370" algn="ctr">
              <a:lnSpc>
                <a:spcPct val="100000"/>
              </a:lnSpc>
            </a:pPr>
            <a:r>
              <a:rPr sz="4400" dirty="0">
                <a:solidFill>
                  <a:srgbClr val="FFFF00"/>
                </a:solidFill>
              </a:rPr>
              <a:t>Timeline</a:t>
            </a:r>
            <a:r>
              <a:rPr sz="4400" spc="-40" dirty="0">
                <a:solidFill>
                  <a:srgbClr val="FFFF00"/>
                </a:solidFill>
              </a:rPr>
              <a:t> </a:t>
            </a:r>
            <a:r>
              <a:rPr sz="4400" dirty="0">
                <a:solidFill>
                  <a:srgbClr val="FFFF00"/>
                </a:solidFill>
              </a:rPr>
              <a:t>of</a:t>
            </a:r>
            <a:r>
              <a:rPr sz="4400" spc="-15" dirty="0">
                <a:solidFill>
                  <a:srgbClr val="FFFF00"/>
                </a:solidFill>
              </a:rPr>
              <a:t> </a:t>
            </a:r>
            <a:r>
              <a:rPr sz="4400" dirty="0">
                <a:solidFill>
                  <a:srgbClr val="FFFF00"/>
                </a:solidFill>
              </a:rPr>
              <a:t>Disease</a:t>
            </a:r>
            <a:endParaRPr sz="4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267200"/>
          </a:xfrm>
          <a:custGeom>
            <a:avLst/>
            <a:gdLst/>
            <a:ahLst/>
            <a:cxnLst/>
            <a:rect l="l" t="t" r="r" b="b"/>
            <a:pathLst>
              <a:path w="9144000" h="4267200">
                <a:moveTo>
                  <a:pt x="0" y="4267200"/>
                </a:moveTo>
                <a:lnTo>
                  <a:pt x="9144000" y="4267200"/>
                </a:lnTo>
                <a:lnTo>
                  <a:pt x="9144000" y="0"/>
                </a:lnTo>
                <a:lnTo>
                  <a:pt x="0" y="0"/>
                </a:lnTo>
                <a:lnTo>
                  <a:pt x="0" y="4267200"/>
                </a:lnTo>
                <a:close/>
              </a:path>
            </a:pathLst>
          </a:custGeom>
          <a:solidFill>
            <a:srgbClr val="0068A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047" y="1831848"/>
            <a:ext cx="9141460" cy="5026660"/>
            <a:chOff x="3047" y="1831848"/>
            <a:chExt cx="9141460" cy="50266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4267199"/>
              <a:ext cx="9140952" cy="2590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72839" y="6283451"/>
              <a:ext cx="862584" cy="5273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9707" y="6345936"/>
              <a:ext cx="704088" cy="40843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69436" y="6391656"/>
              <a:ext cx="484631" cy="304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05556" y="6067044"/>
              <a:ext cx="1607820" cy="78181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64180" y="5850636"/>
              <a:ext cx="1644650" cy="998219"/>
            </a:xfrm>
            <a:custGeom>
              <a:avLst/>
              <a:gdLst/>
              <a:ahLst/>
              <a:cxnLst/>
              <a:rect l="l" t="t" r="r" b="b"/>
              <a:pathLst>
                <a:path w="1644650" h="998220">
                  <a:moveTo>
                    <a:pt x="271272" y="295262"/>
                  </a:moveTo>
                  <a:lnTo>
                    <a:pt x="242697" y="266700"/>
                  </a:lnTo>
                  <a:lnTo>
                    <a:pt x="136398" y="361911"/>
                  </a:lnTo>
                  <a:lnTo>
                    <a:pt x="68199" y="457111"/>
                  </a:lnTo>
                  <a:lnTo>
                    <a:pt x="20574" y="569785"/>
                  </a:lnTo>
                  <a:lnTo>
                    <a:pt x="0" y="684034"/>
                  </a:lnTo>
                  <a:lnTo>
                    <a:pt x="9525" y="769721"/>
                  </a:lnTo>
                  <a:lnTo>
                    <a:pt x="39624" y="845883"/>
                  </a:lnTo>
                  <a:lnTo>
                    <a:pt x="77724" y="922058"/>
                  </a:lnTo>
                  <a:lnTo>
                    <a:pt x="136398" y="998220"/>
                  </a:lnTo>
                  <a:lnTo>
                    <a:pt x="193548" y="998220"/>
                  </a:lnTo>
                  <a:lnTo>
                    <a:pt x="136398" y="922058"/>
                  </a:lnTo>
                  <a:lnTo>
                    <a:pt x="87249" y="845883"/>
                  </a:lnTo>
                  <a:lnTo>
                    <a:pt x="58674" y="769721"/>
                  </a:lnTo>
                  <a:lnTo>
                    <a:pt x="49149" y="684034"/>
                  </a:lnTo>
                  <a:lnTo>
                    <a:pt x="68199" y="569785"/>
                  </a:lnTo>
                  <a:lnTo>
                    <a:pt x="106299" y="474573"/>
                  </a:lnTo>
                  <a:lnTo>
                    <a:pt x="184023" y="380949"/>
                  </a:lnTo>
                  <a:lnTo>
                    <a:pt x="271272" y="295262"/>
                  </a:lnTo>
                  <a:close/>
                </a:path>
                <a:path w="1644650" h="998220">
                  <a:moveTo>
                    <a:pt x="1644396" y="66573"/>
                  </a:moveTo>
                  <a:lnTo>
                    <a:pt x="1526921" y="38036"/>
                  </a:lnTo>
                  <a:lnTo>
                    <a:pt x="1410970" y="19024"/>
                  </a:lnTo>
                  <a:lnTo>
                    <a:pt x="1141095" y="0"/>
                  </a:lnTo>
                  <a:lnTo>
                    <a:pt x="909193" y="19024"/>
                  </a:lnTo>
                  <a:lnTo>
                    <a:pt x="686943" y="57061"/>
                  </a:lnTo>
                  <a:lnTo>
                    <a:pt x="493141" y="123621"/>
                  </a:lnTo>
                  <a:lnTo>
                    <a:pt x="318516" y="209219"/>
                  </a:lnTo>
                  <a:lnTo>
                    <a:pt x="348742" y="237744"/>
                  </a:lnTo>
                  <a:lnTo>
                    <a:pt x="512191" y="152158"/>
                  </a:lnTo>
                  <a:lnTo>
                    <a:pt x="705993" y="85585"/>
                  </a:lnTo>
                  <a:lnTo>
                    <a:pt x="918718" y="47548"/>
                  </a:lnTo>
                  <a:lnTo>
                    <a:pt x="1141095" y="28524"/>
                  </a:lnTo>
                  <a:lnTo>
                    <a:pt x="1266444" y="38036"/>
                  </a:lnTo>
                  <a:lnTo>
                    <a:pt x="1401445" y="47548"/>
                  </a:lnTo>
                  <a:lnTo>
                    <a:pt x="1517396" y="66573"/>
                  </a:lnTo>
                  <a:lnTo>
                    <a:pt x="1633220" y="95097"/>
                  </a:lnTo>
                  <a:lnTo>
                    <a:pt x="1644396" y="66573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80459" y="5763768"/>
              <a:ext cx="1720595" cy="108508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819399" y="5830824"/>
              <a:ext cx="763905" cy="1018540"/>
            </a:xfrm>
            <a:custGeom>
              <a:avLst/>
              <a:gdLst/>
              <a:ahLst/>
              <a:cxnLst/>
              <a:rect l="l" t="t" r="r" b="b"/>
              <a:pathLst>
                <a:path w="763904" h="1018540">
                  <a:moveTo>
                    <a:pt x="725424" y="0"/>
                  </a:moveTo>
                  <a:lnTo>
                    <a:pt x="569849" y="57175"/>
                  </a:lnTo>
                  <a:lnTo>
                    <a:pt x="434975" y="123875"/>
                  </a:lnTo>
                  <a:lnTo>
                    <a:pt x="309499" y="200113"/>
                  </a:lnTo>
                  <a:lnTo>
                    <a:pt x="203200" y="285877"/>
                  </a:lnTo>
                  <a:lnTo>
                    <a:pt x="115824" y="381165"/>
                  </a:lnTo>
                  <a:lnTo>
                    <a:pt x="58674" y="484403"/>
                  </a:lnTo>
                  <a:lnTo>
                    <a:pt x="9525" y="589216"/>
                  </a:lnTo>
                  <a:lnTo>
                    <a:pt x="0" y="703567"/>
                  </a:lnTo>
                  <a:lnTo>
                    <a:pt x="9525" y="789330"/>
                  </a:lnTo>
                  <a:lnTo>
                    <a:pt x="28575" y="865568"/>
                  </a:lnTo>
                  <a:lnTo>
                    <a:pt x="68199" y="941797"/>
                  </a:lnTo>
                  <a:lnTo>
                    <a:pt x="115824" y="1018031"/>
                  </a:lnTo>
                  <a:lnTo>
                    <a:pt x="153924" y="1018031"/>
                  </a:lnTo>
                  <a:lnTo>
                    <a:pt x="106299" y="941797"/>
                  </a:lnTo>
                  <a:lnTo>
                    <a:pt x="68199" y="865568"/>
                  </a:lnTo>
                  <a:lnTo>
                    <a:pt x="38100" y="789330"/>
                  </a:lnTo>
                  <a:lnTo>
                    <a:pt x="28575" y="703567"/>
                  </a:lnTo>
                  <a:lnTo>
                    <a:pt x="38100" y="589216"/>
                  </a:lnTo>
                  <a:lnTo>
                    <a:pt x="87249" y="484403"/>
                  </a:lnTo>
                  <a:lnTo>
                    <a:pt x="144399" y="390690"/>
                  </a:lnTo>
                  <a:lnTo>
                    <a:pt x="231775" y="295402"/>
                  </a:lnTo>
                  <a:lnTo>
                    <a:pt x="338074" y="209638"/>
                  </a:lnTo>
                  <a:lnTo>
                    <a:pt x="463550" y="133413"/>
                  </a:lnTo>
                  <a:lnTo>
                    <a:pt x="609600" y="76238"/>
                  </a:lnTo>
                  <a:lnTo>
                    <a:pt x="763524" y="19062"/>
                  </a:lnTo>
                  <a:lnTo>
                    <a:pt x="725424" y="0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53200" y="5334000"/>
              <a:ext cx="2144268" cy="13030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56119" y="5638800"/>
              <a:ext cx="1138555" cy="684530"/>
            </a:xfrm>
            <a:custGeom>
              <a:avLst/>
              <a:gdLst/>
              <a:ahLst/>
              <a:cxnLst/>
              <a:rect l="l" t="t" r="r" b="b"/>
              <a:pathLst>
                <a:path w="1138554" h="684529">
                  <a:moveTo>
                    <a:pt x="569976" y="0"/>
                  </a:moveTo>
                  <a:lnTo>
                    <a:pt x="455675" y="9525"/>
                  </a:lnTo>
                  <a:lnTo>
                    <a:pt x="350900" y="28575"/>
                  </a:lnTo>
                  <a:lnTo>
                    <a:pt x="255650" y="57150"/>
                  </a:lnTo>
                  <a:lnTo>
                    <a:pt x="169925" y="104787"/>
                  </a:lnTo>
                  <a:lnTo>
                    <a:pt x="95250" y="152412"/>
                  </a:lnTo>
                  <a:lnTo>
                    <a:pt x="47625" y="209562"/>
                  </a:lnTo>
                  <a:lnTo>
                    <a:pt x="9525" y="276250"/>
                  </a:lnTo>
                  <a:lnTo>
                    <a:pt x="0" y="342925"/>
                  </a:lnTo>
                  <a:lnTo>
                    <a:pt x="9525" y="408025"/>
                  </a:lnTo>
                  <a:lnTo>
                    <a:pt x="47625" y="474700"/>
                  </a:lnTo>
                  <a:lnTo>
                    <a:pt x="95250" y="531863"/>
                  </a:lnTo>
                  <a:lnTo>
                    <a:pt x="169925" y="589013"/>
                  </a:lnTo>
                  <a:lnTo>
                    <a:pt x="255650" y="627126"/>
                  </a:lnTo>
                  <a:lnTo>
                    <a:pt x="350900" y="655701"/>
                  </a:lnTo>
                  <a:lnTo>
                    <a:pt x="455675" y="674751"/>
                  </a:lnTo>
                  <a:lnTo>
                    <a:pt x="569976" y="684276"/>
                  </a:lnTo>
                  <a:lnTo>
                    <a:pt x="682751" y="674751"/>
                  </a:lnTo>
                  <a:lnTo>
                    <a:pt x="787526" y="655701"/>
                  </a:lnTo>
                  <a:lnTo>
                    <a:pt x="892301" y="627126"/>
                  </a:lnTo>
                  <a:lnTo>
                    <a:pt x="968501" y="589013"/>
                  </a:lnTo>
                  <a:lnTo>
                    <a:pt x="1043177" y="531863"/>
                  </a:lnTo>
                  <a:lnTo>
                    <a:pt x="1090802" y="474700"/>
                  </a:lnTo>
                  <a:lnTo>
                    <a:pt x="1128902" y="408025"/>
                  </a:lnTo>
                  <a:lnTo>
                    <a:pt x="1138427" y="342925"/>
                  </a:lnTo>
                  <a:lnTo>
                    <a:pt x="1138427" y="323875"/>
                  </a:lnTo>
                  <a:lnTo>
                    <a:pt x="1128902" y="304825"/>
                  </a:lnTo>
                  <a:lnTo>
                    <a:pt x="1090802" y="314350"/>
                  </a:lnTo>
                  <a:lnTo>
                    <a:pt x="1100327" y="333400"/>
                  </a:lnTo>
                  <a:lnTo>
                    <a:pt x="1100327" y="342925"/>
                  </a:lnTo>
                  <a:lnTo>
                    <a:pt x="1090802" y="408025"/>
                  </a:lnTo>
                  <a:lnTo>
                    <a:pt x="1062227" y="465175"/>
                  </a:lnTo>
                  <a:lnTo>
                    <a:pt x="1005077" y="522338"/>
                  </a:lnTo>
                  <a:lnTo>
                    <a:pt x="949451" y="569963"/>
                  </a:lnTo>
                  <a:lnTo>
                    <a:pt x="863726" y="608063"/>
                  </a:lnTo>
                  <a:lnTo>
                    <a:pt x="778001" y="636651"/>
                  </a:lnTo>
                  <a:lnTo>
                    <a:pt x="673226" y="655701"/>
                  </a:lnTo>
                  <a:lnTo>
                    <a:pt x="569976" y="665226"/>
                  </a:lnTo>
                  <a:lnTo>
                    <a:pt x="465200" y="655701"/>
                  </a:lnTo>
                  <a:lnTo>
                    <a:pt x="360425" y="636651"/>
                  </a:lnTo>
                  <a:lnTo>
                    <a:pt x="274700" y="608063"/>
                  </a:lnTo>
                  <a:lnTo>
                    <a:pt x="188975" y="569963"/>
                  </a:lnTo>
                  <a:lnTo>
                    <a:pt x="133350" y="522338"/>
                  </a:lnTo>
                  <a:lnTo>
                    <a:pt x="76200" y="465175"/>
                  </a:lnTo>
                  <a:lnTo>
                    <a:pt x="47625" y="408025"/>
                  </a:lnTo>
                  <a:lnTo>
                    <a:pt x="38100" y="342925"/>
                  </a:lnTo>
                  <a:lnTo>
                    <a:pt x="47625" y="276250"/>
                  </a:lnTo>
                  <a:lnTo>
                    <a:pt x="76200" y="219100"/>
                  </a:lnTo>
                  <a:lnTo>
                    <a:pt x="133350" y="161937"/>
                  </a:lnTo>
                  <a:lnTo>
                    <a:pt x="188975" y="114312"/>
                  </a:lnTo>
                  <a:lnTo>
                    <a:pt x="274700" y="76212"/>
                  </a:lnTo>
                  <a:lnTo>
                    <a:pt x="360425" y="47625"/>
                  </a:lnTo>
                  <a:lnTo>
                    <a:pt x="465200" y="28575"/>
                  </a:lnTo>
                  <a:lnTo>
                    <a:pt x="569976" y="19050"/>
                  </a:lnTo>
                  <a:lnTo>
                    <a:pt x="663701" y="28575"/>
                  </a:lnTo>
                  <a:lnTo>
                    <a:pt x="758951" y="47625"/>
                  </a:lnTo>
                  <a:lnTo>
                    <a:pt x="844676" y="76212"/>
                  </a:lnTo>
                  <a:lnTo>
                    <a:pt x="920876" y="104787"/>
                  </a:lnTo>
                  <a:lnTo>
                    <a:pt x="930401" y="76212"/>
                  </a:lnTo>
                  <a:lnTo>
                    <a:pt x="758951" y="19050"/>
                  </a:lnTo>
                  <a:lnTo>
                    <a:pt x="569976" y="0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03719" y="5544312"/>
              <a:ext cx="1443227" cy="87325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67955" y="5762244"/>
              <a:ext cx="707136" cy="4312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88352" y="5838444"/>
              <a:ext cx="472440" cy="28194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20940" y="5917692"/>
              <a:ext cx="201167" cy="12954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82000" y="4867655"/>
              <a:ext cx="675131" cy="3429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420100" y="4800600"/>
              <a:ext cx="426720" cy="32461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85631" y="4829555"/>
              <a:ext cx="522732" cy="33375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42019" y="4898136"/>
              <a:ext cx="361187" cy="20878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60703" y="1831848"/>
              <a:ext cx="7022592" cy="4526280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1313688" y="0"/>
            <a:ext cx="6589395" cy="1683385"/>
            <a:chOff x="1313688" y="0"/>
            <a:chExt cx="6589395" cy="1683385"/>
          </a:xfrm>
        </p:grpSpPr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02664" y="0"/>
              <a:ext cx="6400038" cy="104317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822704" y="606551"/>
              <a:ext cx="5529834" cy="9829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13688" y="510540"/>
              <a:ext cx="6547865" cy="1172717"/>
            </a:xfrm>
            <a:prstGeom prst="rect">
              <a:avLst/>
            </a:prstGeom>
          </p:spPr>
        </p:pic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1631060" y="127"/>
            <a:ext cx="587946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8595">
              <a:lnSpc>
                <a:spcPct val="100000"/>
              </a:lnSpc>
              <a:spcBef>
                <a:spcPts val="100"/>
              </a:spcBef>
              <a:tabLst>
                <a:tab pos="2637155" algn="l"/>
                <a:tab pos="4192270" algn="l"/>
              </a:tabLst>
            </a:pPr>
            <a:r>
              <a:rPr sz="4200" b="1" u="heavy" spc="-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omic Sans MS"/>
                <a:cs typeface="Comic Sans MS"/>
              </a:rPr>
              <a:t>HISTORY</a:t>
            </a:r>
            <a:r>
              <a:rPr sz="4200" b="1" u="heavy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omic Sans MS"/>
                <a:cs typeface="Comic Sans MS"/>
              </a:rPr>
              <a:t> </a:t>
            </a:r>
            <a:r>
              <a:rPr sz="4200" b="1" u="heavy" spc="-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omic Sans MS"/>
                <a:cs typeface="Comic Sans MS"/>
              </a:rPr>
              <a:t>OF	</a:t>
            </a:r>
            <a:r>
              <a:rPr sz="4200" b="1" u="heavy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omic Sans MS"/>
                <a:cs typeface="Comic Sans MS"/>
              </a:rPr>
              <a:t>LUNG </a:t>
            </a:r>
            <a:r>
              <a:rPr sz="4200" b="1" spc="-1805" dirty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sz="4200" b="1" u="heavy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omic Sans MS"/>
                <a:cs typeface="Comic Sans MS"/>
              </a:rPr>
              <a:t>CANCER	</a:t>
            </a:r>
            <a:r>
              <a:rPr sz="4200" b="1" u="heavy" spc="-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omic Sans MS"/>
                <a:cs typeface="Comic Sans MS"/>
              </a:rPr>
              <a:t>SCREENING</a:t>
            </a:r>
            <a:endParaRPr sz="4200">
              <a:latin typeface="Comic Sans MS"/>
              <a:cs typeface="Comic Sans MS"/>
            </a:endParaRPr>
          </a:p>
        </p:txBody>
      </p:sp>
      <p:pic>
        <p:nvPicPr>
          <p:cNvPr id="28" name="object 2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33727" y="1246632"/>
            <a:ext cx="5907785" cy="9829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267200"/>
          </a:xfrm>
          <a:custGeom>
            <a:avLst/>
            <a:gdLst/>
            <a:ahLst/>
            <a:cxnLst/>
            <a:rect l="l" t="t" r="r" b="b"/>
            <a:pathLst>
              <a:path w="9144000" h="4267200">
                <a:moveTo>
                  <a:pt x="0" y="4267200"/>
                </a:moveTo>
                <a:lnTo>
                  <a:pt x="9144000" y="4267200"/>
                </a:lnTo>
                <a:lnTo>
                  <a:pt x="9144000" y="0"/>
                </a:lnTo>
                <a:lnTo>
                  <a:pt x="0" y="0"/>
                </a:lnTo>
                <a:lnTo>
                  <a:pt x="0" y="4267200"/>
                </a:lnTo>
                <a:close/>
              </a:path>
            </a:pathLst>
          </a:custGeom>
          <a:solidFill>
            <a:srgbClr val="0068A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50"/>
            <a:ext cx="9144000" cy="6858000"/>
            <a:chOff x="0" y="50"/>
            <a:chExt cx="9144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4267199"/>
              <a:ext cx="9140952" cy="2590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72839" y="6283451"/>
              <a:ext cx="862584" cy="5273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9707" y="6345936"/>
              <a:ext cx="704088" cy="40843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69436" y="6391655"/>
              <a:ext cx="484631" cy="304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05556" y="6067043"/>
              <a:ext cx="1607820" cy="78181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64180" y="5850635"/>
              <a:ext cx="1644650" cy="998219"/>
            </a:xfrm>
            <a:custGeom>
              <a:avLst/>
              <a:gdLst/>
              <a:ahLst/>
              <a:cxnLst/>
              <a:rect l="l" t="t" r="r" b="b"/>
              <a:pathLst>
                <a:path w="1644650" h="998220">
                  <a:moveTo>
                    <a:pt x="271272" y="295262"/>
                  </a:moveTo>
                  <a:lnTo>
                    <a:pt x="242697" y="266700"/>
                  </a:lnTo>
                  <a:lnTo>
                    <a:pt x="136398" y="361911"/>
                  </a:lnTo>
                  <a:lnTo>
                    <a:pt x="68199" y="457111"/>
                  </a:lnTo>
                  <a:lnTo>
                    <a:pt x="20574" y="569785"/>
                  </a:lnTo>
                  <a:lnTo>
                    <a:pt x="0" y="684034"/>
                  </a:lnTo>
                  <a:lnTo>
                    <a:pt x="9525" y="769721"/>
                  </a:lnTo>
                  <a:lnTo>
                    <a:pt x="39624" y="845883"/>
                  </a:lnTo>
                  <a:lnTo>
                    <a:pt x="77724" y="922058"/>
                  </a:lnTo>
                  <a:lnTo>
                    <a:pt x="136398" y="998220"/>
                  </a:lnTo>
                  <a:lnTo>
                    <a:pt x="193548" y="998220"/>
                  </a:lnTo>
                  <a:lnTo>
                    <a:pt x="136398" y="922058"/>
                  </a:lnTo>
                  <a:lnTo>
                    <a:pt x="87249" y="845883"/>
                  </a:lnTo>
                  <a:lnTo>
                    <a:pt x="58674" y="769721"/>
                  </a:lnTo>
                  <a:lnTo>
                    <a:pt x="49149" y="684034"/>
                  </a:lnTo>
                  <a:lnTo>
                    <a:pt x="68199" y="569785"/>
                  </a:lnTo>
                  <a:lnTo>
                    <a:pt x="106299" y="474573"/>
                  </a:lnTo>
                  <a:lnTo>
                    <a:pt x="184023" y="380949"/>
                  </a:lnTo>
                  <a:lnTo>
                    <a:pt x="271272" y="295262"/>
                  </a:lnTo>
                  <a:close/>
                </a:path>
                <a:path w="1644650" h="998220">
                  <a:moveTo>
                    <a:pt x="1644396" y="66573"/>
                  </a:moveTo>
                  <a:lnTo>
                    <a:pt x="1526921" y="38036"/>
                  </a:lnTo>
                  <a:lnTo>
                    <a:pt x="1410970" y="19024"/>
                  </a:lnTo>
                  <a:lnTo>
                    <a:pt x="1141095" y="0"/>
                  </a:lnTo>
                  <a:lnTo>
                    <a:pt x="909193" y="19024"/>
                  </a:lnTo>
                  <a:lnTo>
                    <a:pt x="686943" y="57061"/>
                  </a:lnTo>
                  <a:lnTo>
                    <a:pt x="493141" y="123621"/>
                  </a:lnTo>
                  <a:lnTo>
                    <a:pt x="318516" y="209219"/>
                  </a:lnTo>
                  <a:lnTo>
                    <a:pt x="348742" y="237744"/>
                  </a:lnTo>
                  <a:lnTo>
                    <a:pt x="512191" y="152158"/>
                  </a:lnTo>
                  <a:lnTo>
                    <a:pt x="705993" y="85585"/>
                  </a:lnTo>
                  <a:lnTo>
                    <a:pt x="918718" y="47548"/>
                  </a:lnTo>
                  <a:lnTo>
                    <a:pt x="1141095" y="28524"/>
                  </a:lnTo>
                  <a:lnTo>
                    <a:pt x="1266444" y="38036"/>
                  </a:lnTo>
                  <a:lnTo>
                    <a:pt x="1401445" y="47548"/>
                  </a:lnTo>
                  <a:lnTo>
                    <a:pt x="1517396" y="66573"/>
                  </a:lnTo>
                  <a:lnTo>
                    <a:pt x="1633220" y="95097"/>
                  </a:lnTo>
                  <a:lnTo>
                    <a:pt x="1644396" y="66573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80459" y="5763767"/>
              <a:ext cx="1720595" cy="108508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819399" y="5830824"/>
              <a:ext cx="763905" cy="1018540"/>
            </a:xfrm>
            <a:custGeom>
              <a:avLst/>
              <a:gdLst/>
              <a:ahLst/>
              <a:cxnLst/>
              <a:rect l="l" t="t" r="r" b="b"/>
              <a:pathLst>
                <a:path w="763904" h="1018540">
                  <a:moveTo>
                    <a:pt x="725424" y="0"/>
                  </a:moveTo>
                  <a:lnTo>
                    <a:pt x="569849" y="57175"/>
                  </a:lnTo>
                  <a:lnTo>
                    <a:pt x="434975" y="123875"/>
                  </a:lnTo>
                  <a:lnTo>
                    <a:pt x="309499" y="200113"/>
                  </a:lnTo>
                  <a:lnTo>
                    <a:pt x="203200" y="285877"/>
                  </a:lnTo>
                  <a:lnTo>
                    <a:pt x="115824" y="381165"/>
                  </a:lnTo>
                  <a:lnTo>
                    <a:pt x="58674" y="484403"/>
                  </a:lnTo>
                  <a:lnTo>
                    <a:pt x="9525" y="589216"/>
                  </a:lnTo>
                  <a:lnTo>
                    <a:pt x="0" y="703567"/>
                  </a:lnTo>
                  <a:lnTo>
                    <a:pt x="9525" y="789330"/>
                  </a:lnTo>
                  <a:lnTo>
                    <a:pt x="28575" y="865568"/>
                  </a:lnTo>
                  <a:lnTo>
                    <a:pt x="68199" y="941797"/>
                  </a:lnTo>
                  <a:lnTo>
                    <a:pt x="115824" y="1018031"/>
                  </a:lnTo>
                  <a:lnTo>
                    <a:pt x="153924" y="1018031"/>
                  </a:lnTo>
                  <a:lnTo>
                    <a:pt x="106299" y="941797"/>
                  </a:lnTo>
                  <a:lnTo>
                    <a:pt x="68199" y="865568"/>
                  </a:lnTo>
                  <a:lnTo>
                    <a:pt x="38100" y="789330"/>
                  </a:lnTo>
                  <a:lnTo>
                    <a:pt x="28575" y="703567"/>
                  </a:lnTo>
                  <a:lnTo>
                    <a:pt x="38100" y="589216"/>
                  </a:lnTo>
                  <a:lnTo>
                    <a:pt x="87249" y="484403"/>
                  </a:lnTo>
                  <a:lnTo>
                    <a:pt x="144399" y="390690"/>
                  </a:lnTo>
                  <a:lnTo>
                    <a:pt x="231775" y="295402"/>
                  </a:lnTo>
                  <a:lnTo>
                    <a:pt x="338074" y="209638"/>
                  </a:lnTo>
                  <a:lnTo>
                    <a:pt x="463550" y="133413"/>
                  </a:lnTo>
                  <a:lnTo>
                    <a:pt x="609600" y="76238"/>
                  </a:lnTo>
                  <a:lnTo>
                    <a:pt x="763524" y="19062"/>
                  </a:lnTo>
                  <a:lnTo>
                    <a:pt x="725424" y="0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53200" y="5333999"/>
              <a:ext cx="2144268" cy="13030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56119" y="5638799"/>
              <a:ext cx="1138555" cy="684530"/>
            </a:xfrm>
            <a:custGeom>
              <a:avLst/>
              <a:gdLst/>
              <a:ahLst/>
              <a:cxnLst/>
              <a:rect l="l" t="t" r="r" b="b"/>
              <a:pathLst>
                <a:path w="1138554" h="684529">
                  <a:moveTo>
                    <a:pt x="569976" y="0"/>
                  </a:moveTo>
                  <a:lnTo>
                    <a:pt x="455675" y="9525"/>
                  </a:lnTo>
                  <a:lnTo>
                    <a:pt x="350900" y="28575"/>
                  </a:lnTo>
                  <a:lnTo>
                    <a:pt x="255650" y="57150"/>
                  </a:lnTo>
                  <a:lnTo>
                    <a:pt x="169925" y="104787"/>
                  </a:lnTo>
                  <a:lnTo>
                    <a:pt x="95250" y="152412"/>
                  </a:lnTo>
                  <a:lnTo>
                    <a:pt x="47625" y="209562"/>
                  </a:lnTo>
                  <a:lnTo>
                    <a:pt x="9525" y="276250"/>
                  </a:lnTo>
                  <a:lnTo>
                    <a:pt x="0" y="342925"/>
                  </a:lnTo>
                  <a:lnTo>
                    <a:pt x="9525" y="408025"/>
                  </a:lnTo>
                  <a:lnTo>
                    <a:pt x="47625" y="474700"/>
                  </a:lnTo>
                  <a:lnTo>
                    <a:pt x="95250" y="531863"/>
                  </a:lnTo>
                  <a:lnTo>
                    <a:pt x="169925" y="589013"/>
                  </a:lnTo>
                  <a:lnTo>
                    <a:pt x="255650" y="627126"/>
                  </a:lnTo>
                  <a:lnTo>
                    <a:pt x="350900" y="655701"/>
                  </a:lnTo>
                  <a:lnTo>
                    <a:pt x="455675" y="674751"/>
                  </a:lnTo>
                  <a:lnTo>
                    <a:pt x="569976" y="684276"/>
                  </a:lnTo>
                  <a:lnTo>
                    <a:pt x="682751" y="674751"/>
                  </a:lnTo>
                  <a:lnTo>
                    <a:pt x="787526" y="655701"/>
                  </a:lnTo>
                  <a:lnTo>
                    <a:pt x="892301" y="627126"/>
                  </a:lnTo>
                  <a:lnTo>
                    <a:pt x="968501" y="589013"/>
                  </a:lnTo>
                  <a:lnTo>
                    <a:pt x="1043177" y="531863"/>
                  </a:lnTo>
                  <a:lnTo>
                    <a:pt x="1090802" y="474700"/>
                  </a:lnTo>
                  <a:lnTo>
                    <a:pt x="1128902" y="408025"/>
                  </a:lnTo>
                  <a:lnTo>
                    <a:pt x="1138427" y="342925"/>
                  </a:lnTo>
                  <a:lnTo>
                    <a:pt x="1138427" y="323875"/>
                  </a:lnTo>
                  <a:lnTo>
                    <a:pt x="1128902" y="304825"/>
                  </a:lnTo>
                  <a:lnTo>
                    <a:pt x="1090802" y="314350"/>
                  </a:lnTo>
                  <a:lnTo>
                    <a:pt x="1100327" y="333400"/>
                  </a:lnTo>
                  <a:lnTo>
                    <a:pt x="1100327" y="342925"/>
                  </a:lnTo>
                  <a:lnTo>
                    <a:pt x="1090802" y="408025"/>
                  </a:lnTo>
                  <a:lnTo>
                    <a:pt x="1062227" y="465175"/>
                  </a:lnTo>
                  <a:lnTo>
                    <a:pt x="1005077" y="522338"/>
                  </a:lnTo>
                  <a:lnTo>
                    <a:pt x="949451" y="569963"/>
                  </a:lnTo>
                  <a:lnTo>
                    <a:pt x="863726" y="608063"/>
                  </a:lnTo>
                  <a:lnTo>
                    <a:pt x="778001" y="636651"/>
                  </a:lnTo>
                  <a:lnTo>
                    <a:pt x="673226" y="655701"/>
                  </a:lnTo>
                  <a:lnTo>
                    <a:pt x="569976" y="665226"/>
                  </a:lnTo>
                  <a:lnTo>
                    <a:pt x="465200" y="655701"/>
                  </a:lnTo>
                  <a:lnTo>
                    <a:pt x="360425" y="636651"/>
                  </a:lnTo>
                  <a:lnTo>
                    <a:pt x="274700" y="608063"/>
                  </a:lnTo>
                  <a:lnTo>
                    <a:pt x="188975" y="569963"/>
                  </a:lnTo>
                  <a:lnTo>
                    <a:pt x="133350" y="522338"/>
                  </a:lnTo>
                  <a:lnTo>
                    <a:pt x="76200" y="465175"/>
                  </a:lnTo>
                  <a:lnTo>
                    <a:pt x="47625" y="408025"/>
                  </a:lnTo>
                  <a:lnTo>
                    <a:pt x="38100" y="342925"/>
                  </a:lnTo>
                  <a:lnTo>
                    <a:pt x="47625" y="276250"/>
                  </a:lnTo>
                  <a:lnTo>
                    <a:pt x="76200" y="219100"/>
                  </a:lnTo>
                  <a:lnTo>
                    <a:pt x="133350" y="161937"/>
                  </a:lnTo>
                  <a:lnTo>
                    <a:pt x="188975" y="114312"/>
                  </a:lnTo>
                  <a:lnTo>
                    <a:pt x="274700" y="76212"/>
                  </a:lnTo>
                  <a:lnTo>
                    <a:pt x="360425" y="47625"/>
                  </a:lnTo>
                  <a:lnTo>
                    <a:pt x="465200" y="28575"/>
                  </a:lnTo>
                  <a:lnTo>
                    <a:pt x="569976" y="19050"/>
                  </a:lnTo>
                  <a:lnTo>
                    <a:pt x="663701" y="28575"/>
                  </a:lnTo>
                  <a:lnTo>
                    <a:pt x="758951" y="47625"/>
                  </a:lnTo>
                  <a:lnTo>
                    <a:pt x="844676" y="76212"/>
                  </a:lnTo>
                  <a:lnTo>
                    <a:pt x="920876" y="104787"/>
                  </a:lnTo>
                  <a:lnTo>
                    <a:pt x="930401" y="76212"/>
                  </a:lnTo>
                  <a:lnTo>
                    <a:pt x="758951" y="19050"/>
                  </a:lnTo>
                  <a:lnTo>
                    <a:pt x="569976" y="0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03719" y="5544311"/>
              <a:ext cx="1443227" cy="87325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67955" y="5762243"/>
              <a:ext cx="707136" cy="4312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88352" y="5838443"/>
              <a:ext cx="472440" cy="28194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20940" y="5917692"/>
              <a:ext cx="201167" cy="12954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82000" y="4867655"/>
              <a:ext cx="675131" cy="3429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420100" y="4800599"/>
              <a:ext cx="426720" cy="32461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85631" y="4829555"/>
              <a:ext cx="522732" cy="33375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42019" y="4898136"/>
              <a:ext cx="361187" cy="20878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50"/>
              <a:ext cx="9109813" cy="68579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4477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61" y="674598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1"/>
                </a:lnTo>
              </a:path>
            </a:pathLst>
          </a:custGeom>
          <a:ln w="19050">
            <a:solidFill>
              <a:srgbClr val="682D7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1210817"/>
            <a:ext cx="319913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5" dirty="0">
                <a:solidFill>
                  <a:srgbClr val="45545F"/>
                </a:solidFill>
                <a:latin typeface="Calibri"/>
                <a:cs typeface="Calibri"/>
              </a:rPr>
              <a:t>NELSON:</a:t>
            </a:r>
            <a:r>
              <a:rPr sz="2700" b="1" spc="-40" dirty="0">
                <a:solidFill>
                  <a:srgbClr val="45545F"/>
                </a:solidFill>
                <a:latin typeface="Calibri"/>
                <a:cs typeface="Calibri"/>
              </a:rPr>
              <a:t> </a:t>
            </a:r>
            <a:r>
              <a:rPr sz="2700" b="1" spc="-5" dirty="0">
                <a:solidFill>
                  <a:srgbClr val="45545F"/>
                </a:solidFill>
                <a:latin typeface="Calibri"/>
                <a:cs typeface="Calibri"/>
              </a:rPr>
              <a:t>Study</a:t>
            </a:r>
            <a:r>
              <a:rPr sz="2700" b="1" spc="-30" dirty="0">
                <a:solidFill>
                  <a:srgbClr val="45545F"/>
                </a:solidFill>
                <a:latin typeface="Calibri"/>
                <a:cs typeface="Calibri"/>
              </a:rPr>
              <a:t> </a:t>
            </a:r>
            <a:r>
              <a:rPr sz="2700" b="1" spc="-5" dirty="0">
                <a:solidFill>
                  <a:srgbClr val="45545F"/>
                </a:solidFill>
                <a:latin typeface="Calibri"/>
                <a:cs typeface="Calibri"/>
              </a:rPr>
              <a:t>Design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2891" y="1977009"/>
            <a:ext cx="8112759" cy="633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875" indent="-257810">
              <a:lnSpc>
                <a:spcPts val="2395"/>
              </a:lnSpc>
              <a:spcBef>
                <a:spcPts val="100"/>
              </a:spcBef>
              <a:buFont typeface="Wingdings"/>
              <a:buChar char=""/>
              <a:tabLst>
                <a:tab pos="269875" algn="l"/>
                <a:tab pos="270510" algn="l"/>
              </a:tabLst>
            </a:pPr>
            <a:r>
              <a:rPr sz="2100" dirty="0">
                <a:latin typeface="Calibri"/>
                <a:cs typeface="Calibri"/>
              </a:rPr>
              <a:t>Randomized,</a:t>
            </a:r>
            <a:r>
              <a:rPr sz="2100" spc="-5" dirty="0">
                <a:latin typeface="Calibri"/>
                <a:cs typeface="Calibri"/>
              </a:rPr>
              <a:t> controlled</a:t>
            </a:r>
            <a:r>
              <a:rPr sz="2100" dirty="0">
                <a:latin typeface="Calibri"/>
                <a:cs typeface="Calibri"/>
              </a:rPr>
              <a:t> trial with</a:t>
            </a:r>
            <a:r>
              <a:rPr sz="2100" spc="-5" dirty="0">
                <a:latin typeface="Calibri"/>
                <a:cs typeface="Calibri"/>
              </a:rPr>
              <a:t> population-based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registry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recruitment</a:t>
            </a:r>
            <a:endParaRPr sz="2100">
              <a:latin typeface="Calibri"/>
              <a:cs typeface="Calibri"/>
            </a:endParaRPr>
          </a:p>
          <a:p>
            <a:pPr marL="269875">
              <a:lnSpc>
                <a:spcPts val="2395"/>
              </a:lnSpc>
            </a:pPr>
            <a:r>
              <a:rPr sz="2100" dirty="0">
                <a:latin typeface="Calibri"/>
                <a:cs typeface="Calibri"/>
              </a:rPr>
              <a:t>in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the</a:t>
            </a:r>
            <a:r>
              <a:rPr sz="2100" spc="-5" dirty="0">
                <a:latin typeface="Calibri"/>
                <a:cs typeface="Calibri"/>
              </a:rPr>
              <a:t> Netherlands </a:t>
            </a:r>
            <a:r>
              <a:rPr sz="2100" dirty="0">
                <a:latin typeface="Calibri"/>
                <a:cs typeface="Calibri"/>
              </a:rPr>
              <a:t>and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Belgium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4540" y="4247210"/>
            <a:ext cx="8442960" cy="1567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975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*Smoking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history: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&gt;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10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cigarettes/day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&gt;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30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yrs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&gt;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15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cigarettes/day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&gt;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25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yrs.</a:t>
            </a:r>
            <a:endParaRPr sz="1200">
              <a:latin typeface="Calibri"/>
              <a:cs typeface="Calibri"/>
            </a:endParaRPr>
          </a:p>
          <a:p>
            <a:pPr marL="180975">
              <a:lnSpc>
                <a:spcPct val="100000"/>
              </a:lnSpc>
              <a:spcBef>
                <a:spcPts val="5"/>
              </a:spcBef>
            </a:pPr>
            <a:r>
              <a:rPr sz="1200" spc="-7" baseline="24305" dirty="0">
                <a:latin typeface="Calibri"/>
                <a:cs typeface="Calibri"/>
              </a:rPr>
              <a:t>†</a:t>
            </a:r>
            <a:r>
              <a:rPr sz="1200" spc="-5" dirty="0">
                <a:latin typeface="Calibri"/>
                <a:cs typeface="Calibri"/>
              </a:rPr>
              <a:t>Central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reading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of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30" dirty="0">
                <a:latin typeface="Calibri"/>
                <a:cs typeface="Calibri"/>
              </a:rPr>
              <a:t>CTs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with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measured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volume,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volume doubling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time</a:t>
            </a:r>
            <a:r>
              <a:rPr sz="1200" spc="-5" dirty="0">
                <a:latin typeface="Calibri"/>
                <a:cs typeface="Calibri"/>
              </a:rPr>
              <a:t> of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nodules.</a:t>
            </a:r>
            <a:endParaRPr sz="1200">
              <a:latin typeface="Calibri"/>
              <a:cs typeface="Calibri"/>
            </a:endParaRPr>
          </a:p>
          <a:p>
            <a:pPr marL="438150" indent="-257810">
              <a:lnSpc>
                <a:spcPct val="100000"/>
              </a:lnSpc>
              <a:spcBef>
                <a:spcPts val="640"/>
              </a:spcBef>
              <a:buFont typeface="Wingdings"/>
              <a:buChar char=""/>
              <a:tabLst>
                <a:tab pos="438150" algn="l"/>
                <a:tab pos="438784" algn="l"/>
              </a:tabLst>
            </a:pPr>
            <a:r>
              <a:rPr sz="2100" spc="-5" dirty="0">
                <a:latin typeface="Calibri"/>
                <a:cs typeface="Calibri"/>
              </a:rPr>
              <a:t>Primary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endpoint: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lung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cancer</a:t>
            </a:r>
            <a:r>
              <a:rPr sz="2100" spc="-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mortality reduction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≥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25%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at</a:t>
            </a:r>
            <a:r>
              <a:rPr sz="2100" spc="-2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Yr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10</a:t>
            </a:r>
            <a:endParaRPr sz="2100">
              <a:latin typeface="Calibri"/>
              <a:cs typeface="Calibri"/>
            </a:endParaRPr>
          </a:p>
          <a:p>
            <a:pPr marL="523875">
              <a:lnSpc>
                <a:spcPct val="100000"/>
              </a:lnSpc>
              <a:spcBef>
                <a:spcPts val="1085"/>
              </a:spcBef>
            </a:pPr>
            <a:r>
              <a:rPr sz="1950" dirty="0">
                <a:latin typeface="Arial MT"/>
                <a:cs typeface="Arial MT"/>
              </a:rPr>
              <a:t>–</a:t>
            </a:r>
            <a:r>
              <a:rPr sz="1950" spc="65" dirty="0">
                <a:latin typeface="Arial MT"/>
                <a:cs typeface="Arial MT"/>
              </a:rPr>
              <a:t> </a:t>
            </a:r>
            <a:r>
              <a:rPr sz="1950" dirty="0">
                <a:latin typeface="Calibri"/>
                <a:cs typeface="Calibri"/>
              </a:rPr>
              <a:t>Initially</a:t>
            </a:r>
            <a:r>
              <a:rPr sz="1950" spc="5" dirty="0">
                <a:latin typeface="Calibri"/>
                <a:cs typeface="Calibri"/>
              </a:rPr>
              <a:t> 80%</a:t>
            </a:r>
            <a:r>
              <a:rPr sz="1950" spc="-20" dirty="0">
                <a:latin typeface="Calibri"/>
                <a:cs typeface="Calibri"/>
              </a:rPr>
              <a:t> </a:t>
            </a:r>
            <a:r>
              <a:rPr sz="1950" dirty="0">
                <a:latin typeface="Calibri"/>
                <a:cs typeface="Calibri"/>
              </a:rPr>
              <a:t>power</a:t>
            </a:r>
            <a:r>
              <a:rPr sz="1950" spc="-10" dirty="0">
                <a:latin typeface="Calibri"/>
                <a:cs typeface="Calibri"/>
              </a:rPr>
              <a:t> </a:t>
            </a:r>
            <a:r>
              <a:rPr sz="1950" dirty="0">
                <a:latin typeface="Calibri"/>
                <a:cs typeface="Calibri"/>
              </a:rPr>
              <a:t>to</a:t>
            </a:r>
            <a:r>
              <a:rPr sz="1950" spc="-15" dirty="0">
                <a:latin typeface="Calibri"/>
                <a:cs typeface="Calibri"/>
              </a:rPr>
              <a:t> </a:t>
            </a:r>
            <a:r>
              <a:rPr sz="1950" dirty="0">
                <a:latin typeface="Calibri"/>
                <a:cs typeface="Calibri"/>
              </a:rPr>
              <a:t>show</a:t>
            </a:r>
            <a:r>
              <a:rPr sz="1950" spc="-25" dirty="0">
                <a:latin typeface="Calibri"/>
                <a:cs typeface="Calibri"/>
              </a:rPr>
              <a:t> </a:t>
            </a:r>
            <a:r>
              <a:rPr sz="1950" spc="-5" dirty="0">
                <a:latin typeface="Calibri"/>
                <a:cs typeface="Calibri"/>
              </a:rPr>
              <a:t>specified</a:t>
            </a:r>
            <a:r>
              <a:rPr sz="1950" spc="5" dirty="0">
                <a:latin typeface="Calibri"/>
                <a:cs typeface="Calibri"/>
              </a:rPr>
              <a:t> </a:t>
            </a:r>
            <a:r>
              <a:rPr sz="1950" dirty="0">
                <a:latin typeface="Calibri"/>
                <a:cs typeface="Calibri"/>
              </a:rPr>
              <a:t>mortality</a:t>
            </a:r>
            <a:r>
              <a:rPr sz="1950" spc="-25" dirty="0">
                <a:latin typeface="Calibri"/>
                <a:cs typeface="Calibri"/>
              </a:rPr>
              <a:t> </a:t>
            </a:r>
            <a:r>
              <a:rPr sz="1950" dirty="0">
                <a:latin typeface="Calibri"/>
                <a:cs typeface="Calibri"/>
              </a:rPr>
              <a:t>reduction</a:t>
            </a:r>
            <a:r>
              <a:rPr sz="1950" spc="-35" dirty="0">
                <a:latin typeface="Calibri"/>
                <a:cs typeface="Calibri"/>
              </a:rPr>
              <a:t> </a:t>
            </a:r>
            <a:r>
              <a:rPr sz="1950" spc="-5" dirty="0">
                <a:latin typeface="Calibri"/>
                <a:cs typeface="Calibri"/>
              </a:rPr>
              <a:t>for</a:t>
            </a:r>
            <a:r>
              <a:rPr sz="1950" spc="-15" dirty="0">
                <a:latin typeface="Calibri"/>
                <a:cs typeface="Calibri"/>
              </a:rPr>
              <a:t> </a:t>
            </a:r>
            <a:r>
              <a:rPr sz="1950" dirty="0">
                <a:latin typeface="Calibri"/>
                <a:cs typeface="Calibri"/>
              </a:rPr>
              <a:t>high-risk</a:t>
            </a:r>
            <a:r>
              <a:rPr sz="1950" spc="-20" dirty="0">
                <a:latin typeface="Calibri"/>
                <a:cs typeface="Calibri"/>
              </a:rPr>
              <a:t> </a:t>
            </a:r>
            <a:r>
              <a:rPr sz="1950" dirty="0">
                <a:latin typeface="Calibri"/>
                <a:cs typeface="Calibri"/>
              </a:rPr>
              <a:t>males</a:t>
            </a:r>
            <a:endParaRPr sz="195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1410"/>
              </a:spcBef>
            </a:pPr>
            <a:r>
              <a:rPr sz="1050" dirty="0">
                <a:solidFill>
                  <a:srgbClr val="45545F"/>
                </a:solidFill>
                <a:latin typeface="Calibri"/>
                <a:cs typeface="Calibri"/>
              </a:rPr>
              <a:t>de</a:t>
            </a:r>
            <a:r>
              <a:rPr sz="1050" spc="-10" dirty="0">
                <a:solidFill>
                  <a:srgbClr val="45545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5545F"/>
                </a:solidFill>
                <a:latin typeface="Calibri"/>
                <a:cs typeface="Calibri"/>
              </a:rPr>
              <a:t>Koning</a:t>
            </a:r>
            <a:r>
              <a:rPr sz="1050" spc="5" dirty="0">
                <a:solidFill>
                  <a:srgbClr val="45545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5545F"/>
                </a:solidFill>
                <a:latin typeface="Calibri"/>
                <a:cs typeface="Calibri"/>
              </a:rPr>
              <a:t>HJ, et al.</a:t>
            </a:r>
            <a:r>
              <a:rPr sz="1050" spc="-5" dirty="0">
                <a:solidFill>
                  <a:srgbClr val="45545F"/>
                </a:solidFill>
                <a:latin typeface="Calibri"/>
                <a:cs typeface="Calibri"/>
              </a:rPr>
              <a:t> WCLC</a:t>
            </a:r>
            <a:r>
              <a:rPr sz="1050" dirty="0">
                <a:solidFill>
                  <a:srgbClr val="45545F"/>
                </a:solidFill>
                <a:latin typeface="Calibri"/>
                <a:cs typeface="Calibri"/>
              </a:rPr>
              <a:t> 2018.</a:t>
            </a:r>
            <a:r>
              <a:rPr sz="1050" spc="-10" dirty="0">
                <a:solidFill>
                  <a:srgbClr val="45545F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45545F"/>
                </a:solidFill>
                <a:latin typeface="Calibri"/>
                <a:cs typeface="Calibri"/>
              </a:rPr>
              <a:t>Abstract </a:t>
            </a:r>
            <a:r>
              <a:rPr sz="1050" dirty="0">
                <a:solidFill>
                  <a:srgbClr val="45545F"/>
                </a:solidFill>
                <a:latin typeface="Calibri"/>
                <a:cs typeface="Calibri"/>
              </a:rPr>
              <a:t>PL02.05.</a:t>
            </a:r>
            <a:r>
              <a:rPr sz="1050" spc="-15" dirty="0">
                <a:solidFill>
                  <a:srgbClr val="45545F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45545F"/>
                </a:solidFill>
                <a:latin typeface="Calibri"/>
                <a:cs typeface="Calibri"/>
              </a:rPr>
              <a:t>TrialRegister.nl.</a:t>
            </a:r>
            <a:r>
              <a:rPr sz="1050" spc="-35" dirty="0">
                <a:solidFill>
                  <a:srgbClr val="45545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5545F"/>
                </a:solidFill>
                <a:latin typeface="Calibri"/>
                <a:cs typeface="Calibri"/>
              </a:rPr>
              <a:t>ISRCTN63545820.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3417" y="2801239"/>
            <a:ext cx="3306445" cy="1261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5"/>
              </a:spcBef>
            </a:pPr>
            <a:r>
              <a:rPr sz="1350" spc="-5" dirty="0">
                <a:latin typeface="Calibri"/>
                <a:cs typeface="Calibri"/>
              </a:rPr>
              <a:t>Individuals </a:t>
            </a:r>
            <a:r>
              <a:rPr sz="1350" dirty="0">
                <a:latin typeface="Calibri"/>
                <a:cs typeface="Calibri"/>
              </a:rPr>
              <a:t>50-74 </a:t>
            </a:r>
            <a:r>
              <a:rPr sz="1350" spc="-10" dirty="0">
                <a:latin typeface="Calibri"/>
                <a:cs typeface="Calibri"/>
              </a:rPr>
              <a:t>yrs </a:t>
            </a:r>
            <a:r>
              <a:rPr sz="1350" spc="5" dirty="0">
                <a:latin typeface="Calibri"/>
                <a:cs typeface="Calibri"/>
              </a:rPr>
              <a:t>of </a:t>
            </a:r>
            <a:r>
              <a:rPr sz="1350" spc="-5" dirty="0">
                <a:latin typeface="Calibri"/>
                <a:cs typeface="Calibri"/>
              </a:rPr>
              <a:t>age weighing </a:t>
            </a:r>
            <a:r>
              <a:rPr sz="1350" dirty="0">
                <a:latin typeface="Calibri"/>
                <a:cs typeface="Calibri"/>
              </a:rPr>
              <a:t>&lt; </a:t>
            </a:r>
            <a:r>
              <a:rPr sz="1350" spc="-5" dirty="0">
                <a:latin typeface="Calibri"/>
                <a:cs typeface="Calibri"/>
              </a:rPr>
              <a:t>140 </a:t>
            </a:r>
            <a:r>
              <a:rPr sz="1350" dirty="0">
                <a:latin typeface="Calibri"/>
                <a:cs typeface="Calibri"/>
              </a:rPr>
              <a:t>kg; </a:t>
            </a:r>
            <a:r>
              <a:rPr sz="1350" spc="5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current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-15" dirty="0">
                <a:latin typeface="Calibri"/>
                <a:cs typeface="Calibri"/>
              </a:rPr>
              <a:t>smokers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or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smoking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cessation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in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last </a:t>
            </a:r>
            <a:r>
              <a:rPr sz="1350" dirty="0">
                <a:latin typeface="Calibri"/>
                <a:cs typeface="Calibri"/>
              </a:rPr>
              <a:t> 10 </a:t>
            </a:r>
            <a:r>
              <a:rPr sz="1350" spc="-10" dirty="0">
                <a:latin typeface="Calibri"/>
                <a:cs typeface="Calibri"/>
              </a:rPr>
              <a:t>yrs*; </a:t>
            </a:r>
            <a:r>
              <a:rPr sz="1350" dirty="0">
                <a:latin typeface="Calibri"/>
                <a:cs typeface="Calibri"/>
              </a:rPr>
              <a:t>no </a:t>
            </a:r>
            <a:r>
              <a:rPr sz="1350" spc="-5" dirty="0">
                <a:latin typeface="Calibri"/>
                <a:cs typeface="Calibri"/>
              </a:rPr>
              <a:t>prior </a:t>
            </a:r>
            <a:r>
              <a:rPr sz="1350" dirty="0">
                <a:latin typeface="Calibri"/>
                <a:cs typeface="Calibri"/>
              </a:rPr>
              <a:t>lung </a:t>
            </a:r>
            <a:r>
              <a:rPr sz="1350" spc="-5" dirty="0">
                <a:latin typeface="Calibri"/>
                <a:cs typeface="Calibri"/>
              </a:rPr>
              <a:t>cancer diagnosis </a:t>
            </a:r>
            <a:r>
              <a:rPr sz="1350" dirty="0">
                <a:latin typeface="Calibri"/>
                <a:cs typeface="Calibri"/>
              </a:rPr>
              <a:t>or </a:t>
            </a:r>
            <a:r>
              <a:rPr sz="1350" spc="5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ongoing treatment; </a:t>
            </a:r>
            <a:r>
              <a:rPr sz="1350" dirty="0">
                <a:latin typeface="Calibri"/>
                <a:cs typeface="Calibri"/>
              </a:rPr>
              <a:t>no </a:t>
            </a:r>
            <a:r>
              <a:rPr sz="1350" spc="5" dirty="0">
                <a:latin typeface="Calibri"/>
                <a:cs typeface="Calibri"/>
              </a:rPr>
              <a:t>CT </a:t>
            </a:r>
            <a:r>
              <a:rPr sz="1350" spc="-5" dirty="0">
                <a:latin typeface="Calibri"/>
                <a:cs typeface="Calibri"/>
              </a:rPr>
              <a:t>chest </a:t>
            </a:r>
            <a:r>
              <a:rPr sz="1350" spc="-15" dirty="0">
                <a:latin typeface="Calibri"/>
                <a:cs typeface="Calibri"/>
              </a:rPr>
              <a:t>exam </a:t>
            </a:r>
            <a:r>
              <a:rPr sz="1350" dirty="0">
                <a:latin typeface="Calibri"/>
                <a:cs typeface="Calibri"/>
              </a:rPr>
              <a:t>in </a:t>
            </a:r>
            <a:r>
              <a:rPr sz="1350" spc="-5" dirty="0">
                <a:latin typeface="Calibri"/>
                <a:cs typeface="Calibri"/>
              </a:rPr>
              <a:t>last yr; </a:t>
            </a:r>
            <a:r>
              <a:rPr sz="1350" spc="-29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no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renal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-20" dirty="0">
                <a:latin typeface="Calibri"/>
                <a:cs typeface="Calibri"/>
              </a:rPr>
              <a:t>cancer,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melanoma,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or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breast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cancer </a:t>
            </a:r>
            <a:r>
              <a:rPr sz="1350" dirty="0">
                <a:latin typeface="Calibri"/>
                <a:cs typeface="Calibri"/>
              </a:rPr>
              <a:t> (N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= </a:t>
            </a:r>
            <a:r>
              <a:rPr sz="1350" spc="-5" dirty="0">
                <a:latin typeface="Calibri"/>
                <a:cs typeface="Calibri"/>
              </a:rPr>
              <a:t>15,822)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65903" y="2705100"/>
            <a:ext cx="2182495" cy="713740"/>
          </a:xfrm>
          <a:prstGeom prst="rect">
            <a:avLst/>
          </a:prstGeom>
          <a:solidFill>
            <a:srgbClr val="005773"/>
          </a:solidFill>
        </p:spPr>
        <p:txBody>
          <a:bodyPr vert="horz" wrap="square" lIns="0" tIns="36830" rIns="0" bIns="0" rtlCol="0">
            <a:spAutoFit/>
          </a:bodyPr>
          <a:lstStyle/>
          <a:p>
            <a:pPr marR="25400" algn="ctr">
              <a:lnSpc>
                <a:spcPct val="100000"/>
              </a:lnSpc>
              <a:spcBef>
                <a:spcPts val="290"/>
              </a:spcBef>
            </a:pPr>
            <a:r>
              <a:rPr sz="1350" b="1" dirty="0">
                <a:solidFill>
                  <a:srgbClr val="FFFFFF"/>
                </a:solidFill>
                <a:latin typeface="Calibri"/>
                <a:cs typeface="Calibri"/>
              </a:rPr>
              <a:t>Lo</a:t>
            </a:r>
            <a:r>
              <a:rPr sz="1350" b="1" spc="-5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35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350" b="1" spc="-5" dirty="0">
                <a:solidFill>
                  <a:srgbClr val="FFFFFF"/>
                </a:solidFill>
                <a:latin typeface="Calibri"/>
                <a:cs typeface="Calibri"/>
              </a:rPr>
              <a:t>Dos</a:t>
            </a:r>
            <a:r>
              <a:rPr sz="135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35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350" b="1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35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-5" dirty="0">
                <a:solidFill>
                  <a:srgbClr val="FFFFFF"/>
                </a:solidFill>
                <a:latin typeface="Calibri"/>
                <a:cs typeface="Calibri"/>
              </a:rPr>
              <a:t>Sc</a:t>
            </a:r>
            <a:r>
              <a:rPr sz="1350" b="1" spc="-2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350" b="1" spc="-5" dirty="0">
                <a:solidFill>
                  <a:srgbClr val="FFFFFF"/>
                </a:solidFill>
                <a:latin typeface="Calibri"/>
                <a:cs typeface="Calibri"/>
              </a:rPr>
              <a:t>ee</a:t>
            </a:r>
            <a:r>
              <a:rPr sz="1350" b="1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35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350" b="1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350" b="1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350" b="1" baseline="24691" dirty="0">
                <a:solidFill>
                  <a:srgbClr val="FFFFFF"/>
                </a:solidFill>
                <a:latin typeface="Calibri"/>
                <a:cs typeface="Calibri"/>
              </a:rPr>
              <a:t>†</a:t>
            </a:r>
            <a:endParaRPr sz="1350" baseline="24691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13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BL,</a:t>
            </a:r>
            <a:r>
              <a:rPr sz="13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3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30" dirty="0">
                <a:solidFill>
                  <a:srgbClr val="FFFFFF"/>
                </a:solidFill>
                <a:latin typeface="Calibri"/>
                <a:cs typeface="Calibri"/>
              </a:rPr>
              <a:t>Yrs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1,</a:t>
            </a:r>
            <a:r>
              <a:rPr sz="13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2,</a:t>
            </a: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4,</a:t>
            </a:r>
            <a:r>
              <a:rPr sz="13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6.5</a:t>
            </a:r>
            <a:endParaRPr sz="13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(n</a:t>
            </a:r>
            <a:r>
              <a:rPr sz="135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35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7915)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65903" y="3459479"/>
            <a:ext cx="2182495" cy="713740"/>
          </a:xfrm>
          <a:prstGeom prst="rect">
            <a:avLst/>
          </a:prstGeom>
          <a:solidFill>
            <a:srgbClr val="E0461D"/>
          </a:solidFill>
        </p:spPr>
        <p:txBody>
          <a:bodyPr vert="horz" wrap="square" lIns="0" tIns="139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100"/>
              </a:spcBef>
            </a:pPr>
            <a:r>
              <a:rPr sz="1350" b="1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135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-5" dirty="0">
                <a:solidFill>
                  <a:srgbClr val="FFFFFF"/>
                </a:solidFill>
                <a:latin typeface="Calibri"/>
                <a:cs typeface="Calibri"/>
              </a:rPr>
              <a:t>Screening</a:t>
            </a:r>
            <a:endParaRPr sz="13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(n</a:t>
            </a:r>
            <a:r>
              <a:rPr sz="135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35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7907)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082669" y="3515867"/>
            <a:ext cx="360680" cy="273685"/>
          </a:xfrm>
          <a:custGeom>
            <a:avLst/>
            <a:gdLst/>
            <a:ahLst/>
            <a:cxnLst/>
            <a:rect l="l" t="t" r="r" b="b"/>
            <a:pathLst>
              <a:path w="360679" h="273685">
                <a:moveTo>
                  <a:pt x="283303" y="233781"/>
                </a:moveTo>
                <a:lnTo>
                  <a:pt x="266191" y="256794"/>
                </a:lnTo>
                <a:lnTo>
                  <a:pt x="360552" y="273558"/>
                </a:lnTo>
                <a:lnTo>
                  <a:pt x="344792" y="242316"/>
                </a:lnTo>
                <a:lnTo>
                  <a:pt x="294766" y="242316"/>
                </a:lnTo>
                <a:lnTo>
                  <a:pt x="283303" y="233781"/>
                </a:lnTo>
                <a:close/>
              </a:path>
              <a:path w="360679" h="273685">
                <a:moveTo>
                  <a:pt x="300307" y="210911"/>
                </a:moveTo>
                <a:lnTo>
                  <a:pt x="283303" y="233781"/>
                </a:lnTo>
                <a:lnTo>
                  <a:pt x="294766" y="242316"/>
                </a:lnTo>
                <a:lnTo>
                  <a:pt x="311784" y="219456"/>
                </a:lnTo>
                <a:lnTo>
                  <a:pt x="300307" y="210911"/>
                </a:lnTo>
                <a:close/>
              </a:path>
              <a:path w="360679" h="273685">
                <a:moveTo>
                  <a:pt x="317372" y="187960"/>
                </a:moveTo>
                <a:lnTo>
                  <a:pt x="300307" y="210911"/>
                </a:lnTo>
                <a:lnTo>
                  <a:pt x="311784" y="219456"/>
                </a:lnTo>
                <a:lnTo>
                  <a:pt x="294766" y="242316"/>
                </a:lnTo>
                <a:lnTo>
                  <a:pt x="344792" y="242316"/>
                </a:lnTo>
                <a:lnTo>
                  <a:pt x="317372" y="187960"/>
                </a:lnTo>
                <a:close/>
              </a:path>
              <a:path w="360679" h="273685">
                <a:moveTo>
                  <a:pt x="17017" y="0"/>
                </a:moveTo>
                <a:lnTo>
                  <a:pt x="0" y="22860"/>
                </a:lnTo>
                <a:lnTo>
                  <a:pt x="283303" y="233781"/>
                </a:lnTo>
                <a:lnTo>
                  <a:pt x="300307" y="210911"/>
                </a:lnTo>
                <a:lnTo>
                  <a:pt x="170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82669" y="3076194"/>
            <a:ext cx="360680" cy="273685"/>
          </a:xfrm>
          <a:custGeom>
            <a:avLst/>
            <a:gdLst/>
            <a:ahLst/>
            <a:cxnLst/>
            <a:rect l="l" t="t" r="r" b="b"/>
            <a:pathLst>
              <a:path w="360679" h="273685">
                <a:moveTo>
                  <a:pt x="283303" y="39776"/>
                </a:moveTo>
                <a:lnTo>
                  <a:pt x="0" y="250697"/>
                </a:lnTo>
                <a:lnTo>
                  <a:pt x="17017" y="273557"/>
                </a:lnTo>
                <a:lnTo>
                  <a:pt x="300307" y="62646"/>
                </a:lnTo>
                <a:lnTo>
                  <a:pt x="283303" y="39776"/>
                </a:lnTo>
                <a:close/>
              </a:path>
              <a:path w="360679" h="273685">
                <a:moveTo>
                  <a:pt x="344792" y="31241"/>
                </a:moveTo>
                <a:lnTo>
                  <a:pt x="294766" y="31241"/>
                </a:lnTo>
                <a:lnTo>
                  <a:pt x="311784" y="54101"/>
                </a:lnTo>
                <a:lnTo>
                  <a:pt x="300307" y="62646"/>
                </a:lnTo>
                <a:lnTo>
                  <a:pt x="317372" y="85597"/>
                </a:lnTo>
                <a:lnTo>
                  <a:pt x="344792" y="31241"/>
                </a:lnTo>
                <a:close/>
              </a:path>
              <a:path w="360679" h="273685">
                <a:moveTo>
                  <a:pt x="294766" y="31241"/>
                </a:moveTo>
                <a:lnTo>
                  <a:pt x="283303" y="39776"/>
                </a:lnTo>
                <a:lnTo>
                  <a:pt x="300307" y="62646"/>
                </a:lnTo>
                <a:lnTo>
                  <a:pt x="311784" y="54101"/>
                </a:lnTo>
                <a:lnTo>
                  <a:pt x="294766" y="31241"/>
                </a:lnTo>
                <a:close/>
              </a:path>
              <a:path w="360679" h="273685">
                <a:moveTo>
                  <a:pt x="360552" y="0"/>
                </a:moveTo>
                <a:lnTo>
                  <a:pt x="266191" y="16763"/>
                </a:lnTo>
                <a:lnTo>
                  <a:pt x="283303" y="39776"/>
                </a:lnTo>
                <a:lnTo>
                  <a:pt x="294766" y="31241"/>
                </a:lnTo>
                <a:lnTo>
                  <a:pt x="344792" y="31241"/>
                </a:lnTo>
                <a:lnTo>
                  <a:pt x="3605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66381" y="3394455"/>
            <a:ext cx="360045" cy="85725"/>
          </a:xfrm>
          <a:custGeom>
            <a:avLst/>
            <a:gdLst/>
            <a:ahLst/>
            <a:cxnLst/>
            <a:rect l="l" t="t" r="r" b="b"/>
            <a:pathLst>
              <a:path w="360045" h="85725">
                <a:moveTo>
                  <a:pt x="273939" y="0"/>
                </a:moveTo>
                <a:lnTo>
                  <a:pt x="273939" y="85725"/>
                </a:lnTo>
                <a:lnTo>
                  <a:pt x="331173" y="57150"/>
                </a:lnTo>
                <a:lnTo>
                  <a:pt x="288163" y="57150"/>
                </a:lnTo>
                <a:lnTo>
                  <a:pt x="288163" y="28575"/>
                </a:lnTo>
                <a:lnTo>
                  <a:pt x="331004" y="28575"/>
                </a:lnTo>
                <a:lnTo>
                  <a:pt x="273939" y="0"/>
                </a:lnTo>
                <a:close/>
              </a:path>
              <a:path w="360045" h="85725">
                <a:moveTo>
                  <a:pt x="273939" y="28575"/>
                </a:moveTo>
                <a:lnTo>
                  <a:pt x="0" y="28575"/>
                </a:lnTo>
                <a:lnTo>
                  <a:pt x="0" y="57150"/>
                </a:lnTo>
                <a:lnTo>
                  <a:pt x="273939" y="57150"/>
                </a:lnTo>
                <a:lnTo>
                  <a:pt x="273939" y="28575"/>
                </a:lnTo>
                <a:close/>
              </a:path>
              <a:path w="360045" h="85725">
                <a:moveTo>
                  <a:pt x="331004" y="28575"/>
                </a:moveTo>
                <a:lnTo>
                  <a:pt x="288163" y="28575"/>
                </a:lnTo>
                <a:lnTo>
                  <a:pt x="288163" y="57150"/>
                </a:lnTo>
                <a:lnTo>
                  <a:pt x="331173" y="57150"/>
                </a:lnTo>
                <a:lnTo>
                  <a:pt x="359664" y="42926"/>
                </a:lnTo>
                <a:lnTo>
                  <a:pt x="331004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313168" y="3096514"/>
            <a:ext cx="829310" cy="643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105"/>
              </a:spcBef>
            </a:pPr>
            <a:r>
              <a:rPr sz="1350" b="1" i="1" spc="-5" dirty="0">
                <a:latin typeface="Calibri"/>
                <a:cs typeface="Calibri"/>
              </a:rPr>
              <a:t>Mortality </a:t>
            </a:r>
            <a:r>
              <a:rPr sz="1350" b="1" i="1" dirty="0">
                <a:latin typeface="Calibri"/>
                <a:cs typeface="Calibri"/>
              </a:rPr>
              <a:t> a</a:t>
            </a:r>
            <a:r>
              <a:rPr sz="1350" b="1" i="1" spc="5" dirty="0">
                <a:latin typeface="Calibri"/>
                <a:cs typeface="Calibri"/>
              </a:rPr>
              <a:t>n</a:t>
            </a:r>
            <a:r>
              <a:rPr sz="1350" b="1" i="1" dirty="0">
                <a:latin typeface="Calibri"/>
                <a:cs typeface="Calibri"/>
              </a:rPr>
              <a:t>a</a:t>
            </a:r>
            <a:r>
              <a:rPr sz="1350" b="1" i="1" spc="5" dirty="0">
                <a:latin typeface="Calibri"/>
                <a:cs typeface="Calibri"/>
              </a:rPr>
              <a:t>l</a:t>
            </a:r>
            <a:r>
              <a:rPr sz="1350" b="1" i="1" spc="-5" dirty="0">
                <a:latin typeface="Calibri"/>
                <a:cs typeface="Calibri"/>
              </a:rPr>
              <a:t>y</a:t>
            </a:r>
            <a:r>
              <a:rPr sz="1350" b="1" i="1" dirty="0">
                <a:latin typeface="Calibri"/>
                <a:cs typeface="Calibri"/>
              </a:rPr>
              <a:t>s</a:t>
            </a:r>
            <a:r>
              <a:rPr sz="1350" b="1" i="1" spc="5" dirty="0">
                <a:latin typeface="Calibri"/>
                <a:cs typeface="Calibri"/>
              </a:rPr>
              <a:t>e</a:t>
            </a:r>
            <a:r>
              <a:rPr sz="1350" b="1" i="1" dirty="0">
                <a:latin typeface="Calibri"/>
                <a:cs typeface="Calibri"/>
              </a:rPr>
              <a:t>s</a:t>
            </a:r>
            <a:r>
              <a:rPr sz="1350" b="1" i="1" spc="-40" dirty="0">
                <a:latin typeface="Calibri"/>
                <a:cs typeface="Calibri"/>
              </a:rPr>
              <a:t> </a:t>
            </a:r>
            <a:r>
              <a:rPr sz="1350" b="1" i="1" dirty="0">
                <a:latin typeface="Calibri"/>
                <a:cs typeface="Calibri"/>
              </a:rPr>
              <a:t>at  </a:t>
            </a:r>
            <a:r>
              <a:rPr sz="1350" b="1" i="1" spc="-30" dirty="0">
                <a:latin typeface="Calibri"/>
                <a:cs typeface="Calibri"/>
              </a:rPr>
              <a:t>Yr </a:t>
            </a:r>
            <a:r>
              <a:rPr sz="1350" b="1" i="1" dirty="0">
                <a:latin typeface="Calibri"/>
                <a:cs typeface="Calibri"/>
              </a:rPr>
              <a:t>10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004" y="1188890"/>
            <a:ext cx="8915923" cy="451611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F07FB8-1E75-4391-93E6-1811FCF03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92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4267200"/>
          </a:xfrm>
          <a:custGeom>
            <a:avLst/>
            <a:gdLst/>
            <a:ahLst/>
            <a:cxnLst/>
            <a:rect l="l" t="t" r="r" b="b"/>
            <a:pathLst>
              <a:path w="9144000" h="4267200">
                <a:moveTo>
                  <a:pt x="0" y="4267200"/>
                </a:moveTo>
                <a:lnTo>
                  <a:pt x="9144000" y="4267200"/>
                </a:lnTo>
                <a:lnTo>
                  <a:pt x="9144000" y="0"/>
                </a:lnTo>
                <a:lnTo>
                  <a:pt x="0" y="0"/>
                </a:lnTo>
                <a:lnTo>
                  <a:pt x="0" y="4267200"/>
                </a:lnTo>
                <a:close/>
              </a:path>
            </a:pathLst>
          </a:custGeom>
          <a:solidFill>
            <a:srgbClr val="0068A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047" y="1088136"/>
            <a:ext cx="9141460" cy="5770245"/>
            <a:chOff x="3047" y="1088136"/>
            <a:chExt cx="9141460" cy="57702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7" y="4267199"/>
              <a:ext cx="9140952" cy="2590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72839" y="6283451"/>
              <a:ext cx="862584" cy="5273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9707" y="6345936"/>
              <a:ext cx="704088" cy="40843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69436" y="6391656"/>
              <a:ext cx="484631" cy="304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05556" y="6067044"/>
              <a:ext cx="1607820" cy="78181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64180" y="5850636"/>
              <a:ext cx="1644650" cy="998219"/>
            </a:xfrm>
            <a:custGeom>
              <a:avLst/>
              <a:gdLst/>
              <a:ahLst/>
              <a:cxnLst/>
              <a:rect l="l" t="t" r="r" b="b"/>
              <a:pathLst>
                <a:path w="1644650" h="998220">
                  <a:moveTo>
                    <a:pt x="271272" y="295262"/>
                  </a:moveTo>
                  <a:lnTo>
                    <a:pt x="242697" y="266700"/>
                  </a:lnTo>
                  <a:lnTo>
                    <a:pt x="136398" y="361911"/>
                  </a:lnTo>
                  <a:lnTo>
                    <a:pt x="68199" y="457111"/>
                  </a:lnTo>
                  <a:lnTo>
                    <a:pt x="20574" y="569785"/>
                  </a:lnTo>
                  <a:lnTo>
                    <a:pt x="0" y="684034"/>
                  </a:lnTo>
                  <a:lnTo>
                    <a:pt x="9525" y="769721"/>
                  </a:lnTo>
                  <a:lnTo>
                    <a:pt x="39624" y="845883"/>
                  </a:lnTo>
                  <a:lnTo>
                    <a:pt x="77724" y="922058"/>
                  </a:lnTo>
                  <a:lnTo>
                    <a:pt x="136398" y="998220"/>
                  </a:lnTo>
                  <a:lnTo>
                    <a:pt x="193548" y="998220"/>
                  </a:lnTo>
                  <a:lnTo>
                    <a:pt x="136398" y="922058"/>
                  </a:lnTo>
                  <a:lnTo>
                    <a:pt x="87249" y="845883"/>
                  </a:lnTo>
                  <a:lnTo>
                    <a:pt x="58674" y="769721"/>
                  </a:lnTo>
                  <a:lnTo>
                    <a:pt x="49149" y="684034"/>
                  </a:lnTo>
                  <a:lnTo>
                    <a:pt x="68199" y="569785"/>
                  </a:lnTo>
                  <a:lnTo>
                    <a:pt x="106299" y="474573"/>
                  </a:lnTo>
                  <a:lnTo>
                    <a:pt x="184023" y="380949"/>
                  </a:lnTo>
                  <a:lnTo>
                    <a:pt x="271272" y="295262"/>
                  </a:lnTo>
                  <a:close/>
                </a:path>
                <a:path w="1644650" h="998220">
                  <a:moveTo>
                    <a:pt x="1644396" y="66573"/>
                  </a:moveTo>
                  <a:lnTo>
                    <a:pt x="1526921" y="38036"/>
                  </a:lnTo>
                  <a:lnTo>
                    <a:pt x="1410970" y="19024"/>
                  </a:lnTo>
                  <a:lnTo>
                    <a:pt x="1141095" y="0"/>
                  </a:lnTo>
                  <a:lnTo>
                    <a:pt x="909193" y="19024"/>
                  </a:lnTo>
                  <a:lnTo>
                    <a:pt x="686943" y="57061"/>
                  </a:lnTo>
                  <a:lnTo>
                    <a:pt x="493141" y="123621"/>
                  </a:lnTo>
                  <a:lnTo>
                    <a:pt x="318516" y="209219"/>
                  </a:lnTo>
                  <a:lnTo>
                    <a:pt x="348742" y="237744"/>
                  </a:lnTo>
                  <a:lnTo>
                    <a:pt x="512191" y="152158"/>
                  </a:lnTo>
                  <a:lnTo>
                    <a:pt x="705993" y="85585"/>
                  </a:lnTo>
                  <a:lnTo>
                    <a:pt x="918718" y="47548"/>
                  </a:lnTo>
                  <a:lnTo>
                    <a:pt x="1141095" y="28524"/>
                  </a:lnTo>
                  <a:lnTo>
                    <a:pt x="1266444" y="38036"/>
                  </a:lnTo>
                  <a:lnTo>
                    <a:pt x="1401445" y="47548"/>
                  </a:lnTo>
                  <a:lnTo>
                    <a:pt x="1517396" y="66573"/>
                  </a:lnTo>
                  <a:lnTo>
                    <a:pt x="1633220" y="95097"/>
                  </a:lnTo>
                  <a:lnTo>
                    <a:pt x="1644396" y="66573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80459" y="5763768"/>
              <a:ext cx="1720595" cy="108508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819399" y="5830824"/>
              <a:ext cx="763905" cy="1018540"/>
            </a:xfrm>
            <a:custGeom>
              <a:avLst/>
              <a:gdLst/>
              <a:ahLst/>
              <a:cxnLst/>
              <a:rect l="l" t="t" r="r" b="b"/>
              <a:pathLst>
                <a:path w="763904" h="1018540">
                  <a:moveTo>
                    <a:pt x="725424" y="0"/>
                  </a:moveTo>
                  <a:lnTo>
                    <a:pt x="569849" y="57175"/>
                  </a:lnTo>
                  <a:lnTo>
                    <a:pt x="434975" y="123875"/>
                  </a:lnTo>
                  <a:lnTo>
                    <a:pt x="309499" y="200113"/>
                  </a:lnTo>
                  <a:lnTo>
                    <a:pt x="203200" y="285877"/>
                  </a:lnTo>
                  <a:lnTo>
                    <a:pt x="115824" y="381165"/>
                  </a:lnTo>
                  <a:lnTo>
                    <a:pt x="58674" y="484403"/>
                  </a:lnTo>
                  <a:lnTo>
                    <a:pt x="9525" y="589216"/>
                  </a:lnTo>
                  <a:lnTo>
                    <a:pt x="0" y="703567"/>
                  </a:lnTo>
                  <a:lnTo>
                    <a:pt x="9525" y="789330"/>
                  </a:lnTo>
                  <a:lnTo>
                    <a:pt x="28575" y="865568"/>
                  </a:lnTo>
                  <a:lnTo>
                    <a:pt x="68199" y="941797"/>
                  </a:lnTo>
                  <a:lnTo>
                    <a:pt x="115824" y="1018031"/>
                  </a:lnTo>
                  <a:lnTo>
                    <a:pt x="153924" y="1018031"/>
                  </a:lnTo>
                  <a:lnTo>
                    <a:pt x="106299" y="941797"/>
                  </a:lnTo>
                  <a:lnTo>
                    <a:pt x="68199" y="865568"/>
                  </a:lnTo>
                  <a:lnTo>
                    <a:pt x="38100" y="789330"/>
                  </a:lnTo>
                  <a:lnTo>
                    <a:pt x="28575" y="703567"/>
                  </a:lnTo>
                  <a:lnTo>
                    <a:pt x="38100" y="589216"/>
                  </a:lnTo>
                  <a:lnTo>
                    <a:pt x="87249" y="484403"/>
                  </a:lnTo>
                  <a:lnTo>
                    <a:pt x="144399" y="390690"/>
                  </a:lnTo>
                  <a:lnTo>
                    <a:pt x="231775" y="295402"/>
                  </a:lnTo>
                  <a:lnTo>
                    <a:pt x="338074" y="209638"/>
                  </a:lnTo>
                  <a:lnTo>
                    <a:pt x="463550" y="133413"/>
                  </a:lnTo>
                  <a:lnTo>
                    <a:pt x="609600" y="76238"/>
                  </a:lnTo>
                  <a:lnTo>
                    <a:pt x="763524" y="19062"/>
                  </a:lnTo>
                  <a:lnTo>
                    <a:pt x="725424" y="0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53200" y="5334000"/>
              <a:ext cx="2144268" cy="13030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56119" y="5638800"/>
              <a:ext cx="1138555" cy="684530"/>
            </a:xfrm>
            <a:custGeom>
              <a:avLst/>
              <a:gdLst/>
              <a:ahLst/>
              <a:cxnLst/>
              <a:rect l="l" t="t" r="r" b="b"/>
              <a:pathLst>
                <a:path w="1138554" h="684529">
                  <a:moveTo>
                    <a:pt x="569976" y="0"/>
                  </a:moveTo>
                  <a:lnTo>
                    <a:pt x="455675" y="9525"/>
                  </a:lnTo>
                  <a:lnTo>
                    <a:pt x="350900" y="28575"/>
                  </a:lnTo>
                  <a:lnTo>
                    <a:pt x="255650" y="57150"/>
                  </a:lnTo>
                  <a:lnTo>
                    <a:pt x="169925" y="104787"/>
                  </a:lnTo>
                  <a:lnTo>
                    <a:pt x="95250" y="152412"/>
                  </a:lnTo>
                  <a:lnTo>
                    <a:pt x="47625" y="209562"/>
                  </a:lnTo>
                  <a:lnTo>
                    <a:pt x="9525" y="276250"/>
                  </a:lnTo>
                  <a:lnTo>
                    <a:pt x="0" y="342925"/>
                  </a:lnTo>
                  <a:lnTo>
                    <a:pt x="9525" y="408025"/>
                  </a:lnTo>
                  <a:lnTo>
                    <a:pt x="47625" y="474700"/>
                  </a:lnTo>
                  <a:lnTo>
                    <a:pt x="95250" y="531863"/>
                  </a:lnTo>
                  <a:lnTo>
                    <a:pt x="169925" y="589013"/>
                  </a:lnTo>
                  <a:lnTo>
                    <a:pt x="255650" y="627126"/>
                  </a:lnTo>
                  <a:lnTo>
                    <a:pt x="350900" y="655701"/>
                  </a:lnTo>
                  <a:lnTo>
                    <a:pt x="455675" y="674751"/>
                  </a:lnTo>
                  <a:lnTo>
                    <a:pt x="569976" y="684276"/>
                  </a:lnTo>
                  <a:lnTo>
                    <a:pt x="682751" y="674751"/>
                  </a:lnTo>
                  <a:lnTo>
                    <a:pt x="787526" y="655701"/>
                  </a:lnTo>
                  <a:lnTo>
                    <a:pt x="892301" y="627126"/>
                  </a:lnTo>
                  <a:lnTo>
                    <a:pt x="968501" y="589013"/>
                  </a:lnTo>
                  <a:lnTo>
                    <a:pt x="1043177" y="531863"/>
                  </a:lnTo>
                  <a:lnTo>
                    <a:pt x="1090802" y="474700"/>
                  </a:lnTo>
                  <a:lnTo>
                    <a:pt x="1128902" y="408025"/>
                  </a:lnTo>
                  <a:lnTo>
                    <a:pt x="1138427" y="342925"/>
                  </a:lnTo>
                  <a:lnTo>
                    <a:pt x="1138427" y="323875"/>
                  </a:lnTo>
                  <a:lnTo>
                    <a:pt x="1128902" y="304825"/>
                  </a:lnTo>
                  <a:lnTo>
                    <a:pt x="1090802" y="314350"/>
                  </a:lnTo>
                  <a:lnTo>
                    <a:pt x="1100327" y="333400"/>
                  </a:lnTo>
                  <a:lnTo>
                    <a:pt x="1100327" y="342925"/>
                  </a:lnTo>
                  <a:lnTo>
                    <a:pt x="1090802" y="408025"/>
                  </a:lnTo>
                  <a:lnTo>
                    <a:pt x="1062227" y="465175"/>
                  </a:lnTo>
                  <a:lnTo>
                    <a:pt x="1005077" y="522338"/>
                  </a:lnTo>
                  <a:lnTo>
                    <a:pt x="949451" y="569963"/>
                  </a:lnTo>
                  <a:lnTo>
                    <a:pt x="863726" y="608063"/>
                  </a:lnTo>
                  <a:lnTo>
                    <a:pt x="778001" y="636651"/>
                  </a:lnTo>
                  <a:lnTo>
                    <a:pt x="673226" y="655701"/>
                  </a:lnTo>
                  <a:lnTo>
                    <a:pt x="569976" y="665226"/>
                  </a:lnTo>
                  <a:lnTo>
                    <a:pt x="465200" y="655701"/>
                  </a:lnTo>
                  <a:lnTo>
                    <a:pt x="360425" y="636651"/>
                  </a:lnTo>
                  <a:lnTo>
                    <a:pt x="274700" y="608063"/>
                  </a:lnTo>
                  <a:lnTo>
                    <a:pt x="188975" y="569963"/>
                  </a:lnTo>
                  <a:lnTo>
                    <a:pt x="133350" y="522338"/>
                  </a:lnTo>
                  <a:lnTo>
                    <a:pt x="76200" y="465175"/>
                  </a:lnTo>
                  <a:lnTo>
                    <a:pt x="47625" y="408025"/>
                  </a:lnTo>
                  <a:lnTo>
                    <a:pt x="38100" y="342925"/>
                  </a:lnTo>
                  <a:lnTo>
                    <a:pt x="47625" y="276250"/>
                  </a:lnTo>
                  <a:lnTo>
                    <a:pt x="76200" y="219100"/>
                  </a:lnTo>
                  <a:lnTo>
                    <a:pt x="133350" y="161937"/>
                  </a:lnTo>
                  <a:lnTo>
                    <a:pt x="188975" y="114312"/>
                  </a:lnTo>
                  <a:lnTo>
                    <a:pt x="274700" y="76212"/>
                  </a:lnTo>
                  <a:lnTo>
                    <a:pt x="360425" y="47625"/>
                  </a:lnTo>
                  <a:lnTo>
                    <a:pt x="465200" y="28575"/>
                  </a:lnTo>
                  <a:lnTo>
                    <a:pt x="569976" y="19050"/>
                  </a:lnTo>
                  <a:lnTo>
                    <a:pt x="663701" y="28575"/>
                  </a:lnTo>
                  <a:lnTo>
                    <a:pt x="758951" y="47625"/>
                  </a:lnTo>
                  <a:lnTo>
                    <a:pt x="844676" y="76212"/>
                  </a:lnTo>
                  <a:lnTo>
                    <a:pt x="920876" y="104787"/>
                  </a:lnTo>
                  <a:lnTo>
                    <a:pt x="930401" y="76212"/>
                  </a:lnTo>
                  <a:lnTo>
                    <a:pt x="758951" y="19050"/>
                  </a:lnTo>
                  <a:lnTo>
                    <a:pt x="569976" y="0"/>
                  </a:lnTo>
                  <a:close/>
                </a:path>
              </a:pathLst>
            </a:custGeom>
            <a:solidFill>
              <a:srgbClr val="0087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03719" y="5544312"/>
              <a:ext cx="1443227" cy="87325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67955" y="5762244"/>
              <a:ext cx="707136" cy="4312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88352" y="5838444"/>
              <a:ext cx="472440" cy="28194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20940" y="5917691"/>
              <a:ext cx="201167" cy="12954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82000" y="4867656"/>
              <a:ext cx="675131" cy="3429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420100" y="4800600"/>
              <a:ext cx="426720" cy="32461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85631" y="4829556"/>
              <a:ext cx="522732" cy="33375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42019" y="4898136"/>
              <a:ext cx="361187" cy="20878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3296" y="1126236"/>
              <a:ext cx="8212835" cy="528828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44246" y="1107186"/>
              <a:ext cx="8251190" cy="5326380"/>
            </a:xfrm>
            <a:custGeom>
              <a:avLst/>
              <a:gdLst/>
              <a:ahLst/>
              <a:cxnLst/>
              <a:rect l="l" t="t" r="r" b="b"/>
              <a:pathLst>
                <a:path w="8251190" h="5326380">
                  <a:moveTo>
                    <a:pt x="0" y="5326380"/>
                  </a:moveTo>
                  <a:lnTo>
                    <a:pt x="8250935" y="5326380"/>
                  </a:lnTo>
                  <a:lnTo>
                    <a:pt x="8250935" y="0"/>
                  </a:lnTo>
                  <a:lnTo>
                    <a:pt x="0" y="0"/>
                  </a:lnTo>
                  <a:lnTo>
                    <a:pt x="0" y="5326380"/>
                  </a:lnTo>
                  <a:close/>
                </a:path>
              </a:pathLst>
            </a:custGeom>
            <a:ln w="38100">
              <a:solidFill>
                <a:srgbClr val="AEE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66166" y="206755"/>
            <a:ext cx="82956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00"/>
                </a:solidFill>
                <a:latin typeface="Comic Sans MS"/>
                <a:cs typeface="Comic Sans MS"/>
              </a:rPr>
              <a:t>WHO</a:t>
            </a:r>
            <a:r>
              <a:rPr sz="2400" b="1" spc="-25" dirty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00"/>
                </a:solidFill>
                <a:latin typeface="Comic Sans MS"/>
                <a:cs typeface="Comic Sans MS"/>
              </a:rPr>
              <a:t>SHOULD</a:t>
            </a:r>
            <a:r>
              <a:rPr sz="2400" b="1" spc="-30" dirty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sz="2400" b="1" dirty="0">
                <a:solidFill>
                  <a:srgbClr val="FFFF00"/>
                </a:solidFill>
                <a:latin typeface="Comic Sans MS"/>
                <a:cs typeface="Comic Sans MS"/>
              </a:rPr>
              <a:t>WE</a:t>
            </a:r>
            <a:r>
              <a:rPr sz="2400" b="1" spc="-10" dirty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00"/>
                </a:solidFill>
                <a:latin typeface="Comic Sans MS"/>
                <a:cs typeface="Comic Sans MS"/>
              </a:rPr>
              <a:t>SCREEN</a:t>
            </a:r>
            <a:r>
              <a:rPr sz="2400" b="1" spc="-30" dirty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00"/>
                </a:solidFill>
                <a:latin typeface="Comic Sans MS"/>
                <a:cs typeface="Comic Sans MS"/>
              </a:rPr>
              <a:t>IN</a:t>
            </a:r>
            <a:r>
              <a:rPr sz="2400" b="1" spc="-15" dirty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sz="2400" b="1" dirty="0">
                <a:solidFill>
                  <a:srgbClr val="FFFF00"/>
                </a:solidFill>
                <a:latin typeface="Comic Sans MS"/>
                <a:cs typeface="Comic Sans MS"/>
              </a:rPr>
              <a:t>CLINICAL</a:t>
            </a:r>
            <a:r>
              <a:rPr sz="2400" b="1" spc="-10" dirty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sz="2400" b="1" dirty="0">
                <a:solidFill>
                  <a:srgbClr val="FFFF00"/>
                </a:solidFill>
                <a:latin typeface="Comic Sans MS"/>
                <a:cs typeface="Comic Sans MS"/>
              </a:rPr>
              <a:t>PRACTISE?</a:t>
            </a:r>
            <a:endParaRPr sz="24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BA06C6-DC0F-24D1-8168-BCBDE5A2E5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67" t="18875" r="16667" b="12944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E0EF25-875E-C855-4775-01CDCE47FC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166" t="72233" r="19167" b="23320"/>
          <a:stretch>
            <a:fillRect/>
          </a:stretch>
        </p:blipFill>
        <p:spPr>
          <a:xfrm>
            <a:off x="6731000" y="6477000"/>
            <a:ext cx="2540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017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155" y="1505712"/>
            <a:ext cx="4559046" cy="128244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4644" y="1632585"/>
            <a:ext cx="382841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b="1" spc="-30" dirty="0">
                <a:solidFill>
                  <a:srgbClr val="006633"/>
                </a:solidFill>
                <a:latin typeface="Times New Roman"/>
                <a:cs typeface="Times New Roman"/>
              </a:rPr>
              <a:t>ΙΣΤΟΛΟΓΙΚΗ</a:t>
            </a:r>
            <a:endParaRPr sz="46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75659" y="2627376"/>
            <a:ext cx="5054345" cy="128244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724402" y="2754629"/>
            <a:ext cx="432562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b="1" spc="110" dirty="0">
                <a:solidFill>
                  <a:srgbClr val="006633"/>
                </a:solidFill>
                <a:latin typeface="Times New Roman"/>
                <a:cs typeface="Times New Roman"/>
              </a:rPr>
              <a:t>ΤΑΞΙΝΟΜΗΣΗ</a:t>
            </a:r>
            <a:endParaRPr sz="4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3">
            <a:extLst>
              <a:ext uri="{FF2B5EF4-FFF2-40B4-BE49-F238E27FC236}">
                <a16:creationId xmlns:a16="http://schemas.microsoft.com/office/drawing/2014/main" id="{94DBFE12-CC1F-BEDE-C0D5-3B116D3C0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81100"/>
            <a:ext cx="8686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928" y="79247"/>
            <a:ext cx="6610350" cy="117271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3326" y="194259"/>
            <a:ext cx="594360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55" dirty="0">
                <a:solidFill>
                  <a:srgbClr val="006633"/>
                </a:solidFill>
                <a:latin typeface="Times New Roman"/>
                <a:cs typeface="Times New Roman"/>
              </a:rPr>
              <a:t>Histology</a:t>
            </a:r>
            <a:r>
              <a:rPr sz="4200" b="1" spc="-1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4200" b="1" spc="-80" dirty="0">
                <a:solidFill>
                  <a:srgbClr val="006633"/>
                </a:solidFill>
                <a:latin typeface="Times New Roman"/>
                <a:cs typeface="Times New Roman"/>
              </a:rPr>
              <a:t>by</a:t>
            </a:r>
            <a:r>
              <a:rPr sz="4200" b="1" spc="1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4200" b="1" spc="-50" dirty="0">
                <a:solidFill>
                  <a:srgbClr val="006633"/>
                </a:solidFill>
                <a:latin typeface="Times New Roman"/>
                <a:cs typeface="Times New Roman"/>
              </a:rPr>
              <a:t>Tumor</a:t>
            </a:r>
            <a:r>
              <a:rPr sz="4200" b="1" spc="10" dirty="0">
                <a:solidFill>
                  <a:srgbClr val="006633"/>
                </a:solidFill>
                <a:latin typeface="Times New Roman"/>
                <a:cs typeface="Times New Roman"/>
              </a:rPr>
              <a:t> Type</a:t>
            </a:r>
            <a:endParaRPr sz="4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3827" y="3207512"/>
            <a:ext cx="18205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Squamous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cell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39155" y="3102864"/>
            <a:ext cx="2404109" cy="56769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587365" y="3166618"/>
            <a:ext cx="20904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Adenocarcino</a:t>
            </a:r>
            <a:r>
              <a:rPr sz="2000" b="1" spc="-10" dirty="0">
                <a:latin typeface="Arial"/>
                <a:cs typeface="Arial"/>
              </a:rPr>
              <a:t>m</a:t>
            </a:r>
            <a:r>
              <a:rPr sz="2000" b="1" dirty="0"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1436" y="5646420"/>
            <a:ext cx="2865882" cy="56769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68451" y="5709920"/>
            <a:ext cx="25527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Large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cell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carcinoma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66003" y="5622035"/>
            <a:ext cx="2849118" cy="56769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514213" y="5686450"/>
            <a:ext cx="25361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Small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cell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carcinoma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87983" y="1323847"/>
            <a:ext cx="7028180" cy="4427220"/>
            <a:chOff x="887983" y="1323847"/>
            <a:chExt cx="7028180" cy="4427220"/>
          </a:xfrm>
        </p:grpSpPr>
        <p:sp>
          <p:nvSpPr>
            <p:cNvPr id="12" name="object 12"/>
            <p:cNvSpPr/>
            <p:nvPr/>
          </p:nvSpPr>
          <p:spPr>
            <a:xfrm>
              <a:off x="964184" y="1399539"/>
              <a:ext cx="2401570" cy="1758950"/>
            </a:xfrm>
            <a:custGeom>
              <a:avLst/>
              <a:gdLst/>
              <a:ahLst/>
              <a:cxnLst/>
              <a:rect l="l" t="t" r="r" b="b"/>
              <a:pathLst>
                <a:path w="2401570" h="1758950">
                  <a:moveTo>
                    <a:pt x="2401316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0" y="1746250"/>
                  </a:lnTo>
                  <a:lnTo>
                    <a:pt x="0" y="1758950"/>
                  </a:lnTo>
                  <a:lnTo>
                    <a:pt x="2401316" y="1758950"/>
                  </a:lnTo>
                  <a:lnTo>
                    <a:pt x="2401316" y="1746250"/>
                  </a:lnTo>
                  <a:lnTo>
                    <a:pt x="12700" y="1746250"/>
                  </a:lnTo>
                  <a:lnTo>
                    <a:pt x="12700" y="1745996"/>
                  </a:lnTo>
                  <a:lnTo>
                    <a:pt x="2388616" y="1745996"/>
                  </a:lnTo>
                  <a:lnTo>
                    <a:pt x="2401316" y="1745996"/>
                  </a:lnTo>
                  <a:lnTo>
                    <a:pt x="2401316" y="13208"/>
                  </a:lnTo>
                  <a:lnTo>
                    <a:pt x="2388616" y="13208"/>
                  </a:lnTo>
                  <a:lnTo>
                    <a:pt x="12700" y="13208"/>
                  </a:lnTo>
                  <a:lnTo>
                    <a:pt x="12700" y="12700"/>
                  </a:lnTo>
                  <a:lnTo>
                    <a:pt x="2401316" y="12700"/>
                  </a:lnTo>
                  <a:lnTo>
                    <a:pt x="2401316" y="0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0683" y="1336547"/>
              <a:ext cx="2375916" cy="173278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94333" y="1330197"/>
              <a:ext cx="2388870" cy="1745614"/>
            </a:xfrm>
            <a:custGeom>
              <a:avLst/>
              <a:gdLst/>
              <a:ahLst/>
              <a:cxnLst/>
              <a:rect l="l" t="t" r="r" b="b"/>
              <a:pathLst>
                <a:path w="2388870" h="1745614">
                  <a:moveTo>
                    <a:pt x="0" y="1745488"/>
                  </a:moveTo>
                  <a:lnTo>
                    <a:pt x="2388616" y="1745488"/>
                  </a:lnTo>
                  <a:lnTo>
                    <a:pt x="2388616" y="0"/>
                  </a:lnTo>
                  <a:lnTo>
                    <a:pt x="0" y="0"/>
                  </a:lnTo>
                  <a:lnTo>
                    <a:pt x="0" y="174548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572760" y="1404619"/>
              <a:ext cx="2343785" cy="1746250"/>
            </a:xfrm>
            <a:custGeom>
              <a:avLst/>
              <a:gdLst/>
              <a:ahLst/>
              <a:cxnLst/>
              <a:rect l="l" t="t" r="r" b="b"/>
              <a:pathLst>
                <a:path w="2343784" h="1746250">
                  <a:moveTo>
                    <a:pt x="2343404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0" y="1733550"/>
                  </a:lnTo>
                  <a:lnTo>
                    <a:pt x="0" y="1746250"/>
                  </a:lnTo>
                  <a:lnTo>
                    <a:pt x="2343404" y="1746250"/>
                  </a:lnTo>
                  <a:lnTo>
                    <a:pt x="2343404" y="1733550"/>
                  </a:lnTo>
                  <a:lnTo>
                    <a:pt x="12700" y="1733550"/>
                  </a:lnTo>
                  <a:lnTo>
                    <a:pt x="12700" y="1733296"/>
                  </a:lnTo>
                  <a:lnTo>
                    <a:pt x="2330704" y="1733296"/>
                  </a:lnTo>
                  <a:lnTo>
                    <a:pt x="2343404" y="1733296"/>
                  </a:lnTo>
                  <a:lnTo>
                    <a:pt x="2343404" y="12700"/>
                  </a:lnTo>
                  <a:lnTo>
                    <a:pt x="2343404" y="0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09260" y="1341119"/>
              <a:ext cx="2318004" cy="172059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502910" y="1334769"/>
              <a:ext cx="2331085" cy="1733550"/>
            </a:xfrm>
            <a:custGeom>
              <a:avLst/>
              <a:gdLst/>
              <a:ahLst/>
              <a:cxnLst/>
              <a:rect l="l" t="t" r="r" b="b"/>
              <a:pathLst>
                <a:path w="2331084" h="1733550">
                  <a:moveTo>
                    <a:pt x="0" y="1733295"/>
                  </a:moveTo>
                  <a:lnTo>
                    <a:pt x="2330704" y="1733295"/>
                  </a:lnTo>
                  <a:lnTo>
                    <a:pt x="2330704" y="0"/>
                  </a:lnTo>
                  <a:lnTo>
                    <a:pt x="0" y="0"/>
                  </a:lnTo>
                  <a:lnTo>
                    <a:pt x="0" y="173329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72760" y="3780789"/>
              <a:ext cx="2328545" cy="1802130"/>
            </a:xfrm>
            <a:custGeom>
              <a:avLst/>
              <a:gdLst/>
              <a:ahLst/>
              <a:cxnLst/>
              <a:rect l="l" t="t" r="r" b="b"/>
              <a:pathLst>
                <a:path w="2328545" h="1802129">
                  <a:moveTo>
                    <a:pt x="2328164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0" y="1789430"/>
                  </a:lnTo>
                  <a:lnTo>
                    <a:pt x="0" y="1802130"/>
                  </a:lnTo>
                  <a:lnTo>
                    <a:pt x="2328164" y="1802130"/>
                  </a:lnTo>
                  <a:lnTo>
                    <a:pt x="2328164" y="1789430"/>
                  </a:lnTo>
                  <a:lnTo>
                    <a:pt x="2328164" y="12700"/>
                  </a:lnTo>
                  <a:lnTo>
                    <a:pt x="2328164" y="12446"/>
                  </a:lnTo>
                  <a:lnTo>
                    <a:pt x="2328164" y="0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09260" y="3717036"/>
              <a:ext cx="2302764" cy="177698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502910" y="3710686"/>
              <a:ext cx="2315845" cy="1790064"/>
            </a:xfrm>
            <a:custGeom>
              <a:avLst/>
              <a:gdLst/>
              <a:ahLst/>
              <a:cxnLst/>
              <a:rect l="l" t="t" r="r" b="b"/>
              <a:pathLst>
                <a:path w="2315845" h="1790064">
                  <a:moveTo>
                    <a:pt x="0" y="1789683"/>
                  </a:moveTo>
                  <a:lnTo>
                    <a:pt x="2315464" y="1789683"/>
                  </a:lnTo>
                  <a:lnTo>
                    <a:pt x="2315464" y="0"/>
                  </a:lnTo>
                  <a:lnTo>
                    <a:pt x="0" y="0"/>
                  </a:lnTo>
                  <a:lnTo>
                    <a:pt x="0" y="178968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35812" y="3926839"/>
              <a:ext cx="2377440" cy="1823720"/>
            </a:xfrm>
            <a:custGeom>
              <a:avLst/>
              <a:gdLst/>
              <a:ahLst/>
              <a:cxnLst/>
              <a:rect l="l" t="t" r="r" b="b"/>
              <a:pathLst>
                <a:path w="2377440" h="1823720">
                  <a:moveTo>
                    <a:pt x="237693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0" y="1811020"/>
                  </a:lnTo>
                  <a:lnTo>
                    <a:pt x="0" y="1823720"/>
                  </a:lnTo>
                  <a:lnTo>
                    <a:pt x="2376932" y="1823720"/>
                  </a:lnTo>
                  <a:lnTo>
                    <a:pt x="2376932" y="1811032"/>
                  </a:lnTo>
                  <a:lnTo>
                    <a:pt x="2376932" y="12700"/>
                  </a:lnTo>
                  <a:lnTo>
                    <a:pt x="2376932" y="0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72311" y="3863340"/>
              <a:ext cx="2351532" cy="179832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65961" y="3856990"/>
              <a:ext cx="2364740" cy="1811020"/>
            </a:xfrm>
            <a:custGeom>
              <a:avLst/>
              <a:gdLst/>
              <a:ahLst/>
              <a:cxnLst/>
              <a:rect l="l" t="t" r="r" b="b"/>
              <a:pathLst>
                <a:path w="2364740" h="1811020">
                  <a:moveTo>
                    <a:pt x="0" y="1811020"/>
                  </a:moveTo>
                  <a:lnTo>
                    <a:pt x="2364232" y="1811020"/>
                  </a:lnTo>
                  <a:lnTo>
                    <a:pt x="2364232" y="0"/>
                  </a:lnTo>
                  <a:lnTo>
                    <a:pt x="0" y="0"/>
                  </a:lnTo>
                  <a:lnTo>
                    <a:pt x="0" y="181102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1" y="0"/>
              <a:ext cx="1283208" cy="1383791"/>
            </a:xfrm>
            <a:prstGeom prst="rect">
              <a:avLst/>
            </a:prstGeom>
          </p:spPr>
        </p:pic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18350" y="1017650"/>
          <a:ext cx="8388349" cy="51069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5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28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26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5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991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C2CB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Marker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539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Localization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539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Subtype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539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Sensitivity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539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Specificity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539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  <a:lnB w="28575">
                      <a:solidFill>
                        <a:srgbClr val="AD002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6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AD002D"/>
                      </a:solidFill>
                      <a:prstDash val="solid"/>
                    </a:lnR>
                    <a:lnB w="381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AD002D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38100">
                      <a:solidFill>
                        <a:srgbClr val="4F81BC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80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TTF-1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nuclear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ADC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72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75%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97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100%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AD002D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32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4F81BC"/>
                      </a:solidFill>
                      <a:prstDash val="solid"/>
                    </a:lnL>
                    <a:lnR w="53975">
                      <a:solidFill>
                        <a:srgbClr val="FFC000"/>
                      </a:solidFill>
                      <a:prstDash val="solid"/>
                    </a:lnR>
                    <a:lnT w="38100">
                      <a:solidFill>
                        <a:srgbClr val="4F81BC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4F81BC"/>
                      </a:solidFill>
                      <a:prstDash val="solid"/>
                    </a:lnT>
                    <a:lnB w="53975">
                      <a:solidFill>
                        <a:srgbClr val="FFC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AD002D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4F81BC"/>
                      </a:solidFill>
                      <a:prstDash val="solid"/>
                    </a:lnL>
                    <a:lnR w="53975">
                      <a:solidFill>
                        <a:srgbClr val="FFC000"/>
                      </a:solidFill>
                      <a:prstDash val="solid"/>
                    </a:lnR>
                    <a:lnT w="38100">
                      <a:solidFill>
                        <a:srgbClr val="4F81BC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FFC000"/>
                      </a:solidFill>
                      <a:prstDash val="solid"/>
                    </a:lnT>
                    <a:lnB w="28575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Napsin</a:t>
                      </a:r>
                      <a:r>
                        <a:rPr sz="1800" spc="-3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A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FFC000"/>
                      </a:solidFill>
                      <a:prstDash val="solid"/>
                    </a:lnT>
                    <a:lnB w="38100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cytoplasmic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FFC000"/>
                      </a:solidFill>
                      <a:prstDash val="solid"/>
                    </a:lnT>
                    <a:lnB w="38100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ADC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FFC000"/>
                      </a:solidFill>
                      <a:prstDash val="solid"/>
                    </a:lnT>
                    <a:lnB w="38100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81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85%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FFC000"/>
                      </a:solidFill>
                      <a:prstDash val="solid"/>
                    </a:lnT>
                    <a:lnB w="38100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80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~</a:t>
                      </a:r>
                      <a:r>
                        <a:rPr sz="1800" spc="-3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100%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FFC000"/>
                      </a:solidFill>
                      <a:prstDash val="solid"/>
                    </a:lnT>
                    <a:lnB w="38100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FFC000"/>
                      </a:solidFill>
                      <a:prstDash val="solid"/>
                    </a:lnR>
                    <a:lnT w="53975">
                      <a:solidFill>
                        <a:srgbClr val="FFC000"/>
                      </a:solidFill>
                      <a:prstDash val="solid"/>
                    </a:lnT>
                    <a:lnB w="28575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43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CK7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FFC000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cytoplasmic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FFC000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ADC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FFC000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80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&gt;</a:t>
                      </a:r>
                      <a:r>
                        <a:rPr sz="1800" spc="-3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90%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FFC000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57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94%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FFC000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  <a:lnT w="28575">
                      <a:solidFill>
                        <a:srgbClr val="FFC000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93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4F81BC"/>
                      </a:solidFill>
                      <a:prstDash val="solid"/>
                    </a:lnL>
                    <a:lnB w="28575">
                      <a:solidFill>
                        <a:srgbClr val="CC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AD002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Mucin</a:t>
                      </a:r>
                      <a:r>
                        <a:rPr sz="1800" spc="-4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stains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cytoplasmic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ADC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800" spc="-1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variable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800" spc="-1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variable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AD002D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53975">
                      <a:solidFill>
                        <a:srgbClr val="AD002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961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4F81BC"/>
                      </a:solidFill>
                      <a:prstDash val="solid"/>
                    </a:lnL>
                    <a:lnB w="28575">
                      <a:solidFill>
                        <a:srgbClr val="CC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AD002D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FFC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p63</a:t>
                      </a:r>
                      <a:r>
                        <a:rPr sz="1800" spc="-3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(4A4)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38100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nuclear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38100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800" spc="-1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SqCC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38100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95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98%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38100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70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100%?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38100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AD002D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973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4F81BC"/>
                      </a:solidFill>
                      <a:prstDash val="solid"/>
                    </a:lnL>
                    <a:lnR w="38100">
                      <a:solidFill>
                        <a:srgbClr val="FFC000"/>
                      </a:solidFill>
                      <a:prstDash val="solid"/>
                    </a:lnR>
                    <a:lnT w="28575">
                      <a:solidFill>
                        <a:srgbClr val="CC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AD002D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FFC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60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38100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60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38100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60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38100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4769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38100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4769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38100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AD002D"/>
                      </a:solidFill>
                      <a:prstDash val="solid"/>
                    </a:lnR>
                    <a:lnT w="53975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4F81BC"/>
                      </a:solidFill>
                      <a:prstDash val="solid"/>
                    </a:lnL>
                    <a:lnR w="38100">
                      <a:solidFill>
                        <a:srgbClr val="FFC000"/>
                      </a:solidFill>
                      <a:prstDash val="solid"/>
                    </a:lnR>
                    <a:lnT w="28575">
                      <a:solidFill>
                        <a:srgbClr val="CC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FFC000"/>
                      </a:solidFill>
                      <a:prstDash val="solid"/>
                    </a:lnT>
                    <a:lnB w="28575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80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CK5/6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FFC000"/>
                      </a:solidFill>
                      <a:prstDash val="solid"/>
                    </a:lnT>
                    <a:lnB w="28575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cytoplasmic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FFC000"/>
                      </a:solidFill>
                      <a:prstDash val="solid"/>
                    </a:lnT>
                    <a:lnB w="28575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800" spc="-1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SqCC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FFC000"/>
                      </a:solidFill>
                      <a:prstDash val="solid"/>
                    </a:lnT>
                    <a:lnB w="28575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81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88%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FFC000"/>
                      </a:solidFill>
                      <a:prstDash val="solid"/>
                    </a:lnT>
                    <a:lnB w="28575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79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92%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FFC000"/>
                      </a:solidFill>
                      <a:prstDash val="solid"/>
                    </a:lnT>
                    <a:lnB w="28575">
                      <a:solidFill>
                        <a:srgbClr val="FFC000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FFC000"/>
                      </a:solidFill>
                      <a:prstDash val="solid"/>
                    </a:lnR>
                    <a:lnT w="28575">
                      <a:solidFill>
                        <a:srgbClr val="FFC000"/>
                      </a:solidFill>
                      <a:prstDash val="solid"/>
                    </a:lnT>
                    <a:lnB w="28575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277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34bE12</a:t>
                      </a:r>
                      <a:r>
                        <a:rPr sz="1800" spc="-2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(CK903)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FFC000"/>
                      </a:solidFill>
                      <a:prstDash val="solid"/>
                    </a:lnT>
                    <a:lnB w="38100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cytoplasmic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FFC000"/>
                      </a:solidFill>
                      <a:prstDash val="solid"/>
                    </a:lnT>
                    <a:lnB w="38100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spc="-1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SqCC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FFC000"/>
                      </a:solidFill>
                      <a:prstDash val="solid"/>
                    </a:lnT>
                    <a:lnB w="38100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88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100%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FFC000"/>
                      </a:solidFill>
                      <a:prstDash val="solid"/>
                    </a:lnT>
                    <a:lnB w="38100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40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92%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FFC000"/>
                      </a:solidFill>
                      <a:prstDash val="solid"/>
                    </a:lnT>
                    <a:lnB w="38100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  <a:lnT w="28575">
                      <a:solidFill>
                        <a:srgbClr val="FFC000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76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4F81BC"/>
                      </a:solidFill>
                      <a:prstDash val="solid"/>
                    </a:lnL>
                    <a:lnR w="28575">
                      <a:solidFill>
                        <a:srgbClr val="AD002D"/>
                      </a:solidFill>
                      <a:prstDash val="solid"/>
                    </a:lnR>
                    <a:lnB w="381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AD002D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38100">
                      <a:solidFill>
                        <a:srgbClr val="4F81BC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p40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nuclear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SqCC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96-100%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99-100%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AD002D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74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4F81BC"/>
                      </a:solidFill>
                      <a:prstDash val="solid"/>
                    </a:lnL>
                    <a:lnR w="28575">
                      <a:solidFill>
                        <a:srgbClr val="AD002D"/>
                      </a:solidFill>
                      <a:prstDash val="solid"/>
                    </a:lnR>
                    <a:lnT w="38100">
                      <a:solidFill>
                        <a:srgbClr val="4F81BC"/>
                      </a:solidFill>
                      <a:prstDash val="solid"/>
                    </a:lnT>
                    <a:lnB w="381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AD002D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4F81BC"/>
                      </a:solidFill>
                      <a:prstDash val="solid"/>
                    </a:lnT>
                    <a:lnB w="38100">
                      <a:solidFill>
                        <a:srgbClr val="4F81B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AD002D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4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4F81BC"/>
                      </a:solidFill>
                      <a:prstDash val="solid"/>
                    </a:lnL>
                    <a:lnR w="28575">
                      <a:solidFill>
                        <a:srgbClr val="AD002D"/>
                      </a:solidFill>
                      <a:prstDash val="solid"/>
                    </a:lnR>
                    <a:lnT w="38100">
                      <a:solidFill>
                        <a:srgbClr val="4F81BC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AD002D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28575">
                      <a:solidFill>
                        <a:srgbClr val="AD002D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28575">
                      <a:solidFill>
                        <a:srgbClr val="AD002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5632">
                <a:tc rowSpan="4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B w="38100">
                      <a:solidFill>
                        <a:srgbClr val="4F81BC"/>
                      </a:solidFill>
                      <a:prstDash val="soli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Desmocollin-3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spc="-1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membrane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spc="-1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SqCC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73%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100%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28575">
                      <a:solidFill>
                        <a:srgbClr val="AD002D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  <a:lnT w="28575">
                      <a:solidFill>
                        <a:srgbClr val="AD002D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1475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B w="38100">
                      <a:solidFill>
                        <a:srgbClr val="4F81BC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SOX2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nuclear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SqCC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80%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96%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640105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B w="38100">
                      <a:solidFill>
                        <a:srgbClr val="4F81BC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S100A7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089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3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C</a:t>
                      </a:r>
                      <a:r>
                        <a:rPr sz="180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ytopla</a:t>
                      </a:r>
                      <a:r>
                        <a:rPr sz="1800" spc="-1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s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m</a:t>
                      </a:r>
                      <a:r>
                        <a:rPr sz="180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ic/  </a:t>
                      </a: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nuclear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SqCC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71%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87%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796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B w="38100">
                      <a:solidFill>
                        <a:srgbClr val="4F81BC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Thrombomodulin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membrane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0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SqCC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79%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solidFill>
                            <a:srgbClr val="205868"/>
                          </a:solidFill>
                          <a:latin typeface="Cambria"/>
                          <a:cs typeface="Cambria"/>
                        </a:rPr>
                        <a:t>80%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7652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2C2CB8"/>
                      </a:solidFill>
                      <a:prstDash val="solid"/>
                    </a:lnR>
                    <a:lnT w="38100">
                      <a:solidFill>
                        <a:srgbClr val="4F81BC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2C2CB8"/>
                      </a:solidFill>
                      <a:prstDash val="solid"/>
                    </a:lnL>
                    <a:lnR w="12700">
                      <a:solidFill>
                        <a:srgbClr val="2C2CB8"/>
                      </a:solidFill>
                      <a:prstDash val="solid"/>
                    </a:lnR>
                    <a:lnT w="12700">
                      <a:solidFill>
                        <a:srgbClr val="2C2CB8"/>
                      </a:solidFill>
                      <a:prstDash val="solid"/>
                    </a:lnT>
                    <a:lnB w="12700">
                      <a:solidFill>
                        <a:srgbClr val="2C2CB8"/>
                      </a:solidFill>
                      <a:prstDash val="solid"/>
                    </a:lnB>
                    <a:solidFill>
                      <a:srgbClr val="AF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2C2CB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32689" y="6195771"/>
            <a:ext cx="762825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Cambria"/>
                <a:cs typeface="Cambria"/>
              </a:rPr>
              <a:t>Terry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J,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et </a:t>
            </a:r>
            <a:r>
              <a:rPr sz="1400" spc="-5" dirty="0">
                <a:latin typeface="Cambria"/>
                <a:cs typeface="Cambria"/>
              </a:rPr>
              <a:t>al.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i="1" spc="-5" dirty="0">
                <a:latin typeface="Cambria"/>
                <a:cs typeface="Cambria"/>
              </a:rPr>
              <a:t>Am</a:t>
            </a:r>
            <a:r>
              <a:rPr sz="1400" i="1" spc="-1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J</a:t>
            </a:r>
            <a:r>
              <a:rPr sz="1400" i="1" spc="-5" dirty="0">
                <a:latin typeface="Cambria"/>
                <a:cs typeface="Cambria"/>
              </a:rPr>
              <a:t> Surg</a:t>
            </a:r>
            <a:r>
              <a:rPr sz="1400" i="1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Pathol.</a:t>
            </a:r>
            <a:r>
              <a:rPr sz="1400" i="1" spc="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2010;34:1805-1811;</a:t>
            </a:r>
            <a:r>
              <a:rPr sz="1400" spc="-20" dirty="0">
                <a:latin typeface="Cambria"/>
                <a:cs typeface="Cambria"/>
              </a:rPr>
              <a:t> Tsuta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K,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et </a:t>
            </a:r>
            <a:r>
              <a:rPr sz="1400" spc="-5" dirty="0">
                <a:latin typeface="Cambria"/>
                <a:cs typeface="Cambria"/>
              </a:rPr>
              <a:t>al.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J</a:t>
            </a:r>
            <a:r>
              <a:rPr sz="1400" i="1" spc="-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Thorac</a:t>
            </a:r>
            <a:r>
              <a:rPr sz="1400" i="1" spc="-5" dirty="0">
                <a:latin typeface="Cambria"/>
                <a:cs typeface="Cambria"/>
              </a:rPr>
              <a:t> Oncol.</a:t>
            </a:r>
            <a:r>
              <a:rPr sz="1400" i="1" spc="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2011;6:1190-1199; </a:t>
            </a:r>
            <a:r>
              <a:rPr sz="1400" spc="-29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Mukhopadhyay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spc="-5" dirty="0">
                <a:latin typeface="Cambria"/>
                <a:cs typeface="Cambria"/>
              </a:rPr>
              <a:t>S,</a:t>
            </a:r>
            <a:r>
              <a:rPr sz="1400" dirty="0">
                <a:latin typeface="Cambria"/>
                <a:cs typeface="Cambria"/>
              </a:rPr>
              <a:t> et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al</a:t>
            </a:r>
            <a:r>
              <a:rPr sz="1400" i="1" dirty="0">
                <a:latin typeface="Cambria"/>
                <a:cs typeface="Cambria"/>
              </a:rPr>
              <a:t>. </a:t>
            </a:r>
            <a:r>
              <a:rPr sz="1400" i="1" spc="-5" dirty="0">
                <a:latin typeface="Cambria"/>
                <a:cs typeface="Cambria"/>
              </a:rPr>
              <a:t>Am</a:t>
            </a:r>
            <a:r>
              <a:rPr sz="1400" i="1" spc="-1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J</a:t>
            </a:r>
            <a:r>
              <a:rPr sz="1400" i="1" spc="-5" dirty="0">
                <a:latin typeface="Cambria"/>
                <a:cs typeface="Cambria"/>
              </a:rPr>
              <a:t> Surg </a:t>
            </a:r>
            <a:r>
              <a:rPr sz="1400" i="1" spc="-10" dirty="0">
                <a:latin typeface="Cambria"/>
                <a:cs typeface="Cambria"/>
              </a:rPr>
              <a:t>Pathol.</a:t>
            </a:r>
            <a:r>
              <a:rPr sz="1400" i="1" spc="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2011;35:15-25.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7661" y="1800630"/>
            <a:ext cx="294005" cy="1712595"/>
          </a:xfrm>
          <a:prstGeom prst="rect">
            <a:avLst/>
          </a:prstGeom>
        </p:spPr>
        <p:txBody>
          <a:bodyPr vert="vert270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800" b="1" spc="-15" dirty="0">
                <a:solidFill>
                  <a:srgbClr val="205868"/>
                </a:solidFill>
                <a:latin typeface="Cambria"/>
                <a:cs typeface="Cambria"/>
              </a:rPr>
              <a:t>Commonly</a:t>
            </a:r>
            <a:r>
              <a:rPr sz="1800" b="1" spc="-65" dirty="0">
                <a:solidFill>
                  <a:srgbClr val="205868"/>
                </a:solidFill>
                <a:latin typeface="Cambria"/>
                <a:cs typeface="Cambria"/>
              </a:rPr>
              <a:t> </a:t>
            </a:r>
            <a:r>
              <a:rPr sz="1800" b="1" spc="-5" dirty="0">
                <a:solidFill>
                  <a:srgbClr val="205868"/>
                </a:solidFill>
                <a:latin typeface="Cambria"/>
                <a:cs typeface="Cambria"/>
              </a:rPr>
              <a:t>Used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8458" y="4015127"/>
            <a:ext cx="294005" cy="2087880"/>
          </a:xfrm>
          <a:prstGeom prst="rect">
            <a:avLst/>
          </a:prstGeom>
        </p:spPr>
        <p:txBody>
          <a:bodyPr vert="vert270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800" b="1" spc="-15" dirty="0">
                <a:solidFill>
                  <a:srgbClr val="205868"/>
                </a:solidFill>
                <a:latin typeface="Cambria"/>
                <a:cs typeface="Cambria"/>
              </a:rPr>
              <a:t>Recently</a:t>
            </a:r>
            <a:r>
              <a:rPr sz="1800" b="1" spc="-50" dirty="0">
                <a:solidFill>
                  <a:srgbClr val="205868"/>
                </a:solidFill>
                <a:latin typeface="Cambria"/>
                <a:cs typeface="Cambria"/>
              </a:rPr>
              <a:t> </a:t>
            </a:r>
            <a:r>
              <a:rPr sz="1800" b="1" spc="-15" dirty="0">
                <a:solidFill>
                  <a:srgbClr val="205868"/>
                </a:solidFill>
                <a:latin typeface="Cambria"/>
                <a:cs typeface="Cambria"/>
              </a:rPr>
              <a:t>Developed</a:t>
            </a:r>
            <a:endParaRPr sz="1800">
              <a:latin typeface="Cambria"/>
              <a:cs typeface="Cambr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81000" y="3089338"/>
            <a:ext cx="8510270" cy="1222375"/>
            <a:chOff x="381000" y="3089338"/>
            <a:chExt cx="8510270" cy="122237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9327" y="3974592"/>
              <a:ext cx="8171688" cy="10807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1000" y="3089338"/>
              <a:ext cx="300990" cy="1221867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835657" y="0"/>
            <a:ext cx="578294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76450" marR="5080" indent="-206375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6F2F9F"/>
                </a:solidFill>
                <a:latin typeface="Cambria"/>
                <a:cs typeface="Cambria"/>
              </a:rPr>
              <a:t>Role of IHC in </a:t>
            </a:r>
            <a:r>
              <a:rPr b="1" spc="-5" dirty="0">
                <a:solidFill>
                  <a:srgbClr val="6F2F9F"/>
                </a:solidFill>
                <a:latin typeface="Cambria"/>
                <a:cs typeface="Cambria"/>
              </a:rPr>
              <a:t>Subclassification </a:t>
            </a:r>
            <a:r>
              <a:rPr b="1" spc="-69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b="1" spc="-5" dirty="0">
                <a:solidFill>
                  <a:srgbClr val="6F2F9F"/>
                </a:solidFill>
                <a:latin typeface="Cambria"/>
                <a:cs typeface="Cambria"/>
              </a:rPr>
              <a:t>of</a:t>
            </a:r>
            <a:r>
              <a:rPr b="1" spc="-1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b="1" spc="-5" dirty="0">
                <a:solidFill>
                  <a:srgbClr val="6F2F9F"/>
                </a:solidFill>
                <a:latin typeface="Cambria"/>
                <a:cs typeface="Cambria"/>
              </a:rPr>
              <a:t>NSCLC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415" y="182879"/>
            <a:ext cx="3502914" cy="95326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75971"/>
            <a:ext cx="296164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b="1" spc="-160" dirty="0">
                <a:solidFill>
                  <a:srgbClr val="006633"/>
                </a:solidFill>
                <a:latin typeface="Times New Roman"/>
                <a:cs typeface="Times New Roman"/>
              </a:rPr>
              <a:t>Αδενοκαρκίνωμα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0242" y="1381125"/>
            <a:ext cx="43116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4350" b="1" spc="15" baseline="-16283" dirty="0">
                <a:latin typeface="Comic Sans MS"/>
                <a:cs typeface="Comic Sans MS"/>
              </a:rPr>
              <a:t>1</a:t>
            </a:r>
            <a:r>
              <a:rPr sz="1900" b="1" spc="10" dirty="0">
                <a:latin typeface="Comic Sans MS"/>
                <a:cs typeface="Comic Sans MS"/>
              </a:rPr>
              <a:t>ο</a:t>
            </a:r>
            <a:endParaRPr sz="19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2742" y="1491233"/>
            <a:ext cx="6852920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22019" indent="-909955">
              <a:lnSpc>
                <a:spcPct val="100000"/>
              </a:lnSpc>
              <a:spcBef>
                <a:spcPts val="105"/>
              </a:spcBef>
              <a:buClr>
                <a:srgbClr val="CC9900"/>
              </a:buClr>
              <a:buSzPct val="63793"/>
              <a:buFont typeface="Wingdings"/>
              <a:buChar char=""/>
              <a:tabLst>
                <a:tab pos="922019" algn="l"/>
                <a:tab pos="922655" algn="l"/>
              </a:tabLst>
            </a:pPr>
            <a:r>
              <a:rPr sz="2900" b="1" dirty="0">
                <a:latin typeface="Comic Sans MS"/>
                <a:cs typeface="Comic Sans MS"/>
              </a:rPr>
              <a:t>σε</a:t>
            </a:r>
            <a:r>
              <a:rPr sz="2900" b="1" spc="-10" dirty="0">
                <a:latin typeface="Comic Sans MS"/>
                <a:cs typeface="Comic Sans MS"/>
              </a:rPr>
              <a:t> </a:t>
            </a:r>
            <a:r>
              <a:rPr sz="2900" b="1" dirty="0">
                <a:latin typeface="Comic Sans MS"/>
                <a:cs typeface="Comic Sans MS"/>
              </a:rPr>
              <a:t>συχνότητα,</a:t>
            </a:r>
            <a:r>
              <a:rPr sz="2900" b="1" spc="-30" dirty="0">
                <a:latin typeface="Comic Sans MS"/>
                <a:cs typeface="Comic Sans MS"/>
              </a:rPr>
              <a:t> </a:t>
            </a:r>
            <a:r>
              <a:rPr sz="2900" b="1" u="heavy" spc="-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το</a:t>
            </a:r>
            <a:r>
              <a:rPr sz="2900" b="1" u="heavy" spc="-1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2900" b="1" u="heavy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συχνότερο</a:t>
            </a:r>
            <a:r>
              <a:rPr sz="2900" b="1" u="heavy" spc="-2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2900" b="1" u="heavy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σε</a:t>
            </a:r>
            <a:r>
              <a:rPr sz="2900" b="1" u="heavy" spc="-2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2900" u="heavy" dirty="0">
                <a:uFill>
                  <a:solidFill>
                    <a:srgbClr val="000000"/>
                  </a:solidFill>
                </a:uFill>
                <a:latin typeface="Segoe UI Emoji"/>
                <a:cs typeface="Segoe UI Emoji"/>
              </a:rPr>
              <a:t>♀</a:t>
            </a:r>
            <a:endParaRPr sz="2900">
              <a:latin typeface="Segoe UI Emoji"/>
              <a:cs typeface="Segoe UI Emoj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2742" y="2419350"/>
            <a:ext cx="8181340" cy="2972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lr>
                <a:srgbClr val="CC9900"/>
              </a:buClr>
              <a:buSzPct val="63793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900" b="1" u="heavy" spc="-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κυρίως</a:t>
            </a:r>
            <a:r>
              <a:rPr sz="2900" b="1" u="heavy" spc="-5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2900" b="1" u="heavy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περιφερικά</a:t>
            </a:r>
            <a:endParaRPr sz="29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Clr>
                <a:srgbClr val="CC9900"/>
              </a:buClr>
              <a:buFont typeface="Wingdings"/>
              <a:buChar char=""/>
            </a:pPr>
            <a:endParaRPr sz="27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buClr>
                <a:srgbClr val="CC9900"/>
              </a:buClr>
              <a:buSzPct val="63793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900" b="1" spc="-5" dirty="0">
                <a:latin typeface="Comic Sans MS"/>
                <a:cs typeface="Comic Sans MS"/>
              </a:rPr>
              <a:t>Πρωην</a:t>
            </a:r>
            <a:r>
              <a:rPr sz="2900" b="1" spc="-10" dirty="0">
                <a:latin typeface="Comic Sans MS"/>
                <a:cs typeface="Comic Sans MS"/>
              </a:rPr>
              <a:t> </a:t>
            </a:r>
            <a:r>
              <a:rPr sz="2900" b="1" spc="-5" dirty="0">
                <a:latin typeface="Comic Sans MS"/>
                <a:cs typeface="Comic Sans MS"/>
              </a:rPr>
              <a:t>βρογχιολοκυψελιδικό</a:t>
            </a:r>
            <a:r>
              <a:rPr sz="2900" b="1" spc="-35" dirty="0">
                <a:latin typeface="Comic Sans MS"/>
                <a:cs typeface="Comic Sans MS"/>
              </a:rPr>
              <a:t> </a:t>
            </a:r>
            <a:r>
              <a:rPr sz="2900" b="1" spc="-5" dirty="0">
                <a:latin typeface="Comic Sans MS"/>
                <a:cs typeface="Comic Sans MS"/>
              </a:rPr>
              <a:t>καρκίνωμα </a:t>
            </a:r>
            <a:r>
              <a:rPr sz="2900" b="1" dirty="0">
                <a:latin typeface="Comic Sans MS"/>
                <a:cs typeface="Comic Sans MS"/>
              </a:rPr>
              <a:t>:</a:t>
            </a:r>
            <a:endParaRPr sz="2900">
              <a:latin typeface="Comic Sans MS"/>
              <a:cs typeface="Comic Sans MS"/>
            </a:endParaRPr>
          </a:p>
          <a:p>
            <a:pPr marL="1259205" lvl="1" indent="-333375">
              <a:lnSpc>
                <a:spcPct val="100000"/>
              </a:lnSpc>
              <a:spcBef>
                <a:spcPts val="1670"/>
              </a:spcBef>
              <a:buChar char="-"/>
              <a:tabLst>
                <a:tab pos="1259840" algn="l"/>
              </a:tabLst>
            </a:pPr>
            <a:r>
              <a:rPr sz="2500" b="1" spc="-5" dirty="0">
                <a:latin typeface="Comic Sans MS"/>
                <a:cs typeface="Comic Sans MS"/>
              </a:rPr>
              <a:t>αργή</a:t>
            </a:r>
            <a:r>
              <a:rPr sz="2500" b="1" dirty="0">
                <a:latin typeface="Comic Sans MS"/>
                <a:cs typeface="Comic Sans MS"/>
              </a:rPr>
              <a:t> </a:t>
            </a:r>
            <a:r>
              <a:rPr sz="2500" b="1" spc="-5" dirty="0">
                <a:latin typeface="Comic Sans MS"/>
                <a:cs typeface="Comic Sans MS"/>
              </a:rPr>
              <a:t>ανάπτυξη</a:t>
            </a:r>
            <a:r>
              <a:rPr sz="2500" b="1" spc="10" dirty="0">
                <a:latin typeface="Comic Sans MS"/>
                <a:cs typeface="Comic Sans MS"/>
              </a:rPr>
              <a:t> </a:t>
            </a:r>
            <a:r>
              <a:rPr sz="2500" b="1" spc="-10" dirty="0">
                <a:latin typeface="Comic Sans MS"/>
                <a:cs typeface="Comic Sans MS"/>
              </a:rPr>
              <a:t>(ψευδώς</a:t>
            </a:r>
            <a:r>
              <a:rPr sz="2500" b="1" spc="20" dirty="0">
                <a:latin typeface="Comic Sans MS"/>
                <a:cs typeface="Comic Sans MS"/>
              </a:rPr>
              <a:t> </a:t>
            </a:r>
            <a:r>
              <a:rPr sz="2500" b="1" spc="-5" dirty="0">
                <a:latin typeface="Comic Sans MS"/>
                <a:cs typeface="Comic Sans MS"/>
              </a:rPr>
              <a:t>(-)</a:t>
            </a:r>
            <a:r>
              <a:rPr sz="2500" b="1" spc="10" dirty="0">
                <a:latin typeface="Comic Sans MS"/>
                <a:cs typeface="Comic Sans MS"/>
              </a:rPr>
              <a:t> </a:t>
            </a:r>
            <a:r>
              <a:rPr sz="2500" b="1" spc="-5" dirty="0">
                <a:latin typeface="Comic Sans MS"/>
                <a:cs typeface="Comic Sans MS"/>
              </a:rPr>
              <a:t>PET)</a:t>
            </a:r>
            <a:endParaRPr sz="2500">
              <a:latin typeface="Comic Sans MS"/>
              <a:cs typeface="Comic Sans MS"/>
            </a:endParaRPr>
          </a:p>
          <a:p>
            <a:pPr marL="1259205" lvl="1" indent="-333375">
              <a:lnSpc>
                <a:spcPct val="100000"/>
              </a:lnSpc>
              <a:spcBef>
                <a:spcPts val="830"/>
              </a:spcBef>
              <a:buChar char="-"/>
              <a:tabLst>
                <a:tab pos="1259840" algn="l"/>
              </a:tabLst>
            </a:pPr>
            <a:r>
              <a:rPr sz="2500" b="1" spc="-5" dirty="0">
                <a:latin typeface="Comic Sans MS"/>
                <a:cs typeface="Comic Sans MS"/>
              </a:rPr>
              <a:t>χαρακτηριστική</a:t>
            </a:r>
            <a:r>
              <a:rPr sz="2500" b="1" spc="15" dirty="0">
                <a:latin typeface="Comic Sans MS"/>
                <a:cs typeface="Comic Sans MS"/>
              </a:rPr>
              <a:t> </a:t>
            </a:r>
            <a:r>
              <a:rPr sz="2500" b="1" spc="-5" dirty="0">
                <a:latin typeface="Comic Sans MS"/>
                <a:cs typeface="Comic Sans MS"/>
              </a:rPr>
              <a:t>α/α</a:t>
            </a:r>
            <a:r>
              <a:rPr sz="2500" b="1" spc="-10" dirty="0">
                <a:latin typeface="Comic Sans MS"/>
                <a:cs typeface="Comic Sans MS"/>
              </a:rPr>
              <a:t> (εικόνα</a:t>
            </a:r>
            <a:r>
              <a:rPr sz="2500" b="1" spc="10" dirty="0">
                <a:latin typeface="Comic Sans MS"/>
                <a:cs typeface="Comic Sans MS"/>
              </a:rPr>
              <a:t> </a:t>
            </a:r>
            <a:r>
              <a:rPr sz="2500" b="1" spc="-10" dirty="0">
                <a:latin typeface="Comic Sans MS"/>
                <a:cs typeface="Comic Sans MS"/>
              </a:rPr>
              <a:t>βραγχοπνευμονίας)</a:t>
            </a:r>
            <a:endParaRPr sz="2500">
              <a:latin typeface="Comic Sans MS"/>
              <a:cs typeface="Comic Sans MS"/>
            </a:endParaRPr>
          </a:p>
          <a:p>
            <a:pPr marL="1312545" lvl="1" indent="-386715">
              <a:lnSpc>
                <a:spcPct val="100000"/>
              </a:lnSpc>
              <a:spcBef>
                <a:spcPts val="430"/>
              </a:spcBef>
              <a:buSzPct val="116000"/>
              <a:buChar char="-"/>
              <a:tabLst>
                <a:tab pos="1313180" algn="l"/>
              </a:tabLst>
            </a:pPr>
            <a:r>
              <a:rPr sz="2500" b="1" spc="-5" dirty="0">
                <a:latin typeface="Comic Sans MS"/>
                <a:cs typeface="Comic Sans MS"/>
              </a:rPr>
              <a:t>χαρακτηριστική</a:t>
            </a:r>
            <a:r>
              <a:rPr sz="2500" b="1" spc="15" dirty="0">
                <a:latin typeface="Comic Sans MS"/>
                <a:cs typeface="Comic Sans MS"/>
              </a:rPr>
              <a:t> </a:t>
            </a:r>
            <a:r>
              <a:rPr sz="2500" b="1" spc="-10" dirty="0">
                <a:latin typeface="Comic Sans MS"/>
                <a:cs typeface="Comic Sans MS"/>
              </a:rPr>
              <a:t>βρογχόρροια</a:t>
            </a:r>
            <a:endParaRPr sz="25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415" y="182879"/>
            <a:ext cx="5753862" cy="95326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75971"/>
            <a:ext cx="521398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b="1" spc="-105" dirty="0">
                <a:solidFill>
                  <a:srgbClr val="006633"/>
                </a:solidFill>
                <a:latin typeface="Times New Roman"/>
                <a:cs typeface="Times New Roman"/>
              </a:rPr>
              <a:t>Πλακώδες</a:t>
            </a:r>
            <a:r>
              <a:rPr sz="3400" b="1" spc="-5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400" b="1" spc="-150" dirty="0">
                <a:solidFill>
                  <a:srgbClr val="006633"/>
                </a:solidFill>
                <a:latin typeface="Times New Roman"/>
                <a:cs typeface="Times New Roman"/>
              </a:rPr>
              <a:t>(ακανθοκυτταρικό)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4717" y="1507363"/>
            <a:ext cx="33337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150" b="1" baseline="-17195" dirty="0">
                <a:latin typeface="Comic Sans MS"/>
                <a:cs typeface="Comic Sans MS"/>
              </a:rPr>
              <a:t>2</a:t>
            </a:r>
            <a:r>
              <a:rPr sz="1400" b="1" dirty="0">
                <a:latin typeface="Comic Sans MS"/>
                <a:cs typeface="Comic Sans MS"/>
              </a:rPr>
              <a:t>ο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217" y="1588134"/>
            <a:ext cx="243141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8350" indent="-756285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768350" algn="l"/>
                <a:tab pos="768985" algn="l"/>
              </a:tabLst>
            </a:pPr>
            <a:r>
              <a:rPr sz="2100" b="1" dirty="0">
                <a:latin typeface="Comic Sans MS"/>
                <a:cs typeface="Comic Sans MS"/>
              </a:rPr>
              <a:t>σε</a:t>
            </a:r>
            <a:r>
              <a:rPr sz="2100" b="1" spc="-7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συχνότητα</a:t>
            </a:r>
            <a:endParaRPr sz="21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7217" y="2196210"/>
            <a:ext cx="6942455" cy="3387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100" b="1" dirty="0">
                <a:latin typeface="Comic Sans MS"/>
                <a:cs typeface="Comic Sans MS"/>
              </a:rPr>
              <a:t>παρέγχυμα</a:t>
            </a:r>
            <a:r>
              <a:rPr sz="2100" b="1" spc="-45" dirty="0">
                <a:latin typeface="Comic Sans MS"/>
                <a:cs typeface="Comic Sans MS"/>
              </a:rPr>
              <a:t> </a:t>
            </a:r>
            <a:r>
              <a:rPr sz="2100" b="1" dirty="0">
                <a:latin typeface="Comic Sans MS"/>
                <a:cs typeface="Comic Sans MS"/>
              </a:rPr>
              <a:t>ή</a:t>
            </a:r>
            <a:r>
              <a:rPr sz="2100" b="1" spc="-15" dirty="0">
                <a:latin typeface="Comic Sans MS"/>
                <a:cs typeface="Comic Sans MS"/>
              </a:rPr>
              <a:t> </a:t>
            </a:r>
            <a:r>
              <a:rPr sz="2100" b="1" dirty="0">
                <a:latin typeface="Comic Sans MS"/>
                <a:cs typeface="Comic Sans MS"/>
              </a:rPr>
              <a:t>ενδοβρογχικά</a:t>
            </a:r>
            <a:r>
              <a:rPr sz="2100" b="1" spc="-2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(συχνότερο)</a:t>
            </a:r>
            <a:r>
              <a:rPr sz="2100" b="1" spc="5" dirty="0">
                <a:latin typeface="Comic Sans MS"/>
                <a:cs typeface="Comic Sans MS"/>
              </a:rPr>
              <a:t> </a:t>
            </a:r>
            <a:r>
              <a:rPr sz="2100" b="1" dirty="0">
                <a:latin typeface="Times New Roman"/>
                <a:cs typeface="Times New Roman"/>
              </a:rPr>
              <a:t>→</a:t>
            </a:r>
            <a:r>
              <a:rPr sz="2100" b="1" spc="375" dirty="0">
                <a:latin typeface="Times New Roman"/>
                <a:cs typeface="Times New Roman"/>
              </a:rPr>
              <a:t> </a:t>
            </a:r>
            <a:r>
              <a:rPr sz="2100" b="1" u="heavy" spc="-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απόφραξη</a:t>
            </a:r>
            <a:endParaRPr sz="21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2270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100" b="1" u="heavy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συνήθως</a:t>
            </a:r>
            <a:r>
              <a:rPr sz="2100" b="1" u="heavy" spc="-3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2100" b="1" u="heavy" spc="-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κεντρικής</a:t>
            </a:r>
            <a:r>
              <a:rPr sz="2100" b="1" u="heavy" spc="-2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2100" b="1" u="heavy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εντόπισης</a:t>
            </a:r>
            <a:endParaRPr sz="21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2265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100" b="1" spc="-5" dirty="0">
                <a:latin typeface="Comic Sans MS"/>
                <a:cs typeface="Comic Sans MS"/>
              </a:rPr>
              <a:t>ανώμαλη</a:t>
            </a:r>
            <a:r>
              <a:rPr sz="2100" b="1" spc="-1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(ανθοκραμβοειδή) </a:t>
            </a:r>
            <a:r>
              <a:rPr sz="2100" b="1" dirty="0">
                <a:latin typeface="Comic Sans MS"/>
                <a:cs typeface="Comic Sans MS"/>
              </a:rPr>
              <a:t>παρυφή,</a:t>
            </a:r>
            <a:r>
              <a:rPr sz="2100" b="1" spc="-30" dirty="0">
                <a:latin typeface="Comic Sans MS"/>
                <a:cs typeface="Comic Sans MS"/>
              </a:rPr>
              <a:t> </a:t>
            </a:r>
            <a:r>
              <a:rPr sz="2100" b="1" dirty="0">
                <a:latin typeface="Comic Sans MS"/>
                <a:cs typeface="Comic Sans MS"/>
              </a:rPr>
              <a:t>συχνά</a:t>
            </a:r>
            <a:r>
              <a:rPr sz="2100" b="1" spc="-1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νέκρωση</a:t>
            </a:r>
            <a:endParaRPr sz="21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2275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100" b="1" dirty="0">
                <a:latin typeface="Comic Sans MS"/>
                <a:cs typeface="Comic Sans MS"/>
              </a:rPr>
              <a:t>προηγούμενη</a:t>
            </a:r>
            <a:r>
              <a:rPr sz="2100" b="1" spc="-3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μετάπλαση</a:t>
            </a:r>
            <a:r>
              <a:rPr sz="2100" b="1" spc="-1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βρογχικού</a:t>
            </a:r>
            <a:r>
              <a:rPr sz="2100" b="1" spc="-3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επιθηλίου</a:t>
            </a:r>
            <a:endParaRPr sz="21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2265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100" b="1" dirty="0">
                <a:latin typeface="Comic Sans MS"/>
                <a:cs typeface="Comic Sans MS"/>
              </a:rPr>
              <a:t>αργή</a:t>
            </a:r>
            <a:r>
              <a:rPr sz="2100" b="1" spc="-4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ανάπτυξη</a:t>
            </a:r>
            <a:endParaRPr sz="21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2270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100" b="1" spc="-5" dirty="0">
                <a:latin typeface="Comic Sans MS"/>
                <a:cs typeface="Comic Sans MS"/>
              </a:rPr>
              <a:t>Παραλλαγή:</a:t>
            </a:r>
            <a:r>
              <a:rPr sz="2100" b="1" spc="-1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πλακώδες</a:t>
            </a:r>
            <a:r>
              <a:rPr sz="2100" b="1" spc="-2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με</a:t>
            </a:r>
            <a:r>
              <a:rPr sz="2100" b="1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ατρακτόμορφα</a:t>
            </a:r>
            <a:r>
              <a:rPr sz="2100" b="1" spc="-5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κύτταρα</a:t>
            </a:r>
            <a:endParaRPr sz="21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415" y="182879"/>
            <a:ext cx="3667505" cy="95326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75971"/>
            <a:ext cx="313118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b="1" spc="-150" dirty="0">
                <a:solidFill>
                  <a:srgbClr val="006633"/>
                </a:solidFill>
                <a:latin typeface="Times New Roman"/>
                <a:cs typeface="Times New Roman"/>
              </a:rPr>
              <a:t>Μεγαλοκυτταρικό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7217" y="1203197"/>
            <a:ext cx="7879080" cy="1370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100" b="1" spc="-5" dirty="0">
                <a:latin typeface="Comic Sans MS"/>
                <a:cs typeface="Comic Sans MS"/>
              </a:rPr>
              <a:t>Υποποικιλίες</a:t>
            </a:r>
            <a:r>
              <a:rPr sz="2100" b="1" spc="-1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με μορφολογικά</a:t>
            </a:r>
            <a:r>
              <a:rPr sz="2100" b="1" spc="-4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και λειτουργικά</a:t>
            </a:r>
            <a:r>
              <a:rPr sz="2100" b="1" spc="-1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χαρακτηριστικά</a:t>
            </a:r>
            <a:endParaRPr sz="2100">
              <a:latin typeface="Comic Sans MS"/>
              <a:cs typeface="Comic Sans MS"/>
            </a:endParaRPr>
          </a:p>
          <a:p>
            <a:pPr marL="354965" marR="957580">
              <a:lnSpc>
                <a:spcPct val="160000"/>
              </a:lnSpc>
            </a:pPr>
            <a:r>
              <a:rPr sz="2100" b="1" dirty="0">
                <a:latin typeface="Comic Sans MS"/>
                <a:cs typeface="Comic Sans MS"/>
              </a:rPr>
              <a:t>που </a:t>
            </a:r>
            <a:r>
              <a:rPr sz="2100" b="1" spc="-5" dirty="0">
                <a:latin typeface="Comic Sans MS"/>
                <a:cs typeface="Comic Sans MS"/>
              </a:rPr>
              <a:t>μοιάζουν με </a:t>
            </a:r>
            <a:r>
              <a:rPr sz="2100" b="1" dirty="0">
                <a:latin typeface="Comic Sans MS"/>
                <a:cs typeface="Comic Sans MS"/>
              </a:rPr>
              <a:t>άλλους </a:t>
            </a:r>
            <a:r>
              <a:rPr sz="2100" b="1" spc="-10" dirty="0">
                <a:latin typeface="Comic Sans MS"/>
                <a:cs typeface="Comic Sans MS"/>
              </a:rPr>
              <a:t>τύπους </a:t>
            </a:r>
            <a:r>
              <a:rPr sz="2100" b="1" spc="-5" dirty="0">
                <a:latin typeface="Comic Sans MS"/>
                <a:cs typeface="Comic Sans MS"/>
              </a:rPr>
              <a:t>καρκίνου </a:t>
            </a:r>
            <a:r>
              <a:rPr sz="2100" b="1" dirty="0">
                <a:latin typeface="Comic Sans MS"/>
                <a:cs typeface="Comic Sans MS"/>
              </a:rPr>
              <a:t>πνεύμονα ή </a:t>
            </a:r>
            <a:r>
              <a:rPr sz="2100" b="1" spc="-90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μεταστατικού </a:t>
            </a:r>
            <a:r>
              <a:rPr sz="2100" b="1" dirty="0">
                <a:latin typeface="Comic Sans MS"/>
                <a:cs typeface="Comic Sans MS"/>
              </a:rPr>
              <a:t>καρκίνου</a:t>
            </a:r>
            <a:endParaRPr sz="21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415" y="182879"/>
            <a:ext cx="3419094" cy="95326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75971"/>
            <a:ext cx="288163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b="1" spc="-170" dirty="0">
                <a:solidFill>
                  <a:srgbClr val="006633"/>
                </a:solidFill>
                <a:latin typeface="Times New Roman"/>
                <a:cs typeface="Times New Roman"/>
              </a:rPr>
              <a:t>Μικροκυτταρικό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4717" y="1505458"/>
            <a:ext cx="38163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750" b="1" baseline="-16666" dirty="0">
                <a:latin typeface="Comic Sans MS"/>
                <a:cs typeface="Comic Sans MS"/>
              </a:rPr>
              <a:t>3</a:t>
            </a:r>
            <a:r>
              <a:rPr sz="1650" b="1" dirty="0">
                <a:latin typeface="Comic Sans MS"/>
                <a:cs typeface="Comic Sans MS"/>
              </a:rPr>
              <a:t>ο</a:t>
            </a:r>
            <a:endParaRPr sz="165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217" y="1601469"/>
            <a:ext cx="286385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90269" indent="-878205">
              <a:lnSpc>
                <a:spcPct val="100000"/>
              </a:lnSpc>
              <a:spcBef>
                <a:spcPts val="95"/>
              </a:spcBef>
              <a:buClr>
                <a:srgbClr val="CC9900"/>
              </a:buClr>
              <a:buSzPct val="64000"/>
              <a:buFont typeface="Wingdings"/>
              <a:buChar char=""/>
              <a:tabLst>
                <a:tab pos="890269" algn="l"/>
                <a:tab pos="890905" algn="l"/>
              </a:tabLst>
            </a:pPr>
            <a:r>
              <a:rPr sz="2500" b="1" spc="-5" dirty="0">
                <a:latin typeface="Comic Sans MS"/>
                <a:cs typeface="Comic Sans MS"/>
              </a:rPr>
              <a:t>σε</a:t>
            </a:r>
            <a:r>
              <a:rPr sz="2500" b="1" spc="-70" dirty="0">
                <a:latin typeface="Comic Sans MS"/>
                <a:cs typeface="Comic Sans MS"/>
              </a:rPr>
              <a:t> </a:t>
            </a:r>
            <a:r>
              <a:rPr sz="2500" b="1" spc="-10" dirty="0">
                <a:latin typeface="Comic Sans MS"/>
                <a:cs typeface="Comic Sans MS"/>
              </a:rPr>
              <a:t>συχνότητα</a:t>
            </a:r>
            <a:endParaRPr sz="25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92316" y="2821050"/>
            <a:ext cx="205613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7975" algn="l"/>
              </a:tabLst>
            </a:pPr>
            <a:r>
              <a:rPr sz="2500" b="1" spc="-5" dirty="0">
                <a:latin typeface="Times New Roman"/>
                <a:cs typeface="Times New Roman"/>
              </a:rPr>
              <a:t>↑	</a:t>
            </a:r>
            <a:r>
              <a:rPr sz="2500" b="1" spc="-10" dirty="0">
                <a:latin typeface="Comic Sans MS"/>
                <a:cs typeface="Comic Sans MS"/>
              </a:rPr>
              <a:t>συχν.</a:t>
            </a:r>
            <a:r>
              <a:rPr sz="2500" b="1" spc="-15" dirty="0">
                <a:latin typeface="Comic Sans MS"/>
                <a:cs typeface="Comic Sans MS"/>
              </a:rPr>
              <a:t> </a:t>
            </a:r>
            <a:r>
              <a:rPr sz="2500" b="1" spc="-5" dirty="0">
                <a:latin typeface="Comic Sans MS"/>
                <a:cs typeface="Comic Sans MS"/>
              </a:rPr>
              <a:t>σε</a:t>
            </a:r>
            <a:r>
              <a:rPr sz="2500" b="1" spc="-25" dirty="0">
                <a:latin typeface="Comic Sans MS"/>
                <a:cs typeface="Comic Sans MS"/>
              </a:rPr>
              <a:t> </a:t>
            </a:r>
            <a:r>
              <a:rPr sz="2500" spc="-5" dirty="0">
                <a:latin typeface="Segoe UI Emoji"/>
                <a:cs typeface="Segoe UI Emoji"/>
              </a:rPr>
              <a:t>♀</a:t>
            </a:r>
            <a:endParaRPr sz="2500">
              <a:latin typeface="Segoe UI Emoji"/>
              <a:cs typeface="Segoe UI Emoj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7217" y="2211450"/>
            <a:ext cx="5791835" cy="1625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rgbClr val="CC9900"/>
              </a:buClr>
              <a:buSzPct val="64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500" b="1" spc="-5" dirty="0">
                <a:latin typeface="Comic Sans MS"/>
                <a:cs typeface="Comic Sans MS"/>
              </a:rPr>
              <a:t>ο</a:t>
            </a:r>
            <a:r>
              <a:rPr sz="2500" b="1" spc="-35" dirty="0">
                <a:latin typeface="Comic Sans MS"/>
                <a:cs typeface="Comic Sans MS"/>
              </a:rPr>
              <a:t> </a:t>
            </a:r>
            <a:r>
              <a:rPr sz="2500" b="1" spc="-5" dirty="0">
                <a:latin typeface="Comic Sans MS"/>
                <a:cs typeface="Comic Sans MS"/>
              </a:rPr>
              <a:t>επιθετικότερος</a:t>
            </a:r>
            <a:r>
              <a:rPr sz="2500" b="1" spc="10" dirty="0">
                <a:latin typeface="Comic Sans MS"/>
                <a:cs typeface="Comic Sans MS"/>
              </a:rPr>
              <a:t> </a:t>
            </a:r>
            <a:r>
              <a:rPr sz="2500" b="1" spc="-10" dirty="0">
                <a:latin typeface="Comic Sans MS"/>
                <a:cs typeface="Comic Sans MS"/>
              </a:rPr>
              <a:t>τύπος</a:t>
            </a:r>
            <a:endParaRPr sz="25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lr>
                <a:srgbClr val="CC9900"/>
              </a:buClr>
              <a:buSzPct val="64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500" b="1" spc="-5" dirty="0">
                <a:latin typeface="Comic Sans MS"/>
                <a:cs typeface="Comic Sans MS"/>
              </a:rPr>
              <a:t>εμφάνιση</a:t>
            </a:r>
            <a:r>
              <a:rPr sz="2500" b="1" spc="15" dirty="0">
                <a:latin typeface="Comic Sans MS"/>
                <a:cs typeface="Comic Sans MS"/>
              </a:rPr>
              <a:t> </a:t>
            </a:r>
            <a:r>
              <a:rPr sz="2500" b="1" spc="-10" dirty="0">
                <a:latin typeface="Comic Sans MS"/>
                <a:cs typeface="Comic Sans MS"/>
              </a:rPr>
              <a:t>και</a:t>
            </a:r>
            <a:r>
              <a:rPr sz="2500" b="1" spc="10" dirty="0">
                <a:latin typeface="Comic Sans MS"/>
                <a:cs typeface="Comic Sans MS"/>
              </a:rPr>
              <a:t> </a:t>
            </a:r>
            <a:r>
              <a:rPr sz="2500" b="1" spc="-5" dirty="0">
                <a:latin typeface="Comic Sans MS"/>
                <a:cs typeface="Comic Sans MS"/>
              </a:rPr>
              <a:t>σε </a:t>
            </a:r>
            <a:r>
              <a:rPr sz="2500" b="1" spc="-10" dirty="0">
                <a:latin typeface="Comic Sans MS"/>
                <a:cs typeface="Comic Sans MS"/>
              </a:rPr>
              <a:t>μικρότερες</a:t>
            </a:r>
            <a:r>
              <a:rPr sz="2500" b="1" spc="25" dirty="0">
                <a:latin typeface="Comic Sans MS"/>
                <a:cs typeface="Comic Sans MS"/>
              </a:rPr>
              <a:t> </a:t>
            </a:r>
            <a:r>
              <a:rPr sz="2500" b="1" spc="-10" dirty="0">
                <a:latin typeface="Comic Sans MS"/>
                <a:cs typeface="Comic Sans MS"/>
              </a:rPr>
              <a:t>ηλικίες</a:t>
            </a:r>
            <a:r>
              <a:rPr sz="2500" b="1" spc="25" dirty="0">
                <a:latin typeface="Comic Sans MS"/>
                <a:cs typeface="Comic Sans MS"/>
              </a:rPr>
              <a:t> </a:t>
            </a:r>
            <a:r>
              <a:rPr sz="2500" b="1" spc="-5" dirty="0">
                <a:latin typeface="Comic Sans MS"/>
                <a:cs typeface="Comic Sans MS"/>
              </a:rPr>
              <a:t>,</a:t>
            </a:r>
            <a:endParaRPr sz="25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lr>
                <a:srgbClr val="CC9900"/>
              </a:buClr>
              <a:buSzPct val="64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500" b="1" spc="-5" dirty="0">
                <a:latin typeface="Comic Sans MS"/>
                <a:cs typeface="Comic Sans MS"/>
              </a:rPr>
              <a:t>σε</a:t>
            </a:r>
            <a:r>
              <a:rPr sz="2500" b="1" spc="-35" dirty="0">
                <a:latin typeface="Comic Sans MS"/>
                <a:cs typeface="Comic Sans MS"/>
              </a:rPr>
              <a:t> </a:t>
            </a:r>
            <a:r>
              <a:rPr sz="2500" b="1" spc="-10" dirty="0">
                <a:latin typeface="Comic Sans MS"/>
                <a:cs typeface="Comic Sans MS"/>
              </a:rPr>
              <a:t>κεντρικούς</a:t>
            </a:r>
            <a:r>
              <a:rPr sz="2500" b="1" spc="15" dirty="0">
                <a:latin typeface="Comic Sans MS"/>
                <a:cs typeface="Comic Sans MS"/>
              </a:rPr>
              <a:t> </a:t>
            </a:r>
            <a:r>
              <a:rPr sz="2500" b="1" spc="-5" dirty="0">
                <a:latin typeface="Comic Sans MS"/>
                <a:cs typeface="Comic Sans MS"/>
              </a:rPr>
              <a:t>βρόγχους</a:t>
            </a:r>
            <a:endParaRPr sz="25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7217" y="3887946"/>
            <a:ext cx="7744459" cy="215900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95"/>
              </a:spcBef>
              <a:buClr>
                <a:srgbClr val="CC9900"/>
              </a:buClr>
              <a:buSzPct val="64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500" b="1" spc="-10" dirty="0">
                <a:latin typeface="Comic Sans MS"/>
                <a:cs typeface="Comic Sans MS"/>
              </a:rPr>
              <a:t>Περιλαμβάνει</a:t>
            </a:r>
            <a:r>
              <a:rPr sz="2500" b="1" spc="15" dirty="0">
                <a:latin typeface="Comic Sans MS"/>
                <a:cs typeface="Comic Sans MS"/>
              </a:rPr>
              <a:t> </a:t>
            </a:r>
            <a:r>
              <a:rPr sz="2500" b="1" spc="-10" dirty="0">
                <a:latin typeface="Comic Sans MS"/>
                <a:cs typeface="Comic Sans MS"/>
              </a:rPr>
              <a:t>κυτ.</a:t>
            </a:r>
            <a:r>
              <a:rPr sz="2500" b="1" spc="5" dirty="0">
                <a:latin typeface="Comic Sans MS"/>
                <a:cs typeface="Comic Sans MS"/>
              </a:rPr>
              <a:t> </a:t>
            </a:r>
            <a:r>
              <a:rPr sz="2500" b="1" spc="-10" dirty="0">
                <a:latin typeface="Comic Sans MS"/>
                <a:cs typeface="Comic Sans MS"/>
              </a:rPr>
              <a:t>Νευροενδοκρινικού</a:t>
            </a:r>
            <a:r>
              <a:rPr sz="2500" b="1" spc="60" dirty="0">
                <a:latin typeface="Comic Sans MS"/>
                <a:cs typeface="Comic Sans MS"/>
              </a:rPr>
              <a:t> </a:t>
            </a:r>
            <a:r>
              <a:rPr sz="2500" b="1" spc="-5" dirty="0">
                <a:latin typeface="Comic Sans MS"/>
                <a:cs typeface="Comic Sans MS"/>
              </a:rPr>
              <a:t>συστήματος</a:t>
            </a:r>
            <a:endParaRPr sz="2500">
              <a:latin typeface="Comic Sans MS"/>
              <a:cs typeface="Comic Sans MS"/>
            </a:endParaRPr>
          </a:p>
          <a:p>
            <a:pPr marL="354965" marR="57785">
              <a:lnSpc>
                <a:spcPct val="140000"/>
              </a:lnSpc>
              <a:tabLst>
                <a:tab pos="810895" algn="l"/>
              </a:tabLst>
            </a:pPr>
            <a:r>
              <a:rPr sz="2500" b="1" spc="-5" dirty="0">
                <a:latin typeface="Times New Roman"/>
                <a:cs typeface="Times New Roman"/>
              </a:rPr>
              <a:t>→	</a:t>
            </a:r>
            <a:r>
              <a:rPr sz="2500" b="1" spc="-10" dirty="0">
                <a:latin typeface="Comic Sans MS"/>
                <a:cs typeface="Comic Sans MS"/>
              </a:rPr>
              <a:t>έκκριση</a:t>
            </a:r>
            <a:r>
              <a:rPr sz="2500" b="1" spc="20" dirty="0">
                <a:latin typeface="Comic Sans MS"/>
                <a:cs typeface="Comic Sans MS"/>
              </a:rPr>
              <a:t> </a:t>
            </a:r>
            <a:r>
              <a:rPr sz="2500" b="1" spc="-5" dirty="0">
                <a:latin typeface="Comic Sans MS"/>
                <a:cs typeface="Comic Sans MS"/>
              </a:rPr>
              <a:t>πρωτεϊνών</a:t>
            </a:r>
            <a:r>
              <a:rPr sz="2500" b="1" spc="20" dirty="0">
                <a:latin typeface="Comic Sans MS"/>
                <a:cs typeface="Comic Sans MS"/>
              </a:rPr>
              <a:t> </a:t>
            </a:r>
            <a:r>
              <a:rPr sz="2500" b="1" spc="-5" dirty="0">
                <a:latin typeface="Comic Sans MS"/>
                <a:cs typeface="Comic Sans MS"/>
              </a:rPr>
              <a:t>και ενζύμων</a:t>
            </a:r>
            <a:r>
              <a:rPr sz="2500" b="1" spc="10" dirty="0">
                <a:latin typeface="Comic Sans MS"/>
                <a:cs typeface="Comic Sans MS"/>
              </a:rPr>
              <a:t> </a:t>
            </a:r>
            <a:r>
              <a:rPr sz="2500" b="1" spc="-5" dirty="0">
                <a:latin typeface="Comic Sans MS"/>
                <a:cs typeface="Comic Sans MS"/>
              </a:rPr>
              <a:t>που</a:t>
            </a:r>
            <a:r>
              <a:rPr sz="2500" b="1" spc="5" dirty="0">
                <a:latin typeface="Comic Sans MS"/>
                <a:cs typeface="Comic Sans MS"/>
              </a:rPr>
              <a:t> </a:t>
            </a:r>
            <a:r>
              <a:rPr sz="2500" b="1" spc="-10" dirty="0">
                <a:latin typeface="Comic Sans MS"/>
                <a:cs typeface="Comic Sans MS"/>
              </a:rPr>
              <a:t>δρούν</a:t>
            </a:r>
            <a:r>
              <a:rPr sz="2500" b="1" spc="5" dirty="0">
                <a:latin typeface="Comic Sans MS"/>
                <a:cs typeface="Comic Sans MS"/>
              </a:rPr>
              <a:t> </a:t>
            </a:r>
            <a:r>
              <a:rPr sz="2500" b="1" spc="-10" dirty="0">
                <a:latin typeface="Comic Sans MS"/>
                <a:cs typeface="Comic Sans MS"/>
              </a:rPr>
              <a:t>ως </a:t>
            </a:r>
            <a:r>
              <a:rPr sz="2500" b="1" spc="-1065" dirty="0">
                <a:latin typeface="Comic Sans MS"/>
                <a:cs typeface="Comic Sans MS"/>
              </a:rPr>
              <a:t> </a:t>
            </a:r>
            <a:r>
              <a:rPr sz="2500" b="1" spc="-5" dirty="0">
                <a:latin typeface="Comic Sans MS"/>
                <a:cs typeface="Comic Sans MS"/>
              </a:rPr>
              <a:t>ορμόνες</a:t>
            </a:r>
            <a:r>
              <a:rPr sz="2500" b="1" spc="10" dirty="0">
                <a:latin typeface="Comic Sans MS"/>
                <a:cs typeface="Comic Sans MS"/>
              </a:rPr>
              <a:t> </a:t>
            </a:r>
            <a:r>
              <a:rPr sz="2500" b="1" spc="-5" dirty="0">
                <a:latin typeface="Times New Roman"/>
                <a:cs typeface="Times New Roman"/>
              </a:rPr>
              <a:t>→</a:t>
            </a:r>
            <a:r>
              <a:rPr sz="2500" b="1" spc="-5" dirty="0">
                <a:latin typeface="Comic Sans MS"/>
                <a:cs typeface="Comic Sans MS"/>
              </a:rPr>
              <a:t>ανιχνεύονται</a:t>
            </a:r>
            <a:r>
              <a:rPr sz="2500" b="1" spc="15" dirty="0">
                <a:latin typeface="Comic Sans MS"/>
                <a:cs typeface="Comic Sans MS"/>
              </a:rPr>
              <a:t> </a:t>
            </a:r>
            <a:r>
              <a:rPr sz="2500" b="1" spc="-5" dirty="0">
                <a:latin typeface="Comic Sans MS"/>
                <a:cs typeface="Comic Sans MS"/>
              </a:rPr>
              <a:t>στο</a:t>
            </a:r>
            <a:r>
              <a:rPr sz="2500" b="1" dirty="0">
                <a:latin typeface="Comic Sans MS"/>
                <a:cs typeface="Comic Sans MS"/>
              </a:rPr>
              <a:t> </a:t>
            </a:r>
            <a:r>
              <a:rPr sz="2500" b="1" spc="-5" dirty="0">
                <a:latin typeface="Comic Sans MS"/>
                <a:cs typeface="Comic Sans MS"/>
              </a:rPr>
              <a:t>αίμα</a:t>
            </a:r>
            <a:r>
              <a:rPr sz="2500" b="1" dirty="0">
                <a:latin typeface="Comic Sans MS"/>
                <a:cs typeface="Comic Sans MS"/>
              </a:rPr>
              <a:t> </a:t>
            </a:r>
            <a:r>
              <a:rPr sz="2500" b="1" spc="-10" dirty="0">
                <a:latin typeface="Comic Sans MS"/>
                <a:cs typeface="Comic Sans MS"/>
              </a:rPr>
              <a:t>και προκαλούν </a:t>
            </a:r>
            <a:r>
              <a:rPr sz="2500" b="1" spc="-5" dirty="0">
                <a:latin typeface="Comic Sans MS"/>
                <a:cs typeface="Comic Sans MS"/>
              </a:rPr>
              <a:t> παρανεοπλασματικά</a:t>
            </a:r>
            <a:r>
              <a:rPr sz="2500" b="1" spc="15" dirty="0">
                <a:latin typeface="Comic Sans MS"/>
                <a:cs typeface="Comic Sans MS"/>
              </a:rPr>
              <a:t> </a:t>
            </a:r>
            <a:r>
              <a:rPr sz="2500" b="1" spc="-10" dirty="0">
                <a:latin typeface="Comic Sans MS"/>
                <a:cs typeface="Comic Sans MS"/>
              </a:rPr>
              <a:t>σύνδρομα</a:t>
            </a:r>
            <a:endParaRPr sz="25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415" y="182879"/>
            <a:ext cx="6101334" cy="95326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75971"/>
            <a:ext cx="555942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b="1" spc="-85" dirty="0">
                <a:solidFill>
                  <a:srgbClr val="006633"/>
                </a:solidFill>
                <a:latin typeface="Times New Roman"/>
                <a:cs typeface="Times New Roman"/>
              </a:rPr>
              <a:t>Ετερογένεια</a:t>
            </a:r>
            <a:r>
              <a:rPr sz="3400" b="1" spc="-1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400" b="1" spc="-170" dirty="0">
                <a:solidFill>
                  <a:srgbClr val="006633"/>
                </a:solidFill>
                <a:latin typeface="Times New Roman"/>
                <a:cs typeface="Times New Roman"/>
              </a:rPr>
              <a:t>καρκίνου</a:t>
            </a:r>
            <a:r>
              <a:rPr sz="3400" b="1" spc="-2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400" b="1" spc="-114" dirty="0">
                <a:solidFill>
                  <a:srgbClr val="006633"/>
                </a:solidFill>
                <a:latin typeface="Times New Roman"/>
                <a:cs typeface="Times New Roman"/>
              </a:rPr>
              <a:t>πνεύμονα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8093" y="1450213"/>
            <a:ext cx="7665720" cy="4573905"/>
          </a:xfrm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360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100" b="1" spc="-5" dirty="0">
                <a:latin typeface="Comic Sans MS"/>
                <a:cs typeface="Comic Sans MS"/>
              </a:rPr>
              <a:t>Παρουσία</a:t>
            </a:r>
            <a:r>
              <a:rPr sz="2100" b="1" spc="-25" dirty="0">
                <a:latin typeface="Comic Sans MS"/>
                <a:cs typeface="Comic Sans MS"/>
              </a:rPr>
              <a:t> </a:t>
            </a:r>
            <a:r>
              <a:rPr sz="2100" b="1" dirty="0">
                <a:latin typeface="Comic Sans MS"/>
                <a:cs typeface="Comic Sans MS"/>
              </a:rPr>
              <a:t>στον</a:t>
            </a:r>
            <a:r>
              <a:rPr sz="2100" b="1" spc="-1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ίδιο</a:t>
            </a:r>
            <a:r>
              <a:rPr sz="2100" b="1" spc="-10" dirty="0">
                <a:latin typeface="Comic Sans MS"/>
                <a:cs typeface="Comic Sans MS"/>
              </a:rPr>
              <a:t> </a:t>
            </a:r>
            <a:r>
              <a:rPr sz="2100" b="1" dirty="0">
                <a:latin typeface="Comic Sans MS"/>
                <a:cs typeface="Comic Sans MS"/>
              </a:rPr>
              <a:t>όγκο</a:t>
            </a:r>
            <a:r>
              <a:rPr sz="2100" b="1" spc="-2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κυτταρικών</a:t>
            </a:r>
            <a:r>
              <a:rPr sz="2100" b="1" spc="1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στοιχείων</a:t>
            </a:r>
            <a:r>
              <a:rPr sz="2100" b="1" spc="5" dirty="0">
                <a:latin typeface="Comic Sans MS"/>
                <a:cs typeface="Comic Sans MS"/>
              </a:rPr>
              <a:t> </a:t>
            </a:r>
            <a:r>
              <a:rPr sz="2100" b="1" dirty="0">
                <a:latin typeface="Comic Sans MS"/>
                <a:cs typeface="Comic Sans MS"/>
              </a:rPr>
              <a:t>δύο</a:t>
            </a:r>
            <a:r>
              <a:rPr sz="2100" b="1" spc="-15" dirty="0">
                <a:latin typeface="Comic Sans MS"/>
                <a:cs typeface="Comic Sans MS"/>
              </a:rPr>
              <a:t> </a:t>
            </a:r>
            <a:r>
              <a:rPr sz="2100" b="1" dirty="0">
                <a:latin typeface="Comic Sans MS"/>
                <a:cs typeface="Comic Sans MS"/>
              </a:rPr>
              <a:t>ή</a:t>
            </a:r>
            <a:r>
              <a:rPr sz="2100" b="1" spc="-1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και</a:t>
            </a:r>
            <a:endParaRPr sz="2100">
              <a:latin typeface="Comic Sans MS"/>
              <a:cs typeface="Comic Sans MS"/>
            </a:endParaRPr>
          </a:p>
          <a:p>
            <a:pPr marL="355600">
              <a:lnSpc>
                <a:spcPct val="100000"/>
              </a:lnSpc>
              <a:spcBef>
                <a:spcPts val="1265"/>
              </a:spcBef>
            </a:pPr>
            <a:r>
              <a:rPr sz="2100" b="1" i="1" spc="-5" dirty="0">
                <a:latin typeface="Comic Sans MS"/>
                <a:cs typeface="Comic Sans MS"/>
              </a:rPr>
              <a:t>περισσότερων</a:t>
            </a:r>
            <a:r>
              <a:rPr sz="2100" b="1" i="1" spc="-20" dirty="0">
                <a:latin typeface="Comic Sans MS"/>
                <a:cs typeface="Comic Sans MS"/>
              </a:rPr>
              <a:t> </a:t>
            </a:r>
            <a:r>
              <a:rPr sz="2100" b="1" i="1" dirty="0">
                <a:latin typeface="Comic Sans MS"/>
                <a:cs typeface="Comic Sans MS"/>
              </a:rPr>
              <a:t>ιστολογικών</a:t>
            </a:r>
            <a:r>
              <a:rPr sz="2100" b="1" i="1" spc="-50" dirty="0">
                <a:latin typeface="Comic Sans MS"/>
                <a:cs typeface="Comic Sans MS"/>
              </a:rPr>
              <a:t> </a:t>
            </a:r>
            <a:r>
              <a:rPr sz="2100" b="1" i="1" spc="-5" dirty="0">
                <a:latin typeface="Comic Sans MS"/>
                <a:cs typeface="Comic Sans MS"/>
              </a:rPr>
              <a:t>τύπων</a:t>
            </a:r>
            <a:endParaRPr sz="21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765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100" b="1" dirty="0">
                <a:latin typeface="Comic Sans MS"/>
                <a:cs typeface="Comic Sans MS"/>
              </a:rPr>
              <a:t>Συνήθως</a:t>
            </a:r>
            <a:r>
              <a:rPr sz="2100" b="1" spc="-15" dirty="0">
                <a:latin typeface="Comic Sans MS"/>
                <a:cs typeface="Comic Sans MS"/>
              </a:rPr>
              <a:t> </a:t>
            </a:r>
            <a:r>
              <a:rPr sz="2100" b="1" dirty="0">
                <a:latin typeface="Comic Sans MS"/>
                <a:cs typeface="Comic Sans MS"/>
              </a:rPr>
              <a:t>σε</a:t>
            </a:r>
            <a:r>
              <a:rPr sz="2100" b="1" spc="-5" dirty="0">
                <a:latin typeface="Comic Sans MS"/>
                <a:cs typeface="Comic Sans MS"/>
              </a:rPr>
              <a:t> μη καλά διαφοροποιημένα</a:t>
            </a:r>
            <a:r>
              <a:rPr sz="2100" b="1" spc="-3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καρκινώματα</a:t>
            </a:r>
            <a:endParaRPr sz="21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760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100" b="1" spc="-5" dirty="0">
                <a:latin typeface="Comic Sans MS"/>
                <a:cs typeface="Comic Sans MS"/>
              </a:rPr>
              <a:t>Χαρακτηρισμός</a:t>
            </a:r>
            <a:r>
              <a:rPr sz="2100" b="1" spc="-3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τύπου</a:t>
            </a:r>
            <a:r>
              <a:rPr sz="2100" b="1" spc="-2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με</a:t>
            </a:r>
            <a:r>
              <a:rPr sz="2100" b="1" spc="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βάση</a:t>
            </a:r>
            <a:r>
              <a:rPr sz="2100" b="1" spc="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τον</a:t>
            </a:r>
            <a:r>
              <a:rPr sz="2100" b="1" spc="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υπερισχύοντα</a:t>
            </a:r>
            <a:r>
              <a:rPr sz="2100" b="1" spc="-1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κυτταρικό</a:t>
            </a:r>
            <a:endParaRPr sz="2100">
              <a:latin typeface="Comic Sans MS"/>
              <a:cs typeface="Comic Sans MS"/>
            </a:endParaRPr>
          </a:p>
          <a:p>
            <a:pPr marL="355600">
              <a:lnSpc>
                <a:spcPct val="100000"/>
              </a:lnSpc>
              <a:spcBef>
                <a:spcPts val="1265"/>
              </a:spcBef>
            </a:pPr>
            <a:r>
              <a:rPr sz="2100" b="1" dirty="0">
                <a:latin typeface="Comic Sans MS"/>
                <a:cs typeface="Comic Sans MS"/>
              </a:rPr>
              <a:t>πληθυσμό</a:t>
            </a:r>
            <a:endParaRPr sz="21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765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100" b="1" spc="-5" dirty="0">
                <a:latin typeface="Comic Sans MS"/>
                <a:cs typeface="Comic Sans MS"/>
              </a:rPr>
              <a:t>Αποτέλεσμα</a:t>
            </a:r>
            <a:r>
              <a:rPr sz="2100" b="1" spc="-85" dirty="0">
                <a:latin typeface="Comic Sans MS"/>
                <a:cs typeface="Comic Sans MS"/>
              </a:rPr>
              <a:t> </a:t>
            </a:r>
            <a:r>
              <a:rPr sz="1900" b="1" spc="-5" dirty="0">
                <a:latin typeface="Comic Sans MS"/>
                <a:cs typeface="Comic Sans MS"/>
              </a:rPr>
              <a:t>:</a:t>
            </a:r>
            <a:r>
              <a:rPr sz="1900" b="1" spc="-10" dirty="0">
                <a:latin typeface="Comic Sans MS"/>
                <a:cs typeface="Comic Sans MS"/>
              </a:rPr>
              <a:t> </a:t>
            </a:r>
            <a:r>
              <a:rPr sz="1900" b="1" spc="-5" dirty="0">
                <a:latin typeface="Comic Sans MS"/>
                <a:cs typeface="Comic Sans MS"/>
              </a:rPr>
              <a:t>-</a:t>
            </a:r>
            <a:r>
              <a:rPr sz="1900" b="1" spc="5" dirty="0">
                <a:latin typeface="Comic Sans MS"/>
                <a:cs typeface="Comic Sans MS"/>
              </a:rPr>
              <a:t> </a:t>
            </a:r>
            <a:r>
              <a:rPr sz="1900" b="1" spc="-5" dirty="0">
                <a:latin typeface="Comic Sans MS"/>
                <a:cs typeface="Comic Sans MS"/>
              </a:rPr>
              <a:t>μη</a:t>
            </a:r>
            <a:r>
              <a:rPr sz="1900" b="1" dirty="0">
                <a:latin typeface="Comic Sans MS"/>
                <a:cs typeface="Comic Sans MS"/>
              </a:rPr>
              <a:t> </a:t>
            </a:r>
            <a:r>
              <a:rPr sz="1900" b="1" spc="-5" dirty="0">
                <a:latin typeface="Comic Sans MS"/>
                <a:cs typeface="Comic Sans MS"/>
              </a:rPr>
              <a:t>αναμενόμενη</a:t>
            </a:r>
            <a:r>
              <a:rPr sz="1900" b="1" spc="10" dirty="0">
                <a:latin typeface="Comic Sans MS"/>
                <a:cs typeface="Comic Sans MS"/>
              </a:rPr>
              <a:t> </a:t>
            </a:r>
            <a:r>
              <a:rPr sz="1900" b="1" spc="-5" dirty="0">
                <a:latin typeface="Comic Sans MS"/>
                <a:cs typeface="Comic Sans MS"/>
              </a:rPr>
              <a:t>σε</a:t>
            </a:r>
            <a:r>
              <a:rPr sz="1900" b="1" dirty="0">
                <a:latin typeface="Comic Sans MS"/>
                <a:cs typeface="Comic Sans MS"/>
              </a:rPr>
              <a:t> </a:t>
            </a:r>
            <a:r>
              <a:rPr sz="1900" b="1" spc="-10" dirty="0">
                <a:latin typeface="Comic Sans MS"/>
                <a:cs typeface="Comic Sans MS"/>
              </a:rPr>
              <a:t>κάποιες</a:t>
            </a:r>
            <a:r>
              <a:rPr sz="1900" b="1" spc="20" dirty="0">
                <a:latin typeface="Comic Sans MS"/>
                <a:cs typeface="Comic Sans MS"/>
              </a:rPr>
              <a:t> </a:t>
            </a:r>
            <a:r>
              <a:rPr sz="1900" b="1" spc="-5" dirty="0">
                <a:latin typeface="Comic Sans MS"/>
                <a:cs typeface="Comic Sans MS"/>
              </a:rPr>
              <a:t>περιπτώσεις</a:t>
            </a:r>
            <a:endParaRPr sz="1900">
              <a:latin typeface="Comic Sans MS"/>
              <a:cs typeface="Comic Sans MS"/>
            </a:endParaRPr>
          </a:p>
          <a:p>
            <a:pPr marL="2679700">
              <a:lnSpc>
                <a:spcPct val="100000"/>
              </a:lnSpc>
              <a:spcBef>
                <a:spcPts val="1195"/>
              </a:spcBef>
            </a:pPr>
            <a:r>
              <a:rPr sz="1900" b="1" spc="-10" dirty="0">
                <a:latin typeface="Comic Sans MS"/>
                <a:cs typeface="Comic Sans MS"/>
              </a:rPr>
              <a:t>βιολογική</a:t>
            </a:r>
            <a:r>
              <a:rPr sz="1900" b="1" spc="5" dirty="0">
                <a:latin typeface="Comic Sans MS"/>
                <a:cs typeface="Comic Sans MS"/>
              </a:rPr>
              <a:t> </a:t>
            </a:r>
            <a:r>
              <a:rPr sz="1900" b="1" spc="-5" dirty="0">
                <a:latin typeface="Comic Sans MS"/>
                <a:cs typeface="Comic Sans MS"/>
              </a:rPr>
              <a:t>πορεία</a:t>
            </a:r>
            <a:endParaRPr sz="1900">
              <a:latin typeface="Comic Sans MS"/>
              <a:cs typeface="Comic Sans MS"/>
            </a:endParaRPr>
          </a:p>
          <a:p>
            <a:pPr marL="2604770" lvl="1" indent="-265430">
              <a:lnSpc>
                <a:spcPct val="100000"/>
              </a:lnSpc>
              <a:spcBef>
                <a:spcPts val="1655"/>
              </a:spcBef>
              <a:buChar char="-"/>
              <a:tabLst>
                <a:tab pos="2605405" algn="l"/>
              </a:tabLst>
            </a:pPr>
            <a:r>
              <a:rPr sz="2000" b="1" dirty="0">
                <a:latin typeface="Comic Sans MS"/>
                <a:cs typeface="Comic Sans MS"/>
              </a:rPr>
              <a:t>ασυμφωνία</a:t>
            </a:r>
            <a:r>
              <a:rPr sz="2000" b="1" spc="-4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μεταξύ</a:t>
            </a:r>
            <a:r>
              <a:rPr sz="2000" b="1" spc="-5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παθολογοανατόμων</a:t>
            </a:r>
            <a:endParaRPr sz="2000">
              <a:latin typeface="Comic Sans MS"/>
              <a:cs typeface="Comic Sans MS"/>
            </a:endParaRPr>
          </a:p>
          <a:p>
            <a:pPr marL="2604770" lvl="1" indent="-265430">
              <a:lnSpc>
                <a:spcPct val="100000"/>
              </a:lnSpc>
              <a:spcBef>
                <a:spcPts val="1680"/>
              </a:spcBef>
              <a:buChar char="-"/>
              <a:tabLst>
                <a:tab pos="2605405" algn="l"/>
              </a:tabLst>
            </a:pPr>
            <a:r>
              <a:rPr sz="2000" b="1" spc="-5" dirty="0">
                <a:latin typeface="Comic Sans MS"/>
                <a:cs typeface="Comic Sans MS"/>
              </a:rPr>
              <a:t>μετάσταση</a:t>
            </a:r>
            <a:r>
              <a:rPr sz="2000" b="1" spc="-3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από</a:t>
            </a:r>
            <a:r>
              <a:rPr sz="2000" b="1" spc="-35" dirty="0">
                <a:latin typeface="Comic Sans MS"/>
                <a:cs typeface="Comic Sans MS"/>
              </a:rPr>
              <a:t> </a:t>
            </a:r>
            <a:r>
              <a:rPr sz="2000" b="1" spc="-5" dirty="0">
                <a:latin typeface="Comic Sans MS"/>
                <a:cs typeface="Comic Sans MS"/>
              </a:rPr>
              <a:t>τον</a:t>
            </a:r>
            <a:r>
              <a:rPr sz="2000" b="1" spc="-2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επιθετικότερο</a:t>
            </a:r>
            <a:r>
              <a:rPr sz="2000" b="1" spc="-6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τύπο</a:t>
            </a:r>
            <a:endParaRPr sz="2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1272" y="734785"/>
            <a:ext cx="8276590" cy="5720080"/>
            <a:chOff x="271272" y="734785"/>
            <a:chExt cx="8276590" cy="57200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1272" y="1560576"/>
              <a:ext cx="6354317" cy="12824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8924" y="1560576"/>
              <a:ext cx="1113281" cy="128244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18540" y="1703654"/>
            <a:ext cx="598106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b="1" spc="-5" dirty="0">
                <a:solidFill>
                  <a:srgbClr val="006633"/>
                </a:solidFill>
                <a:latin typeface="Comic Sans MS"/>
                <a:cs typeface="Comic Sans MS"/>
              </a:rPr>
              <a:t>ΚΛΙΝΙΚΗ ΕΙΚΟΝΑ</a:t>
            </a:r>
            <a:r>
              <a:rPr sz="4600" b="1" spc="-20" dirty="0">
                <a:solidFill>
                  <a:srgbClr val="006633"/>
                </a:solidFill>
                <a:latin typeface="Comic Sans MS"/>
                <a:cs typeface="Comic Sans MS"/>
              </a:rPr>
              <a:t> </a:t>
            </a:r>
            <a:r>
              <a:rPr sz="4600" b="1" spc="-5" dirty="0">
                <a:solidFill>
                  <a:srgbClr val="006633"/>
                </a:solidFill>
                <a:latin typeface="Comic Sans MS"/>
                <a:cs typeface="Comic Sans MS"/>
              </a:rPr>
              <a:t>-</a:t>
            </a:r>
            <a:endParaRPr sz="4600">
              <a:latin typeface="Comic Sans MS"/>
              <a:cs typeface="Comic Sans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85672" y="2682239"/>
            <a:ext cx="7311390" cy="128244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33271" y="2825876"/>
            <a:ext cx="658114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b="1" spc="-10" dirty="0">
                <a:solidFill>
                  <a:srgbClr val="006633"/>
                </a:solidFill>
                <a:latin typeface="Comic Sans MS"/>
                <a:cs typeface="Comic Sans MS"/>
              </a:rPr>
              <a:t>ΣΥΜΠΤΩΜΑΤΟΛΟΓΙΑ</a:t>
            </a:r>
            <a:endParaRPr sz="4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0227" y="100584"/>
            <a:ext cx="6363462" cy="92430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7217" y="188163"/>
            <a:ext cx="584390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190" dirty="0">
                <a:solidFill>
                  <a:srgbClr val="006633"/>
                </a:solidFill>
                <a:latin typeface="Times New Roman"/>
                <a:cs typeface="Times New Roman"/>
              </a:rPr>
              <a:t>Συμτώματα</a:t>
            </a:r>
            <a:r>
              <a:rPr sz="3300" b="1" spc="-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300" b="1" spc="-215" dirty="0">
                <a:solidFill>
                  <a:srgbClr val="006633"/>
                </a:solidFill>
                <a:latin typeface="Times New Roman"/>
                <a:cs typeface="Times New Roman"/>
              </a:rPr>
              <a:t>κατά</a:t>
            </a:r>
            <a:r>
              <a:rPr sz="3300" b="1" spc="-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300" b="1" spc="-150" dirty="0">
                <a:solidFill>
                  <a:srgbClr val="006633"/>
                </a:solidFill>
                <a:latin typeface="Times New Roman"/>
                <a:cs typeface="Times New Roman"/>
              </a:rPr>
              <a:t>σειρά</a:t>
            </a:r>
            <a:r>
              <a:rPr sz="3300" b="1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300" b="1" spc="-140" dirty="0">
                <a:solidFill>
                  <a:srgbClr val="006633"/>
                </a:solidFill>
                <a:latin typeface="Times New Roman"/>
                <a:cs typeface="Times New Roman"/>
              </a:rPr>
              <a:t>συχνότητας</a:t>
            </a:r>
            <a:endParaRPr sz="33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54025" y="1038288"/>
          <a:ext cx="8229600" cy="50148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5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5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5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Σύμπτωμα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2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Συχνότητα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b="1" spc="-5" dirty="0">
                          <a:latin typeface="Comic Sans MS"/>
                          <a:cs typeface="Comic Sans MS"/>
                        </a:rPr>
                        <a:t>Βήχας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2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21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64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Αιμόπτυση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2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21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b="1" spc="-5" dirty="0">
                          <a:latin typeface="Comic Sans MS"/>
                          <a:cs typeface="Comic Sans MS"/>
                        </a:rPr>
                        <a:t>Θωρακικός</a:t>
                      </a:r>
                      <a:r>
                        <a:rPr sz="1700" b="1" spc="-5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700" b="1" dirty="0">
                          <a:latin typeface="Comic Sans MS"/>
                          <a:cs typeface="Comic Sans MS"/>
                        </a:rPr>
                        <a:t>πόνος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2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16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5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b="1" spc="-5" dirty="0">
                          <a:latin typeface="Comic Sans MS"/>
                          <a:cs typeface="Comic Sans MS"/>
                        </a:rPr>
                        <a:t>Δύσπνοια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2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12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64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b="1" spc="-5" dirty="0">
                          <a:latin typeface="Comic Sans MS"/>
                          <a:cs typeface="Comic Sans MS"/>
                        </a:rPr>
                        <a:t>Εξωθωρακικός</a:t>
                      </a:r>
                      <a:r>
                        <a:rPr sz="1700" b="1" spc="-4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700" b="1" dirty="0">
                          <a:latin typeface="Comic Sans MS"/>
                          <a:cs typeface="Comic Sans MS"/>
                        </a:rPr>
                        <a:t>πόνος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2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6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74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Ανορεξία</a:t>
                      </a:r>
                      <a:r>
                        <a:rPr sz="1700" b="1" spc="-3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700" b="1" spc="-5" dirty="0">
                          <a:latin typeface="Comic Sans MS"/>
                          <a:cs typeface="Comic Sans MS"/>
                        </a:rPr>
                        <a:t>και</a:t>
                      </a:r>
                      <a:r>
                        <a:rPr sz="1700" b="1" spc="-2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700" b="1" dirty="0">
                          <a:latin typeface="Comic Sans MS"/>
                          <a:cs typeface="Comic Sans MS"/>
                        </a:rPr>
                        <a:t>απώλεια</a:t>
                      </a:r>
                      <a:r>
                        <a:rPr sz="1700" b="1" spc="-2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700" b="1" spc="-5" dirty="0">
                          <a:latin typeface="Comic Sans MS"/>
                          <a:cs typeface="Comic Sans MS"/>
                        </a:rPr>
                        <a:t>βάρους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5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64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Διογκωμένος</a:t>
                      </a:r>
                      <a:r>
                        <a:rPr sz="1700" b="1" spc="-6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700" b="1" dirty="0">
                          <a:latin typeface="Comic Sans MS"/>
                          <a:cs typeface="Comic Sans MS"/>
                        </a:rPr>
                        <a:t>Τραχηλικός</a:t>
                      </a:r>
                      <a:r>
                        <a:rPr sz="1700" b="1" spc="-4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700" b="1" dirty="0">
                          <a:latin typeface="Comic Sans MS"/>
                          <a:cs typeface="Comic Sans MS"/>
                        </a:rPr>
                        <a:t>Λεμφαδένας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5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Καταβολή</a:t>
                      </a:r>
                      <a:r>
                        <a:rPr sz="1700" b="1" spc="-5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700" b="1" spc="-5" dirty="0">
                          <a:latin typeface="Comic Sans MS"/>
                          <a:cs typeface="Comic Sans MS"/>
                        </a:rPr>
                        <a:t>δυνάμεων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3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335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Σύνδρομο</a:t>
                      </a:r>
                      <a:r>
                        <a:rPr sz="1700" b="1" spc="-1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700" b="1" dirty="0">
                          <a:latin typeface="Comic Sans MS"/>
                          <a:cs typeface="Comic Sans MS"/>
                        </a:rPr>
                        <a:t>άνω</a:t>
                      </a:r>
                      <a:r>
                        <a:rPr sz="1700" b="1" spc="-2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700" b="1" spc="-5" dirty="0">
                          <a:latin typeface="Comic Sans MS"/>
                          <a:cs typeface="Comic Sans MS"/>
                        </a:rPr>
                        <a:t>κοίλης</a:t>
                      </a:r>
                      <a:r>
                        <a:rPr sz="1700" b="1" spc="-2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700" b="1" dirty="0">
                          <a:latin typeface="Comic Sans MS"/>
                          <a:cs typeface="Comic Sans MS"/>
                        </a:rPr>
                        <a:t>φλέβας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3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5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Βράγχος</a:t>
                      </a:r>
                      <a:r>
                        <a:rPr sz="1700" b="1" spc="-6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700" b="1" dirty="0">
                          <a:latin typeface="Comic Sans MS"/>
                          <a:cs typeface="Comic Sans MS"/>
                        </a:rPr>
                        <a:t>φωνής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3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Εκδηλώσεις</a:t>
                      </a:r>
                      <a:r>
                        <a:rPr sz="1700" b="1" spc="-6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700" b="1" dirty="0">
                          <a:latin typeface="Comic Sans MS"/>
                          <a:cs typeface="Comic Sans MS"/>
                        </a:rPr>
                        <a:t>από</a:t>
                      </a:r>
                      <a:r>
                        <a:rPr sz="1700" b="1" spc="-1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700" b="1" spc="-5" dirty="0">
                          <a:latin typeface="Comic Sans MS"/>
                          <a:cs typeface="Comic Sans MS"/>
                        </a:rPr>
                        <a:t>το</a:t>
                      </a:r>
                      <a:r>
                        <a:rPr sz="1700" b="1" spc="-1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700" b="1" dirty="0">
                          <a:latin typeface="Comic Sans MS"/>
                          <a:cs typeface="Comic Sans MS"/>
                        </a:rPr>
                        <a:t>ΚΝΣ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3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059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b="1" spc="-5" dirty="0">
                          <a:latin typeface="Comic Sans MS"/>
                          <a:cs typeface="Comic Sans MS"/>
                        </a:rPr>
                        <a:t>Ωμαλγία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9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2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05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Πληκτροδακτυλία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55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700" b="1" dirty="0">
                          <a:latin typeface="Comic Sans MS"/>
                          <a:cs typeface="Comic Sans MS"/>
                        </a:rPr>
                        <a:t>1</a:t>
                      </a:r>
                      <a:endParaRPr sz="1700">
                        <a:latin typeface="Comic Sans MS"/>
                        <a:cs typeface="Comic Sans MS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456" y="153923"/>
            <a:ext cx="5814822" cy="117271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68351"/>
            <a:ext cx="514667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310" dirty="0">
                <a:solidFill>
                  <a:srgbClr val="006633"/>
                </a:solidFill>
                <a:latin typeface="Times New Roman"/>
                <a:cs typeface="Times New Roman"/>
              </a:rPr>
              <a:t>Κατάτ</a:t>
            </a:r>
            <a:r>
              <a:rPr sz="4200" b="1" spc="-295" dirty="0">
                <a:solidFill>
                  <a:srgbClr val="006633"/>
                </a:solidFill>
                <a:latin typeface="Times New Roman"/>
                <a:cs typeface="Times New Roman"/>
              </a:rPr>
              <a:t>α</a:t>
            </a:r>
            <a:r>
              <a:rPr sz="4200" b="1" spc="-180" dirty="0">
                <a:solidFill>
                  <a:srgbClr val="006633"/>
                </a:solidFill>
                <a:latin typeface="Times New Roman"/>
                <a:cs typeface="Times New Roman"/>
              </a:rPr>
              <a:t>ξ</a:t>
            </a:r>
            <a:r>
              <a:rPr sz="4200" b="1" spc="-225" dirty="0">
                <a:solidFill>
                  <a:srgbClr val="006633"/>
                </a:solidFill>
                <a:latin typeface="Times New Roman"/>
                <a:cs typeface="Times New Roman"/>
              </a:rPr>
              <a:t>η</a:t>
            </a:r>
            <a:r>
              <a:rPr sz="4200" b="1" spc="-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4200" b="1" spc="-250" dirty="0">
                <a:solidFill>
                  <a:srgbClr val="006633"/>
                </a:solidFill>
                <a:latin typeface="Times New Roman"/>
                <a:cs typeface="Times New Roman"/>
              </a:rPr>
              <a:t>συμπτωμάτων</a:t>
            </a:r>
            <a:endParaRPr sz="4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590" y="1732915"/>
            <a:ext cx="698182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spc="-5" dirty="0">
                <a:latin typeface="Comic Sans MS"/>
                <a:cs typeface="Comic Sans MS"/>
              </a:rPr>
              <a:t>Γενικά</a:t>
            </a:r>
            <a:r>
              <a:rPr sz="3000" spc="-50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συμπτώματα</a:t>
            </a:r>
            <a:endParaRPr sz="30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216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spc="-5" dirty="0">
                <a:latin typeface="Comic Sans MS"/>
                <a:cs typeface="Comic Sans MS"/>
              </a:rPr>
              <a:t>Συμπτώματα</a:t>
            </a:r>
            <a:r>
              <a:rPr sz="3000" spc="-25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από</a:t>
            </a:r>
            <a:r>
              <a:rPr sz="3000" spc="-10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τον</a:t>
            </a:r>
            <a:r>
              <a:rPr sz="3000" spc="-25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πρωτοπαθή</a:t>
            </a:r>
            <a:r>
              <a:rPr sz="3000" spc="-25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όγκο</a:t>
            </a:r>
            <a:endParaRPr sz="3000">
              <a:latin typeface="Comic Sans MS"/>
              <a:cs typeface="Comic Sans MS"/>
            </a:endParaRPr>
          </a:p>
          <a:p>
            <a:pPr marL="355600" marR="476884" indent="-342900">
              <a:lnSpc>
                <a:spcPct val="140000"/>
              </a:lnSpc>
              <a:spcBef>
                <a:spcPts val="72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spc="-5" dirty="0">
                <a:latin typeface="Comic Sans MS"/>
                <a:cs typeface="Comic Sans MS"/>
              </a:rPr>
              <a:t>Συμπτώματα</a:t>
            </a:r>
            <a:r>
              <a:rPr sz="3000" spc="-30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από</a:t>
            </a:r>
            <a:r>
              <a:rPr sz="3000" spc="-20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τις</a:t>
            </a:r>
            <a:r>
              <a:rPr sz="3000" spc="-35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εξωθωρακικές </a:t>
            </a:r>
            <a:r>
              <a:rPr sz="3000" spc="-880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μεταστάσεις</a:t>
            </a:r>
            <a:endParaRPr sz="30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2165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spc="-5" dirty="0">
                <a:latin typeface="Comic Sans MS"/>
                <a:cs typeface="Comic Sans MS"/>
              </a:rPr>
              <a:t>Παρανεοπλασματικά</a:t>
            </a:r>
            <a:r>
              <a:rPr sz="3000" spc="5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συμπτώματα</a:t>
            </a:r>
            <a:endParaRPr sz="3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456" y="153923"/>
            <a:ext cx="4877562" cy="117271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68351"/>
            <a:ext cx="421005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200" dirty="0">
                <a:solidFill>
                  <a:srgbClr val="006633"/>
                </a:solidFill>
                <a:latin typeface="Times New Roman"/>
                <a:cs typeface="Times New Roman"/>
              </a:rPr>
              <a:t>Γενικά</a:t>
            </a:r>
            <a:r>
              <a:rPr sz="4200" b="1" spc="-6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4200" b="1" spc="-245" dirty="0">
                <a:solidFill>
                  <a:srgbClr val="006633"/>
                </a:solidFill>
                <a:latin typeface="Times New Roman"/>
                <a:cs typeface="Times New Roman"/>
              </a:rPr>
              <a:t>συμπτώματα</a:t>
            </a:r>
            <a:endParaRPr sz="4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63495" y="1764284"/>
            <a:ext cx="3556635" cy="277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100" b="1" spc="-5" dirty="0">
                <a:latin typeface="Comic Sans MS"/>
                <a:cs typeface="Comic Sans MS"/>
              </a:rPr>
              <a:t>Καταβολή</a:t>
            </a:r>
            <a:endParaRPr sz="2100">
              <a:latin typeface="Comic Sans MS"/>
              <a:cs typeface="Comic Sans MS"/>
            </a:endParaRPr>
          </a:p>
          <a:p>
            <a:pPr marL="355600" indent="-343535">
              <a:lnSpc>
                <a:spcPct val="100000"/>
              </a:lnSpc>
              <a:spcBef>
                <a:spcPts val="2270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100" b="1" spc="-5" dirty="0">
                <a:latin typeface="Comic Sans MS"/>
                <a:cs typeface="Comic Sans MS"/>
              </a:rPr>
              <a:t>Δεκατική</a:t>
            </a:r>
            <a:r>
              <a:rPr sz="2100" b="1" spc="-50" dirty="0">
                <a:latin typeface="Comic Sans MS"/>
                <a:cs typeface="Comic Sans MS"/>
              </a:rPr>
              <a:t> </a:t>
            </a:r>
            <a:r>
              <a:rPr sz="2100" b="1" dirty="0">
                <a:latin typeface="Comic Sans MS"/>
                <a:cs typeface="Comic Sans MS"/>
              </a:rPr>
              <a:t>πυρετική</a:t>
            </a:r>
            <a:r>
              <a:rPr sz="2100" b="1" spc="-45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κίνηση</a:t>
            </a:r>
            <a:endParaRPr sz="2100">
              <a:latin typeface="Comic Sans MS"/>
              <a:cs typeface="Comic Sans MS"/>
            </a:endParaRPr>
          </a:p>
          <a:p>
            <a:pPr marL="355600" indent="-343535">
              <a:lnSpc>
                <a:spcPct val="100000"/>
              </a:lnSpc>
              <a:spcBef>
                <a:spcPts val="2265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100" b="1" spc="-5" dirty="0">
                <a:latin typeface="Comic Sans MS"/>
                <a:cs typeface="Comic Sans MS"/>
              </a:rPr>
              <a:t>Απώλεια</a:t>
            </a:r>
            <a:r>
              <a:rPr sz="2100" b="1" spc="-50" dirty="0">
                <a:latin typeface="Comic Sans MS"/>
                <a:cs typeface="Comic Sans MS"/>
              </a:rPr>
              <a:t> </a:t>
            </a:r>
            <a:r>
              <a:rPr sz="2100" b="1" spc="-5" dirty="0">
                <a:latin typeface="Comic Sans MS"/>
                <a:cs typeface="Comic Sans MS"/>
              </a:rPr>
              <a:t>βάρους</a:t>
            </a:r>
            <a:endParaRPr sz="2100">
              <a:latin typeface="Comic Sans MS"/>
              <a:cs typeface="Comic Sans MS"/>
            </a:endParaRPr>
          </a:p>
          <a:p>
            <a:pPr marL="355600" indent="-343535">
              <a:lnSpc>
                <a:spcPct val="100000"/>
              </a:lnSpc>
              <a:spcBef>
                <a:spcPts val="2270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100" b="1" spc="-5" dirty="0">
                <a:latin typeface="Comic Sans MS"/>
                <a:cs typeface="Comic Sans MS"/>
              </a:rPr>
              <a:t>Ανορεξία</a:t>
            </a:r>
            <a:endParaRPr sz="2100">
              <a:latin typeface="Comic Sans MS"/>
              <a:cs typeface="Comic Sans MS"/>
            </a:endParaRPr>
          </a:p>
          <a:p>
            <a:pPr marL="355600" indent="-343535">
              <a:lnSpc>
                <a:spcPct val="100000"/>
              </a:lnSpc>
              <a:spcBef>
                <a:spcPts val="2270"/>
              </a:spcBef>
              <a:buClr>
                <a:srgbClr val="CC9900"/>
              </a:buClr>
              <a:buSzPct val="64285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100" b="1" dirty="0">
                <a:latin typeface="Comic Sans MS"/>
                <a:cs typeface="Comic Sans MS"/>
              </a:rPr>
              <a:t>Εφίδρωση</a:t>
            </a:r>
            <a:endParaRPr sz="21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4695" y="161544"/>
            <a:ext cx="8538210" cy="111632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69874"/>
            <a:ext cx="79044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215" dirty="0">
                <a:solidFill>
                  <a:srgbClr val="006633"/>
                </a:solidFill>
                <a:latin typeface="Times New Roman"/>
                <a:cs typeface="Times New Roman"/>
              </a:rPr>
              <a:t>Συμπτώματα</a:t>
            </a:r>
            <a:r>
              <a:rPr sz="4000" b="1" spc="-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4000" b="1" spc="-85" dirty="0">
                <a:solidFill>
                  <a:srgbClr val="006633"/>
                </a:solidFill>
                <a:latin typeface="Times New Roman"/>
                <a:cs typeface="Times New Roman"/>
              </a:rPr>
              <a:t>από</a:t>
            </a:r>
            <a:r>
              <a:rPr sz="4000" b="1" spc="-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4000" b="1" spc="-140" dirty="0">
                <a:solidFill>
                  <a:srgbClr val="006633"/>
                </a:solidFill>
                <a:latin typeface="Times New Roman"/>
                <a:cs typeface="Times New Roman"/>
              </a:rPr>
              <a:t>τον</a:t>
            </a:r>
            <a:r>
              <a:rPr sz="4000" b="1" spc="-2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4000" b="1" spc="-175" dirty="0">
                <a:solidFill>
                  <a:srgbClr val="006633"/>
                </a:solidFill>
                <a:latin typeface="Times New Roman"/>
                <a:cs typeface="Times New Roman"/>
              </a:rPr>
              <a:t>πρωτοπαθή</a:t>
            </a:r>
            <a:r>
              <a:rPr sz="4000" b="1" spc="1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4000" b="1" spc="-60" dirty="0">
                <a:solidFill>
                  <a:srgbClr val="006633"/>
                </a:solidFill>
                <a:latin typeface="Times New Roman"/>
                <a:cs typeface="Times New Roman"/>
              </a:rPr>
              <a:t>όγκο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82344" y="1139296"/>
            <a:ext cx="5761355" cy="4140835"/>
          </a:xfrm>
          <a:prstGeom prst="rect">
            <a:avLst/>
          </a:prstGeom>
        </p:spPr>
        <p:txBody>
          <a:bodyPr vert="horz" wrap="square" lIns="0" tIns="2406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895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dirty="0">
                <a:latin typeface="Comic Sans MS"/>
                <a:cs typeface="Comic Sans MS"/>
              </a:rPr>
              <a:t>Βήχας</a:t>
            </a:r>
            <a:endParaRPr sz="30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spc="-5" dirty="0">
                <a:latin typeface="Comic Sans MS"/>
                <a:cs typeface="Comic Sans MS"/>
              </a:rPr>
              <a:t>Αιμόπτυση</a:t>
            </a:r>
            <a:endParaRPr sz="30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805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spc="-5" dirty="0">
                <a:latin typeface="Comic Sans MS"/>
                <a:cs typeface="Comic Sans MS"/>
              </a:rPr>
              <a:t>Θωρακικό</a:t>
            </a:r>
            <a:r>
              <a:rPr sz="3000" spc="-45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άλγος</a:t>
            </a:r>
            <a:endParaRPr sz="30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spc="-5" dirty="0">
                <a:latin typeface="Comic Sans MS"/>
                <a:cs typeface="Comic Sans MS"/>
              </a:rPr>
              <a:t>Σημεία</a:t>
            </a:r>
            <a:r>
              <a:rPr sz="3000" spc="-15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από</a:t>
            </a:r>
            <a:r>
              <a:rPr sz="3000" spc="-15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την κλινική</a:t>
            </a:r>
            <a:r>
              <a:rPr sz="3000" spc="-10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εξέταση</a:t>
            </a:r>
            <a:endParaRPr sz="30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spc="-10" dirty="0">
                <a:latin typeface="Comic Sans MS"/>
                <a:cs typeface="Comic Sans MS"/>
              </a:rPr>
              <a:t>Λοίμωξη</a:t>
            </a:r>
            <a:endParaRPr sz="30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spc="-5" dirty="0">
                <a:latin typeface="Comic Sans MS"/>
                <a:cs typeface="Comic Sans MS"/>
              </a:rPr>
              <a:t>Πυρετός</a:t>
            </a:r>
            <a:endParaRPr sz="3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456" y="153923"/>
            <a:ext cx="2073402" cy="117271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68351"/>
            <a:ext cx="140589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80" dirty="0">
                <a:solidFill>
                  <a:srgbClr val="006633"/>
                </a:solidFill>
                <a:latin typeface="Times New Roman"/>
                <a:cs typeface="Times New Roman"/>
              </a:rPr>
              <a:t>Βήχας</a:t>
            </a:r>
            <a:endParaRPr sz="4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3092" y="1279606"/>
            <a:ext cx="7994650" cy="441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67005" indent="-342900">
              <a:lnSpc>
                <a:spcPct val="150100"/>
              </a:lnSpc>
              <a:spcBef>
                <a:spcPts val="10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  <a:tab pos="2929255" algn="l"/>
              </a:tabLst>
            </a:pPr>
            <a:r>
              <a:rPr sz="3000" b="1" spc="-5" dirty="0">
                <a:latin typeface="Comic Sans MS"/>
                <a:cs typeface="Comic Sans MS"/>
              </a:rPr>
              <a:t>Ενδοβρογχική </a:t>
            </a:r>
            <a:r>
              <a:rPr sz="3000" b="1" dirty="0">
                <a:latin typeface="Comic Sans MS"/>
                <a:cs typeface="Comic Sans MS"/>
              </a:rPr>
              <a:t>ανάπτυξη </a:t>
            </a:r>
            <a:r>
              <a:rPr sz="3000" b="1" spc="-5" dirty="0">
                <a:latin typeface="Comic Sans MS"/>
                <a:cs typeface="Comic Sans MS"/>
              </a:rPr>
              <a:t>μάζας </a:t>
            </a:r>
            <a:r>
              <a:rPr sz="3000" b="1" dirty="0">
                <a:latin typeface="Comic Sans MS"/>
                <a:cs typeface="Comic Sans MS"/>
              </a:rPr>
              <a:t>ή </a:t>
            </a:r>
            <a:r>
              <a:rPr sz="3000" b="1" spc="-5" dirty="0">
                <a:latin typeface="Comic Sans MS"/>
                <a:cs typeface="Comic Sans MS"/>
              </a:rPr>
              <a:t>διήθηση- </a:t>
            </a:r>
            <a:r>
              <a:rPr sz="3000" b="1" spc="-1290" dirty="0">
                <a:latin typeface="Comic Sans MS"/>
                <a:cs typeface="Comic Sans MS"/>
              </a:rPr>
              <a:t> </a:t>
            </a:r>
            <a:r>
              <a:rPr sz="3000" b="1" dirty="0">
                <a:latin typeface="Comic Sans MS"/>
                <a:cs typeface="Comic Sans MS"/>
              </a:rPr>
              <a:t>εξέλκωση </a:t>
            </a:r>
            <a:r>
              <a:rPr sz="3000" b="1" spc="-5" dirty="0">
                <a:latin typeface="Comic Sans MS"/>
                <a:cs typeface="Comic Sans MS"/>
              </a:rPr>
              <a:t>του	βρογχικού</a:t>
            </a:r>
            <a:r>
              <a:rPr sz="3000" b="1" spc="-15" dirty="0">
                <a:latin typeface="Comic Sans MS"/>
                <a:cs typeface="Comic Sans MS"/>
              </a:rPr>
              <a:t> </a:t>
            </a:r>
            <a:r>
              <a:rPr sz="3000" b="1" spc="-5" dirty="0">
                <a:latin typeface="Comic Sans MS"/>
                <a:cs typeface="Comic Sans MS"/>
              </a:rPr>
              <a:t>βλεννογόνου</a:t>
            </a:r>
            <a:endParaRPr sz="30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2525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b="1" dirty="0">
                <a:latin typeface="Comic Sans MS"/>
                <a:cs typeface="Comic Sans MS"/>
              </a:rPr>
              <a:t>Στο</a:t>
            </a:r>
            <a:r>
              <a:rPr sz="3000" b="1" spc="-30" dirty="0">
                <a:latin typeface="Comic Sans MS"/>
                <a:cs typeface="Comic Sans MS"/>
              </a:rPr>
              <a:t> </a:t>
            </a:r>
            <a:r>
              <a:rPr sz="3000" b="1" spc="-5" dirty="0">
                <a:latin typeface="Comic Sans MS"/>
                <a:cs typeface="Comic Sans MS"/>
              </a:rPr>
              <a:t>50-75%</a:t>
            </a:r>
            <a:r>
              <a:rPr sz="3000" b="1" spc="-55" dirty="0">
                <a:latin typeface="Comic Sans MS"/>
                <a:cs typeface="Comic Sans MS"/>
              </a:rPr>
              <a:t> </a:t>
            </a:r>
            <a:r>
              <a:rPr sz="3000" b="1" spc="-5" dirty="0">
                <a:latin typeface="Comic Sans MS"/>
                <a:cs typeface="Comic Sans MS"/>
              </a:rPr>
              <a:t>των</a:t>
            </a:r>
            <a:r>
              <a:rPr sz="3000" b="1" spc="-35" dirty="0">
                <a:latin typeface="Comic Sans MS"/>
                <a:cs typeface="Comic Sans MS"/>
              </a:rPr>
              <a:t> </a:t>
            </a:r>
            <a:r>
              <a:rPr sz="3000" b="1" dirty="0">
                <a:latin typeface="Comic Sans MS"/>
                <a:cs typeface="Comic Sans MS"/>
              </a:rPr>
              <a:t>ασθενών</a:t>
            </a:r>
            <a:endParaRPr sz="30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252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  <a:tab pos="7120890" algn="l"/>
              </a:tabLst>
            </a:pPr>
            <a:r>
              <a:rPr sz="3000" b="1" dirty="0">
                <a:latin typeface="Comic Sans MS"/>
                <a:cs typeface="Comic Sans MS"/>
              </a:rPr>
              <a:t>Συχνά </a:t>
            </a:r>
            <a:r>
              <a:rPr sz="3000" b="1" spc="-5" dirty="0">
                <a:latin typeface="Comic Sans MS"/>
                <a:cs typeface="Comic Sans MS"/>
              </a:rPr>
              <a:t>ω</a:t>
            </a:r>
            <a:r>
              <a:rPr sz="3000" b="1" dirty="0">
                <a:latin typeface="Comic Sans MS"/>
                <a:cs typeface="Comic Sans MS"/>
              </a:rPr>
              <a:t>ς</a:t>
            </a:r>
            <a:r>
              <a:rPr sz="3000" b="1" spc="-15" dirty="0">
                <a:latin typeface="Comic Sans MS"/>
                <a:cs typeface="Comic Sans MS"/>
              </a:rPr>
              <a:t> </a:t>
            </a:r>
            <a:r>
              <a:rPr sz="3000" b="1" dirty="0">
                <a:latin typeface="Comic Sans MS"/>
                <a:cs typeface="Comic Sans MS"/>
              </a:rPr>
              <a:t>αλ</a:t>
            </a:r>
            <a:r>
              <a:rPr sz="3000" b="1" spc="10" dirty="0">
                <a:latin typeface="Comic Sans MS"/>
                <a:cs typeface="Comic Sans MS"/>
              </a:rPr>
              <a:t>λ</a:t>
            </a:r>
            <a:r>
              <a:rPr sz="3000" b="1" dirty="0">
                <a:latin typeface="Comic Sans MS"/>
                <a:cs typeface="Comic Sans MS"/>
              </a:rPr>
              <a:t>αγή </a:t>
            </a:r>
            <a:r>
              <a:rPr sz="3000" b="1" spc="-5" dirty="0">
                <a:latin typeface="Comic Sans MS"/>
                <a:cs typeface="Comic Sans MS"/>
              </a:rPr>
              <a:t>το</a:t>
            </a:r>
            <a:r>
              <a:rPr sz="3000" b="1" dirty="0">
                <a:latin typeface="Comic Sans MS"/>
                <a:cs typeface="Comic Sans MS"/>
              </a:rPr>
              <a:t>υ</a:t>
            </a:r>
            <a:r>
              <a:rPr sz="3000" b="1" spc="-15" dirty="0">
                <a:latin typeface="Comic Sans MS"/>
                <a:cs typeface="Comic Sans MS"/>
              </a:rPr>
              <a:t> </a:t>
            </a:r>
            <a:r>
              <a:rPr sz="3000" b="1" spc="-5" dirty="0">
                <a:latin typeface="Comic Sans MS"/>
                <a:cs typeface="Comic Sans MS"/>
              </a:rPr>
              <a:t>χαρακτήρ</a:t>
            </a:r>
            <a:r>
              <a:rPr sz="3000" b="1" dirty="0">
                <a:latin typeface="Comic Sans MS"/>
                <a:cs typeface="Comic Sans MS"/>
              </a:rPr>
              <a:t>α</a:t>
            </a:r>
            <a:r>
              <a:rPr sz="3000" b="1" spc="-5" dirty="0">
                <a:latin typeface="Comic Sans MS"/>
                <a:cs typeface="Comic Sans MS"/>
              </a:rPr>
              <a:t> το</a:t>
            </a:r>
            <a:r>
              <a:rPr sz="3000" b="1" dirty="0">
                <a:latin typeface="Comic Sans MS"/>
                <a:cs typeface="Comic Sans MS"/>
              </a:rPr>
              <a:t>υ	</a:t>
            </a:r>
            <a:r>
              <a:rPr sz="3000" b="1" spc="-5" dirty="0">
                <a:latin typeface="Comic Sans MS"/>
                <a:cs typeface="Comic Sans MS"/>
              </a:rPr>
              <a:t>βή</a:t>
            </a:r>
            <a:r>
              <a:rPr sz="3000" b="1" spc="5" dirty="0">
                <a:latin typeface="Comic Sans MS"/>
                <a:cs typeface="Comic Sans MS"/>
              </a:rPr>
              <a:t>χ</a:t>
            </a:r>
            <a:r>
              <a:rPr sz="3000" b="1" dirty="0">
                <a:latin typeface="Comic Sans MS"/>
                <a:cs typeface="Comic Sans MS"/>
              </a:rPr>
              <a:t>α</a:t>
            </a:r>
            <a:endParaRPr sz="3000">
              <a:latin typeface="Comic Sans MS"/>
              <a:cs typeface="Comic Sans MS"/>
            </a:endParaRPr>
          </a:p>
          <a:p>
            <a:pPr marL="355600" marR="1308100" indent="-342900">
              <a:lnSpc>
                <a:spcPct val="150000"/>
              </a:lnSpc>
              <a:spcBef>
                <a:spcPts val="72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b="1" dirty="0">
                <a:latin typeface="Comic Sans MS"/>
                <a:cs typeface="Comic Sans MS"/>
              </a:rPr>
              <a:t>Συχνότερος</a:t>
            </a:r>
            <a:r>
              <a:rPr sz="3000" b="1" spc="-40" dirty="0">
                <a:latin typeface="Comic Sans MS"/>
                <a:cs typeface="Comic Sans MS"/>
              </a:rPr>
              <a:t> </a:t>
            </a:r>
            <a:r>
              <a:rPr sz="3000" b="1" dirty="0">
                <a:latin typeface="Comic Sans MS"/>
                <a:cs typeface="Comic Sans MS"/>
              </a:rPr>
              <a:t>στον</a:t>
            </a:r>
            <a:r>
              <a:rPr sz="3000" b="1" spc="-20" dirty="0">
                <a:latin typeface="Comic Sans MS"/>
                <a:cs typeface="Comic Sans MS"/>
              </a:rPr>
              <a:t> </a:t>
            </a:r>
            <a:r>
              <a:rPr sz="3000" b="1" dirty="0">
                <a:latin typeface="Comic Sans MS"/>
                <a:cs typeface="Comic Sans MS"/>
              </a:rPr>
              <a:t>πλακώδη</a:t>
            </a:r>
            <a:r>
              <a:rPr sz="3000" b="1" spc="-25" dirty="0">
                <a:latin typeface="Comic Sans MS"/>
                <a:cs typeface="Comic Sans MS"/>
              </a:rPr>
              <a:t> </a:t>
            </a:r>
            <a:r>
              <a:rPr sz="3000" b="1" spc="-5" dirty="0">
                <a:latin typeface="Comic Sans MS"/>
                <a:cs typeface="Comic Sans MS"/>
              </a:rPr>
              <a:t>και</a:t>
            </a:r>
            <a:r>
              <a:rPr sz="3000" b="1" spc="-35" dirty="0">
                <a:latin typeface="Comic Sans MS"/>
                <a:cs typeface="Comic Sans MS"/>
              </a:rPr>
              <a:t> </a:t>
            </a:r>
            <a:r>
              <a:rPr sz="3000" b="1" dirty="0">
                <a:latin typeface="Comic Sans MS"/>
                <a:cs typeface="Comic Sans MS"/>
              </a:rPr>
              <a:t>στον </a:t>
            </a:r>
            <a:r>
              <a:rPr sz="3000" b="1" spc="-1285" dirty="0">
                <a:latin typeface="Comic Sans MS"/>
                <a:cs typeface="Comic Sans MS"/>
              </a:rPr>
              <a:t> </a:t>
            </a:r>
            <a:r>
              <a:rPr sz="3000" b="1" spc="-10" dirty="0">
                <a:latin typeface="Comic Sans MS"/>
                <a:cs typeface="Comic Sans MS"/>
              </a:rPr>
              <a:t>μικροκυτταρικό</a:t>
            </a:r>
            <a:r>
              <a:rPr sz="3000" b="1" spc="5" dirty="0">
                <a:latin typeface="Comic Sans MS"/>
                <a:cs typeface="Comic Sans MS"/>
              </a:rPr>
              <a:t> </a:t>
            </a:r>
            <a:r>
              <a:rPr sz="3000" b="1" spc="-5" dirty="0">
                <a:latin typeface="Comic Sans MS"/>
                <a:cs typeface="Comic Sans MS"/>
              </a:rPr>
              <a:t>τύπο</a:t>
            </a:r>
            <a:endParaRPr sz="3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456" y="153923"/>
            <a:ext cx="2983230" cy="117271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68351"/>
            <a:ext cx="231330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215" dirty="0">
                <a:solidFill>
                  <a:srgbClr val="006633"/>
                </a:solidFill>
                <a:latin typeface="Times New Roman"/>
                <a:cs typeface="Times New Roman"/>
              </a:rPr>
              <a:t>Αιμόπτυση</a:t>
            </a:r>
            <a:endParaRPr sz="4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2412872"/>
            <a:ext cx="7343775" cy="1351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3000" b="1" dirty="0">
                <a:latin typeface="Comic Sans MS"/>
                <a:cs typeface="Comic Sans MS"/>
              </a:rPr>
              <a:t>Στο</a:t>
            </a:r>
            <a:r>
              <a:rPr sz="3000" b="1" spc="-35" dirty="0">
                <a:latin typeface="Comic Sans MS"/>
                <a:cs typeface="Comic Sans MS"/>
              </a:rPr>
              <a:t> </a:t>
            </a:r>
            <a:r>
              <a:rPr sz="3000" b="1" spc="-5" dirty="0">
                <a:latin typeface="Comic Sans MS"/>
                <a:cs typeface="Comic Sans MS"/>
              </a:rPr>
              <a:t>35-50%</a:t>
            </a:r>
            <a:r>
              <a:rPr sz="3000" b="1" spc="-55" dirty="0">
                <a:latin typeface="Comic Sans MS"/>
                <a:cs typeface="Comic Sans MS"/>
              </a:rPr>
              <a:t> </a:t>
            </a:r>
            <a:r>
              <a:rPr sz="3000" b="1" spc="-5" dirty="0">
                <a:latin typeface="Comic Sans MS"/>
                <a:cs typeface="Comic Sans MS"/>
              </a:rPr>
              <a:t>των</a:t>
            </a:r>
            <a:r>
              <a:rPr sz="3000" b="1" spc="-35" dirty="0">
                <a:latin typeface="Comic Sans MS"/>
                <a:cs typeface="Comic Sans MS"/>
              </a:rPr>
              <a:t> </a:t>
            </a:r>
            <a:r>
              <a:rPr sz="3000" b="1" dirty="0">
                <a:latin typeface="Comic Sans MS"/>
                <a:cs typeface="Comic Sans MS"/>
              </a:rPr>
              <a:t>ασθενών</a:t>
            </a:r>
            <a:endParaRPr sz="3000">
              <a:latin typeface="Comic Sans MS"/>
              <a:cs typeface="Comic Sans MS"/>
            </a:endParaRPr>
          </a:p>
          <a:p>
            <a:pPr marL="355600" indent="-343535">
              <a:lnSpc>
                <a:spcPct val="100000"/>
              </a:lnSpc>
              <a:spcBef>
                <a:spcPts val="324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3000" b="1" spc="-5" dirty="0">
                <a:latin typeface="Comic Sans MS"/>
                <a:cs typeface="Comic Sans MS"/>
              </a:rPr>
              <a:t>Σπάνια απειλητική </a:t>
            </a:r>
            <a:r>
              <a:rPr sz="3000" b="1" dirty="0">
                <a:latin typeface="Comic Sans MS"/>
                <a:cs typeface="Comic Sans MS"/>
              </a:rPr>
              <a:t>για</a:t>
            </a:r>
            <a:r>
              <a:rPr sz="3000" b="1" spc="-10" dirty="0">
                <a:latin typeface="Comic Sans MS"/>
                <a:cs typeface="Comic Sans MS"/>
              </a:rPr>
              <a:t> </a:t>
            </a:r>
            <a:r>
              <a:rPr sz="3000" b="1" spc="-5" dirty="0">
                <a:latin typeface="Comic Sans MS"/>
                <a:cs typeface="Comic Sans MS"/>
              </a:rPr>
              <a:t>την </a:t>
            </a:r>
            <a:r>
              <a:rPr sz="3000" b="1" dirty="0">
                <a:latin typeface="Comic Sans MS"/>
                <a:cs typeface="Comic Sans MS"/>
              </a:rPr>
              <a:t>ζωή</a:t>
            </a:r>
            <a:r>
              <a:rPr sz="3000" b="1" spc="-15" dirty="0">
                <a:latin typeface="Comic Sans MS"/>
                <a:cs typeface="Comic Sans MS"/>
              </a:rPr>
              <a:t> </a:t>
            </a:r>
            <a:r>
              <a:rPr sz="3000" b="1" spc="-10" dirty="0">
                <a:latin typeface="Comic Sans MS"/>
                <a:cs typeface="Comic Sans MS"/>
              </a:rPr>
              <a:t>&gt;200ml</a:t>
            </a:r>
            <a:endParaRPr sz="3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456" y="153923"/>
            <a:ext cx="4277106" cy="117271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68351"/>
            <a:ext cx="361378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190" dirty="0">
                <a:solidFill>
                  <a:srgbClr val="006633"/>
                </a:solidFill>
                <a:latin typeface="Times New Roman"/>
                <a:cs typeface="Times New Roman"/>
              </a:rPr>
              <a:t>Θωρακικό</a:t>
            </a:r>
            <a:r>
              <a:rPr sz="4200" b="1" spc="-4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4200" b="1" spc="-125" dirty="0">
                <a:solidFill>
                  <a:srgbClr val="006633"/>
                </a:solidFill>
                <a:latin typeface="Times New Roman"/>
                <a:cs typeface="Times New Roman"/>
              </a:rPr>
              <a:t>άλγος</a:t>
            </a:r>
            <a:endParaRPr sz="4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69365" y="2540634"/>
            <a:ext cx="6384290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3000" b="1" dirty="0">
                <a:latin typeface="Comic Sans MS"/>
                <a:cs typeface="Comic Sans MS"/>
              </a:rPr>
              <a:t>Στο</a:t>
            </a:r>
            <a:r>
              <a:rPr sz="3000" b="1" spc="-40" dirty="0">
                <a:latin typeface="Comic Sans MS"/>
                <a:cs typeface="Comic Sans MS"/>
              </a:rPr>
              <a:t> </a:t>
            </a:r>
            <a:r>
              <a:rPr sz="3000" b="1" dirty="0">
                <a:latin typeface="Comic Sans MS"/>
                <a:cs typeface="Comic Sans MS"/>
              </a:rPr>
              <a:t>40%</a:t>
            </a:r>
            <a:r>
              <a:rPr sz="3000" b="1" spc="-45" dirty="0">
                <a:latin typeface="Comic Sans MS"/>
                <a:cs typeface="Comic Sans MS"/>
              </a:rPr>
              <a:t> </a:t>
            </a:r>
            <a:r>
              <a:rPr sz="3000" b="1" spc="-5" dirty="0">
                <a:latin typeface="Comic Sans MS"/>
                <a:cs typeface="Comic Sans MS"/>
              </a:rPr>
              <a:t>των</a:t>
            </a:r>
            <a:r>
              <a:rPr sz="3000" b="1" spc="-25" dirty="0">
                <a:latin typeface="Comic Sans MS"/>
                <a:cs typeface="Comic Sans MS"/>
              </a:rPr>
              <a:t> </a:t>
            </a:r>
            <a:r>
              <a:rPr sz="3000" b="1" dirty="0">
                <a:latin typeface="Comic Sans MS"/>
                <a:cs typeface="Comic Sans MS"/>
              </a:rPr>
              <a:t>ασθενών</a:t>
            </a:r>
            <a:endParaRPr sz="3000">
              <a:latin typeface="Comic Sans MS"/>
              <a:cs typeface="Comic Sans MS"/>
            </a:endParaRPr>
          </a:p>
          <a:p>
            <a:pPr marL="355600" marR="5080" indent="-343535">
              <a:lnSpc>
                <a:spcPct val="220100"/>
              </a:lnSpc>
              <a:spcBef>
                <a:spcPts val="715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5600" algn="l"/>
                <a:tab pos="356235" algn="l"/>
                <a:tab pos="2426335" algn="l"/>
              </a:tabLst>
            </a:pPr>
            <a:r>
              <a:rPr sz="3000" b="1" spc="-5" dirty="0">
                <a:latin typeface="Comic Sans MS"/>
                <a:cs typeface="Comic Sans MS"/>
              </a:rPr>
              <a:t>Υποδηλώνει διήθηση τοιχωματικού </a:t>
            </a:r>
            <a:r>
              <a:rPr sz="3000" b="1" spc="-1290" dirty="0">
                <a:latin typeface="Comic Sans MS"/>
                <a:cs typeface="Comic Sans MS"/>
              </a:rPr>
              <a:t> </a:t>
            </a:r>
            <a:r>
              <a:rPr sz="3000" b="1" spc="-10" dirty="0">
                <a:latin typeface="Comic Sans MS"/>
                <a:cs typeface="Comic Sans MS"/>
              </a:rPr>
              <a:t>υπεζωκότα	</a:t>
            </a:r>
            <a:r>
              <a:rPr sz="3000" b="1" dirty="0">
                <a:latin typeface="Comic Sans MS"/>
                <a:cs typeface="Comic Sans MS"/>
              </a:rPr>
              <a:t>ή</a:t>
            </a:r>
            <a:r>
              <a:rPr sz="3000" b="1" spc="-25" dirty="0">
                <a:latin typeface="Comic Sans MS"/>
                <a:cs typeface="Comic Sans MS"/>
              </a:rPr>
              <a:t> </a:t>
            </a:r>
            <a:r>
              <a:rPr sz="3000" b="1" spc="-5" dirty="0">
                <a:latin typeface="Comic Sans MS"/>
                <a:cs typeface="Comic Sans MS"/>
              </a:rPr>
              <a:t>μεγάλων</a:t>
            </a:r>
            <a:r>
              <a:rPr sz="3000" b="1" spc="-25" dirty="0">
                <a:latin typeface="Comic Sans MS"/>
                <a:cs typeface="Comic Sans MS"/>
              </a:rPr>
              <a:t> </a:t>
            </a:r>
            <a:r>
              <a:rPr sz="3000" b="1" spc="-5" dirty="0">
                <a:latin typeface="Comic Sans MS"/>
                <a:cs typeface="Comic Sans MS"/>
              </a:rPr>
              <a:t>βρόγχων</a:t>
            </a:r>
            <a:endParaRPr sz="3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0415" y="214884"/>
            <a:ext cx="8407400" cy="6240145"/>
            <a:chOff x="280415" y="214884"/>
            <a:chExt cx="8407400" cy="62401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415" y="214884"/>
              <a:ext cx="6880098" cy="95326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0415" y="784860"/>
              <a:ext cx="6694170" cy="95326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255890"/>
            <a:ext cx="6233160" cy="1165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95"/>
              </a:spcBef>
            </a:pPr>
            <a:r>
              <a:rPr sz="3400" b="1" spc="-180" dirty="0">
                <a:solidFill>
                  <a:srgbClr val="006633"/>
                </a:solidFill>
                <a:latin typeface="Times New Roman"/>
                <a:cs typeface="Times New Roman"/>
              </a:rPr>
              <a:t>Συμπτώματα</a:t>
            </a:r>
            <a:r>
              <a:rPr sz="3400" b="1" spc="-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400" b="1" spc="-75" dirty="0">
                <a:solidFill>
                  <a:srgbClr val="006633"/>
                </a:solidFill>
                <a:latin typeface="Times New Roman"/>
                <a:cs typeface="Times New Roman"/>
              </a:rPr>
              <a:t>από</a:t>
            </a:r>
            <a:r>
              <a:rPr sz="3400" b="1" spc="-2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400" b="1" spc="-195" dirty="0">
                <a:solidFill>
                  <a:srgbClr val="006633"/>
                </a:solidFill>
                <a:latin typeface="Times New Roman"/>
                <a:cs typeface="Times New Roman"/>
              </a:rPr>
              <a:t>την</a:t>
            </a:r>
            <a:r>
              <a:rPr sz="3400" b="1" spc="-1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400" b="1" spc="-165" dirty="0">
                <a:solidFill>
                  <a:srgbClr val="006633"/>
                </a:solidFill>
                <a:latin typeface="Times New Roman"/>
                <a:cs typeface="Times New Roman"/>
              </a:rPr>
              <a:t>ενδοθωρακική </a:t>
            </a:r>
            <a:r>
              <a:rPr sz="3400" b="1" spc="-83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400" b="1" spc="-145" dirty="0">
                <a:solidFill>
                  <a:srgbClr val="006633"/>
                </a:solidFill>
                <a:latin typeface="Times New Roman"/>
                <a:cs typeface="Times New Roman"/>
              </a:rPr>
              <a:t>εξωπνευμονική</a:t>
            </a:r>
            <a:r>
              <a:rPr sz="3400" b="1" spc="-1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400" b="1" spc="-155" dirty="0">
                <a:solidFill>
                  <a:srgbClr val="006633"/>
                </a:solidFill>
                <a:latin typeface="Times New Roman"/>
                <a:cs typeface="Times New Roman"/>
              </a:rPr>
              <a:t>επέκταση</a:t>
            </a:r>
            <a:r>
              <a:rPr sz="3400" b="1" spc="2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400" b="1" spc="-170" dirty="0">
                <a:solidFill>
                  <a:srgbClr val="006633"/>
                </a:solidFill>
                <a:latin typeface="Times New Roman"/>
                <a:cs typeface="Times New Roman"/>
              </a:rPr>
              <a:t>του</a:t>
            </a:r>
            <a:r>
              <a:rPr sz="3400" b="1" spc="-1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400" b="1" spc="-95" dirty="0">
                <a:solidFill>
                  <a:srgbClr val="006633"/>
                </a:solidFill>
                <a:latin typeface="Times New Roman"/>
                <a:cs typeface="Times New Roman"/>
              </a:rPr>
              <a:t>όγκου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72946" y="1757298"/>
            <a:ext cx="5782310" cy="3982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200" b="1" spc="-10" dirty="0">
                <a:latin typeface="Comic Sans MS"/>
                <a:cs typeface="Comic Sans MS"/>
              </a:rPr>
              <a:t>Βράγχος</a:t>
            </a:r>
            <a:r>
              <a:rPr sz="2200" b="1" spc="-25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φωνής</a:t>
            </a:r>
            <a:endParaRPr sz="22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2110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200" b="1" spc="-5" dirty="0">
                <a:latin typeface="Comic Sans MS"/>
                <a:cs typeface="Comic Sans MS"/>
              </a:rPr>
              <a:t>Σύνδρομο</a:t>
            </a:r>
            <a:r>
              <a:rPr sz="2200" b="1" spc="45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απόφραξης</a:t>
            </a:r>
            <a:r>
              <a:rPr sz="2200" b="1" spc="30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άνω</a:t>
            </a:r>
            <a:r>
              <a:rPr sz="2200" b="1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κοίλης</a:t>
            </a:r>
            <a:r>
              <a:rPr sz="2200" b="1" spc="10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φλέβας</a:t>
            </a:r>
            <a:endParaRPr sz="22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2115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200" b="1" spc="-5" dirty="0">
                <a:latin typeface="Comic Sans MS"/>
                <a:cs typeface="Comic Sans MS"/>
              </a:rPr>
              <a:t>Δυσφαγία</a:t>
            </a:r>
            <a:endParaRPr sz="22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2115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200" b="1" spc="-5" dirty="0">
                <a:latin typeface="Comic Sans MS"/>
                <a:cs typeface="Comic Sans MS"/>
              </a:rPr>
              <a:t>Σύνδρομο</a:t>
            </a:r>
            <a:r>
              <a:rPr sz="2200" b="1" spc="15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Pancoast</a:t>
            </a:r>
            <a:endParaRPr sz="22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2110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200" b="1" spc="-5" dirty="0">
                <a:latin typeface="Comic Sans MS"/>
                <a:cs typeface="Comic Sans MS"/>
              </a:rPr>
              <a:t>Σύνδρομο</a:t>
            </a:r>
            <a:r>
              <a:rPr sz="2200" b="1" spc="15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Horner</a:t>
            </a:r>
            <a:endParaRPr sz="22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2115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200" b="1" spc="-10" dirty="0">
                <a:latin typeface="Comic Sans MS"/>
                <a:cs typeface="Comic Sans MS"/>
              </a:rPr>
              <a:t>Πλευριτική</a:t>
            </a:r>
            <a:r>
              <a:rPr sz="2200" b="1" spc="10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συλλογή</a:t>
            </a:r>
            <a:endParaRPr sz="22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2110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200" b="1" spc="-5" dirty="0">
                <a:latin typeface="Comic Sans MS"/>
                <a:cs typeface="Comic Sans MS"/>
              </a:rPr>
              <a:t>Επέκταση</a:t>
            </a:r>
            <a:r>
              <a:rPr sz="2200" b="1" spc="10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στην</a:t>
            </a:r>
            <a:r>
              <a:rPr sz="2200" b="1" spc="15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καρδιά</a:t>
            </a:r>
            <a:r>
              <a:rPr sz="2200" b="1" spc="10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και</a:t>
            </a:r>
            <a:r>
              <a:rPr sz="2200" b="1" spc="-5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στο</a:t>
            </a:r>
            <a:r>
              <a:rPr sz="2200" b="1" spc="-5" dirty="0">
                <a:latin typeface="Comic Sans MS"/>
                <a:cs typeface="Comic Sans MS"/>
              </a:rPr>
              <a:t> περικάρδιο</a:t>
            </a:r>
            <a:endParaRPr sz="2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456" y="153923"/>
            <a:ext cx="4042410" cy="117271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68351"/>
            <a:ext cx="337248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40" dirty="0">
                <a:solidFill>
                  <a:srgbClr val="006633"/>
                </a:solidFill>
                <a:latin typeface="Times New Roman"/>
                <a:cs typeface="Times New Roman"/>
              </a:rPr>
              <a:t>Βράγχος</a:t>
            </a:r>
            <a:r>
              <a:rPr sz="4200" b="1" spc="-5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4200" b="1" spc="-280" dirty="0">
                <a:solidFill>
                  <a:srgbClr val="006633"/>
                </a:solidFill>
                <a:latin typeface="Times New Roman"/>
                <a:cs typeface="Times New Roman"/>
              </a:rPr>
              <a:t>φωνής</a:t>
            </a:r>
            <a:endParaRPr sz="4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883791"/>
            <a:ext cx="8063865" cy="3311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200" b="1" spc="-10" dirty="0">
                <a:latin typeface="Comic Sans MS"/>
                <a:cs typeface="Comic Sans MS"/>
              </a:rPr>
              <a:t>Αρκετά</a:t>
            </a:r>
            <a:r>
              <a:rPr sz="2200" b="1" spc="-15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συχνό</a:t>
            </a:r>
            <a:endParaRPr sz="2200">
              <a:latin typeface="Comic Sans MS"/>
              <a:cs typeface="Comic Sans MS"/>
            </a:endParaRPr>
          </a:p>
          <a:p>
            <a:pPr marL="355600" marR="5080" indent="-343535">
              <a:lnSpc>
                <a:spcPct val="210100"/>
              </a:lnSpc>
              <a:spcBef>
                <a:spcPts val="525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200" b="1" spc="-10" dirty="0">
                <a:latin typeface="Comic Sans MS"/>
                <a:cs typeface="Comic Sans MS"/>
              </a:rPr>
              <a:t>Πάρεση</a:t>
            </a:r>
            <a:r>
              <a:rPr sz="2200" b="1" spc="20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του</a:t>
            </a:r>
            <a:r>
              <a:rPr sz="2200" b="1" spc="25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παλίνδρομου</a:t>
            </a:r>
            <a:r>
              <a:rPr sz="2200" b="1" spc="55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λαρυγγικού.</a:t>
            </a:r>
            <a:r>
              <a:rPr sz="2200" b="1" spc="35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Συχνότερα</a:t>
            </a:r>
            <a:r>
              <a:rPr sz="2200" b="1" spc="65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παράλυση </a:t>
            </a:r>
            <a:r>
              <a:rPr sz="2200" b="1" spc="-940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αριστερής</a:t>
            </a:r>
            <a:r>
              <a:rPr sz="2200" b="1" spc="15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φωνητικής</a:t>
            </a:r>
            <a:r>
              <a:rPr sz="2200" b="1" spc="15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χορδής.</a:t>
            </a:r>
            <a:endParaRPr sz="2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CC9900"/>
              </a:buClr>
              <a:buFont typeface="Wingdings"/>
              <a:buChar char=""/>
            </a:pPr>
            <a:endParaRPr sz="2450">
              <a:latin typeface="Comic Sans MS"/>
              <a:cs typeface="Comic Sans MS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Clr>
                <a:srgbClr val="CC9900"/>
              </a:buClr>
              <a:buSzPct val="63636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200" b="1" spc="-5" dirty="0">
                <a:latin typeface="Comic Sans MS"/>
                <a:cs typeface="Comic Sans MS"/>
              </a:rPr>
              <a:t>Υποδηλώνει</a:t>
            </a:r>
            <a:r>
              <a:rPr sz="2200" b="1" spc="50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διήθηση</a:t>
            </a:r>
            <a:r>
              <a:rPr sz="2200" b="1" spc="5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από</a:t>
            </a:r>
            <a:r>
              <a:rPr sz="2200" b="1" spc="5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καρκίνωμα,</a:t>
            </a:r>
            <a:r>
              <a:rPr sz="2200" b="1" spc="40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διογκωμένο</a:t>
            </a:r>
            <a:endParaRPr sz="2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Comic Sans MS"/>
              <a:cs typeface="Comic Sans MS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200" b="1" spc="-10" dirty="0">
                <a:latin typeface="Comic Sans MS"/>
                <a:cs typeface="Comic Sans MS"/>
              </a:rPr>
              <a:t>λεμφαδένα</a:t>
            </a:r>
            <a:r>
              <a:rPr sz="2200" b="1" spc="45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ή</a:t>
            </a:r>
            <a:r>
              <a:rPr sz="2200" b="1" spc="-10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συμμετοχή</a:t>
            </a:r>
            <a:r>
              <a:rPr sz="2200" b="1" spc="45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της </a:t>
            </a:r>
            <a:r>
              <a:rPr sz="2200" b="1" spc="-5" dirty="0">
                <a:latin typeface="Comic Sans MS"/>
                <a:cs typeface="Comic Sans MS"/>
              </a:rPr>
              <a:t>αριστερής</a:t>
            </a:r>
            <a:r>
              <a:rPr sz="2200" b="1" spc="20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πύλης</a:t>
            </a:r>
            <a:endParaRPr sz="2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456" y="153923"/>
            <a:ext cx="4997958" cy="117271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68351"/>
            <a:ext cx="433260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180" dirty="0">
                <a:solidFill>
                  <a:srgbClr val="006633"/>
                </a:solidFill>
                <a:latin typeface="Times New Roman"/>
                <a:cs typeface="Times New Roman"/>
              </a:rPr>
              <a:t>Πλευριτική</a:t>
            </a:r>
            <a:r>
              <a:rPr sz="4200" b="1" spc="-4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4200" b="1" spc="-180" dirty="0">
                <a:solidFill>
                  <a:srgbClr val="006633"/>
                </a:solidFill>
                <a:latin typeface="Times New Roman"/>
                <a:cs typeface="Times New Roman"/>
              </a:rPr>
              <a:t>συλλογή</a:t>
            </a:r>
            <a:endParaRPr sz="4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2316" y="2269058"/>
            <a:ext cx="6958965" cy="2602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5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b="1" dirty="0">
                <a:latin typeface="Comic Sans MS"/>
                <a:cs typeface="Comic Sans MS"/>
              </a:rPr>
              <a:t>Στο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10-20%</a:t>
            </a:r>
            <a:r>
              <a:rPr sz="2600" b="1" spc="-2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των</a:t>
            </a:r>
            <a:r>
              <a:rPr sz="2600" b="1" spc="-35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ασθενών</a:t>
            </a:r>
            <a:endParaRPr sz="2600">
              <a:latin typeface="Comic Sans MS"/>
              <a:cs typeface="Comic Sans MS"/>
            </a:endParaRPr>
          </a:p>
          <a:p>
            <a:pPr marL="354965" indent="-342900">
              <a:lnSpc>
                <a:spcPct val="100000"/>
              </a:lnSpc>
              <a:spcBef>
                <a:spcPts val="2810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b="1" spc="-5" dirty="0">
                <a:latin typeface="Comic Sans MS"/>
                <a:cs typeface="Comic Sans MS"/>
              </a:rPr>
              <a:t>Σύστοιχα</a:t>
            </a:r>
            <a:r>
              <a:rPr sz="2600" b="1" spc="-4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με</a:t>
            </a:r>
            <a:r>
              <a:rPr sz="2600" b="1" spc="-2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τον</a:t>
            </a:r>
            <a:r>
              <a:rPr sz="2600" b="1" spc="-4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όγκο</a:t>
            </a:r>
            <a:endParaRPr sz="2600">
              <a:latin typeface="Comic Sans MS"/>
              <a:cs typeface="Comic Sans MS"/>
            </a:endParaRPr>
          </a:p>
          <a:p>
            <a:pPr marL="354965" marR="5080" indent="-342900">
              <a:lnSpc>
                <a:spcPct val="170000"/>
              </a:lnSpc>
              <a:spcBef>
                <a:spcPts val="625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b="1" dirty="0">
                <a:latin typeface="Comic Sans MS"/>
                <a:cs typeface="Comic Sans MS"/>
              </a:rPr>
              <a:t>Συλλογή </a:t>
            </a:r>
            <a:r>
              <a:rPr sz="2600" b="1" spc="-5" dirty="0">
                <a:latin typeface="Comic Sans MS"/>
                <a:cs typeface="Comic Sans MS"/>
              </a:rPr>
              <a:t>εξιδρωματική, λεμφοκυτταρική και </a:t>
            </a:r>
            <a:r>
              <a:rPr sz="2600" b="1" spc="-1115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συχνά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αιμορραγική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9936" y="169163"/>
            <a:ext cx="8437880" cy="6285865"/>
            <a:chOff x="249936" y="169163"/>
            <a:chExt cx="8437880" cy="62858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9936" y="169163"/>
              <a:ext cx="7514082" cy="106299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936" y="748283"/>
              <a:ext cx="2917698" cy="106298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271399"/>
            <a:ext cx="6789420" cy="1184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800" b="1" spc="-145" dirty="0">
                <a:solidFill>
                  <a:srgbClr val="006633"/>
                </a:solidFill>
                <a:latin typeface="Times New Roman"/>
                <a:cs typeface="Times New Roman"/>
              </a:rPr>
              <a:t>Συ</a:t>
            </a:r>
            <a:r>
              <a:rPr sz="3800" b="1" spc="-155" dirty="0">
                <a:solidFill>
                  <a:srgbClr val="006633"/>
                </a:solidFill>
                <a:latin typeface="Times New Roman"/>
                <a:cs typeface="Times New Roman"/>
              </a:rPr>
              <a:t>μ</a:t>
            </a:r>
            <a:r>
              <a:rPr sz="3800" b="1" spc="-210" dirty="0">
                <a:solidFill>
                  <a:srgbClr val="006633"/>
                </a:solidFill>
                <a:latin typeface="Times New Roman"/>
                <a:cs typeface="Times New Roman"/>
              </a:rPr>
              <a:t>πτώ</a:t>
            </a:r>
            <a:r>
              <a:rPr sz="3800" b="1" spc="-220" dirty="0">
                <a:solidFill>
                  <a:srgbClr val="006633"/>
                </a:solidFill>
                <a:latin typeface="Times New Roman"/>
                <a:cs typeface="Times New Roman"/>
              </a:rPr>
              <a:t>μ</a:t>
            </a:r>
            <a:r>
              <a:rPr sz="3800" b="1" spc="-245" dirty="0">
                <a:solidFill>
                  <a:srgbClr val="006633"/>
                </a:solidFill>
                <a:latin typeface="Times New Roman"/>
                <a:cs typeface="Times New Roman"/>
              </a:rPr>
              <a:t>ατ</a:t>
            </a:r>
            <a:r>
              <a:rPr sz="3800" b="1" spc="-260" dirty="0">
                <a:solidFill>
                  <a:srgbClr val="006633"/>
                </a:solidFill>
                <a:latin typeface="Times New Roman"/>
                <a:cs typeface="Times New Roman"/>
              </a:rPr>
              <a:t>α</a:t>
            </a:r>
            <a:r>
              <a:rPr sz="3800" b="1" spc="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800" b="1" spc="-80" dirty="0">
                <a:solidFill>
                  <a:srgbClr val="006633"/>
                </a:solidFill>
                <a:latin typeface="Times New Roman"/>
                <a:cs typeface="Times New Roman"/>
              </a:rPr>
              <a:t>απ</a:t>
            </a:r>
            <a:r>
              <a:rPr sz="3800" b="1" spc="-70" dirty="0">
                <a:solidFill>
                  <a:srgbClr val="006633"/>
                </a:solidFill>
                <a:latin typeface="Times New Roman"/>
                <a:cs typeface="Times New Roman"/>
              </a:rPr>
              <a:t>ό</a:t>
            </a:r>
            <a:r>
              <a:rPr sz="3800" b="1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800" b="1" spc="-225" dirty="0">
                <a:solidFill>
                  <a:srgbClr val="006633"/>
                </a:solidFill>
                <a:latin typeface="Times New Roman"/>
                <a:cs typeface="Times New Roman"/>
              </a:rPr>
              <a:t>τις</a:t>
            </a:r>
            <a:r>
              <a:rPr sz="3800" b="1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800" b="1" spc="-185" dirty="0">
                <a:solidFill>
                  <a:srgbClr val="006633"/>
                </a:solidFill>
                <a:latin typeface="Times New Roman"/>
                <a:cs typeface="Times New Roman"/>
              </a:rPr>
              <a:t>εξωθωρακικές  </a:t>
            </a:r>
            <a:r>
              <a:rPr sz="3800" b="1" spc="-190" dirty="0">
                <a:solidFill>
                  <a:srgbClr val="006633"/>
                </a:solidFill>
                <a:latin typeface="Times New Roman"/>
                <a:cs typeface="Times New Roman"/>
              </a:rPr>
              <a:t>μεταστάσεις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26870" y="1746351"/>
            <a:ext cx="4765040" cy="390906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2600" b="1" spc="-5" dirty="0">
                <a:latin typeface="Comic Sans MS"/>
                <a:cs typeface="Comic Sans MS"/>
              </a:rPr>
              <a:t>Οι</a:t>
            </a:r>
            <a:r>
              <a:rPr sz="2600" b="1" spc="-3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συνήθεις</a:t>
            </a:r>
            <a:r>
              <a:rPr sz="2600" b="1" spc="-5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μεταστάσεις</a:t>
            </a:r>
            <a:r>
              <a:rPr sz="2600" b="1" spc="-6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είναι:</a:t>
            </a:r>
            <a:endParaRPr sz="26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250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b="1" dirty="0">
                <a:latin typeface="Comic Sans MS"/>
                <a:cs typeface="Comic Sans MS"/>
              </a:rPr>
              <a:t>Ήπαρ</a:t>
            </a:r>
            <a:endParaRPr sz="26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250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b="1" dirty="0">
                <a:latin typeface="Comic Sans MS"/>
                <a:cs typeface="Comic Sans MS"/>
              </a:rPr>
              <a:t>Επινεφρίδια</a:t>
            </a:r>
            <a:endParaRPr sz="26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245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b="1" spc="-5" dirty="0">
                <a:latin typeface="Comic Sans MS"/>
                <a:cs typeface="Comic Sans MS"/>
              </a:rPr>
              <a:t>Οστά</a:t>
            </a:r>
            <a:endParaRPr sz="26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250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b="1" dirty="0">
                <a:latin typeface="Comic Sans MS"/>
                <a:cs typeface="Comic Sans MS"/>
              </a:rPr>
              <a:t>Νευρικό</a:t>
            </a:r>
            <a:r>
              <a:rPr sz="2600" b="1" spc="-7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σύστημα</a:t>
            </a:r>
            <a:endParaRPr sz="26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250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b="1" spc="-5" dirty="0">
                <a:latin typeface="Comic Sans MS"/>
                <a:cs typeface="Comic Sans MS"/>
              </a:rPr>
              <a:t>Δέρμα</a:t>
            </a:r>
            <a:endParaRPr sz="2600">
              <a:latin typeface="Comic Sans MS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250"/>
              </a:spcBef>
              <a:buClr>
                <a:srgbClr val="CC9900"/>
              </a:buClr>
              <a:buSzPct val="65384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600" b="1" spc="-5" dirty="0">
                <a:latin typeface="Comic Sans MS"/>
                <a:cs typeface="Comic Sans MS"/>
              </a:rPr>
              <a:t>Λεμφαδένες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456" y="153923"/>
            <a:ext cx="7855458" cy="117271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68351"/>
            <a:ext cx="718629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145" dirty="0">
                <a:solidFill>
                  <a:srgbClr val="006633"/>
                </a:solidFill>
                <a:latin typeface="Times New Roman"/>
                <a:cs typeface="Times New Roman"/>
              </a:rPr>
              <a:t>Παρανεοπλασματικές</a:t>
            </a:r>
            <a:r>
              <a:rPr sz="4200" b="1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4200" b="1" spc="-204" dirty="0">
                <a:solidFill>
                  <a:srgbClr val="006633"/>
                </a:solidFill>
                <a:latin typeface="Times New Roman"/>
                <a:cs typeface="Times New Roman"/>
              </a:rPr>
              <a:t>εκδηλώσεις</a:t>
            </a:r>
            <a:endParaRPr sz="4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829511"/>
            <a:ext cx="7872730" cy="3775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3000" spc="-5" dirty="0">
                <a:latin typeface="Comic Sans MS"/>
                <a:cs typeface="Comic Sans MS"/>
              </a:rPr>
              <a:t>Υπερτροφική</a:t>
            </a:r>
            <a:r>
              <a:rPr sz="3000" spc="-15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πνευμονική οστεοαρθροπάθεια</a:t>
            </a:r>
            <a:endParaRPr sz="3000">
              <a:latin typeface="Comic Sans MS"/>
              <a:cs typeface="Comic Sans MS"/>
            </a:endParaRPr>
          </a:p>
          <a:p>
            <a:pPr marL="355600" indent="-343535">
              <a:lnSpc>
                <a:spcPct val="100000"/>
              </a:lnSpc>
              <a:spcBef>
                <a:spcPts val="2885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3000" spc="-5" dirty="0">
                <a:latin typeface="Comic Sans MS"/>
                <a:cs typeface="Comic Sans MS"/>
              </a:rPr>
              <a:t>Σύνδρομο</a:t>
            </a:r>
            <a:r>
              <a:rPr sz="3000" spc="-30" dirty="0">
                <a:latin typeface="Comic Sans MS"/>
                <a:cs typeface="Comic Sans MS"/>
              </a:rPr>
              <a:t> </a:t>
            </a:r>
            <a:r>
              <a:rPr sz="3000" dirty="0">
                <a:latin typeface="Comic Sans MS"/>
                <a:cs typeface="Comic Sans MS"/>
              </a:rPr>
              <a:t>Cushing</a:t>
            </a:r>
            <a:endParaRPr sz="3000">
              <a:latin typeface="Comic Sans MS"/>
              <a:cs typeface="Comic Sans MS"/>
            </a:endParaRPr>
          </a:p>
          <a:p>
            <a:pPr marL="355600" indent="-343535">
              <a:lnSpc>
                <a:spcPct val="100000"/>
              </a:lnSpc>
              <a:spcBef>
                <a:spcPts val="288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3000" spc="-5" dirty="0">
                <a:latin typeface="Comic Sans MS"/>
                <a:cs typeface="Comic Sans MS"/>
              </a:rPr>
              <a:t>Σύνδρομο</a:t>
            </a:r>
            <a:r>
              <a:rPr sz="3000" spc="-15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απρόσφορης</a:t>
            </a:r>
            <a:r>
              <a:rPr sz="3000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έκκρισης</a:t>
            </a:r>
            <a:r>
              <a:rPr sz="3000" spc="25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ADH</a:t>
            </a:r>
            <a:endParaRPr sz="3000">
              <a:latin typeface="Comic Sans MS"/>
              <a:cs typeface="Comic Sans MS"/>
            </a:endParaRPr>
          </a:p>
          <a:p>
            <a:pPr marL="355600" indent="-343535">
              <a:lnSpc>
                <a:spcPct val="100000"/>
              </a:lnSpc>
              <a:spcBef>
                <a:spcPts val="288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3000" spc="-5" dirty="0">
                <a:latin typeface="Comic Sans MS"/>
                <a:cs typeface="Comic Sans MS"/>
              </a:rPr>
              <a:t>Υπερασβεστιαιμία</a:t>
            </a:r>
            <a:endParaRPr sz="3000">
              <a:latin typeface="Comic Sans MS"/>
              <a:cs typeface="Comic Sans MS"/>
            </a:endParaRPr>
          </a:p>
          <a:p>
            <a:pPr marL="355600" indent="-343535">
              <a:lnSpc>
                <a:spcPct val="100000"/>
              </a:lnSpc>
              <a:spcBef>
                <a:spcPts val="2885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3000" spc="-5" dirty="0">
                <a:latin typeface="Comic Sans MS"/>
                <a:cs typeface="Comic Sans MS"/>
              </a:rPr>
              <a:t>Σύνδρομο</a:t>
            </a:r>
            <a:r>
              <a:rPr sz="3000" spc="-10" dirty="0">
                <a:latin typeface="Comic Sans MS"/>
                <a:cs typeface="Comic Sans MS"/>
              </a:rPr>
              <a:t> </a:t>
            </a:r>
            <a:r>
              <a:rPr sz="3000" spc="-5" dirty="0">
                <a:latin typeface="Comic Sans MS"/>
                <a:cs typeface="Comic Sans MS"/>
              </a:rPr>
              <a:t>Lambert-Eaton</a:t>
            </a:r>
            <a:endParaRPr sz="3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936" y="1488948"/>
            <a:ext cx="5532882" cy="128244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79119" y="1632585"/>
            <a:ext cx="454215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b="1" spc="-10" dirty="0">
                <a:solidFill>
                  <a:srgbClr val="006633"/>
                </a:solidFill>
                <a:latin typeface="Comic Sans MS"/>
                <a:cs typeface="Comic Sans MS"/>
              </a:rPr>
              <a:t>ΔΙΑΓΝΩΣΤΙΚΗ</a:t>
            </a:r>
            <a:endParaRPr sz="4600">
              <a:latin typeface="Comic Sans MS"/>
              <a:cs typeface="Comic Sans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45336" y="3732276"/>
            <a:ext cx="4685538" cy="128244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893570" y="3875988"/>
            <a:ext cx="395414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b="1" spc="-10" dirty="0">
                <a:solidFill>
                  <a:srgbClr val="006633"/>
                </a:solidFill>
                <a:latin typeface="Comic Sans MS"/>
                <a:cs typeface="Comic Sans MS"/>
              </a:rPr>
              <a:t>ΠΡΟΣΕΓΓΙΣΗ</a:t>
            </a:r>
            <a:endParaRPr sz="4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1940" y="128015"/>
            <a:ext cx="8822055" cy="6327140"/>
            <a:chOff x="281940" y="128015"/>
            <a:chExt cx="8822055" cy="63271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1940" y="128015"/>
              <a:ext cx="8113014" cy="9532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30311" y="128015"/>
              <a:ext cx="707898" cy="95326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73568" y="128015"/>
              <a:ext cx="1130046" cy="95326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8378" y="220472"/>
            <a:ext cx="8284209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b="1" spc="40" dirty="0">
                <a:solidFill>
                  <a:srgbClr val="006633"/>
                </a:solidFill>
                <a:latin typeface="Times New Roman"/>
                <a:cs typeface="Times New Roman"/>
              </a:rPr>
              <a:t>Diagnostic</a:t>
            </a:r>
            <a:r>
              <a:rPr sz="3400" b="1" spc="2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400" b="1" spc="-35" dirty="0">
                <a:solidFill>
                  <a:srgbClr val="006633"/>
                </a:solidFill>
                <a:latin typeface="Times New Roman"/>
                <a:cs typeface="Times New Roman"/>
              </a:rPr>
              <a:t>Procedures</a:t>
            </a:r>
            <a:r>
              <a:rPr sz="3400" b="1" spc="5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400" b="1" spc="-35" dirty="0">
                <a:solidFill>
                  <a:srgbClr val="006633"/>
                </a:solidFill>
                <a:latin typeface="Times New Roman"/>
                <a:cs typeface="Times New Roman"/>
              </a:rPr>
              <a:t>and</a:t>
            </a:r>
            <a:r>
              <a:rPr sz="3400" b="1" spc="-10" dirty="0">
                <a:solidFill>
                  <a:srgbClr val="006633"/>
                </a:solidFill>
                <a:latin typeface="Times New Roman"/>
                <a:cs typeface="Times New Roman"/>
              </a:rPr>
              <a:t> Staging</a:t>
            </a:r>
            <a:r>
              <a:rPr sz="3400" b="1" spc="-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400" b="1" spc="-90" dirty="0">
                <a:solidFill>
                  <a:srgbClr val="006633"/>
                </a:solidFill>
                <a:latin typeface="Times New Roman"/>
                <a:cs typeface="Times New Roman"/>
              </a:rPr>
              <a:t>Work-Up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02307" y="1615566"/>
            <a:ext cx="204406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3000" b="1" dirty="0">
                <a:latin typeface="Comic Sans MS"/>
                <a:cs typeface="Comic Sans MS"/>
              </a:rPr>
              <a:t>Diagnosis</a:t>
            </a:r>
            <a:endParaRPr sz="30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46730" y="3043611"/>
            <a:ext cx="3101975" cy="2959100"/>
          </a:xfrm>
          <a:prstGeom prst="rect">
            <a:avLst/>
          </a:prstGeom>
        </p:spPr>
        <p:txBody>
          <a:bodyPr vert="horz" wrap="square" lIns="0" tIns="211454" rIns="0" bIns="0" rtlCol="0">
            <a:spAutoFit/>
          </a:bodyPr>
          <a:lstStyle/>
          <a:p>
            <a:pPr marL="481965" indent="-469900">
              <a:lnSpc>
                <a:spcPct val="100000"/>
              </a:lnSpc>
              <a:spcBef>
                <a:spcPts val="1664"/>
              </a:spcBef>
              <a:buClr>
                <a:srgbClr val="006633"/>
              </a:buClr>
              <a:buSzPct val="59615"/>
              <a:buFont typeface="Wingdings"/>
              <a:buChar char=""/>
              <a:tabLst>
                <a:tab pos="481965" algn="l"/>
                <a:tab pos="482600" algn="l"/>
              </a:tabLst>
            </a:pPr>
            <a:r>
              <a:rPr sz="2600" b="1" spc="-5" dirty="0">
                <a:latin typeface="Comic Sans MS"/>
                <a:cs typeface="Comic Sans MS"/>
              </a:rPr>
              <a:t>Sputum</a:t>
            </a:r>
            <a:r>
              <a:rPr sz="2600" b="1" spc="-7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cytology</a:t>
            </a:r>
            <a:endParaRPr sz="2600">
              <a:latin typeface="Comic Sans MS"/>
              <a:cs typeface="Comic Sans MS"/>
            </a:endParaRPr>
          </a:p>
          <a:p>
            <a:pPr marL="481965" indent="-469900">
              <a:lnSpc>
                <a:spcPct val="100000"/>
              </a:lnSpc>
              <a:spcBef>
                <a:spcPts val="1560"/>
              </a:spcBef>
              <a:buClr>
                <a:srgbClr val="006633"/>
              </a:buClr>
              <a:buSzPct val="59615"/>
              <a:buFont typeface="Wingdings"/>
              <a:buChar char=""/>
              <a:tabLst>
                <a:tab pos="481965" algn="l"/>
                <a:tab pos="482600" algn="l"/>
              </a:tabLst>
            </a:pPr>
            <a:r>
              <a:rPr sz="2600" b="1" spc="-5" dirty="0">
                <a:latin typeface="Comic Sans MS"/>
                <a:cs typeface="Comic Sans MS"/>
              </a:rPr>
              <a:t>Bronchoscopy</a:t>
            </a:r>
            <a:endParaRPr sz="2600">
              <a:latin typeface="Comic Sans MS"/>
              <a:cs typeface="Comic Sans MS"/>
            </a:endParaRPr>
          </a:p>
          <a:p>
            <a:pPr marL="338455" marR="713105" indent="-326390">
              <a:lnSpc>
                <a:spcPct val="140100"/>
              </a:lnSpc>
              <a:spcBef>
                <a:spcPts val="310"/>
              </a:spcBef>
              <a:buClr>
                <a:srgbClr val="006633"/>
              </a:buClr>
              <a:buSzPct val="59615"/>
              <a:buFont typeface="Wingdings"/>
              <a:buChar char=""/>
              <a:tabLst>
                <a:tab pos="481965" algn="l"/>
                <a:tab pos="482600" algn="l"/>
              </a:tabLst>
            </a:pPr>
            <a:r>
              <a:rPr dirty="0"/>
              <a:t>	</a:t>
            </a:r>
            <a:r>
              <a:rPr sz="2600" b="1" dirty="0">
                <a:latin typeface="Comic Sans MS"/>
                <a:cs typeface="Comic Sans MS"/>
              </a:rPr>
              <a:t>Fine</a:t>
            </a:r>
            <a:r>
              <a:rPr sz="2600" b="1" spc="-1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Needle </a:t>
            </a:r>
            <a:r>
              <a:rPr sz="2600" b="1" spc="-111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Aspiration</a:t>
            </a:r>
            <a:endParaRPr sz="2600">
              <a:latin typeface="Comic Sans MS"/>
              <a:cs typeface="Comic Sans MS"/>
            </a:endParaRPr>
          </a:p>
          <a:p>
            <a:pPr marL="481965" indent="-469900">
              <a:lnSpc>
                <a:spcPct val="100000"/>
              </a:lnSpc>
              <a:spcBef>
                <a:spcPts val="1560"/>
              </a:spcBef>
              <a:buClr>
                <a:srgbClr val="006633"/>
              </a:buClr>
              <a:buSzPct val="59615"/>
              <a:buFont typeface="Wingdings"/>
              <a:buChar char=""/>
              <a:tabLst>
                <a:tab pos="481965" algn="l"/>
                <a:tab pos="482600" algn="l"/>
              </a:tabLst>
            </a:pPr>
            <a:r>
              <a:rPr sz="2600" b="1" spc="-5" dirty="0">
                <a:latin typeface="Comic Sans MS"/>
                <a:cs typeface="Comic Sans MS"/>
              </a:rPr>
              <a:t>Open</a:t>
            </a:r>
            <a:r>
              <a:rPr sz="2600" b="1" spc="-7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Biopsy</a:t>
            </a:r>
            <a:endParaRPr sz="2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0668" y="1566189"/>
            <a:ext cx="7160259" cy="2970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8455" marR="750570" indent="-326390">
              <a:lnSpc>
                <a:spcPct val="130000"/>
              </a:lnSpc>
              <a:spcBef>
                <a:spcPts val="100"/>
              </a:spcBef>
              <a:buClr>
                <a:srgbClr val="3A812E"/>
              </a:buClr>
              <a:buSzPct val="58928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sz="2800" b="1" spc="-10" dirty="0">
                <a:latin typeface="Comic Sans MS"/>
                <a:cs typeface="Comic Sans MS"/>
              </a:rPr>
              <a:t>Ευαισθησία:</a:t>
            </a:r>
            <a:r>
              <a:rPr sz="2800" b="1" spc="10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έως</a:t>
            </a:r>
            <a:r>
              <a:rPr sz="2800" b="1" dirty="0">
                <a:latin typeface="Comic Sans MS"/>
                <a:cs typeface="Comic Sans MS"/>
              </a:rPr>
              <a:t> </a:t>
            </a:r>
            <a:r>
              <a:rPr sz="2800" b="1" spc="-10" dirty="0">
                <a:latin typeface="Comic Sans MS"/>
                <a:cs typeface="Comic Sans MS"/>
              </a:rPr>
              <a:t>85%</a:t>
            </a:r>
            <a:r>
              <a:rPr sz="2800" b="1" spc="15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σε</a:t>
            </a:r>
            <a:r>
              <a:rPr sz="2800" b="1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Κεντρικούς </a:t>
            </a:r>
            <a:r>
              <a:rPr sz="2800" b="1" spc="-1200" dirty="0">
                <a:latin typeface="Comic Sans MS"/>
                <a:cs typeface="Comic Sans MS"/>
              </a:rPr>
              <a:t> </a:t>
            </a:r>
            <a:r>
              <a:rPr sz="2800" b="1" spc="-10" dirty="0">
                <a:latin typeface="Comic Sans MS"/>
                <a:cs typeface="Comic Sans MS"/>
              </a:rPr>
              <a:t>Όγκους</a:t>
            </a:r>
            <a:endParaRPr sz="2800">
              <a:latin typeface="Comic Sans MS"/>
              <a:cs typeface="Comic Sans MS"/>
            </a:endParaRPr>
          </a:p>
          <a:p>
            <a:pPr marL="338455" indent="-326390">
              <a:lnSpc>
                <a:spcPct val="100000"/>
              </a:lnSpc>
              <a:spcBef>
                <a:spcPts val="1680"/>
              </a:spcBef>
              <a:buClr>
                <a:srgbClr val="3A812E"/>
              </a:buClr>
              <a:buSzPct val="58928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sz="2800" b="1" spc="-5" dirty="0">
                <a:latin typeface="Comic Sans MS"/>
                <a:cs typeface="Comic Sans MS"/>
              </a:rPr>
              <a:t>Ειδικότητα:</a:t>
            </a:r>
            <a:r>
              <a:rPr sz="2800" b="1" spc="-20" dirty="0">
                <a:latin typeface="Comic Sans MS"/>
                <a:cs typeface="Comic Sans MS"/>
              </a:rPr>
              <a:t> </a:t>
            </a:r>
            <a:r>
              <a:rPr sz="2800" b="1" spc="-10" dirty="0">
                <a:latin typeface="Comic Sans MS"/>
                <a:cs typeface="Comic Sans MS"/>
              </a:rPr>
              <a:t>99%</a:t>
            </a:r>
            <a:endParaRPr sz="2800">
              <a:latin typeface="Comic Sans MS"/>
              <a:cs typeface="Comic Sans MS"/>
            </a:endParaRPr>
          </a:p>
          <a:p>
            <a:pPr marL="338455" indent="-326390">
              <a:lnSpc>
                <a:spcPct val="100000"/>
              </a:lnSpc>
              <a:spcBef>
                <a:spcPts val="1680"/>
              </a:spcBef>
              <a:buClr>
                <a:srgbClr val="3A812E"/>
              </a:buClr>
              <a:buSzPct val="58928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sz="2800" b="1" spc="-5" dirty="0">
                <a:latin typeface="Comic Sans MS"/>
                <a:cs typeface="Comic Sans MS"/>
              </a:rPr>
              <a:t>Μικρή</a:t>
            </a:r>
            <a:r>
              <a:rPr sz="2800" b="1" spc="5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η</a:t>
            </a:r>
            <a:r>
              <a:rPr sz="2800" b="1" spc="-10" dirty="0">
                <a:latin typeface="Comic Sans MS"/>
                <a:cs typeface="Comic Sans MS"/>
              </a:rPr>
              <a:t> Αξία της</a:t>
            </a:r>
            <a:r>
              <a:rPr sz="2800" b="1" spc="-5" dirty="0">
                <a:latin typeface="Comic Sans MS"/>
                <a:cs typeface="Comic Sans MS"/>
              </a:rPr>
              <a:t> σε Περιφερικές</a:t>
            </a:r>
            <a:r>
              <a:rPr sz="2800" b="1" spc="-15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Μάζες</a:t>
            </a:r>
            <a:endParaRPr sz="2800">
              <a:latin typeface="Comic Sans MS"/>
              <a:cs typeface="Comic Sans MS"/>
            </a:endParaRPr>
          </a:p>
          <a:p>
            <a:pPr marL="338455">
              <a:lnSpc>
                <a:spcPct val="100000"/>
              </a:lnSpc>
              <a:spcBef>
                <a:spcPts val="1010"/>
              </a:spcBef>
            </a:pPr>
            <a:r>
              <a:rPr sz="2800" b="1" spc="-10" dirty="0">
                <a:latin typeface="Comic Sans MS"/>
                <a:cs typeface="Comic Sans MS"/>
              </a:rPr>
              <a:t>(&lt;50%)</a:t>
            </a:r>
            <a:endParaRPr sz="2800">
              <a:latin typeface="Comic Sans MS"/>
              <a:cs typeface="Comic Sans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456" y="153923"/>
            <a:ext cx="5976366" cy="117271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268351"/>
            <a:ext cx="530796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220" dirty="0">
                <a:solidFill>
                  <a:srgbClr val="006633"/>
                </a:solidFill>
                <a:latin typeface="Times New Roman"/>
                <a:cs typeface="Times New Roman"/>
              </a:rPr>
              <a:t>Κυτταρολογική</a:t>
            </a:r>
            <a:r>
              <a:rPr sz="4200" b="1" spc="-1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4200" b="1" spc="-155" dirty="0">
                <a:solidFill>
                  <a:srgbClr val="006633"/>
                </a:solidFill>
                <a:latin typeface="Times New Roman"/>
                <a:cs typeface="Times New Roman"/>
              </a:rPr>
              <a:t>Πτυέλων</a:t>
            </a:r>
            <a:endParaRPr sz="42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687567" y="5669279"/>
            <a:ext cx="3328035" cy="455295"/>
            <a:chOff x="5687567" y="5669279"/>
            <a:chExt cx="3328035" cy="45529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87567" y="5669279"/>
              <a:ext cx="1297686" cy="45491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13219" y="5669279"/>
              <a:ext cx="518922" cy="45491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60107" y="5669279"/>
              <a:ext cx="910590" cy="45491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98663" y="5669279"/>
              <a:ext cx="642366" cy="45491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68995" y="5669279"/>
              <a:ext cx="412254" cy="45491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09203" y="5669279"/>
              <a:ext cx="395477" cy="45491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232647" y="5669279"/>
              <a:ext cx="642366" cy="45491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02979" y="5669279"/>
              <a:ext cx="412254" cy="45491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804153" y="5714796"/>
            <a:ext cx="30822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0000"/>
                </a:solidFill>
                <a:latin typeface="Comic Sans MS"/>
                <a:cs typeface="Comic Sans MS"/>
              </a:rPr>
              <a:t>CHEST </a:t>
            </a:r>
            <a:r>
              <a:rPr sz="1600" b="1" spc="-10" dirty="0">
                <a:solidFill>
                  <a:srgbClr val="FF0000"/>
                </a:solidFill>
                <a:latin typeface="Comic Sans MS"/>
                <a:cs typeface="Comic Sans MS"/>
              </a:rPr>
              <a:t>2013;</a:t>
            </a:r>
            <a:r>
              <a:rPr sz="1600" b="1" spc="1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omic Sans MS"/>
                <a:cs typeface="Comic Sans MS"/>
              </a:rPr>
              <a:t>123:129S-136S</a:t>
            </a:r>
            <a:endParaRPr sz="1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456" y="153923"/>
            <a:ext cx="4269486" cy="117271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68351"/>
            <a:ext cx="360045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25" dirty="0">
                <a:solidFill>
                  <a:srgbClr val="006633"/>
                </a:solidFill>
                <a:latin typeface="Times New Roman"/>
                <a:cs typeface="Times New Roman"/>
              </a:rPr>
              <a:t>Βρογχ</a:t>
            </a:r>
            <a:r>
              <a:rPr sz="4200" b="1" spc="15" dirty="0">
                <a:solidFill>
                  <a:srgbClr val="006633"/>
                </a:solidFill>
                <a:latin typeface="Times New Roman"/>
                <a:cs typeface="Times New Roman"/>
              </a:rPr>
              <a:t>ο</a:t>
            </a:r>
            <a:r>
              <a:rPr sz="4200" b="1" spc="-185" dirty="0">
                <a:solidFill>
                  <a:srgbClr val="006633"/>
                </a:solidFill>
                <a:latin typeface="Times New Roman"/>
                <a:cs typeface="Times New Roman"/>
              </a:rPr>
              <a:t>σκόπηση</a:t>
            </a:r>
            <a:endParaRPr sz="4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0668" y="2200478"/>
            <a:ext cx="6852920" cy="4017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8455" indent="-326390">
              <a:lnSpc>
                <a:spcPct val="100000"/>
              </a:lnSpc>
              <a:spcBef>
                <a:spcPts val="105"/>
              </a:spcBef>
              <a:buClr>
                <a:srgbClr val="3A812E"/>
              </a:buClr>
              <a:buSzPct val="59615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sz="2600" b="1" dirty="0">
                <a:latin typeface="Comic Sans MS"/>
                <a:cs typeface="Comic Sans MS"/>
              </a:rPr>
              <a:t>Ευαισθησία:</a:t>
            </a:r>
            <a:r>
              <a:rPr sz="2600" b="1" spc="-6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74-95%</a:t>
            </a:r>
            <a:r>
              <a:rPr sz="2600" b="1" spc="1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σε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Ορατή</a:t>
            </a:r>
            <a:r>
              <a:rPr sz="2600" b="1" spc="-4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Βλάβη</a:t>
            </a:r>
            <a:endParaRPr sz="2600" dirty="0">
              <a:latin typeface="Comic Sans MS"/>
              <a:cs typeface="Comic Sans MS"/>
            </a:endParaRPr>
          </a:p>
          <a:p>
            <a:pPr marL="338455" indent="-326390">
              <a:lnSpc>
                <a:spcPct val="100000"/>
              </a:lnSpc>
              <a:spcBef>
                <a:spcPts val="2500"/>
              </a:spcBef>
              <a:buClr>
                <a:srgbClr val="3A812E"/>
              </a:buClr>
              <a:buSzPct val="59615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sz="2600" b="1" spc="-5" dirty="0">
                <a:latin typeface="Comic Sans MS"/>
                <a:cs typeface="Comic Sans MS"/>
              </a:rPr>
              <a:t>&lt;50%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σε</a:t>
            </a:r>
            <a:r>
              <a:rPr sz="2600" b="1" spc="-2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Μη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Ορατή</a:t>
            </a:r>
            <a:r>
              <a:rPr sz="2600" b="1" spc="-3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Βλάβη</a:t>
            </a:r>
            <a:endParaRPr sz="2600" dirty="0">
              <a:latin typeface="Comic Sans MS"/>
              <a:cs typeface="Comic Sans MS"/>
            </a:endParaRPr>
          </a:p>
          <a:p>
            <a:pPr marL="338455" indent="-326390">
              <a:lnSpc>
                <a:spcPct val="100000"/>
              </a:lnSpc>
              <a:spcBef>
                <a:spcPts val="2495"/>
              </a:spcBef>
              <a:buClr>
                <a:srgbClr val="3A812E"/>
              </a:buClr>
              <a:buSzPct val="59615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sz="2600" b="1" spc="-5" dirty="0">
                <a:latin typeface="Comic Sans MS"/>
                <a:cs typeface="Comic Sans MS"/>
              </a:rPr>
              <a:t>Απαιτούνται</a:t>
            </a:r>
            <a:r>
              <a:rPr sz="2600" b="1" spc="-65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≥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3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Δείγματα</a:t>
            </a:r>
            <a:endParaRPr sz="2600" dirty="0">
              <a:latin typeface="Comic Sans MS"/>
              <a:cs typeface="Comic Sans MS"/>
            </a:endParaRPr>
          </a:p>
          <a:p>
            <a:pPr marL="338455" indent="-326390">
              <a:lnSpc>
                <a:spcPct val="100000"/>
              </a:lnSpc>
              <a:spcBef>
                <a:spcPts val="2500"/>
              </a:spcBef>
              <a:buClr>
                <a:srgbClr val="3A812E"/>
              </a:buClr>
              <a:buSzPct val="59615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sz="2600" b="1" spc="-5" dirty="0">
                <a:latin typeface="Comic Sans MS"/>
                <a:cs typeface="Comic Sans MS"/>
              </a:rPr>
              <a:t>Υψηλότερη</a:t>
            </a:r>
            <a:r>
              <a:rPr sz="2600" b="1" spc="-4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Ευαισθησία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σε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βλάβες</a:t>
            </a:r>
            <a:r>
              <a:rPr sz="2600" b="1" spc="-2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&gt;2cm</a:t>
            </a:r>
            <a:endParaRPr sz="2600" dirty="0">
              <a:latin typeface="Comic Sans MS"/>
              <a:cs typeface="Comic Sans MS"/>
            </a:endParaRPr>
          </a:p>
          <a:p>
            <a:pPr marL="338455" indent="-326390">
              <a:lnSpc>
                <a:spcPct val="100000"/>
              </a:lnSpc>
              <a:spcBef>
                <a:spcPts val="2495"/>
              </a:spcBef>
              <a:buClr>
                <a:srgbClr val="3A812E"/>
              </a:buClr>
              <a:buSzPct val="59615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sz="2600" b="1" dirty="0">
                <a:latin typeface="Comic Sans MS"/>
                <a:cs typeface="Comic Sans MS"/>
              </a:rPr>
              <a:t>Η</a:t>
            </a:r>
            <a:r>
              <a:rPr sz="2600" b="1" spc="-15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ΤΒΝΑ</a:t>
            </a:r>
            <a:r>
              <a:rPr sz="2600" b="1" spc="-2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ενισχύει</a:t>
            </a:r>
            <a:r>
              <a:rPr sz="2600" b="1" spc="-50" dirty="0">
                <a:latin typeface="Comic Sans MS"/>
                <a:cs typeface="Comic Sans MS"/>
              </a:rPr>
              <a:t> </a:t>
            </a:r>
            <a:r>
              <a:rPr sz="2600" b="1" spc="-5" dirty="0" err="1">
                <a:latin typeface="Comic Sans MS"/>
                <a:cs typeface="Comic Sans MS"/>
              </a:rPr>
              <a:t>την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απ</a:t>
            </a:r>
            <a:r>
              <a:rPr sz="2600" b="1" dirty="0" err="1">
                <a:latin typeface="Comic Sans MS"/>
                <a:cs typeface="Comic Sans MS"/>
              </a:rPr>
              <a:t>οτελεσμ</a:t>
            </a:r>
            <a:r>
              <a:rPr sz="2600" b="1" dirty="0">
                <a:latin typeface="Comic Sans MS"/>
                <a:cs typeface="Comic Sans MS"/>
              </a:rPr>
              <a:t>ατικότητα</a:t>
            </a:r>
            <a:endParaRPr lang="en-US" sz="2600" b="1" dirty="0">
              <a:latin typeface="Comic Sans MS"/>
              <a:cs typeface="Comic Sans MS"/>
            </a:endParaRPr>
          </a:p>
          <a:p>
            <a:pPr marL="338455" indent="-326390">
              <a:lnSpc>
                <a:spcPct val="100000"/>
              </a:lnSpc>
              <a:spcBef>
                <a:spcPts val="2495"/>
              </a:spcBef>
              <a:buClr>
                <a:srgbClr val="3A812E"/>
              </a:buClr>
              <a:buSzPct val="59615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lang="en-US" sz="2600" b="1" dirty="0" err="1">
                <a:latin typeface="Comic Sans MS"/>
                <a:cs typeface="Comic Sans MS"/>
              </a:rPr>
              <a:t>Ebus</a:t>
            </a:r>
            <a:r>
              <a:rPr lang="en-US" sz="2600" b="1" dirty="0">
                <a:latin typeface="Comic Sans MS"/>
                <a:cs typeface="Comic Sans MS"/>
              </a:rPr>
              <a:t> Bronchoscopy!!!!!</a:t>
            </a:r>
            <a:endParaRPr sz="2600" dirty="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7166" y="2363165"/>
            <a:ext cx="7740650" cy="2543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8455" indent="-326390">
              <a:lnSpc>
                <a:spcPct val="100000"/>
              </a:lnSpc>
              <a:spcBef>
                <a:spcPts val="95"/>
              </a:spcBef>
              <a:buClr>
                <a:srgbClr val="3A812E"/>
              </a:buClr>
              <a:buSzPct val="58928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sz="2800" b="1" spc="-5" dirty="0">
                <a:latin typeface="Comic Sans MS"/>
                <a:cs typeface="Comic Sans MS"/>
              </a:rPr>
              <a:t>Ευαισθησία:</a:t>
            </a:r>
            <a:r>
              <a:rPr sz="2800" b="1" dirty="0">
                <a:latin typeface="Comic Sans MS"/>
                <a:cs typeface="Comic Sans MS"/>
              </a:rPr>
              <a:t> </a:t>
            </a:r>
            <a:r>
              <a:rPr sz="2800" b="1" spc="-10" dirty="0">
                <a:latin typeface="Comic Sans MS"/>
                <a:cs typeface="Comic Sans MS"/>
              </a:rPr>
              <a:t>&gt;90%</a:t>
            </a:r>
            <a:r>
              <a:rPr sz="2800" b="1" spc="20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και</a:t>
            </a:r>
            <a:r>
              <a:rPr sz="2800" b="1" spc="-10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Ειδικότητα:</a:t>
            </a:r>
            <a:r>
              <a:rPr sz="2800" b="1" dirty="0">
                <a:latin typeface="Comic Sans MS"/>
                <a:cs typeface="Comic Sans MS"/>
              </a:rPr>
              <a:t> </a:t>
            </a:r>
            <a:r>
              <a:rPr sz="2800" b="1" spc="-10" dirty="0">
                <a:latin typeface="Comic Sans MS"/>
                <a:cs typeface="Comic Sans MS"/>
              </a:rPr>
              <a:t>100%</a:t>
            </a:r>
            <a:endParaRPr sz="2800">
              <a:latin typeface="Comic Sans MS"/>
              <a:cs typeface="Comic Sans MS"/>
            </a:endParaRPr>
          </a:p>
          <a:p>
            <a:pPr marL="338455" indent="-326390">
              <a:lnSpc>
                <a:spcPct val="100000"/>
              </a:lnSpc>
              <a:spcBef>
                <a:spcPts val="2355"/>
              </a:spcBef>
              <a:buClr>
                <a:srgbClr val="3A812E"/>
              </a:buClr>
              <a:buSzPct val="58928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sz="2800" b="1" spc="-10" dirty="0">
                <a:latin typeface="Comic Sans MS"/>
                <a:cs typeface="Comic Sans MS"/>
              </a:rPr>
              <a:t>20-50%</a:t>
            </a:r>
            <a:r>
              <a:rPr sz="2800" b="1" spc="30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Ψευδώς</a:t>
            </a:r>
            <a:r>
              <a:rPr sz="2800" b="1" spc="-20" dirty="0">
                <a:latin typeface="Comic Sans MS"/>
                <a:cs typeface="Comic Sans MS"/>
              </a:rPr>
              <a:t> </a:t>
            </a:r>
            <a:r>
              <a:rPr sz="2800" b="1" spc="-10" dirty="0">
                <a:latin typeface="Comic Sans MS"/>
                <a:cs typeface="Comic Sans MS"/>
              </a:rPr>
              <a:t>Αρνητικά</a:t>
            </a:r>
            <a:endParaRPr sz="2800">
              <a:latin typeface="Comic Sans MS"/>
              <a:cs typeface="Comic Sans MS"/>
            </a:endParaRPr>
          </a:p>
          <a:p>
            <a:pPr marL="338455" marR="5080" indent="-326390">
              <a:lnSpc>
                <a:spcPct val="150000"/>
              </a:lnSpc>
              <a:spcBef>
                <a:spcPts val="675"/>
              </a:spcBef>
              <a:buClr>
                <a:srgbClr val="3A812E"/>
              </a:buClr>
              <a:buSzPct val="58928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sz="2800" b="1" spc="-5" dirty="0">
                <a:latin typeface="Comic Sans MS"/>
                <a:cs typeface="Comic Sans MS"/>
              </a:rPr>
              <a:t>Ενδείκνυται σε Περιφερικές,Παρεγχυματικές </a:t>
            </a:r>
            <a:r>
              <a:rPr sz="2800" b="1" spc="-1200" dirty="0">
                <a:latin typeface="Comic Sans MS"/>
                <a:cs typeface="Comic Sans MS"/>
              </a:rPr>
              <a:t> </a:t>
            </a:r>
            <a:r>
              <a:rPr sz="2800" b="1" spc="-10" dirty="0">
                <a:latin typeface="Comic Sans MS"/>
                <a:cs typeface="Comic Sans MS"/>
              </a:rPr>
              <a:t>Βλάβες</a:t>
            </a:r>
            <a:endParaRPr sz="28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830823" y="5785103"/>
            <a:ext cx="2811145" cy="455295"/>
            <a:chOff x="5830823" y="5785103"/>
            <a:chExt cx="2811145" cy="4552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30823" y="5785103"/>
              <a:ext cx="1210818" cy="45491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69607" y="5785103"/>
              <a:ext cx="476262" cy="45491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73823" y="5785103"/>
              <a:ext cx="762762" cy="45491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64551" y="5785103"/>
              <a:ext cx="578357" cy="45491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70875" y="5785103"/>
              <a:ext cx="384822" cy="45491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83651" y="5785103"/>
              <a:ext cx="339102" cy="45491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50707" y="5785103"/>
              <a:ext cx="578357" cy="45491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57031" y="5785103"/>
              <a:ext cx="384822" cy="45491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947028" y="5833364"/>
            <a:ext cx="25654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CHEST</a:t>
            </a:r>
            <a:r>
              <a:rPr sz="16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2013;</a:t>
            </a:r>
            <a:r>
              <a:rPr sz="16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123:129S-136S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49936" y="169163"/>
            <a:ext cx="8559800" cy="1642110"/>
            <a:chOff x="249936" y="169163"/>
            <a:chExt cx="8559800" cy="1642110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9936" y="169163"/>
              <a:ext cx="8559546" cy="106299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9936" y="748283"/>
              <a:ext cx="799338" cy="106298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0623" y="748283"/>
              <a:ext cx="925830" cy="106298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7804" y="748283"/>
              <a:ext cx="1035557" cy="106298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24711" y="748283"/>
              <a:ext cx="2637282" cy="106298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33343" y="748283"/>
              <a:ext cx="799337" cy="1062989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535940" y="271399"/>
            <a:ext cx="7839075" cy="1184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b="1" spc="-204" dirty="0">
                <a:solidFill>
                  <a:srgbClr val="006633"/>
                </a:solidFill>
                <a:latin typeface="Times New Roman"/>
                <a:cs typeface="Times New Roman"/>
              </a:rPr>
              <a:t>Διαθωρακική</a:t>
            </a:r>
            <a:r>
              <a:rPr sz="3800" b="1" spc="-1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800" b="1" spc="-195" dirty="0">
                <a:solidFill>
                  <a:srgbClr val="006633"/>
                </a:solidFill>
                <a:latin typeface="Times New Roman"/>
                <a:cs typeface="Times New Roman"/>
              </a:rPr>
              <a:t>δια</a:t>
            </a:r>
            <a:r>
              <a:rPr sz="3800" b="1" spc="-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800" b="1" spc="-90" dirty="0">
                <a:solidFill>
                  <a:srgbClr val="006633"/>
                </a:solidFill>
                <a:latin typeface="Times New Roman"/>
                <a:cs typeface="Times New Roman"/>
              </a:rPr>
              <a:t>Βελόνης</a:t>
            </a:r>
            <a:r>
              <a:rPr sz="3800" b="1" spc="-1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800" b="1" spc="-145" dirty="0">
                <a:solidFill>
                  <a:srgbClr val="006633"/>
                </a:solidFill>
                <a:latin typeface="Times New Roman"/>
                <a:cs typeface="Times New Roman"/>
              </a:rPr>
              <a:t>Παρακέντηση</a:t>
            </a:r>
            <a:endParaRPr sz="3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800" b="1" spc="145" dirty="0">
                <a:solidFill>
                  <a:srgbClr val="006633"/>
                </a:solidFill>
                <a:latin typeface="Times New Roman"/>
                <a:cs typeface="Times New Roman"/>
              </a:rPr>
              <a:t>(FΝB</a:t>
            </a:r>
            <a:r>
              <a:rPr sz="3800" b="1" spc="-2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800" b="1" spc="-150" dirty="0">
                <a:solidFill>
                  <a:srgbClr val="006633"/>
                </a:solidFill>
                <a:latin typeface="Times New Roman"/>
                <a:cs typeface="Times New Roman"/>
              </a:rPr>
              <a:t>or</a:t>
            </a:r>
            <a:r>
              <a:rPr sz="3800" b="1" spc="-2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800" b="1" spc="75" dirty="0">
                <a:solidFill>
                  <a:srgbClr val="006633"/>
                </a:solidFill>
                <a:latin typeface="Times New Roman"/>
                <a:cs typeface="Times New Roman"/>
              </a:rPr>
              <a:t>FNA)</a:t>
            </a:r>
            <a:endParaRPr sz="3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0604" y="152400"/>
            <a:ext cx="8436610" cy="6302375"/>
            <a:chOff x="260604" y="152400"/>
            <a:chExt cx="8436610" cy="63023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5600" y="734785"/>
              <a:ext cx="4996799" cy="5719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1762" y="229361"/>
              <a:ext cx="8229600" cy="609600"/>
            </a:xfrm>
            <a:custGeom>
              <a:avLst/>
              <a:gdLst/>
              <a:ahLst/>
              <a:cxnLst/>
              <a:rect l="l" t="t" r="r" b="b"/>
              <a:pathLst>
                <a:path w="8229600" h="609600">
                  <a:moveTo>
                    <a:pt x="0" y="609600"/>
                  </a:moveTo>
                  <a:lnTo>
                    <a:pt x="0" y="0"/>
                  </a:lnTo>
                  <a:lnTo>
                    <a:pt x="8229600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962" y="6172961"/>
              <a:ext cx="8229600" cy="0"/>
            </a:xfrm>
            <a:custGeom>
              <a:avLst/>
              <a:gdLst/>
              <a:ahLst/>
              <a:cxnLst/>
              <a:rect l="l" t="t" r="r" b="b"/>
              <a:pathLst>
                <a:path w="8229600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0604" y="152400"/>
              <a:ext cx="6796278" cy="106298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47217" y="269239"/>
            <a:ext cx="6195060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b="1" dirty="0">
                <a:solidFill>
                  <a:srgbClr val="006633"/>
                </a:solidFill>
                <a:latin typeface="Comic Sans MS"/>
                <a:cs typeface="Comic Sans MS"/>
              </a:rPr>
              <a:t>ΜΕΣΟΘΩΡΑΚΟΣΚΟΠΗΣΗ</a:t>
            </a:r>
            <a:endParaRPr sz="3800">
              <a:latin typeface="Comic Sans MS"/>
              <a:cs typeface="Comic Sans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5567" y="1053083"/>
            <a:ext cx="7200900" cy="4750308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0668" y="1248232"/>
            <a:ext cx="6940550" cy="1818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8455" indent="-326390">
              <a:lnSpc>
                <a:spcPct val="100000"/>
              </a:lnSpc>
              <a:spcBef>
                <a:spcPts val="95"/>
              </a:spcBef>
              <a:buClr>
                <a:srgbClr val="3A812E"/>
              </a:buClr>
              <a:buSzPct val="58928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sz="2800" b="1" spc="-5" dirty="0">
                <a:latin typeface="Comic Sans MS"/>
                <a:cs typeface="Comic Sans MS"/>
              </a:rPr>
              <a:t>Ευαισθησία: 81%</a:t>
            </a:r>
            <a:r>
              <a:rPr sz="2800" b="1" spc="5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και</a:t>
            </a:r>
            <a:r>
              <a:rPr sz="2800" b="1" spc="-15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Ειδικότητα: </a:t>
            </a:r>
            <a:r>
              <a:rPr sz="2800" b="1" spc="-10" dirty="0">
                <a:latin typeface="Comic Sans MS"/>
                <a:cs typeface="Comic Sans MS"/>
              </a:rPr>
              <a:t>100%</a:t>
            </a:r>
            <a:endParaRPr sz="2800">
              <a:latin typeface="Comic Sans MS"/>
              <a:cs typeface="Comic Sans MS"/>
            </a:endParaRPr>
          </a:p>
          <a:p>
            <a:pPr marL="338455" indent="-326390">
              <a:lnSpc>
                <a:spcPct val="100000"/>
              </a:lnSpc>
              <a:spcBef>
                <a:spcPts val="2020"/>
              </a:spcBef>
              <a:buClr>
                <a:srgbClr val="3A812E"/>
              </a:buClr>
              <a:buSzPct val="58928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sz="2800" b="1" spc="-5" dirty="0">
                <a:latin typeface="Comic Sans MS"/>
                <a:cs typeface="Comic Sans MS"/>
              </a:rPr>
              <a:t>Μεσοθωρακικοί</a:t>
            </a:r>
            <a:r>
              <a:rPr sz="2800" b="1" spc="5" dirty="0">
                <a:latin typeface="Comic Sans MS"/>
                <a:cs typeface="Comic Sans MS"/>
              </a:rPr>
              <a:t> </a:t>
            </a:r>
            <a:r>
              <a:rPr sz="2800" b="1" spc="-10" dirty="0">
                <a:latin typeface="Comic Sans MS"/>
                <a:cs typeface="Comic Sans MS"/>
              </a:rPr>
              <a:t>Λεμφαδένες</a:t>
            </a:r>
            <a:endParaRPr sz="2800">
              <a:latin typeface="Comic Sans MS"/>
              <a:cs typeface="Comic Sans MS"/>
            </a:endParaRPr>
          </a:p>
          <a:p>
            <a:pPr marL="338455" indent="-326390">
              <a:lnSpc>
                <a:spcPct val="100000"/>
              </a:lnSpc>
              <a:spcBef>
                <a:spcPts val="2014"/>
              </a:spcBef>
              <a:buClr>
                <a:srgbClr val="3A812E"/>
              </a:buClr>
              <a:buSzPct val="58928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sz="2800" b="1" spc="-5" dirty="0">
                <a:latin typeface="Comic Sans MS"/>
                <a:cs typeface="Comic Sans MS"/>
              </a:rPr>
              <a:t>Βιοψία</a:t>
            </a:r>
            <a:r>
              <a:rPr sz="2800" b="1" spc="-40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Μεσοθωρακικής</a:t>
            </a:r>
            <a:r>
              <a:rPr sz="2800" b="1" spc="-20" dirty="0">
                <a:latin typeface="Comic Sans MS"/>
                <a:cs typeface="Comic Sans MS"/>
              </a:rPr>
              <a:t> </a:t>
            </a:r>
            <a:r>
              <a:rPr sz="2800" b="1" spc="-5" dirty="0">
                <a:latin typeface="Comic Sans MS"/>
                <a:cs typeface="Comic Sans MS"/>
              </a:rPr>
              <a:t>Μάζας</a:t>
            </a:r>
            <a:endParaRPr sz="28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19456" y="153923"/>
            <a:ext cx="7233284" cy="5915025"/>
            <a:chOff x="219456" y="153923"/>
            <a:chExt cx="7233284" cy="59150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1304" y="3357372"/>
              <a:ext cx="5401056" cy="27111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456" y="153923"/>
              <a:ext cx="5476494" cy="117271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0" y="268351"/>
            <a:ext cx="481330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170" dirty="0">
                <a:solidFill>
                  <a:srgbClr val="006633"/>
                </a:solidFill>
                <a:latin typeface="Times New Roman"/>
                <a:cs typeface="Times New Roman"/>
              </a:rPr>
              <a:t>Μεσοθωρακοσκόπηση</a:t>
            </a:r>
            <a:endParaRPr sz="4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9456" y="153923"/>
            <a:ext cx="8477885" cy="6301105"/>
            <a:chOff x="219456" y="153923"/>
            <a:chExt cx="8477885" cy="6301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456" y="153923"/>
              <a:ext cx="2155698" cy="117271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2495" y="153923"/>
              <a:ext cx="870966" cy="117271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94916" y="153923"/>
              <a:ext cx="4409694" cy="117271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0" y="268351"/>
            <a:ext cx="552069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10" dirty="0">
                <a:solidFill>
                  <a:srgbClr val="006633"/>
                </a:solidFill>
                <a:latin typeface="Times New Roman"/>
                <a:cs typeface="Times New Roman"/>
              </a:rPr>
              <a:t>Video</a:t>
            </a:r>
            <a:r>
              <a:rPr sz="4200" b="1" spc="-2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4200" b="1" dirty="0">
                <a:solidFill>
                  <a:srgbClr val="006633"/>
                </a:solidFill>
                <a:latin typeface="Times New Roman"/>
                <a:cs typeface="Times New Roman"/>
              </a:rPr>
              <a:t>-</a:t>
            </a:r>
            <a:r>
              <a:rPr sz="4200" b="1" spc="-2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4200" b="1" spc="-170" dirty="0">
                <a:solidFill>
                  <a:srgbClr val="006633"/>
                </a:solidFill>
                <a:latin typeface="Times New Roman"/>
                <a:cs typeface="Times New Roman"/>
              </a:rPr>
              <a:t>Θωρακοσκόπηση</a:t>
            </a:r>
            <a:endParaRPr sz="42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07613" y="1287780"/>
            <a:ext cx="6922134" cy="2239645"/>
            <a:chOff x="907613" y="1287780"/>
            <a:chExt cx="6922134" cy="223964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7613" y="1563461"/>
              <a:ext cx="172831" cy="17341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3459" y="1287780"/>
              <a:ext cx="6201918" cy="73380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7613" y="2316317"/>
              <a:ext cx="172831" cy="1734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3459" y="2040636"/>
              <a:ext cx="5380482" cy="73380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7613" y="3069173"/>
              <a:ext cx="172831" cy="17341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13459" y="2793491"/>
              <a:ext cx="2600705" cy="73380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77539" y="2793491"/>
              <a:ext cx="582929" cy="73380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65575" y="2793491"/>
              <a:ext cx="4363974" cy="733805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880668" y="1365884"/>
            <a:ext cx="6734175" cy="19284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8455" indent="-326390">
              <a:lnSpc>
                <a:spcPct val="100000"/>
              </a:lnSpc>
              <a:spcBef>
                <a:spcPts val="105"/>
              </a:spcBef>
              <a:buClr>
                <a:srgbClr val="3A812E"/>
              </a:buClr>
              <a:buSzPct val="59615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sz="2600" b="1" spc="-5" dirty="0">
                <a:latin typeface="Comic Sans MS"/>
                <a:cs typeface="Comic Sans MS"/>
              </a:rPr>
              <a:t>Βιοψία</a:t>
            </a:r>
            <a:r>
              <a:rPr sz="2600" b="1" spc="-45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Μεσοθωρακίου</a:t>
            </a:r>
            <a:r>
              <a:rPr sz="2600" b="1" spc="-6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και</a:t>
            </a:r>
            <a:r>
              <a:rPr sz="2600" b="1" spc="-25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Υπεζωκότα</a:t>
            </a:r>
            <a:endParaRPr sz="2600">
              <a:latin typeface="Comic Sans MS"/>
              <a:cs typeface="Comic Sans MS"/>
            </a:endParaRPr>
          </a:p>
          <a:p>
            <a:pPr marL="338455" indent="-326390">
              <a:lnSpc>
                <a:spcPct val="100000"/>
              </a:lnSpc>
              <a:spcBef>
                <a:spcPts val="2805"/>
              </a:spcBef>
              <a:buClr>
                <a:srgbClr val="3A812E"/>
              </a:buClr>
              <a:buSzPct val="59615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sz="2600" b="1" spc="-5" dirty="0">
                <a:latin typeface="Comic Sans MS"/>
                <a:cs typeface="Comic Sans MS"/>
              </a:rPr>
              <a:t>Αδιευκρίνιστος</a:t>
            </a:r>
            <a:r>
              <a:rPr sz="2600" b="1" spc="-6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Ψηλαφητός</a:t>
            </a:r>
            <a:r>
              <a:rPr sz="2600" b="1" spc="-5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Όζος</a:t>
            </a:r>
            <a:endParaRPr sz="2600">
              <a:latin typeface="Comic Sans MS"/>
              <a:cs typeface="Comic Sans MS"/>
            </a:endParaRPr>
          </a:p>
          <a:p>
            <a:pPr marL="338455" indent="-326390">
              <a:lnSpc>
                <a:spcPct val="100000"/>
              </a:lnSpc>
              <a:spcBef>
                <a:spcPts val="2810"/>
              </a:spcBef>
              <a:buClr>
                <a:srgbClr val="3A812E"/>
              </a:buClr>
              <a:buSzPct val="59615"/>
              <a:buFont typeface="Wingdings"/>
              <a:buChar char=""/>
              <a:tabLst>
                <a:tab pos="338455" algn="l"/>
                <a:tab pos="339090" algn="l"/>
              </a:tabLst>
            </a:pPr>
            <a:r>
              <a:rPr sz="2600" b="1" dirty="0">
                <a:latin typeface="Comic Sans MS"/>
                <a:cs typeface="Comic Sans MS"/>
              </a:rPr>
              <a:t>Σταδιοποίηση</a:t>
            </a:r>
            <a:r>
              <a:rPr sz="2600" b="1" spc="-45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–</a:t>
            </a:r>
            <a:r>
              <a:rPr sz="2600" b="1" spc="-10" dirty="0">
                <a:latin typeface="Comic Sans MS"/>
                <a:cs typeface="Comic Sans MS"/>
              </a:rPr>
              <a:t> </a:t>
            </a:r>
            <a:r>
              <a:rPr sz="2600" b="1" dirty="0">
                <a:latin typeface="Comic Sans MS"/>
                <a:cs typeface="Comic Sans MS"/>
              </a:rPr>
              <a:t>Εκτίμηση</a:t>
            </a:r>
            <a:r>
              <a:rPr sz="2600" b="1" spc="-30" dirty="0">
                <a:latin typeface="Comic Sans MS"/>
                <a:cs typeface="Comic Sans MS"/>
              </a:rPr>
              <a:t> </a:t>
            </a:r>
            <a:r>
              <a:rPr sz="2600" b="1" spc="-5" dirty="0">
                <a:latin typeface="Comic Sans MS"/>
                <a:cs typeface="Comic Sans MS"/>
              </a:rPr>
              <a:t>Εξαιρεσιμότητας</a:t>
            </a:r>
            <a:endParaRPr sz="2600">
              <a:latin typeface="Comic Sans MS"/>
              <a:cs typeface="Comic Sans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63880" y="3429000"/>
            <a:ext cx="8054340" cy="2612390"/>
            <a:chOff x="563880" y="3429000"/>
            <a:chExt cx="8054340" cy="2612390"/>
          </a:xfrm>
        </p:grpSpPr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3880" y="3429000"/>
              <a:ext cx="3648455" cy="261213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31664" y="3429000"/>
              <a:ext cx="3686555" cy="25999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8437" y="734785"/>
            <a:ext cx="8652510" cy="5720080"/>
            <a:chOff x="448437" y="734785"/>
            <a:chExt cx="8652510" cy="57200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5600" y="734785"/>
              <a:ext cx="4996799" cy="5719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7962" y="6172962"/>
              <a:ext cx="8229600" cy="0"/>
            </a:xfrm>
            <a:custGeom>
              <a:avLst/>
              <a:gdLst/>
              <a:ahLst/>
              <a:cxnLst/>
              <a:rect l="l" t="t" r="r" b="b"/>
              <a:pathLst>
                <a:path w="8229600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32" y="1053084"/>
              <a:ext cx="5405628" cy="35143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83679" y="2200655"/>
              <a:ext cx="2516885" cy="151257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667881" y="2296413"/>
            <a:ext cx="1981200" cy="1370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29235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FFFF"/>
                </a:solidFill>
                <a:latin typeface="Comic Sans MS"/>
                <a:cs typeface="Comic Sans MS"/>
              </a:rPr>
              <a:t>Κατάσταση</a:t>
            </a:r>
            <a:r>
              <a:rPr sz="2000" b="1" spc="-7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omic Sans MS"/>
                <a:cs typeface="Comic Sans MS"/>
              </a:rPr>
              <a:t>του </a:t>
            </a:r>
            <a:r>
              <a:rPr sz="2000" b="1" spc="-85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omic Sans MS"/>
                <a:cs typeface="Comic Sans MS"/>
              </a:rPr>
              <a:t>στρατεύματος</a:t>
            </a:r>
            <a:endParaRPr sz="20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600" b="1" spc="-5" dirty="0">
                <a:solidFill>
                  <a:srgbClr val="FFFFFF"/>
                </a:solidFill>
                <a:latin typeface="Comic Sans MS"/>
                <a:cs typeface="Comic Sans MS"/>
              </a:rPr>
              <a:t>PS</a:t>
            </a:r>
            <a:endParaRPr sz="1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FFFFFF"/>
                </a:solidFill>
                <a:latin typeface="Comic Sans MS"/>
                <a:cs typeface="Comic Sans MS"/>
              </a:rPr>
              <a:t>Συνοσηρότητα</a:t>
            </a:r>
            <a:endParaRPr sz="1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FFFFFF"/>
                </a:solidFill>
                <a:latin typeface="Comic Sans MS"/>
                <a:cs typeface="Comic Sans MS"/>
              </a:rPr>
              <a:t>Επιθυμία του</a:t>
            </a:r>
            <a:r>
              <a:rPr sz="1600" b="1" spc="-3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omic Sans MS"/>
                <a:cs typeface="Comic Sans MS"/>
              </a:rPr>
              <a:t>ασθενή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94715" y="4433303"/>
            <a:ext cx="8266430" cy="2425065"/>
            <a:chOff x="394715" y="4433303"/>
            <a:chExt cx="8266430" cy="242506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22804" y="4433303"/>
              <a:ext cx="2757677" cy="5341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715" y="4952999"/>
              <a:ext cx="8266176" cy="190499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734669" y="4865623"/>
            <a:ext cx="16757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Χειρουργείο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74085" y="4478527"/>
            <a:ext cx="2210435" cy="85471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516890">
              <a:lnSpc>
                <a:spcPct val="100000"/>
              </a:lnSpc>
              <a:spcBef>
                <a:spcPts val="484"/>
              </a:spcBef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ΟΠΛΑ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Ακτινοθεραπεία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55029" y="4865623"/>
            <a:ext cx="17614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Συστηματικη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86094" y="5963208"/>
            <a:ext cx="13436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Θεραπεία</a:t>
            </a:r>
            <a:endParaRPr sz="2400">
              <a:latin typeface="Comic Sans MS"/>
              <a:cs typeface="Comic Sans M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28772" y="480047"/>
            <a:ext cx="1319022" cy="534174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3211448" y="573785"/>
            <a:ext cx="1087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ΕΧ</a:t>
            </a:r>
            <a:r>
              <a:rPr sz="2400" b="1" spc="5" dirty="0">
                <a:solidFill>
                  <a:srgbClr val="FFFFFF"/>
                </a:solidFill>
                <a:latin typeface="Comic Sans MS"/>
                <a:cs typeface="Comic Sans MS"/>
              </a:rPr>
              <a:t>Θ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ΡΟ</a:t>
            </a:r>
            <a:endParaRPr sz="2400">
              <a:latin typeface="Comic Sans MS"/>
              <a:cs typeface="Comic Sans MS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108204" y="219836"/>
          <a:ext cx="8660764" cy="609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9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5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3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14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13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149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Comic Sans MS"/>
                          <a:cs typeface="Comic Sans MS"/>
                        </a:rPr>
                        <a:t>Ισ</a:t>
                      </a:r>
                      <a:endParaRPr sz="2400">
                        <a:latin typeface="Comic Sans MS"/>
                        <a:cs typeface="Comic Sans MS"/>
                      </a:endParaRPr>
                    </a:p>
                  </a:txBody>
                  <a:tcPr marL="0" marR="0" marT="67310" marB="0">
                    <a:lnR w="19050">
                      <a:solidFill>
                        <a:srgbClr val="CC9900"/>
                      </a:solidFill>
                      <a:prstDash val="solid"/>
                    </a:lnR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Comic Sans MS"/>
                          <a:cs typeface="Comic Sans MS"/>
                        </a:rPr>
                        <a:t>τολογικό</a:t>
                      </a:r>
                      <a:r>
                        <a:rPr sz="2400" b="1" spc="-50" dirty="0">
                          <a:solidFill>
                            <a:srgbClr val="FFFF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Comic Sans MS"/>
                          <a:cs typeface="Comic Sans MS"/>
                        </a:rPr>
                        <a:t>τύπο</a:t>
                      </a:r>
                      <a:endParaRPr sz="2400" dirty="0">
                        <a:latin typeface="Comic Sans MS"/>
                        <a:cs typeface="Comic Sans MS"/>
                      </a:endParaRPr>
                    </a:p>
                  </a:txBody>
                  <a:tcPr marL="0" marR="0" marT="67310" marB="0">
                    <a:lnL w="19050">
                      <a:solidFill>
                        <a:srgbClr val="CC9900"/>
                      </a:solidFill>
                      <a:prstDash val="solid"/>
                    </a:lnL>
                    <a:lnT w="19050">
                      <a:solidFill>
                        <a:srgbClr val="CC9900"/>
                      </a:solidFill>
                      <a:prstDash val="solid"/>
                    </a:lnT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CC99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2550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Comic Sans MS"/>
                          <a:cs typeface="Comic Sans MS"/>
                        </a:rPr>
                        <a:t>Στάδιο</a:t>
                      </a:r>
                      <a:endParaRPr sz="2400">
                        <a:latin typeface="Comic Sans MS"/>
                        <a:cs typeface="Comic Sans MS"/>
                      </a:endParaRPr>
                    </a:p>
                  </a:txBody>
                  <a:tcPr marL="0" marR="0" marT="61594" marB="0">
                    <a:lnT w="19050">
                      <a:solidFill>
                        <a:srgbClr val="CC9900"/>
                      </a:solidFill>
                      <a:prstDash val="solid"/>
                    </a:lnT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CC99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">
                <a:tc>
                  <a:txBody>
                    <a:bodyPr/>
                    <a:lstStyle/>
                    <a:p>
                      <a:pPr marR="14922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CC9900"/>
                      </a:solidFill>
                      <a:prstDash val="solid"/>
                    </a:lnR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C9900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7662" y="734785"/>
            <a:ext cx="7950200" cy="5720080"/>
            <a:chOff x="597662" y="734785"/>
            <a:chExt cx="7950200" cy="57200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5600" y="734785"/>
              <a:ext cx="4996799" cy="5719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0362" y="1219962"/>
              <a:ext cx="7924800" cy="914400"/>
            </a:xfrm>
            <a:custGeom>
              <a:avLst/>
              <a:gdLst/>
              <a:ahLst/>
              <a:cxnLst/>
              <a:rect l="l" t="t" r="r" b="b"/>
              <a:pathLst>
                <a:path w="7924800" h="914400">
                  <a:moveTo>
                    <a:pt x="0" y="914400"/>
                  </a:moveTo>
                  <a:lnTo>
                    <a:pt x="0" y="0"/>
                  </a:lnTo>
                  <a:lnTo>
                    <a:pt x="7924800" y="0"/>
                  </a:lnTo>
                </a:path>
              </a:pathLst>
            </a:custGeom>
            <a:ln w="2540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81962" y="3963162"/>
              <a:ext cx="6512559" cy="0"/>
            </a:xfrm>
            <a:custGeom>
              <a:avLst/>
              <a:gdLst/>
              <a:ahLst/>
              <a:cxnLst/>
              <a:rect l="l" t="t" r="r" b="b"/>
              <a:pathLst>
                <a:path w="6512559">
                  <a:moveTo>
                    <a:pt x="0" y="0"/>
                  </a:moveTo>
                  <a:lnTo>
                    <a:pt x="6512052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80387" y="1991868"/>
              <a:ext cx="5895594" cy="128244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928622" y="2135581"/>
            <a:ext cx="516636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b="1" spc="-10" dirty="0">
                <a:solidFill>
                  <a:srgbClr val="006633"/>
                </a:solidFill>
                <a:latin typeface="Comic Sans MS"/>
                <a:cs typeface="Comic Sans MS"/>
              </a:rPr>
              <a:t>ΣΤΑΔΙΟΠΟΙΗΣΗ</a:t>
            </a:r>
            <a:endParaRPr sz="46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140835" cy="6858000"/>
          </a:xfrm>
          <a:custGeom>
            <a:avLst/>
            <a:gdLst/>
            <a:ahLst/>
            <a:cxnLst/>
            <a:rect l="l" t="t" r="r" b="b"/>
            <a:pathLst>
              <a:path w="4140835" h="6858000">
                <a:moveTo>
                  <a:pt x="0" y="6858000"/>
                </a:moveTo>
                <a:lnTo>
                  <a:pt x="4140708" y="6858000"/>
                </a:lnTo>
                <a:lnTo>
                  <a:pt x="414070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57005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40708" y="0"/>
            <a:ext cx="5003292" cy="685799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92065" y="2465070"/>
            <a:ext cx="37966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2420" marR="569595" indent="4699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“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ΒΑΣΙΚΕΣ ΑΡΧΕΣ </a:t>
            </a:r>
            <a:r>
              <a:rPr sz="2400" b="1" spc="-103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Σ</a:t>
            </a:r>
            <a:r>
              <a:rPr sz="2400" b="1" spc="-10" dirty="0">
                <a:solidFill>
                  <a:srgbClr val="FFFFFF"/>
                </a:solidFill>
                <a:latin typeface="Comic Sans MS"/>
                <a:cs typeface="Comic Sans MS"/>
              </a:rPr>
              <a:t>Τ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ΑΔ</a:t>
            </a:r>
            <a:r>
              <a:rPr sz="2400" b="1" spc="-10" dirty="0">
                <a:solidFill>
                  <a:srgbClr val="FFFFFF"/>
                </a:solidFill>
                <a:latin typeface="Comic Sans MS"/>
                <a:cs typeface="Comic Sans MS"/>
              </a:rPr>
              <a:t>Ι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ΟΠ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Ο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ΙΗΣΗΣ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ΚΑΡΚΙΝΟΥ</a:t>
            </a:r>
            <a:r>
              <a:rPr sz="2400" b="1" spc="-7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ΠΝΕΥΜΟΝΑ’’</a:t>
            </a:r>
            <a:endParaRPr sz="2400">
              <a:latin typeface="Comic Sans MS"/>
              <a:cs typeface="Comic Sans M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0651EC-51C7-44C2-496F-C6160D712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4"/>
            <a:ext cx="414070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1940" y="128015"/>
            <a:ext cx="8822055" cy="6327140"/>
            <a:chOff x="281940" y="128015"/>
            <a:chExt cx="8822055" cy="63271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5600" y="734785"/>
              <a:ext cx="4996799" cy="5719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1762" y="229361"/>
              <a:ext cx="8229600" cy="609600"/>
            </a:xfrm>
            <a:custGeom>
              <a:avLst/>
              <a:gdLst/>
              <a:ahLst/>
              <a:cxnLst/>
              <a:rect l="l" t="t" r="r" b="b"/>
              <a:pathLst>
                <a:path w="8229600" h="609600">
                  <a:moveTo>
                    <a:pt x="0" y="609600"/>
                  </a:moveTo>
                  <a:lnTo>
                    <a:pt x="0" y="0"/>
                  </a:lnTo>
                  <a:lnTo>
                    <a:pt x="8229600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1940" y="128015"/>
              <a:ext cx="8113014" cy="95326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30311" y="128015"/>
              <a:ext cx="707898" cy="95326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73568" y="128015"/>
              <a:ext cx="1130046" cy="95326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38378" y="220472"/>
            <a:ext cx="8284209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b="1" spc="40" dirty="0">
                <a:solidFill>
                  <a:srgbClr val="006633"/>
                </a:solidFill>
                <a:latin typeface="Times New Roman"/>
                <a:cs typeface="Times New Roman"/>
              </a:rPr>
              <a:t>Diagnostic</a:t>
            </a:r>
            <a:r>
              <a:rPr sz="3400" b="1" spc="2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400" b="1" spc="-35" dirty="0">
                <a:solidFill>
                  <a:srgbClr val="006633"/>
                </a:solidFill>
                <a:latin typeface="Times New Roman"/>
                <a:cs typeface="Times New Roman"/>
              </a:rPr>
              <a:t>Procedures</a:t>
            </a:r>
            <a:r>
              <a:rPr sz="3400" b="1" spc="50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400" b="1" spc="-35" dirty="0">
                <a:solidFill>
                  <a:srgbClr val="006633"/>
                </a:solidFill>
                <a:latin typeface="Times New Roman"/>
                <a:cs typeface="Times New Roman"/>
              </a:rPr>
              <a:t>and</a:t>
            </a:r>
            <a:r>
              <a:rPr sz="3400" b="1" spc="-10" dirty="0">
                <a:solidFill>
                  <a:srgbClr val="006633"/>
                </a:solidFill>
                <a:latin typeface="Times New Roman"/>
                <a:cs typeface="Times New Roman"/>
              </a:rPr>
              <a:t> Staging</a:t>
            </a:r>
            <a:r>
              <a:rPr sz="3400" b="1" spc="-5" dirty="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sz="3400" b="1" spc="-90" dirty="0">
                <a:solidFill>
                  <a:srgbClr val="006633"/>
                </a:solidFill>
                <a:latin typeface="Times New Roman"/>
                <a:cs typeface="Times New Roman"/>
              </a:rPr>
              <a:t>Work-Up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86055" rIns="0" bIns="0" rtlCol="0">
            <a:spAutoFit/>
          </a:bodyPr>
          <a:lstStyle/>
          <a:p>
            <a:pPr marL="1105535" indent="-343535">
              <a:lnSpc>
                <a:spcPct val="100000"/>
              </a:lnSpc>
              <a:spcBef>
                <a:spcPts val="1465"/>
              </a:spcBef>
              <a:buClr>
                <a:srgbClr val="CC9900"/>
              </a:buClr>
              <a:buSzPct val="65000"/>
              <a:buFont typeface="Wingdings"/>
              <a:buChar char=""/>
              <a:tabLst>
                <a:tab pos="1105535" algn="l"/>
                <a:tab pos="1106170" algn="l"/>
              </a:tabLst>
            </a:pPr>
            <a:r>
              <a:rPr spc="-5" dirty="0"/>
              <a:t>Staging</a:t>
            </a:r>
            <a:r>
              <a:rPr spc="-65" dirty="0"/>
              <a:t> </a:t>
            </a:r>
            <a:r>
              <a:rPr spc="-5" dirty="0"/>
              <a:t>work-up</a:t>
            </a:r>
          </a:p>
          <a:p>
            <a:pPr marL="1433195" lvl="1" indent="-327025">
              <a:lnSpc>
                <a:spcPct val="100000"/>
              </a:lnSpc>
              <a:spcBef>
                <a:spcPts val="994"/>
              </a:spcBef>
              <a:buClr>
                <a:srgbClr val="006633"/>
              </a:buClr>
              <a:buSzPct val="59090"/>
              <a:buFont typeface="Wingdings"/>
              <a:buChar char=""/>
              <a:tabLst>
                <a:tab pos="1433195" algn="l"/>
                <a:tab pos="1433830" algn="l"/>
              </a:tabLst>
            </a:pPr>
            <a:r>
              <a:rPr sz="2200" b="1" spc="-5" dirty="0">
                <a:latin typeface="Comic Sans MS"/>
                <a:cs typeface="Comic Sans MS"/>
              </a:rPr>
              <a:t>history</a:t>
            </a:r>
            <a:r>
              <a:rPr sz="2200" b="1" spc="10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and</a:t>
            </a:r>
            <a:r>
              <a:rPr sz="2200" b="1" spc="-10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physical </a:t>
            </a:r>
            <a:r>
              <a:rPr sz="2200" b="1" spc="-10" dirty="0">
                <a:latin typeface="Comic Sans MS"/>
                <a:cs typeface="Comic Sans MS"/>
              </a:rPr>
              <a:t>examination</a:t>
            </a:r>
            <a:endParaRPr sz="2200">
              <a:latin typeface="Comic Sans MS"/>
              <a:cs typeface="Comic Sans MS"/>
            </a:endParaRPr>
          </a:p>
          <a:p>
            <a:pPr marL="1433195" lvl="1" indent="-327025">
              <a:lnSpc>
                <a:spcPct val="100000"/>
              </a:lnSpc>
              <a:spcBef>
                <a:spcPts val="1320"/>
              </a:spcBef>
              <a:buClr>
                <a:srgbClr val="006633"/>
              </a:buClr>
              <a:buSzPct val="59090"/>
              <a:buFont typeface="Wingdings"/>
              <a:buChar char=""/>
              <a:tabLst>
                <a:tab pos="1433195" algn="l"/>
                <a:tab pos="1433830" algn="l"/>
              </a:tabLst>
            </a:pPr>
            <a:r>
              <a:rPr sz="2200" b="1" spc="-5" dirty="0">
                <a:latin typeface="Comic Sans MS"/>
                <a:cs typeface="Comic Sans MS"/>
              </a:rPr>
              <a:t>chest</a:t>
            </a:r>
            <a:r>
              <a:rPr sz="2200" b="1" spc="-45" dirty="0">
                <a:latin typeface="Comic Sans MS"/>
                <a:cs typeface="Comic Sans MS"/>
              </a:rPr>
              <a:t> </a:t>
            </a:r>
            <a:r>
              <a:rPr sz="2200" b="1" spc="-10" dirty="0">
                <a:latin typeface="Comic Sans MS"/>
                <a:cs typeface="Comic Sans MS"/>
              </a:rPr>
              <a:t>X-ray</a:t>
            </a:r>
            <a:endParaRPr sz="2200">
              <a:latin typeface="Comic Sans MS"/>
              <a:cs typeface="Comic Sans MS"/>
            </a:endParaRPr>
          </a:p>
          <a:p>
            <a:pPr marL="1433195" lvl="1" indent="-327025">
              <a:lnSpc>
                <a:spcPct val="100000"/>
              </a:lnSpc>
              <a:spcBef>
                <a:spcPts val="1320"/>
              </a:spcBef>
              <a:buClr>
                <a:srgbClr val="006633"/>
              </a:buClr>
              <a:buSzPct val="59090"/>
              <a:buFont typeface="Wingdings"/>
              <a:buChar char=""/>
              <a:tabLst>
                <a:tab pos="1433195" algn="l"/>
                <a:tab pos="1433830" algn="l"/>
              </a:tabLst>
            </a:pPr>
            <a:r>
              <a:rPr sz="2200" b="1" spc="-10" dirty="0">
                <a:latin typeface="Comic Sans MS"/>
                <a:cs typeface="Comic Sans MS"/>
              </a:rPr>
              <a:t>blood</a:t>
            </a:r>
            <a:r>
              <a:rPr sz="2200" b="1" spc="-40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tests</a:t>
            </a:r>
            <a:endParaRPr sz="2200">
              <a:latin typeface="Comic Sans MS"/>
              <a:cs typeface="Comic Sans MS"/>
            </a:endParaRPr>
          </a:p>
          <a:p>
            <a:pPr marL="1433195" lvl="1" indent="-327025">
              <a:lnSpc>
                <a:spcPct val="100000"/>
              </a:lnSpc>
              <a:spcBef>
                <a:spcPts val="1320"/>
              </a:spcBef>
              <a:buClr>
                <a:srgbClr val="006633"/>
              </a:buClr>
              <a:buSzPct val="59090"/>
              <a:buFont typeface="Wingdings"/>
              <a:buChar char=""/>
              <a:tabLst>
                <a:tab pos="1433195" algn="l"/>
                <a:tab pos="1433830" algn="l"/>
              </a:tabLst>
            </a:pPr>
            <a:r>
              <a:rPr sz="2200" b="1" spc="-5" dirty="0">
                <a:latin typeface="Comic Sans MS"/>
                <a:cs typeface="Comic Sans MS"/>
              </a:rPr>
              <a:t>CT</a:t>
            </a:r>
            <a:r>
              <a:rPr sz="2200" b="1" spc="-25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chest/upper</a:t>
            </a:r>
            <a:r>
              <a:rPr sz="2200" b="1" spc="-10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abdomen</a:t>
            </a:r>
            <a:endParaRPr sz="2200">
              <a:latin typeface="Comic Sans MS"/>
              <a:cs typeface="Comic Sans MS"/>
            </a:endParaRPr>
          </a:p>
          <a:p>
            <a:pPr marL="1433195" lvl="1" indent="-327025">
              <a:lnSpc>
                <a:spcPct val="100000"/>
              </a:lnSpc>
              <a:spcBef>
                <a:spcPts val="1320"/>
              </a:spcBef>
              <a:buClr>
                <a:srgbClr val="006633"/>
              </a:buClr>
              <a:buSzPct val="59090"/>
              <a:buFont typeface="Wingdings"/>
              <a:buChar char=""/>
              <a:tabLst>
                <a:tab pos="1433195" algn="l"/>
                <a:tab pos="1433830" algn="l"/>
              </a:tabLst>
            </a:pPr>
            <a:r>
              <a:rPr sz="2200" b="1" spc="-10" dirty="0">
                <a:latin typeface="Comic Sans MS"/>
                <a:cs typeface="Comic Sans MS"/>
              </a:rPr>
              <a:t>bone</a:t>
            </a:r>
            <a:r>
              <a:rPr sz="2200" b="1" spc="-50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scan</a:t>
            </a:r>
            <a:endParaRPr sz="2200">
              <a:latin typeface="Comic Sans MS"/>
              <a:cs typeface="Comic Sans MS"/>
            </a:endParaRPr>
          </a:p>
          <a:p>
            <a:pPr marL="1433195" lvl="1" indent="-327025">
              <a:lnSpc>
                <a:spcPct val="100000"/>
              </a:lnSpc>
              <a:spcBef>
                <a:spcPts val="1325"/>
              </a:spcBef>
              <a:buClr>
                <a:srgbClr val="006633"/>
              </a:buClr>
              <a:buSzPct val="59090"/>
              <a:buFont typeface="Wingdings"/>
              <a:buChar char=""/>
              <a:tabLst>
                <a:tab pos="1433195" algn="l"/>
                <a:tab pos="1433830" algn="l"/>
              </a:tabLst>
            </a:pPr>
            <a:r>
              <a:rPr sz="2200" b="1" spc="-5" dirty="0">
                <a:latin typeface="Comic Sans MS"/>
                <a:cs typeface="Comic Sans MS"/>
              </a:rPr>
              <a:t>CT/MRI</a:t>
            </a:r>
            <a:r>
              <a:rPr sz="2200" b="1" spc="-60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brain</a:t>
            </a:r>
            <a:endParaRPr sz="2200">
              <a:latin typeface="Comic Sans MS"/>
              <a:cs typeface="Comic Sans MS"/>
            </a:endParaRPr>
          </a:p>
          <a:p>
            <a:pPr marL="1433195" lvl="1" indent="-327025">
              <a:lnSpc>
                <a:spcPct val="100000"/>
              </a:lnSpc>
              <a:spcBef>
                <a:spcPts val="1320"/>
              </a:spcBef>
              <a:buClr>
                <a:srgbClr val="006633"/>
              </a:buClr>
              <a:buSzPct val="59090"/>
              <a:buFont typeface="Wingdings"/>
              <a:buChar char=""/>
              <a:tabLst>
                <a:tab pos="1433195" algn="l"/>
                <a:tab pos="1433830" algn="l"/>
              </a:tabLst>
            </a:pPr>
            <a:r>
              <a:rPr sz="2200" b="1" spc="-10" dirty="0">
                <a:latin typeface="Comic Sans MS"/>
                <a:cs typeface="Comic Sans MS"/>
              </a:rPr>
              <a:t>PET-CT</a:t>
            </a:r>
            <a:endParaRPr sz="2200">
              <a:latin typeface="Comic Sans MS"/>
              <a:cs typeface="Comic Sans MS"/>
            </a:endParaRPr>
          </a:p>
          <a:p>
            <a:pPr marL="13970">
              <a:lnSpc>
                <a:spcPct val="100000"/>
              </a:lnSpc>
              <a:spcBef>
                <a:spcPts val="1320"/>
              </a:spcBef>
              <a:tabLst>
                <a:tab pos="1106805" algn="l"/>
                <a:tab pos="1433195" algn="l"/>
                <a:tab pos="8242934" algn="l"/>
              </a:tabLst>
            </a:pPr>
            <a:r>
              <a:rPr sz="1300" b="0" u="heavy" spc="5" dirty="0">
                <a:solidFill>
                  <a:srgbClr val="006633"/>
                </a:solidFill>
                <a:uFill>
                  <a:solidFill>
                    <a:srgbClr val="CC99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300" b="0" u="heavy" spc="15" dirty="0">
                <a:solidFill>
                  <a:srgbClr val="006633"/>
                </a:solidFill>
                <a:uFill>
                  <a:solidFill>
                    <a:srgbClr val="CC9900"/>
                  </a:solidFill>
                </a:uFill>
                <a:latin typeface="Wingdings"/>
                <a:cs typeface="Wingdings"/>
              </a:rPr>
              <a:t></a:t>
            </a:r>
            <a:r>
              <a:rPr sz="1300" b="0" u="heavy" spc="15" dirty="0">
                <a:solidFill>
                  <a:srgbClr val="006633"/>
                </a:solidFill>
                <a:uFill>
                  <a:solidFill>
                    <a:srgbClr val="CC99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00" u="heavy" spc="-5" dirty="0">
                <a:uFill>
                  <a:solidFill>
                    <a:srgbClr val="CC9900"/>
                  </a:solidFill>
                </a:uFill>
              </a:rPr>
              <a:t>bone</a:t>
            </a:r>
            <a:r>
              <a:rPr sz="2200" u="heavy" spc="-15" dirty="0">
                <a:uFill>
                  <a:solidFill>
                    <a:srgbClr val="CC9900"/>
                  </a:solidFill>
                </a:uFill>
              </a:rPr>
              <a:t> </a:t>
            </a:r>
            <a:r>
              <a:rPr sz="2200" u="heavy" spc="-5" dirty="0">
                <a:uFill>
                  <a:solidFill>
                    <a:srgbClr val="CC9900"/>
                  </a:solidFill>
                </a:uFill>
              </a:rPr>
              <a:t>marrow</a:t>
            </a:r>
            <a:r>
              <a:rPr sz="2200" u="heavy" spc="20" dirty="0">
                <a:uFill>
                  <a:solidFill>
                    <a:srgbClr val="CC9900"/>
                  </a:solidFill>
                </a:uFill>
              </a:rPr>
              <a:t> </a:t>
            </a:r>
            <a:r>
              <a:rPr sz="2200" u="heavy" spc="-5" dirty="0">
                <a:uFill>
                  <a:solidFill>
                    <a:srgbClr val="CC9900"/>
                  </a:solidFill>
                </a:uFill>
              </a:rPr>
              <a:t>aspiration</a:t>
            </a:r>
            <a:r>
              <a:rPr sz="2200" u="heavy" spc="25" dirty="0">
                <a:uFill>
                  <a:solidFill>
                    <a:srgbClr val="CC9900"/>
                  </a:solidFill>
                </a:uFill>
              </a:rPr>
              <a:t> </a:t>
            </a:r>
            <a:r>
              <a:rPr sz="2200" u="heavy" spc="-10" dirty="0">
                <a:uFill>
                  <a:solidFill>
                    <a:srgbClr val="CC9900"/>
                  </a:solidFill>
                </a:uFill>
              </a:rPr>
              <a:t>(optional)	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6469E7-4979-9FCA-D370-C5E71DA6A0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500" t="9759" r="27500" b="9980"/>
          <a:stretch/>
        </p:blipFill>
        <p:spPr>
          <a:xfrm>
            <a:off x="1447799" y="290423"/>
            <a:ext cx="5789513" cy="580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667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831" y="192023"/>
            <a:ext cx="8509635" cy="6263005"/>
            <a:chOff x="179831" y="192023"/>
            <a:chExt cx="8509635" cy="62630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5600" y="734785"/>
              <a:ext cx="4996799" cy="5719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1761" y="229361"/>
              <a:ext cx="8229600" cy="609600"/>
            </a:xfrm>
            <a:custGeom>
              <a:avLst/>
              <a:gdLst/>
              <a:ahLst/>
              <a:cxnLst/>
              <a:rect l="l" t="t" r="r" b="b"/>
              <a:pathLst>
                <a:path w="8229600" h="609600">
                  <a:moveTo>
                    <a:pt x="0" y="609600"/>
                  </a:moveTo>
                  <a:lnTo>
                    <a:pt x="0" y="0"/>
                  </a:lnTo>
                  <a:lnTo>
                    <a:pt x="8229600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961" y="6164770"/>
              <a:ext cx="8229600" cy="9525"/>
            </a:xfrm>
            <a:custGeom>
              <a:avLst/>
              <a:gdLst/>
              <a:ahLst/>
              <a:cxnLst/>
              <a:rect l="l" t="t" r="r" b="b"/>
              <a:pathLst>
                <a:path w="8229600" h="9525">
                  <a:moveTo>
                    <a:pt x="0" y="0"/>
                  </a:moveTo>
                  <a:lnTo>
                    <a:pt x="8229600" y="0"/>
                  </a:lnTo>
                </a:path>
                <a:path w="8229600" h="9525">
                  <a:moveTo>
                    <a:pt x="0" y="9524"/>
                  </a:moveTo>
                  <a:lnTo>
                    <a:pt x="8229600" y="9524"/>
                  </a:lnTo>
                </a:path>
              </a:pathLst>
            </a:custGeom>
            <a:ln w="3175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831" y="192023"/>
              <a:ext cx="1260348" cy="114909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924557" y="201930"/>
            <a:ext cx="55803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5" dirty="0">
                <a:solidFill>
                  <a:srgbClr val="00823A"/>
                </a:solidFill>
                <a:latin typeface="Cambria"/>
                <a:cs typeface="Cambria"/>
              </a:rPr>
              <a:t>Overview</a:t>
            </a:r>
            <a:r>
              <a:rPr b="1" spc="-35" dirty="0">
                <a:solidFill>
                  <a:srgbClr val="00823A"/>
                </a:solidFill>
                <a:latin typeface="Cambria"/>
                <a:cs typeface="Cambria"/>
              </a:rPr>
              <a:t> </a:t>
            </a:r>
            <a:r>
              <a:rPr b="1" spc="-5" dirty="0">
                <a:solidFill>
                  <a:srgbClr val="00823A"/>
                </a:solidFill>
                <a:latin typeface="Cambria"/>
                <a:cs typeface="Cambria"/>
              </a:rPr>
              <a:t>of</a:t>
            </a:r>
            <a:r>
              <a:rPr b="1" spc="-20" dirty="0">
                <a:solidFill>
                  <a:srgbClr val="00823A"/>
                </a:solidFill>
                <a:latin typeface="Cambria"/>
                <a:cs typeface="Cambria"/>
              </a:rPr>
              <a:t> </a:t>
            </a:r>
            <a:r>
              <a:rPr b="1" spc="-15" dirty="0">
                <a:solidFill>
                  <a:srgbClr val="00823A"/>
                </a:solidFill>
                <a:latin typeface="Cambria"/>
                <a:cs typeface="Cambria"/>
              </a:rPr>
              <a:t>NSCLC </a:t>
            </a:r>
            <a:r>
              <a:rPr b="1" spc="-20" dirty="0">
                <a:solidFill>
                  <a:srgbClr val="00823A"/>
                </a:solidFill>
                <a:latin typeface="Cambria"/>
                <a:cs typeface="Cambria"/>
              </a:rPr>
              <a:t>Treatment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03603" y="1126236"/>
            <a:ext cx="7200900" cy="484784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579364" y="3560064"/>
            <a:ext cx="2809240" cy="666115"/>
          </a:xfrm>
          <a:prstGeom prst="rect">
            <a:avLst/>
          </a:prstGeom>
          <a:solidFill>
            <a:srgbClr val="FFFF96"/>
          </a:solidFill>
        </p:spPr>
        <p:txBody>
          <a:bodyPr vert="horz" wrap="square" lIns="0" tIns="21590" rIns="0" bIns="0" rtlCol="0">
            <a:spAutoFit/>
          </a:bodyPr>
          <a:lstStyle/>
          <a:p>
            <a:pPr marL="2540" algn="ctr">
              <a:lnSpc>
                <a:spcPts val="2315"/>
              </a:lnSpc>
              <a:spcBef>
                <a:spcPts val="170"/>
              </a:spcBef>
            </a:pPr>
            <a:r>
              <a:rPr sz="2000" b="1" spc="-180" dirty="0">
                <a:solidFill>
                  <a:srgbClr val="352F93"/>
                </a:solidFill>
                <a:latin typeface="Verdana"/>
                <a:cs typeface="Verdana"/>
              </a:rPr>
              <a:t>Multimodality</a:t>
            </a:r>
            <a:endParaRPr sz="2000">
              <a:latin typeface="Verdana"/>
              <a:cs typeface="Verdana"/>
            </a:endParaRPr>
          </a:p>
          <a:p>
            <a:pPr marL="2540" algn="ctr">
              <a:lnSpc>
                <a:spcPts val="2315"/>
              </a:lnSpc>
            </a:pPr>
            <a:r>
              <a:rPr sz="2000" b="1" spc="-105" dirty="0">
                <a:solidFill>
                  <a:srgbClr val="352F93"/>
                </a:solidFill>
                <a:latin typeface="Verdana"/>
                <a:cs typeface="Verdana"/>
              </a:rPr>
              <a:t>Approach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650991" y="4724400"/>
            <a:ext cx="2882265" cy="1442085"/>
          </a:xfrm>
          <a:custGeom>
            <a:avLst/>
            <a:gdLst/>
            <a:ahLst/>
            <a:cxnLst/>
            <a:rect l="l" t="t" r="r" b="b"/>
            <a:pathLst>
              <a:path w="2882265" h="1442085">
                <a:moveTo>
                  <a:pt x="2881884" y="0"/>
                </a:moveTo>
                <a:lnTo>
                  <a:pt x="0" y="0"/>
                </a:lnTo>
                <a:lnTo>
                  <a:pt x="0" y="1441704"/>
                </a:lnTo>
                <a:lnTo>
                  <a:pt x="2881884" y="1441704"/>
                </a:lnTo>
                <a:lnTo>
                  <a:pt x="2881884" y="0"/>
                </a:lnTo>
                <a:close/>
              </a:path>
            </a:pathLst>
          </a:custGeom>
          <a:solidFill>
            <a:srgbClr val="FFFF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650991" y="4973573"/>
            <a:ext cx="2882265" cy="8978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321945" marR="311150" indent="635" algn="ctr">
              <a:lnSpc>
                <a:spcPts val="2230"/>
              </a:lnSpc>
              <a:spcBef>
                <a:spcPts val="320"/>
              </a:spcBef>
            </a:pPr>
            <a:r>
              <a:rPr sz="2000" b="1" spc="-5" dirty="0">
                <a:solidFill>
                  <a:srgbClr val="352F93"/>
                </a:solidFill>
                <a:latin typeface="Comic Sans MS"/>
                <a:cs typeface="Comic Sans MS"/>
              </a:rPr>
              <a:t>Chemotherapy </a:t>
            </a:r>
            <a:r>
              <a:rPr sz="2000" b="1" dirty="0">
                <a:solidFill>
                  <a:srgbClr val="352F93"/>
                </a:solidFill>
                <a:latin typeface="Comic Sans MS"/>
                <a:cs typeface="Comic Sans MS"/>
              </a:rPr>
              <a:t> Targeted</a:t>
            </a:r>
            <a:r>
              <a:rPr sz="2000" b="1" spc="-100" dirty="0">
                <a:solidFill>
                  <a:srgbClr val="352F93"/>
                </a:solidFill>
                <a:latin typeface="Comic Sans MS"/>
                <a:cs typeface="Comic Sans MS"/>
              </a:rPr>
              <a:t> </a:t>
            </a:r>
            <a:r>
              <a:rPr sz="2000" b="1" spc="-5" dirty="0">
                <a:solidFill>
                  <a:srgbClr val="352F93"/>
                </a:solidFill>
                <a:latin typeface="Comic Sans MS"/>
                <a:cs typeface="Comic Sans MS"/>
              </a:rPr>
              <a:t>Therapy </a:t>
            </a:r>
            <a:r>
              <a:rPr sz="2000" b="1" spc="-855" dirty="0">
                <a:solidFill>
                  <a:srgbClr val="352F93"/>
                </a:solidFill>
                <a:latin typeface="Comic Sans MS"/>
                <a:cs typeface="Comic Sans MS"/>
              </a:rPr>
              <a:t> </a:t>
            </a:r>
            <a:r>
              <a:rPr sz="2000" b="1" spc="-5" dirty="0">
                <a:solidFill>
                  <a:srgbClr val="352F93"/>
                </a:solidFill>
                <a:latin typeface="Comic Sans MS"/>
                <a:cs typeface="Comic Sans MS"/>
              </a:rPr>
              <a:t>Immunotherapy</a:t>
            </a:r>
            <a:endParaRPr sz="2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08032E3-6C0D-B3A8-EDB1-BEC370E20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261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F498F46-836F-3902-29C2-CC910A81C2DB}"/>
              </a:ext>
            </a:extLst>
          </p:cNvPr>
          <p:cNvCxnSpPr/>
          <p:nvPr/>
        </p:nvCxnSpPr>
        <p:spPr>
          <a:xfrm>
            <a:off x="2057400" y="3733800"/>
            <a:ext cx="62642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3E4B4C-90EF-95CD-EF9B-B0FB13A317EB}"/>
              </a:ext>
            </a:extLst>
          </p:cNvPr>
          <p:cNvCxnSpPr/>
          <p:nvPr/>
        </p:nvCxnSpPr>
        <p:spPr>
          <a:xfrm>
            <a:off x="2132013" y="3886200"/>
            <a:ext cx="54879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53F37AA-B29E-8D22-D587-B9EB8AA63D60}"/>
              </a:ext>
            </a:extLst>
          </p:cNvPr>
          <p:cNvCxnSpPr/>
          <p:nvPr/>
        </p:nvCxnSpPr>
        <p:spPr>
          <a:xfrm>
            <a:off x="2057400" y="4038600"/>
            <a:ext cx="2520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22" name="TextBox 14">
            <a:extLst>
              <a:ext uri="{FF2B5EF4-FFF2-40B4-BE49-F238E27FC236}">
                <a16:creationId xmlns:a16="http://schemas.microsoft.com/office/drawing/2014/main" id="{A0E267A8-07A1-04E6-E3C8-C56CCA7F0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7163" y="1066800"/>
            <a:ext cx="67262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00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008000"/>
              </a:buClr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008000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08000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008000"/>
              </a:buClr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00"/>
              </a:buClr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You Just Can’t Call it Lung Cancer Anymore</a:t>
            </a:r>
          </a:p>
        </p:txBody>
      </p:sp>
      <p:pic>
        <p:nvPicPr>
          <p:cNvPr id="86023" name="Picture 5">
            <a:extLst>
              <a:ext uri="{FF2B5EF4-FFF2-40B4-BE49-F238E27FC236}">
                <a16:creationId xmlns:a16="http://schemas.microsoft.com/office/drawing/2014/main" id="{95B60B87-9650-64E8-2740-A10EA2C4B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282786"/>
              </a:clrFrom>
              <a:clrTo>
                <a:srgbClr val="28278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1397000" cy="15287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19 - Ομάδα">
            <a:extLst>
              <a:ext uri="{FF2B5EF4-FFF2-40B4-BE49-F238E27FC236}">
                <a16:creationId xmlns:a16="http://schemas.microsoft.com/office/drawing/2014/main" id="{1C176379-DF1B-FD75-3F59-55E78FE9F08C}"/>
              </a:ext>
            </a:extLst>
          </p:cNvPr>
          <p:cNvGrpSpPr>
            <a:grpSpLocks/>
          </p:cNvGrpSpPr>
          <p:nvPr/>
        </p:nvGrpSpPr>
        <p:grpSpPr bwMode="auto">
          <a:xfrm>
            <a:off x="0" y="2928938"/>
            <a:ext cx="9144000" cy="3643312"/>
            <a:chOff x="0" y="2928934"/>
            <a:chExt cx="9144000" cy="3643338"/>
          </a:xfrm>
        </p:grpSpPr>
        <p:pic>
          <p:nvPicPr>
            <p:cNvPr id="86025" name="Picture 2">
              <a:extLst>
                <a:ext uri="{FF2B5EF4-FFF2-40B4-BE49-F238E27FC236}">
                  <a16:creationId xmlns:a16="http://schemas.microsoft.com/office/drawing/2014/main" id="{76FA1133-1FD0-51BD-D161-579641BB9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61" t="41992" r="22035" b="25781"/>
            <a:stretch>
              <a:fillRect/>
            </a:stretch>
          </p:blipFill>
          <p:spPr bwMode="auto">
            <a:xfrm>
              <a:off x="0" y="4214818"/>
              <a:ext cx="9144000" cy="2357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6026" name="Picture 2">
              <a:extLst>
                <a:ext uri="{FF2B5EF4-FFF2-40B4-BE49-F238E27FC236}">
                  <a16:creationId xmlns:a16="http://schemas.microsoft.com/office/drawing/2014/main" id="{7C5843E5-E9A6-8874-2583-978CF3D829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62" t="18555" r="22585" b="64844"/>
            <a:stretch>
              <a:fillRect/>
            </a:stretch>
          </p:blipFill>
          <p:spPr bwMode="auto">
            <a:xfrm>
              <a:off x="0" y="2928934"/>
              <a:ext cx="9144000" cy="1214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>
            <a:extLst>
              <a:ext uri="{FF2B5EF4-FFF2-40B4-BE49-F238E27FC236}">
                <a16:creationId xmlns:a16="http://schemas.microsoft.com/office/drawing/2014/main" id="{40CEDB42-4D63-4D4A-FA63-B6CFFFB57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1412875"/>
            <a:ext cx="8702675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1" name="Picture 14">
            <a:extLst>
              <a:ext uri="{FF2B5EF4-FFF2-40B4-BE49-F238E27FC236}">
                <a16:creationId xmlns:a16="http://schemas.microsoft.com/office/drawing/2014/main" id="{311CE38F-64E8-0315-5C27-C8495072D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2" t="18010" r="12096" b="34157"/>
          <a:stretch>
            <a:fillRect/>
          </a:stretch>
        </p:blipFill>
        <p:spPr bwMode="auto">
          <a:xfrm>
            <a:off x="179388" y="201613"/>
            <a:ext cx="11874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2" name="TextBox 4">
            <a:extLst>
              <a:ext uri="{FF2B5EF4-FFF2-40B4-BE49-F238E27FC236}">
                <a16:creationId xmlns:a16="http://schemas.microsoft.com/office/drawing/2014/main" id="{1A076263-A1A7-611D-8800-490729814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333375"/>
            <a:ext cx="6119813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1057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Oncogenic “Driver” Mutations in Lung Adenocarcinomas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3273" y="1674574"/>
            <a:ext cx="7886457" cy="4427078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5006" y="1658086"/>
            <a:ext cx="7886457" cy="4418834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6304" y="0"/>
            <a:ext cx="9003030" cy="6863080"/>
            <a:chOff x="146304" y="0"/>
            <a:chExt cx="9003030" cy="6863080"/>
          </a:xfrm>
        </p:grpSpPr>
        <p:sp>
          <p:nvSpPr>
            <p:cNvPr id="3" name="object 3"/>
            <p:cNvSpPr/>
            <p:nvPr/>
          </p:nvSpPr>
          <p:spPr>
            <a:xfrm>
              <a:off x="146304" y="6391655"/>
              <a:ext cx="8833485" cy="309880"/>
            </a:xfrm>
            <a:custGeom>
              <a:avLst/>
              <a:gdLst/>
              <a:ahLst/>
              <a:cxnLst/>
              <a:rect l="l" t="t" r="r" b="b"/>
              <a:pathLst>
                <a:path w="8833485" h="309879">
                  <a:moveTo>
                    <a:pt x="8833104" y="0"/>
                  </a:moveTo>
                  <a:lnTo>
                    <a:pt x="0" y="0"/>
                  </a:lnTo>
                  <a:lnTo>
                    <a:pt x="0" y="309372"/>
                  </a:lnTo>
                  <a:lnTo>
                    <a:pt x="8833104" y="309372"/>
                  </a:lnTo>
                  <a:lnTo>
                    <a:pt x="8833104" y="0"/>
                  </a:lnTo>
                  <a:close/>
                </a:path>
              </a:pathLst>
            </a:custGeom>
            <a:solidFill>
              <a:srgbClr val="EB63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2400" y="158495"/>
              <a:ext cx="8833485" cy="6547484"/>
            </a:xfrm>
            <a:custGeom>
              <a:avLst/>
              <a:gdLst/>
              <a:ahLst/>
              <a:cxnLst/>
              <a:rect l="l" t="t" r="r" b="b"/>
              <a:pathLst>
                <a:path w="8833485" h="6547484">
                  <a:moveTo>
                    <a:pt x="0" y="6547104"/>
                  </a:moveTo>
                  <a:lnTo>
                    <a:pt x="8833104" y="6547104"/>
                  </a:lnTo>
                  <a:lnTo>
                    <a:pt x="8833104" y="0"/>
                  </a:lnTo>
                  <a:lnTo>
                    <a:pt x="0" y="0"/>
                  </a:lnTo>
                  <a:lnTo>
                    <a:pt x="0" y="6547104"/>
                  </a:lnTo>
                  <a:close/>
                </a:path>
              </a:pathLst>
            </a:custGeom>
            <a:ln w="9524">
              <a:solidFill>
                <a:srgbClr val="CF56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3523" y="3727703"/>
              <a:ext cx="8308848" cy="313029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79832" y="0"/>
              <a:ext cx="8964295" cy="927100"/>
            </a:xfrm>
            <a:custGeom>
              <a:avLst/>
              <a:gdLst/>
              <a:ahLst/>
              <a:cxnLst/>
              <a:rect l="l" t="t" r="r" b="b"/>
              <a:pathLst>
                <a:path w="8964295" h="927100">
                  <a:moveTo>
                    <a:pt x="0" y="926591"/>
                  </a:moveTo>
                  <a:lnTo>
                    <a:pt x="8964167" y="926591"/>
                  </a:lnTo>
                </a:path>
                <a:path w="8964295" h="927100">
                  <a:moveTo>
                    <a:pt x="0" y="0"/>
                  </a:moveTo>
                  <a:lnTo>
                    <a:pt x="0" y="926591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38298" y="33655"/>
            <a:ext cx="5454650" cy="828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New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Work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Plan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Management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NSCLC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80"/>
              </a:spcBef>
            </a:pPr>
            <a:r>
              <a:rPr sz="2800" b="1" spc="-25" dirty="0">
                <a:latin typeface="Calibri"/>
                <a:cs typeface="Calibri"/>
              </a:rPr>
              <a:t>Reflex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Action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: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molecular</a:t>
            </a:r>
            <a:r>
              <a:rPr sz="2800" b="1" i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i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testing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16408" y="201168"/>
            <a:ext cx="8703945" cy="3500754"/>
            <a:chOff x="216408" y="201168"/>
            <a:chExt cx="8703945" cy="3500754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408" y="201168"/>
              <a:ext cx="886968" cy="79705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408" y="926591"/>
              <a:ext cx="8703564" cy="27752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6304" y="153733"/>
            <a:ext cx="8844280" cy="6557009"/>
            <a:chOff x="146304" y="153733"/>
            <a:chExt cx="8844280" cy="6557009"/>
          </a:xfrm>
        </p:grpSpPr>
        <p:sp>
          <p:nvSpPr>
            <p:cNvPr id="3" name="object 3"/>
            <p:cNvSpPr/>
            <p:nvPr/>
          </p:nvSpPr>
          <p:spPr>
            <a:xfrm>
              <a:off x="146304" y="6391655"/>
              <a:ext cx="8833485" cy="309880"/>
            </a:xfrm>
            <a:custGeom>
              <a:avLst/>
              <a:gdLst/>
              <a:ahLst/>
              <a:cxnLst/>
              <a:rect l="l" t="t" r="r" b="b"/>
              <a:pathLst>
                <a:path w="8833485" h="309879">
                  <a:moveTo>
                    <a:pt x="8833104" y="0"/>
                  </a:moveTo>
                  <a:lnTo>
                    <a:pt x="0" y="0"/>
                  </a:lnTo>
                  <a:lnTo>
                    <a:pt x="0" y="309372"/>
                  </a:lnTo>
                  <a:lnTo>
                    <a:pt x="8833104" y="309372"/>
                  </a:lnTo>
                  <a:lnTo>
                    <a:pt x="8833104" y="0"/>
                  </a:lnTo>
                  <a:close/>
                </a:path>
              </a:pathLst>
            </a:custGeom>
            <a:solidFill>
              <a:srgbClr val="EB63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2400" y="158495"/>
              <a:ext cx="8833485" cy="6547484"/>
            </a:xfrm>
            <a:custGeom>
              <a:avLst/>
              <a:gdLst/>
              <a:ahLst/>
              <a:cxnLst/>
              <a:rect l="l" t="t" r="r" b="b"/>
              <a:pathLst>
                <a:path w="8833485" h="6547484">
                  <a:moveTo>
                    <a:pt x="0" y="6547104"/>
                  </a:moveTo>
                  <a:lnTo>
                    <a:pt x="8833104" y="6547104"/>
                  </a:lnTo>
                  <a:lnTo>
                    <a:pt x="8833104" y="0"/>
                  </a:lnTo>
                  <a:lnTo>
                    <a:pt x="0" y="0"/>
                  </a:lnTo>
                  <a:lnTo>
                    <a:pt x="0" y="6547104"/>
                  </a:lnTo>
                  <a:close/>
                </a:path>
              </a:pathLst>
            </a:custGeom>
            <a:ln w="9524">
              <a:solidFill>
                <a:srgbClr val="CF56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5040" y="192023"/>
              <a:ext cx="1255139" cy="114909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600200" y="740694"/>
            <a:ext cx="66294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717165" algn="l"/>
              </a:tabLst>
            </a:pPr>
            <a:r>
              <a:rPr sz="3200" dirty="0">
                <a:latin typeface="Comic Sans MS"/>
                <a:cs typeface="Comic Sans MS"/>
              </a:rPr>
              <a:t>“</a:t>
            </a:r>
            <a:r>
              <a:rPr lang="en-US" sz="3200" dirty="0">
                <a:latin typeface="Comic Sans MS"/>
                <a:cs typeface="Comic Sans MS"/>
              </a:rPr>
              <a:t>E</a:t>
            </a:r>
            <a:r>
              <a:rPr lang="el-GR" sz="3200" dirty="0" err="1">
                <a:latin typeface="Comic Sans MS"/>
                <a:cs typeface="Comic Sans MS"/>
              </a:rPr>
              <a:t>ξέλιξη</a:t>
            </a:r>
            <a:r>
              <a:rPr lang="el-GR" sz="3200" dirty="0">
                <a:latin typeface="Comic Sans MS"/>
                <a:cs typeface="Comic Sans MS"/>
              </a:rPr>
              <a:t> του Καρκίνου Πνεύμονα</a:t>
            </a:r>
            <a:r>
              <a:rPr lang="en-US" sz="3200" dirty="0">
                <a:latin typeface="Comic Sans MS"/>
                <a:cs typeface="Comic Sans MS"/>
              </a:rPr>
              <a:t>”</a:t>
            </a:r>
            <a:endParaRPr sz="3200" dirty="0">
              <a:latin typeface="Comic Sans MS"/>
              <a:cs typeface="Comic Sans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1828800"/>
            <a:ext cx="7812024" cy="4344924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236" y="219836"/>
            <a:ext cx="8315325" cy="6235065"/>
            <a:chOff x="372236" y="219836"/>
            <a:chExt cx="8315325" cy="62350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5600" y="734785"/>
              <a:ext cx="4996799" cy="5719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1761" y="229361"/>
              <a:ext cx="8229600" cy="609600"/>
            </a:xfrm>
            <a:custGeom>
              <a:avLst/>
              <a:gdLst/>
              <a:ahLst/>
              <a:cxnLst/>
              <a:rect l="l" t="t" r="r" b="b"/>
              <a:pathLst>
                <a:path w="8229600" h="609600">
                  <a:moveTo>
                    <a:pt x="0" y="609600"/>
                  </a:moveTo>
                  <a:lnTo>
                    <a:pt x="0" y="0"/>
                  </a:lnTo>
                  <a:lnTo>
                    <a:pt x="8229600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961" y="6172961"/>
              <a:ext cx="8229600" cy="0"/>
            </a:xfrm>
            <a:custGeom>
              <a:avLst/>
              <a:gdLst/>
              <a:ahLst/>
              <a:cxnLst/>
              <a:rect l="l" t="t" r="r" b="b"/>
              <a:pathLst>
                <a:path w="8229600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ln w="19050">
              <a:solidFill>
                <a:srgbClr val="CC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721734" y="2650363"/>
            <a:ext cx="17037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85" dirty="0">
                <a:solidFill>
                  <a:srgbClr val="00823A"/>
                </a:solidFill>
                <a:latin typeface="Cambria"/>
                <a:cs typeface="Cambria"/>
              </a:rPr>
              <a:t>W</a:t>
            </a:r>
            <a:r>
              <a:rPr b="1" spc="-65" dirty="0">
                <a:solidFill>
                  <a:srgbClr val="00823A"/>
                </a:solidFill>
                <a:latin typeface="Cambria"/>
                <a:cs typeface="Cambria"/>
              </a:rPr>
              <a:t>r</a:t>
            </a:r>
            <a:r>
              <a:rPr b="1" spc="-5" dirty="0">
                <a:solidFill>
                  <a:srgbClr val="00823A"/>
                </a:solidFill>
                <a:latin typeface="Cambria"/>
                <a:cs typeface="Cambria"/>
              </a:rPr>
              <a:t>ap</a:t>
            </a:r>
            <a:r>
              <a:rPr b="1" dirty="0">
                <a:solidFill>
                  <a:srgbClr val="00823A"/>
                </a:solidFill>
                <a:latin typeface="Cambria"/>
                <a:cs typeface="Cambria"/>
              </a:rPr>
              <a:t>-</a:t>
            </a:r>
            <a:r>
              <a:rPr b="1" spc="5" dirty="0">
                <a:solidFill>
                  <a:srgbClr val="00823A"/>
                </a:solidFill>
                <a:latin typeface="Cambria"/>
                <a:cs typeface="Cambria"/>
              </a:rPr>
              <a:t>Up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0011" y="1246632"/>
            <a:ext cx="6553200" cy="4844796"/>
          </a:xfrm>
          <a:prstGeom prst="rect">
            <a:avLst/>
          </a:prstGeom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ivic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ivic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1469</Words>
  <Application>Microsoft Office PowerPoint</Application>
  <PresentationFormat>Προβολή στην οθόνη (4:3)</PresentationFormat>
  <Paragraphs>395</Paragraphs>
  <Slides>71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4</vt:i4>
      </vt:variant>
      <vt:variant>
        <vt:lpstr>Τίτλοι διαφανειών</vt:lpstr>
      </vt:variant>
      <vt:variant>
        <vt:i4>71</vt:i4>
      </vt:variant>
    </vt:vector>
  </HeadingPairs>
  <TitlesOfParts>
    <vt:vector size="86" baseType="lpstr">
      <vt:lpstr>Arial</vt:lpstr>
      <vt:lpstr>Arial MT</vt:lpstr>
      <vt:lpstr>Calibri</vt:lpstr>
      <vt:lpstr>Cambria</vt:lpstr>
      <vt:lpstr>Comic Sans MS</vt:lpstr>
      <vt:lpstr>Georgia</vt:lpstr>
      <vt:lpstr>Segoe UI Emoji</vt:lpstr>
      <vt:lpstr>Times New Roman</vt:lpstr>
      <vt:lpstr>Verdana</vt:lpstr>
      <vt:lpstr>Wingdings</vt:lpstr>
      <vt:lpstr>Wingdings 2</vt:lpstr>
      <vt:lpstr>Office Theme</vt:lpstr>
      <vt:lpstr>2_Civic</vt:lpstr>
      <vt:lpstr>Civic</vt:lpstr>
      <vt:lpstr>2_Office Theme</vt:lpstr>
      <vt:lpstr>Παρουσίαση του PowerPoint</vt:lpstr>
      <vt:lpstr>Kαρκίνος  Πνεύμονα</vt:lpstr>
      <vt:lpstr>Παρουσίαση του PowerPoint</vt:lpstr>
      <vt:lpstr>ΕΠΙΔΗΜΙΟΛΟΓΙΑ</vt:lpstr>
      <vt:lpstr>ΕΠΙΔΗΜΙΟΛΟΓΙΑ</vt:lpstr>
      <vt:lpstr>Παρουσίαση του PowerPoint</vt:lpstr>
      <vt:lpstr>Παρουσίαση του PowerPoint</vt:lpstr>
      <vt:lpstr>Παρουσίαση του PowerPoint</vt:lpstr>
      <vt:lpstr>Χρονική απόσταση μεταξύ κατανάλωσης τσιγάρων  και εμφάνισης καρκίνου πνεύμονα</vt:lpstr>
      <vt:lpstr>ΕΠΙΔΗΜΙΟΛΟΓΙΑ</vt:lpstr>
      <vt:lpstr>ΕΠΙΔΗΜΙΟΛΟΓΙΑ</vt:lpstr>
      <vt:lpstr>Παρουσίαση του PowerPoint</vt:lpstr>
      <vt:lpstr>ΕΠΙΔΗΜΙΟΛΟΓΙΑ</vt:lpstr>
      <vt:lpstr>ΑΙΤΙΟΛΟΓΙΑ</vt:lpstr>
      <vt:lpstr>Παρουσίαση του PowerPoint</vt:lpstr>
      <vt:lpstr>Παρουσίαση του PowerPoint</vt:lpstr>
      <vt:lpstr>Παρουσίαση του PowerPoint</vt:lpstr>
      <vt:lpstr>ΑΙΤΙΑ ΚΑΡΚΙΝΟΥ ΠΝΕΥΜΟΝΑ</vt:lpstr>
      <vt:lpstr>Παρουσίαση του PowerPoint</vt:lpstr>
      <vt:lpstr>Definition of Screening Test</vt:lpstr>
      <vt:lpstr>Principles of Screening Timeline of Disease</vt:lpstr>
      <vt:lpstr>HISTORY OF LUNG  CANCER SCREENING</vt:lpstr>
      <vt:lpstr>Παρουσίαση του PowerPoint</vt:lpstr>
      <vt:lpstr>NELSON: Study Design</vt:lpstr>
      <vt:lpstr>Παρουσίαση του PowerPoint</vt:lpstr>
      <vt:lpstr>Παρουσίαση του PowerPoint</vt:lpstr>
      <vt:lpstr>WHO SHOULD WE SCREEN IN CLINICAL PRACTISE?</vt:lpstr>
      <vt:lpstr>Παρουσίαση του PowerPoint</vt:lpstr>
      <vt:lpstr>Παρουσίαση του PowerPoint</vt:lpstr>
      <vt:lpstr>Παρουσίαση του PowerPoint</vt:lpstr>
      <vt:lpstr>Histology by Tumor Type</vt:lpstr>
      <vt:lpstr>Role of IHC in Subclassification  of NSCLC</vt:lpstr>
      <vt:lpstr>Αδενοκαρκίνωμα</vt:lpstr>
      <vt:lpstr>Πλακώδες (ακανθοκυτταρικό)</vt:lpstr>
      <vt:lpstr>Μεγαλοκυτταρικό</vt:lpstr>
      <vt:lpstr>Μικροκυτταρικό</vt:lpstr>
      <vt:lpstr>Ετερογένεια καρκίνου πνεύμονα</vt:lpstr>
      <vt:lpstr>Παρουσίαση του PowerPoint</vt:lpstr>
      <vt:lpstr>Συμτώματα κατά σειρά συχνότητας</vt:lpstr>
      <vt:lpstr>Κατάταξη συμπτωμάτων</vt:lpstr>
      <vt:lpstr>Γενικά συμπτώματα</vt:lpstr>
      <vt:lpstr>Συμπτώματα από τον πρωτοπαθή όγκο</vt:lpstr>
      <vt:lpstr>Βήχας</vt:lpstr>
      <vt:lpstr>Αιμόπτυση</vt:lpstr>
      <vt:lpstr>Θωρακικό άλγος</vt:lpstr>
      <vt:lpstr>Συμπτώματα από την ενδοθωρακική  εξωπνευμονική επέκταση του όγκου</vt:lpstr>
      <vt:lpstr>Βράγχος φωνής</vt:lpstr>
      <vt:lpstr>Πλευριτική συλλογή</vt:lpstr>
      <vt:lpstr>Συμπτώματα από τις εξωθωρακικές  μεταστάσεις</vt:lpstr>
      <vt:lpstr>Παρανεοπλασματικές εκδηλώσεις</vt:lpstr>
      <vt:lpstr>Παρουσίαση του PowerPoint</vt:lpstr>
      <vt:lpstr>Diagnostic Procedures and Staging Work-Up</vt:lpstr>
      <vt:lpstr>Κυτταρολογική Πτυέλων</vt:lpstr>
      <vt:lpstr>Βρογχοσκόπηση</vt:lpstr>
      <vt:lpstr>Διαθωρακική δια Βελόνης Παρακέντηση (FΝB or FNA)</vt:lpstr>
      <vt:lpstr>ΜΕΣΟΘΩΡΑΚΟΣΚΟΠΗΣΗ</vt:lpstr>
      <vt:lpstr>Μεσοθωρακοσκόπηση</vt:lpstr>
      <vt:lpstr>Video - Θωρακοσκόπηση</vt:lpstr>
      <vt:lpstr>ΕΧΘΡΟ</vt:lpstr>
      <vt:lpstr>ΣΤΑΔΙΟΠΟΙΗΣΗ</vt:lpstr>
      <vt:lpstr>“ ΒΑΣΙΚΕΣ ΑΡΧΕΣ  ΣΤΑΔΙΟΠΟΙΗΣΗΣ ΚΑΡΚΙΝΟΥ ΠΝΕΥΜΟΝΑ’’</vt:lpstr>
      <vt:lpstr>Diagnostic Procedures and Staging Work-Up</vt:lpstr>
      <vt:lpstr>Παρουσίαση του PowerPoint</vt:lpstr>
      <vt:lpstr>Overview of NSCLC Treatment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New Work Plan and Management in NSCLC Reflex Action : molecular testing</vt:lpstr>
      <vt:lpstr>Παρουσίαση του PowerPoint</vt:lpstr>
      <vt:lpstr>Wrap-Up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Yiannis Gkiozos</dc:creator>
  <cp:lastModifiedBy>Sotiria Sotiriou</cp:lastModifiedBy>
  <cp:revision>13</cp:revision>
  <dcterms:created xsi:type="dcterms:W3CDTF">2021-12-11T16:36:04Z</dcterms:created>
  <dcterms:modified xsi:type="dcterms:W3CDTF">2026-04-20T06:48:51Z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2020-11-09T00:00:00Z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2021-12-11T00:00:00Z</vt:filetime>
  </property>
</Properties>
</file>