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9"/>
  </p:notesMasterIdLst>
  <p:sldIdLst>
    <p:sldId id="256" r:id="rId2"/>
    <p:sldId id="268" r:id="rId3"/>
    <p:sldId id="267" r:id="rId4"/>
    <p:sldId id="257" r:id="rId5"/>
    <p:sldId id="269" r:id="rId6"/>
    <p:sldId id="270" r:id="rId7"/>
    <p:sldId id="274" r:id="rId8"/>
    <p:sldId id="271" r:id="rId9"/>
    <p:sldId id="275" r:id="rId10"/>
    <p:sldId id="272" r:id="rId11"/>
    <p:sldId id="276" r:id="rId12"/>
    <p:sldId id="280" r:id="rId13"/>
    <p:sldId id="260" r:id="rId14"/>
    <p:sldId id="282" r:id="rId15"/>
    <p:sldId id="281" r:id="rId16"/>
    <p:sldId id="278" r:id="rId17"/>
    <p:sldId id="279" r:id="rId18"/>
    <p:sldId id="283" r:id="rId19"/>
    <p:sldId id="284" r:id="rId20"/>
    <p:sldId id="285" r:id="rId21"/>
    <p:sldId id="286" r:id="rId22"/>
    <p:sldId id="258" r:id="rId23"/>
    <p:sldId id="277" r:id="rId24"/>
    <p:sldId id="273" r:id="rId25"/>
    <p:sldId id="261" r:id="rId26"/>
    <p:sldId id="288" r:id="rId27"/>
    <p:sldId id="287" r:id="rId28"/>
  </p:sldIdLst>
  <p:sldSz cx="18288000" cy="10287000"/>
  <p:notesSz cx="6858000" cy="9144000"/>
  <p:embeddedFontLst>
    <p:embeddedFont>
      <p:font typeface="Montserrat Light Bold" panose="020B0604020202020204" charset="0"/>
      <p:regular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Montserrat Light" panose="020B0604020202020204" charset="0"/>
      <p:regular r:id="rId35"/>
    </p:embeddedFont>
    <p:embeddedFont>
      <p:font typeface="Archivo Black" panose="020B0604020202020204" charset="0"/>
      <p:regular r:id="rId36"/>
    </p:embeddedFont>
    <p:embeddedFont>
      <p:font typeface="Montserrat Classic Bold" panose="020B0604020202020204" charset="0"/>
      <p:regular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40" d="100"/>
          <a:sy n="40" d="100"/>
        </p:scale>
        <p:origin x="-856" y="-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1B840A-391C-45AF-B4B4-6E536905DD60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8F4BC5-B9E3-41CB-B8F8-B374EBCE70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710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F4BC5-B9E3-41CB-B8F8-B374EBCE703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4773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4.png"/><Relationship Id="rId7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4.png"/><Relationship Id="rId7" Type="http://schemas.openxmlformats.org/officeDocument/2006/relationships/image" Target="../media/image2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svg"/><Relationship Id="rId5" Type="http://schemas.openxmlformats.org/officeDocument/2006/relationships/image" Target="../media/image27.png"/><Relationship Id="rId10" Type="http://schemas.openxmlformats.org/officeDocument/2006/relationships/image" Target="../media/image35.svg"/><Relationship Id="rId4" Type="http://schemas.openxmlformats.org/officeDocument/2006/relationships/image" Target="../media/image3.png"/><Relationship Id="rId9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31.jpe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4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50.png"/><Relationship Id="rId7" Type="http://schemas.openxmlformats.org/officeDocument/2006/relationships/image" Target="../media/image5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51.png"/><Relationship Id="rId4" Type="http://schemas.openxmlformats.org/officeDocument/2006/relationships/image" Target="../media/image13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png"/><Relationship Id="rId4" Type="http://schemas.openxmlformats.org/officeDocument/2006/relationships/image" Target="../media/image5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4.svg"/><Relationship Id="rId4" Type="http://schemas.openxmlformats.org/officeDocument/2006/relationships/image" Target="../media/image59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4" name="Freeform 4"/>
          <p:cNvSpPr/>
          <p:nvPr/>
        </p:nvSpPr>
        <p:spPr>
          <a:xfrm rot="-4521330">
            <a:off x="4522202" y="1734737"/>
            <a:ext cx="14167639" cy="7119239"/>
          </a:xfrm>
          <a:custGeom>
            <a:avLst/>
            <a:gdLst/>
            <a:ahLst/>
            <a:cxnLst/>
            <a:rect l="l" t="t" r="r" b="b"/>
            <a:pathLst>
              <a:path w="14167639" h="7119239">
                <a:moveTo>
                  <a:pt x="0" y="0"/>
                </a:moveTo>
                <a:lnTo>
                  <a:pt x="14167639" y="0"/>
                </a:lnTo>
                <a:lnTo>
                  <a:pt x="14167639" y="7119238"/>
                </a:lnTo>
                <a:lnTo>
                  <a:pt x="0" y="71192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9589607" y="0"/>
            <a:ext cx="8698393" cy="10400373"/>
            <a:chOff x="0" y="0"/>
            <a:chExt cx="8603361" cy="10286746"/>
          </a:xfrm>
        </p:grpSpPr>
        <p:sp>
          <p:nvSpPr>
            <p:cNvPr id="6" name="Freeform 6"/>
            <p:cNvSpPr/>
            <p:nvPr/>
          </p:nvSpPr>
          <p:spPr>
            <a:xfrm>
              <a:off x="-50" y="-127"/>
              <a:ext cx="8603411" cy="10286873"/>
            </a:xfrm>
            <a:custGeom>
              <a:avLst/>
              <a:gdLst/>
              <a:ahLst/>
              <a:cxnLst/>
              <a:rect l="l" t="t" r="r" b="b"/>
              <a:pathLst>
                <a:path w="8603411" h="10286873">
                  <a:moveTo>
                    <a:pt x="8603411" y="10251440"/>
                  </a:moveTo>
                  <a:cubicBezTo>
                    <a:pt x="8603411" y="10284587"/>
                    <a:pt x="8592743" y="10286873"/>
                    <a:pt x="8564930" y="10286873"/>
                  </a:cubicBezTo>
                  <a:cubicBezTo>
                    <a:pt x="5710351" y="10286238"/>
                    <a:pt x="2855899" y="10286238"/>
                    <a:pt x="1320" y="10286238"/>
                  </a:cubicBezTo>
                  <a:cubicBezTo>
                    <a:pt x="-2744" y="10272395"/>
                    <a:pt x="3606" y="10259822"/>
                    <a:pt x="6527" y="10246995"/>
                  </a:cubicBezTo>
                  <a:cubicBezTo>
                    <a:pt x="132003" y="9685401"/>
                    <a:pt x="257606" y="9123934"/>
                    <a:pt x="383463" y="8562467"/>
                  </a:cubicBezTo>
                  <a:cubicBezTo>
                    <a:pt x="562914" y="7761986"/>
                    <a:pt x="742746" y="6961632"/>
                    <a:pt x="922070" y="6161151"/>
                  </a:cubicBezTo>
                  <a:cubicBezTo>
                    <a:pt x="1143558" y="5172583"/>
                    <a:pt x="1364538" y="4184015"/>
                    <a:pt x="1585899" y="3195574"/>
                  </a:cubicBezTo>
                  <a:cubicBezTo>
                    <a:pt x="1810816" y="2191385"/>
                    <a:pt x="2035860" y="1187323"/>
                    <a:pt x="2261412" y="183261"/>
                  </a:cubicBezTo>
                  <a:cubicBezTo>
                    <a:pt x="2275128" y="122174"/>
                    <a:pt x="2283891" y="59690"/>
                    <a:pt x="2306116" y="635"/>
                  </a:cubicBezTo>
                  <a:cubicBezTo>
                    <a:pt x="4392472" y="635"/>
                    <a:pt x="6478828" y="635"/>
                    <a:pt x="8565184" y="0"/>
                  </a:cubicBezTo>
                  <a:cubicBezTo>
                    <a:pt x="8593505" y="0"/>
                    <a:pt x="8603157" y="3429"/>
                    <a:pt x="8603157" y="35814"/>
                  </a:cubicBezTo>
                  <a:cubicBezTo>
                    <a:pt x="8602395" y="3441065"/>
                    <a:pt x="8602395" y="6846316"/>
                    <a:pt x="8603411" y="10251440"/>
                  </a:cubicBezTo>
                  <a:close/>
                </a:path>
              </a:pathLst>
            </a:custGeom>
            <a:blipFill>
              <a:blip r:embed="rId4"/>
              <a:stretch>
                <a:fillRect l="-9783" r="-9783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1447800" y="3349077"/>
            <a:ext cx="15773399" cy="3588846"/>
            <a:chOff x="0" y="0"/>
            <a:chExt cx="2608713" cy="94521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608713" cy="945211"/>
            </a:xfrm>
            <a:custGeom>
              <a:avLst/>
              <a:gdLst/>
              <a:ahLst/>
              <a:cxnLst/>
              <a:rect l="l" t="t" r="r" b="b"/>
              <a:pathLst>
                <a:path w="2608713" h="945211">
                  <a:moveTo>
                    <a:pt x="0" y="0"/>
                  </a:moveTo>
                  <a:lnTo>
                    <a:pt x="2608713" y="0"/>
                  </a:lnTo>
                  <a:lnTo>
                    <a:pt x="2608713" y="945211"/>
                  </a:lnTo>
                  <a:lnTo>
                    <a:pt x="0" y="94521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19050"/>
              <a:ext cx="2608713" cy="9642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4191521" y="6937923"/>
            <a:ext cx="9904959" cy="680751"/>
          </a:xfrm>
          <a:custGeom>
            <a:avLst/>
            <a:gdLst/>
            <a:ahLst/>
            <a:cxnLst/>
            <a:rect l="l" t="t" r="r" b="b"/>
            <a:pathLst>
              <a:path w="9904959" h="680751">
                <a:moveTo>
                  <a:pt x="0" y="0"/>
                </a:moveTo>
                <a:lnTo>
                  <a:pt x="9904958" y="0"/>
                </a:lnTo>
                <a:lnTo>
                  <a:pt x="9904958" y="680752"/>
                </a:lnTo>
                <a:lnTo>
                  <a:pt x="0" y="68075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87363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447800" y="4762500"/>
            <a:ext cx="15773399" cy="18197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975"/>
              </a:lnSpc>
            </a:pPr>
            <a:r>
              <a:rPr lang="el-GR" sz="5400" spc="172" dirty="0" smtClean="0">
                <a:solidFill>
                  <a:srgbClr val="040506"/>
                </a:solidFill>
                <a:latin typeface="Archivo Black"/>
                <a:ea typeface="Archivo Black"/>
                <a:cs typeface="Archivo Black"/>
                <a:sym typeface="Archivo Black"/>
              </a:rPr>
              <a:t>Παθολογοανατομική διάγνωση του καρκίνου</a:t>
            </a:r>
            <a:endParaRPr lang="en-US" sz="5400" spc="172" dirty="0">
              <a:solidFill>
                <a:srgbClr val="040506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429000" y="3728393"/>
            <a:ext cx="11734799" cy="18723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94"/>
              </a:lnSpc>
            </a:pPr>
            <a:r>
              <a:rPr lang="el-GR" sz="5286" spc="74" dirty="0" smtClean="0">
                <a:solidFill>
                  <a:srgbClr val="040506"/>
                </a:solidFill>
                <a:latin typeface="Archivo Black"/>
                <a:ea typeface="Archivo Black"/>
                <a:cs typeface="Archivo Black"/>
                <a:sym typeface="Archivo Black"/>
              </a:rPr>
              <a:t>Κατ'επιλογήν υποχρεωτικό μάθημα "Ογκολογία":</a:t>
            </a:r>
            <a:endParaRPr lang="en-US" sz="5286" spc="74" dirty="0">
              <a:solidFill>
                <a:srgbClr val="040506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8790518" y="9978526"/>
            <a:ext cx="9497482" cy="421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661"/>
              </a:lnSpc>
            </a:pPr>
            <a:r>
              <a:rPr lang="el-GR" sz="2653" b="1" spc="140" dirty="0" smtClean="0">
                <a:solidFill>
                  <a:srgbClr val="231F20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13/05/2026</a:t>
            </a:r>
            <a:endParaRPr lang="en-US" sz="2653" b="1" spc="140" dirty="0">
              <a:solidFill>
                <a:srgbClr val="231F20"/>
              </a:solidFill>
              <a:latin typeface="Montserrat Classic Bold"/>
              <a:ea typeface="Montserrat Classic Bold"/>
              <a:cs typeface="Montserrat Classic Bold"/>
              <a:sym typeface="Montserrat Classic Bold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8974" y="1362019"/>
            <a:ext cx="2162175" cy="211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 descr="https://lh6.googleusercontent.com/proxy/4zruu6ODFmoeCCsR4ysSfqX-TpyTI6y1kzf4cDzvjMouvc6aZqnQMpggQAMsBlwkO7QZBsGooOkxbx10JspPF8XpGIaIHDt4wpQSApjFNqwu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9247"/>
            <a:ext cx="4760890" cy="2086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3"/>
          <p:cNvSpPr txBox="1"/>
          <p:nvPr/>
        </p:nvSpPr>
        <p:spPr>
          <a:xfrm>
            <a:off x="76200" y="8572500"/>
            <a:ext cx="8915400" cy="1723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l-GR" sz="2800" spc="74" dirty="0" smtClean="0">
                <a:solidFill>
                  <a:srgbClr val="0405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Σταύρος Παντελάκος, </a:t>
            </a:r>
            <a:r>
              <a:rPr lang="en-GB" sz="2800" spc="74" dirty="0" smtClean="0">
                <a:solidFill>
                  <a:srgbClr val="0405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MD, MHA, PhD</a:t>
            </a:r>
          </a:p>
          <a:p>
            <a:r>
              <a:rPr lang="el-GR" sz="2800" spc="74" dirty="0" smtClean="0">
                <a:solidFill>
                  <a:srgbClr val="0405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Παθολογοανατόμος,</a:t>
            </a:r>
          </a:p>
          <a:p>
            <a:r>
              <a:rPr lang="el-GR" sz="2800" spc="74" dirty="0" smtClean="0">
                <a:solidFill>
                  <a:srgbClr val="0405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Επιμελητής Β’ (υπό διορισμό),</a:t>
            </a:r>
          </a:p>
          <a:p>
            <a:r>
              <a:rPr lang="el-GR" sz="2800" spc="74" dirty="0" smtClean="0">
                <a:solidFill>
                  <a:srgbClr val="04050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Γ.Ν.Ν.Θ.Α. «Η Σωτηρία»</a:t>
            </a:r>
            <a:endParaRPr lang="en-US" sz="2800" spc="74" dirty="0">
              <a:solidFill>
                <a:srgbClr val="04050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pic>
        <p:nvPicPr>
          <p:cNvPr id="32" name="Picture 2" descr="https://prnewswire2-a.akamaihd.net/p/1893751/sp/189375100/thumbnail/entry_id/0_o2v7edhj/def_height/2700/def_width/2700/version/100012/type/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14300"/>
            <a:ext cx="8686800" cy="3427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3652443"/>
            <a:ext cx="12954001" cy="6672658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 rot="1844104">
            <a:off x="6380559" y="2491180"/>
            <a:ext cx="13471756" cy="1426670"/>
          </a:xfrm>
          <a:custGeom>
            <a:avLst/>
            <a:gdLst/>
            <a:ahLst/>
            <a:cxnLst/>
            <a:rect l="l" t="t" r="r" b="b"/>
            <a:pathLst>
              <a:path w="13471756" h="1426670">
                <a:moveTo>
                  <a:pt x="0" y="0"/>
                </a:moveTo>
                <a:lnTo>
                  <a:pt x="13471756" y="0"/>
                </a:lnTo>
                <a:lnTo>
                  <a:pt x="13471756" y="1426671"/>
                </a:lnTo>
                <a:lnTo>
                  <a:pt x="0" y="142667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86495"/>
            </a:stretch>
          </a:blipFill>
        </p:spPr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7613275" y="0"/>
            <a:ext cx="10674725" cy="6004533"/>
            <a:chOff x="0" y="0"/>
            <a:chExt cx="6089457" cy="34253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089457" cy="3425320"/>
            </a:xfrm>
            <a:custGeom>
              <a:avLst/>
              <a:gdLst/>
              <a:ahLst/>
              <a:cxnLst/>
              <a:rect l="l" t="t" r="r" b="b"/>
              <a:pathLst>
                <a:path w="6089457" h="3425320">
                  <a:moveTo>
                    <a:pt x="6089457" y="3425320"/>
                  </a:moveTo>
                  <a:lnTo>
                    <a:pt x="6089457" y="0"/>
                  </a:lnTo>
                  <a:lnTo>
                    <a:pt x="0" y="0"/>
                  </a:lnTo>
                  <a:cubicBezTo>
                    <a:pt x="2029819" y="1141773"/>
                    <a:pt x="4059638" y="2283546"/>
                    <a:pt x="6089457" y="3425320"/>
                  </a:cubicBezTo>
                  <a:close/>
                </a:path>
              </a:pathLst>
            </a:custGeom>
            <a:solidFill>
              <a:srgbClr val="539BE0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0" y="0"/>
              <a:ext cx="6089457" cy="3425320"/>
            </a:xfrm>
            <a:custGeom>
              <a:avLst/>
              <a:gdLst/>
              <a:ahLst/>
              <a:cxnLst/>
              <a:rect l="l" t="t" r="r" b="b"/>
              <a:pathLst>
                <a:path w="6089457" h="3425320">
                  <a:moveTo>
                    <a:pt x="6089457" y="3425320"/>
                  </a:moveTo>
                  <a:lnTo>
                    <a:pt x="6089457" y="0"/>
                  </a:lnTo>
                  <a:lnTo>
                    <a:pt x="0" y="0"/>
                  </a:lnTo>
                  <a:cubicBezTo>
                    <a:pt x="2029819" y="1141773"/>
                    <a:pt x="4059638" y="2283546"/>
                    <a:pt x="6089457" y="3425320"/>
                  </a:cubicBezTo>
                  <a:close/>
                </a:path>
              </a:pathLst>
            </a:custGeom>
            <a:blipFill>
              <a:blip r:embed="rId6"/>
              <a:stretch>
                <a:fillRect t="-38888" b="-38888"/>
              </a:stretch>
            </a:blipFill>
          </p:spPr>
        </p:sp>
      </p:grpSp>
      <p:sp>
        <p:nvSpPr>
          <p:cNvPr id="34" name="Right Brace 33"/>
          <p:cNvSpPr/>
          <p:nvPr/>
        </p:nvSpPr>
        <p:spPr>
          <a:xfrm flipH="1">
            <a:off x="5867400" y="6667500"/>
            <a:ext cx="485119" cy="914400"/>
          </a:xfrm>
          <a:prstGeom prst="rightBrac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881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90500"/>
            <a:ext cx="11307761" cy="6086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305299"/>
            <a:ext cx="11353800" cy="5873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4149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 rot="2925483">
            <a:off x="5978889" y="4633519"/>
            <a:ext cx="15026802" cy="1591351"/>
          </a:xfrm>
          <a:custGeom>
            <a:avLst/>
            <a:gdLst/>
            <a:ahLst/>
            <a:cxnLst/>
            <a:rect l="l" t="t" r="r" b="b"/>
            <a:pathLst>
              <a:path w="15026802" h="1591351">
                <a:moveTo>
                  <a:pt x="0" y="0"/>
                </a:moveTo>
                <a:lnTo>
                  <a:pt x="15026802" y="0"/>
                </a:lnTo>
                <a:lnTo>
                  <a:pt x="15026802" y="1591350"/>
                </a:lnTo>
                <a:lnTo>
                  <a:pt x="0" y="15913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86495"/>
            </a:stretch>
          </a:blipFill>
        </p:spPr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9046979" y="0"/>
            <a:ext cx="9241021" cy="10396149"/>
            <a:chOff x="0" y="0"/>
            <a:chExt cx="5370413" cy="604171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370413" cy="6041715"/>
            </a:xfrm>
            <a:custGeom>
              <a:avLst/>
              <a:gdLst/>
              <a:ahLst/>
              <a:cxnLst/>
              <a:rect l="l" t="t" r="r" b="b"/>
              <a:pathLst>
                <a:path w="5370413" h="6041715">
                  <a:moveTo>
                    <a:pt x="5370413" y="0"/>
                  </a:moveTo>
                  <a:lnTo>
                    <a:pt x="5370413" y="6041715"/>
                  </a:lnTo>
                  <a:cubicBezTo>
                    <a:pt x="3580275" y="4027810"/>
                    <a:pt x="1790138" y="2013905"/>
                    <a:pt x="0" y="0"/>
                  </a:cubicBezTo>
                  <a:lnTo>
                    <a:pt x="5370413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0" y="0"/>
              <a:ext cx="5370413" cy="6041715"/>
            </a:xfrm>
            <a:custGeom>
              <a:avLst/>
              <a:gdLst/>
              <a:ahLst/>
              <a:cxnLst/>
              <a:rect l="l" t="t" r="r" b="b"/>
              <a:pathLst>
                <a:path w="5370413" h="6041715">
                  <a:moveTo>
                    <a:pt x="5370413" y="0"/>
                  </a:moveTo>
                  <a:lnTo>
                    <a:pt x="5370413" y="6041715"/>
                  </a:lnTo>
                  <a:cubicBezTo>
                    <a:pt x="3580275" y="4027810"/>
                    <a:pt x="1790138" y="2013905"/>
                    <a:pt x="0" y="0"/>
                  </a:cubicBezTo>
                  <a:lnTo>
                    <a:pt x="5370413" y="0"/>
                  </a:lnTo>
                  <a:close/>
                </a:path>
              </a:pathLst>
            </a:custGeom>
            <a:blipFill>
              <a:blip r:embed="rId4"/>
              <a:stretch>
                <a:fillRect l="-6250" r="-6250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2122031" y="4270779"/>
            <a:ext cx="1828744" cy="1828744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2456932" y="4728682"/>
            <a:ext cx="1236499" cy="858804"/>
          </a:xfrm>
          <a:custGeom>
            <a:avLst/>
            <a:gdLst/>
            <a:ahLst/>
            <a:cxnLst/>
            <a:rect l="l" t="t" r="r" b="b"/>
            <a:pathLst>
              <a:path w="1236499" h="858804">
                <a:moveTo>
                  <a:pt x="0" y="0"/>
                </a:moveTo>
                <a:lnTo>
                  <a:pt x="1236498" y="0"/>
                </a:lnTo>
                <a:lnTo>
                  <a:pt x="1236498" y="858804"/>
                </a:lnTo>
                <a:lnTo>
                  <a:pt x="0" y="85880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1" name="Group 11"/>
          <p:cNvGrpSpPr/>
          <p:nvPr/>
        </p:nvGrpSpPr>
        <p:grpSpPr>
          <a:xfrm>
            <a:off x="2122031" y="6625687"/>
            <a:ext cx="1828744" cy="1828744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10101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2553577" y="7025093"/>
            <a:ext cx="1043208" cy="1029931"/>
          </a:xfrm>
          <a:custGeom>
            <a:avLst/>
            <a:gdLst/>
            <a:ahLst/>
            <a:cxnLst/>
            <a:rect l="l" t="t" r="r" b="b"/>
            <a:pathLst>
              <a:path w="1043208" h="1029931">
                <a:moveTo>
                  <a:pt x="0" y="0"/>
                </a:moveTo>
                <a:lnTo>
                  <a:pt x="1043208" y="0"/>
                </a:lnTo>
                <a:lnTo>
                  <a:pt x="1043208" y="1029931"/>
                </a:lnTo>
                <a:lnTo>
                  <a:pt x="0" y="102993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15" name="Group 15"/>
          <p:cNvGrpSpPr/>
          <p:nvPr/>
        </p:nvGrpSpPr>
        <p:grpSpPr>
          <a:xfrm>
            <a:off x="-3950263" y="803081"/>
            <a:ext cx="15859325" cy="2258023"/>
            <a:chOff x="0" y="0"/>
            <a:chExt cx="1537211" cy="21886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537211" cy="218865"/>
            </a:xfrm>
            <a:custGeom>
              <a:avLst/>
              <a:gdLst/>
              <a:ahLst/>
              <a:cxnLst/>
              <a:rect l="l" t="t" r="r" b="b"/>
              <a:pathLst>
                <a:path w="1537211" h="218865">
                  <a:moveTo>
                    <a:pt x="1334011" y="0"/>
                  </a:moveTo>
                  <a:lnTo>
                    <a:pt x="0" y="0"/>
                  </a:lnTo>
                  <a:lnTo>
                    <a:pt x="203200" y="218865"/>
                  </a:lnTo>
                  <a:lnTo>
                    <a:pt x="1537211" y="218865"/>
                  </a:lnTo>
                  <a:lnTo>
                    <a:pt x="1334011" y="0"/>
                  </a:lnTo>
                  <a:close/>
                </a:path>
              </a:pathLst>
            </a:custGeom>
            <a:solidFill>
              <a:srgbClr val="010101"/>
            </a:solidFill>
            <a:ln cap="sq">
              <a:noFill/>
              <a:prstDash val="solid"/>
              <a:miter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01600" y="-19050"/>
              <a:ext cx="1334011" cy="2379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4188259" y="4401034"/>
            <a:ext cx="7132181" cy="759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50"/>
              </a:lnSpc>
              <a:spcBef>
                <a:spcPct val="0"/>
              </a:spcBef>
            </a:pPr>
            <a:r>
              <a:rPr lang="el-GR" sz="2210" spc="216" dirty="0" smtClean="0">
                <a:solidFill>
                  <a:srgbClr val="231F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Light"/>
                <a:ea typeface="Montserrat Light"/>
                <a:cs typeface="Montserrat Light"/>
                <a:sym typeface="Montserrat Light"/>
              </a:rPr>
              <a:t>1ο μέρος: Ανασκόπηση ροής εργασιών Παθολογοανατομικού εργαστηρίου</a:t>
            </a:r>
            <a:endParaRPr lang="en-US" sz="2210" spc="216" dirty="0">
              <a:solidFill>
                <a:srgbClr val="231F2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4188259" y="6755942"/>
            <a:ext cx="7132181" cy="1192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50"/>
              </a:lnSpc>
              <a:spcBef>
                <a:spcPct val="0"/>
              </a:spcBef>
            </a:pPr>
            <a:r>
              <a:rPr lang="el-GR" sz="2210" spc="216" dirty="0" smtClean="0">
                <a:solidFill>
                  <a:srgbClr val="231F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Light"/>
                <a:ea typeface="Montserrat Light"/>
                <a:cs typeface="Montserrat Light"/>
                <a:sym typeface="Montserrat Light"/>
              </a:rPr>
              <a:t>2ο μέρος: Κριτήρια ιστοπαθολογικής διάγνωσης κακοήθων νεοπλασμάτων και περιεχόμενα ιστοπαθολογικής έκθεσης</a:t>
            </a:r>
            <a:endParaRPr lang="en-US" sz="2210" spc="216" dirty="0">
              <a:solidFill>
                <a:srgbClr val="231F2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-13973" y="1304859"/>
            <a:ext cx="9843773" cy="1192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9286"/>
              </a:lnSpc>
              <a:spcBef>
                <a:spcPct val="0"/>
              </a:spcBef>
            </a:pPr>
            <a:r>
              <a:rPr lang="el-GR" sz="6729" u="none" strike="noStrike" spc="53" dirty="0" smtClean="0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ΔΟΜΗ ΠΑΡΟΥΣΙΑΣΗΣ</a:t>
            </a:r>
            <a:endParaRPr lang="en-US" sz="6729" u="none" strike="noStrike" spc="53" dirty="0">
              <a:solidFill>
                <a:srgbClr val="FFFFFF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410190" y="-7563"/>
            <a:ext cx="1710961" cy="10674983"/>
            <a:chOff x="0" y="0"/>
            <a:chExt cx="450623" cy="281151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0623" cy="2811518"/>
            </a:xfrm>
            <a:custGeom>
              <a:avLst/>
              <a:gdLst/>
              <a:ahLst/>
              <a:cxnLst/>
              <a:rect l="l" t="t" r="r" b="b"/>
              <a:pathLst>
                <a:path w="450623" h="2811518">
                  <a:moveTo>
                    <a:pt x="0" y="0"/>
                  </a:moveTo>
                  <a:lnTo>
                    <a:pt x="450623" y="0"/>
                  </a:lnTo>
                  <a:lnTo>
                    <a:pt x="450623" y="2811518"/>
                  </a:lnTo>
                  <a:lnTo>
                    <a:pt x="0" y="2811518"/>
                  </a:lnTo>
                  <a:close/>
                </a:path>
              </a:pathLst>
            </a:custGeom>
            <a:gradFill rotWithShape="1">
              <a:gsLst>
                <a:gs pos="0">
                  <a:srgbClr val="696969">
                    <a:alpha val="72000"/>
                  </a:srgbClr>
                </a:gs>
                <a:gs pos="33333">
                  <a:srgbClr val="B4B4B4">
                    <a:alpha val="82500"/>
                  </a:srgbClr>
                </a:gs>
                <a:gs pos="66667">
                  <a:srgbClr val="EEEEEE">
                    <a:alpha val="70500"/>
                  </a:srgbClr>
                </a:gs>
                <a:gs pos="100000">
                  <a:srgbClr val="FBFBFB">
                    <a:alpha val="22000"/>
                  </a:srgbClr>
                </a:gs>
              </a:gsLst>
              <a:lin ang="0"/>
            </a:gra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450623" cy="28305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0"/>
            <a:ext cx="6858000" cy="10287000"/>
          </a:xfrm>
          <a:custGeom>
            <a:avLst/>
            <a:gdLst/>
            <a:ahLst/>
            <a:cxnLst/>
            <a:rect l="l" t="t" r="r" b="b"/>
            <a:pathLst>
              <a:path w="6858000" h="10287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5000" r="-25000"/>
            </a:stretch>
          </a:blipFill>
        </p:spPr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1809750"/>
            <a:ext cx="11252200" cy="843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10"/>
          <p:cNvSpPr txBox="1"/>
          <p:nvPr/>
        </p:nvSpPr>
        <p:spPr>
          <a:xfrm>
            <a:off x="6781800" y="43355"/>
            <a:ext cx="11401097" cy="16766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r">
              <a:lnSpc>
                <a:spcPts val="6842"/>
              </a:lnSpc>
              <a:spcBef>
                <a:spcPct val="0"/>
              </a:spcBef>
            </a:pPr>
            <a:r>
              <a:rPr lang="el-GR" sz="4400" u="none" strike="noStrike" spc="173" dirty="0" smtClean="0">
                <a:solidFill>
                  <a:srgbClr val="0101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chivo Black"/>
                <a:ea typeface="Archivo Black"/>
                <a:cs typeface="Archivo Black"/>
                <a:sym typeface="Archivo Black"/>
              </a:rPr>
              <a:t>Ροή εργασιών παθολογογανατομικού εργαστηρίου</a:t>
            </a:r>
            <a:endParaRPr lang="en-US" sz="4400" u="none" strike="noStrike" spc="173" dirty="0">
              <a:solidFill>
                <a:srgbClr val="01010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chivo Black"/>
              <a:ea typeface="Archivo Black"/>
              <a:cs typeface="Archivo Black"/>
              <a:sym typeface="Archivo Black"/>
            </a:endParaRPr>
          </a:p>
        </p:txBody>
      </p:sp>
    </p:spTree>
    <p:extLst>
      <p:ext uri="{BB962C8B-B14F-4D97-AF65-F5344CB8AC3E}">
        <p14:creationId xmlns:p14="http://schemas.microsoft.com/office/powerpoint/2010/main" val="2545086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3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410190" y="-7563"/>
            <a:ext cx="1710961" cy="10674983"/>
            <a:chOff x="0" y="0"/>
            <a:chExt cx="450623" cy="281151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0623" cy="2811518"/>
            </a:xfrm>
            <a:custGeom>
              <a:avLst/>
              <a:gdLst/>
              <a:ahLst/>
              <a:cxnLst/>
              <a:rect l="l" t="t" r="r" b="b"/>
              <a:pathLst>
                <a:path w="450623" h="2811518">
                  <a:moveTo>
                    <a:pt x="0" y="0"/>
                  </a:moveTo>
                  <a:lnTo>
                    <a:pt x="450623" y="0"/>
                  </a:lnTo>
                  <a:lnTo>
                    <a:pt x="450623" y="2811518"/>
                  </a:lnTo>
                  <a:lnTo>
                    <a:pt x="0" y="2811518"/>
                  </a:lnTo>
                  <a:close/>
                </a:path>
              </a:pathLst>
            </a:custGeom>
            <a:gradFill rotWithShape="1">
              <a:gsLst>
                <a:gs pos="0">
                  <a:srgbClr val="696969">
                    <a:alpha val="72000"/>
                  </a:srgbClr>
                </a:gs>
                <a:gs pos="33333">
                  <a:srgbClr val="B4B4B4">
                    <a:alpha val="82500"/>
                  </a:srgbClr>
                </a:gs>
                <a:gs pos="66667">
                  <a:srgbClr val="EEEEEE">
                    <a:alpha val="70500"/>
                  </a:srgbClr>
                </a:gs>
                <a:gs pos="100000">
                  <a:srgbClr val="FBFBFB">
                    <a:alpha val="22000"/>
                  </a:srgbClr>
                </a:gs>
              </a:gsLst>
              <a:lin ang="0"/>
            </a:gra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450623" cy="28305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0"/>
            <a:ext cx="6858000" cy="10287000"/>
          </a:xfrm>
          <a:custGeom>
            <a:avLst/>
            <a:gdLst/>
            <a:ahLst/>
            <a:cxnLst/>
            <a:rect l="l" t="t" r="r" b="b"/>
            <a:pathLst>
              <a:path w="6858000" h="10287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5000" r="-25000"/>
            </a:stretch>
          </a:blipFill>
        </p:spPr>
      </p:sp>
      <p:pic>
        <p:nvPicPr>
          <p:cNvPr id="8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41"/>
          <a:stretch/>
        </p:blipFill>
        <p:spPr bwMode="auto">
          <a:xfrm>
            <a:off x="7230647" y="1943100"/>
            <a:ext cx="10827657" cy="585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gular Pentagon 9"/>
          <p:cNvSpPr/>
          <p:nvPr/>
        </p:nvSpPr>
        <p:spPr>
          <a:xfrm rot="20839015">
            <a:off x="7174826" y="756502"/>
            <a:ext cx="3328747" cy="2296995"/>
          </a:xfrm>
          <a:prstGeom prst="pentagon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loud Callout 10"/>
          <p:cNvSpPr/>
          <p:nvPr/>
        </p:nvSpPr>
        <p:spPr>
          <a:xfrm>
            <a:off x="7230647" y="419099"/>
            <a:ext cx="3208753" cy="2362201"/>
          </a:xfrm>
          <a:prstGeom prst="cloudCallout">
            <a:avLst>
              <a:gd name="adj1" fmla="val 30268"/>
              <a:gd name="adj2" fmla="val 13873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7696200" y="800100"/>
            <a:ext cx="2133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Διάνοιξη (χειρουργικά παρασκευάσματα) και μονιμοποίηση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Cloud Callout 12"/>
          <p:cNvSpPr/>
          <p:nvPr/>
        </p:nvSpPr>
        <p:spPr>
          <a:xfrm>
            <a:off x="7091693" y="8039100"/>
            <a:ext cx="2509508" cy="1676401"/>
          </a:xfrm>
          <a:prstGeom prst="cloudCallout">
            <a:avLst>
              <a:gd name="adj1" fmla="val 71473"/>
              <a:gd name="adj2" fmla="val -18589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230647" y="8411170"/>
            <a:ext cx="22181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Ιστοληψία (χειρουργικά παρασκευάσματα)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6230600" y="6210300"/>
            <a:ext cx="1827704" cy="167640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6154400" y="6586835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Σύνταξη ιστοπαθολογικής έκθεσης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478000" y="9723540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dirty="0" smtClean="0"/>
              <a:t>Τροποποιημένο από </a:t>
            </a:r>
            <a:r>
              <a:rPr lang="en-US" i="1" dirty="0" err="1" smtClean="0"/>
              <a:t>Adl</a:t>
            </a:r>
            <a:r>
              <a:rPr lang="en-US" i="1" dirty="0" smtClean="0"/>
              <a:t> et al., 2014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401758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410190" y="-7563"/>
            <a:ext cx="1710961" cy="10674983"/>
            <a:chOff x="0" y="0"/>
            <a:chExt cx="450623" cy="281151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0623" cy="2811518"/>
            </a:xfrm>
            <a:custGeom>
              <a:avLst/>
              <a:gdLst/>
              <a:ahLst/>
              <a:cxnLst/>
              <a:rect l="l" t="t" r="r" b="b"/>
              <a:pathLst>
                <a:path w="450623" h="2811518">
                  <a:moveTo>
                    <a:pt x="0" y="0"/>
                  </a:moveTo>
                  <a:lnTo>
                    <a:pt x="450623" y="0"/>
                  </a:lnTo>
                  <a:lnTo>
                    <a:pt x="450623" y="2811518"/>
                  </a:lnTo>
                  <a:lnTo>
                    <a:pt x="0" y="2811518"/>
                  </a:lnTo>
                  <a:close/>
                </a:path>
              </a:pathLst>
            </a:custGeom>
            <a:gradFill rotWithShape="1">
              <a:gsLst>
                <a:gs pos="0">
                  <a:srgbClr val="696969">
                    <a:alpha val="72000"/>
                  </a:srgbClr>
                </a:gs>
                <a:gs pos="33333">
                  <a:srgbClr val="B4B4B4">
                    <a:alpha val="82500"/>
                  </a:srgbClr>
                </a:gs>
                <a:gs pos="66667">
                  <a:srgbClr val="EEEEEE">
                    <a:alpha val="70500"/>
                  </a:srgbClr>
                </a:gs>
                <a:gs pos="100000">
                  <a:srgbClr val="FBFBFB">
                    <a:alpha val="22000"/>
                  </a:srgbClr>
                </a:gs>
              </a:gsLst>
              <a:lin ang="0"/>
            </a:gra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450623" cy="28305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0"/>
            <a:ext cx="6858000" cy="10287000"/>
          </a:xfrm>
          <a:custGeom>
            <a:avLst/>
            <a:gdLst/>
            <a:ahLst/>
            <a:cxnLst/>
            <a:rect l="l" t="t" r="r" b="b"/>
            <a:pathLst>
              <a:path w="6858000" h="10287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5000" r="-25000"/>
            </a:stretch>
          </a:blipFill>
        </p:spPr>
      </p:sp>
      <p:pic>
        <p:nvPicPr>
          <p:cNvPr id="1026" name="Picture 2" descr="Fichier:Frozen sectioning 10 Fastening the chuck on the cryotome and cutting relatively thick sections until the full tissue surfaces of interest are expose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3859" y="60512"/>
            <a:ext cx="6515100" cy="5715000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pathologyoutlines.com/imgau/breastmalignantfrozensections_Reisenbichler0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8600" y="5295900"/>
            <a:ext cx="6579604" cy="4925116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3563600" y="249853"/>
            <a:ext cx="4522204" cy="489364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400" dirty="0" smtClean="0"/>
              <a:t>Ταχεία διεγχειρητική βιοψία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400" dirty="0" smtClean="0"/>
              <a:t>Τομές κρυοστάτη και ταχεία χρώση (δεν διατηρείται μετά)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400" dirty="0" smtClean="0"/>
              <a:t>Απαντάει σε τρία ερωτήματα: α) +/- για κακοήθεια, β) εγχειρητικά όρια ελεύθερα ή μη κακοήθεας, γ) επάρκεια υλικού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400" dirty="0" smtClean="0">
                <a:solidFill>
                  <a:srgbClr val="FF0000"/>
                </a:solidFill>
              </a:rPr>
              <a:t>Δεν ρωτάμε τον Παθολογοανατόμο σε επίπεδο ταχείας: α) τον ιστολογικό υπότυπο, β) αν είναι πρωτοπαθής ή μεταστατική εστία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658601" y="9864923"/>
            <a:ext cx="65796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l-GR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@</a:t>
            </a:r>
            <a:r>
              <a:rPr lang="en-US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https</a:t>
            </a:r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://www.pathologyoutlines.com/topic/breastmalignantfrozensections.html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401800" y="4774168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i="1" dirty="0" smtClean="0"/>
              <a:t>Goldblum</a:t>
            </a:r>
            <a:r>
              <a:rPr lang="en-US" dirty="0" smtClean="0"/>
              <a:t> </a:t>
            </a:r>
            <a:r>
              <a:rPr lang="en-US" i="1" dirty="0" smtClean="0"/>
              <a:t>et al., 2018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05432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410190" y="-7563"/>
            <a:ext cx="1710961" cy="10674983"/>
            <a:chOff x="0" y="0"/>
            <a:chExt cx="450623" cy="281151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0623" cy="2811518"/>
            </a:xfrm>
            <a:custGeom>
              <a:avLst/>
              <a:gdLst/>
              <a:ahLst/>
              <a:cxnLst/>
              <a:rect l="l" t="t" r="r" b="b"/>
              <a:pathLst>
                <a:path w="450623" h="2811518">
                  <a:moveTo>
                    <a:pt x="0" y="0"/>
                  </a:moveTo>
                  <a:lnTo>
                    <a:pt x="450623" y="0"/>
                  </a:lnTo>
                  <a:lnTo>
                    <a:pt x="450623" y="2811518"/>
                  </a:lnTo>
                  <a:lnTo>
                    <a:pt x="0" y="2811518"/>
                  </a:lnTo>
                  <a:close/>
                </a:path>
              </a:pathLst>
            </a:custGeom>
            <a:gradFill rotWithShape="1">
              <a:gsLst>
                <a:gs pos="0">
                  <a:srgbClr val="696969">
                    <a:alpha val="72000"/>
                  </a:srgbClr>
                </a:gs>
                <a:gs pos="33333">
                  <a:srgbClr val="B4B4B4">
                    <a:alpha val="82500"/>
                  </a:srgbClr>
                </a:gs>
                <a:gs pos="66667">
                  <a:srgbClr val="EEEEEE">
                    <a:alpha val="70500"/>
                  </a:srgbClr>
                </a:gs>
                <a:gs pos="100000">
                  <a:srgbClr val="FBFBFB">
                    <a:alpha val="22000"/>
                  </a:srgbClr>
                </a:gs>
              </a:gsLst>
              <a:lin ang="0"/>
            </a:gra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450623" cy="28305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0"/>
            <a:ext cx="6858000" cy="10287000"/>
          </a:xfrm>
          <a:custGeom>
            <a:avLst/>
            <a:gdLst/>
            <a:ahLst/>
            <a:cxnLst/>
            <a:rect l="l" t="t" r="r" b="b"/>
            <a:pathLst>
              <a:path w="6858000" h="10287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5000" r="-25000"/>
            </a:stretch>
          </a:blipFill>
        </p:spPr>
      </p:sp>
      <p:pic>
        <p:nvPicPr>
          <p:cNvPr id="15" name="Picture 2" descr="10% Formaldehyd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5800" y="5829300"/>
            <a:ext cx="5943600" cy="396363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4700" y="190500"/>
            <a:ext cx="5943165" cy="7924220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6" name="TextBox 15"/>
          <p:cNvSpPr txBox="1"/>
          <p:nvPr/>
        </p:nvSpPr>
        <p:spPr>
          <a:xfrm>
            <a:off x="13487400" y="190500"/>
            <a:ext cx="4495800" cy="563231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400" dirty="0" smtClean="0"/>
              <a:t>Διάνοιξη χειρουργικού παρασκευάσματος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400" dirty="0" smtClean="0"/>
              <a:t>Παραμονή σε διάλυμα φορμαλδεΰδης 10%, </a:t>
            </a:r>
            <a:r>
              <a:rPr lang="el-GR" sz="2400" u="sng" dirty="0" smtClean="0"/>
              <a:t>από 4 ώρες </a:t>
            </a:r>
            <a:r>
              <a:rPr lang="el-GR" sz="2400" dirty="0" smtClean="0"/>
              <a:t>(βιοψίες) </a:t>
            </a:r>
            <a:r>
              <a:rPr lang="el-GR" sz="2400" u="sng" dirty="0" smtClean="0"/>
              <a:t>έως 24 ώρες </a:t>
            </a:r>
            <a:r>
              <a:rPr lang="el-GR" sz="2400" dirty="0" smtClean="0"/>
              <a:t>(χειρουργικά παρασκευάσματα)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400" dirty="0" smtClean="0"/>
              <a:t>Δημιουργία υδροξυμεθυλικών πλευρικών αλύσων μεταξύ πρωτεϊνών/αμινοξέων και μονιμοποίηση του ιστού (αποτροπή αυτόλυσης)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400" dirty="0" smtClean="0">
                <a:solidFill>
                  <a:srgbClr val="FF0000"/>
                </a:solidFill>
              </a:rPr>
              <a:t>Δεν ρωτάμε για βιοψία που φέραμε το πρωί αν θα έχει βγει μέχρι το μεσημέρι (βλ. παρακάτω)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35210" y="7626453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solidFill>
                  <a:schemeClr val="bg1"/>
                </a:solidFill>
              </a:rPr>
              <a:t>Προσωπικό αρχείο</a:t>
            </a:r>
            <a:endParaRPr lang="en-US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244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410190" y="-7563"/>
            <a:ext cx="1710961" cy="10674983"/>
            <a:chOff x="0" y="0"/>
            <a:chExt cx="450623" cy="281151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0623" cy="2811518"/>
            </a:xfrm>
            <a:custGeom>
              <a:avLst/>
              <a:gdLst/>
              <a:ahLst/>
              <a:cxnLst/>
              <a:rect l="l" t="t" r="r" b="b"/>
              <a:pathLst>
                <a:path w="450623" h="2811518">
                  <a:moveTo>
                    <a:pt x="0" y="0"/>
                  </a:moveTo>
                  <a:lnTo>
                    <a:pt x="450623" y="0"/>
                  </a:lnTo>
                  <a:lnTo>
                    <a:pt x="450623" y="2811518"/>
                  </a:lnTo>
                  <a:lnTo>
                    <a:pt x="0" y="2811518"/>
                  </a:lnTo>
                  <a:close/>
                </a:path>
              </a:pathLst>
            </a:custGeom>
            <a:gradFill rotWithShape="1">
              <a:gsLst>
                <a:gs pos="0">
                  <a:srgbClr val="696969">
                    <a:alpha val="72000"/>
                  </a:srgbClr>
                </a:gs>
                <a:gs pos="33333">
                  <a:srgbClr val="B4B4B4">
                    <a:alpha val="82500"/>
                  </a:srgbClr>
                </a:gs>
                <a:gs pos="66667">
                  <a:srgbClr val="EEEEEE">
                    <a:alpha val="70500"/>
                  </a:srgbClr>
                </a:gs>
                <a:gs pos="100000">
                  <a:srgbClr val="FBFBFB">
                    <a:alpha val="22000"/>
                  </a:srgbClr>
                </a:gs>
              </a:gsLst>
              <a:lin ang="0"/>
            </a:gra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450623" cy="28305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0"/>
            <a:ext cx="6858000" cy="10287000"/>
          </a:xfrm>
          <a:custGeom>
            <a:avLst/>
            <a:gdLst/>
            <a:ahLst/>
            <a:cxnLst/>
            <a:rect l="l" t="t" r="r" b="b"/>
            <a:pathLst>
              <a:path w="6858000" h="10287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5000" r="-25000"/>
            </a:stretch>
          </a:blipFill>
        </p:spPr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2834" y="190500"/>
            <a:ext cx="6460593" cy="6096000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6289" y="5209619"/>
            <a:ext cx="5750711" cy="4322770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3716000" y="190500"/>
            <a:ext cx="4191000" cy="45243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400" dirty="0" smtClean="0"/>
              <a:t>Μακροσκοπική περιγραφή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400" dirty="0" smtClean="0"/>
              <a:t>Λήψη τομών από: α) εγχειρητικά όρια, β) νεόπλασμα και τυχόν δομές που διηθεί, γ) επιχώριους λεμφαδένες, δ) λοιπό παρέγχυμα με ή χωρίς παθολογία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400" dirty="0" smtClean="0"/>
              <a:t>Τοποθέτηση σε πλαστικές κασέτες, οι οποίες στη συνέχεια θα τοποθετηθούν στην ιστοκινέτα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14478000" y="9879568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i="1" dirty="0" err="1" smtClean="0"/>
              <a:t>Suvarna</a:t>
            </a:r>
            <a:r>
              <a:rPr lang="en-US" i="1" dirty="0" smtClean="0"/>
              <a:t> et al., 2019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05432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410190" y="-7563"/>
            <a:ext cx="1710961" cy="10674983"/>
            <a:chOff x="0" y="0"/>
            <a:chExt cx="450623" cy="281151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0623" cy="2811518"/>
            </a:xfrm>
            <a:custGeom>
              <a:avLst/>
              <a:gdLst/>
              <a:ahLst/>
              <a:cxnLst/>
              <a:rect l="l" t="t" r="r" b="b"/>
              <a:pathLst>
                <a:path w="450623" h="2811518">
                  <a:moveTo>
                    <a:pt x="0" y="0"/>
                  </a:moveTo>
                  <a:lnTo>
                    <a:pt x="450623" y="0"/>
                  </a:lnTo>
                  <a:lnTo>
                    <a:pt x="450623" y="2811518"/>
                  </a:lnTo>
                  <a:lnTo>
                    <a:pt x="0" y="2811518"/>
                  </a:lnTo>
                  <a:close/>
                </a:path>
              </a:pathLst>
            </a:custGeom>
            <a:gradFill rotWithShape="1">
              <a:gsLst>
                <a:gs pos="0">
                  <a:srgbClr val="696969">
                    <a:alpha val="72000"/>
                  </a:srgbClr>
                </a:gs>
                <a:gs pos="33333">
                  <a:srgbClr val="B4B4B4">
                    <a:alpha val="82500"/>
                  </a:srgbClr>
                </a:gs>
                <a:gs pos="66667">
                  <a:srgbClr val="EEEEEE">
                    <a:alpha val="70500"/>
                  </a:srgbClr>
                </a:gs>
                <a:gs pos="100000">
                  <a:srgbClr val="FBFBFB">
                    <a:alpha val="22000"/>
                  </a:srgbClr>
                </a:gs>
              </a:gsLst>
              <a:lin ang="0"/>
            </a:gra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450623" cy="28305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0"/>
            <a:ext cx="6858000" cy="10287000"/>
          </a:xfrm>
          <a:custGeom>
            <a:avLst/>
            <a:gdLst/>
            <a:ahLst/>
            <a:cxnLst/>
            <a:rect l="l" t="t" r="r" b="b"/>
            <a:pathLst>
              <a:path w="6858000" h="10287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5000" r="-25000"/>
            </a:stretch>
          </a:blipFill>
        </p:spPr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332244"/>
            <a:ext cx="5163682" cy="7776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1625" y="3390900"/>
            <a:ext cx="4448175" cy="615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3258800" y="332244"/>
            <a:ext cx="4191000" cy="267765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400" dirty="0" smtClean="0"/>
              <a:t>Ιστοκινέτα: σταδιακή αφυδάτωση σε διαλύματα αυξημένης συγκέντρωσης αλκοόλης (1 κύκλος~6 ώρες)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400" dirty="0" smtClean="0"/>
              <a:t>Σκήνωση σε παραφίνη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400" dirty="0" smtClean="0"/>
              <a:t>Μικροτόμηση και παραγωγή αχρωμάτιστων τομών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478000" y="9879568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i="1" dirty="0" err="1" smtClean="0"/>
              <a:t>Suvarna</a:t>
            </a:r>
            <a:r>
              <a:rPr lang="en-US" i="1" dirty="0" smtClean="0"/>
              <a:t> et al., 2019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935891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6066" y="228554"/>
            <a:ext cx="12136334" cy="9105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Left Brace 1"/>
          <p:cNvSpPr/>
          <p:nvPr/>
        </p:nvSpPr>
        <p:spPr>
          <a:xfrm>
            <a:off x="2535134" y="419100"/>
            <a:ext cx="817666" cy="8686800"/>
          </a:xfrm>
          <a:prstGeom prst="leftBrac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Left Brace 3"/>
          <p:cNvSpPr/>
          <p:nvPr/>
        </p:nvSpPr>
        <p:spPr>
          <a:xfrm rot="10800000">
            <a:off x="15240000" y="421340"/>
            <a:ext cx="817666" cy="4264959"/>
          </a:xfrm>
          <a:prstGeom prst="leftBrac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Left Brace 4"/>
          <p:cNvSpPr/>
          <p:nvPr/>
        </p:nvSpPr>
        <p:spPr>
          <a:xfrm rot="10800000">
            <a:off x="15240001" y="4838699"/>
            <a:ext cx="817666" cy="4264959"/>
          </a:xfrm>
          <a:prstGeom prst="leftBrac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0" y="2705100"/>
            <a:ext cx="2438400" cy="45243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l-GR" sz="2400" dirty="0" smtClean="0"/>
              <a:t>Αιματοξυλίνη &amp; ηωσίνη: Η κυριότερη χρώση, δίνει πληροφορίες για την ιστομορφολογία- κυτταρομορφολογία και την αρχιτεκτονικκή του νεοπλάσματος.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6133866" y="800100"/>
            <a:ext cx="2154134" cy="378565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l-GR" sz="2400" dirty="0" smtClean="0"/>
              <a:t>Ιστοχημικές χρώσεις: αντίδραση έναντι συγκεκριμένων στοιχείων (βλέννη, κολλαγόνο, δικτυωτές ίνες κλπ) 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6078200" y="5320248"/>
            <a:ext cx="2154134" cy="378565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l-GR" sz="2400" dirty="0" smtClean="0"/>
              <a:t>Ανοσοϊστοχημικές χρώσεις: αντισώματα έναντι συγκεκριμένων μεμβρανικών, κυτταροπλασματικών είτε πυρηνικών επιτόπων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4478000" y="9879568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i="1" dirty="0" smtClean="0"/>
              <a:t>Chan, 2014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907984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410190" y="-7563"/>
            <a:ext cx="1710961" cy="10674983"/>
            <a:chOff x="0" y="0"/>
            <a:chExt cx="450623" cy="281151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0623" cy="2811518"/>
            </a:xfrm>
            <a:custGeom>
              <a:avLst/>
              <a:gdLst/>
              <a:ahLst/>
              <a:cxnLst/>
              <a:rect l="l" t="t" r="r" b="b"/>
              <a:pathLst>
                <a:path w="450623" h="2811518">
                  <a:moveTo>
                    <a:pt x="0" y="0"/>
                  </a:moveTo>
                  <a:lnTo>
                    <a:pt x="450623" y="0"/>
                  </a:lnTo>
                  <a:lnTo>
                    <a:pt x="450623" y="2811518"/>
                  </a:lnTo>
                  <a:lnTo>
                    <a:pt x="0" y="2811518"/>
                  </a:lnTo>
                  <a:close/>
                </a:path>
              </a:pathLst>
            </a:custGeom>
            <a:gradFill rotWithShape="1">
              <a:gsLst>
                <a:gs pos="0">
                  <a:srgbClr val="696969">
                    <a:alpha val="72000"/>
                  </a:srgbClr>
                </a:gs>
                <a:gs pos="33333">
                  <a:srgbClr val="B4B4B4">
                    <a:alpha val="82500"/>
                  </a:srgbClr>
                </a:gs>
                <a:gs pos="66667">
                  <a:srgbClr val="EEEEEE">
                    <a:alpha val="70500"/>
                  </a:srgbClr>
                </a:gs>
                <a:gs pos="100000">
                  <a:srgbClr val="FBFBFB">
                    <a:alpha val="22000"/>
                  </a:srgbClr>
                </a:gs>
              </a:gsLst>
              <a:lin ang="0"/>
            </a:gra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450623" cy="28305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0"/>
            <a:ext cx="6858000" cy="10287000"/>
          </a:xfrm>
          <a:custGeom>
            <a:avLst/>
            <a:gdLst/>
            <a:ahLst/>
            <a:cxnLst/>
            <a:rect l="l" t="t" r="r" b="b"/>
            <a:pathLst>
              <a:path w="6858000" h="10287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5000" r="-25000"/>
            </a:stretch>
          </a:blipFill>
        </p:spPr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96"/>
          <a:stretch/>
        </p:blipFill>
        <p:spPr bwMode="auto">
          <a:xfrm>
            <a:off x="6984123" y="165538"/>
            <a:ext cx="6762948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12401550" y="4610100"/>
            <a:ext cx="5810250" cy="5618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4020800" y="190500"/>
            <a:ext cx="4191000" cy="378565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400" dirty="0" smtClean="0"/>
              <a:t>Τεχνικές μοριακής παθολογικής ανατομικής μπορεί να απαιτούνται για διαγνωστικούς σκοπούς και εντόπιση προγνωστικών είτε προβλεπτικών παραγόντων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400" dirty="0" smtClean="0"/>
              <a:t>Συχνότερες στην καθ'ημέρα κλινική πράξη για συμπαγείς όγκους είναι οι εξής: </a:t>
            </a:r>
            <a:r>
              <a:rPr lang="en-US" sz="2400" dirty="0" smtClean="0"/>
              <a:t>CISH, FISH, PCR, NGS.</a:t>
            </a:r>
            <a:endParaRPr lang="el-GR" sz="24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14554200" y="3606820"/>
            <a:ext cx="3733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i="1" dirty="0" smtClean="0"/>
              <a:t>Cheng et al., 2023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2008821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 rot="1844104">
            <a:off x="6380559" y="2491180"/>
            <a:ext cx="13471756" cy="1426670"/>
          </a:xfrm>
          <a:custGeom>
            <a:avLst/>
            <a:gdLst/>
            <a:ahLst/>
            <a:cxnLst/>
            <a:rect l="l" t="t" r="r" b="b"/>
            <a:pathLst>
              <a:path w="13471756" h="1426670">
                <a:moveTo>
                  <a:pt x="0" y="0"/>
                </a:moveTo>
                <a:lnTo>
                  <a:pt x="13471756" y="0"/>
                </a:lnTo>
                <a:lnTo>
                  <a:pt x="13471756" y="1426671"/>
                </a:lnTo>
                <a:lnTo>
                  <a:pt x="0" y="14266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86495"/>
            </a:stretch>
          </a:blipFill>
        </p:spPr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7613275" y="0"/>
            <a:ext cx="10674725" cy="6004533"/>
            <a:chOff x="0" y="0"/>
            <a:chExt cx="6089457" cy="34253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089457" cy="3425320"/>
            </a:xfrm>
            <a:custGeom>
              <a:avLst/>
              <a:gdLst/>
              <a:ahLst/>
              <a:cxnLst/>
              <a:rect l="l" t="t" r="r" b="b"/>
              <a:pathLst>
                <a:path w="6089457" h="3425320">
                  <a:moveTo>
                    <a:pt x="6089457" y="3425320"/>
                  </a:moveTo>
                  <a:lnTo>
                    <a:pt x="6089457" y="0"/>
                  </a:lnTo>
                  <a:lnTo>
                    <a:pt x="0" y="0"/>
                  </a:lnTo>
                  <a:cubicBezTo>
                    <a:pt x="2029819" y="1141773"/>
                    <a:pt x="4059638" y="2283546"/>
                    <a:pt x="6089457" y="3425320"/>
                  </a:cubicBezTo>
                  <a:close/>
                </a:path>
              </a:pathLst>
            </a:custGeom>
            <a:solidFill>
              <a:srgbClr val="539BE0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0" y="0"/>
              <a:ext cx="6089457" cy="3425320"/>
            </a:xfrm>
            <a:custGeom>
              <a:avLst/>
              <a:gdLst/>
              <a:ahLst/>
              <a:cxnLst/>
              <a:rect l="l" t="t" r="r" b="b"/>
              <a:pathLst>
                <a:path w="6089457" h="3425320">
                  <a:moveTo>
                    <a:pt x="6089457" y="3425320"/>
                  </a:moveTo>
                  <a:lnTo>
                    <a:pt x="6089457" y="0"/>
                  </a:lnTo>
                  <a:lnTo>
                    <a:pt x="0" y="0"/>
                  </a:lnTo>
                  <a:cubicBezTo>
                    <a:pt x="2029819" y="1141773"/>
                    <a:pt x="4059638" y="2283546"/>
                    <a:pt x="6089457" y="3425320"/>
                  </a:cubicBezTo>
                  <a:close/>
                </a:path>
              </a:pathLst>
            </a:custGeom>
            <a:blipFill>
              <a:blip r:embed="rId4"/>
              <a:stretch>
                <a:fillRect t="-38888" b="-38888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2300775" y="3390900"/>
            <a:ext cx="6331281" cy="1563793"/>
            <a:chOff x="0" y="0"/>
            <a:chExt cx="2161091" cy="53377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61091" cy="533778"/>
            </a:xfrm>
            <a:custGeom>
              <a:avLst/>
              <a:gdLst/>
              <a:ahLst/>
              <a:cxnLst/>
              <a:rect l="l" t="t" r="r" b="b"/>
              <a:pathLst>
                <a:path w="2161091" h="533778">
                  <a:moveTo>
                    <a:pt x="13451" y="0"/>
                  </a:moveTo>
                  <a:lnTo>
                    <a:pt x="2147640" y="0"/>
                  </a:lnTo>
                  <a:cubicBezTo>
                    <a:pt x="2151207" y="0"/>
                    <a:pt x="2154629" y="1417"/>
                    <a:pt x="2157151" y="3940"/>
                  </a:cubicBezTo>
                  <a:cubicBezTo>
                    <a:pt x="2159674" y="6462"/>
                    <a:pt x="2161091" y="9883"/>
                    <a:pt x="2161091" y="13451"/>
                  </a:cubicBezTo>
                  <a:lnTo>
                    <a:pt x="2161091" y="520327"/>
                  </a:lnTo>
                  <a:cubicBezTo>
                    <a:pt x="2161091" y="527756"/>
                    <a:pt x="2155069" y="533778"/>
                    <a:pt x="2147640" y="533778"/>
                  </a:cubicBezTo>
                  <a:lnTo>
                    <a:pt x="13451" y="533778"/>
                  </a:lnTo>
                  <a:cubicBezTo>
                    <a:pt x="6022" y="533778"/>
                    <a:pt x="0" y="527756"/>
                    <a:pt x="0" y="520327"/>
                  </a:cubicBezTo>
                  <a:lnTo>
                    <a:pt x="0" y="13451"/>
                  </a:lnTo>
                  <a:cubicBezTo>
                    <a:pt x="0" y="6022"/>
                    <a:pt x="6022" y="0"/>
                    <a:pt x="13451" y="0"/>
                  </a:cubicBezTo>
                  <a:close/>
                </a:path>
              </a:pathLst>
            </a:custGeom>
            <a:solidFill>
              <a:srgbClr val="131211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19050"/>
              <a:ext cx="2161091" cy="5528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300775" y="342900"/>
            <a:ext cx="8618575" cy="26161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6842"/>
              </a:lnSpc>
              <a:spcBef>
                <a:spcPct val="0"/>
              </a:spcBef>
            </a:pPr>
            <a:r>
              <a:rPr lang="el-GR" sz="4400" u="none" strike="noStrike" spc="173" dirty="0" smtClean="0">
                <a:solidFill>
                  <a:srgbClr val="0101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chivo Black"/>
                <a:ea typeface="Archivo Black"/>
                <a:cs typeface="Archivo Black"/>
                <a:sym typeface="Archivo Black"/>
              </a:rPr>
              <a:t>Τα κριτήρια της ιστοπαθολογικής διάγνωσης</a:t>
            </a:r>
            <a:r>
              <a:rPr lang="el-GR" sz="4400" spc="173" dirty="0" smtClean="0">
                <a:solidFill>
                  <a:srgbClr val="0101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chivo Black"/>
                <a:ea typeface="Archivo Black"/>
                <a:cs typeface="Archivo Black"/>
                <a:sym typeface="Archivo Black"/>
              </a:rPr>
              <a:t> των κακοήθων νεοπλασμάτων</a:t>
            </a:r>
            <a:endParaRPr lang="en-US" sz="4400" u="none" strike="noStrike" spc="173" dirty="0">
              <a:solidFill>
                <a:srgbClr val="01010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7535860" y="3119178"/>
            <a:ext cx="2381235" cy="2046374"/>
            <a:chOff x="0" y="0"/>
            <a:chExt cx="812800" cy="6985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FFFFFF"/>
            </a:solidFill>
            <a:ln w="1619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14300" y="-19050"/>
              <a:ext cx="5842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585027" y="4076700"/>
            <a:ext cx="4950833" cy="3395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87"/>
              </a:lnSpc>
            </a:pPr>
            <a:r>
              <a:rPr lang="el-GR" sz="4400" spc="155" dirty="0" smtClean="0">
                <a:solidFill>
                  <a:srgbClr val="F2F4F5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Μορφολογικά</a:t>
            </a:r>
            <a:endParaRPr lang="en-US" sz="1585" spc="155" dirty="0">
              <a:solidFill>
                <a:srgbClr val="F2F4F5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grpSp>
        <p:nvGrpSpPr>
          <p:cNvPr id="15" name="Group 15"/>
          <p:cNvGrpSpPr/>
          <p:nvPr/>
        </p:nvGrpSpPr>
        <p:grpSpPr>
          <a:xfrm>
            <a:off x="7191171" y="5406843"/>
            <a:ext cx="6331281" cy="1563793"/>
            <a:chOff x="0" y="0"/>
            <a:chExt cx="2161091" cy="53377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161091" cy="533778"/>
            </a:xfrm>
            <a:custGeom>
              <a:avLst/>
              <a:gdLst/>
              <a:ahLst/>
              <a:cxnLst/>
              <a:rect l="l" t="t" r="r" b="b"/>
              <a:pathLst>
                <a:path w="2161091" h="533778">
                  <a:moveTo>
                    <a:pt x="13451" y="0"/>
                  </a:moveTo>
                  <a:lnTo>
                    <a:pt x="2147640" y="0"/>
                  </a:lnTo>
                  <a:cubicBezTo>
                    <a:pt x="2151207" y="0"/>
                    <a:pt x="2154629" y="1417"/>
                    <a:pt x="2157151" y="3940"/>
                  </a:cubicBezTo>
                  <a:cubicBezTo>
                    <a:pt x="2159674" y="6462"/>
                    <a:pt x="2161091" y="9883"/>
                    <a:pt x="2161091" y="13451"/>
                  </a:cubicBezTo>
                  <a:lnTo>
                    <a:pt x="2161091" y="520327"/>
                  </a:lnTo>
                  <a:cubicBezTo>
                    <a:pt x="2161091" y="527756"/>
                    <a:pt x="2155069" y="533778"/>
                    <a:pt x="2147640" y="533778"/>
                  </a:cubicBezTo>
                  <a:lnTo>
                    <a:pt x="13451" y="533778"/>
                  </a:lnTo>
                  <a:cubicBezTo>
                    <a:pt x="6022" y="533778"/>
                    <a:pt x="0" y="527756"/>
                    <a:pt x="0" y="520327"/>
                  </a:cubicBezTo>
                  <a:lnTo>
                    <a:pt x="0" y="13451"/>
                  </a:lnTo>
                  <a:cubicBezTo>
                    <a:pt x="0" y="6022"/>
                    <a:pt x="6022" y="0"/>
                    <a:pt x="13451" y="0"/>
                  </a:cubicBezTo>
                  <a:close/>
                </a:path>
              </a:pathLst>
            </a:custGeom>
            <a:solidFill>
              <a:srgbClr val="131211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19050"/>
              <a:ext cx="2161091" cy="5528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033010" y="5165552"/>
            <a:ext cx="2381235" cy="2046374"/>
            <a:chOff x="0" y="0"/>
            <a:chExt cx="812800" cy="6985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FFFFFF"/>
            </a:solidFill>
            <a:ln w="1619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14300" y="-19050"/>
              <a:ext cx="5842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8316248" y="5465683"/>
            <a:ext cx="5206204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l-GR" sz="4400" spc="155" dirty="0" smtClean="0">
                <a:solidFill>
                  <a:srgbClr val="F2F4F5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Ιστοχημικά ή/και ανοσοϊστοχημικά</a:t>
            </a:r>
            <a:endParaRPr lang="en-US" sz="4400" spc="155" dirty="0">
              <a:solidFill>
                <a:srgbClr val="F2F4F5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grpSp>
        <p:nvGrpSpPr>
          <p:cNvPr id="22" name="Group 22"/>
          <p:cNvGrpSpPr/>
          <p:nvPr/>
        </p:nvGrpSpPr>
        <p:grpSpPr>
          <a:xfrm>
            <a:off x="2300775" y="7453217"/>
            <a:ext cx="6331281" cy="1563793"/>
            <a:chOff x="0" y="0"/>
            <a:chExt cx="2161091" cy="53377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161091" cy="533778"/>
            </a:xfrm>
            <a:custGeom>
              <a:avLst/>
              <a:gdLst/>
              <a:ahLst/>
              <a:cxnLst/>
              <a:rect l="l" t="t" r="r" b="b"/>
              <a:pathLst>
                <a:path w="2161091" h="533778">
                  <a:moveTo>
                    <a:pt x="13451" y="0"/>
                  </a:moveTo>
                  <a:lnTo>
                    <a:pt x="2147640" y="0"/>
                  </a:lnTo>
                  <a:cubicBezTo>
                    <a:pt x="2151207" y="0"/>
                    <a:pt x="2154629" y="1417"/>
                    <a:pt x="2157151" y="3940"/>
                  </a:cubicBezTo>
                  <a:cubicBezTo>
                    <a:pt x="2159674" y="6462"/>
                    <a:pt x="2161091" y="9883"/>
                    <a:pt x="2161091" y="13451"/>
                  </a:cubicBezTo>
                  <a:lnTo>
                    <a:pt x="2161091" y="520327"/>
                  </a:lnTo>
                  <a:cubicBezTo>
                    <a:pt x="2161091" y="527756"/>
                    <a:pt x="2155069" y="533778"/>
                    <a:pt x="2147640" y="533778"/>
                  </a:cubicBezTo>
                  <a:lnTo>
                    <a:pt x="13451" y="533778"/>
                  </a:lnTo>
                  <a:cubicBezTo>
                    <a:pt x="6022" y="533778"/>
                    <a:pt x="0" y="527756"/>
                    <a:pt x="0" y="520327"/>
                  </a:cubicBezTo>
                  <a:lnTo>
                    <a:pt x="0" y="13451"/>
                  </a:lnTo>
                  <a:cubicBezTo>
                    <a:pt x="0" y="6022"/>
                    <a:pt x="6022" y="0"/>
                    <a:pt x="13451" y="0"/>
                  </a:cubicBezTo>
                  <a:close/>
                </a:path>
              </a:pathLst>
            </a:custGeom>
            <a:solidFill>
              <a:srgbClr val="131211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19050"/>
              <a:ext cx="2161091" cy="5528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535860" y="7211926"/>
            <a:ext cx="2381235" cy="2046374"/>
            <a:chOff x="0" y="0"/>
            <a:chExt cx="812800" cy="6985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FFFFFF"/>
            </a:solidFill>
            <a:ln w="1619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14300" y="-19050"/>
              <a:ext cx="5842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2585027" y="8214171"/>
            <a:ext cx="4950833" cy="282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87"/>
              </a:lnSpc>
            </a:pPr>
            <a:r>
              <a:rPr lang="el-GR" sz="4400" spc="155" dirty="0" smtClean="0">
                <a:solidFill>
                  <a:srgbClr val="F2F4F5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Μοριακά</a:t>
            </a:r>
            <a:endParaRPr lang="en-US" sz="4400" spc="155" dirty="0">
              <a:solidFill>
                <a:srgbClr val="F2F4F5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29" name="Freeform 29"/>
          <p:cNvSpPr/>
          <p:nvPr/>
        </p:nvSpPr>
        <p:spPr>
          <a:xfrm>
            <a:off x="8316248" y="3584336"/>
            <a:ext cx="893040" cy="1072428"/>
          </a:xfrm>
          <a:custGeom>
            <a:avLst/>
            <a:gdLst/>
            <a:ahLst/>
            <a:cxnLst/>
            <a:rect l="l" t="t" r="r" b="b"/>
            <a:pathLst>
              <a:path w="893040" h="1072428">
                <a:moveTo>
                  <a:pt x="0" y="0"/>
                </a:moveTo>
                <a:lnTo>
                  <a:pt x="893040" y="0"/>
                </a:lnTo>
                <a:lnTo>
                  <a:pt x="893040" y="1072428"/>
                </a:lnTo>
                <a:lnTo>
                  <a:pt x="0" y="107242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8155450" y="7714715"/>
            <a:ext cx="1023765" cy="1040796"/>
          </a:xfrm>
          <a:custGeom>
            <a:avLst/>
            <a:gdLst/>
            <a:ahLst/>
            <a:cxnLst/>
            <a:rect l="l" t="t" r="r" b="b"/>
            <a:pathLst>
              <a:path w="1023765" h="1040796">
                <a:moveTo>
                  <a:pt x="0" y="0"/>
                </a:moveTo>
                <a:lnTo>
                  <a:pt x="1023765" y="0"/>
                </a:lnTo>
                <a:lnTo>
                  <a:pt x="1023765" y="1040796"/>
                </a:lnTo>
                <a:lnTo>
                  <a:pt x="0" y="104079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6632746" y="5633117"/>
            <a:ext cx="980529" cy="1070022"/>
          </a:xfrm>
          <a:custGeom>
            <a:avLst/>
            <a:gdLst/>
            <a:ahLst/>
            <a:cxnLst/>
            <a:rect l="l" t="t" r="r" b="b"/>
            <a:pathLst>
              <a:path w="980529" h="1070022">
                <a:moveTo>
                  <a:pt x="0" y="0"/>
                </a:moveTo>
                <a:lnTo>
                  <a:pt x="980529" y="0"/>
                </a:lnTo>
                <a:lnTo>
                  <a:pt x="980529" y="1070021"/>
                </a:lnTo>
                <a:lnTo>
                  <a:pt x="0" y="10700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32" name="Cloud Callout 31"/>
          <p:cNvSpPr/>
          <p:nvPr/>
        </p:nvSpPr>
        <p:spPr>
          <a:xfrm>
            <a:off x="14097000" y="7260154"/>
            <a:ext cx="3810000" cy="2775293"/>
          </a:xfrm>
          <a:prstGeom prst="cloudCallout">
            <a:avLst>
              <a:gd name="adj1" fmla="val -154607"/>
              <a:gd name="adj2" fmla="val -4448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14935200" y="7890384"/>
            <a:ext cx="2133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Στο σωστό κλινικό πλαίσιο...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pic>
        <p:nvPicPr>
          <p:cNvPr id="12" name="Picture 4" descr="1.1.WHOClass_5-0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893475"/>
            <a:ext cx="5105400" cy="65000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3" name="Freeform 3"/>
          <p:cNvSpPr/>
          <p:nvPr/>
        </p:nvSpPr>
        <p:spPr>
          <a:xfrm rot="1844104">
            <a:off x="6380559" y="2491180"/>
            <a:ext cx="13471756" cy="1426670"/>
          </a:xfrm>
          <a:custGeom>
            <a:avLst/>
            <a:gdLst/>
            <a:ahLst/>
            <a:cxnLst/>
            <a:rect l="l" t="t" r="r" b="b"/>
            <a:pathLst>
              <a:path w="13471756" h="1426670">
                <a:moveTo>
                  <a:pt x="0" y="0"/>
                </a:moveTo>
                <a:lnTo>
                  <a:pt x="13471756" y="0"/>
                </a:lnTo>
                <a:lnTo>
                  <a:pt x="13471756" y="1426671"/>
                </a:lnTo>
                <a:lnTo>
                  <a:pt x="0" y="14266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86495"/>
            </a:stretch>
          </a:blipFill>
        </p:spPr>
      </p:sp>
      <p:pic>
        <p:nvPicPr>
          <p:cNvPr id="4098" name="Picture 2" descr="1.1.WHOClass_5-0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1000" y="3525921"/>
            <a:ext cx="5105400" cy="65000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7613275" y="0"/>
            <a:ext cx="10674725" cy="6004533"/>
            <a:chOff x="0" y="0"/>
            <a:chExt cx="6089457" cy="34253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089457" cy="3425320"/>
            </a:xfrm>
            <a:custGeom>
              <a:avLst/>
              <a:gdLst/>
              <a:ahLst/>
              <a:cxnLst/>
              <a:rect l="l" t="t" r="r" b="b"/>
              <a:pathLst>
                <a:path w="6089457" h="3425320">
                  <a:moveTo>
                    <a:pt x="6089457" y="3425320"/>
                  </a:moveTo>
                  <a:lnTo>
                    <a:pt x="6089457" y="0"/>
                  </a:lnTo>
                  <a:lnTo>
                    <a:pt x="0" y="0"/>
                  </a:lnTo>
                  <a:cubicBezTo>
                    <a:pt x="2029819" y="1141773"/>
                    <a:pt x="4059638" y="2283546"/>
                    <a:pt x="6089457" y="3425320"/>
                  </a:cubicBezTo>
                  <a:close/>
                </a:path>
              </a:pathLst>
            </a:custGeom>
            <a:solidFill>
              <a:srgbClr val="539BE0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0" y="0"/>
              <a:ext cx="6089457" cy="3425320"/>
            </a:xfrm>
            <a:custGeom>
              <a:avLst/>
              <a:gdLst/>
              <a:ahLst/>
              <a:cxnLst/>
              <a:rect l="l" t="t" r="r" b="b"/>
              <a:pathLst>
                <a:path w="6089457" h="3425320">
                  <a:moveTo>
                    <a:pt x="6089457" y="3425320"/>
                  </a:moveTo>
                  <a:lnTo>
                    <a:pt x="6089457" y="0"/>
                  </a:lnTo>
                  <a:lnTo>
                    <a:pt x="0" y="0"/>
                  </a:lnTo>
                  <a:cubicBezTo>
                    <a:pt x="2029819" y="1141773"/>
                    <a:pt x="4059638" y="2283546"/>
                    <a:pt x="6089457" y="3425320"/>
                  </a:cubicBezTo>
                  <a:close/>
                </a:path>
              </a:pathLst>
            </a:custGeom>
            <a:blipFill>
              <a:blip r:embed="rId6"/>
              <a:stretch>
                <a:fillRect t="-38888" b="-38888"/>
              </a:stretch>
            </a:blipFill>
          </p:spPr>
        </p:sp>
      </p:grpSp>
      <p:pic>
        <p:nvPicPr>
          <p:cNvPr id="11" name="Picture 2" descr="https://upload.wikimedia.org/wikipedia/en/5/57/WHO_Digestive_System_Tumours_blue_book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66700"/>
            <a:ext cx="5112399" cy="65000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7" name="Cloud Callout 6"/>
          <p:cNvSpPr/>
          <p:nvPr/>
        </p:nvSpPr>
        <p:spPr>
          <a:xfrm>
            <a:off x="13084906" y="278524"/>
            <a:ext cx="4267200" cy="2259424"/>
          </a:xfrm>
          <a:prstGeom prst="cloudCallout">
            <a:avLst>
              <a:gd name="adj1" fmla="val -83271"/>
              <a:gd name="adj2" fmla="val 65989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3716000" y="772061"/>
            <a:ext cx="2895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Τα διαγνωστικά κριτήρια για όλα σχεδόν τα γνωστά νεοπλάσματα βρίσκονται εδώ!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70004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410190" y="-7563"/>
            <a:ext cx="1710961" cy="10674983"/>
            <a:chOff x="0" y="0"/>
            <a:chExt cx="450623" cy="281151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0623" cy="2811518"/>
            </a:xfrm>
            <a:custGeom>
              <a:avLst/>
              <a:gdLst/>
              <a:ahLst/>
              <a:cxnLst/>
              <a:rect l="l" t="t" r="r" b="b"/>
              <a:pathLst>
                <a:path w="450623" h="2811518">
                  <a:moveTo>
                    <a:pt x="0" y="0"/>
                  </a:moveTo>
                  <a:lnTo>
                    <a:pt x="450623" y="0"/>
                  </a:lnTo>
                  <a:lnTo>
                    <a:pt x="450623" y="2811518"/>
                  </a:lnTo>
                  <a:lnTo>
                    <a:pt x="0" y="2811518"/>
                  </a:lnTo>
                  <a:close/>
                </a:path>
              </a:pathLst>
            </a:custGeom>
            <a:gradFill rotWithShape="1">
              <a:gsLst>
                <a:gs pos="0">
                  <a:srgbClr val="696969">
                    <a:alpha val="72000"/>
                  </a:srgbClr>
                </a:gs>
                <a:gs pos="33333">
                  <a:srgbClr val="B4B4B4">
                    <a:alpha val="82500"/>
                  </a:srgbClr>
                </a:gs>
                <a:gs pos="66667">
                  <a:srgbClr val="EEEEEE">
                    <a:alpha val="70500"/>
                  </a:srgbClr>
                </a:gs>
                <a:gs pos="100000">
                  <a:srgbClr val="FBFBFB">
                    <a:alpha val="22000"/>
                  </a:srgbClr>
                </a:gs>
              </a:gsLst>
              <a:lin ang="0"/>
            </a:gra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450623" cy="28305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0"/>
            <a:ext cx="6858000" cy="10287000"/>
          </a:xfrm>
          <a:custGeom>
            <a:avLst/>
            <a:gdLst/>
            <a:ahLst/>
            <a:cxnLst/>
            <a:rect l="l" t="t" r="r" b="b"/>
            <a:pathLst>
              <a:path w="6858000" h="10287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5000" r="-25000"/>
            </a:stretch>
          </a:blipFill>
        </p:spPr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1150" y="197378"/>
            <a:ext cx="8421250" cy="3193522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5384" y="3456152"/>
            <a:ext cx="8437016" cy="2677948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6800" y="5753100"/>
            <a:ext cx="5408653" cy="401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ight Brace 6"/>
          <p:cNvSpPr/>
          <p:nvPr/>
        </p:nvSpPr>
        <p:spPr>
          <a:xfrm>
            <a:off x="15392400" y="1028700"/>
            <a:ext cx="457200" cy="2057400"/>
          </a:xfrm>
          <a:prstGeom prst="rightBrac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6002000" y="1287840"/>
            <a:ext cx="2154134" cy="156966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dirty="0" smtClean="0"/>
              <a:t>Απαραίτητα κριτήρια αμιγώς μορφολογικά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 rot="729259">
            <a:off x="12579427" y="208356"/>
            <a:ext cx="289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Μικροκυτταρικό καρκίνωμα πνεύμονα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554200" y="9879568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i="1" dirty="0" smtClean="0"/>
              <a:t>IARC, 2021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06193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410190" y="-7563"/>
            <a:ext cx="1710961" cy="10674983"/>
            <a:chOff x="0" y="0"/>
            <a:chExt cx="450623" cy="281151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0623" cy="2811518"/>
            </a:xfrm>
            <a:custGeom>
              <a:avLst/>
              <a:gdLst/>
              <a:ahLst/>
              <a:cxnLst/>
              <a:rect l="l" t="t" r="r" b="b"/>
              <a:pathLst>
                <a:path w="450623" h="2811518">
                  <a:moveTo>
                    <a:pt x="0" y="0"/>
                  </a:moveTo>
                  <a:lnTo>
                    <a:pt x="450623" y="0"/>
                  </a:lnTo>
                  <a:lnTo>
                    <a:pt x="450623" y="2811518"/>
                  </a:lnTo>
                  <a:lnTo>
                    <a:pt x="0" y="2811518"/>
                  </a:lnTo>
                  <a:close/>
                </a:path>
              </a:pathLst>
            </a:custGeom>
            <a:gradFill rotWithShape="1">
              <a:gsLst>
                <a:gs pos="0">
                  <a:srgbClr val="696969">
                    <a:alpha val="72000"/>
                  </a:srgbClr>
                </a:gs>
                <a:gs pos="33333">
                  <a:srgbClr val="B4B4B4">
                    <a:alpha val="82500"/>
                  </a:srgbClr>
                </a:gs>
                <a:gs pos="66667">
                  <a:srgbClr val="EEEEEE">
                    <a:alpha val="70500"/>
                  </a:srgbClr>
                </a:gs>
                <a:gs pos="100000">
                  <a:srgbClr val="FBFBFB">
                    <a:alpha val="22000"/>
                  </a:srgbClr>
                </a:gs>
              </a:gsLst>
              <a:lin ang="0"/>
            </a:gra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450623" cy="28305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0"/>
            <a:ext cx="6858000" cy="10287000"/>
          </a:xfrm>
          <a:custGeom>
            <a:avLst/>
            <a:gdLst/>
            <a:ahLst/>
            <a:cxnLst/>
            <a:rect l="l" t="t" r="r" b="b"/>
            <a:pathLst>
              <a:path w="6858000" h="10287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5000" r="-25000"/>
            </a:stretch>
          </a:blipFill>
        </p:spPr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190500"/>
            <a:ext cx="7543800" cy="7092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ight Brace 7"/>
          <p:cNvSpPr/>
          <p:nvPr/>
        </p:nvSpPr>
        <p:spPr>
          <a:xfrm>
            <a:off x="14551572" y="1028700"/>
            <a:ext cx="457200" cy="2057400"/>
          </a:xfrm>
          <a:prstGeom prst="rightBrac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5087600" y="1504771"/>
            <a:ext cx="3126828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dirty="0" smtClean="0"/>
              <a:t>Απαραίτητα ιστοχημικά είτε ανοσοϊστοχημικά κριτήρια</a:t>
            </a:r>
            <a:endParaRPr lang="en-US" sz="2400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29"/>
          <a:stretch/>
        </p:blipFill>
        <p:spPr bwMode="auto">
          <a:xfrm>
            <a:off x="11027322" y="7048500"/>
            <a:ext cx="7048500" cy="3003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2" r="66836"/>
          <a:stretch/>
        </p:blipFill>
        <p:spPr bwMode="auto">
          <a:xfrm>
            <a:off x="14554200" y="3638597"/>
            <a:ext cx="3507398" cy="3409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 rot="729259">
            <a:off x="12579427" y="346855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Αδενοκαρκίνωμα πνεύμονα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554200" y="10020300"/>
            <a:ext cx="3733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i="1" dirty="0" smtClean="0"/>
              <a:t>IARC, 2021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2008821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410190" y="-7563"/>
            <a:ext cx="1710961" cy="10674983"/>
            <a:chOff x="0" y="0"/>
            <a:chExt cx="450623" cy="281151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0623" cy="2811518"/>
            </a:xfrm>
            <a:custGeom>
              <a:avLst/>
              <a:gdLst/>
              <a:ahLst/>
              <a:cxnLst/>
              <a:rect l="l" t="t" r="r" b="b"/>
              <a:pathLst>
                <a:path w="450623" h="2811518">
                  <a:moveTo>
                    <a:pt x="0" y="0"/>
                  </a:moveTo>
                  <a:lnTo>
                    <a:pt x="450623" y="0"/>
                  </a:lnTo>
                  <a:lnTo>
                    <a:pt x="450623" y="2811518"/>
                  </a:lnTo>
                  <a:lnTo>
                    <a:pt x="0" y="2811518"/>
                  </a:lnTo>
                  <a:close/>
                </a:path>
              </a:pathLst>
            </a:custGeom>
            <a:gradFill rotWithShape="1">
              <a:gsLst>
                <a:gs pos="0">
                  <a:srgbClr val="696969">
                    <a:alpha val="72000"/>
                  </a:srgbClr>
                </a:gs>
                <a:gs pos="33333">
                  <a:srgbClr val="B4B4B4">
                    <a:alpha val="82500"/>
                  </a:srgbClr>
                </a:gs>
                <a:gs pos="66667">
                  <a:srgbClr val="EEEEEE">
                    <a:alpha val="70500"/>
                  </a:srgbClr>
                </a:gs>
                <a:gs pos="100000">
                  <a:srgbClr val="FBFBFB">
                    <a:alpha val="22000"/>
                  </a:srgbClr>
                </a:gs>
              </a:gsLst>
              <a:lin ang="0"/>
            </a:gra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450623" cy="28305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0"/>
            <a:ext cx="6858000" cy="10287000"/>
          </a:xfrm>
          <a:custGeom>
            <a:avLst/>
            <a:gdLst/>
            <a:ahLst/>
            <a:cxnLst/>
            <a:rect l="l" t="t" r="r" b="b"/>
            <a:pathLst>
              <a:path w="6858000" h="10287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5000" r="-25000"/>
            </a:stretch>
          </a:blipFill>
        </p:spPr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4267" y="5981700"/>
            <a:ext cx="1126282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0" y="289524"/>
            <a:ext cx="4932039" cy="3951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8183" y="289525"/>
            <a:ext cx="6322638" cy="56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ight Brace 9"/>
          <p:cNvSpPr/>
          <p:nvPr/>
        </p:nvSpPr>
        <p:spPr>
          <a:xfrm>
            <a:off x="13269369" y="4900282"/>
            <a:ext cx="457200" cy="786962"/>
          </a:xfrm>
          <a:prstGeom prst="rightBrac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3818535" y="4900282"/>
            <a:ext cx="4358560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dirty="0" smtClean="0"/>
              <a:t>Επιθυμητά ανοσοϊστοχημικά είτε μοριακά κριτήρια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 rot="729259">
            <a:off x="11593476" y="330907"/>
            <a:ext cx="289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Μεσοθηλίωμα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554200" y="9879568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i="1" dirty="0" smtClean="0"/>
              <a:t>IARC, 2021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06193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 rot="1844104">
            <a:off x="6380559" y="2491180"/>
            <a:ext cx="13471756" cy="1426670"/>
          </a:xfrm>
          <a:custGeom>
            <a:avLst/>
            <a:gdLst/>
            <a:ahLst/>
            <a:cxnLst/>
            <a:rect l="l" t="t" r="r" b="b"/>
            <a:pathLst>
              <a:path w="13471756" h="1426670">
                <a:moveTo>
                  <a:pt x="0" y="0"/>
                </a:moveTo>
                <a:lnTo>
                  <a:pt x="13471756" y="0"/>
                </a:lnTo>
                <a:lnTo>
                  <a:pt x="13471756" y="1426671"/>
                </a:lnTo>
                <a:lnTo>
                  <a:pt x="0" y="14266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86495"/>
            </a:stretch>
          </a:blipFill>
        </p:spPr>
      </p:sp>
      <p:pic>
        <p:nvPicPr>
          <p:cNvPr id="5124" name="Picture 4" descr="AJCC Cancer Staging System: Lung (Version 9 of the AJCC Cancer Staging System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714500"/>
            <a:ext cx="5105400" cy="66129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126" name="Picture 6" descr="https://m.media-amazon.com/images/I/61Hya6xsADL._SL1500_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5800" y="3232104"/>
            <a:ext cx="5105400" cy="66075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7613275" y="0"/>
            <a:ext cx="10674725" cy="6004533"/>
            <a:chOff x="0" y="0"/>
            <a:chExt cx="6089457" cy="34253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089457" cy="3425320"/>
            </a:xfrm>
            <a:custGeom>
              <a:avLst/>
              <a:gdLst/>
              <a:ahLst/>
              <a:cxnLst/>
              <a:rect l="l" t="t" r="r" b="b"/>
              <a:pathLst>
                <a:path w="6089457" h="3425320">
                  <a:moveTo>
                    <a:pt x="6089457" y="3425320"/>
                  </a:moveTo>
                  <a:lnTo>
                    <a:pt x="6089457" y="0"/>
                  </a:lnTo>
                  <a:lnTo>
                    <a:pt x="0" y="0"/>
                  </a:lnTo>
                  <a:cubicBezTo>
                    <a:pt x="2029819" y="1141773"/>
                    <a:pt x="4059638" y="2283546"/>
                    <a:pt x="6089457" y="3425320"/>
                  </a:cubicBezTo>
                  <a:close/>
                </a:path>
              </a:pathLst>
            </a:custGeom>
            <a:solidFill>
              <a:srgbClr val="539BE0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0" y="0"/>
              <a:ext cx="6089457" cy="3425320"/>
            </a:xfrm>
            <a:custGeom>
              <a:avLst/>
              <a:gdLst/>
              <a:ahLst/>
              <a:cxnLst/>
              <a:rect l="l" t="t" r="r" b="b"/>
              <a:pathLst>
                <a:path w="6089457" h="3425320">
                  <a:moveTo>
                    <a:pt x="6089457" y="3425320"/>
                  </a:moveTo>
                  <a:lnTo>
                    <a:pt x="6089457" y="0"/>
                  </a:lnTo>
                  <a:lnTo>
                    <a:pt x="0" y="0"/>
                  </a:lnTo>
                  <a:cubicBezTo>
                    <a:pt x="2029819" y="1141773"/>
                    <a:pt x="4059638" y="2283546"/>
                    <a:pt x="6089457" y="3425320"/>
                  </a:cubicBezTo>
                  <a:close/>
                </a:path>
              </a:pathLst>
            </a:custGeom>
            <a:blipFill>
              <a:blip r:embed="rId6"/>
              <a:stretch>
                <a:fillRect t="-38888" b="-38888"/>
              </a:stretch>
            </a:blipFill>
          </p:spPr>
        </p:sp>
      </p:grpSp>
      <p:sp>
        <p:nvSpPr>
          <p:cNvPr id="7" name="Cloud Callout 6"/>
          <p:cNvSpPr/>
          <p:nvPr/>
        </p:nvSpPr>
        <p:spPr>
          <a:xfrm>
            <a:off x="13084906" y="278524"/>
            <a:ext cx="4267200" cy="2259424"/>
          </a:xfrm>
          <a:prstGeom prst="cloudCallout">
            <a:avLst>
              <a:gd name="adj1" fmla="val -83271"/>
              <a:gd name="adj2" fmla="val 65989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 rot="21044508">
            <a:off x="13630385" y="667927"/>
            <a:ext cx="3200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Τα κριτήρια για τη σταδιοποίηση σχεδόν όλων των γνωστών νεοπλάσματων βρίσκονται εδώ!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 descr="AJCC Cancer Staging System: Thymus (Version 9 of the AJCC Cancer Staging System)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19100"/>
            <a:ext cx="5105400" cy="66129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085515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46" y="-1"/>
            <a:ext cx="7275554" cy="10287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9400" y="114300"/>
            <a:ext cx="7133897" cy="10049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031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04198"/>
            <a:ext cx="7162800" cy="10170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200" y="124721"/>
            <a:ext cx="7239000" cy="10149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6535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14300"/>
            <a:ext cx="7162800" cy="10109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814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5013836" y="1028700"/>
            <a:ext cx="19354610" cy="2258023"/>
            <a:chOff x="0" y="0"/>
            <a:chExt cx="1876002" cy="21886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76002" cy="218865"/>
            </a:xfrm>
            <a:custGeom>
              <a:avLst/>
              <a:gdLst/>
              <a:ahLst/>
              <a:cxnLst/>
              <a:rect l="l" t="t" r="r" b="b"/>
              <a:pathLst>
                <a:path w="1876002" h="218865">
                  <a:moveTo>
                    <a:pt x="1672802" y="0"/>
                  </a:moveTo>
                  <a:lnTo>
                    <a:pt x="0" y="0"/>
                  </a:lnTo>
                  <a:lnTo>
                    <a:pt x="203200" y="218865"/>
                  </a:lnTo>
                  <a:lnTo>
                    <a:pt x="1876002" y="218865"/>
                  </a:lnTo>
                  <a:lnTo>
                    <a:pt x="1672802" y="0"/>
                  </a:lnTo>
                  <a:close/>
                </a:path>
              </a:pathLst>
            </a:custGeom>
            <a:solidFill>
              <a:srgbClr val="010101"/>
            </a:soli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101600" y="-19050"/>
              <a:ext cx="1672802" cy="2379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94480" y="4177775"/>
            <a:ext cx="736150" cy="889526"/>
            <a:chOff x="0" y="-7250"/>
            <a:chExt cx="193883" cy="23427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3883" cy="167603"/>
            </a:xfrm>
            <a:custGeom>
              <a:avLst/>
              <a:gdLst/>
              <a:ahLst/>
              <a:cxnLst/>
              <a:rect l="l" t="t" r="r" b="b"/>
              <a:pathLst>
                <a:path w="193883" h="167603">
                  <a:moveTo>
                    <a:pt x="83802" y="0"/>
                  </a:moveTo>
                  <a:lnTo>
                    <a:pt x="110081" y="0"/>
                  </a:lnTo>
                  <a:cubicBezTo>
                    <a:pt x="156364" y="0"/>
                    <a:pt x="193883" y="37519"/>
                    <a:pt x="193883" y="83802"/>
                  </a:cubicBezTo>
                  <a:lnTo>
                    <a:pt x="193883" y="83802"/>
                  </a:lnTo>
                  <a:cubicBezTo>
                    <a:pt x="193883" y="130084"/>
                    <a:pt x="156364" y="167603"/>
                    <a:pt x="110081" y="167603"/>
                  </a:cubicBezTo>
                  <a:lnTo>
                    <a:pt x="83802" y="167603"/>
                  </a:lnTo>
                  <a:cubicBezTo>
                    <a:pt x="37519" y="167603"/>
                    <a:pt x="0" y="130084"/>
                    <a:pt x="0" y="83802"/>
                  </a:cubicBezTo>
                  <a:lnTo>
                    <a:pt x="0" y="83802"/>
                  </a:lnTo>
                  <a:cubicBezTo>
                    <a:pt x="0" y="37519"/>
                    <a:pt x="37519" y="0"/>
                    <a:pt x="83802" y="0"/>
                  </a:cubicBez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7250"/>
              <a:ext cx="193883" cy="234278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marL="0" lvl="0" indent="0" algn="ctr">
                <a:lnSpc>
                  <a:spcPts val="4114"/>
                </a:lnSpc>
                <a:spcBef>
                  <a:spcPct val="0"/>
                </a:spcBef>
              </a:pPr>
              <a:r>
                <a:rPr lang="en-US" sz="2981" b="1" spc="29" dirty="0">
                  <a:solidFill>
                    <a:srgbClr val="FFFFFF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01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689046" y="4167202"/>
            <a:ext cx="6346855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74"/>
              </a:lnSpc>
              <a:spcBef>
                <a:spcPct val="0"/>
              </a:spcBef>
            </a:pPr>
            <a:r>
              <a:rPr lang="el-GR" sz="2400" spc="197" dirty="0" smtClean="0">
                <a:solidFill>
                  <a:srgbClr val="231F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Light"/>
                <a:ea typeface="Montserrat Light"/>
                <a:cs typeface="Montserrat Light"/>
                <a:sym typeface="Montserrat Light"/>
              </a:rPr>
              <a:t>Ο/η ασθενής έχει γνωστό ιστορικό κακοήθους νεοπλασματικού νοσήματος; Αν ναι, τι περιγράφει η προηγούμενη βιοψία;</a:t>
            </a:r>
            <a:endParaRPr lang="en-US" sz="2400" spc="197" dirty="0">
              <a:solidFill>
                <a:srgbClr val="231F2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12573606" y="3743682"/>
            <a:ext cx="3314591" cy="3314591"/>
            <a:chOff x="0" y="0"/>
            <a:chExt cx="4872604" cy="487260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872609" cy="4872609"/>
            </a:xfrm>
            <a:custGeom>
              <a:avLst/>
              <a:gdLst/>
              <a:ahLst/>
              <a:cxnLst/>
              <a:rect l="l" t="t" r="r" b="b"/>
              <a:pathLst>
                <a:path w="4872609" h="4872609">
                  <a:moveTo>
                    <a:pt x="1061593" y="2436241"/>
                  </a:moveTo>
                  <a:cubicBezTo>
                    <a:pt x="1061593" y="1687957"/>
                    <a:pt x="1688084" y="1061466"/>
                    <a:pt x="2436368" y="1061466"/>
                  </a:cubicBezTo>
                  <a:cubicBezTo>
                    <a:pt x="3202051" y="1061466"/>
                    <a:pt x="3811143" y="1687957"/>
                    <a:pt x="3811143" y="2436241"/>
                  </a:cubicBezTo>
                  <a:cubicBezTo>
                    <a:pt x="3811143" y="3201924"/>
                    <a:pt x="3202051" y="3811016"/>
                    <a:pt x="2436368" y="3811016"/>
                  </a:cubicBezTo>
                  <a:cubicBezTo>
                    <a:pt x="2436368" y="4872609"/>
                    <a:pt x="2436368" y="4872609"/>
                    <a:pt x="2436368" y="4872609"/>
                  </a:cubicBezTo>
                  <a:cubicBezTo>
                    <a:pt x="3776345" y="4872609"/>
                    <a:pt x="4872609" y="3776218"/>
                    <a:pt x="4872609" y="2436368"/>
                  </a:cubicBezTo>
                  <a:cubicBezTo>
                    <a:pt x="4872609" y="1096518"/>
                    <a:pt x="3776218" y="0"/>
                    <a:pt x="2436241" y="0"/>
                  </a:cubicBezTo>
                  <a:cubicBezTo>
                    <a:pt x="1096264" y="0"/>
                    <a:pt x="0" y="1096391"/>
                    <a:pt x="0" y="2436241"/>
                  </a:cubicBezTo>
                  <a:lnTo>
                    <a:pt x="1061593" y="2436241"/>
                  </a:lnTo>
                  <a:close/>
                </a:path>
              </a:pathLst>
            </a:custGeom>
            <a:solidFill>
              <a:srgbClr val="000000">
                <a:alpha val="16863"/>
              </a:srgbClr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9981212" y="3767100"/>
            <a:ext cx="3314591" cy="3326378"/>
            <a:chOff x="0" y="0"/>
            <a:chExt cx="4872604" cy="488993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872609" cy="4889881"/>
            </a:xfrm>
            <a:custGeom>
              <a:avLst/>
              <a:gdLst/>
              <a:ahLst/>
              <a:cxnLst/>
              <a:rect l="l" t="t" r="r" b="b"/>
              <a:pathLst>
                <a:path w="4872609" h="4889881">
                  <a:moveTo>
                    <a:pt x="3811016" y="2453640"/>
                  </a:moveTo>
                  <a:cubicBezTo>
                    <a:pt x="3811016" y="3201924"/>
                    <a:pt x="3201924" y="3828415"/>
                    <a:pt x="2436241" y="3828415"/>
                  </a:cubicBezTo>
                  <a:cubicBezTo>
                    <a:pt x="1687957" y="3828415"/>
                    <a:pt x="1061466" y="3201924"/>
                    <a:pt x="1061466" y="2453640"/>
                  </a:cubicBezTo>
                  <a:cubicBezTo>
                    <a:pt x="1061466" y="1687957"/>
                    <a:pt x="1687957" y="1078865"/>
                    <a:pt x="2436241" y="1078865"/>
                  </a:cubicBezTo>
                  <a:cubicBezTo>
                    <a:pt x="2436241" y="0"/>
                    <a:pt x="2436241" y="0"/>
                    <a:pt x="2436241" y="0"/>
                  </a:cubicBezTo>
                  <a:cubicBezTo>
                    <a:pt x="1096391" y="0"/>
                    <a:pt x="0" y="1096264"/>
                    <a:pt x="0" y="2453640"/>
                  </a:cubicBezTo>
                  <a:cubicBezTo>
                    <a:pt x="0" y="3793617"/>
                    <a:pt x="1096391" y="4889881"/>
                    <a:pt x="2436241" y="4889881"/>
                  </a:cubicBezTo>
                  <a:cubicBezTo>
                    <a:pt x="3776091" y="4889881"/>
                    <a:pt x="4872609" y="3793617"/>
                    <a:pt x="4872609" y="2453640"/>
                  </a:cubicBezTo>
                  <a:lnTo>
                    <a:pt x="3811016" y="2453640"/>
                  </a:lnTo>
                  <a:close/>
                </a:path>
              </a:pathLst>
            </a:custGeom>
            <a:solidFill>
              <a:srgbClr val="000000">
                <a:alpha val="16863"/>
              </a:srgbClr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12548713" y="6337440"/>
            <a:ext cx="3314591" cy="3315573"/>
            <a:chOff x="0" y="0"/>
            <a:chExt cx="4872604" cy="487404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872482" cy="4874006"/>
            </a:xfrm>
            <a:custGeom>
              <a:avLst/>
              <a:gdLst/>
              <a:ahLst/>
              <a:cxnLst/>
              <a:rect l="l" t="t" r="r" b="b"/>
              <a:pathLst>
                <a:path w="4872482" h="4874006">
                  <a:moveTo>
                    <a:pt x="3811016" y="2437003"/>
                  </a:moveTo>
                  <a:cubicBezTo>
                    <a:pt x="3811016" y="3202940"/>
                    <a:pt x="3201924" y="3812159"/>
                    <a:pt x="2436241" y="3812159"/>
                  </a:cubicBezTo>
                  <a:cubicBezTo>
                    <a:pt x="1687957" y="3812159"/>
                    <a:pt x="1061466" y="3202940"/>
                    <a:pt x="1061466" y="2437003"/>
                  </a:cubicBezTo>
                  <a:cubicBezTo>
                    <a:pt x="1061466" y="1688465"/>
                    <a:pt x="1687957" y="1061847"/>
                    <a:pt x="2436241" y="1061847"/>
                  </a:cubicBezTo>
                  <a:cubicBezTo>
                    <a:pt x="2436241" y="0"/>
                    <a:pt x="2436241" y="0"/>
                    <a:pt x="2436241" y="0"/>
                  </a:cubicBezTo>
                  <a:cubicBezTo>
                    <a:pt x="1096391" y="0"/>
                    <a:pt x="0" y="1096645"/>
                    <a:pt x="0" y="2437003"/>
                  </a:cubicBezTo>
                  <a:cubicBezTo>
                    <a:pt x="0" y="3777361"/>
                    <a:pt x="1096391" y="4874006"/>
                    <a:pt x="2436241" y="4874006"/>
                  </a:cubicBezTo>
                  <a:cubicBezTo>
                    <a:pt x="3776091" y="4874006"/>
                    <a:pt x="4872482" y="3777361"/>
                    <a:pt x="4872482" y="2437003"/>
                  </a:cubicBezTo>
                  <a:lnTo>
                    <a:pt x="3811016" y="2437003"/>
                  </a:lnTo>
                  <a:close/>
                </a:path>
              </a:pathLst>
            </a:custGeom>
            <a:solidFill>
              <a:srgbClr val="000000">
                <a:alpha val="16863"/>
              </a:srgbClr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10878301" y="4617656"/>
            <a:ext cx="1520413" cy="1520413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555555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18" name="TextBox 18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469664" y="7244657"/>
            <a:ext cx="1522475" cy="1522475"/>
            <a:chOff x="0" y="0"/>
            <a:chExt cx="812800" cy="812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555555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21" name="TextBox 21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447581" y="4617656"/>
            <a:ext cx="1566642" cy="1566642"/>
            <a:chOff x="0" y="0"/>
            <a:chExt cx="812800" cy="8128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100000"/>
                  </a:srgbClr>
                </a:gs>
                <a:gs pos="100000">
                  <a:srgbClr val="555555">
                    <a:alpha val="100000"/>
                  </a:srgbClr>
                </a:gs>
              </a:gsLst>
              <a:lin ang="0"/>
            </a:gradFill>
          </p:spPr>
        </p:sp>
        <p:sp>
          <p:nvSpPr>
            <p:cNvPr id="24" name="TextBox 24"/>
            <p:cNvSpPr txBox="1"/>
            <p:nvPr/>
          </p:nvSpPr>
          <p:spPr>
            <a:xfrm>
              <a:off x="76200" y="57150"/>
              <a:ext cx="660400" cy="6794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sp>
        <p:nvSpPr>
          <p:cNvPr id="25" name="Freeform 25"/>
          <p:cNvSpPr/>
          <p:nvPr/>
        </p:nvSpPr>
        <p:spPr>
          <a:xfrm>
            <a:off x="11135381" y="4897605"/>
            <a:ext cx="1006253" cy="960515"/>
          </a:xfrm>
          <a:custGeom>
            <a:avLst/>
            <a:gdLst/>
            <a:ahLst/>
            <a:cxnLst/>
            <a:rect l="l" t="t" r="r" b="b"/>
            <a:pathLst>
              <a:path w="1006253" h="960515">
                <a:moveTo>
                  <a:pt x="0" y="0"/>
                </a:moveTo>
                <a:lnTo>
                  <a:pt x="1006253" y="0"/>
                </a:lnTo>
                <a:lnTo>
                  <a:pt x="1006253" y="960515"/>
                </a:lnTo>
                <a:lnTo>
                  <a:pt x="0" y="96051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13779447" y="4906117"/>
            <a:ext cx="902910" cy="916237"/>
          </a:xfrm>
          <a:custGeom>
            <a:avLst/>
            <a:gdLst/>
            <a:ahLst/>
            <a:cxnLst/>
            <a:rect l="l" t="t" r="r" b="b"/>
            <a:pathLst>
              <a:path w="902910" h="916237">
                <a:moveTo>
                  <a:pt x="0" y="0"/>
                </a:moveTo>
                <a:lnTo>
                  <a:pt x="902910" y="0"/>
                </a:lnTo>
                <a:lnTo>
                  <a:pt x="902910" y="916237"/>
                </a:lnTo>
                <a:lnTo>
                  <a:pt x="0" y="91623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7" name="TextBox 27"/>
          <p:cNvSpPr txBox="1"/>
          <p:nvPr/>
        </p:nvSpPr>
        <p:spPr>
          <a:xfrm>
            <a:off x="1663813" y="1725604"/>
            <a:ext cx="10938078" cy="8335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6548"/>
              </a:lnSpc>
              <a:spcBef>
                <a:spcPct val="0"/>
              </a:spcBef>
            </a:pPr>
            <a:r>
              <a:rPr lang="el-GR" sz="4745" u="none" strike="noStrike" spc="37" dirty="0" smtClean="0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Η ΣΗΜΑΣΙΑ ΤΟΥ ΚΛΙΝΙΚΟΥ ΠΛΑΙΣΙΟΥ</a:t>
            </a:r>
            <a:endParaRPr lang="en-US" sz="4745" u="none" strike="noStrike" spc="37" dirty="0">
              <a:solidFill>
                <a:srgbClr val="FFFFFF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grpSp>
        <p:nvGrpSpPr>
          <p:cNvPr id="28" name="Group 28"/>
          <p:cNvGrpSpPr/>
          <p:nvPr/>
        </p:nvGrpSpPr>
        <p:grpSpPr>
          <a:xfrm>
            <a:off x="916860" y="3148979"/>
            <a:ext cx="5689104" cy="275488"/>
            <a:chOff x="0" y="0"/>
            <a:chExt cx="4519796" cy="218865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4519796" cy="218865"/>
            </a:xfrm>
            <a:custGeom>
              <a:avLst/>
              <a:gdLst/>
              <a:ahLst/>
              <a:cxnLst/>
              <a:rect l="l" t="t" r="r" b="b"/>
              <a:pathLst>
                <a:path w="4519796" h="218865">
                  <a:moveTo>
                    <a:pt x="4316596" y="0"/>
                  </a:moveTo>
                  <a:lnTo>
                    <a:pt x="0" y="0"/>
                  </a:lnTo>
                  <a:lnTo>
                    <a:pt x="203200" y="218865"/>
                  </a:lnTo>
                  <a:lnTo>
                    <a:pt x="4519796" y="218865"/>
                  </a:lnTo>
                  <a:lnTo>
                    <a:pt x="4316596" y="0"/>
                  </a:lnTo>
                  <a:close/>
                </a:path>
              </a:pathLst>
            </a:custGeom>
            <a:solidFill>
              <a:srgbClr val="727070"/>
            </a:solidFill>
            <a:ln cap="sq">
              <a:noFill/>
              <a:prstDash val="solid"/>
              <a:miter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101600" y="-19050"/>
              <a:ext cx="4316596" cy="2379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794480" y="5806595"/>
            <a:ext cx="736150" cy="937104"/>
            <a:chOff x="0" y="0"/>
            <a:chExt cx="193883" cy="246809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93883" cy="174570"/>
            </a:xfrm>
            <a:custGeom>
              <a:avLst/>
              <a:gdLst/>
              <a:ahLst/>
              <a:cxnLst/>
              <a:rect l="l" t="t" r="r" b="b"/>
              <a:pathLst>
                <a:path w="193883" h="174570">
                  <a:moveTo>
                    <a:pt x="84134" y="0"/>
                  </a:moveTo>
                  <a:lnTo>
                    <a:pt x="109749" y="0"/>
                  </a:lnTo>
                  <a:cubicBezTo>
                    <a:pt x="156215" y="0"/>
                    <a:pt x="193883" y="37668"/>
                    <a:pt x="193883" y="84134"/>
                  </a:cubicBezTo>
                  <a:lnTo>
                    <a:pt x="193883" y="90436"/>
                  </a:lnTo>
                  <a:cubicBezTo>
                    <a:pt x="193883" y="136902"/>
                    <a:pt x="156215" y="174570"/>
                    <a:pt x="109749" y="174570"/>
                  </a:cubicBezTo>
                  <a:lnTo>
                    <a:pt x="84134" y="174570"/>
                  </a:lnTo>
                  <a:cubicBezTo>
                    <a:pt x="37668" y="174570"/>
                    <a:pt x="0" y="136902"/>
                    <a:pt x="0" y="90436"/>
                  </a:cubicBezTo>
                  <a:lnTo>
                    <a:pt x="0" y="84134"/>
                  </a:lnTo>
                  <a:cubicBezTo>
                    <a:pt x="0" y="37668"/>
                    <a:pt x="37668" y="0"/>
                    <a:pt x="84134" y="0"/>
                  </a:cubicBez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id="33" name="TextBox 33"/>
            <p:cNvSpPr txBox="1"/>
            <p:nvPr/>
          </p:nvSpPr>
          <p:spPr>
            <a:xfrm>
              <a:off x="0" y="5564"/>
              <a:ext cx="193883" cy="241245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marL="0" lvl="0" indent="0" algn="ctr">
                <a:lnSpc>
                  <a:spcPts val="4114"/>
                </a:lnSpc>
                <a:spcBef>
                  <a:spcPct val="0"/>
                </a:spcBef>
              </a:pPr>
              <a:r>
                <a:rPr lang="en-US" sz="2981" b="1" spc="29" dirty="0">
                  <a:solidFill>
                    <a:srgbClr val="FFFFFF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02</a:t>
              </a:r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2689046" y="5524500"/>
            <a:ext cx="7292166" cy="14362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2774"/>
              </a:lnSpc>
              <a:spcBef>
                <a:spcPct val="0"/>
              </a:spcBef>
            </a:pPr>
            <a:r>
              <a:rPr lang="el-GR" sz="2400" spc="197" dirty="0" smtClean="0">
                <a:solidFill>
                  <a:srgbClr val="231F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Light"/>
                <a:ea typeface="Montserrat Light"/>
                <a:cs typeface="Montserrat Light"/>
                <a:sym typeface="Montserrat Light"/>
              </a:rPr>
              <a:t>Τι ευρήματα υπάρχουν από την κλινική εξέταση, τον απεικονιστικό έλεγχο και τον λοιπό κλινικοεργαστηριακό έλεγχο (καρκινικοί δείκτες, προηγούμενες βιοψίες κλπ);</a:t>
            </a:r>
            <a:endParaRPr lang="en-US" sz="2400" spc="197" dirty="0">
              <a:solidFill>
                <a:srgbClr val="231F2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grpSp>
        <p:nvGrpSpPr>
          <p:cNvPr id="35" name="Group 35"/>
          <p:cNvGrpSpPr/>
          <p:nvPr/>
        </p:nvGrpSpPr>
        <p:grpSpPr>
          <a:xfrm>
            <a:off x="1794480" y="7351722"/>
            <a:ext cx="736150" cy="915978"/>
            <a:chOff x="0" y="-8161"/>
            <a:chExt cx="193883" cy="241245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93883" cy="174570"/>
            </a:xfrm>
            <a:custGeom>
              <a:avLst/>
              <a:gdLst/>
              <a:ahLst/>
              <a:cxnLst/>
              <a:rect l="l" t="t" r="r" b="b"/>
              <a:pathLst>
                <a:path w="193883" h="174570">
                  <a:moveTo>
                    <a:pt x="84134" y="0"/>
                  </a:moveTo>
                  <a:lnTo>
                    <a:pt x="109749" y="0"/>
                  </a:lnTo>
                  <a:cubicBezTo>
                    <a:pt x="156215" y="0"/>
                    <a:pt x="193883" y="37668"/>
                    <a:pt x="193883" y="84134"/>
                  </a:cubicBezTo>
                  <a:lnTo>
                    <a:pt x="193883" y="90436"/>
                  </a:lnTo>
                  <a:cubicBezTo>
                    <a:pt x="193883" y="136902"/>
                    <a:pt x="156215" y="174570"/>
                    <a:pt x="109749" y="174570"/>
                  </a:cubicBezTo>
                  <a:lnTo>
                    <a:pt x="84134" y="174570"/>
                  </a:lnTo>
                  <a:cubicBezTo>
                    <a:pt x="37668" y="174570"/>
                    <a:pt x="0" y="136902"/>
                    <a:pt x="0" y="90436"/>
                  </a:cubicBezTo>
                  <a:lnTo>
                    <a:pt x="0" y="84134"/>
                  </a:lnTo>
                  <a:cubicBezTo>
                    <a:pt x="0" y="37668"/>
                    <a:pt x="37668" y="0"/>
                    <a:pt x="84134" y="0"/>
                  </a:cubicBezTo>
                  <a:close/>
                </a:path>
              </a:pathLst>
            </a:custGeom>
            <a:solidFill>
              <a:srgbClr val="1A1A1A"/>
            </a:solidFill>
          </p:spPr>
        </p:sp>
        <p:sp>
          <p:nvSpPr>
            <p:cNvPr id="37" name="TextBox 37"/>
            <p:cNvSpPr txBox="1"/>
            <p:nvPr/>
          </p:nvSpPr>
          <p:spPr>
            <a:xfrm>
              <a:off x="0" y="-8161"/>
              <a:ext cx="193883" cy="241245"/>
            </a:xfrm>
            <a:prstGeom prst="rect">
              <a:avLst/>
            </a:prstGeom>
          </p:spPr>
          <p:txBody>
            <a:bodyPr lIns="50800" tIns="50800" rIns="50800" bIns="50800" rtlCol="0" anchor="t"/>
            <a:lstStyle/>
            <a:p>
              <a:pPr marL="0" lvl="0" indent="0" algn="ctr">
                <a:lnSpc>
                  <a:spcPts val="4114"/>
                </a:lnSpc>
                <a:spcBef>
                  <a:spcPct val="0"/>
                </a:spcBef>
              </a:pPr>
              <a:r>
                <a:rPr lang="en-US" sz="2981" b="1" spc="29" dirty="0">
                  <a:solidFill>
                    <a:srgbClr val="FFFFFF"/>
                  </a:solidFill>
                  <a:latin typeface="Montserrat Classic Bold"/>
                  <a:ea typeface="Montserrat Classic Bold"/>
                  <a:cs typeface="Montserrat Classic Bold"/>
                  <a:sym typeface="Montserrat Classic Bold"/>
                </a:rPr>
                <a:t>03</a:t>
              </a:r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2689046" y="7344608"/>
            <a:ext cx="6346855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74"/>
              </a:lnSpc>
              <a:spcBef>
                <a:spcPct val="0"/>
              </a:spcBef>
            </a:pPr>
            <a:r>
              <a:rPr lang="el-GR" sz="2400" spc="197" dirty="0" smtClean="0">
                <a:solidFill>
                  <a:srgbClr val="231F2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Light"/>
                <a:ea typeface="Montserrat Light"/>
                <a:cs typeface="Montserrat Light"/>
                <a:sym typeface="Montserrat Light"/>
              </a:rPr>
              <a:t>Ο/η ασθενής έχει λάβει ΧΜΘ, ΑΚΘ, ορμονοθεραπεία, βιολογικούς παράγοντες κλπ;</a:t>
            </a:r>
            <a:endParaRPr lang="en-US" sz="2400" spc="197" dirty="0">
              <a:solidFill>
                <a:srgbClr val="231F2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grpSp>
        <p:nvGrpSpPr>
          <p:cNvPr id="39" name="Group 39"/>
          <p:cNvGrpSpPr/>
          <p:nvPr/>
        </p:nvGrpSpPr>
        <p:grpSpPr>
          <a:xfrm>
            <a:off x="12085550" y="-131220"/>
            <a:ext cx="9534019" cy="1112295"/>
            <a:chOff x="0" y="0"/>
            <a:chExt cx="1876002" cy="218865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76002" cy="218865"/>
            </a:xfrm>
            <a:custGeom>
              <a:avLst/>
              <a:gdLst/>
              <a:ahLst/>
              <a:cxnLst/>
              <a:rect l="l" t="t" r="r" b="b"/>
              <a:pathLst>
                <a:path w="1876002" h="218865">
                  <a:moveTo>
                    <a:pt x="1672802" y="0"/>
                  </a:moveTo>
                  <a:lnTo>
                    <a:pt x="0" y="0"/>
                  </a:lnTo>
                  <a:lnTo>
                    <a:pt x="203200" y="218865"/>
                  </a:lnTo>
                  <a:lnTo>
                    <a:pt x="1876002" y="218865"/>
                  </a:lnTo>
                  <a:lnTo>
                    <a:pt x="1672802" y="0"/>
                  </a:lnTo>
                  <a:close/>
                </a:path>
              </a:pathLst>
            </a:custGeom>
            <a:solidFill>
              <a:srgbClr val="363636"/>
            </a:solidFill>
            <a:ln cap="sq">
              <a:noFill/>
              <a:prstDash val="solid"/>
              <a:miter/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101600" y="-19050"/>
              <a:ext cx="1672802" cy="2379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42" name="AutoShape 42"/>
          <p:cNvSpPr/>
          <p:nvPr/>
        </p:nvSpPr>
        <p:spPr>
          <a:xfrm>
            <a:off x="-715490" y="962025"/>
            <a:ext cx="12921291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3" name="Freeform 43"/>
          <p:cNvSpPr/>
          <p:nvPr/>
        </p:nvSpPr>
        <p:spPr>
          <a:xfrm>
            <a:off x="13779447" y="7532947"/>
            <a:ext cx="902910" cy="902910"/>
          </a:xfrm>
          <a:custGeom>
            <a:avLst/>
            <a:gdLst/>
            <a:ahLst/>
            <a:cxnLst/>
            <a:rect l="l" t="t" r="r" b="b"/>
            <a:pathLst>
              <a:path w="902910" h="902910">
                <a:moveTo>
                  <a:pt x="0" y="0"/>
                </a:moveTo>
                <a:lnTo>
                  <a:pt x="902910" y="0"/>
                </a:lnTo>
                <a:lnTo>
                  <a:pt x="902910" y="902910"/>
                </a:lnTo>
                <a:lnTo>
                  <a:pt x="0" y="90291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0" y="0"/>
            <a:ext cx="6858000" cy="10287000"/>
          </a:xfrm>
          <a:custGeom>
            <a:avLst/>
            <a:gdLst/>
            <a:ahLst/>
            <a:cxnLst/>
            <a:rect l="l" t="t" r="r" b="b"/>
            <a:pathLst>
              <a:path w="6858000" h="10287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5000" r="-25000"/>
            </a:stretch>
          </a:blipFill>
        </p:spPr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8110217" cy="103093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-76200" y="6477000"/>
            <a:ext cx="1295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INSM1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038600" y="6515100"/>
            <a:ext cx="1295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INSM1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9944100"/>
            <a:ext cx="1295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CD56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038600" y="99441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/>
              <a:t>Synaptophysin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8763000" y="313670"/>
            <a:ext cx="5486400" cy="9694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 smtClean="0"/>
              <a:t>Η σημασία του κλινικού πλαισίου: παράδειγμα 1</a:t>
            </a:r>
            <a:r>
              <a:rPr lang="el-GR" sz="2400" baseline="30000" dirty="0" smtClean="0"/>
              <a:t>ο</a:t>
            </a:r>
            <a:r>
              <a:rPr lang="el-GR" sz="2400" dirty="0" smtClean="0"/>
              <a:t> </a:t>
            </a:r>
          </a:p>
          <a:p>
            <a:endParaRPr lang="el-G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400" dirty="0" smtClean="0"/>
              <a:t>Ασθενής </a:t>
            </a:r>
            <a:r>
              <a:rPr lang="en-US" sz="2400" dirty="0" smtClean="0"/>
              <a:t>58</a:t>
            </a:r>
            <a:r>
              <a:rPr lang="el-GR" sz="2400" dirty="0" smtClean="0"/>
              <a:t> ετών με μεταστατικές εστίες αγνώστου πρωτοπαθούς στο ήπαρ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400" dirty="0" smtClean="0"/>
              <a:t>Βιοψία εστιών στο ήπαρ -&gt; έκφραση δεικτών νευροενδοκρινικής διαφοροποίησης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400" dirty="0" smtClean="0"/>
              <a:t>Η ιστοπαθολογική έκθεση κάνει λόγο για μεταστατικό ΝΕΤ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400" dirty="0" smtClean="0"/>
              <a:t>Κατά τη διερεύνηση, ανευρίσκεται μάζα στην ιεροκοκκυγική περιοχή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400" dirty="0" smtClean="0"/>
              <a:t>Βιοψία της μάζας αναδεικνύει ανάπτυξη </a:t>
            </a:r>
            <a:r>
              <a:rPr lang="el-GR" sz="2400" b="1" dirty="0" smtClean="0"/>
              <a:t>χορδώματος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400" b="1" dirty="0" smtClean="0">
                <a:solidFill>
                  <a:srgbClr val="FF0000"/>
                </a:solidFill>
              </a:rPr>
              <a:t>Προσοχή: ποσοστό 5% των χορδωμάτων εκφράζει ΝΕ δείκτες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400" dirty="0" smtClean="0"/>
              <a:t>Οι ογκολόγοι έχουν στα χέρια τους δύο εκθέσεις με διαφορετική διάγνωση για το ίδιο νεόπλασμα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400" dirty="0" smtClean="0"/>
              <a:t>Αν ο Παθολογοανατόμος γνώριζε για τη μάζα στην ιεροκοκκυγική περιοχή εξαρχής, η διάγνωση του χορδώματος θα μπορούσε να είχε τεθεί από τις βιοψίες του ήπατος (αντίσωμα έναντι του </a:t>
            </a:r>
            <a:r>
              <a:rPr lang="en-US" sz="2400" dirty="0" err="1" smtClean="0"/>
              <a:t>brachyury</a:t>
            </a:r>
            <a:r>
              <a:rPr lang="en-US" sz="2400" dirty="0" smtClean="0"/>
              <a:t> </a:t>
            </a:r>
            <a:r>
              <a:rPr lang="el-GR" sz="2400" dirty="0" smtClean="0"/>
              <a:t>ειδικό για χόρδωμα)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14478000" y="9879568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i="1" dirty="0" err="1" smtClean="0"/>
              <a:t>Dridi</a:t>
            </a:r>
            <a:r>
              <a:rPr lang="en-US" i="1" dirty="0" smtClean="0"/>
              <a:t> et al., 2021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34213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410190" y="-7563"/>
            <a:ext cx="1710961" cy="10674983"/>
            <a:chOff x="0" y="0"/>
            <a:chExt cx="450623" cy="281151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0623" cy="2811518"/>
            </a:xfrm>
            <a:custGeom>
              <a:avLst/>
              <a:gdLst/>
              <a:ahLst/>
              <a:cxnLst/>
              <a:rect l="l" t="t" r="r" b="b"/>
              <a:pathLst>
                <a:path w="450623" h="2811518">
                  <a:moveTo>
                    <a:pt x="0" y="0"/>
                  </a:moveTo>
                  <a:lnTo>
                    <a:pt x="450623" y="0"/>
                  </a:lnTo>
                  <a:lnTo>
                    <a:pt x="450623" y="2811518"/>
                  </a:lnTo>
                  <a:lnTo>
                    <a:pt x="0" y="2811518"/>
                  </a:lnTo>
                  <a:close/>
                </a:path>
              </a:pathLst>
            </a:custGeom>
            <a:gradFill rotWithShape="1">
              <a:gsLst>
                <a:gs pos="0">
                  <a:srgbClr val="696969">
                    <a:alpha val="72000"/>
                  </a:srgbClr>
                </a:gs>
                <a:gs pos="33333">
                  <a:srgbClr val="B4B4B4">
                    <a:alpha val="82500"/>
                  </a:srgbClr>
                </a:gs>
                <a:gs pos="66667">
                  <a:srgbClr val="EEEEEE">
                    <a:alpha val="70500"/>
                  </a:srgbClr>
                </a:gs>
                <a:gs pos="100000">
                  <a:srgbClr val="FBFBFB">
                    <a:alpha val="22000"/>
                  </a:srgbClr>
                </a:gs>
              </a:gsLst>
              <a:lin ang="0"/>
            </a:gra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450623" cy="28305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0" y="0"/>
            <a:ext cx="6858000" cy="10287000"/>
          </a:xfrm>
          <a:custGeom>
            <a:avLst/>
            <a:gdLst/>
            <a:ahLst/>
            <a:cxnLst/>
            <a:rect l="l" t="t" r="r" b="b"/>
            <a:pathLst>
              <a:path w="6858000" h="10287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5000" r="-25000"/>
            </a:stretch>
          </a:blipFill>
        </p:spPr>
      </p:sp>
      <p:pic>
        <p:nvPicPr>
          <p:cNvPr id="1026" name="Picture 2" descr="https://www.pathologyoutlines.com/imgau/colontumoradenocarcinomamicro0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4441" y="18733"/>
            <a:ext cx="6663559" cy="522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5691" y="5329929"/>
            <a:ext cx="6672309" cy="5009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010400" y="69971"/>
            <a:ext cx="4495800" cy="9910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200" dirty="0" smtClean="0"/>
              <a:t>Η σημασία του κλινικού πλαισίου: παράδειγμα 2</a:t>
            </a:r>
            <a:r>
              <a:rPr lang="el-GR" sz="2200" baseline="30000" dirty="0" smtClean="0"/>
              <a:t>ο</a:t>
            </a:r>
            <a:r>
              <a:rPr lang="el-GR" sz="2200" dirty="0" smtClean="0"/>
              <a:t> </a:t>
            </a:r>
          </a:p>
          <a:p>
            <a:endParaRPr lang="el-GR" sz="2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200" dirty="0" smtClean="0"/>
              <a:t>Ασθενής 69 ετών με εστιακή νευρολογική σημειολογία,  υποβάλλεται σε </a:t>
            </a:r>
            <a:r>
              <a:rPr lang="en-US" sz="2200" dirty="0" smtClean="0"/>
              <a:t>CT </a:t>
            </a:r>
            <a:r>
              <a:rPr lang="el-GR" sz="2200" dirty="0" smtClean="0"/>
              <a:t>εγκεφάλου, όπου και ανευρίσκεται βλάβη ύποπτη για μεταστατική νόσο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200" dirty="0" smtClean="0"/>
              <a:t>Βιοψία εγκεφάλου -&gt; μορφολογικά και ανοσοϊστοχημικά ευρήματα συμβατά με μεταστατικό </a:t>
            </a:r>
            <a:r>
              <a:rPr lang="en-US" sz="2200" dirty="0" smtClean="0"/>
              <a:t>Ca </a:t>
            </a:r>
            <a:r>
              <a:rPr lang="el-GR" sz="2200" dirty="0" smtClean="0"/>
              <a:t>παχέος εντέρου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200" dirty="0" smtClean="0"/>
              <a:t>Περαιτέρω μοριακός έλεγχος με </a:t>
            </a:r>
            <a:r>
              <a:rPr lang="en-US" sz="2200" dirty="0" smtClean="0"/>
              <a:t>NGS </a:t>
            </a:r>
            <a:r>
              <a:rPr lang="el-GR" sz="2200" dirty="0" smtClean="0"/>
              <a:t>ανέδειξε προφίλ περισσότερο συμβατό με αδενοκαρκίνωμα πνεύμονα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200" dirty="0" smtClean="0"/>
              <a:t>Κατά τη σταδιοποίηση, ανευρίσκεται ευμεγέθης όζος ΔΚΛ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200" dirty="0" smtClean="0"/>
              <a:t>Τελική διάγνωση -&gt; </a:t>
            </a:r>
            <a:r>
              <a:rPr lang="el-GR" sz="2200" b="1" dirty="0" smtClean="0"/>
              <a:t>εντερικού τύπου αδενοκαρκίνωμα πνεύμονα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200" b="1" dirty="0" smtClean="0">
                <a:solidFill>
                  <a:srgbClr val="FF0000"/>
                </a:solidFill>
              </a:rPr>
              <a:t>Προσοχή: ίδια μορφολοφία, ενίοτε ίδιος ανοσοφαινότυπος με το πρωτοπαθές αδενοκαρκίνωμα παχέος εντέρου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200" dirty="0" smtClean="0"/>
              <a:t>Αν η σταδιοποίηση είχε γίνει νωρίτερα και είχε τεθεί υπόψη του Παθολογοανατόμου, η διαφορική διάγνωση θα ήταν πλήρης</a:t>
            </a:r>
            <a:endParaRPr lang="en-US" sz="2200" dirty="0"/>
          </a:p>
        </p:txBody>
      </p:sp>
      <p:sp>
        <p:nvSpPr>
          <p:cNvPr id="9" name="TextBox 8"/>
          <p:cNvSpPr txBox="1"/>
          <p:nvPr/>
        </p:nvSpPr>
        <p:spPr>
          <a:xfrm>
            <a:off x="11624441" y="18733"/>
            <a:ext cx="6672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@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https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://www.pathologyoutlines.com/topic/colontumoradenocarcinoma.html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48600" y="9879568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i="1" dirty="0" smtClean="0"/>
              <a:t>IARC, 2021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05432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0" y="0"/>
            <a:ext cx="6858000" cy="10287000"/>
          </a:xfrm>
          <a:custGeom>
            <a:avLst/>
            <a:gdLst/>
            <a:ahLst/>
            <a:cxnLst/>
            <a:rect l="l" t="t" r="r" b="b"/>
            <a:pathLst>
              <a:path w="6858000" h="10287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5000" r="-25000"/>
            </a:stretch>
          </a:blipFill>
        </p:spPr>
      </p:sp>
      <p:pic>
        <p:nvPicPr>
          <p:cNvPr id="3074" name="Picture 2" descr="Fig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0332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9372600" y="186095"/>
            <a:ext cx="4572000" cy="9910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200" dirty="0" smtClean="0"/>
              <a:t>Η σημασία του κλινικού πλαισίου: παράδειγμα </a:t>
            </a:r>
            <a:r>
              <a:rPr lang="en-US" sz="2200" dirty="0" smtClean="0"/>
              <a:t>3</a:t>
            </a:r>
            <a:r>
              <a:rPr lang="el-GR" sz="2200" baseline="30000" dirty="0" smtClean="0"/>
              <a:t>ο</a:t>
            </a:r>
            <a:r>
              <a:rPr lang="el-GR" sz="2200" dirty="0" smtClean="0"/>
              <a:t> </a:t>
            </a:r>
          </a:p>
          <a:p>
            <a:endParaRPr lang="el-GR" sz="2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200" dirty="0" smtClean="0"/>
              <a:t>Το Παθολογοανατομικό εργαστήριο δέχεται παρασκεύασμα ΔΚΛ που συμφύεται με πλευρά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200" dirty="0" smtClean="0"/>
              <a:t>Κατά τη διάνοιξη και την ιστοληψία δεν αναγνωρίζεται μακροσκοπικά νεόπλασμα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200" dirty="0" smtClean="0"/>
              <a:t>Κατά τη μικροσκόπηση των τομών, δεν αναγνωρίζεται επίσης νεόπλασμα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200" dirty="0" smtClean="0"/>
              <a:t>Κατά την ανασκόπηση του περιστατικού, ο Παθολογονατόμος εντοπίζει την έκθεση της προηγούμενης βιοψίας του ασθενούς, όπου διαπιστώνεται ότι το νεόπλασμα του ασθενούς παρουσίαζε αναδιάταξη της </a:t>
            </a:r>
            <a:r>
              <a:rPr lang="en-US" sz="2200" dirty="0" smtClean="0"/>
              <a:t>ALK</a:t>
            </a:r>
            <a:r>
              <a:rPr lang="el-GR" sz="2200" dirty="0" smtClean="0"/>
              <a:t> </a:t>
            </a:r>
            <a:endParaRPr lang="en-US" sz="2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200" dirty="0" smtClean="0"/>
              <a:t>Κατόπιν επικοινωνίας με τους θεράποντες, διαπιστώνεται ότι ο ασθενής έχει λάβει στοχευμένη θεραπεία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200" dirty="0" smtClean="0"/>
              <a:t>Η απουσία νεοπλάσματος αντιστοιχεί σε πλήρη ανταπόκριση</a:t>
            </a:r>
            <a:endParaRPr lang="en-US" sz="2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200" b="1" dirty="0" smtClean="0">
                <a:solidFill>
                  <a:srgbClr val="FF0000"/>
                </a:solidFill>
              </a:rPr>
              <a:t>Προσοχή: τόσο η λήψη όσο και η μη λήψη προεγχειρητικής θεραπείας πρέπει να αναγράφεται στο ιστορικό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478000" y="9879568"/>
            <a:ext cx="3733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i="1" dirty="0" smtClean="0"/>
              <a:t>Nishino et al., 2012</a:t>
            </a:r>
            <a:endParaRPr 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</p:sp>
      <p:sp>
        <p:nvSpPr>
          <p:cNvPr id="3" name="Freeform 3"/>
          <p:cNvSpPr/>
          <p:nvPr/>
        </p:nvSpPr>
        <p:spPr>
          <a:xfrm rot="2925483">
            <a:off x="5978889" y="4633519"/>
            <a:ext cx="15026802" cy="1591351"/>
          </a:xfrm>
          <a:custGeom>
            <a:avLst/>
            <a:gdLst/>
            <a:ahLst/>
            <a:cxnLst/>
            <a:rect l="l" t="t" r="r" b="b"/>
            <a:pathLst>
              <a:path w="15026802" h="1591351">
                <a:moveTo>
                  <a:pt x="0" y="0"/>
                </a:moveTo>
                <a:lnTo>
                  <a:pt x="15026802" y="0"/>
                </a:lnTo>
                <a:lnTo>
                  <a:pt x="15026802" y="1591350"/>
                </a:lnTo>
                <a:lnTo>
                  <a:pt x="0" y="15913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86495"/>
            </a:stretch>
          </a:blipFill>
        </p:spPr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9046979" y="0"/>
            <a:ext cx="9241021" cy="10396149"/>
            <a:chOff x="0" y="0"/>
            <a:chExt cx="5370413" cy="604171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370413" cy="6041715"/>
            </a:xfrm>
            <a:custGeom>
              <a:avLst/>
              <a:gdLst/>
              <a:ahLst/>
              <a:cxnLst/>
              <a:rect l="l" t="t" r="r" b="b"/>
              <a:pathLst>
                <a:path w="5370413" h="6041715">
                  <a:moveTo>
                    <a:pt x="5370413" y="0"/>
                  </a:moveTo>
                  <a:lnTo>
                    <a:pt x="5370413" y="6041715"/>
                  </a:lnTo>
                  <a:cubicBezTo>
                    <a:pt x="3580275" y="4027810"/>
                    <a:pt x="1790138" y="2013905"/>
                    <a:pt x="0" y="0"/>
                  </a:cubicBezTo>
                  <a:lnTo>
                    <a:pt x="5370413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0" y="0"/>
              <a:ext cx="5370413" cy="6041715"/>
            </a:xfrm>
            <a:custGeom>
              <a:avLst/>
              <a:gdLst/>
              <a:ahLst/>
              <a:cxnLst/>
              <a:rect l="l" t="t" r="r" b="b"/>
              <a:pathLst>
                <a:path w="5370413" h="6041715">
                  <a:moveTo>
                    <a:pt x="5370413" y="0"/>
                  </a:moveTo>
                  <a:lnTo>
                    <a:pt x="5370413" y="6041715"/>
                  </a:lnTo>
                  <a:cubicBezTo>
                    <a:pt x="3580275" y="4027810"/>
                    <a:pt x="1790138" y="2013905"/>
                    <a:pt x="0" y="0"/>
                  </a:cubicBezTo>
                  <a:lnTo>
                    <a:pt x="5370413" y="0"/>
                  </a:lnTo>
                  <a:close/>
                </a:path>
              </a:pathLst>
            </a:custGeom>
            <a:blipFill>
              <a:blip r:embed="rId4"/>
              <a:stretch>
                <a:fillRect l="-6250" r="-6250"/>
              </a:stretch>
            </a:blipFill>
          </p:spPr>
        </p:sp>
      </p:grpSp>
      <p:grpSp>
        <p:nvGrpSpPr>
          <p:cNvPr id="15" name="Group 15"/>
          <p:cNvGrpSpPr/>
          <p:nvPr/>
        </p:nvGrpSpPr>
        <p:grpSpPr>
          <a:xfrm>
            <a:off x="-3950263" y="803081"/>
            <a:ext cx="15859325" cy="2258023"/>
            <a:chOff x="0" y="0"/>
            <a:chExt cx="1537211" cy="21886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537211" cy="218865"/>
            </a:xfrm>
            <a:custGeom>
              <a:avLst/>
              <a:gdLst/>
              <a:ahLst/>
              <a:cxnLst/>
              <a:rect l="l" t="t" r="r" b="b"/>
              <a:pathLst>
                <a:path w="1537211" h="218865">
                  <a:moveTo>
                    <a:pt x="1334011" y="0"/>
                  </a:moveTo>
                  <a:lnTo>
                    <a:pt x="0" y="0"/>
                  </a:lnTo>
                  <a:lnTo>
                    <a:pt x="203200" y="218865"/>
                  </a:lnTo>
                  <a:lnTo>
                    <a:pt x="1537211" y="218865"/>
                  </a:lnTo>
                  <a:lnTo>
                    <a:pt x="1334011" y="0"/>
                  </a:lnTo>
                  <a:close/>
                </a:path>
              </a:pathLst>
            </a:custGeom>
            <a:solidFill>
              <a:srgbClr val="010101"/>
            </a:solidFill>
            <a:ln cap="sq">
              <a:noFill/>
              <a:prstDash val="solid"/>
              <a:miter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01600" y="-19050"/>
              <a:ext cx="1334011" cy="2379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70792" y="3883878"/>
            <a:ext cx="12859408" cy="57554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err="1"/>
              <a:t>Adl</a:t>
            </a:r>
            <a:r>
              <a:rPr lang="en-US" sz="2200" dirty="0"/>
              <a:t>, A., Shaheed, I. B., </a:t>
            </a:r>
            <a:r>
              <a:rPr lang="en-US" sz="2200" dirty="0" err="1"/>
              <a:t>Shaalan</a:t>
            </a:r>
            <a:r>
              <a:rPr lang="en-US" sz="2200" dirty="0"/>
              <a:t>, M. I., Al-</a:t>
            </a:r>
            <a:r>
              <a:rPr lang="en-US" sz="2200" dirty="0" err="1"/>
              <a:t>Mokaddem</a:t>
            </a:r>
            <a:r>
              <a:rPr lang="en-US" sz="2200" dirty="0"/>
              <a:t>, A. K., &amp; </a:t>
            </a:r>
            <a:r>
              <a:rPr lang="en-US" sz="2200" dirty="0" err="1"/>
              <a:t>Hassanien</a:t>
            </a:r>
            <a:r>
              <a:rPr lang="en-US" sz="2200" dirty="0"/>
              <a:t>, A. E. (2014). Digital Pathological Services Capability Framework. </a:t>
            </a:r>
            <a:r>
              <a:rPr lang="en-US" sz="2200" i="1" dirty="0"/>
              <a:t>Communications in Computer and Information Science</a:t>
            </a:r>
            <a:r>
              <a:rPr lang="en-US" sz="2200" dirty="0"/>
              <a:t>, 109–118. https://doi.org/10.1007/978-3-319-13461-1_12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Chan, J. K. (2014). The wonderful colors of the hematoxylin–eosin stain in Diagnostic Surgical Pathology. </a:t>
            </a:r>
            <a:r>
              <a:rPr lang="en-US" sz="2200" i="1" dirty="0"/>
              <a:t>International Journal of Surgical Pathology</a:t>
            </a:r>
            <a:r>
              <a:rPr lang="en-US" sz="2200" dirty="0"/>
              <a:t>, </a:t>
            </a:r>
            <a:r>
              <a:rPr lang="en-US" sz="2200" i="1" dirty="0"/>
              <a:t>22</a:t>
            </a:r>
            <a:r>
              <a:rPr lang="en-US" sz="2200" dirty="0"/>
              <a:t>(1), 12–32. https://doi.org/10.1177/1066896913517939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Cheng, L., </a:t>
            </a:r>
            <a:r>
              <a:rPr lang="en-US" sz="2200" dirty="0" err="1"/>
              <a:t>Netto</a:t>
            </a:r>
            <a:r>
              <a:rPr lang="en-US" sz="2200" dirty="0"/>
              <a:t>, G. J., &amp; </a:t>
            </a:r>
            <a:r>
              <a:rPr lang="en-US" sz="2200" dirty="0" err="1"/>
              <a:t>Eble</a:t>
            </a:r>
            <a:r>
              <a:rPr lang="en-US" sz="2200" dirty="0"/>
              <a:t>, J. N. (2023). </a:t>
            </a:r>
            <a:r>
              <a:rPr lang="en-US" sz="2200" i="1" dirty="0"/>
              <a:t>Molecular surgical pathology</a:t>
            </a:r>
            <a:r>
              <a:rPr lang="en-US" sz="2200" dirty="0"/>
              <a:t>. Springer International Publishing Springer.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err="1"/>
              <a:t>Dridi</a:t>
            </a:r>
            <a:r>
              <a:rPr lang="en-US" sz="2200" dirty="0"/>
              <a:t>, M., </a:t>
            </a:r>
            <a:r>
              <a:rPr lang="en-US" sz="2200" dirty="0" err="1"/>
              <a:t>Boutonnat</a:t>
            </a:r>
            <a:r>
              <a:rPr lang="en-US" sz="2200" dirty="0"/>
              <a:t>, J., </a:t>
            </a:r>
            <a:r>
              <a:rPr lang="en-US" sz="2200" dirty="0" err="1"/>
              <a:t>Dumollard</a:t>
            </a:r>
            <a:r>
              <a:rPr lang="en-US" sz="2200" dirty="0"/>
              <a:t>, J. M., </a:t>
            </a:r>
            <a:r>
              <a:rPr lang="en-US" sz="2200" dirty="0" err="1"/>
              <a:t>Peoc’h</a:t>
            </a:r>
            <a:r>
              <a:rPr lang="en-US" sz="2200" dirty="0"/>
              <a:t>, M., &amp; </a:t>
            </a:r>
            <a:r>
              <a:rPr lang="en-US" sz="2200" dirty="0" err="1"/>
              <a:t>Karpathiou</a:t>
            </a:r>
            <a:r>
              <a:rPr lang="en-US" sz="2200" dirty="0"/>
              <a:t>, G. (2021). INSM1 expression in </a:t>
            </a:r>
            <a:r>
              <a:rPr lang="en-US" sz="2200" dirty="0" err="1"/>
              <a:t>Chordomas</a:t>
            </a:r>
            <a:r>
              <a:rPr lang="en-US" sz="2200" dirty="0"/>
              <a:t>. </a:t>
            </a:r>
            <a:r>
              <a:rPr lang="en-US" sz="2200" i="1" dirty="0"/>
              <a:t>American Journal of Clinical Pathology</a:t>
            </a:r>
            <a:r>
              <a:rPr lang="en-US" sz="2200" dirty="0"/>
              <a:t>, </a:t>
            </a:r>
            <a:r>
              <a:rPr lang="en-US" sz="2200" i="1" dirty="0"/>
              <a:t>156</a:t>
            </a:r>
            <a:r>
              <a:rPr lang="en-US" sz="2200" dirty="0"/>
              <a:t>(3), 334–339. https://doi.org/10.1093/ajcp/aqaa250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Goldblum, J. R., Lamps, L. W., </a:t>
            </a:r>
            <a:r>
              <a:rPr lang="en-US" sz="2200" dirty="0" err="1"/>
              <a:t>McKenney</a:t>
            </a:r>
            <a:r>
              <a:rPr lang="en-US" sz="2200" dirty="0"/>
              <a:t>, J. K., Myers, J. L., Ackerman, L. V., &amp; </a:t>
            </a:r>
            <a:r>
              <a:rPr lang="en-US" sz="2200" dirty="0" err="1"/>
              <a:t>Rosai</a:t>
            </a:r>
            <a:r>
              <a:rPr lang="en-US" sz="2200" dirty="0"/>
              <a:t>, J. (2018). </a:t>
            </a:r>
            <a:r>
              <a:rPr lang="en-US" sz="2200" i="1" dirty="0" err="1"/>
              <a:t>Rosai</a:t>
            </a:r>
            <a:r>
              <a:rPr lang="en-US" sz="2200" i="1" dirty="0"/>
              <a:t> and Ackerman’s Surgical Pathology</a:t>
            </a:r>
            <a:r>
              <a:rPr lang="en-US" sz="2200" dirty="0"/>
              <a:t>. Elsevier.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Nishino, M., </a:t>
            </a:r>
            <a:r>
              <a:rPr lang="en-US" sz="2200" dirty="0" err="1"/>
              <a:t>Klepeis</a:t>
            </a:r>
            <a:r>
              <a:rPr lang="en-US" sz="2200" dirty="0"/>
              <a:t>, V. E., </a:t>
            </a:r>
            <a:r>
              <a:rPr lang="en-US" sz="2200" dirty="0" err="1"/>
              <a:t>Yeap</a:t>
            </a:r>
            <a:r>
              <a:rPr lang="en-US" sz="2200" dirty="0"/>
              <a:t>, B. Y., </a:t>
            </a:r>
            <a:r>
              <a:rPr lang="en-US" sz="2200" dirty="0" err="1"/>
              <a:t>Bergethon</a:t>
            </a:r>
            <a:r>
              <a:rPr lang="en-US" sz="2200" dirty="0"/>
              <a:t>, K., Morales-</a:t>
            </a:r>
            <a:r>
              <a:rPr lang="en-US" sz="2200" dirty="0" err="1"/>
              <a:t>Oyarvide</a:t>
            </a:r>
            <a:r>
              <a:rPr lang="en-US" sz="2200" dirty="0"/>
              <a:t>, V., Dias-</a:t>
            </a:r>
            <a:r>
              <a:rPr lang="en-US" sz="2200" dirty="0" err="1"/>
              <a:t>Santagata</a:t>
            </a:r>
            <a:r>
              <a:rPr lang="en-US" sz="2200" dirty="0"/>
              <a:t>, D., Yagi, Y., Mark, E. J., </a:t>
            </a:r>
            <a:r>
              <a:rPr lang="en-US" sz="2200" dirty="0" err="1"/>
              <a:t>Iafrate</a:t>
            </a:r>
            <a:r>
              <a:rPr lang="en-US" sz="2200" dirty="0"/>
              <a:t>, A. J., &amp; Mino-</a:t>
            </a:r>
            <a:r>
              <a:rPr lang="en-US" sz="2200" dirty="0" err="1"/>
              <a:t>Kenudson</a:t>
            </a:r>
            <a:r>
              <a:rPr lang="en-US" sz="2200" dirty="0"/>
              <a:t>, M. (2012). Histologic and </a:t>
            </a:r>
            <a:r>
              <a:rPr lang="en-US" sz="2200" dirty="0" err="1"/>
              <a:t>cytomorphologic</a:t>
            </a:r>
            <a:r>
              <a:rPr lang="en-US" sz="2200" dirty="0"/>
              <a:t> features of </a:t>
            </a:r>
            <a:r>
              <a:rPr lang="en-US" sz="2200" dirty="0" err="1"/>
              <a:t>Alk</a:t>
            </a:r>
            <a:r>
              <a:rPr lang="en-US" sz="2200" dirty="0"/>
              <a:t>-rearranged lung adenocarcinomas. </a:t>
            </a:r>
            <a:r>
              <a:rPr lang="en-US" sz="2200" i="1" dirty="0"/>
              <a:t>Modern Pathology</a:t>
            </a:r>
            <a:r>
              <a:rPr lang="en-US" sz="2200" dirty="0"/>
              <a:t>, </a:t>
            </a:r>
            <a:r>
              <a:rPr lang="en-US" sz="2200" i="1" dirty="0"/>
              <a:t>25</a:t>
            </a:r>
            <a:r>
              <a:rPr lang="en-US" sz="2200" dirty="0"/>
              <a:t>(11), 1462–1472. https://doi.org/10.1038/modpathol.2012.109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err="1"/>
              <a:t>Suvarna</a:t>
            </a:r>
            <a:r>
              <a:rPr lang="en-US" sz="2200" dirty="0"/>
              <a:t>, S. K., Layton, C., &amp; Bancroft, J. D. (2019). </a:t>
            </a:r>
            <a:r>
              <a:rPr lang="en-US" sz="2200" i="1" dirty="0"/>
              <a:t>Bancroft’s theory and practice of histological techniques</a:t>
            </a:r>
            <a:r>
              <a:rPr lang="en-US" sz="2200" dirty="0"/>
              <a:t>. Elsevier.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i="1" dirty="0"/>
              <a:t>Thoracic </a:t>
            </a:r>
            <a:r>
              <a:rPr lang="en-US" sz="2200" i="1" dirty="0" err="1"/>
              <a:t>tumours</a:t>
            </a:r>
            <a:r>
              <a:rPr lang="en-US" sz="2200" dirty="0"/>
              <a:t>. (2021). . International Agency for Research on Cancer. </a:t>
            </a:r>
            <a:endParaRPr lang="en-US" sz="2200" dirty="0">
              <a:effectLst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-13973" y="717541"/>
            <a:ext cx="9843773" cy="22923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9286"/>
              </a:lnSpc>
              <a:spcBef>
                <a:spcPct val="0"/>
              </a:spcBef>
            </a:pPr>
            <a:r>
              <a:rPr lang="el-GR" sz="4800" u="none" strike="noStrike" spc="53" dirty="0" smtClean="0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ΒΙΒΛΙΟΓΡΑΦΙΑ (ΟΠΟΥ ΔΕΝ ΑΝΑΦΕΡΕΤΑΙ)</a:t>
            </a:r>
            <a:endParaRPr lang="en-US" sz="4800" u="none" strike="noStrike" spc="53" dirty="0">
              <a:solidFill>
                <a:srgbClr val="FFFFFF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</p:spTree>
    <p:extLst>
      <p:ext uri="{BB962C8B-B14F-4D97-AF65-F5344CB8AC3E}">
        <p14:creationId xmlns:p14="http://schemas.microsoft.com/office/powerpoint/2010/main" val="431026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764344">
            <a:off x="7499531" y="-923721"/>
            <a:ext cx="1088513" cy="11908815"/>
            <a:chOff x="0" y="0"/>
            <a:chExt cx="286687" cy="313647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6687" cy="3136478"/>
            </a:xfrm>
            <a:custGeom>
              <a:avLst/>
              <a:gdLst/>
              <a:ahLst/>
              <a:cxnLst/>
              <a:rect l="l" t="t" r="r" b="b"/>
              <a:pathLst>
                <a:path w="286687" h="3136478">
                  <a:moveTo>
                    <a:pt x="0" y="0"/>
                  </a:moveTo>
                  <a:lnTo>
                    <a:pt x="286687" y="0"/>
                  </a:lnTo>
                  <a:lnTo>
                    <a:pt x="286687" y="3136478"/>
                  </a:lnTo>
                  <a:lnTo>
                    <a:pt x="0" y="3136478"/>
                  </a:lnTo>
                  <a:close/>
                </a:path>
              </a:pathLst>
            </a:custGeom>
            <a:gradFill rotWithShape="1">
              <a:gsLst>
                <a:gs pos="0">
                  <a:srgbClr val="696969">
                    <a:alpha val="41040"/>
                  </a:srgbClr>
                </a:gs>
                <a:gs pos="33333">
                  <a:srgbClr val="B4B4B4">
                    <a:alpha val="47025"/>
                  </a:srgbClr>
                </a:gs>
                <a:gs pos="66667">
                  <a:srgbClr val="EEEEEE">
                    <a:alpha val="40185"/>
                  </a:srgbClr>
                </a:gs>
                <a:gs pos="100000">
                  <a:srgbClr val="FBFBFB">
                    <a:alpha val="12540"/>
                  </a:srgbClr>
                </a:gs>
              </a:gsLst>
              <a:lin ang="0"/>
            </a:gra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286687" cy="31555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2918" y="0"/>
            <a:ext cx="8585708" cy="10287000"/>
            <a:chOff x="0" y="0"/>
            <a:chExt cx="8585708" cy="10287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585708" cy="10287000"/>
            </a:xfrm>
            <a:custGeom>
              <a:avLst/>
              <a:gdLst/>
              <a:ahLst/>
              <a:cxnLst/>
              <a:rect l="l" t="t" r="r" b="b"/>
              <a:pathLst>
                <a:path w="8585708" h="10287000">
                  <a:moveTo>
                    <a:pt x="8585708" y="762"/>
                  </a:moveTo>
                  <a:cubicBezTo>
                    <a:pt x="8581644" y="20447"/>
                    <a:pt x="8577961" y="40132"/>
                    <a:pt x="8573515" y="59690"/>
                  </a:cubicBezTo>
                  <a:cubicBezTo>
                    <a:pt x="8478139" y="485521"/>
                    <a:pt x="8382635" y="911225"/>
                    <a:pt x="8287258" y="1337056"/>
                  </a:cubicBezTo>
                  <a:cubicBezTo>
                    <a:pt x="8146288" y="1966722"/>
                    <a:pt x="8005699" y="2596388"/>
                    <a:pt x="7864601" y="3225927"/>
                  </a:cubicBezTo>
                  <a:cubicBezTo>
                    <a:pt x="7691247" y="3999103"/>
                    <a:pt x="7517384" y="4772152"/>
                    <a:pt x="7344028" y="5545328"/>
                  </a:cubicBezTo>
                  <a:cubicBezTo>
                    <a:pt x="7194676" y="6211443"/>
                    <a:pt x="7045578" y="6877558"/>
                    <a:pt x="6896353" y="7543800"/>
                  </a:cubicBezTo>
                  <a:cubicBezTo>
                    <a:pt x="6765289" y="8129016"/>
                    <a:pt x="6634480" y="8714105"/>
                    <a:pt x="6503162" y="9299194"/>
                  </a:cubicBezTo>
                  <a:cubicBezTo>
                    <a:pt x="6429375" y="9628251"/>
                    <a:pt x="6354953" y="9957181"/>
                    <a:pt x="6280785" y="10286238"/>
                  </a:cubicBezTo>
                  <a:cubicBezTo>
                    <a:pt x="4199382" y="10286238"/>
                    <a:pt x="2118106" y="10286111"/>
                    <a:pt x="36830" y="10287000"/>
                  </a:cubicBezTo>
                  <a:cubicBezTo>
                    <a:pt x="6731" y="10287000"/>
                    <a:pt x="0" y="10280269"/>
                    <a:pt x="0" y="10250043"/>
                  </a:cubicBezTo>
                  <a:cubicBezTo>
                    <a:pt x="762" y="6845681"/>
                    <a:pt x="762" y="3441319"/>
                    <a:pt x="0" y="36957"/>
                  </a:cubicBezTo>
                  <a:cubicBezTo>
                    <a:pt x="0" y="6731"/>
                    <a:pt x="6731" y="0"/>
                    <a:pt x="36830" y="0"/>
                  </a:cubicBezTo>
                  <a:cubicBezTo>
                    <a:pt x="2886456" y="762"/>
                    <a:pt x="5736082" y="762"/>
                    <a:pt x="8585708" y="762"/>
                  </a:cubicBezTo>
                  <a:close/>
                </a:path>
              </a:pathLst>
            </a:custGeom>
            <a:blipFill>
              <a:blip r:embed="rId2" cstate="print"/>
              <a:stretch>
                <a:fillRect l="-9907" r="-9907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5683558" y="984829"/>
            <a:ext cx="9870338" cy="4920671"/>
            <a:chOff x="0" y="0"/>
            <a:chExt cx="2599595" cy="217902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599595" cy="2179021"/>
            </a:xfrm>
            <a:custGeom>
              <a:avLst/>
              <a:gdLst/>
              <a:ahLst/>
              <a:cxnLst/>
              <a:rect l="l" t="t" r="r" b="b"/>
              <a:pathLst>
                <a:path w="2599595" h="2179021">
                  <a:moveTo>
                    <a:pt x="20393" y="0"/>
                  </a:moveTo>
                  <a:lnTo>
                    <a:pt x="2579202" y="0"/>
                  </a:lnTo>
                  <a:cubicBezTo>
                    <a:pt x="2584610" y="0"/>
                    <a:pt x="2589798" y="2149"/>
                    <a:pt x="2593622" y="5973"/>
                  </a:cubicBezTo>
                  <a:cubicBezTo>
                    <a:pt x="2597447" y="9798"/>
                    <a:pt x="2599595" y="14985"/>
                    <a:pt x="2599595" y="20393"/>
                  </a:cubicBezTo>
                  <a:lnTo>
                    <a:pt x="2599595" y="2158628"/>
                  </a:lnTo>
                  <a:cubicBezTo>
                    <a:pt x="2599595" y="2164037"/>
                    <a:pt x="2597447" y="2169224"/>
                    <a:pt x="2593622" y="2173048"/>
                  </a:cubicBezTo>
                  <a:cubicBezTo>
                    <a:pt x="2589798" y="2176873"/>
                    <a:pt x="2584610" y="2179021"/>
                    <a:pt x="2579202" y="2179021"/>
                  </a:cubicBezTo>
                  <a:lnTo>
                    <a:pt x="20393" y="2179021"/>
                  </a:lnTo>
                  <a:cubicBezTo>
                    <a:pt x="14985" y="2179021"/>
                    <a:pt x="9798" y="2176873"/>
                    <a:pt x="5973" y="2173048"/>
                  </a:cubicBezTo>
                  <a:cubicBezTo>
                    <a:pt x="2149" y="2169224"/>
                    <a:pt x="0" y="2164037"/>
                    <a:pt x="0" y="2158628"/>
                  </a:cubicBezTo>
                  <a:lnTo>
                    <a:pt x="0" y="20393"/>
                  </a:lnTo>
                  <a:cubicBezTo>
                    <a:pt x="0" y="14985"/>
                    <a:pt x="2149" y="9798"/>
                    <a:pt x="5973" y="5973"/>
                  </a:cubicBezTo>
                  <a:cubicBezTo>
                    <a:pt x="9798" y="2149"/>
                    <a:pt x="14985" y="0"/>
                    <a:pt x="20393" y="0"/>
                  </a:cubicBezTo>
                  <a:close/>
                </a:path>
              </a:pathLst>
            </a:custGeom>
            <a:solidFill>
              <a:srgbClr val="FFFFFF">
                <a:alpha val="58824"/>
              </a:srgbClr>
            </a:solidFill>
            <a:ln w="38100" cap="rnd">
              <a:solidFill>
                <a:srgbClr val="000000">
                  <a:alpha val="58824"/>
                </a:srgbClr>
              </a:solidFill>
              <a:prstDash val="solid"/>
              <a:round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19050"/>
              <a:ext cx="2599595" cy="21980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59"/>
                </a:lnSpc>
              </a:pPr>
              <a:endParaRPr/>
            </a:p>
          </p:txBody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6997161" y="3100177"/>
            <a:ext cx="2706695" cy="2696122"/>
            <a:chOff x="0" y="0"/>
            <a:chExt cx="6502400" cy="6477000"/>
          </a:xfrm>
        </p:grpSpPr>
        <p:sp>
          <p:nvSpPr>
            <p:cNvPr id="11" name="Freeform 11"/>
            <p:cNvSpPr/>
            <p:nvPr/>
          </p:nvSpPr>
          <p:spPr>
            <a:xfrm>
              <a:off x="-23042" y="119185"/>
              <a:ext cx="6542159" cy="6244242"/>
            </a:xfrm>
            <a:custGeom>
              <a:avLst/>
              <a:gdLst/>
              <a:ahLst/>
              <a:cxnLst/>
              <a:rect l="l" t="t" r="r" b="b"/>
              <a:pathLst>
                <a:path w="6542159" h="6244242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>
              <a:blip r:embed="rId3" cstate="print"/>
              <a:stretch>
                <a:fillRect l="223" t="-1901" r="223" b="-1901"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>
              <a:off x="73038" y="66269"/>
              <a:ext cx="6350000" cy="6349987"/>
            </a:xfrm>
            <a:custGeom>
              <a:avLst/>
              <a:gdLst/>
              <a:ahLst/>
              <a:cxnLst/>
              <a:rect l="l" t="t" r="r" b="b"/>
              <a:pathLst>
                <a:path w="6350000" h="6349987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040506"/>
            </a:solidFill>
          </p:spPr>
        </p:sp>
      </p:grpSp>
      <p:sp>
        <p:nvSpPr>
          <p:cNvPr id="13" name="Freeform 13"/>
          <p:cNvSpPr/>
          <p:nvPr/>
        </p:nvSpPr>
        <p:spPr>
          <a:xfrm>
            <a:off x="9915711" y="4076700"/>
            <a:ext cx="399176" cy="399176"/>
          </a:xfrm>
          <a:custGeom>
            <a:avLst/>
            <a:gdLst/>
            <a:ahLst/>
            <a:cxnLst/>
            <a:rect l="l" t="t" r="r" b="b"/>
            <a:pathLst>
              <a:path w="399176" h="399176">
                <a:moveTo>
                  <a:pt x="0" y="0"/>
                </a:moveTo>
                <a:lnTo>
                  <a:pt x="399176" y="0"/>
                </a:lnTo>
                <a:lnTo>
                  <a:pt x="399176" y="399175"/>
                </a:lnTo>
                <a:lnTo>
                  <a:pt x="0" y="399175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9915711" y="4914900"/>
            <a:ext cx="399176" cy="399176"/>
          </a:xfrm>
          <a:custGeom>
            <a:avLst/>
            <a:gdLst/>
            <a:ahLst/>
            <a:cxnLst/>
            <a:rect l="l" t="t" r="r" b="b"/>
            <a:pathLst>
              <a:path w="399176" h="399176">
                <a:moveTo>
                  <a:pt x="0" y="0"/>
                </a:moveTo>
                <a:lnTo>
                  <a:pt x="399176" y="0"/>
                </a:lnTo>
                <a:lnTo>
                  <a:pt x="399176" y="399176"/>
                </a:lnTo>
                <a:lnTo>
                  <a:pt x="0" y="399176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5683558" y="1146096"/>
            <a:ext cx="9870338" cy="18723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291"/>
              </a:lnSpc>
              <a:spcBef>
                <a:spcPct val="0"/>
              </a:spcBef>
            </a:pPr>
            <a:r>
              <a:rPr lang="el-GR" sz="5400" spc="184" dirty="0" smtClean="0">
                <a:solidFill>
                  <a:srgbClr val="010101"/>
                </a:solidFill>
                <a:latin typeface="Times New Roman" pitchFamily="18" charset="0"/>
                <a:cs typeface="Times New Roman" pitchFamily="18" charset="0"/>
              </a:rPr>
              <a:t>ΕΥΧΑΡΙΣΤΩ ΓΙΑ ΤΗΝ ΠΡΟΣΟΧΗ ΣΑΣ.</a:t>
            </a:r>
            <a:endParaRPr lang="en-US" sz="5400" spc="184" dirty="0">
              <a:solidFill>
                <a:srgbClr val="01010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9915711" y="3054138"/>
            <a:ext cx="2706695" cy="4141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8"/>
              </a:lnSpc>
            </a:pPr>
            <a:r>
              <a:rPr lang="el-GR" sz="2416" spc="-48" dirty="0" smtClean="0">
                <a:solidFill>
                  <a:srgbClr val="0101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Light Bold"/>
              </a:rPr>
              <a:t>Σταύρος Παντελάκος</a:t>
            </a:r>
            <a:endParaRPr lang="en-US" sz="2416" spc="-48" dirty="0">
              <a:solidFill>
                <a:srgbClr val="01010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tserrat Light Bold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9942142" y="3561912"/>
            <a:ext cx="4069598" cy="34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1"/>
              </a:lnSpc>
            </a:pPr>
            <a:r>
              <a:rPr lang="en-US" sz="2053" spc="16" dirty="0" smtClean="0">
                <a:solidFill>
                  <a:srgbClr val="010101"/>
                </a:solidFill>
                <a:latin typeface="Times New Roman" pitchFamily="18" charset="0"/>
                <a:cs typeface="Times New Roman" pitchFamily="18" charset="0"/>
              </a:rPr>
              <a:t>MD, MHA, PhD</a:t>
            </a:r>
            <a:endParaRPr lang="en-US" sz="2053" spc="16" dirty="0">
              <a:solidFill>
                <a:srgbClr val="01010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10452233" y="4941806"/>
            <a:ext cx="5092567" cy="3718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2856"/>
              </a:lnSpc>
              <a:spcBef>
                <a:spcPct val="0"/>
              </a:spcBef>
            </a:pPr>
            <a:r>
              <a:rPr lang="el-GR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ΓΝΝΘΑ «Η Σωτηρία»</a:t>
            </a:r>
            <a:endParaRPr lang="en-US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10452233" y="4082534"/>
            <a:ext cx="3559508" cy="7130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56"/>
              </a:lnSpc>
              <a:spcBef>
                <a:spcPct val="0"/>
              </a:spcBef>
            </a:pPr>
            <a:r>
              <a:rPr lang="en-GB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LinkedIn: </a:t>
            </a:r>
            <a:r>
              <a:rPr lang="el-GR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Σταύρος (</a:t>
            </a:r>
            <a:r>
              <a:rPr lang="en-GB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Stavros) </a:t>
            </a:r>
            <a:r>
              <a:rPr lang="el-GR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Παντελάκος (</a:t>
            </a:r>
            <a:r>
              <a:rPr lang="en-GB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Pantelakos)</a:t>
            </a:r>
            <a:endParaRPr lang="en-US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Rounded Rectangular Callout 32"/>
          <p:cNvSpPr/>
          <p:nvPr/>
        </p:nvSpPr>
        <p:spPr>
          <a:xfrm>
            <a:off x="13411200" y="6743700"/>
            <a:ext cx="3581400" cy="2590800"/>
          </a:xfrm>
          <a:prstGeom prst="wedgeRoundRectCallout">
            <a:avLst>
              <a:gd name="adj1" fmla="val -51549"/>
              <a:gd name="adj2" fmla="val -113971"/>
              <a:gd name="adj3" fmla="val 16667"/>
            </a:avLst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 smtClean="0">
                <a:solidFill>
                  <a:schemeClr val="tx1"/>
                </a:solidFill>
              </a:rPr>
              <a:t>Don’t forget to Like and Connect!</a:t>
            </a:r>
            <a:endParaRPr lang="en-GB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935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1037</TotalTime>
  <Words>1212</Words>
  <Application>Microsoft Office PowerPoint</Application>
  <PresentationFormat>Custom</PresentationFormat>
  <Paragraphs>116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Arial</vt:lpstr>
      <vt:lpstr>Montserrat Light Bold</vt:lpstr>
      <vt:lpstr>Times New Roman</vt:lpstr>
      <vt:lpstr>Calibri</vt:lpstr>
      <vt:lpstr>Montserrat Light</vt:lpstr>
      <vt:lpstr>Archivo Black</vt:lpstr>
      <vt:lpstr>Montserrat Classic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Grey Modern Professional Business Project Presentation</dc:title>
  <cp:lastModifiedBy>spant</cp:lastModifiedBy>
  <cp:revision>62</cp:revision>
  <dcterms:created xsi:type="dcterms:W3CDTF">2006-08-16T00:00:00Z</dcterms:created>
  <dcterms:modified xsi:type="dcterms:W3CDTF">2026-05-13T10:58:23Z</dcterms:modified>
  <dc:identifier>DAGfRQYDLI8</dc:identifier>
</cp:coreProperties>
</file>