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1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2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media/image23.jpg" ContentType="image/jpeg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6" r:id="rId3"/>
    <p:sldMasterId id="2147483688" r:id="rId4"/>
    <p:sldMasterId id="2147483700" r:id="rId5"/>
    <p:sldMasterId id="2147483706" r:id="rId6"/>
    <p:sldMasterId id="2147483712" r:id="rId7"/>
    <p:sldMasterId id="2147483725" r:id="rId8"/>
    <p:sldMasterId id="2147483731" r:id="rId9"/>
    <p:sldMasterId id="2147483737" r:id="rId10"/>
    <p:sldMasterId id="2147483750" r:id="rId11"/>
    <p:sldMasterId id="2147483762" r:id="rId12"/>
    <p:sldMasterId id="2147483791" r:id="rId13"/>
  </p:sldMasterIdLst>
  <p:notesMasterIdLst>
    <p:notesMasterId r:id="rId112"/>
  </p:notesMasterIdLst>
  <p:sldIdLst>
    <p:sldId id="256" r:id="rId14"/>
    <p:sldId id="257" r:id="rId15"/>
    <p:sldId id="2147481901" r:id="rId16"/>
    <p:sldId id="258" r:id="rId17"/>
    <p:sldId id="260" r:id="rId18"/>
    <p:sldId id="262" r:id="rId19"/>
    <p:sldId id="340" r:id="rId20"/>
    <p:sldId id="344" r:id="rId21"/>
    <p:sldId id="267" r:id="rId22"/>
    <p:sldId id="268" r:id="rId23"/>
    <p:sldId id="342" r:id="rId24"/>
    <p:sldId id="343" r:id="rId25"/>
    <p:sldId id="2147471646" r:id="rId26"/>
    <p:sldId id="2147481905" r:id="rId27"/>
    <p:sldId id="2147481902" r:id="rId28"/>
    <p:sldId id="259" r:id="rId29"/>
    <p:sldId id="2147481897" r:id="rId30"/>
    <p:sldId id="2147481893" r:id="rId31"/>
    <p:sldId id="2147481885" r:id="rId32"/>
    <p:sldId id="261" r:id="rId33"/>
    <p:sldId id="2147481887" r:id="rId34"/>
    <p:sldId id="2147481889" r:id="rId35"/>
    <p:sldId id="266" r:id="rId36"/>
    <p:sldId id="2147481890" r:id="rId37"/>
    <p:sldId id="2147481891" r:id="rId38"/>
    <p:sldId id="2147481892" r:id="rId39"/>
    <p:sldId id="2147481899" r:id="rId40"/>
    <p:sldId id="2147481895" r:id="rId41"/>
    <p:sldId id="275" r:id="rId42"/>
    <p:sldId id="2147481903" r:id="rId43"/>
    <p:sldId id="285" r:id="rId44"/>
    <p:sldId id="2147481906" r:id="rId45"/>
    <p:sldId id="2147481910" r:id="rId46"/>
    <p:sldId id="2147481911" r:id="rId47"/>
    <p:sldId id="322" r:id="rId48"/>
    <p:sldId id="2147481912" r:id="rId49"/>
    <p:sldId id="2147481913" r:id="rId50"/>
    <p:sldId id="2147481914" r:id="rId51"/>
    <p:sldId id="2147481915" r:id="rId52"/>
    <p:sldId id="2147481917" r:id="rId53"/>
    <p:sldId id="2147481919" r:id="rId54"/>
    <p:sldId id="2147481908" r:id="rId55"/>
    <p:sldId id="276" r:id="rId56"/>
    <p:sldId id="282" r:id="rId57"/>
    <p:sldId id="283" r:id="rId58"/>
    <p:sldId id="284" r:id="rId59"/>
    <p:sldId id="286" r:id="rId60"/>
    <p:sldId id="290" r:id="rId61"/>
    <p:sldId id="2147481921" r:id="rId62"/>
    <p:sldId id="2147481922" r:id="rId63"/>
    <p:sldId id="2147481923" r:id="rId64"/>
    <p:sldId id="264" r:id="rId65"/>
    <p:sldId id="2147481934" r:id="rId66"/>
    <p:sldId id="2147481924" r:id="rId67"/>
    <p:sldId id="2147481925" r:id="rId68"/>
    <p:sldId id="2147481927" r:id="rId69"/>
    <p:sldId id="2147481929" r:id="rId70"/>
    <p:sldId id="346" r:id="rId71"/>
    <p:sldId id="347" r:id="rId72"/>
    <p:sldId id="2147481932" r:id="rId73"/>
    <p:sldId id="2147481931" r:id="rId74"/>
    <p:sldId id="308" r:id="rId75"/>
    <p:sldId id="310" r:id="rId76"/>
    <p:sldId id="355" r:id="rId77"/>
    <p:sldId id="358" r:id="rId78"/>
    <p:sldId id="356" r:id="rId79"/>
    <p:sldId id="357" r:id="rId80"/>
    <p:sldId id="328" r:id="rId81"/>
    <p:sldId id="313" r:id="rId82"/>
    <p:sldId id="311" r:id="rId83"/>
    <p:sldId id="312" r:id="rId84"/>
    <p:sldId id="2147481941" r:id="rId85"/>
    <p:sldId id="2147481938" r:id="rId86"/>
    <p:sldId id="2147481942" r:id="rId87"/>
    <p:sldId id="271" r:id="rId88"/>
    <p:sldId id="2147481946" r:id="rId89"/>
    <p:sldId id="2147481962" r:id="rId90"/>
    <p:sldId id="2147481949" r:id="rId91"/>
    <p:sldId id="2147481950" r:id="rId92"/>
    <p:sldId id="277" r:id="rId93"/>
    <p:sldId id="2147481961" r:id="rId94"/>
    <p:sldId id="2147481960" r:id="rId95"/>
    <p:sldId id="287" r:id="rId96"/>
    <p:sldId id="360" r:id="rId97"/>
    <p:sldId id="332" r:id="rId98"/>
    <p:sldId id="288" r:id="rId99"/>
    <p:sldId id="2147481952" r:id="rId100"/>
    <p:sldId id="2147481953" r:id="rId101"/>
    <p:sldId id="2147481955" r:id="rId102"/>
    <p:sldId id="2147481964" r:id="rId103"/>
    <p:sldId id="301" r:id="rId104"/>
    <p:sldId id="289" r:id="rId105"/>
    <p:sldId id="337" r:id="rId106"/>
    <p:sldId id="303" r:id="rId107"/>
    <p:sldId id="2147481956" r:id="rId108"/>
    <p:sldId id="305" r:id="rId109"/>
    <p:sldId id="321" r:id="rId110"/>
    <p:sldId id="331" r:id="rId111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682"/>
  </p:normalViewPr>
  <p:slideViewPr>
    <p:cSldViewPr snapToGrid="0" showGuides="1">
      <p:cViewPr varScale="1">
        <p:scale>
          <a:sx n="59" d="100"/>
          <a:sy n="59" d="100"/>
        </p:scale>
        <p:origin x="940" y="5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3.xml"/><Relationship Id="rId107" Type="http://schemas.openxmlformats.org/officeDocument/2006/relationships/slide" Target="slides/slide9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slide" Target="slides/slide8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13" Type="http://schemas.openxmlformats.org/officeDocument/2006/relationships/presProps" Target="presProps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slide" Target="slides/slide90.xml"/><Relationship Id="rId108" Type="http://schemas.openxmlformats.org/officeDocument/2006/relationships/slide" Target="slides/slide95.xml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slide" Target="slides/slide93.xml"/><Relationship Id="rId114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slide" Target="slides/slide9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slide" Target="slides/slide97.xml"/><Relationship Id="rId115" Type="http://schemas.openxmlformats.org/officeDocument/2006/relationships/theme" Target="theme/theme1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slide" Target="slides/slide9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16" Type="http://schemas.openxmlformats.org/officeDocument/2006/relationships/tableStyles" Target="tableStyle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111" Type="http://schemas.openxmlformats.org/officeDocument/2006/relationships/slide" Target="slides/slide9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B6728-F82E-43CF-8BE3-9D4AC6F951B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58477550-5B06-4EB4-9FB2-725A19CFB489}">
      <dgm:prSet phldrT="[Text]" phldr="0"/>
      <dgm:spPr/>
      <dgm:t>
        <a:bodyPr/>
        <a:lstStyle/>
        <a:p>
          <a:r>
            <a:rPr lang="el-GR" dirty="0"/>
            <a:t>Καρκίνος Νεφρού</a:t>
          </a:r>
          <a:endParaRPr lang="en-GB" dirty="0"/>
        </a:p>
      </dgm:t>
    </dgm:pt>
    <dgm:pt modelId="{C963B2B6-4C70-4E01-BFBB-CE08DF5C20B7}" type="parTrans" cxnId="{6CFD67DD-2440-4FED-AC92-10793223F07A}">
      <dgm:prSet/>
      <dgm:spPr/>
      <dgm:t>
        <a:bodyPr/>
        <a:lstStyle/>
        <a:p>
          <a:endParaRPr lang="en-GB"/>
        </a:p>
      </dgm:t>
    </dgm:pt>
    <dgm:pt modelId="{567D407F-1FD3-4DD2-A49A-09BBD053E519}" type="sibTrans" cxnId="{6CFD67DD-2440-4FED-AC92-10793223F07A}">
      <dgm:prSet/>
      <dgm:spPr/>
      <dgm:t>
        <a:bodyPr/>
        <a:lstStyle/>
        <a:p>
          <a:endParaRPr lang="en-GB"/>
        </a:p>
      </dgm:t>
    </dgm:pt>
    <dgm:pt modelId="{367BE53D-01D7-4747-9EDE-9CB31F14CFE8}">
      <dgm:prSet phldrT="[Text]" phldr="0"/>
      <dgm:spPr/>
      <dgm:t>
        <a:bodyPr/>
        <a:lstStyle/>
        <a:p>
          <a:r>
            <a:rPr lang="el-GR" dirty="0"/>
            <a:t>Ουροθηλιακό Καρκίνωμα</a:t>
          </a:r>
          <a:endParaRPr lang="en-GB" dirty="0"/>
        </a:p>
      </dgm:t>
    </dgm:pt>
    <dgm:pt modelId="{A09541A0-F72D-4F58-8B25-22FBC0B208A6}" type="parTrans" cxnId="{7D51E8A5-815B-488C-984F-0D27F24EB9F3}">
      <dgm:prSet/>
      <dgm:spPr/>
      <dgm:t>
        <a:bodyPr/>
        <a:lstStyle/>
        <a:p>
          <a:endParaRPr lang="en-GB"/>
        </a:p>
      </dgm:t>
    </dgm:pt>
    <dgm:pt modelId="{744FEAAE-65BF-48E7-A4D9-F2A602C9942F}" type="sibTrans" cxnId="{7D51E8A5-815B-488C-984F-0D27F24EB9F3}">
      <dgm:prSet/>
      <dgm:spPr/>
      <dgm:t>
        <a:bodyPr/>
        <a:lstStyle/>
        <a:p>
          <a:endParaRPr lang="en-GB"/>
        </a:p>
      </dgm:t>
    </dgm:pt>
    <dgm:pt modelId="{55E14C9D-D77E-4966-9641-0D7AE572BD5F}">
      <dgm:prSet phldrT="[Text]" phldr="0"/>
      <dgm:spPr/>
      <dgm:t>
        <a:bodyPr/>
        <a:lstStyle/>
        <a:p>
          <a:r>
            <a:rPr lang="el-GR" dirty="0"/>
            <a:t>Καρκίνος Προστάτη</a:t>
          </a:r>
          <a:endParaRPr lang="en-GB" dirty="0"/>
        </a:p>
      </dgm:t>
    </dgm:pt>
    <dgm:pt modelId="{B26EC6D3-3C43-4B12-A67D-7C9C1B4342B2}" type="parTrans" cxnId="{50914FE8-23FC-402D-B10F-E8D3098FB599}">
      <dgm:prSet/>
      <dgm:spPr/>
      <dgm:t>
        <a:bodyPr/>
        <a:lstStyle/>
        <a:p>
          <a:endParaRPr lang="en-GB"/>
        </a:p>
      </dgm:t>
    </dgm:pt>
    <dgm:pt modelId="{00D28963-D280-4BB3-83B3-9767E736715B}" type="sibTrans" cxnId="{50914FE8-23FC-402D-B10F-E8D3098FB599}">
      <dgm:prSet/>
      <dgm:spPr/>
      <dgm:t>
        <a:bodyPr/>
        <a:lstStyle/>
        <a:p>
          <a:endParaRPr lang="en-GB"/>
        </a:p>
      </dgm:t>
    </dgm:pt>
    <dgm:pt modelId="{A4252322-C6F9-4497-89B0-F5BC3D7D51E5}">
      <dgm:prSet/>
      <dgm:spPr/>
      <dgm:t>
        <a:bodyPr/>
        <a:lstStyle/>
        <a:p>
          <a:r>
            <a:rPr lang="el-GR" dirty="0"/>
            <a:t>Καρκίνος </a:t>
          </a:r>
          <a:r>
            <a:rPr lang="el-GR" dirty="0" err="1"/>
            <a:t>Όρχεων</a:t>
          </a:r>
          <a:endParaRPr lang="en-GB" dirty="0"/>
        </a:p>
      </dgm:t>
    </dgm:pt>
    <dgm:pt modelId="{FE6DA18E-A4D7-4AEC-A4F9-2AB15A340743}" type="parTrans" cxnId="{D8A4CBB4-F2D3-4D50-BA06-E4AE441B66F0}">
      <dgm:prSet/>
      <dgm:spPr/>
      <dgm:t>
        <a:bodyPr/>
        <a:lstStyle/>
        <a:p>
          <a:endParaRPr lang="en-GB"/>
        </a:p>
      </dgm:t>
    </dgm:pt>
    <dgm:pt modelId="{4BB61B28-2BE5-456A-A356-401ADC30FF47}" type="sibTrans" cxnId="{D8A4CBB4-F2D3-4D50-BA06-E4AE441B66F0}">
      <dgm:prSet/>
      <dgm:spPr/>
      <dgm:t>
        <a:bodyPr/>
        <a:lstStyle/>
        <a:p>
          <a:endParaRPr lang="en-GB"/>
        </a:p>
      </dgm:t>
    </dgm:pt>
    <dgm:pt modelId="{29140E57-F1BE-4767-A09C-14BC06B335F2}" type="pres">
      <dgm:prSet presAssocID="{260B6728-F82E-43CF-8BE3-9D4AC6F951B2}" presName="Name0" presStyleCnt="0">
        <dgm:presLayoutVars>
          <dgm:chMax val="7"/>
          <dgm:chPref val="7"/>
          <dgm:dir/>
        </dgm:presLayoutVars>
      </dgm:prSet>
      <dgm:spPr/>
    </dgm:pt>
    <dgm:pt modelId="{E5166E45-22D2-406E-A6A9-53CEDBB8463B}" type="pres">
      <dgm:prSet presAssocID="{260B6728-F82E-43CF-8BE3-9D4AC6F951B2}" presName="Name1" presStyleCnt="0"/>
      <dgm:spPr/>
    </dgm:pt>
    <dgm:pt modelId="{3A704DFD-5394-49E1-A14F-C7876FC336EB}" type="pres">
      <dgm:prSet presAssocID="{260B6728-F82E-43CF-8BE3-9D4AC6F951B2}" presName="cycle" presStyleCnt="0"/>
      <dgm:spPr/>
    </dgm:pt>
    <dgm:pt modelId="{C3B09D95-2011-4C90-85A5-91328B6C32D7}" type="pres">
      <dgm:prSet presAssocID="{260B6728-F82E-43CF-8BE3-9D4AC6F951B2}" presName="srcNode" presStyleLbl="node1" presStyleIdx="0" presStyleCnt="4"/>
      <dgm:spPr/>
    </dgm:pt>
    <dgm:pt modelId="{BEE72F73-B6DD-47E6-BB5D-A78960C71360}" type="pres">
      <dgm:prSet presAssocID="{260B6728-F82E-43CF-8BE3-9D4AC6F951B2}" presName="conn" presStyleLbl="parChTrans1D2" presStyleIdx="0" presStyleCnt="1"/>
      <dgm:spPr/>
    </dgm:pt>
    <dgm:pt modelId="{C815174E-0F93-4F4A-9D77-9E9D218855B9}" type="pres">
      <dgm:prSet presAssocID="{260B6728-F82E-43CF-8BE3-9D4AC6F951B2}" presName="extraNode" presStyleLbl="node1" presStyleIdx="0" presStyleCnt="4"/>
      <dgm:spPr/>
    </dgm:pt>
    <dgm:pt modelId="{C881E4E3-07DD-4B20-B0FB-0EE9F7FE5C97}" type="pres">
      <dgm:prSet presAssocID="{260B6728-F82E-43CF-8BE3-9D4AC6F951B2}" presName="dstNode" presStyleLbl="node1" presStyleIdx="0" presStyleCnt="4"/>
      <dgm:spPr/>
    </dgm:pt>
    <dgm:pt modelId="{7C63E7DD-92BF-4898-BDD5-47DC64EAC0B6}" type="pres">
      <dgm:prSet presAssocID="{58477550-5B06-4EB4-9FB2-725A19CFB489}" presName="text_1" presStyleLbl="node1" presStyleIdx="0" presStyleCnt="4">
        <dgm:presLayoutVars>
          <dgm:bulletEnabled val="1"/>
        </dgm:presLayoutVars>
      </dgm:prSet>
      <dgm:spPr/>
    </dgm:pt>
    <dgm:pt modelId="{8A2199AD-3637-499A-88FF-C92E8C5518CB}" type="pres">
      <dgm:prSet presAssocID="{58477550-5B06-4EB4-9FB2-725A19CFB489}" presName="accent_1" presStyleCnt="0"/>
      <dgm:spPr/>
    </dgm:pt>
    <dgm:pt modelId="{33546875-06C1-4365-AE4E-30EBA0B71545}" type="pres">
      <dgm:prSet presAssocID="{58477550-5B06-4EB4-9FB2-725A19CFB489}" presName="accentRepeatNode" presStyleLbl="solidFgAcc1" presStyleIdx="0" presStyleCnt="4"/>
      <dgm:spPr/>
    </dgm:pt>
    <dgm:pt modelId="{C233E8FC-C669-4976-9912-E8DE43E0834E}" type="pres">
      <dgm:prSet presAssocID="{367BE53D-01D7-4747-9EDE-9CB31F14CFE8}" presName="text_2" presStyleLbl="node1" presStyleIdx="1" presStyleCnt="4">
        <dgm:presLayoutVars>
          <dgm:bulletEnabled val="1"/>
        </dgm:presLayoutVars>
      </dgm:prSet>
      <dgm:spPr/>
    </dgm:pt>
    <dgm:pt modelId="{E2DDB1FA-9CB2-4CFD-9F36-276ADCB1ECB2}" type="pres">
      <dgm:prSet presAssocID="{367BE53D-01D7-4747-9EDE-9CB31F14CFE8}" presName="accent_2" presStyleCnt="0"/>
      <dgm:spPr/>
    </dgm:pt>
    <dgm:pt modelId="{32FF8BBC-582A-42BA-9A46-405048BE548D}" type="pres">
      <dgm:prSet presAssocID="{367BE53D-01D7-4747-9EDE-9CB31F14CFE8}" presName="accentRepeatNode" presStyleLbl="solidFgAcc1" presStyleIdx="1" presStyleCnt="4"/>
      <dgm:spPr/>
    </dgm:pt>
    <dgm:pt modelId="{75E0D894-A394-4DC6-AE7D-02E64A52239B}" type="pres">
      <dgm:prSet presAssocID="{55E14C9D-D77E-4966-9641-0D7AE572BD5F}" presName="text_3" presStyleLbl="node1" presStyleIdx="2" presStyleCnt="4">
        <dgm:presLayoutVars>
          <dgm:bulletEnabled val="1"/>
        </dgm:presLayoutVars>
      </dgm:prSet>
      <dgm:spPr/>
    </dgm:pt>
    <dgm:pt modelId="{8B748A79-D52D-4D3D-A561-4D570CDEE4D4}" type="pres">
      <dgm:prSet presAssocID="{55E14C9D-D77E-4966-9641-0D7AE572BD5F}" presName="accent_3" presStyleCnt="0"/>
      <dgm:spPr/>
    </dgm:pt>
    <dgm:pt modelId="{776099C6-BC6B-4088-9D03-6C92CAEF2CC1}" type="pres">
      <dgm:prSet presAssocID="{55E14C9D-D77E-4966-9641-0D7AE572BD5F}" presName="accentRepeatNode" presStyleLbl="solidFgAcc1" presStyleIdx="2" presStyleCnt="4"/>
      <dgm:spPr/>
    </dgm:pt>
    <dgm:pt modelId="{2498888A-0ACF-4397-8D15-5BF86DEDCFF1}" type="pres">
      <dgm:prSet presAssocID="{A4252322-C6F9-4497-89B0-F5BC3D7D51E5}" presName="text_4" presStyleLbl="node1" presStyleIdx="3" presStyleCnt="4" custLinFactNeighborX="599" custLinFactNeighborY="1265">
        <dgm:presLayoutVars>
          <dgm:bulletEnabled val="1"/>
        </dgm:presLayoutVars>
      </dgm:prSet>
      <dgm:spPr/>
    </dgm:pt>
    <dgm:pt modelId="{ACF588B2-1B76-402A-B013-62DFB7AA23BB}" type="pres">
      <dgm:prSet presAssocID="{A4252322-C6F9-4497-89B0-F5BC3D7D51E5}" presName="accent_4" presStyleCnt="0"/>
      <dgm:spPr/>
    </dgm:pt>
    <dgm:pt modelId="{ED80750B-0F3D-4749-8CDC-280828010AFC}" type="pres">
      <dgm:prSet presAssocID="{A4252322-C6F9-4497-89B0-F5BC3D7D51E5}" presName="accentRepeatNode" presStyleLbl="solidFgAcc1" presStyleIdx="3" presStyleCnt="4"/>
      <dgm:spPr/>
    </dgm:pt>
  </dgm:ptLst>
  <dgm:cxnLst>
    <dgm:cxn modelId="{9B8C2928-017D-41B7-A78A-7A3E70C9059B}" type="presOf" srcId="{567D407F-1FD3-4DD2-A49A-09BBD053E519}" destId="{BEE72F73-B6DD-47E6-BB5D-A78960C71360}" srcOrd="0" destOrd="0" presId="urn:microsoft.com/office/officeart/2008/layout/VerticalCurvedList"/>
    <dgm:cxn modelId="{908B6F3C-2B7C-4490-B897-469BAB04CBCD}" type="presOf" srcId="{367BE53D-01D7-4747-9EDE-9CB31F14CFE8}" destId="{C233E8FC-C669-4976-9912-E8DE43E0834E}" srcOrd="0" destOrd="0" presId="urn:microsoft.com/office/officeart/2008/layout/VerticalCurvedList"/>
    <dgm:cxn modelId="{744AB585-DAD8-480B-8493-5B3B9376B89F}" type="presOf" srcId="{55E14C9D-D77E-4966-9641-0D7AE572BD5F}" destId="{75E0D894-A394-4DC6-AE7D-02E64A52239B}" srcOrd="0" destOrd="0" presId="urn:microsoft.com/office/officeart/2008/layout/VerticalCurvedList"/>
    <dgm:cxn modelId="{7D51E8A5-815B-488C-984F-0D27F24EB9F3}" srcId="{260B6728-F82E-43CF-8BE3-9D4AC6F951B2}" destId="{367BE53D-01D7-4747-9EDE-9CB31F14CFE8}" srcOrd="1" destOrd="0" parTransId="{A09541A0-F72D-4F58-8B25-22FBC0B208A6}" sibTransId="{744FEAAE-65BF-48E7-A4D9-F2A602C9942F}"/>
    <dgm:cxn modelId="{D8A4CBB4-F2D3-4D50-BA06-E4AE441B66F0}" srcId="{260B6728-F82E-43CF-8BE3-9D4AC6F951B2}" destId="{A4252322-C6F9-4497-89B0-F5BC3D7D51E5}" srcOrd="3" destOrd="0" parTransId="{FE6DA18E-A4D7-4AEC-A4F9-2AB15A340743}" sibTransId="{4BB61B28-2BE5-456A-A356-401ADC30FF47}"/>
    <dgm:cxn modelId="{D55EC2BD-6006-4046-9734-1A7CD2AB9DC8}" type="presOf" srcId="{260B6728-F82E-43CF-8BE3-9D4AC6F951B2}" destId="{29140E57-F1BE-4767-A09C-14BC06B335F2}" srcOrd="0" destOrd="0" presId="urn:microsoft.com/office/officeart/2008/layout/VerticalCurvedList"/>
    <dgm:cxn modelId="{4960C2C5-8A9C-44BD-9E49-C0616BF16FB2}" type="presOf" srcId="{58477550-5B06-4EB4-9FB2-725A19CFB489}" destId="{7C63E7DD-92BF-4898-BDD5-47DC64EAC0B6}" srcOrd="0" destOrd="0" presId="urn:microsoft.com/office/officeart/2008/layout/VerticalCurvedList"/>
    <dgm:cxn modelId="{6CFD67DD-2440-4FED-AC92-10793223F07A}" srcId="{260B6728-F82E-43CF-8BE3-9D4AC6F951B2}" destId="{58477550-5B06-4EB4-9FB2-725A19CFB489}" srcOrd="0" destOrd="0" parTransId="{C963B2B6-4C70-4E01-BFBB-CE08DF5C20B7}" sibTransId="{567D407F-1FD3-4DD2-A49A-09BBD053E519}"/>
    <dgm:cxn modelId="{50914FE8-23FC-402D-B10F-E8D3098FB599}" srcId="{260B6728-F82E-43CF-8BE3-9D4AC6F951B2}" destId="{55E14C9D-D77E-4966-9641-0D7AE572BD5F}" srcOrd="2" destOrd="0" parTransId="{B26EC6D3-3C43-4B12-A67D-7C9C1B4342B2}" sibTransId="{00D28963-D280-4BB3-83B3-9767E736715B}"/>
    <dgm:cxn modelId="{0489F0FD-4B8D-413C-8CC1-CCBCD59B751E}" type="presOf" srcId="{A4252322-C6F9-4497-89B0-F5BC3D7D51E5}" destId="{2498888A-0ACF-4397-8D15-5BF86DEDCFF1}" srcOrd="0" destOrd="0" presId="urn:microsoft.com/office/officeart/2008/layout/VerticalCurvedList"/>
    <dgm:cxn modelId="{F4CD05B2-68F6-41C7-A364-E364C1FC006E}" type="presParOf" srcId="{29140E57-F1BE-4767-A09C-14BC06B335F2}" destId="{E5166E45-22D2-406E-A6A9-53CEDBB8463B}" srcOrd="0" destOrd="0" presId="urn:microsoft.com/office/officeart/2008/layout/VerticalCurvedList"/>
    <dgm:cxn modelId="{A535F4E1-3075-48D8-895A-CFD3B02BB43D}" type="presParOf" srcId="{E5166E45-22D2-406E-A6A9-53CEDBB8463B}" destId="{3A704DFD-5394-49E1-A14F-C7876FC336EB}" srcOrd="0" destOrd="0" presId="urn:microsoft.com/office/officeart/2008/layout/VerticalCurvedList"/>
    <dgm:cxn modelId="{DADFB74C-9BCA-4FFA-AA06-97F425EBC7B4}" type="presParOf" srcId="{3A704DFD-5394-49E1-A14F-C7876FC336EB}" destId="{C3B09D95-2011-4C90-85A5-91328B6C32D7}" srcOrd="0" destOrd="0" presId="urn:microsoft.com/office/officeart/2008/layout/VerticalCurvedList"/>
    <dgm:cxn modelId="{BB1C83BD-6678-45AC-B9F7-09F1EB8E8783}" type="presParOf" srcId="{3A704DFD-5394-49E1-A14F-C7876FC336EB}" destId="{BEE72F73-B6DD-47E6-BB5D-A78960C71360}" srcOrd="1" destOrd="0" presId="urn:microsoft.com/office/officeart/2008/layout/VerticalCurvedList"/>
    <dgm:cxn modelId="{BCF3E6FA-264C-4A1D-BE11-1C792A85227F}" type="presParOf" srcId="{3A704DFD-5394-49E1-A14F-C7876FC336EB}" destId="{C815174E-0F93-4F4A-9D77-9E9D218855B9}" srcOrd="2" destOrd="0" presId="urn:microsoft.com/office/officeart/2008/layout/VerticalCurvedList"/>
    <dgm:cxn modelId="{3A623596-B5FA-4F54-8008-6D47953C0140}" type="presParOf" srcId="{3A704DFD-5394-49E1-A14F-C7876FC336EB}" destId="{C881E4E3-07DD-4B20-B0FB-0EE9F7FE5C97}" srcOrd="3" destOrd="0" presId="urn:microsoft.com/office/officeart/2008/layout/VerticalCurvedList"/>
    <dgm:cxn modelId="{4748B34C-B22A-4C12-B903-790D70867D52}" type="presParOf" srcId="{E5166E45-22D2-406E-A6A9-53CEDBB8463B}" destId="{7C63E7DD-92BF-4898-BDD5-47DC64EAC0B6}" srcOrd="1" destOrd="0" presId="urn:microsoft.com/office/officeart/2008/layout/VerticalCurvedList"/>
    <dgm:cxn modelId="{DC784CDF-1BE8-4F69-9A9B-7439D4EDCEDD}" type="presParOf" srcId="{E5166E45-22D2-406E-A6A9-53CEDBB8463B}" destId="{8A2199AD-3637-499A-88FF-C92E8C5518CB}" srcOrd="2" destOrd="0" presId="urn:microsoft.com/office/officeart/2008/layout/VerticalCurvedList"/>
    <dgm:cxn modelId="{CF11002E-8A06-41D3-B9A8-32320FF94646}" type="presParOf" srcId="{8A2199AD-3637-499A-88FF-C92E8C5518CB}" destId="{33546875-06C1-4365-AE4E-30EBA0B71545}" srcOrd="0" destOrd="0" presId="urn:microsoft.com/office/officeart/2008/layout/VerticalCurvedList"/>
    <dgm:cxn modelId="{01D17B75-6591-4BDB-9ECE-E2D4B5F168CA}" type="presParOf" srcId="{E5166E45-22D2-406E-A6A9-53CEDBB8463B}" destId="{C233E8FC-C669-4976-9912-E8DE43E0834E}" srcOrd="3" destOrd="0" presId="urn:microsoft.com/office/officeart/2008/layout/VerticalCurvedList"/>
    <dgm:cxn modelId="{ABA6E209-0559-4673-828E-C569ED21E6D5}" type="presParOf" srcId="{E5166E45-22D2-406E-A6A9-53CEDBB8463B}" destId="{E2DDB1FA-9CB2-4CFD-9F36-276ADCB1ECB2}" srcOrd="4" destOrd="0" presId="urn:microsoft.com/office/officeart/2008/layout/VerticalCurvedList"/>
    <dgm:cxn modelId="{2E3A9719-1157-46AE-A3E3-752AC41B730B}" type="presParOf" srcId="{E2DDB1FA-9CB2-4CFD-9F36-276ADCB1ECB2}" destId="{32FF8BBC-582A-42BA-9A46-405048BE548D}" srcOrd="0" destOrd="0" presId="urn:microsoft.com/office/officeart/2008/layout/VerticalCurvedList"/>
    <dgm:cxn modelId="{7B8F8551-4BB5-4A70-BEBB-B90485742596}" type="presParOf" srcId="{E5166E45-22D2-406E-A6A9-53CEDBB8463B}" destId="{75E0D894-A394-4DC6-AE7D-02E64A52239B}" srcOrd="5" destOrd="0" presId="urn:microsoft.com/office/officeart/2008/layout/VerticalCurvedList"/>
    <dgm:cxn modelId="{A70F3E1D-19FE-40F0-8C4C-FCB4FDBF7CF2}" type="presParOf" srcId="{E5166E45-22D2-406E-A6A9-53CEDBB8463B}" destId="{8B748A79-D52D-4D3D-A561-4D570CDEE4D4}" srcOrd="6" destOrd="0" presId="urn:microsoft.com/office/officeart/2008/layout/VerticalCurvedList"/>
    <dgm:cxn modelId="{3A0AE478-DA9F-450D-B43F-A1D5FA862686}" type="presParOf" srcId="{8B748A79-D52D-4D3D-A561-4D570CDEE4D4}" destId="{776099C6-BC6B-4088-9D03-6C92CAEF2CC1}" srcOrd="0" destOrd="0" presId="urn:microsoft.com/office/officeart/2008/layout/VerticalCurvedList"/>
    <dgm:cxn modelId="{71466E49-A8F2-46BE-A347-A58497243D96}" type="presParOf" srcId="{E5166E45-22D2-406E-A6A9-53CEDBB8463B}" destId="{2498888A-0ACF-4397-8D15-5BF86DEDCFF1}" srcOrd="7" destOrd="0" presId="urn:microsoft.com/office/officeart/2008/layout/VerticalCurvedList"/>
    <dgm:cxn modelId="{E17D7932-3BCE-4040-B8F9-28FF015EE79E}" type="presParOf" srcId="{E5166E45-22D2-406E-A6A9-53CEDBB8463B}" destId="{ACF588B2-1B76-402A-B013-62DFB7AA23BB}" srcOrd="8" destOrd="0" presId="urn:microsoft.com/office/officeart/2008/layout/VerticalCurvedList"/>
    <dgm:cxn modelId="{07F39359-8D1D-4CF7-8F4B-D1955C8275C9}" type="presParOf" srcId="{ACF588B2-1B76-402A-B013-62DFB7AA23BB}" destId="{ED80750B-0F3D-4749-8CDC-280828010A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72F73-B6DD-47E6-BB5D-A78960C71360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63E7DD-92BF-4898-BDD5-47DC64EAC0B6}">
      <dsp:nvSpPr>
        <dsp:cNvPr id="0" name=""/>
        <dsp:cNvSpPr/>
      </dsp:nvSpPr>
      <dsp:spPr>
        <a:xfrm>
          <a:off x="492024" y="334530"/>
          <a:ext cx="9963850" cy="6694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 dirty="0"/>
            <a:t>Καρκίνος Νεφρού</a:t>
          </a:r>
          <a:endParaRPr lang="en-GB" sz="3500" kern="1200" dirty="0"/>
        </a:p>
      </dsp:txBody>
      <dsp:txXfrm>
        <a:off x="492024" y="334530"/>
        <a:ext cx="9963850" cy="669409"/>
      </dsp:txXfrm>
    </dsp:sp>
    <dsp:sp modelId="{33546875-06C1-4365-AE4E-30EBA0B71545}">
      <dsp:nvSpPr>
        <dsp:cNvPr id="0" name=""/>
        <dsp:cNvSpPr/>
      </dsp:nvSpPr>
      <dsp:spPr>
        <a:xfrm>
          <a:off x="73643" y="250854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33E8FC-C669-4976-9912-E8DE43E0834E}">
      <dsp:nvSpPr>
        <dsp:cNvPr id="0" name=""/>
        <dsp:cNvSpPr/>
      </dsp:nvSpPr>
      <dsp:spPr>
        <a:xfrm>
          <a:off x="875812" y="1338819"/>
          <a:ext cx="9580062" cy="669409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 dirty="0"/>
            <a:t>Ουροθηλιακό Καρκίνωμα</a:t>
          </a:r>
          <a:endParaRPr lang="en-GB" sz="3500" kern="1200" dirty="0"/>
        </a:p>
      </dsp:txBody>
      <dsp:txXfrm>
        <a:off x="875812" y="1338819"/>
        <a:ext cx="9580062" cy="669409"/>
      </dsp:txXfrm>
    </dsp:sp>
    <dsp:sp modelId="{32FF8BBC-582A-42BA-9A46-405048BE548D}">
      <dsp:nvSpPr>
        <dsp:cNvPr id="0" name=""/>
        <dsp:cNvSpPr/>
      </dsp:nvSpPr>
      <dsp:spPr>
        <a:xfrm>
          <a:off x="457431" y="1255143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E0D894-A394-4DC6-AE7D-02E64A52239B}">
      <dsp:nvSpPr>
        <dsp:cNvPr id="0" name=""/>
        <dsp:cNvSpPr/>
      </dsp:nvSpPr>
      <dsp:spPr>
        <a:xfrm>
          <a:off x="875812" y="2343108"/>
          <a:ext cx="9580062" cy="669409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 dirty="0"/>
            <a:t>Καρκίνος Προστάτη</a:t>
          </a:r>
          <a:endParaRPr lang="en-GB" sz="3500" kern="1200" dirty="0"/>
        </a:p>
      </dsp:txBody>
      <dsp:txXfrm>
        <a:off x="875812" y="2343108"/>
        <a:ext cx="9580062" cy="669409"/>
      </dsp:txXfrm>
    </dsp:sp>
    <dsp:sp modelId="{776099C6-BC6B-4088-9D03-6C92CAEF2CC1}">
      <dsp:nvSpPr>
        <dsp:cNvPr id="0" name=""/>
        <dsp:cNvSpPr/>
      </dsp:nvSpPr>
      <dsp:spPr>
        <a:xfrm>
          <a:off x="457431" y="2259432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98888A-0ACF-4397-8D15-5BF86DEDCFF1}">
      <dsp:nvSpPr>
        <dsp:cNvPr id="0" name=""/>
        <dsp:cNvSpPr/>
      </dsp:nvSpPr>
      <dsp:spPr>
        <a:xfrm>
          <a:off x="551708" y="3355865"/>
          <a:ext cx="9963850" cy="66940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134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500" kern="1200" dirty="0"/>
            <a:t>Καρκίνος </a:t>
          </a:r>
          <a:r>
            <a:rPr lang="el-GR" sz="3500" kern="1200" dirty="0" err="1"/>
            <a:t>Όρχεων</a:t>
          </a:r>
          <a:endParaRPr lang="en-GB" sz="3500" kern="1200" dirty="0"/>
        </a:p>
      </dsp:txBody>
      <dsp:txXfrm>
        <a:off x="551708" y="3355865"/>
        <a:ext cx="9963850" cy="669409"/>
      </dsp:txXfrm>
    </dsp:sp>
    <dsp:sp modelId="{ED80750B-0F3D-4749-8CDC-280828010AFC}">
      <dsp:nvSpPr>
        <dsp:cNvPr id="0" name=""/>
        <dsp:cNvSpPr/>
      </dsp:nvSpPr>
      <dsp:spPr>
        <a:xfrm>
          <a:off x="73643" y="3263721"/>
          <a:ext cx="836762" cy="836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68D60-11F2-4D5A-BF1F-1D277195E1EB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25EED-2231-4035-B10D-3DFC579A5D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44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B6120-0E60-408C-BF3C-0C7561E4C5C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</p:spPr>
        <p:txBody>
          <a:bodyPr/>
          <a:lstStyle/>
          <a:p>
            <a:r>
              <a:rPr lang="en-US" b="1" dirty="0"/>
              <a:t>Common epithelial </a:t>
            </a:r>
            <a:r>
              <a:rPr lang="en-US" b="1" dirty="0" err="1"/>
              <a:t>neoplasms</a:t>
            </a:r>
            <a:r>
              <a:rPr lang="en-US" b="1" dirty="0"/>
              <a:t> of the kidney can be either familial </a:t>
            </a:r>
          </a:p>
          <a:p>
            <a:pPr>
              <a:lnSpc>
                <a:spcPct val="60000"/>
              </a:lnSpc>
            </a:pPr>
            <a:r>
              <a:rPr lang="en-US" b="1" dirty="0"/>
              <a:t>or sporadic</a:t>
            </a:r>
          </a:p>
          <a:p>
            <a:r>
              <a:rPr lang="en-US" dirty="0"/>
              <a:t>Mutations in the gene for VHL, c-Met, FH, or BHD are common in both </a:t>
            </a:r>
            <a:br>
              <a:rPr lang="en-US" dirty="0"/>
            </a:br>
            <a:r>
              <a:rPr lang="en-US" dirty="0"/>
              <a:t>the familial and sporadic forms of kidney neoplasms.</a:t>
            </a:r>
            <a:r>
              <a:rPr lang="en-US" baseline="30000" dirty="0"/>
              <a:t>1,2</a:t>
            </a:r>
          </a:p>
          <a:p>
            <a:pPr lvl="1"/>
            <a:r>
              <a:rPr lang="en-US" dirty="0"/>
              <a:t>Cases of familial neoplasm arise from inherited </a:t>
            </a:r>
            <a:r>
              <a:rPr lang="en-US" dirty="0" err="1"/>
              <a:t>germline</a:t>
            </a:r>
            <a:r>
              <a:rPr lang="en-US" dirty="0"/>
              <a:t> mutations earlier than cases of sporadic neoplasm. </a:t>
            </a:r>
          </a:p>
          <a:p>
            <a:pPr lvl="2"/>
            <a:r>
              <a:rPr lang="en-US" dirty="0"/>
              <a:t>Familial neoplasm requires only one additional mutation to inactivate the gene while sporadic neoplasm requires multiple subsequent mutations in order to inactivate the gene.</a:t>
            </a:r>
            <a:r>
              <a:rPr lang="en-US" baseline="30000" dirty="0"/>
              <a:t>1</a:t>
            </a:r>
          </a:p>
          <a:p>
            <a:r>
              <a:rPr lang="en-US" dirty="0"/>
              <a:t>Clear-cell RCC is the predominant histological type (75%).</a:t>
            </a:r>
            <a:r>
              <a:rPr lang="en-US" baseline="30000" dirty="0"/>
              <a:t>1,2</a:t>
            </a:r>
          </a:p>
          <a:p>
            <a:r>
              <a:rPr lang="en-US" dirty="0"/>
              <a:t>There are two types of papillary renal cell cancer: Type II is very aggressive; </a:t>
            </a:r>
            <a:br>
              <a:rPr lang="en-US" dirty="0"/>
            </a:br>
            <a:r>
              <a:rPr lang="en-US" dirty="0"/>
              <a:t>Type I less so. </a:t>
            </a:r>
          </a:p>
          <a:p>
            <a:r>
              <a:rPr lang="en-US" dirty="0"/>
              <a:t>Oncocytoma is no longer considered to be malignant tumor, it is a benign neoplasm.</a:t>
            </a:r>
            <a:r>
              <a:rPr lang="en-US" baseline="30000" dirty="0"/>
              <a:t>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39972" name="Text Box 4"/>
          <p:cNvSpPr txBox="1">
            <a:spLocks noChangeArrowheads="1"/>
          </p:cNvSpPr>
          <p:nvPr/>
        </p:nvSpPr>
        <p:spPr bwMode="auto">
          <a:xfrm>
            <a:off x="195086" y="8268291"/>
            <a:ext cx="6639431" cy="86303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lIns="97530" tIns="48764" rIns="97530" bIns="48764" anchor="b"/>
          <a:lstStyle/>
          <a:p>
            <a:pPr marL="0" marR="0" lvl="0" indent="0" algn="l" defTabSz="9753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25000"/>
              </a:spcAft>
              <a:buClrTx/>
              <a:buSzTx/>
              <a:buFontTx/>
              <a:buNone/>
              <a:tabLst>
                <a:tab pos="121516" algn="l"/>
              </a:tabLst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References</a:t>
            </a: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753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25000"/>
              </a:spcAft>
              <a:buClrTx/>
              <a:buSzTx/>
              <a:buFontTx/>
              <a:buNone/>
              <a:tabLst>
                <a:tab pos="121516" algn="l"/>
              </a:tabLst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1. Linehan WM et al. The genetic basis of cancer of the kidney. </a:t>
            </a:r>
            <a:r>
              <a:rPr kumimoji="0" lang="da-DK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 Urol</a:t>
            </a: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2003;170:2163-2172.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2. Kim WY. </a:t>
            </a:r>
            <a:r>
              <a:rPr kumimoji="0" lang="pl-PL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 Clin Oncol</a:t>
            </a: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Role of VHL gene mutation in human cancer. 2004;22:4991-5004.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3. Kidney Cancer Association. Kidney cancer subtypes. Available at: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http://www.curekidneycancer.org/index.cfm?pageID=85. Accessed March 21, 2006.</a:t>
            </a:r>
          </a:p>
        </p:txBody>
      </p:sp>
    </p:spTree>
    <p:extLst>
      <p:ext uri="{BB962C8B-B14F-4D97-AF65-F5344CB8AC3E}">
        <p14:creationId xmlns:p14="http://schemas.microsoft.com/office/powerpoint/2010/main" val="846972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effectLst/>
              </a:rPr>
              <a:t>And the vast majority of cc kidney cancers are characterized by a genetic alteration in VHL </a:t>
            </a:r>
            <a:r>
              <a:rPr lang="en-GB" dirty="0" err="1">
                <a:effectLst/>
              </a:rPr>
              <a:t>oncosuppresor</a:t>
            </a:r>
            <a:r>
              <a:rPr lang="en-GB" dirty="0">
                <a:effectLst/>
              </a:rPr>
              <a:t> gene, either a mutation, deletion or  </a:t>
            </a:r>
            <a:r>
              <a:rPr lang="en-GB" dirty="0">
                <a:solidFill>
                  <a:srgbClr val="FFFFFF"/>
                </a:solidFill>
                <a:effectLst/>
                <a:latin typeface="Helvetica Neue"/>
              </a:rPr>
              <a:t>inactivation by a hypermethylation. Notably enough these genomic alterations </a:t>
            </a:r>
            <a:r>
              <a:rPr lang="en-GB" dirty="0" err="1">
                <a:solidFill>
                  <a:srgbClr val="FFFFFF"/>
                </a:solidFill>
                <a:effectLst/>
                <a:latin typeface="Helvetica Neue"/>
              </a:rPr>
              <a:t>leed</a:t>
            </a:r>
            <a:r>
              <a:rPr lang="en-GB" dirty="0">
                <a:solidFill>
                  <a:srgbClr val="FFFFFF"/>
                </a:solidFill>
                <a:effectLst/>
                <a:latin typeface="Helvetica Neue"/>
              </a:rPr>
              <a:t> to a hyper production of VEGF and other pro-angiogenic cytokines, which account for the exasperated angiogenesis which is the most well known hallmark of this disease.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FFFF"/>
                </a:solidFill>
                <a:effectLst/>
                <a:latin typeface="Helvetica Neue"/>
              </a:rPr>
              <a:t>The second biological feature of </a:t>
            </a:r>
            <a:r>
              <a:rPr lang="en-GB" dirty="0" err="1">
                <a:solidFill>
                  <a:srgbClr val="FFFFFF"/>
                </a:solidFill>
                <a:effectLst/>
                <a:latin typeface="Helvetica Neue"/>
              </a:rPr>
              <a:t>ccRc</a:t>
            </a:r>
            <a:r>
              <a:rPr lang="en-GB" dirty="0">
                <a:solidFill>
                  <a:srgbClr val="FFFFFF"/>
                </a:solidFill>
                <a:effectLst/>
                <a:latin typeface="Helvetica Neue"/>
              </a:rPr>
              <a:t> in the increased immunogenicity, making one of the most mutated tumors.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FFFFFF"/>
                </a:solidFill>
                <a:effectLst/>
                <a:latin typeface="Helvetica Neue"/>
              </a:rPr>
              <a:t>20-25% of kidney cancer are characterised by mutations in the mTOR gene, leading to increased tumor cell survival and resistance to apoptosis.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A0A869-CFF3-471B-A81F-2E5B3C3D8D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15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IMDC, International Metastatic Renal Cell Carcinoma Database; LLN, lower limit of normal; RCC, renal cell carcinoma; ULN, upper limit of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48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0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defTabSz="891723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5D9875-5E30-486D-A051-FA7FAFF865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768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3" name="Shape 3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2400">
                <a:uFill>
                  <a:solidFill>
                    <a:srgbClr val="000000"/>
                  </a:solidFill>
                </a:u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/>
              <a:t>Ινωδησ; ΠΕΤΑΛΟ ΑΠΌ ΠΥΚΝΟ ΙΝΩΔΗ ΣΥΝΔ. ΙΣΤΟ ΠΑΧΟΥΣ 0.5—1 ΧΙΛ ΕΠΙ ΤΑ ΕΝΤΟς ΤΟΥ ΙΔΙΟΥ ΕΛΥΤΡΟΕΙΔΉ ΧΙΤΩΝΑ 2 ΧΑΡΑΚΤΗΡΙΣΤΙΚΑ ; 1. αφθονια αισθ. Νευρ. Αποληξεων 2. αφθονες κολλαγονες ινες λευκη στιλπνη οψη ΚΑΙ είναι ανενδοτος (ΕΝΤΟΝΟΣ ΠΟΝΟΣ ΌΤΑΝ ΥΠΑΡΧΕΙ ΦΛΕΓΜΟΝΗ</a:t>
            </a:r>
          </a:p>
        </p:txBody>
      </p:sp>
    </p:spTree>
    <p:extLst>
      <p:ext uri="{BB962C8B-B14F-4D97-AF65-F5344CB8AC3E}">
        <p14:creationId xmlns:p14="http://schemas.microsoft.com/office/powerpoint/2010/main" val="191134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jp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4D77-94B9-9219-2193-85898912B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2FFDD-AE71-8D10-ECC7-6DF224918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C2888-DCFB-166C-99D0-9519D374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7423F-C81E-45F9-DCEC-30A445F4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3E737-B8FB-652F-0469-B17F04DD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4800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4CC9D-8065-B91D-1FAA-A8333C8D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CFE71-11B9-A41B-2561-7EC15F1E0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6C343-7D54-BC3E-EDE7-78AF8C1F0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FD14-7F65-A344-61A2-D96606B74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DE6DE-6A89-CD57-E647-7419470A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5826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D5E25-87FD-C678-02E5-4CCE16DB1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73166-0A47-FADC-A3E7-C5EE5FE7B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43C09-6CAC-AF2D-B638-690DCA03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CDEF-B39A-F4E1-B3B7-CC43B24C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82F5A-35AB-0481-CBDF-B40BA7EA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7147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77045-1465-A016-5B84-AE88FCE94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71F86-F168-4C1B-0B0E-DF2378355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586F4C-ED3C-6D53-3C70-D82727533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EAFE7-790C-1664-BDBD-576854B7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56249-0B20-6CC1-6E99-92F10C3B7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B6AC1-78BD-2B05-DB8C-7B39AF83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4375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C8ABE-757E-9BF5-03A9-48D29DEC6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BECF9-BD64-8E73-7EA2-80422C34B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1F265-01A2-731F-75C0-EC67201F4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33496-20F4-0090-5582-2980A657E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A6E4F-418B-7A14-BAB5-1B046ABAF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42AEB-8DD5-EB33-E9B2-354585906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2A00B5-A638-3B32-9912-70A6E47D1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01A0A-355B-7381-124C-385C4034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997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133A-0BBC-C269-A234-DFEDD5F5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6D2EF-D061-9AF3-D70D-B06511213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69C03-DA64-82E6-C633-79A38E04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E58D7-052C-5C00-0286-3A498A6C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9908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061E9-DDE2-9F32-5360-0CDD5428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AC38E1-F468-3644-2A11-52F8B9F1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F3C87-64C1-F790-8316-E3F16ACF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6082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43E98-2A59-6CC9-EAFD-1356F5CA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7302F-CE86-E381-AAC4-96FC66341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08105-8E79-875D-C927-D0A77DED8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89AE7-17FE-FFDF-662C-6E4B17E4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4DF12-3640-7B0B-9053-995294CA6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4D395-B691-9327-2505-C0179D63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7880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FBFA-811B-0121-3ECF-5678F6702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52C25C-586D-9B84-32F6-B4CB6DB7A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9E172-F5A4-590F-3306-66776C593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71A32-CBFB-BBFF-A63A-25F259873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32CD7-F756-51D3-371E-7917902F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A5236-C92B-5CED-6B36-98AD1230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5348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3BB3-1E98-D2C5-DEC7-0C295684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6EED9-380C-9B2F-E77C-69DC1F4AF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F5201-FBD8-3755-D294-E3BFDF424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9E552-E97D-4AD0-D887-C01CD5EC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2DB08-EB96-1B27-DF9B-C8B43108B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7618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0B0C7-7071-7D9C-D594-6092C081D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0F3A53-CCF4-AF10-678C-606D3BFD3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FFEA-FC7B-7853-F614-581909A6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EBE95-1D06-DBAE-2B79-488780C0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77B64-FA08-332C-4EA5-2C403092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34414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9950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9287" y="88729"/>
            <a:ext cx="6313424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1142" y="1373396"/>
            <a:ext cx="10789716" cy="369332"/>
          </a:xfrm>
        </p:spPr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209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9287" y="88729"/>
            <a:ext cx="6313424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32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9287" y="88729"/>
            <a:ext cx="6313424" cy="615553"/>
          </a:xfrm>
        </p:spPr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040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0805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47956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1FB91B-7596-49C3-ACB4-91A7A037F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A968E3E-E565-43C7-840B-1BBDFB08F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A763C45-B8F2-4EE2-A82A-36D71A04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5628C3-388A-4E7E-BF54-FAEC66982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A8721C-A41F-4289-B6A4-DFA7C7598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297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787230-4F3B-4EC1-8D68-83B0A9703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E9E9B-CABA-45B4-AA11-648211B58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B8ED2E6-52B1-4414-B02C-3A2EAD88A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D4A1AD4-4A01-4A8A-A3F7-31EC2F8F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07B531-B5CE-4A9D-82AC-8F820F4B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8283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BE61DB-EFD5-4739-9134-A5D0EA8C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1E2BF9-A12A-4C48-85B9-A1E11FB3E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6242754-77BB-42BB-B521-E0B887A18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35E4FF6-1AE8-4213-88BE-36908706A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C7EFD1C-B3DB-40B0-9839-A6EF1F02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7654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730493-8C29-4B4C-94C9-32F4C45C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6AD25C-9C14-4BCC-9873-F14251F7F4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BF14978-A7C1-474C-92FB-49D9A7CE1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C5CF62-1871-4CE1-A63A-2D91C2716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073D5F8-715D-4F56-941C-23CD3DDD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DC77EDC-8D9B-4419-80E8-0A111C8B6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5310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C541AF-F5C9-4886-818B-719DF33D3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8E07600-2D54-4EC7-B3A8-8EFEAA489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746B532-FA63-4E8B-8D7C-4FB530B75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855A85B-149E-4132-99AA-E900AF902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FEA851E-71A2-4524-B1EA-CED85C79A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F37D250-F89D-4D28-B9EE-1307434C4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B89C7F8-E785-402F-9B77-6D77AF73E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1D80E05-1BC6-4522-A404-7AFACBFF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6915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699CCE-4E1E-4918-B2C2-7C6DC9D1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8CFB61AE-8713-49F2-BE6C-AD6E57FE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C3F6117-9092-47A7-BDEE-31A39B4BE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E16076C-8FF0-4BF8-96B4-D57E318B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29097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8551513-D1D3-4EA8-9C3A-0BFCF048E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17D3C34-C8A7-4931-A872-21B070231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59A6C9C-672B-4655-A729-BC126D03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3011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2E02E3-B130-45A8-BE39-A4AC5010F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9BC0C9-2FF7-4C08-B0FF-9D62E027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D44576E-4AF7-410F-998A-1C9DD102C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B3D6C9E-5E57-4EA1-AFB2-C32A38813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C146717-CB0E-4761-81CC-25C92A55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A77B26A-CE5F-4E6B-B1F2-14AA10D9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49143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CD0657-3E5D-4F63-9DD1-8BAB693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ADB6805-E2CA-4857-9699-24EAA1F4E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5372986-674D-41AC-AD35-D7AC6DB5E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81D58B-7FA8-427A-A401-96EA100B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A334EA0-BA9E-4B5D-BBD2-57AE121E8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083DABF-9BEB-4483-88D4-E33CB9F14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28406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1143D3-DEF0-4408-A9B1-0192DA64F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8295AFC-A207-47F1-8E3E-68110F33D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FA69C52-9D01-46DC-BCF4-E3BC50D9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4D4B3CC-96C6-46BA-AF2B-FCD80CD09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4B1D553-56C6-46D5-944E-A8B7816BC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57282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CE5C5EA-0B19-4A6D-98E9-F8D1B5D46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CF3F752-2849-4637-8BB2-E64DC7D77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D4CEE0E-4D8E-4A72-8E91-FDEB8EBD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06111C-CE12-4056-AA33-6366FC5D7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1EAD2F1-4488-4698-AD90-CF2D89C4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6969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993244" y="252474"/>
            <a:ext cx="8205511" cy="810897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defRPr sz="28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11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724049" y="2022980"/>
            <a:ext cx="10743900" cy="33839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  <a:lvl2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2pPr>
            <a:lvl3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3pPr>
            <a:lvl4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4pPr>
            <a:lvl5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12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11337975" y="6377940"/>
            <a:ext cx="244426" cy="24164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639808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28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82827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8999" y="6365828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5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en-US" dirty="0"/>
              <a:t>Click to edit Master text styles.</a:t>
            </a:r>
          </a:p>
        </p:txBody>
      </p:sp>
    </p:spTree>
    <p:extLst>
      <p:ext uri="{BB962C8B-B14F-4D97-AF65-F5344CB8AC3E}">
        <p14:creationId xmlns:p14="http://schemas.microsoft.com/office/powerpoint/2010/main" val="4081097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516959"/>
            <a:ext cx="10145760" cy="392501"/>
          </a:xfrm>
        </p:spPr>
        <p:txBody>
          <a:bodyPr/>
          <a:lstStyle>
            <a:lvl1pPr>
              <a:defRPr sz="175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10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25"/>
              </a:spcBef>
              <a:buNone/>
              <a:defRPr sz="563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22753994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5EB0A-BEB6-4222-9336-70EA0A058D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997" y="6264455"/>
            <a:ext cx="10358053" cy="5127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900" baseline="0">
                <a:solidFill>
                  <a:schemeClr val="bg1"/>
                </a:solidFill>
                <a:latin typeface="+mn-lt"/>
              </a:defRPr>
            </a:lvl1pPr>
            <a:lvl2pPr>
              <a:defRPr sz="900">
                <a:solidFill>
                  <a:schemeClr val="bg1"/>
                </a:solidFill>
                <a:latin typeface="+mn-lt"/>
              </a:defRPr>
            </a:lvl2pPr>
            <a:lvl3pPr>
              <a:defRPr sz="900">
                <a:solidFill>
                  <a:schemeClr val="bg1"/>
                </a:solidFill>
                <a:latin typeface="+mn-lt"/>
              </a:defRPr>
            </a:lvl3pPr>
            <a:lvl4pPr>
              <a:defRPr sz="900">
                <a:solidFill>
                  <a:schemeClr val="bg1"/>
                </a:solidFill>
                <a:latin typeface="+mn-lt"/>
              </a:defRPr>
            </a:lvl4pPr>
            <a:lvl5pPr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add references and sources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97039F-83D3-4316-A93A-9BC95CEC3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7" y="5686634"/>
            <a:ext cx="10752137" cy="51276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900" baseline="0">
                <a:solidFill>
                  <a:schemeClr val="tx1"/>
                </a:solidFill>
                <a:latin typeface="+mn-lt"/>
              </a:defRPr>
            </a:lvl1pPr>
            <a:lvl2pPr>
              <a:defRPr sz="900">
                <a:solidFill>
                  <a:schemeClr val="bg1"/>
                </a:solidFill>
                <a:latin typeface="+mn-lt"/>
              </a:defRPr>
            </a:lvl2pPr>
            <a:lvl3pPr>
              <a:defRPr sz="900">
                <a:solidFill>
                  <a:schemeClr val="bg1"/>
                </a:solidFill>
                <a:latin typeface="+mn-lt"/>
              </a:defRPr>
            </a:lvl3pPr>
            <a:lvl4pPr>
              <a:defRPr sz="900">
                <a:solidFill>
                  <a:schemeClr val="bg1"/>
                </a:solidFill>
                <a:latin typeface="+mn-lt"/>
              </a:defRPr>
            </a:lvl4pPr>
            <a:lvl5pPr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add additional footnotes</a:t>
            </a:r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9F3CBF42-6027-443E-B489-1F6DA34604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7992" y="546709"/>
            <a:ext cx="10733284" cy="67894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First line</a:t>
            </a:r>
            <a:br>
              <a:rPr lang="en-US"/>
            </a:br>
            <a:r>
              <a:rPr lang="en-US"/>
              <a:t>Second line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01CFBBF-4623-4F36-95BC-0F48CFCD04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188" y="1268413"/>
            <a:ext cx="10733087" cy="422405"/>
          </a:xfrm>
          <a:prstGeom prst="rect">
            <a:avLst/>
          </a:prstGeom>
        </p:spPr>
        <p:txBody>
          <a:bodyPr vert="horz" wrap="square" lIns="0" tIns="0" rIns="72000" bIns="7200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accent2"/>
                </a:solidFill>
                <a:cs typeface="+mn-cs"/>
              </a:defRPr>
            </a:lvl1pPr>
          </a:lstStyle>
          <a:p>
            <a:pPr lvl="0"/>
            <a:r>
              <a:rPr lang="en-US"/>
              <a:t>Subtitle 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242BD47-B354-4D01-8152-AB4F61A5D1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841163" y="6506114"/>
            <a:ext cx="350837" cy="200025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700">
                <a:solidFill>
                  <a:schemeClr val="bg1"/>
                </a:solidFill>
              </a:defRPr>
            </a:lvl1pPr>
          </a:lstStyle>
          <a:p>
            <a:fld id="{9EDE57E2-A691-1C4A-A145-470C005D1CB8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73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099" y="1"/>
            <a:ext cx="10515600" cy="1219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03009" y="6271708"/>
            <a:ext cx="2743200" cy="537773"/>
          </a:xfrm>
        </p:spPr>
        <p:txBody>
          <a:bodyPr anchor="b">
            <a:normAutofit/>
          </a:bodyPr>
          <a:lstStyle>
            <a:lvl1pPr marL="0" indent="0" algn="r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67733" y="6271708"/>
            <a:ext cx="2743200" cy="537773"/>
          </a:xfrm>
        </p:spPr>
        <p:txBody>
          <a:bodyPr anchor="b">
            <a:normAutofit/>
          </a:bodyPr>
          <a:lstStyle>
            <a:lvl1pPr marL="0" indent="0" algn="l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01331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in 4:3 Title and Content Cool Palette R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>
                <a:latin typeface="Verdana" pitchFamily="34" charset="0"/>
              </a:defRPr>
            </a:lvl1pPr>
            <a:lvl2pPr>
              <a:spcBef>
                <a:spcPts val="600"/>
              </a:spcBef>
              <a:defRPr>
                <a:latin typeface="Verdana" pitchFamily="34" charset="0"/>
              </a:defRPr>
            </a:lvl2pPr>
            <a:lvl3pPr>
              <a:spcBef>
                <a:spcPts val="300"/>
              </a:spcBef>
              <a:defRPr>
                <a:latin typeface="Verdana" pitchFamily="34" charset="0"/>
              </a:defRPr>
            </a:lvl3pPr>
            <a:lvl4pPr>
              <a:spcBef>
                <a:spcPts val="200"/>
              </a:spcBef>
              <a:defRPr>
                <a:latin typeface="Verdana" pitchFamily="34" charset="0"/>
              </a:defRPr>
            </a:lvl4pPr>
            <a:lvl5pPr>
              <a:spcBef>
                <a:spcPts val="100"/>
              </a:spcBef>
              <a:defRPr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1446228" y="6482291"/>
            <a:ext cx="531283" cy="227178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bg1"/>
                </a:solidFill>
                <a:latin typeface="Verdana" pitchFamily="34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F4EB35-EE5A-448A-9E19-B03AC0E4DE93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009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7" y="974216"/>
            <a:ext cx="10981267" cy="35900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3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9088D2B-B2A2-4488-A845-3FDE8057C1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46101360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923201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E3364-72ED-4F1D-8452-3D6D032C2E5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5206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75105115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2416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rPr dirty="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2416969" y="3536157"/>
            <a:ext cx="7358063" cy="7947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14302" algn="ctr">
              <a:spcBef>
                <a:spcPts val="0"/>
              </a:spcBef>
              <a:buSzTx/>
              <a:buNone/>
              <a:defRPr sz="2200"/>
            </a:lvl2pPr>
            <a:lvl3pPr marL="0" indent="228603" algn="ctr">
              <a:spcBef>
                <a:spcPts val="0"/>
              </a:spcBef>
              <a:buSzTx/>
              <a:buNone/>
              <a:defRPr sz="2200"/>
            </a:lvl3pPr>
            <a:lvl4pPr marL="0" indent="342905" algn="ctr">
              <a:spcBef>
                <a:spcPts val="0"/>
              </a:spcBef>
              <a:buSzTx/>
              <a:buNone/>
              <a:defRPr sz="2200"/>
            </a:lvl4pPr>
            <a:lvl5pPr marL="0" indent="457206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058088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8792430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2091222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6247805" y="1821656"/>
            <a:ext cx="3750470" cy="442019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2193726" y="1821656"/>
            <a:ext cx="3750470" cy="4420196"/>
          </a:xfrm>
          <a:prstGeom prst="rect">
            <a:avLst/>
          </a:prstGeom>
        </p:spPr>
        <p:txBody>
          <a:bodyPr/>
          <a:lstStyle>
            <a:lvl1pPr marL="232685" indent="-232685">
              <a:spcBef>
                <a:spcPts val="2250"/>
              </a:spcBef>
              <a:defRPr sz="1901"/>
            </a:lvl1pPr>
            <a:lvl2pPr marL="404138" indent="-232685">
              <a:spcBef>
                <a:spcPts val="2250"/>
              </a:spcBef>
              <a:defRPr sz="1901"/>
            </a:lvl2pPr>
            <a:lvl3pPr marL="677191" indent="-232685">
              <a:spcBef>
                <a:spcPts val="2250"/>
              </a:spcBef>
              <a:defRPr sz="1901"/>
            </a:lvl3pPr>
            <a:lvl4pPr marL="899443" indent="-232685">
              <a:spcBef>
                <a:spcPts val="2250"/>
              </a:spcBef>
              <a:defRPr sz="1901"/>
            </a:lvl4pPr>
            <a:lvl5pPr marL="1121696" indent="-232685">
              <a:spcBef>
                <a:spcPts val="2250"/>
              </a:spcBef>
              <a:defRPr sz="19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826332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2193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0268199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256734" y="3491508"/>
            <a:ext cx="3750470" cy="274141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256734" y="446484"/>
            <a:ext cx="3750470" cy="274141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2193726" y="446484"/>
            <a:ext cx="3750470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8762719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416969" y="4473773"/>
            <a:ext cx="7358063" cy="39049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416969" y="2969288"/>
            <a:ext cx="7358063" cy="54437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6443757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1521769" y="0"/>
            <a:ext cx="9144001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483722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5958888" y="6509742"/>
            <a:ext cx="338233" cy="3289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908713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D1E5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81104F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93028" y="6447363"/>
            <a:ext cx="4894580" cy="179704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GB" spc="-5"/>
              <a:t>Content of this </a:t>
            </a:r>
            <a:r>
              <a:rPr lang="en-GB" sz="1050" spc="-5"/>
              <a:t>presentation </a:t>
            </a:r>
            <a:r>
              <a:rPr lang="en-GB" spc="-5"/>
              <a:t>is copyright and responsibility of the author. Permission is required for</a:t>
            </a:r>
            <a:r>
              <a:rPr lang="en-GB" spc="-55"/>
              <a:t> </a:t>
            </a:r>
            <a:r>
              <a:rPr lang="en-GB" spc="-5"/>
              <a:t>re-use.</a:t>
            </a:r>
            <a:endParaRPr lang="en-GB" sz="105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24300" y="6426167"/>
            <a:ext cx="960755" cy="20065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n-GB" spc="-5"/>
              <a:t>Maria De</a:t>
            </a:r>
            <a:r>
              <a:rPr lang="en-GB" spc="-30"/>
              <a:t> </a:t>
            </a:r>
            <a:r>
              <a:rPr lang="en-GB" spc="-5"/>
              <a:t>Santis</a:t>
            </a:r>
            <a:endParaRPr lang="en-GB"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89239" y="6377940"/>
            <a:ext cx="193162" cy="18466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2724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D1E5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193028" y="6447363"/>
            <a:ext cx="4894580" cy="179704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GB" spc="-5"/>
              <a:t>Content of this </a:t>
            </a:r>
            <a:r>
              <a:rPr lang="en-GB" sz="1050" spc="-5"/>
              <a:t>presentation </a:t>
            </a:r>
            <a:r>
              <a:rPr lang="en-GB" spc="-5"/>
              <a:t>is copyright and responsibility of the author. Permission is required for</a:t>
            </a:r>
            <a:r>
              <a:rPr lang="en-GB" spc="-55"/>
              <a:t> </a:t>
            </a:r>
            <a:r>
              <a:rPr lang="en-GB" spc="-5"/>
              <a:t>re-use.</a:t>
            </a:r>
            <a:endParaRPr lang="en-GB" sz="105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24300" y="6426167"/>
            <a:ext cx="960755" cy="20065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spcBef>
                <a:spcPts val="20"/>
              </a:spcBef>
            </a:pPr>
            <a:r>
              <a:rPr lang="en-GB" spc="-5"/>
              <a:t>Maria De</a:t>
            </a:r>
            <a:r>
              <a:rPr lang="en-GB" spc="-30"/>
              <a:t> </a:t>
            </a:r>
            <a:r>
              <a:rPr lang="en-GB" spc="-5"/>
              <a:t>Santis</a:t>
            </a:r>
            <a:endParaRPr lang="en-GB" spc="-5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1389239" y="6377940"/>
            <a:ext cx="193162" cy="18466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5969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3873"/>
            <a:ext cx="1203452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70054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77468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85036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52548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94217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3875"/>
            <a:ext cx="1203452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397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8551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9344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19411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641842" y="0"/>
            <a:ext cx="3550157" cy="12752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246357" y="6211061"/>
            <a:ext cx="657948" cy="329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154186" y="805433"/>
            <a:ext cx="7883638" cy="5247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9824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BD2A-8A3A-71A5-4D51-97D640025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DB179C-DAE1-066A-EA78-BFE20CBF2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22491-7309-B019-13C7-ADAEBBCA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E45FF-7347-08FB-6949-933D6692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C02DD-1C28-DB25-3FDB-FF54B95F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9004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AA3E-FF57-D9B5-A453-5A65C83E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2FDE6-3DDE-642D-918E-48D715728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881CE-B7F2-CAB4-392F-D63C6A6F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73774-8B56-34E7-E467-C6C10C100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C9A2B-32FA-CBD8-67D5-B53BC640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6765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D932-EAAE-7C1E-8ED6-5A367F89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A1154-19B8-2648-59E6-47B575A1D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DE454-E861-815C-7EED-8563FBBE6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A16D4-DB72-8857-C8F3-9E7B0849B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6D12E-FFF4-C810-F614-040C06DCF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0454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112A2-DF16-9DC9-19E8-A37BC7853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D1D5B-7B5C-4203-6942-4AF86F53D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0B3C8-8E70-A144-B828-330BE9889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459BF7-B904-EEA5-1A72-ED9F0E17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114C1-B19F-A400-2474-57C5C4F6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8B239-E2D5-776D-922E-611EEE4C2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11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B6A7-A015-4DD5-4A87-3F172916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1B76B-6B81-A41A-29CF-547B34093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F2201-0C86-4E53-DF77-FFD541733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0FE906-CB90-06FE-F3C8-03598FE9D5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FE71F7-45F7-9EAE-B9C4-636DF5EED9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9FA955-A780-6522-8304-92782E24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3CCCE6-3D29-FF21-9103-23A33E21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FCD69F-FE1A-017B-B877-A47330A36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729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F1FF-08E6-5CAB-6026-347630FC4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75249-46A8-20EB-B716-3FE3A8AD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3DB426-44E9-DB24-A8BB-C4FA93E5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0C12-C119-D383-0150-9A6E5051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9041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C3E7FB-11A6-B346-B52E-E0AF7C7E6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27B2F-BDA4-2671-82BC-B91AD183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1017F-714B-E5A6-6B5B-ACF6322C1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2595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E949-E8B3-892F-F52A-137C2BA1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66B87-22A9-EEBB-41F7-2DB081A1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D109D-CED4-691F-FC1A-B6258DC98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5E5D2-2A14-8B76-022F-43032FE6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9DBD8-2526-83BB-C1D4-1ED24096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FFD4A-74D9-0E33-3259-CEDC311D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8347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8C88-C14D-AB9E-EC9A-AF144AD81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650378-1F0D-0A42-4157-71BC622B2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55C7E-9B78-323A-A0E6-78B2D9A15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3BFAD-AB0C-F098-2EF5-5718846E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47B91-94F5-4322-CF04-BF9FB1032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3CE08-7700-058D-BD48-0FE84204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4967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8052-AC08-EBCC-E4E7-40EC4508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0CE9B-8C64-4B02-331F-1B297A941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47EE4-C9FE-FCDC-F978-AFA52D87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EF40-1022-6C4D-49E6-2B1454EE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62AD-7F26-9A3D-3A97-80C229EC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6092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91278C-0C60-A5FC-BB7E-8D2F5E872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683F9-A3D6-E306-4A16-60F5872AF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B97A3-32BD-8E88-1D3A-29B23F194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945D6-E5C0-419D-9CDE-63AEA5C2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1E8DB-1EC9-BD74-9B7C-9BC8FB5C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23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778630" y="1916429"/>
            <a:ext cx="474345" cy="456565"/>
          </a:xfrm>
          <a:custGeom>
            <a:avLst/>
            <a:gdLst/>
            <a:ahLst/>
            <a:cxnLst/>
            <a:rect l="l" t="t" r="r" b="b"/>
            <a:pathLst>
              <a:path w="474345" h="456564">
                <a:moveTo>
                  <a:pt x="362517" y="76387"/>
                </a:moveTo>
                <a:lnTo>
                  <a:pt x="0" y="424434"/>
                </a:lnTo>
                <a:lnTo>
                  <a:pt x="30734" y="456438"/>
                </a:lnTo>
                <a:lnTo>
                  <a:pt x="393252" y="108390"/>
                </a:lnTo>
                <a:lnTo>
                  <a:pt x="362517" y="76387"/>
                </a:lnTo>
                <a:close/>
              </a:path>
              <a:path w="474345" h="456564">
                <a:moveTo>
                  <a:pt x="452374" y="60960"/>
                </a:moveTo>
                <a:lnTo>
                  <a:pt x="378587" y="60960"/>
                </a:lnTo>
                <a:lnTo>
                  <a:pt x="409321" y="92964"/>
                </a:lnTo>
                <a:lnTo>
                  <a:pt x="393252" y="108390"/>
                </a:lnTo>
                <a:lnTo>
                  <a:pt x="424053" y="140462"/>
                </a:lnTo>
                <a:lnTo>
                  <a:pt x="452374" y="60960"/>
                </a:lnTo>
                <a:close/>
              </a:path>
              <a:path w="474345" h="456564">
                <a:moveTo>
                  <a:pt x="378587" y="60960"/>
                </a:moveTo>
                <a:lnTo>
                  <a:pt x="362517" y="76387"/>
                </a:lnTo>
                <a:lnTo>
                  <a:pt x="393252" y="108390"/>
                </a:lnTo>
                <a:lnTo>
                  <a:pt x="409321" y="92964"/>
                </a:lnTo>
                <a:lnTo>
                  <a:pt x="378587" y="60960"/>
                </a:lnTo>
                <a:close/>
              </a:path>
              <a:path w="474345" h="456564">
                <a:moveTo>
                  <a:pt x="474091" y="0"/>
                </a:moveTo>
                <a:lnTo>
                  <a:pt x="331724" y="44323"/>
                </a:lnTo>
                <a:lnTo>
                  <a:pt x="362517" y="76387"/>
                </a:lnTo>
                <a:lnTo>
                  <a:pt x="378587" y="60960"/>
                </a:lnTo>
                <a:lnTo>
                  <a:pt x="452374" y="60960"/>
                </a:lnTo>
                <a:lnTo>
                  <a:pt x="4740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708908" y="4831334"/>
            <a:ext cx="565150" cy="370840"/>
          </a:xfrm>
          <a:custGeom>
            <a:avLst/>
            <a:gdLst/>
            <a:ahLst/>
            <a:cxnLst/>
            <a:rect l="l" t="t" r="r" b="b"/>
            <a:pathLst>
              <a:path w="565150" h="370839">
                <a:moveTo>
                  <a:pt x="440680" y="317980"/>
                </a:moveTo>
                <a:lnTo>
                  <a:pt x="416813" y="355473"/>
                </a:lnTo>
                <a:lnTo>
                  <a:pt x="565150" y="370840"/>
                </a:lnTo>
                <a:lnTo>
                  <a:pt x="540621" y="329946"/>
                </a:lnTo>
                <a:lnTo>
                  <a:pt x="459486" y="329946"/>
                </a:lnTo>
                <a:lnTo>
                  <a:pt x="440680" y="317980"/>
                </a:lnTo>
                <a:close/>
              </a:path>
              <a:path w="565150" h="370839">
                <a:moveTo>
                  <a:pt x="464539" y="280499"/>
                </a:moveTo>
                <a:lnTo>
                  <a:pt x="440680" y="317980"/>
                </a:lnTo>
                <a:lnTo>
                  <a:pt x="459486" y="329946"/>
                </a:lnTo>
                <a:lnTo>
                  <a:pt x="483362" y="292481"/>
                </a:lnTo>
                <a:lnTo>
                  <a:pt x="464539" y="280499"/>
                </a:lnTo>
                <a:close/>
              </a:path>
              <a:path w="565150" h="370839">
                <a:moveTo>
                  <a:pt x="488441" y="242951"/>
                </a:moveTo>
                <a:lnTo>
                  <a:pt x="464539" y="280499"/>
                </a:lnTo>
                <a:lnTo>
                  <a:pt x="483362" y="292481"/>
                </a:lnTo>
                <a:lnTo>
                  <a:pt x="459486" y="329946"/>
                </a:lnTo>
                <a:lnTo>
                  <a:pt x="540621" y="329946"/>
                </a:lnTo>
                <a:lnTo>
                  <a:pt x="488441" y="242951"/>
                </a:lnTo>
                <a:close/>
              </a:path>
              <a:path w="565150" h="370839">
                <a:moveTo>
                  <a:pt x="23875" y="0"/>
                </a:moveTo>
                <a:lnTo>
                  <a:pt x="0" y="37592"/>
                </a:lnTo>
                <a:lnTo>
                  <a:pt x="440680" y="317980"/>
                </a:lnTo>
                <a:lnTo>
                  <a:pt x="464539" y="280499"/>
                </a:lnTo>
                <a:lnTo>
                  <a:pt x="238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368546" y="4126229"/>
            <a:ext cx="2231390" cy="676910"/>
          </a:xfrm>
          <a:custGeom>
            <a:avLst/>
            <a:gdLst/>
            <a:ahLst/>
            <a:cxnLst/>
            <a:rect l="l" t="t" r="r" b="b"/>
            <a:pathLst>
              <a:path w="2231390" h="676910">
                <a:moveTo>
                  <a:pt x="2118359" y="0"/>
                </a:moveTo>
                <a:lnTo>
                  <a:pt x="112775" y="0"/>
                </a:lnTo>
                <a:lnTo>
                  <a:pt x="68901" y="8870"/>
                </a:lnTo>
                <a:lnTo>
                  <a:pt x="33051" y="33051"/>
                </a:lnTo>
                <a:lnTo>
                  <a:pt x="8870" y="68901"/>
                </a:lnTo>
                <a:lnTo>
                  <a:pt x="0" y="112776"/>
                </a:lnTo>
                <a:lnTo>
                  <a:pt x="0" y="563880"/>
                </a:lnTo>
                <a:lnTo>
                  <a:pt x="8870" y="607754"/>
                </a:lnTo>
                <a:lnTo>
                  <a:pt x="33051" y="643604"/>
                </a:lnTo>
                <a:lnTo>
                  <a:pt x="68901" y="667785"/>
                </a:lnTo>
                <a:lnTo>
                  <a:pt x="112775" y="676656"/>
                </a:lnTo>
                <a:lnTo>
                  <a:pt x="2118359" y="676656"/>
                </a:lnTo>
                <a:lnTo>
                  <a:pt x="2162234" y="667785"/>
                </a:lnTo>
                <a:lnTo>
                  <a:pt x="2198084" y="643604"/>
                </a:lnTo>
                <a:lnTo>
                  <a:pt x="2222265" y="607754"/>
                </a:lnTo>
                <a:lnTo>
                  <a:pt x="2231135" y="563880"/>
                </a:lnTo>
                <a:lnTo>
                  <a:pt x="2231135" y="112776"/>
                </a:lnTo>
                <a:lnTo>
                  <a:pt x="2222265" y="68901"/>
                </a:lnTo>
                <a:lnTo>
                  <a:pt x="2198084" y="33051"/>
                </a:lnTo>
                <a:lnTo>
                  <a:pt x="2162234" y="8870"/>
                </a:lnTo>
                <a:lnTo>
                  <a:pt x="2118359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96568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k object 18"/>
          <p:cNvSpPr/>
          <p:nvPr/>
        </p:nvSpPr>
        <p:spPr>
          <a:xfrm>
            <a:off x="384047" y="4579620"/>
            <a:ext cx="11423904" cy="1328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013204" y="617219"/>
            <a:ext cx="7772400" cy="2656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1158"/>
            <a:ext cx="1203452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2243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93916" y="6448864"/>
            <a:ext cx="4895215" cy="179704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GB" spc="-5" dirty="0"/>
              <a:t> </a:t>
            </a:r>
            <a:endParaRPr sz="105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24280" y="6427792"/>
            <a:ext cx="1084580" cy="200659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585858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GB" dirty="0"/>
              <a:t> 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00221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k object 18"/>
          <p:cNvSpPr/>
          <p:nvPr/>
        </p:nvSpPr>
        <p:spPr>
          <a:xfrm>
            <a:off x="5087873" y="2362961"/>
            <a:ext cx="3009900" cy="228600"/>
          </a:xfrm>
          <a:custGeom>
            <a:avLst/>
            <a:gdLst/>
            <a:ahLst/>
            <a:cxnLst/>
            <a:rect l="l" t="t" r="r" b="b"/>
            <a:pathLst>
              <a:path w="3009900" h="228600">
                <a:moveTo>
                  <a:pt x="2971800" y="0"/>
                </a:moveTo>
                <a:lnTo>
                  <a:pt x="38100" y="0"/>
                </a:ln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0" y="190500"/>
                </a:lnTo>
                <a:lnTo>
                  <a:pt x="2988" y="205347"/>
                </a:lnTo>
                <a:lnTo>
                  <a:pt x="11144" y="217455"/>
                </a:lnTo>
                <a:lnTo>
                  <a:pt x="23252" y="225611"/>
                </a:lnTo>
                <a:lnTo>
                  <a:pt x="38100" y="228600"/>
                </a:lnTo>
                <a:lnTo>
                  <a:pt x="2971800" y="228600"/>
                </a:lnTo>
                <a:lnTo>
                  <a:pt x="2986647" y="225611"/>
                </a:lnTo>
                <a:lnTo>
                  <a:pt x="2998755" y="217455"/>
                </a:lnTo>
                <a:lnTo>
                  <a:pt x="3006911" y="205347"/>
                </a:lnTo>
                <a:lnTo>
                  <a:pt x="3009900" y="190500"/>
                </a:lnTo>
                <a:lnTo>
                  <a:pt x="3009900" y="38100"/>
                </a:lnTo>
                <a:lnTo>
                  <a:pt x="3006911" y="23252"/>
                </a:lnTo>
                <a:lnTo>
                  <a:pt x="2998755" y="11144"/>
                </a:lnTo>
                <a:lnTo>
                  <a:pt x="2986647" y="2988"/>
                </a:lnTo>
                <a:lnTo>
                  <a:pt x="29718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087873" y="2362961"/>
            <a:ext cx="3009900" cy="228600"/>
          </a:xfrm>
          <a:custGeom>
            <a:avLst/>
            <a:gdLst/>
            <a:ahLst/>
            <a:cxnLst/>
            <a:rect l="l" t="t" r="r" b="b"/>
            <a:pathLst>
              <a:path w="3009900" h="228600">
                <a:moveTo>
                  <a:pt x="0" y="38100"/>
                </a:moveTo>
                <a:lnTo>
                  <a:pt x="2988" y="23252"/>
                </a:lnTo>
                <a:lnTo>
                  <a:pt x="11144" y="11144"/>
                </a:lnTo>
                <a:lnTo>
                  <a:pt x="23252" y="2988"/>
                </a:lnTo>
                <a:lnTo>
                  <a:pt x="38100" y="0"/>
                </a:lnTo>
                <a:lnTo>
                  <a:pt x="2971800" y="0"/>
                </a:lnTo>
                <a:lnTo>
                  <a:pt x="2986647" y="2988"/>
                </a:lnTo>
                <a:lnTo>
                  <a:pt x="2998755" y="11144"/>
                </a:lnTo>
                <a:lnTo>
                  <a:pt x="3006911" y="23252"/>
                </a:lnTo>
                <a:lnTo>
                  <a:pt x="3009900" y="38100"/>
                </a:lnTo>
                <a:lnTo>
                  <a:pt x="3009900" y="190500"/>
                </a:lnTo>
                <a:lnTo>
                  <a:pt x="3006911" y="205347"/>
                </a:lnTo>
                <a:lnTo>
                  <a:pt x="2998755" y="217455"/>
                </a:lnTo>
                <a:lnTo>
                  <a:pt x="2986647" y="225611"/>
                </a:lnTo>
                <a:lnTo>
                  <a:pt x="2971800" y="228600"/>
                </a:lnTo>
                <a:lnTo>
                  <a:pt x="38100" y="228600"/>
                </a:lnTo>
                <a:lnTo>
                  <a:pt x="23252" y="225611"/>
                </a:lnTo>
                <a:lnTo>
                  <a:pt x="11144" y="217455"/>
                </a:lnTo>
                <a:lnTo>
                  <a:pt x="2988" y="205347"/>
                </a:lnTo>
                <a:lnTo>
                  <a:pt x="0" y="190500"/>
                </a:lnTo>
                <a:lnTo>
                  <a:pt x="0" y="38100"/>
                </a:lnTo>
                <a:close/>
              </a:path>
            </a:pathLst>
          </a:custGeom>
          <a:ln w="19050">
            <a:solidFill>
              <a:srgbClr val="08080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1483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31936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7113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8915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8589" y="150283"/>
            <a:ext cx="4257887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5433" y="1609598"/>
            <a:ext cx="10524067" cy="410433"/>
          </a:xfrm>
        </p:spPr>
        <p:txBody>
          <a:bodyPr lIns="0" tIns="0" rIns="0" bIns="0"/>
          <a:lstStyle>
            <a:lvl1pPr>
              <a:defRPr sz="2667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30187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8589" y="150283"/>
            <a:ext cx="4257887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61399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8589" y="150283"/>
            <a:ext cx="4257887" cy="738664"/>
          </a:xfrm>
        </p:spPr>
        <p:txBody>
          <a:bodyPr lIns="0" tIns="0" rIns="0" bIns="0"/>
          <a:lstStyle>
            <a:lvl1pPr>
              <a:defRPr sz="48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14880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7000" y="1130300"/>
            <a:ext cx="5867400" cy="424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bk object 17"/>
          <p:cNvSpPr/>
          <p:nvPr/>
        </p:nvSpPr>
        <p:spPr>
          <a:xfrm>
            <a:off x="6344597" y="2031427"/>
            <a:ext cx="54187" cy="82125"/>
          </a:xfrm>
          <a:custGeom>
            <a:avLst/>
            <a:gdLst/>
            <a:ahLst/>
            <a:cxnLst/>
            <a:rect l="l" t="t" r="r" b="b"/>
            <a:pathLst>
              <a:path w="40639" h="61594">
                <a:moveTo>
                  <a:pt x="6877" y="0"/>
                </a:moveTo>
                <a:lnTo>
                  <a:pt x="0" y="0"/>
                </a:lnTo>
                <a:lnTo>
                  <a:pt x="0" y="61564"/>
                </a:lnTo>
                <a:lnTo>
                  <a:pt x="6391" y="61564"/>
                </a:lnTo>
                <a:lnTo>
                  <a:pt x="6391" y="13231"/>
                </a:lnTo>
                <a:lnTo>
                  <a:pt x="14161" y="13231"/>
                </a:lnTo>
                <a:lnTo>
                  <a:pt x="6877" y="0"/>
                </a:lnTo>
                <a:close/>
              </a:path>
              <a:path w="40639" h="61594">
                <a:moveTo>
                  <a:pt x="14161" y="13231"/>
                </a:moveTo>
                <a:lnTo>
                  <a:pt x="6529" y="13231"/>
                </a:lnTo>
                <a:lnTo>
                  <a:pt x="33134" y="61564"/>
                </a:lnTo>
                <a:lnTo>
                  <a:pt x="40048" y="61564"/>
                </a:lnTo>
                <a:lnTo>
                  <a:pt x="40048" y="48333"/>
                </a:lnTo>
                <a:lnTo>
                  <a:pt x="33485" y="48333"/>
                </a:lnTo>
                <a:lnTo>
                  <a:pt x="14161" y="13231"/>
                </a:lnTo>
                <a:close/>
              </a:path>
              <a:path w="40639" h="61594">
                <a:moveTo>
                  <a:pt x="40048" y="0"/>
                </a:moveTo>
                <a:lnTo>
                  <a:pt x="33622" y="0"/>
                </a:lnTo>
                <a:lnTo>
                  <a:pt x="33622" y="48333"/>
                </a:lnTo>
                <a:lnTo>
                  <a:pt x="40048" y="48333"/>
                </a:lnTo>
                <a:lnTo>
                  <a:pt x="400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" name="bk object 18"/>
          <p:cNvSpPr/>
          <p:nvPr/>
        </p:nvSpPr>
        <p:spPr>
          <a:xfrm>
            <a:off x="7279147" y="1489356"/>
            <a:ext cx="54187" cy="82125"/>
          </a:xfrm>
          <a:custGeom>
            <a:avLst/>
            <a:gdLst/>
            <a:ahLst/>
            <a:cxnLst/>
            <a:rect l="l" t="t" r="r" b="b"/>
            <a:pathLst>
              <a:path w="40639" h="61594">
                <a:moveTo>
                  <a:pt x="6914" y="0"/>
                </a:moveTo>
                <a:lnTo>
                  <a:pt x="0" y="0"/>
                </a:lnTo>
                <a:lnTo>
                  <a:pt x="0" y="61564"/>
                </a:lnTo>
                <a:lnTo>
                  <a:pt x="6377" y="61564"/>
                </a:lnTo>
                <a:lnTo>
                  <a:pt x="6377" y="13231"/>
                </a:lnTo>
                <a:lnTo>
                  <a:pt x="14191" y="13231"/>
                </a:lnTo>
                <a:lnTo>
                  <a:pt x="6914" y="0"/>
                </a:lnTo>
                <a:close/>
              </a:path>
              <a:path w="40639" h="61594">
                <a:moveTo>
                  <a:pt x="14191" y="13231"/>
                </a:moveTo>
                <a:lnTo>
                  <a:pt x="6556" y="13231"/>
                </a:lnTo>
                <a:lnTo>
                  <a:pt x="33141" y="61564"/>
                </a:lnTo>
                <a:lnTo>
                  <a:pt x="40055" y="61564"/>
                </a:lnTo>
                <a:lnTo>
                  <a:pt x="40055" y="48333"/>
                </a:lnTo>
                <a:lnTo>
                  <a:pt x="33498" y="48333"/>
                </a:lnTo>
                <a:lnTo>
                  <a:pt x="14191" y="13231"/>
                </a:lnTo>
                <a:close/>
              </a:path>
              <a:path w="40639" h="61594">
                <a:moveTo>
                  <a:pt x="40055" y="0"/>
                </a:moveTo>
                <a:lnTo>
                  <a:pt x="33618" y="0"/>
                </a:lnTo>
                <a:lnTo>
                  <a:pt x="33618" y="48333"/>
                </a:lnTo>
                <a:lnTo>
                  <a:pt x="40055" y="48333"/>
                </a:lnTo>
                <a:lnTo>
                  <a:pt x="40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9" name="bk object 19"/>
          <p:cNvSpPr/>
          <p:nvPr/>
        </p:nvSpPr>
        <p:spPr>
          <a:xfrm>
            <a:off x="7173445" y="1631323"/>
            <a:ext cx="54187" cy="82125"/>
          </a:xfrm>
          <a:custGeom>
            <a:avLst/>
            <a:gdLst/>
            <a:ahLst/>
            <a:cxnLst/>
            <a:rect l="l" t="t" r="r" b="b"/>
            <a:pathLst>
              <a:path w="40639" h="61594">
                <a:moveTo>
                  <a:pt x="6854" y="0"/>
                </a:moveTo>
                <a:lnTo>
                  <a:pt x="0" y="0"/>
                </a:lnTo>
                <a:lnTo>
                  <a:pt x="0" y="61557"/>
                </a:lnTo>
                <a:lnTo>
                  <a:pt x="6377" y="61557"/>
                </a:lnTo>
                <a:lnTo>
                  <a:pt x="6377" y="13223"/>
                </a:lnTo>
                <a:lnTo>
                  <a:pt x="14144" y="13223"/>
                </a:lnTo>
                <a:lnTo>
                  <a:pt x="6854" y="0"/>
                </a:lnTo>
                <a:close/>
              </a:path>
              <a:path w="40639" h="61594">
                <a:moveTo>
                  <a:pt x="14144" y="13223"/>
                </a:moveTo>
                <a:lnTo>
                  <a:pt x="6497" y="13223"/>
                </a:lnTo>
                <a:lnTo>
                  <a:pt x="33141" y="61557"/>
                </a:lnTo>
                <a:lnTo>
                  <a:pt x="40055" y="61557"/>
                </a:lnTo>
                <a:lnTo>
                  <a:pt x="40055" y="48333"/>
                </a:lnTo>
                <a:lnTo>
                  <a:pt x="33498" y="48333"/>
                </a:lnTo>
                <a:lnTo>
                  <a:pt x="14144" y="13223"/>
                </a:lnTo>
                <a:close/>
              </a:path>
              <a:path w="40639" h="61594">
                <a:moveTo>
                  <a:pt x="40055" y="0"/>
                </a:moveTo>
                <a:lnTo>
                  <a:pt x="33618" y="0"/>
                </a:lnTo>
                <a:lnTo>
                  <a:pt x="33618" y="48333"/>
                </a:lnTo>
                <a:lnTo>
                  <a:pt x="40055" y="48333"/>
                </a:lnTo>
                <a:lnTo>
                  <a:pt x="40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0" name="bk object 20"/>
          <p:cNvSpPr/>
          <p:nvPr/>
        </p:nvSpPr>
        <p:spPr>
          <a:xfrm>
            <a:off x="7674140" y="1323934"/>
            <a:ext cx="54187" cy="82125"/>
          </a:xfrm>
          <a:custGeom>
            <a:avLst/>
            <a:gdLst/>
            <a:ahLst/>
            <a:cxnLst/>
            <a:rect l="l" t="t" r="r" b="b"/>
            <a:pathLst>
              <a:path w="40639" h="61594">
                <a:moveTo>
                  <a:pt x="6914" y="0"/>
                </a:moveTo>
                <a:lnTo>
                  <a:pt x="0" y="0"/>
                </a:lnTo>
                <a:lnTo>
                  <a:pt x="0" y="61564"/>
                </a:lnTo>
                <a:lnTo>
                  <a:pt x="6377" y="61564"/>
                </a:lnTo>
                <a:lnTo>
                  <a:pt x="6377" y="13231"/>
                </a:lnTo>
                <a:lnTo>
                  <a:pt x="14191" y="13231"/>
                </a:lnTo>
                <a:lnTo>
                  <a:pt x="6914" y="0"/>
                </a:lnTo>
                <a:close/>
              </a:path>
              <a:path w="40639" h="61594">
                <a:moveTo>
                  <a:pt x="14191" y="13231"/>
                </a:moveTo>
                <a:lnTo>
                  <a:pt x="6556" y="13231"/>
                </a:lnTo>
                <a:lnTo>
                  <a:pt x="33141" y="61564"/>
                </a:lnTo>
                <a:lnTo>
                  <a:pt x="40055" y="61564"/>
                </a:lnTo>
                <a:lnTo>
                  <a:pt x="40055" y="48333"/>
                </a:lnTo>
                <a:lnTo>
                  <a:pt x="33498" y="48333"/>
                </a:lnTo>
                <a:lnTo>
                  <a:pt x="14191" y="13231"/>
                </a:lnTo>
                <a:close/>
              </a:path>
              <a:path w="40639" h="61594">
                <a:moveTo>
                  <a:pt x="40055" y="0"/>
                </a:moveTo>
                <a:lnTo>
                  <a:pt x="33618" y="0"/>
                </a:lnTo>
                <a:lnTo>
                  <a:pt x="33618" y="48333"/>
                </a:lnTo>
                <a:lnTo>
                  <a:pt x="40055" y="48333"/>
                </a:lnTo>
                <a:lnTo>
                  <a:pt x="40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1" name="bk object 21"/>
          <p:cNvSpPr/>
          <p:nvPr/>
        </p:nvSpPr>
        <p:spPr>
          <a:xfrm>
            <a:off x="7674221" y="1432031"/>
            <a:ext cx="53340" cy="82125"/>
          </a:xfrm>
          <a:custGeom>
            <a:avLst/>
            <a:gdLst/>
            <a:ahLst/>
            <a:cxnLst/>
            <a:rect l="l" t="t" r="r" b="b"/>
            <a:pathLst>
              <a:path w="40004" h="61594">
                <a:moveTo>
                  <a:pt x="6735" y="0"/>
                </a:moveTo>
                <a:lnTo>
                  <a:pt x="0" y="0"/>
                </a:lnTo>
                <a:lnTo>
                  <a:pt x="0" y="61564"/>
                </a:lnTo>
                <a:lnTo>
                  <a:pt x="6735" y="61564"/>
                </a:lnTo>
                <a:lnTo>
                  <a:pt x="6735" y="32587"/>
                </a:lnTo>
                <a:lnTo>
                  <a:pt x="39996" y="32587"/>
                </a:lnTo>
                <a:lnTo>
                  <a:pt x="39996" y="25280"/>
                </a:lnTo>
                <a:lnTo>
                  <a:pt x="6735" y="25280"/>
                </a:lnTo>
                <a:lnTo>
                  <a:pt x="6735" y="0"/>
                </a:lnTo>
                <a:close/>
              </a:path>
              <a:path w="40004" h="61594">
                <a:moveTo>
                  <a:pt x="39996" y="32587"/>
                </a:moveTo>
                <a:lnTo>
                  <a:pt x="33260" y="32587"/>
                </a:lnTo>
                <a:lnTo>
                  <a:pt x="33260" y="61564"/>
                </a:lnTo>
                <a:lnTo>
                  <a:pt x="39996" y="61564"/>
                </a:lnTo>
                <a:lnTo>
                  <a:pt x="39996" y="32587"/>
                </a:lnTo>
                <a:close/>
              </a:path>
              <a:path w="40004" h="61594">
                <a:moveTo>
                  <a:pt x="39996" y="0"/>
                </a:moveTo>
                <a:lnTo>
                  <a:pt x="33260" y="0"/>
                </a:lnTo>
                <a:lnTo>
                  <a:pt x="33260" y="25280"/>
                </a:lnTo>
                <a:lnTo>
                  <a:pt x="39996" y="25280"/>
                </a:lnTo>
                <a:lnTo>
                  <a:pt x="39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2" name="bk object 22"/>
          <p:cNvSpPr/>
          <p:nvPr/>
        </p:nvSpPr>
        <p:spPr>
          <a:xfrm>
            <a:off x="8003964" y="1003994"/>
            <a:ext cx="54187" cy="82973"/>
          </a:xfrm>
          <a:custGeom>
            <a:avLst/>
            <a:gdLst/>
            <a:ahLst/>
            <a:cxnLst/>
            <a:rect l="l" t="t" r="r" b="b"/>
            <a:pathLst>
              <a:path w="40639" h="62230">
                <a:moveTo>
                  <a:pt x="6914" y="0"/>
                </a:moveTo>
                <a:lnTo>
                  <a:pt x="0" y="0"/>
                </a:lnTo>
                <a:lnTo>
                  <a:pt x="0" y="61615"/>
                </a:lnTo>
                <a:lnTo>
                  <a:pt x="6377" y="61615"/>
                </a:lnTo>
                <a:lnTo>
                  <a:pt x="6377" y="13259"/>
                </a:lnTo>
                <a:lnTo>
                  <a:pt x="14204" y="13259"/>
                </a:lnTo>
                <a:lnTo>
                  <a:pt x="6914" y="0"/>
                </a:lnTo>
                <a:close/>
              </a:path>
              <a:path w="40639" h="62230">
                <a:moveTo>
                  <a:pt x="14204" y="13259"/>
                </a:moveTo>
                <a:lnTo>
                  <a:pt x="6556" y="13259"/>
                </a:lnTo>
                <a:lnTo>
                  <a:pt x="33141" y="61615"/>
                </a:lnTo>
                <a:lnTo>
                  <a:pt x="40055" y="61615"/>
                </a:lnTo>
                <a:lnTo>
                  <a:pt x="40055" y="48355"/>
                </a:lnTo>
                <a:lnTo>
                  <a:pt x="33498" y="48355"/>
                </a:lnTo>
                <a:lnTo>
                  <a:pt x="14204" y="13259"/>
                </a:lnTo>
                <a:close/>
              </a:path>
              <a:path w="40639" h="62230">
                <a:moveTo>
                  <a:pt x="40055" y="0"/>
                </a:moveTo>
                <a:lnTo>
                  <a:pt x="33618" y="0"/>
                </a:lnTo>
                <a:lnTo>
                  <a:pt x="33618" y="48355"/>
                </a:lnTo>
                <a:lnTo>
                  <a:pt x="40055" y="48355"/>
                </a:lnTo>
                <a:lnTo>
                  <a:pt x="40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3" name="bk object 23"/>
          <p:cNvSpPr/>
          <p:nvPr/>
        </p:nvSpPr>
        <p:spPr>
          <a:xfrm>
            <a:off x="8154172" y="1062991"/>
            <a:ext cx="54187" cy="82973"/>
          </a:xfrm>
          <a:custGeom>
            <a:avLst/>
            <a:gdLst/>
            <a:ahLst/>
            <a:cxnLst/>
            <a:rect l="l" t="t" r="r" b="b"/>
            <a:pathLst>
              <a:path w="40639" h="62230">
                <a:moveTo>
                  <a:pt x="6914" y="0"/>
                </a:moveTo>
                <a:lnTo>
                  <a:pt x="0" y="0"/>
                </a:lnTo>
                <a:lnTo>
                  <a:pt x="0" y="61615"/>
                </a:lnTo>
                <a:lnTo>
                  <a:pt x="6377" y="61615"/>
                </a:lnTo>
                <a:lnTo>
                  <a:pt x="6377" y="13259"/>
                </a:lnTo>
                <a:lnTo>
                  <a:pt x="14204" y="13259"/>
                </a:lnTo>
                <a:lnTo>
                  <a:pt x="6914" y="0"/>
                </a:lnTo>
                <a:close/>
              </a:path>
              <a:path w="40639" h="62230">
                <a:moveTo>
                  <a:pt x="14204" y="13259"/>
                </a:moveTo>
                <a:lnTo>
                  <a:pt x="6556" y="13259"/>
                </a:lnTo>
                <a:lnTo>
                  <a:pt x="33141" y="61615"/>
                </a:lnTo>
                <a:lnTo>
                  <a:pt x="40055" y="61615"/>
                </a:lnTo>
                <a:lnTo>
                  <a:pt x="40055" y="48355"/>
                </a:lnTo>
                <a:lnTo>
                  <a:pt x="33498" y="48355"/>
                </a:lnTo>
                <a:lnTo>
                  <a:pt x="14204" y="13259"/>
                </a:lnTo>
                <a:close/>
              </a:path>
              <a:path w="40639" h="62230">
                <a:moveTo>
                  <a:pt x="40055" y="0"/>
                </a:moveTo>
                <a:lnTo>
                  <a:pt x="33618" y="0"/>
                </a:lnTo>
                <a:lnTo>
                  <a:pt x="33618" y="48355"/>
                </a:lnTo>
                <a:lnTo>
                  <a:pt x="40055" y="48355"/>
                </a:lnTo>
                <a:lnTo>
                  <a:pt x="400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4" name="bk object 24"/>
          <p:cNvSpPr/>
          <p:nvPr/>
        </p:nvSpPr>
        <p:spPr>
          <a:xfrm>
            <a:off x="8231741" y="1062991"/>
            <a:ext cx="53340" cy="82973"/>
          </a:xfrm>
          <a:custGeom>
            <a:avLst/>
            <a:gdLst/>
            <a:ahLst/>
            <a:cxnLst/>
            <a:rect l="l" t="t" r="r" b="b"/>
            <a:pathLst>
              <a:path w="40004" h="62230">
                <a:moveTo>
                  <a:pt x="6735" y="0"/>
                </a:moveTo>
                <a:lnTo>
                  <a:pt x="0" y="0"/>
                </a:lnTo>
                <a:lnTo>
                  <a:pt x="0" y="61615"/>
                </a:lnTo>
                <a:lnTo>
                  <a:pt x="6735" y="61615"/>
                </a:lnTo>
                <a:lnTo>
                  <a:pt x="6735" y="32645"/>
                </a:lnTo>
                <a:lnTo>
                  <a:pt x="39996" y="32645"/>
                </a:lnTo>
                <a:lnTo>
                  <a:pt x="39996" y="25294"/>
                </a:lnTo>
                <a:lnTo>
                  <a:pt x="6735" y="25294"/>
                </a:lnTo>
                <a:lnTo>
                  <a:pt x="6735" y="0"/>
                </a:lnTo>
                <a:close/>
              </a:path>
              <a:path w="40004" h="62230">
                <a:moveTo>
                  <a:pt x="39996" y="32645"/>
                </a:moveTo>
                <a:lnTo>
                  <a:pt x="33200" y="32645"/>
                </a:lnTo>
                <a:lnTo>
                  <a:pt x="33200" y="61615"/>
                </a:lnTo>
                <a:lnTo>
                  <a:pt x="39996" y="61615"/>
                </a:lnTo>
                <a:lnTo>
                  <a:pt x="39996" y="32645"/>
                </a:lnTo>
                <a:close/>
              </a:path>
              <a:path w="40004" h="62230">
                <a:moveTo>
                  <a:pt x="39996" y="0"/>
                </a:moveTo>
                <a:lnTo>
                  <a:pt x="33200" y="0"/>
                </a:lnTo>
                <a:lnTo>
                  <a:pt x="33200" y="25294"/>
                </a:lnTo>
                <a:lnTo>
                  <a:pt x="39996" y="25294"/>
                </a:lnTo>
                <a:lnTo>
                  <a:pt x="39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5" name="bk object 25"/>
          <p:cNvSpPr/>
          <p:nvPr/>
        </p:nvSpPr>
        <p:spPr>
          <a:xfrm>
            <a:off x="8285149" y="1538966"/>
            <a:ext cx="65193" cy="85513"/>
          </a:xfrm>
          <a:custGeom>
            <a:avLst/>
            <a:gdLst/>
            <a:ahLst/>
            <a:cxnLst/>
            <a:rect l="l" t="t" r="r" b="b"/>
            <a:pathLst>
              <a:path w="48895" h="64134">
                <a:moveTo>
                  <a:pt x="31531" y="0"/>
                </a:moveTo>
                <a:lnTo>
                  <a:pt x="17226" y="0"/>
                </a:lnTo>
                <a:lnTo>
                  <a:pt x="11325" y="2904"/>
                </a:lnTo>
                <a:lnTo>
                  <a:pt x="2265" y="14521"/>
                </a:lnTo>
                <a:lnTo>
                  <a:pt x="38" y="22340"/>
                </a:lnTo>
                <a:lnTo>
                  <a:pt x="0" y="41264"/>
                </a:lnTo>
                <a:lnTo>
                  <a:pt x="2265" y="48614"/>
                </a:lnTo>
                <a:lnTo>
                  <a:pt x="11206" y="60649"/>
                </a:lnTo>
                <a:lnTo>
                  <a:pt x="17107" y="63662"/>
                </a:lnTo>
                <a:lnTo>
                  <a:pt x="31531" y="63662"/>
                </a:lnTo>
                <a:lnTo>
                  <a:pt x="37313" y="60757"/>
                </a:lnTo>
                <a:lnTo>
                  <a:pt x="40525" y="56693"/>
                </a:lnTo>
                <a:lnTo>
                  <a:pt x="19193" y="56693"/>
                </a:lnTo>
                <a:lnTo>
                  <a:pt x="15020" y="54488"/>
                </a:lnTo>
                <a:lnTo>
                  <a:pt x="8583" y="45667"/>
                </a:lnTo>
                <a:lnTo>
                  <a:pt x="6973" y="39895"/>
                </a:lnTo>
                <a:lnTo>
                  <a:pt x="7003" y="23903"/>
                </a:lnTo>
                <a:lnTo>
                  <a:pt x="8642" y="17540"/>
                </a:lnTo>
                <a:lnTo>
                  <a:pt x="15199" y="9080"/>
                </a:lnTo>
                <a:lnTo>
                  <a:pt x="19431" y="6968"/>
                </a:lnTo>
                <a:lnTo>
                  <a:pt x="40544" y="6968"/>
                </a:lnTo>
                <a:lnTo>
                  <a:pt x="37373" y="2925"/>
                </a:lnTo>
                <a:lnTo>
                  <a:pt x="31531" y="0"/>
                </a:lnTo>
                <a:close/>
              </a:path>
              <a:path w="48895" h="64134">
                <a:moveTo>
                  <a:pt x="40544" y="6968"/>
                </a:moveTo>
                <a:lnTo>
                  <a:pt x="29445" y="6968"/>
                </a:lnTo>
                <a:lnTo>
                  <a:pt x="33558" y="9123"/>
                </a:lnTo>
                <a:lnTo>
                  <a:pt x="40115" y="17749"/>
                </a:lnTo>
                <a:lnTo>
                  <a:pt x="41784" y="23903"/>
                </a:lnTo>
                <a:lnTo>
                  <a:pt x="41724" y="39700"/>
                </a:lnTo>
                <a:lnTo>
                  <a:pt x="40115" y="45775"/>
                </a:lnTo>
                <a:lnTo>
                  <a:pt x="36896" y="50142"/>
                </a:lnTo>
                <a:lnTo>
                  <a:pt x="33737" y="54509"/>
                </a:lnTo>
                <a:lnTo>
                  <a:pt x="29505" y="56693"/>
                </a:lnTo>
                <a:lnTo>
                  <a:pt x="40525" y="56693"/>
                </a:lnTo>
                <a:lnTo>
                  <a:pt x="42263" y="54488"/>
                </a:lnTo>
                <a:lnTo>
                  <a:pt x="46433" y="49141"/>
                </a:lnTo>
                <a:lnTo>
                  <a:pt x="48758" y="41458"/>
                </a:lnTo>
                <a:lnTo>
                  <a:pt x="48758" y="22340"/>
                </a:lnTo>
                <a:lnTo>
                  <a:pt x="46493" y="14629"/>
                </a:lnTo>
                <a:lnTo>
                  <a:pt x="41963" y="8777"/>
                </a:lnTo>
                <a:lnTo>
                  <a:pt x="40544" y="6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6" name="bk object 26"/>
          <p:cNvSpPr/>
          <p:nvPr/>
        </p:nvSpPr>
        <p:spPr>
          <a:xfrm>
            <a:off x="8377737" y="1540368"/>
            <a:ext cx="53340" cy="82125"/>
          </a:xfrm>
          <a:custGeom>
            <a:avLst/>
            <a:gdLst/>
            <a:ahLst/>
            <a:cxnLst/>
            <a:rect l="l" t="t" r="r" b="b"/>
            <a:pathLst>
              <a:path w="40004" h="61594">
                <a:moveTo>
                  <a:pt x="6735" y="0"/>
                </a:moveTo>
                <a:lnTo>
                  <a:pt x="0" y="0"/>
                </a:lnTo>
                <a:lnTo>
                  <a:pt x="0" y="61557"/>
                </a:lnTo>
                <a:lnTo>
                  <a:pt x="6735" y="61557"/>
                </a:lnTo>
                <a:lnTo>
                  <a:pt x="6735" y="32580"/>
                </a:lnTo>
                <a:lnTo>
                  <a:pt x="39996" y="32580"/>
                </a:lnTo>
                <a:lnTo>
                  <a:pt x="39996" y="25280"/>
                </a:lnTo>
                <a:lnTo>
                  <a:pt x="6735" y="25280"/>
                </a:lnTo>
                <a:lnTo>
                  <a:pt x="6735" y="0"/>
                </a:lnTo>
                <a:close/>
              </a:path>
              <a:path w="40004" h="61594">
                <a:moveTo>
                  <a:pt x="39996" y="32580"/>
                </a:moveTo>
                <a:lnTo>
                  <a:pt x="33200" y="32580"/>
                </a:lnTo>
                <a:lnTo>
                  <a:pt x="33200" y="61557"/>
                </a:lnTo>
                <a:lnTo>
                  <a:pt x="39996" y="61557"/>
                </a:lnTo>
                <a:lnTo>
                  <a:pt x="39996" y="32580"/>
                </a:lnTo>
                <a:close/>
              </a:path>
              <a:path w="40004" h="61594">
                <a:moveTo>
                  <a:pt x="39996" y="0"/>
                </a:moveTo>
                <a:lnTo>
                  <a:pt x="33200" y="0"/>
                </a:lnTo>
                <a:lnTo>
                  <a:pt x="33200" y="25280"/>
                </a:lnTo>
                <a:lnTo>
                  <a:pt x="39996" y="25280"/>
                </a:lnTo>
                <a:lnTo>
                  <a:pt x="399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7" name="bk object 27"/>
          <p:cNvSpPr/>
          <p:nvPr/>
        </p:nvSpPr>
        <p:spPr>
          <a:xfrm>
            <a:off x="7668340" y="991696"/>
            <a:ext cx="65193" cy="85513"/>
          </a:xfrm>
          <a:custGeom>
            <a:avLst/>
            <a:gdLst/>
            <a:ahLst/>
            <a:cxnLst/>
            <a:rect l="l" t="t" r="r" b="b"/>
            <a:pathLst>
              <a:path w="48895" h="64134">
                <a:moveTo>
                  <a:pt x="31591" y="0"/>
                </a:moveTo>
                <a:lnTo>
                  <a:pt x="17226" y="0"/>
                </a:lnTo>
                <a:lnTo>
                  <a:pt x="11325" y="2882"/>
                </a:lnTo>
                <a:lnTo>
                  <a:pt x="6795" y="8719"/>
                </a:lnTo>
                <a:lnTo>
                  <a:pt x="2265" y="14485"/>
                </a:lnTo>
                <a:lnTo>
                  <a:pt x="40" y="22340"/>
                </a:lnTo>
                <a:lnTo>
                  <a:pt x="0" y="41221"/>
                </a:lnTo>
                <a:lnTo>
                  <a:pt x="2265" y="48571"/>
                </a:lnTo>
                <a:lnTo>
                  <a:pt x="6735" y="54625"/>
                </a:lnTo>
                <a:lnTo>
                  <a:pt x="11206" y="60606"/>
                </a:lnTo>
                <a:lnTo>
                  <a:pt x="17107" y="63633"/>
                </a:lnTo>
                <a:lnTo>
                  <a:pt x="31531" y="63633"/>
                </a:lnTo>
                <a:lnTo>
                  <a:pt x="37373" y="60750"/>
                </a:lnTo>
                <a:lnTo>
                  <a:pt x="40561" y="56642"/>
                </a:lnTo>
                <a:lnTo>
                  <a:pt x="19252" y="56642"/>
                </a:lnTo>
                <a:lnTo>
                  <a:pt x="15080" y="54481"/>
                </a:lnTo>
                <a:lnTo>
                  <a:pt x="11861" y="50085"/>
                </a:lnTo>
                <a:lnTo>
                  <a:pt x="8642" y="45617"/>
                </a:lnTo>
                <a:lnTo>
                  <a:pt x="7033" y="39851"/>
                </a:lnTo>
                <a:lnTo>
                  <a:pt x="7069" y="23853"/>
                </a:lnTo>
                <a:lnTo>
                  <a:pt x="8642" y="17511"/>
                </a:lnTo>
                <a:lnTo>
                  <a:pt x="11921" y="13259"/>
                </a:lnTo>
                <a:lnTo>
                  <a:pt x="15199" y="9080"/>
                </a:lnTo>
                <a:lnTo>
                  <a:pt x="19431" y="6918"/>
                </a:lnTo>
                <a:lnTo>
                  <a:pt x="40564" y="6918"/>
                </a:lnTo>
                <a:lnTo>
                  <a:pt x="37432" y="2882"/>
                </a:lnTo>
                <a:lnTo>
                  <a:pt x="31591" y="0"/>
                </a:lnTo>
                <a:close/>
              </a:path>
              <a:path w="48895" h="64134">
                <a:moveTo>
                  <a:pt x="40564" y="6918"/>
                </a:moveTo>
                <a:lnTo>
                  <a:pt x="29445" y="6918"/>
                </a:lnTo>
                <a:lnTo>
                  <a:pt x="33558" y="9080"/>
                </a:lnTo>
                <a:lnTo>
                  <a:pt x="40115" y="17727"/>
                </a:lnTo>
                <a:lnTo>
                  <a:pt x="41784" y="23853"/>
                </a:lnTo>
                <a:lnTo>
                  <a:pt x="41724" y="39707"/>
                </a:lnTo>
                <a:lnTo>
                  <a:pt x="40115" y="45761"/>
                </a:lnTo>
                <a:lnTo>
                  <a:pt x="33737" y="54481"/>
                </a:lnTo>
                <a:lnTo>
                  <a:pt x="29564" y="56642"/>
                </a:lnTo>
                <a:lnTo>
                  <a:pt x="40561" y="56642"/>
                </a:lnTo>
                <a:lnTo>
                  <a:pt x="41903" y="54913"/>
                </a:lnTo>
                <a:lnTo>
                  <a:pt x="46493" y="49148"/>
                </a:lnTo>
                <a:lnTo>
                  <a:pt x="48758" y="41437"/>
                </a:lnTo>
                <a:lnTo>
                  <a:pt x="48758" y="22340"/>
                </a:lnTo>
                <a:lnTo>
                  <a:pt x="46493" y="14629"/>
                </a:lnTo>
                <a:lnTo>
                  <a:pt x="41963" y="8719"/>
                </a:lnTo>
                <a:lnTo>
                  <a:pt x="40564" y="69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8" name="bk object 28"/>
          <p:cNvSpPr/>
          <p:nvPr/>
        </p:nvSpPr>
        <p:spPr>
          <a:xfrm>
            <a:off x="6454305" y="1552216"/>
            <a:ext cx="80433" cy="85513"/>
          </a:xfrm>
          <a:custGeom>
            <a:avLst/>
            <a:gdLst/>
            <a:ahLst/>
            <a:cxnLst/>
            <a:rect l="l" t="t" r="r" b="b"/>
            <a:pathLst>
              <a:path w="60325" h="64134">
                <a:moveTo>
                  <a:pt x="28956" y="0"/>
                </a:moveTo>
                <a:lnTo>
                  <a:pt x="16964" y="0"/>
                </a:lnTo>
                <a:lnTo>
                  <a:pt x="11200" y="2781"/>
                </a:lnTo>
                <a:lnTo>
                  <a:pt x="2241" y="13894"/>
                </a:lnTo>
                <a:lnTo>
                  <a:pt x="0" y="21590"/>
                </a:lnTo>
                <a:lnTo>
                  <a:pt x="0" y="40291"/>
                </a:lnTo>
                <a:lnTo>
                  <a:pt x="1901" y="47879"/>
                </a:lnTo>
                <a:lnTo>
                  <a:pt x="9525" y="60505"/>
                </a:lnTo>
                <a:lnTo>
                  <a:pt x="15593" y="63669"/>
                </a:lnTo>
                <a:lnTo>
                  <a:pt x="29093" y="63669"/>
                </a:lnTo>
                <a:lnTo>
                  <a:pt x="33522" y="61961"/>
                </a:lnTo>
                <a:lnTo>
                  <a:pt x="39247" y="56693"/>
                </a:lnTo>
                <a:lnTo>
                  <a:pt x="18478" y="56693"/>
                </a:lnTo>
                <a:lnTo>
                  <a:pt x="14538" y="54610"/>
                </a:lnTo>
                <a:lnTo>
                  <a:pt x="8493" y="46265"/>
                </a:lnTo>
                <a:lnTo>
                  <a:pt x="6979" y="39895"/>
                </a:lnTo>
                <a:lnTo>
                  <a:pt x="6979" y="23911"/>
                </a:lnTo>
                <a:lnTo>
                  <a:pt x="8416" y="17994"/>
                </a:lnTo>
                <a:lnTo>
                  <a:pt x="14162" y="9181"/>
                </a:lnTo>
                <a:lnTo>
                  <a:pt x="18376" y="6975"/>
                </a:lnTo>
                <a:lnTo>
                  <a:pt x="39478" y="6975"/>
                </a:lnTo>
                <a:lnTo>
                  <a:pt x="33194" y="1527"/>
                </a:lnTo>
                <a:lnTo>
                  <a:pt x="28956" y="0"/>
                </a:lnTo>
                <a:close/>
              </a:path>
              <a:path w="60325" h="64134">
                <a:moveTo>
                  <a:pt x="38279" y="41033"/>
                </a:moveTo>
                <a:lnTo>
                  <a:pt x="37277" y="46265"/>
                </a:lnTo>
                <a:lnTo>
                  <a:pt x="35537" y="50185"/>
                </a:lnTo>
                <a:lnTo>
                  <a:pt x="30560" y="55396"/>
                </a:lnTo>
                <a:lnTo>
                  <a:pt x="27323" y="56693"/>
                </a:lnTo>
                <a:lnTo>
                  <a:pt x="39247" y="56693"/>
                </a:lnTo>
                <a:lnTo>
                  <a:pt x="40907" y="55165"/>
                </a:lnTo>
                <a:lnTo>
                  <a:pt x="43500" y="50005"/>
                </a:lnTo>
                <a:lnTo>
                  <a:pt x="44979" y="43087"/>
                </a:lnTo>
                <a:lnTo>
                  <a:pt x="38279" y="41033"/>
                </a:lnTo>
                <a:close/>
              </a:path>
              <a:path w="60325" h="64134">
                <a:moveTo>
                  <a:pt x="39478" y="6975"/>
                </a:moveTo>
                <a:lnTo>
                  <a:pt x="27335" y="6975"/>
                </a:lnTo>
                <a:lnTo>
                  <a:pt x="30172" y="8049"/>
                </a:lnTo>
                <a:lnTo>
                  <a:pt x="34708" y="12366"/>
                </a:lnTo>
                <a:lnTo>
                  <a:pt x="36401" y="15580"/>
                </a:lnTo>
                <a:lnTo>
                  <a:pt x="37510" y="19868"/>
                </a:lnTo>
                <a:lnTo>
                  <a:pt x="44114" y="17972"/>
                </a:lnTo>
                <a:lnTo>
                  <a:pt x="42702" y="12099"/>
                </a:lnTo>
                <a:lnTo>
                  <a:pt x="40234" y="7631"/>
                </a:lnTo>
                <a:lnTo>
                  <a:pt x="39478" y="6975"/>
                </a:lnTo>
                <a:close/>
              </a:path>
              <a:path w="60325" h="64134">
                <a:moveTo>
                  <a:pt x="60298" y="1052"/>
                </a:moveTo>
                <a:lnTo>
                  <a:pt x="54045" y="1052"/>
                </a:lnTo>
                <a:lnTo>
                  <a:pt x="54045" y="62617"/>
                </a:lnTo>
                <a:lnTo>
                  <a:pt x="60298" y="62617"/>
                </a:lnTo>
                <a:lnTo>
                  <a:pt x="60298" y="10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9" name="bk object 29"/>
          <p:cNvSpPr/>
          <p:nvPr/>
        </p:nvSpPr>
        <p:spPr>
          <a:xfrm>
            <a:off x="6646181" y="1597128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0" y="71675"/>
                </a:moveTo>
                <a:lnTo>
                  <a:pt x="102678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0" name="bk object 30"/>
          <p:cNvSpPr/>
          <p:nvPr/>
        </p:nvSpPr>
        <p:spPr>
          <a:xfrm>
            <a:off x="6783085" y="1597128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102660" y="71675"/>
                </a:moveTo>
                <a:lnTo>
                  <a:pt x="0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1" name="bk object 31"/>
          <p:cNvSpPr/>
          <p:nvPr/>
        </p:nvSpPr>
        <p:spPr>
          <a:xfrm>
            <a:off x="6785963" y="1638857"/>
            <a:ext cx="103293" cy="71967"/>
          </a:xfrm>
          <a:custGeom>
            <a:avLst/>
            <a:gdLst/>
            <a:ahLst/>
            <a:cxnLst/>
            <a:rect l="l" t="t" r="r" b="b"/>
            <a:pathLst>
              <a:path w="77470" h="53975">
                <a:moveTo>
                  <a:pt x="76999" y="53760"/>
                </a:moveTo>
                <a:lnTo>
                  <a:pt x="0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2" name="bk object 32"/>
          <p:cNvSpPr/>
          <p:nvPr/>
        </p:nvSpPr>
        <p:spPr>
          <a:xfrm>
            <a:off x="6919967" y="1692693"/>
            <a:ext cx="0" cy="191347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143329"/>
                </a:moveTo>
                <a:lnTo>
                  <a:pt x="0" y="0"/>
                </a:lnTo>
              </a:path>
            </a:pathLst>
          </a:custGeom>
          <a:ln w="5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3" name="bk object 33"/>
          <p:cNvSpPr/>
          <p:nvPr/>
        </p:nvSpPr>
        <p:spPr>
          <a:xfrm>
            <a:off x="6783085" y="1883801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0" y="71675"/>
                </a:moveTo>
                <a:lnTo>
                  <a:pt x="102660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4" name="bk object 34"/>
          <p:cNvSpPr/>
          <p:nvPr/>
        </p:nvSpPr>
        <p:spPr>
          <a:xfrm>
            <a:off x="6785963" y="1865957"/>
            <a:ext cx="103293" cy="71967"/>
          </a:xfrm>
          <a:custGeom>
            <a:avLst/>
            <a:gdLst/>
            <a:ahLst/>
            <a:cxnLst/>
            <a:rect l="l" t="t" r="r" b="b"/>
            <a:pathLst>
              <a:path w="77470" h="53975">
                <a:moveTo>
                  <a:pt x="0" y="53760"/>
                </a:moveTo>
                <a:lnTo>
                  <a:pt x="76999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5" name="bk object 35"/>
          <p:cNvSpPr/>
          <p:nvPr/>
        </p:nvSpPr>
        <p:spPr>
          <a:xfrm>
            <a:off x="6646181" y="1883801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0" y="0"/>
                </a:moveTo>
                <a:lnTo>
                  <a:pt x="102678" y="71675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6" name="bk object 36"/>
          <p:cNvSpPr/>
          <p:nvPr/>
        </p:nvSpPr>
        <p:spPr>
          <a:xfrm>
            <a:off x="6646181" y="1692693"/>
            <a:ext cx="0" cy="191347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329"/>
                </a:lnTo>
              </a:path>
            </a:pathLst>
          </a:custGeom>
          <a:ln w="5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7" name="bk object 37"/>
          <p:cNvSpPr/>
          <p:nvPr/>
        </p:nvSpPr>
        <p:spPr>
          <a:xfrm>
            <a:off x="6674633" y="1716580"/>
            <a:ext cx="0" cy="143933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499"/>
                </a:lnTo>
              </a:path>
            </a:pathLst>
          </a:custGeom>
          <a:ln w="59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8" name="bk object 38"/>
          <p:cNvSpPr/>
          <p:nvPr/>
        </p:nvSpPr>
        <p:spPr>
          <a:xfrm>
            <a:off x="6509277" y="1883801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102678" y="0"/>
                </a:moveTo>
                <a:lnTo>
                  <a:pt x="0" y="71675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9" name="bk object 39"/>
          <p:cNvSpPr/>
          <p:nvPr/>
        </p:nvSpPr>
        <p:spPr>
          <a:xfrm>
            <a:off x="6424874" y="2009165"/>
            <a:ext cx="99060" cy="69425"/>
          </a:xfrm>
          <a:custGeom>
            <a:avLst/>
            <a:gdLst/>
            <a:ahLst/>
            <a:cxnLst/>
            <a:rect l="l" t="t" r="r" b="b"/>
            <a:pathLst>
              <a:path w="74295" h="52069">
                <a:moveTo>
                  <a:pt x="73977" y="0"/>
                </a:moveTo>
                <a:lnTo>
                  <a:pt x="0" y="51634"/>
                </a:lnTo>
              </a:path>
            </a:pathLst>
          </a:custGeom>
          <a:ln w="67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0" name="bk object 40"/>
          <p:cNvSpPr/>
          <p:nvPr/>
        </p:nvSpPr>
        <p:spPr>
          <a:xfrm>
            <a:off x="6410649" y="1979369"/>
            <a:ext cx="99060" cy="69425"/>
          </a:xfrm>
          <a:custGeom>
            <a:avLst/>
            <a:gdLst/>
            <a:ahLst/>
            <a:cxnLst/>
            <a:rect l="l" t="t" r="r" b="b"/>
            <a:pathLst>
              <a:path w="74295" h="52069">
                <a:moveTo>
                  <a:pt x="73971" y="0"/>
                </a:moveTo>
                <a:lnTo>
                  <a:pt x="0" y="51641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1" name="bk object 41"/>
          <p:cNvSpPr/>
          <p:nvPr/>
        </p:nvSpPr>
        <p:spPr>
          <a:xfrm>
            <a:off x="6396422" y="1949571"/>
            <a:ext cx="99060" cy="69425"/>
          </a:xfrm>
          <a:custGeom>
            <a:avLst/>
            <a:gdLst/>
            <a:ahLst/>
            <a:cxnLst/>
            <a:rect l="l" t="t" r="r" b="b"/>
            <a:pathLst>
              <a:path w="74295" h="52069">
                <a:moveTo>
                  <a:pt x="73971" y="0"/>
                </a:moveTo>
                <a:lnTo>
                  <a:pt x="0" y="51641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2" name="bk object 42"/>
          <p:cNvSpPr/>
          <p:nvPr/>
        </p:nvSpPr>
        <p:spPr>
          <a:xfrm>
            <a:off x="6919967" y="1597128"/>
            <a:ext cx="137160" cy="95673"/>
          </a:xfrm>
          <a:custGeom>
            <a:avLst/>
            <a:gdLst/>
            <a:ahLst/>
            <a:cxnLst/>
            <a:rect l="l" t="t" r="r" b="b"/>
            <a:pathLst>
              <a:path w="102870" h="71755">
                <a:moveTo>
                  <a:pt x="0" y="71675"/>
                </a:moveTo>
                <a:lnTo>
                  <a:pt x="102678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3" name="bk object 43"/>
          <p:cNvSpPr/>
          <p:nvPr/>
        </p:nvSpPr>
        <p:spPr>
          <a:xfrm>
            <a:off x="7056871" y="1407163"/>
            <a:ext cx="16933" cy="190500"/>
          </a:xfrm>
          <a:custGeom>
            <a:avLst/>
            <a:gdLst/>
            <a:ahLst/>
            <a:cxnLst/>
            <a:rect l="l" t="t" r="r" b="b"/>
            <a:pathLst>
              <a:path w="12700" h="142875">
                <a:moveTo>
                  <a:pt x="12392" y="0"/>
                </a:moveTo>
                <a:lnTo>
                  <a:pt x="0" y="142472"/>
                </a:lnTo>
              </a:path>
            </a:pathLst>
          </a:custGeom>
          <a:ln w="59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4" name="bk object 44"/>
          <p:cNvSpPr/>
          <p:nvPr/>
        </p:nvSpPr>
        <p:spPr>
          <a:xfrm>
            <a:off x="7073394" y="1367442"/>
            <a:ext cx="154940" cy="39793"/>
          </a:xfrm>
          <a:custGeom>
            <a:avLst/>
            <a:gdLst/>
            <a:ahLst/>
            <a:cxnLst/>
            <a:rect l="l" t="t" r="r" b="b"/>
            <a:pathLst>
              <a:path w="116204" h="29844">
                <a:moveTo>
                  <a:pt x="0" y="29791"/>
                </a:moveTo>
                <a:lnTo>
                  <a:pt x="115928" y="0"/>
                </a:lnTo>
              </a:path>
            </a:pathLst>
          </a:custGeom>
          <a:ln w="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5" name="bk object 45"/>
          <p:cNvSpPr/>
          <p:nvPr/>
        </p:nvSpPr>
        <p:spPr>
          <a:xfrm>
            <a:off x="7098660" y="1406039"/>
            <a:ext cx="115993" cy="30480"/>
          </a:xfrm>
          <a:custGeom>
            <a:avLst/>
            <a:gdLst/>
            <a:ahLst/>
            <a:cxnLst/>
            <a:rect l="l" t="t" r="r" b="b"/>
            <a:pathLst>
              <a:path w="86995" h="22859">
                <a:moveTo>
                  <a:pt x="0" y="22340"/>
                </a:moveTo>
                <a:lnTo>
                  <a:pt x="86906" y="0"/>
                </a:lnTo>
              </a:path>
            </a:pathLst>
          </a:custGeom>
          <a:ln w="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6" name="bk object 46"/>
          <p:cNvSpPr/>
          <p:nvPr/>
        </p:nvSpPr>
        <p:spPr>
          <a:xfrm>
            <a:off x="7227966" y="1367441"/>
            <a:ext cx="48260" cy="99907"/>
          </a:xfrm>
          <a:custGeom>
            <a:avLst/>
            <a:gdLst/>
            <a:ahLst/>
            <a:cxnLst/>
            <a:rect l="l" t="t" r="r" b="b"/>
            <a:pathLst>
              <a:path w="36195" h="74930">
                <a:moveTo>
                  <a:pt x="0" y="0"/>
                </a:moveTo>
                <a:lnTo>
                  <a:pt x="35644" y="74644"/>
                </a:lnTo>
              </a:path>
            </a:pathLst>
          </a:custGeom>
          <a:ln w="61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7" name="bk object 47"/>
          <p:cNvSpPr/>
          <p:nvPr/>
        </p:nvSpPr>
        <p:spPr>
          <a:xfrm>
            <a:off x="7239490" y="1592927"/>
            <a:ext cx="22860" cy="31327"/>
          </a:xfrm>
          <a:custGeom>
            <a:avLst/>
            <a:gdLst/>
            <a:ahLst/>
            <a:cxnLst/>
            <a:rect l="l" t="t" r="r" b="b"/>
            <a:pathLst>
              <a:path w="17145" h="23494">
                <a:moveTo>
                  <a:pt x="17047" y="0"/>
                </a:moveTo>
                <a:lnTo>
                  <a:pt x="0" y="22887"/>
                </a:lnTo>
              </a:path>
            </a:pathLst>
          </a:custGeom>
          <a:ln w="63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8" name="bk object 48"/>
          <p:cNvSpPr/>
          <p:nvPr/>
        </p:nvSpPr>
        <p:spPr>
          <a:xfrm>
            <a:off x="7056871" y="1597127"/>
            <a:ext cx="96520" cy="52493"/>
          </a:xfrm>
          <a:custGeom>
            <a:avLst/>
            <a:gdLst/>
            <a:ahLst/>
            <a:cxnLst/>
            <a:rect l="l" t="t" r="r" b="b"/>
            <a:pathLst>
              <a:path w="72389" h="39369">
                <a:moveTo>
                  <a:pt x="0" y="0"/>
                </a:moveTo>
                <a:lnTo>
                  <a:pt x="72231" y="38886"/>
                </a:lnTo>
              </a:path>
            </a:pathLst>
          </a:custGeom>
          <a:ln w="68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9" name="bk object 49"/>
          <p:cNvSpPr/>
          <p:nvPr/>
        </p:nvSpPr>
        <p:spPr>
          <a:xfrm>
            <a:off x="7086499" y="1575430"/>
            <a:ext cx="66887" cy="36407"/>
          </a:xfrm>
          <a:custGeom>
            <a:avLst/>
            <a:gdLst/>
            <a:ahLst/>
            <a:cxnLst/>
            <a:rect l="l" t="t" r="r" b="b"/>
            <a:pathLst>
              <a:path w="50164" h="27305">
                <a:moveTo>
                  <a:pt x="0" y="0"/>
                </a:moveTo>
                <a:lnTo>
                  <a:pt x="50009" y="26923"/>
                </a:lnTo>
              </a:path>
            </a:pathLst>
          </a:custGeom>
          <a:ln w="68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0" name="bk object 50"/>
          <p:cNvSpPr/>
          <p:nvPr/>
        </p:nvSpPr>
        <p:spPr>
          <a:xfrm>
            <a:off x="7345193" y="1367441"/>
            <a:ext cx="309033" cy="165947"/>
          </a:xfrm>
          <a:custGeom>
            <a:avLst/>
            <a:gdLst/>
            <a:ahLst/>
            <a:cxnLst/>
            <a:rect l="l" t="t" r="r" b="b"/>
            <a:pathLst>
              <a:path w="231775" h="124459">
                <a:moveTo>
                  <a:pt x="0" y="124066"/>
                </a:moveTo>
                <a:lnTo>
                  <a:pt x="89827" y="124066"/>
                </a:lnTo>
                <a:lnTo>
                  <a:pt x="149076" y="0"/>
                </a:lnTo>
                <a:lnTo>
                  <a:pt x="231511" y="0"/>
                </a:lnTo>
              </a:path>
            </a:pathLst>
          </a:custGeom>
          <a:ln w="6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1" name="bk object 51"/>
          <p:cNvSpPr/>
          <p:nvPr/>
        </p:nvSpPr>
        <p:spPr>
          <a:xfrm>
            <a:off x="7733430" y="1202028"/>
            <a:ext cx="205740" cy="99907"/>
          </a:xfrm>
          <a:custGeom>
            <a:avLst/>
            <a:gdLst/>
            <a:ahLst/>
            <a:cxnLst/>
            <a:rect l="l" t="t" r="r" b="b"/>
            <a:pathLst>
              <a:path w="154304" h="74930">
                <a:moveTo>
                  <a:pt x="0" y="74637"/>
                </a:moveTo>
                <a:lnTo>
                  <a:pt x="35644" y="0"/>
                </a:lnTo>
                <a:lnTo>
                  <a:pt x="154142" y="0"/>
                </a:lnTo>
              </a:path>
            </a:pathLst>
          </a:custGeom>
          <a:ln w="69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2" name="bk object 52"/>
          <p:cNvSpPr/>
          <p:nvPr/>
        </p:nvSpPr>
        <p:spPr>
          <a:xfrm>
            <a:off x="7938952" y="1107575"/>
            <a:ext cx="57573" cy="94827"/>
          </a:xfrm>
          <a:custGeom>
            <a:avLst/>
            <a:gdLst/>
            <a:ahLst/>
            <a:cxnLst/>
            <a:rect l="l" t="t" r="r" b="b"/>
            <a:pathLst>
              <a:path w="43179" h="71119">
                <a:moveTo>
                  <a:pt x="42559" y="0"/>
                </a:moveTo>
                <a:lnTo>
                  <a:pt x="0" y="70839"/>
                </a:lnTo>
              </a:path>
            </a:pathLst>
          </a:custGeom>
          <a:ln w="6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3" name="bk object 53"/>
          <p:cNvSpPr/>
          <p:nvPr/>
        </p:nvSpPr>
        <p:spPr>
          <a:xfrm>
            <a:off x="7973524" y="1127754"/>
            <a:ext cx="45720" cy="75353"/>
          </a:xfrm>
          <a:custGeom>
            <a:avLst/>
            <a:gdLst/>
            <a:ahLst/>
            <a:cxnLst/>
            <a:rect l="l" t="t" r="r" b="b"/>
            <a:pathLst>
              <a:path w="34289" h="56515">
                <a:moveTo>
                  <a:pt x="33856" y="0"/>
                </a:moveTo>
                <a:lnTo>
                  <a:pt x="0" y="56354"/>
                </a:lnTo>
              </a:path>
            </a:pathLst>
          </a:custGeom>
          <a:ln w="6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4" name="bk object 54"/>
          <p:cNvSpPr/>
          <p:nvPr/>
        </p:nvSpPr>
        <p:spPr>
          <a:xfrm>
            <a:off x="8070008" y="1062607"/>
            <a:ext cx="64347" cy="25400"/>
          </a:xfrm>
          <a:custGeom>
            <a:avLst/>
            <a:gdLst/>
            <a:ahLst/>
            <a:cxnLst/>
            <a:rect l="l" t="t" r="r" b="b"/>
            <a:pathLst>
              <a:path w="48260" h="19050">
                <a:moveTo>
                  <a:pt x="0" y="0"/>
                </a:moveTo>
                <a:lnTo>
                  <a:pt x="47923" y="18808"/>
                </a:lnTo>
              </a:path>
            </a:pathLst>
          </a:custGeom>
          <a:ln w="7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5" name="bk object 55"/>
          <p:cNvSpPr/>
          <p:nvPr/>
        </p:nvSpPr>
        <p:spPr>
          <a:xfrm>
            <a:off x="8031780" y="1166573"/>
            <a:ext cx="150707" cy="190500"/>
          </a:xfrm>
          <a:custGeom>
            <a:avLst/>
            <a:gdLst/>
            <a:ahLst/>
            <a:cxnLst/>
            <a:rect l="l" t="t" r="r" b="b"/>
            <a:pathLst>
              <a:path w="113029" h="142875">
                <a:moveTo>
                  <a:pt x="112656" y="0"/>
                </a:moveTo>
                <a:lnTo>
                  <a:pt x="112656" y="98173"/>
                </a:lnTo>
                <a:lnTo>
                  <a:pt x="0" y="142414"/>
                </a:lnTo>
              </a:path>
            </a:pathLst>
          </a:custGeom>
          <a:ln w="64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6" name="bk object 56"/>
          <p:cNvSpPr/>
          <p:nvPr/>
        </p:nvSpPr>
        <p:spPr>
          <a:xfrm>
            <a:off x="8041794" y="1272153"/>
            <a:ext cx="113453" cy="44873"/>
          </a:xfrm>
          <a:custGeom>
            <a:avLst/>
            <a:gdLst/>
            <a:ahLst/>
            <a:cxnLst/>
            <a:rect l="l" t="t" r="r" b="b"/>
            <a:pathLst>
              <a:path w="85089" h="33655">
                <a:moveTo>
                  <a:pt x="84462" y="0"/>
                </a:moveTo>
                <a:lnTo>
                  <a:pt x="0" y="33178"/>
                </a:lnTo>
              </a:path>
            </a:pathLst>
          </a:custGeom>
          <a:ln w="7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7" name="bk object 57"/>
          <p:cNvSpPr/>
          <p:nvPr/>
        </p:nvSpPr>
        <p:spPr>
          <a:xfrm>
            <a:off x="7938952" y="1202029"/>
            <a:ext cx="93133" cy="154940"/>
          </a:xfrm>
          <a:custGeom>
            <a:avLst/>
            <a:gdLst/>
            <a:ahLst/>
            <a:cxnLst/>
            <a:rect l="l" t="t" r="r" b="b"/>
            <a:pathLst>
              <a:path w="69850" h="116205">
                <a:moveTo>
                  <a:pt x="0" y="0"/>
                </a:moveTo>
                <a:lnTo>
                  <a:pt x="69620" y="115822"/>
                </a:lnTo>
              </a:path>
            </a:pathLst>
          </a:custGeom>
          <a:ln w="62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8" name="bk object 58"/>
          <p:cNvSpPr/>
          <p:nvPr/>
        </p:nvSpPr>
        <p:spPr>
          <a:xfrm>
            <a:off x="8181988" y="1297471"/>
            <a:ext cx="137160" cy="220980"/>
          </a:xfrm>
          <a:custGeom>
            <a:avLst/>
            <a:gdLst/>
            <a:ahLst/>
            <a:cxnLst/>
            <a:rect l="l" t="t" r="r" b="b"/>
            <a:pathLst>
              <a:path w="102870" h="165734">
                <a:moveTo>
                  <a:pt x="0" y="0"/>
                </a:moveTo>
                <a:lnTo>
                  <a:pt x="102582" y="71589"/>
                </a:lnTo>
                <a:lnTo>
                  <a:pt x="102582" y="165381"/>
                </a:lnTo>
              </a:path>
            </a:pathLst>
          </a:custGeom>
          <a:ln w="62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9" name="bk object 59"/>
          <p:cNvSpPr/>
          <p:nvPr/>
        </p:nvSpPr>
        <p:spPr>
          <a:xfrm>
            <a:off x="7742965" y="1088070"/>
            <a:ext cx="50800" cy="105833"/>
          </a:xfrm>
          <a:custGeom>
            <a:avLst/>
            <a:gdLst/>
            <a:ahLst/>
            <a:cxnLst/>
            <a:rect l="l" t="t" r="r" b="b"/>
            <a:pathLst>
              <a:path w="38100" h="79375">
                <a:moveTo>
                  <a:pt x="37730" y="78983"/>
                </a:moveTo>
                <a:lnTo>
                  <a:pt x="0" y="0"/>
                </a:lnTo>
              </a:path>
            </a:pathLst>
          </a:custGeom>
          <a:ln w="61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0" name="bk object 60"/>
          <p:cNvSpPr/>
          <p:nvPr/>
        </p:nvSpPr>
        <p:spPr>
          <a:xfrm>
            <a:off x="7718329" y="1105270"/>
            <a:ext cx="50800" cy="105833"/>
          </a:xfrm>
          <a:custGeom>
            <a:avLst/>
            <a:gdLst/>
            <a:ahLst/>
            <a:cxnLst/>
            <a:rect l="l" t="t" r="r" b="b"/>
            <a:pathLst>
              <a:path w="38100" h="79375">
                <a:moveTo>
                  <a:pt x="37730" y="78983"/>
                </a:moveTo>
                <a:lnTo>
                  <a:pt x="0" y="0"/>
                </a:lnTo>
              </a:path>
            </a:pathLst>
          </a:custGeom>
          <a:ln w="61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1" name="bk object 61"/>
          <p:cNvSpPr/>
          <p:nvPr/>
        </p:nvSpPr>
        <p:spPr>
          <a:xfrm>
            <a:off x="7543960" y="136744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1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2" name="bk object 62"/>
          <p:cNvSpPr/>
          <p:nvPr/>
        </p:nvSpPr>
        <p:spPr>
          <a:xfrm>
            <a:off x="7530292" y="1341354"/>
            <a:ext cx="4233" cy="2540"/>
          </a:xfrm>
          <a:custGeom>
            <a:avLst/>
            <a:gdLst/>
            <a:ahLst/>
            <a:cxnLst/>
            <a:rect l="l" t="t" r="r" b="b"/>
            <a:pathLst>
              <a:path w="3175" h="1905">
                <a:moveTo>
                  <a:pt x="0" y="1888"/>
                </a:moveTo>
                <a:lnTo>
                  <a:pt x="2682" y="0"/>
                </a:lnTo>
              </a:path>
            </a:pathLst>
          </a:custGeom>
          <a:ln w="67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3" name="bk object 63"/>
          <p:cNvSpPr/>
          <p:nvPr/>
        </p:nvSpPr>
        <p:spPr>
          <a:xfrm>
            <a:off x="7516621" y="1315276"/>
            <a:ext cx="7620" cy="5080"/>
          </a:xfrm>
          <a:custGeom>
            <a:avLst/>
            <a:gdLst/>
            <a:ahLst/>
            <a:cxnLst/>
            <a:rect l="l" t="t" r="r" b="b"/>
            <a:pathLst>
              <a:path w="5714" h="3809">
                <a:moveTo>
                  <a:pt x="0" y="3761"/>
                </a:moveTo>
                <a:lnTo>
                  <a:pt x="5424" y="0"/>
                </a:lnTo>
              </a:path>
            </a:pathLst>
          </a:custGeom>
          <a:ln w="67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4" name="bk object 64"/>
          <p:cNvSpPr/>
          <p:nvPr/>
        </p:nvSpPr>
        <p:spPr>
          <a:xfrm>
            <a:off x="7502951" y="1289198"/>
            <a:ext cx="11007" cy="7620"/>
          </a:xfrm>
          <a:custGeom>
            <a:avLst/>
            <a:gdLst/>
            <a:ahLst/>
            <a:cxnLst/>
            <a:rect l="l" t="t" r="r" b="b"/>
            <a:pathLst>
              <a:path w="8254" h="5715">
                <a:moveTo>
                  <a:pt x="0" y="5642"/>
                </a:moveTo>
                <a:lnTo>
                  <a:pt x="8106" y="0"/>
                </a:lnTo>
              </a:path>
            </a:pathLst>
          </a:custGeom>
          <a:ln w="6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5" name="bk object 65"/>
          <p:cNvSpPr/>
          <p:nvPr/>
        </p:nvSpPr>
        <p:spPr>
          <a:xfrm>
            <a:off x="7489361" y="1263111"/>
            <a:ext cx="14393" cy="10160"/>
          </a:xfrm>
          <a:custGeom>
            <a:avLst/>
            <a:gdLst/>
            <a:ahLst/>
            <a:cxnLst/>
            <a:rect l="l" t="t" r="r" b="b"/>
            <a:pathLst>
              <a:path w="10795" h="7619">
                <a:moveTo>
                  <a:pt x="0" y="7530"/>
                </a:moveTo>
                <a:lnTo>
                  <a:pt x="10788" y="0"/>
                </a:lnTo>
              </a:path>
            </a:pathLst>
          </a:custGeom>
          <a:ln w="67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6" name="bk object 66"/>
          <p:cNvSpPr/>
          <p:nvPr/>
        </p:nvSpPr>
        <p:spPr>
          <a:xfrm>
            <a:off x="7475691" y="1237033"/>
            <a:ext cx="18627" cy="12700"/>
          </a:xfrm>
          <a:custGeom>
            <a:avLst/>
            <a:gdLst/>
            <a:ahLst/>
            <a:cxnLst/>
            <a:rect l="l" t="t" r="r" b="b"/>
            <a:pathLst>
              <a:path w="13970" h="9525">
                <a:moveTo>
                  <a:pt x="0" y="9411"/>
                </a:moveTo>
                <a:lnTo>
                  <a:pt x="13471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7" name="bk object 67"/>
          <p:cNvSpPr/>
          <p:nvPr/>
        </p:nvSpPr>
        <p:spPr>
          <a:xfrm>
            <a:off x="7462020" y="1210964"/>
            <a:ext cx="22013" cy="15240"/>
          </a:xfrm>
          <a:custGeom>
            <a:avLst/>
            <a:gdLst/>
            <a:ahLst/>
            <a:cxnLst/>
            <a:rect l="l" t="t" r="r" b="b"/>
            <a:pathLst>
              <a:path w="16510" h="11430">
                <a:moveTo>
                  <a:pt x="0" y="11314"/>
                </a:moveTo>
                <a:lnTo>
                  <a:pt x="16153" y="0"/>
                </a:lnTo>
              </a:path>
            </a:pathLst>
          </a:custGeom>
          <a:ln w="67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8" name="bk object 68"/>
          <p:cNvSpPr/>
          <p:nvPr/>
        </p:nvSpPr>
        <p:spPr>
          <a:xfrm>
            <a:off x="6546884" y="1623378"/>
            <a:ext cx="99907" cy="69425"/>
          </a:xfrm>
          <a:custGeom>
            <a:avLst/>
            <a:gdLst/>
            <a:ahLst/>
            <a:cxnLst/>
            <a:rect l="l" t="t" r="r" b="b"/>
            <a:pathLst>
              <a:path w="74929" h="52069">
                <a:moveTo>
                  <a:pt x="74472" y="51987"/>
                </a:moveTo>
                <a:lnTo>
                  <a:pt x="0" y="0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9" name="bk object 69"/>
          <p:cNvSpPr/>
          <p:nvPr/>
        </p:nvSpPr>
        <p:spPr>
          <a:xfrm>
            <a:off x="8316779" y="1282982"/>
            <a:ext cx="145627" cy="114300"/>
          </a:xfrm>
          <a:custGeom>
            <a:avLst/>
            <a:gdLst/>
            <a:ahLst/>
            <a:cxnLst/>
            <a:rect l="l" t="t" r="r" b="b"/>
            <a:pathLst>
              <a:path w="109220" h="85725">
                <a:moveTo>
                  <a:pt x="98827" y="0"/>
                </a:moveTo>
                <a:lnTo>
                  <a:pt x="0" y="79350"/>
                </a:lnTo>
                <a:lnTo>
                  <a:pt x="2920" y="85555"/>
                </a:lnTo>
                <a:lnTo>
                  <a:pt x="109199" y="21727"/>
                </a:lnTo>
                <a:lnTo>
                  <a:pt x="988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0" name="bk object 70"/>
          <p:cNvSpPr/>
          <p:nvPr/>
        </p:nvSpPr>
        <p:spPr>
          <a:xfrm>
            <a:off x="7555007" y="1388177"/>
            <a:ext cx="36407" cy="56727"/>
          </a:xfrm>
          <a:custGeom>
            <a:avLst/>
            <a:gdLst/>
            <a:ahLst/>
            <a:cxnLst/>
            <a:rect l="l" t="t" r="r" b="b"/>
            <a:pathLst>
              <a:path w="27304" h="42544">
                <a:moveTo>
                  <a:pt x="4232" y="28105"/>
                </a:moveTo>
                <a:lnTo>
                  <a:pt x="0" y="28552"/>
                </a:lnTo>
                <a:lnTo>
                  <a:pt x="59" y="31297"/>
                </a:lnTo>
                <a:lnTo>
                  <a:pt x="655" y="33755"/>
                </a:lnTo>
                <a:lnTo>
                  <a:pt x="3039" y="38107"/>
                </a:lnTo>
                <a:lnTo>
                  <a:pt x="4649" y="39736"/>
                </a:lnTo>
                <a:lnTo>
                  <a:pt x="8821" y="41898"/>
                </a:lnTo>
                <a:lnTo>
                  <a:pt x="11384" y="42438"/>
                </a:lnTo>
                <a:lnTo>
                  <a:pt x="16868" y="42438"/>
                </a:lnTo>
                <a:lnTo>
                  <a:pt x="19086" y="41898"/>
                </a:lnTo>
                <a:lnTo>
                  <a:pt x="20981" y="40831"/>
                </a:lnTo>
                <a:lnTo>
                  <a:pt x="22948" y="39758"/>
                </a:lnTo>
                <a:lnTo>
                  <a:pt x="24438" y="38252"/>
                </a:lnTo>
                <a:lnTo>
                  <a:pt x="24797" y="37567"/>
                </a:lnTo>
                <a:lnTo>
                  <a:pt x="12338" y="37567"/>
                </a:lnTo>
                <a:lnTo>
                  <a:pt x="10609" y="37163"/>
                </a:lnTo>
                <a:lnTo>
                  <a:pt x="4410" y="30159"/>
                </a:lnTo>
                <a:lnTo>
                  <a:pt x="4232" y="28105"/>
                </a:lnTo>
                <a:close/>
              </a:path>
              <a:path w="27304" h="42544">
                <a:moveTo>
                  <a:pt x="15736" y="0"/>
                </a:moveTo>
                <a:lnTo>
                  <a:pt x="10967" y="0"/>
                </a:lnTo>
                <a:lnTo>
                  <a:pt x="8881" y="468"/>
                </a:lnTo>
                <a:lnTo>
                  <a:pt x="1251" y="9238"/>
                </a:lnTo>
                <a:lnTo>
                  <a:pt x="1251" y="13195"/>
                </a:lnTo>
                <a:lnTo>
                  <a:pt x="15795" y="23709"/>
                </a:lnTo>
                <a:lnTo>
                  <a:pt x="17762" y="24372"/>
                </a:lnTo>
                <a:lnTo>
                  <a:pt x="22650" y="29308"/>
                </a:lnTo>
                <a:lnTo>
                  <a:pt x="22650" y="31867"/>
                </a:lnTo>
                <a:lnTo>
                  <a:pt x="22352" y="33041"/>
                </a:lnTo>
                <a:lnTo>
                  <a:pt x="21696" y="34115"/>
                </a:lnTo>
                <a:lnTo>
                  <a:pt x="21100" y="35182"/>
                </a:lnTo>
                <a:lnTo>
                  <a:pt x="20087" y="36032"/>
                </a:lnTo>
                <a:lnTo>
                  <a:pt x="17464" y="37264"/>
                </a:lnTo>
                <a:lnTo>
                  <a:pt x="15974" y="37567"/>
                </a:lnTo>
                <a:lnTo>
                  <a:pt x="24797" y="37567"/>
                </a:lnTo>
                <a:lnTo>
                  <a:pt x="26465" y="34389"/>
                </a:lnTo>
                <a:lnTo>
                  <a:pt x="27001" y="32335"/>
                </a:lnTo>
                <a:lnTo>
                  <a:pt x="27001" y="27946"/>
                </a:lnTo>
                <a:lnTo>
                  <a:pt x="26524" y="26000"/>
                </a:lnTo>
                <a:lnTo>
                  <a:pt x="25571" y="24314"/>
                </a:lnTo>
                <a:lnTo>
                  <a:pt x="24677" y="22621"/>
                </a:lnTo>
                <a:lnTo>
                  <a:pt x="10073" y="16510"/>
                </a:lnTo>
                <a:lnTo>
                  <a:pt x="7808" y="15537"/>
                </a:lnTo>
                <a:lnTo>
                  <a:pt x="6914" y="14585"/>
                </a:lnTo>
                <a:lnTo>
                  <a:pt x="6079" y="13634"/>
                </a:lnTo>
                <a:lnTo>
                  <a:pt x="5603" y="12416"/>
                </a:lnTo>
                <a:lnTo>
                  <a:pt x="5606" y="9238"/>
                </a:lnTo>
                <a:lnTo>
                  <a:pt x="6258" y="7797"/>
                </a:lnTo>
                <a:lnTo>
                  <a:pt x="7450" y="6593"/>
                </a:lnTo>
                <a:lnTo>
                  <a:pt x="8702" y="5390"/>
                </a:lnTo>
                <a:lnTo>
                  <a:pt x="10669" y="4785"/>
                </a:lnTo>
                <a:lnTo>
                  <a:pt x="23782" y="4785"/>
                </a:lnTo>
                <a:lnTo>
                  <a:pt x="23306" y="3891"/>
                </a:lnTo>
                <a:lnTo>
                  <a:pt x="21816" y="2450"/>
                </a:lnTo>
                <a:lnTo>
                  <a:pt x="19908" y="1470"/>
                </a:lnTo>
                <a:lnTo>
                  <a:pt x="17941" y="490"/>
                </a:lnTo>
                <a:lnTo>
                  <a:pt x="15736" y="0"/>
                </a:lnTo>
                <a:close/>
              </a:path>
              <a:path w="27304" h="42544">
                <a:moveTo>
                  <a:pt x="23782" y="4785"/>
                </a:moveTo>
                <a:lnTo>
                  <a:pt x="16034" y="4785"/>
                </a:lnTo>
                <a:lnTo>
                  <a:pt x="18001" y="5448"/>
                </a:lnTo>
                <a:lnTo>
                  <a:pt x="19312" y="6774"/>
                </a:lnTo>
                <a:lnTo>
                  <a:pt x="20683" y="8100"/>
                </a:lnTo>
                <a:lnTo>
                  <a:pt x="21458" y="10060"/>
                </a:lnTo>
                <a:lnTo>
                  <a:pt x="21696" y="12654"/>
                </a:lnTo>
                <a:lnTo>
                  <a:pt x="25988" y="12258"/>
                </a:lnTo>
                <a:lnTo>
                  <a:pt x="25928" y="9851"/>
                </a:lnTo>
                <a:lnTo>
                  <a:pt x="25332" y="7696"/>
                </a:lnTo>
                <a:lnTo>
                  <a:pt x="23782" y="47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1" name="bk object 71"/>
          <p:cNvSpPr/>
          <p:nvPr/>
        </p:nvSpPr>
        <p:spPr>
          <a:xfrm>
            <a:off x="8274895" y="1397085"/>
            <a:ext cx="40640" cy="55033"/>
          </a:xfrm>
          <a:custGeom>
            <a:avLst/>
            <a:gdLst/>
            <a:ahLst/>
            <a:cxnLst/>
            <a:rect l="l" t="t" r="r" b="b"/>
            <a:pathLst>
              <a:path w="30479" h="41275">
                <a:moveTo>
                  <a:pt x="18120" y="0"/>
                </a:moveTo>
                <a:lnTo>
                  <a:pt x="0" y="0"/>
                </a:lnTo>
                <a:lnTo>
                  <a:pt x="0" y="41040"/>
                </a:lnTo>
                <a:lnTo>
                  <a:pt x="4530" y="41040"/>
                </a:lnTo>
                <a:lnTo>
                  <a:pt x="4530" y="22815"/>
                </a:lnTo>
                <a:lnTo>
                  <a:pt x="18361" y="22815"/>
                </a:lnTo>
                <a:lnTo>
                  <a:pt x="17583" y="22368"/>
                </a:lnTo>
                <a:lnTo>
                  <a:pt x="20862" y="21828"/>
                </a:lnTo>
                <a:lnTo>
                  <a:pt x="23246" y="20552"/>
                </a:lnTo>
                <a:lnTo>
                  <a:pt x="24796" y="18556"/>
                </a:lnTo>
                <a:lnTo>
                  <a:pt x="25156" y="18109"/>
                </a:lnTo>
                <a:lnTo>
                  <a:pt x="4530" y="18109"/>
                </a:lnTo>
                <a:lnTo>
                  <a:pt x="4530" y="4532"/>
                </a:lnTo>
                <a:lnTo>
                  <a:pt x="25507" y="4532"/>
                </a:lnTo>
                <a:lnTo>
                  <a:pt x="24796" y="3142"/>
                </a:lnTo>
                <a:lnTo>
                  <a:pt x="23544" y="1837"/>
                </a:lnTo>
                <a:lnTo>
                  <a:pt x="21994" y="1102"/>
                </a:lnTo>
                <a:lnTo>
                  <a:pt x="20385" y="367"/>
                </a:lnTo>
                <a:lnTo>
                  <a:pt x="18120" y="0"/>
                </a:lnTo>
                <a:close/>
              </a:path>
              <a:path w="30479" h="41275">
                <a:moveTo>
                  <a:pt x="18361" y="22815"/>
                </a:moveTo>
                <a:lnTo>
                  <a:pt x="10848" y="22815"/>
                </a:lnTo>
                <a:lnTo>
                  <a:pt x="11682" y="22880"/>
                </a:lnTo>
                <a:lnTo>
                  <a:pt x="12219" y="23010"/>
                </a:lnTo>
                <a:lnTo>
                  <a:pt x="12934" y="23212"/>
                </a:lnTo>
                <a:lnTo>
                  <a:pt x="13590" y="23579"/>
                </a:lnTo>
                <a:lnTo>
                  <a:pt x="14245" y="24098"/>
                </a:lnTo>
                <a:lnTo>
                  <a:pt x="14961" y="24624"/>
                </a:lnTo>
                <a:lnTo>
                  <a:pt x="24259" y="41040"/>
                </a:lnTo>
                <a:lnTo>
                  <a:pt x="29922" y="41040"/>
                </a:lnTo>
                <a:lnTo>
                  <a:pt x="18776" y="23053"/>
                </a:lnTo>
                <a:lnTo>
                  <a:pt x="18361" y="22815"/>
                </a:lnTo>
                <a:close/>
              </a:path>
              <a:path w="30479" h="41275">
                <a:moveTo>
                  <a:pt x="25507" y="4532"/>
                </a:moveTo>
                <a:lnTo>
                  <a:pt x="17762" y="4532"/>
                </a:lnTo>
                <a:lnTo>
                  <a:pt x="19610" y="5159"/>
                </a:lnTo>
                <a:lnTo>
                  <a:pt x="20802" y="6406"/>
                </a:lnTo>
                <a:lnTo>
                  <a:pt x="21935" y="7660"/>
                </a:lnTo>
                <a:lnTo>
                  <a:pt x="22531" y="9253"/>
                </a:lnTo>
                <a:lnTo>
                  <a:pt x="22531" y="12517"/>
                </a:lnTo>
                <a:lnTo>
                  <a:pt x="22233" y="13749"/>
                </a:lnTo>
                <a:lnTo>
                  <a:pt x="21041" y="16005"/>
                </a:lnTo>
                <a:lnTo>
                  <a:pt x="20147" y="16827"/>
                </a:lnTo>
                <a:lnTo>
                  <a:pt x="18954" y="17338"/>
                </a:lnTo>
                <a:lnTo>
                  <a:pt x="17822" y="17857"/>
                </a:lnTo>
                <a:lnTo>
                  <a:pt x="16212" y="18109"/>
                </a:lnTo>
                <a:lnTo>
                  <a:pt x="25156" y="18109"/>
                </a:lnTo>
                <a:lnTo>
                  <a:pt x="26405" y="16560"/>
                </a:lnTo>
                <a:lnTo>
                  <a:pt x="27180" y="14110"/>
                </a:lnTo>
                <a:lnTo>
                  <a:pt x="27180" y="8936"/>
                </a:lnTo>
                <a:lnTo>
                  <a:pt x="26703" y="6874"/>
                </a:lnTo>
                <a:lnTo>
                  <a:pt x="25507" y="4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4000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896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183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769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730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239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257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215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222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118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064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1260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09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1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7224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3921" y="2129984"/>
            <a:ext cx="10364160" cy="1470394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9761" y="3885528"/>
            <a:ext cx="8534399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  <a:lvl6pPr marL="2073859" indent="0" algn="ctr">
              <a:buNone/>
              <a:defRPr/>
            </a:lvl6pPr>
            <a:lvl7pPr marL="2488631" indent="0" algn="ctr">
              <a:buNone/>
              <a:defRPr/>
            </a:lvl7pPr>
            <a:lvl8pPr marL="2903403" indent="0" algn="ctr">
              <a:buNone/>
              <a:defRPr/>
            </a:lvl8pPr>
            <a:lvl9pPr marL="3318175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33FFD-73F4-5E48-ABF6-CCD056A1C1E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482705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47C701-88EA-CC46-BD6A-DFFA6E6EBC3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1104641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840" y="4406863"/>
            <a:ext cx="10362241" cy="1362383"/>
          </a:xfrm>
        </p:spPr>
        <p:txBody>
          <a:bodyPr anchor="t"/>
          <a:lstStyle>
            <a:lvl1pPr algn="l">
              <a:defRPr sz="3629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840" y="2906225"/>
            <a:ext cx="10362241" cy="1500638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72" indent="0">
              <a:buNone/>
              <a:defRPr sz="1633"/>
            </a:lvl2pPr>
            <a:lvl3pPr marL="829544" indent="0">
              <a:buNone/>
              <a:defRPr sz="1452"/>
            </a:lvl3pPr>
            <a:lvl4pPr marL="1244316" indent="0">
              <a:buNone/>
              <a:defRPr sz="1270"/>
            </a:lvl4pPr>
            <a:lvl5pPr marL="1659087" indent="0">
              <a:buNone/>
              <a:defRPr sz="1270"/>
            </a:lvl5pPr>
            <a:lvl6pPr marL="2073859" indent="0">
              <a:buNone/>
              <a:defRPr sz="1270"/>
            </a:lvl6pPr>
            <a:lvl7pPr marL="2488631" indent="0">
              <a:buNone/>
              <a:defRPr sz="1270"/>
            </a:lvl7pPr>
            <a:lvl8pPr marL="2903403" indent="0">
              <a:buNone/>
              <a:defRPr sz="1270"/>
            </a:lvl8pPr>
            <a:lvl9pPr marL="3318175" indent="0">
              <a:buNone/>
              <a:defRPr sz="127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0B06E-D432-4F4A-98E9-7E0D82EA487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621980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85599" cy="4514874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78560" y="1604329"/>
            <a:ext cx="5385601" cy="4514874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F6C94-BCEE-D449-899B-8013CB770E3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0928938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0560" y="275070"/>
            <a:ext cx="10972801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10560" y="1535201"/>
            <a:ext cx="538560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0560" y="2174628"/>
            <a:ext cx="538560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920" y="1535201"/>
            <a:ext cx="538944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920" y="2174628"/>
            <a:ext cx="538944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51114-80BD-9F49-A4A0-3B2928ACBC3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157974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1ABDF7-BC6A-914A-A845-040793034EA8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664405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18FA4-A3E7-074A-BC3D-EAC78EC2505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7745677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0560" y="273629"/>
            <a:ext cx="4010881" cy="1160762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7361" y="273629"/>
            <a:ext cx="6816000" cy="5852774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10560" y="1434391"/>
            <a:ext cx="4010881" cy="4692013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C562B-5676-CD40-AF99-C8F0BD72681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763056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90401" y="4800025"/>
            <a:ext cx="7315200" cy="567420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90401" y="612065"/>
            <a:ext cx="7315200" cy="411595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90401" y="5367444"/>
            <a:ext cx="7315200" cy="805044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8252A-673B-3044-A646-15CE8BDEF04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5603634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43807-6EE8-074F-94B2-4807221048B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2133732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26241" y="273629"/>
            <a:ext cx="2737920" cy="5845574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33280" cy="5845574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A3FA9-3B7A-3945-9AFC-1B31CD01E13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1727508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Τίτλος και υπότι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190625" y="0"/>
            <a:ext cx="9810750" cy="3473648"/>
          </a:xfrm>
          <a:prstGeom prst="rect">
            <a:avLst/>
          </a:prstGeom>
        </p:spPr>
        <p:txBody>
          <a:bodyPr anchor="b"/>
          <a:lstStyle/>
          <a:p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1190625" y="3536156"/>
            <a:ext cx="9810750" cy="332184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0" algn="ctr">
              <a:spcBef>
                <a:spcPts val="0"/>
              </a:spcBef>
              <a:buSzTx/>
              <a:buNone/>
              <a:defRPr sz="2250"/>
            </a:lvl2pPr>
            <a:lvl3pPr marL="0" indent="0" algn="ctr">
              <a:spcBef>
                <a:spcPts val="0"/>
              </a:spcBef>
              <a:buSzTx/>
              <a:buNone/>
              <a:defRPr sz="2250"/>
            </a:lvl3pPr>
            <a:lvl4pPr marL="0" indent="0" algn="ctr">
              <a:spcBef>
                <a:spcPts val="0"/>
              </a:spcBef>
              <a:buSzTx/>
              <a:buNone/>
              <a:defRPr sz="2250"/>
            </a:lvl4pPr>
            <a:lvl5pPr marL="0" indent="0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3702505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190625" y="1294805"/>
            <a:ext cx="9810750" cy="4429125"/>
          </a:xfrm>
          <a:prstGeom prst="rect">
            <a:avLst/>
          </a:prstGeom>
        </p:spPr>
        <p:txBody>
          <a:bodyPr anchor="b"/>
          <a:lstStyle/>
          <a:p>
            <a:r>
              <a:t>Κείμενο τίτλου</a:t>
            </a:r>
          </a:p>
        </p:txBody>
      </p:sp>
      <p:sp>
        <p:nvSpPr>
          <p:cNvPr id="21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190625" y="5759648"/>
            <a:ext cx="9810750" cy="109835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0" algn="ctr">
              <a:spcBef>
                <a:spcPts val="0"/>
              </a:spcBef>
              <a:buSzTx/>
              <a:buNone/>
              <a:defRPr sz="2250"/>
            </a:lvl2pPr>
            <a:lvl3pPr marL="0" indent="0" algn="ctr">
              <a:spcBef>
                <a:spcPts val="0"/>
              </a:spcBef>
              <a:buSzTx/>
              <a:buNone/>
              <a:defRPr sz="2250"/>
            </a:lvl3pPr>
            <a:lvl4pPr marL="0" indent="0" algn="ctr">
              <a:spcBef>
                <a:spcPts val="0"/>
              </a:spcBef>
              <a:buSzTx/>
              <a:buNone/>
              <a:defRPr sz="2250"/>
            </a:lvl4pPr>
            <a:lvl5pPr marL="0" indent="0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2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621681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190625" y="2268141"/>
            <a:ext cx="9810750" cy="2321719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3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4217088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Κάθετ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Κείμενο τίτλου"/>
          <p:cNvSpPr txBox="1">
            <a:spLocks noGrp="1"/>
          </p:cNvSpPr>
          <p:nvPr>
            <p:ph type="title"/>
          </p:nvPr>
        </p:nvSpPr>
        <p:spPr>
          <a:xfrm>
            <a:off x="892969" y="0"/>
            <a:ext cx="5000625" cy="3250406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Κείμενο τίτλου</a:t>
            </a:r>
          </a:p>
        </p:txBody>
      </p:sp>
      <p:sp>
        <p:nvSpPr>
          <p:cNvPr id="38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892969" y="3348633"/>
            <a:ext cx="5000625" cy="350936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0" algn="ctr">
              <a:spcBef>
                <a:spcPts val="0"/>
              </a:spcBef>
              <a:buSzTx/>
              <a:buNone/>
              <a:defRPr sz="2250"/>
            </a:lvl2pPr>
            <a:lvl3pPr marL="0" indent="0" algn="ctr">
              <a:spcBef>
                <a:spcPts val="0"/>
              </a:spcBef>
              <a:buSzTx/>
              <a:buNone/>
              <a:defRPr sz="2250"/>
            </a:lvl3pPr>
            <a:lvl4pPr marL="0" indent="0" algn="ctr">
              <a:spcBef>
                <a:spcPts val="0"/>
              </a:spcBef>
              <a:buSzTx/>
              <a:buNone/>
              <a:defRPr sz="2250"/>
            </a:lvl4pPr>
            <a:lvl5pPr marL="0" indent="0" algn="ctr">
              <a:spcBef>
                <a:spcPts val="0"/>
              </a:spcBef>
              <a:buSzTx/>
              <a:buNone/>
              <a:defRPr sz="225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39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909993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- 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Κείμενο τίτλου"/>
          <p:cNvSpPr txBox="1">
            <a:spLocks noGrp="1"/>
          </p:cNvSpPr>
          <p:nvPr>
            <p:ph type="title"/>
          </p:nvPr>
        </p:nvSpPr>
        <p:spPr>
          <a:xfrm>
            <a:off x="892969" y="0"/>
            <a:ext cx="10406063" cy="2143125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4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90726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64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892969" y="1830586"/>
            <a:ext cx="5000625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236011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7614549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8824214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2658382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0635260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793859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09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1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125360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18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19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742496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27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28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362301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36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5961381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45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4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9317070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54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5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7216966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6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64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182080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72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7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430191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81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82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090531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90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9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1153962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199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0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631701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08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09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3776807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17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18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7654391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26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27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244345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35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9247427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Κείμενο τίτλου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</p:spPr>
        <p:txBody>
          <a:bodyPr lIns="45718" tIns="45718" rIns="45718" bIns="45718" anchor="t"/>
          <a:lstStyle>
            <a:lvl1pPr>
              <a:defRPr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Κείμενο τίτλου</a:t>
            </a:r>
          </a:p>
        </p:txBody>
      </p:sp>
      <p:sp>
        <p:nvSpPr>
          <p:cNvPr id="244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609600" y="1600199"/>
            <a:ext cx="10972800" cy="5257803"/>
          </a:xfrm>
          <a:prstGeom prst="rect">
            <a:avLst/>
          </a:prstGeom>
        </p:spPr>
        <p:txBody>
          <a:bodyPr lIns="45718" tIns="45718" rIns="45718" bIns="45718" anchor="t"/>
          <a:lstStyle>
            <a:lvl1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1pPr>
            <a:lvl2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2pPr>
            <a:lvl3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3pPr>
            <a:lvl4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4pPr>
            <a:lvl5pPr marL="0" indent="0">
              <a:buSzTx/>
              <a:buNone/>
              <a:defRPr sz="2672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45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11345802" y="6245233"/>
            <a:ext cx="236599" cy="222236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uFill>
                  <a:solidFill>
                    <a:srgbClr val="00000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8495120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4603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6702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38767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89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8923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001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1168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997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3451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68758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925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slideLayout" Target="../slideLayouts/slideLayout121.xml"/><Relationship Id="rId26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slideLayout" Target="../slideLayouts/slideLayout120.xml"/><Relationship Id="rId25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19.xml"/><Relationship Id="rId20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2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23" Type="http://schemas.openxmlformats.org/officeDocument/2006/relationships/slideLayout" Target="../slideLayouts/slideLayout126.xml"/><Relationship Id="rId28" Type="http://schemas.openxmlformats.org/officeDocument/2006/relationships/theme" Target="../theme/theme12.xml"/><Relationship Id="rId10" Type="http://schemas.openxmlformats.org/officeDocument/2006/relationships/slideLayout" Target="../slideLayouts/slideLayout113.xml"/><Relationship Id="rId19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Relationship Id="rId22" Type="http://schemas.openxmlformats.org/officeDocument/2006/relationships/slideLayout" Target="../slideLayouts/slideLayout125.xml"/><Relationship Id="rId27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9F1055-650B-1EDF-EF47-9EAB30EE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06B40-13D3-5314-413A-00786B61F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E33EF-3727-EA63-33C2-FA624A322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24EF3-6BC5-C64C-93C7-C2BD421181B2}" type="datetimeFigureOut">
              <a:rPr lang="en-GR" smtClean="0"/>
              <a:t>04/23/2026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0E906-DBD4-2FEA-D425-E7229669F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84C30-74D3-DB44-311C-FE161A266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69177-45BF-7D4E-82D6-5A404B104E7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2177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9287" y="88729"/>
            <a:ext cx="631342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1142" y="1373396"/>
            <a:ext cx="1078971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305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8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AC39779-E648-4BC1-B622-4BFEC9A2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8FDBDBA-47C2-4AC6-BBFE-6982527B3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F2E093-89D7-4965-A97F-C85E60E00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70091-153D-493A-A547-C6AFAB90ADBD}" type="datetimeFigureOut">
              <a:rPr lang="el-GR" smtClean="0"/>
              <a:pPr/>
              <a:t>23/4/2026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A0E6529-7844-4A34-9A91-0CF778F8B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D9F3018-21D3-41ED-9767-1ECAA5D58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026A-42AB-4309-A341-18637CDCE941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869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2193727" y="941833"/>
            <a:ext cx="7804547" cy="656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no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2193727" y="1821656"/>
            <a:ext cx="7804547" cy="4420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5958888" y="6509742"/>
            <a:ext cx="338233" cy="328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927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med"/>
  <p:txStyles>
    <p:titleStyle>
      <a:lvl1pPr marL="0" marR="0" indent="0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chemeClr val="bg1"/>
          </a:solidFill>
          <a:uFillTx/>
          <a:latin typeface="Helvetica Neue"/>
          <a:ea typeface="+mn-ea"/>
          <a:cs typeface="+mn-cs"/>
          <a:sym typeface="Helvetica Light"/>
        </a:defRPr>
      </a:lvl1pPr>
      <a:lvl2pPr marL="0" marR="0" indent="114302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3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5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6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8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9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11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12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04136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Light"/>
        </a:defRPr>
      </a:lvl1pPr>
      <a:lvl2pPr marL="526388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Light"/>
        </a:defRPr>
      </a:lvl2pPr>
      <a:lvl3pPr marL="748641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Light"/>
        </a:defRPr>
      </a:lvl3pPr>
      <a:lvl4pPr marL="970894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Light"/>
        </a:defRPr>
      </a:lvl4pPr>
      <a:lvl5pPr marL="1193147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chemeClr val="bg1"/>
          </a:solidFill>
          <a:uFillTx/>
          <a:latin typeface="+mn-lt"/>
          <a:ea typeface="+mn-ea"/>
          <a:cs typeface="+mn-cs"/>
          <a:sym typeface="Helvetica Light"/>
        </a:defRPr>
      </a:lvl5pPr>
      <a:lvl6pPr marL="1415399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1637652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1859905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2082158" marR="0" indent="-304136" algn="l" defTabSz="410771" rtl="0" latinLnBrk="0">
        <a:lnSpc>
          <a:spcPct val="100000"/>
        </a:lnSpc>
        <a:spcBef>
          <a:spcPts val="2951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2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3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5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6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8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9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11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12" algn="ctr" defTabSz="41077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28776" y="1439005"/>
            <a:ext cx="4934447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21356" y="2460899"/>
            <a:ext cx="7549286" cy="3220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240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02929" y="835534"/>
            <a:ext cx="318614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43413" y="1467717"/>
            <a:ext cx="9105173" cy="3865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020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0C71F-EF30-BB77-1A46-27AF2508E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62E32-7769-891D-88FB-09CE00E08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50CB5-CF8B-DA14-EF11-1385B49C4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B86D7-1AD9-47DA-A04B-B27A74CDAA6E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DC7C9-2E62-FDDD-FC2A-0B842AEC6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B1D71-557D-BAC8-5EBA-B193CB2BC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201CD-C447-4DAA-BEEF-7F9B145CE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18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21158"/>
            <a:ext cx="1203452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C000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40355" y="1269164"/>
            <a:ext cx="7511288" cy="4739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449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8589" y="150283"/>
            <a:ext cx="425788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5433" y="1609598"/>
            <a:ext cx="1052406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48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3126-39B3-FD46-89BC-9FDD01DF200D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7855-6C63-C446-9B0C-7F45C4B20A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3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1" y="260668"/>
            <a:ext cx="12192000" cy="1110356"/>
          </a:xfrm>
          <a:prstGeom prst="roundRect">
            <a:avLst>
              <a:gd name="adj" fmla="val 130"/>
            </a:avLst>
          </a:prstGeom>
          <a:solidFill>
            <a:srgbClr val="00B8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075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l-GR" altLang="el-GR" sz="1633">
              <a:solidFill>
                <a:srgbClr val="FFFFFF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8641" y="273629"/>
            <a:ext cx="10955520" cy="11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/>
              <a:t>Κάντε κλικ εδώ για την επεξεργασία της μορφής του κειμένου του τίτλου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641" y="1604329"/>
            <a:ext cx="10955520" cy="451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/>
              <a:t>Κάντε κλικ εδώ για την επεξεργασία της μορφής των κειμένων διάρθρωσης</a:t>
            </a:r>
          </a:p>
          <a:p>
            <a:pPr lvl="1"/>
            <a:r>
              <a:rPr lang="en-GB" altLang="el-GR"/>
              <a:t>Δεύτερο επίπεδο διάρθρωσης</a:t>
            </a:r>
          </a:p>
          <a:p>
            <a:pPr lvl="2"/>
            <a:r>
              <a:rPr lang="en-GB" altLang="el-GR"/>
              <a:t>Τρίτο επίπεδο διάρθρωσης</a:t>
            </a:r>
          </a:p>
          <a:p>
            <a:pPr lvl="3"/>
            <a:r>
              <a:rPr lang="en-GB" altLang="el-GR"/>
              <a:t>Τέταρτο επίπεδο διάρθρωσης</a:t>
            </a:r>
          </a:p>
          <a:p>
            <a:pPr lvl="4"/>
            <a:r>
              <a:rPr lang="en-GB" altLang="el-GR"/>
              <a:t>Πέμπτο επίπεδο διάρθρωσης</a:t>
            </a:r>
          </a:p>
          <a:p>
            <a:pPr lvl="4"/>
            <a:r>
              <a:rPr lang="en-GB" altLang="el-GR"/>
              <a:t>Έκτο επίπεδο διάρθρωσης</a:t>
            </a:r>
          </a:p>
          <a:p>
            <a:pPr lvl="4"/>
            <a:r>
              <a:rPr lang="en-GB" altLang="el-GR"/>
              <a:t>Έβδομο επίπεδο διάρθρωσης</a:t>
            </a:r>
          </a:p>
          <a:p>
            <a:pPr lvl="4"/>
            <a:r>
              <a:rPr lang="en-GB" altLang="el-GR"/>
              <a:t>Όγδοο επίπεδο διάρθρωσης</a:t>
            </a:r>
          </a:p>
          <a:p>
            <a:pPr lvl="4"/>
            <a:r>
              <a:rPr lang="en-GB" altLang="el-GR"/>
              <a:t>Ένατο επίπεδο διάρθρωσης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608641" y="6247376"/>
            <a:ext cx="2831999" cy="4666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075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l-GR" altLang="el-GR" sz="1633">
              <a:solidFill>
                <a:srgbClr val="FFFFFF"/>
              </a:solidFill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4170240" y="6247376"/>
            <a:ext cx="3857281" cy="4666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0757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l-GR" altLang="el-GR" sz="1633">
              <a:solidFill>
                <a:srgbClr val="FFFFFF"/>
              </a:solidFill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741761" y="6247376"/>
            <a:ext cx="2824319" cy="46084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95000"/>
              </a:lnSpc>
              <a:buSzPct val="100000"/>
              <a:defRPr sz="127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defTabSz="407571" fontAlgn="base">
              <a:spcBef>
                <a:spcPct val="0"/>
              </a:spcBef>
              <a:spcAft>
                <a:spcPct val="0"/>
              </a:spcAft>
            </a:pPr>
            <a:fld id="{A139ACA0-28C0-964C-9C5C-C0F157665FF6}" type="slidenum">
              <a:rPr lang="el-GR" altLang="el-GR" smtClean="0"/>
              <a:pPr defTabSz="40757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71633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177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2pPr>
      <a:lvl3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3pPr>
      <a:lvl4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4pPr>
      <a:lvl5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5pPr>
      <a:lvl6pPr marL="2281245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6pPr>
      <a:lvl7pPr marL="2696017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7pPr>
      <a:lvl8pPr marL="3110789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8pPr>
      <a:lvl9pPr marL="3525561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177" b="1">
          <a:solidFill>
            <a:srgbClr val="FFFFFF"/>
          </a:solidFill>
          <a:latin typeface="Arial" charset="0"/>
          <a:ea typeface="Microsoft YaHei" charset="-122"/>
        </a:defRPr>
      </a:lvl9pPr>
    </p:titleStyle>
    <p:bodyStyle>
      <a:lvl1pPr marL="311079" indent="-311079" algn="l" defTabSz="407571" rtl="0" eaLnBrk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charset="0"/>
        <a:buChar char="•"/>
        <a:defRPr sz="2903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571" rtl="0" eaLnBrk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charset="0"/>
        <a:buChar char="–"/>
        <a:defRPr sz="1452">
          <a:solidFill>
            <a:srgbClr val="000000"/>
          </a:solidFill>
          <a:latin typeface="+mn-lt"/>
          <a:ea typeface="+mn-ea"/>
        </a:defRPr>
      </a:lvl2pPr>
      <a:lvl3pPr marL="1036930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charset="0"/>
        <a:buChar char="•"/>
        <a:defRPr sz="1270">
          <a:solidFill>
            <a:srgbClr val="000000"/>
          </a:solidFill>
          <a:latin typeface="+mn-lt"/>
          <a:ea typeface="+mn-ea"/>
        </a:defRPr>
      </a:lvl3pPr>
      <a:lvl4pPr marL="145170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charset="0"/>
        <a:buChar char="–"/>
        <a:defRPr sz="1814">
          <a:solidFill>
            <a:srgbClr val="000000"/>
          </a:solidFill>
          <a:latin typeface="+mn-lt"/>
          <a:ea typeface="+mn-ea"/>
        </a:defRPr>
      </a:lvl4pPr>
      <a:lvl5pPr marL="1866473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charset="0"/>
        <a:buChar char="»"/>
        <a:defRPr sz="1814">
          <a:solidFill>
            <a:srgbClr val="000000"/>
          </a:solidFill>
          <a:latin typeface="+mn-lt"/>
          <a:ea typeface="+mn-ea"/>
        </a:defRPr>
      </a:lvl5pPr>
      <a:lvl6pPr marL="2281245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6pPr>
      <a:lvl7pPr marL="2696017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7pPr>
      <a:lvl8pPr marL="3110789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8pPr>
      <a:lvl9pPr marL="352556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892969" y="312539"/>
            <a:ext cx="10406063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892969" y="1830586"/>
            <a:ext cx="10406063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8529853" y="6245230"/>
            <a:ext cx="207748" cy="2222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844"/>
            </a:lvl1pPr>
          </a:lstStyle>
          <a:p>
            <a:pPr defTabSz="410751" hangingPunct="0"/>
            <a:fld id="{86CB4B4D-7CA3-9044-876B-883B54F8677D}" type="slidenum">
              <a:rPr lang="uk-UA" kern="0" smtClean="0">
                <a:solidFill>
                  <a:srgbClr val="000000"/>
                </a:solidFill>
                <a:sym typeface="Helvetica Neue"/>
              </a:rPr>
              <a:pPr defTabSz="410751" hangingPunct="0"/>
              <a:t>‹#›</a:t>
            </a:fld>
            <a:endParaRPr lang="uk-UA" kern="0">
              <a:solidFill>
                <a:srgbClr val="000000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2899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Tx/>
        <a:buFontTx/>
        <a:buNone/>
        <a:tabLst/>
        <a:defRPr sz="2531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4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FF7EB-0DDB-474E-AB28-EB43C6A5F0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F5152-2BB1-4BBD-8311-296BB05FE6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99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nccn.org/professionals/physician_gls/pdf/bladder.pdf%3B" TargetMode="External"/><Relationship Id="rId5" Type="http://schemas.openxmlformats.org/officeDocument/2006/relationships/hyperlink" Target="https://d56bochluxqnz.cloudfront.net/documents/full-guideline/EAU-Guidelines-on-Muscle-Invasive-Bladder-Cancer-2023_2023-03-14-145913_jsen.pdf.%203" TargetMode="External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hyperlink" Target="http://www.seattlegenetics.com/pipeline/enfortumab-vedotin" TargetMode="External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58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6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0.jpg"/><Relationship Id="rId5" Type="http://schemas.openxmlformats.org/officeDocument/2006/relationships/image" Target="../media/image69.png"/><Relationship Id="rId4" Type="http://schemas.openxmlformats.org/officeDocument/2006/relationships/image" Target="../media/image67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8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8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9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8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9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8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8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8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8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hyperlink" Target="http://www.eortc.org/IGCCCG-Update" TargetMode="External"/><Relationship Id="rId1" Type="http://schemas.openxmlformats.org/officeDocument/2006/relationships/slideLayout" Target="../slideLayouts/slideLayout8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8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8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8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8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8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8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8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8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118EC-3C19-BBD3-A685-571D1367A4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R" dirty="0"/>
              <a:t> 	N</a:t>
            </a:r>
            <a:r>
              <a:rPr lang="el-GR" dirty="0" err="1"/>
              <a:t>εοπλάσματα</a:t>
            </a:r>
            <a:r>
              <a:rPr lang="el-GR" dirty="0"/>
              <a:t> ουροποιητικού &amp; </a:t>
            </a:r>
            <a:r>
              <a:rPr lang="el-GR" dirty="0" err="1"/>
              <a:t>όρχεων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E5BC1-B36B-6308-B946-57CD7B657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7133" y="5058304"/>
            <a:ext cx="9144000" cy="1655762"/>
          </a:xfrm>
        </p:spPr>
        <p:txBody>
          <a:bodyPr/>
          <a:lstStyle/>
          <a:p>
            <a:r>
              <a:rPr lang="el-GR" b="1" dirty="0"/>
              <a:t>Ρουμπίνη Ζακοπούλου</a:t>
            </a:r>
          </a:p>
          <a:p>
            <a:r>
              <a:rPr lang="el-GR" dirty="0"/>
              <a:t>Παθολόγος Ογκολόγος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13990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F184-88CA-A027-9164-3D1A96EC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Νεοπλάσματα ουροποιητικού</a:t>
            </a:r>
            <a:endParaRPr lang="en-GR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A9F124-B179-8C3A-9BB4-94D48DDFB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8680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7802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4590E2-50E7-FF99-F5F5-734CC140F25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528" y="0"/>
            <a:ext cx="1219252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230E81-F434-E033-5944-FB14535EB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08" b="55432"/>
          <a:stretch>
            <a:fillRect/>
          </a:stretch>
        </p:blipFill>
        <p:spPr>
          <a:xfrm>
            <a:off x="7932" y="1879600"/>
            <a:ext cx="12192528" cy="117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94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3E0B-7262-6FA1-AD52-EEAD5142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Καρκίνος νεφρού (</a:t>
            </a:r>
            <a:r>
              <a:rPr lang="en-US" dirty="0"/>
              <a:t>Renal Cell Cancer, RCC)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B6B3D-66C5-6450-526D-C1E1BBEC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18758"/>
            <a:ext cx="60790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Χαρακτηριστικά όγκου</a:t>
            </a:r>
            <a:r>
              <a:rPr lang="en-US" b="1" dirty="0"/>
              <a:t>:</a:t>
            </a:r>
          </a:p>
          <a:p>
            <a:r>
              <a:rPr lang="el-GR" dirty="0"/>
              <a:t>Αντιπροσωπεύει το 2-3% όλων των κακοηθειών σε ενήλικες</a:t>
            </a:r>
          </a:p>
          <a:p>
            <a:r>
              <a:rPr lang="el-GR" dirty="0"/>
              <a:t>Πιο συχνό στους άντρες</a:t>
            </a:r>
          </a:p>
          <a:p>
            <a:r>
              <a:rPr lang="el-GR" dirty="0"/>
              <a:t>Διάμεση ηλικία διάγνωσης τα 65 έτη</a:t>
            </a:r>
          </a:p>
          <a:p>
            <a:pPr marL="0" indent="0">
              <a:buNone/>
            </a:pPr>
            <a:endParaRPr lang="en-G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33441F-C51D-1908-BCF2-5BFCAEA2483C}"/>
              </a:ext>
            </a:extLst>
          </p:cNvPr>
          <p:cNvSpPr txBox="1">
            <a:spLocks/>
          </p:cNvSpPr>
          <p:nvPr/>
        </p:nvSpPr>
        <p:spPr>
          <a:xfrm>
            <a:off x="7086600" y="1918758"/>
            <a:ext cx="4343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b="1" dirty="0" err="1"/>
              <a:t>Προδιαθεσικοί</a:t>
            </a:r>
            <a:r>
              <a:rPr lang="el-GR" b="1" dirty="0"/>
              <a:t> παράγοντες</a:t>
            </a:r>
            <a:r>
              <a:rPr lang="en-US" b="1" dirty="0"/>
              <a:t>:</a:t>
            </a:r>
          </a:p>
          <a:p>
            <a:r>
              <a:rPr lang="el-GR" dirty="0"/>
              <a:t>Κάπνισμα </a:t>
            </a:r>
          </a:p>
          <a:p>
            <a:r>
              <a:rPr lang="el-GR" dirty="0"/>
              <a:t>Παχυσαρκία</a:t>
            </a:r>
          </a:p>
          <a:p>
            <a:r>
              <a:rPr lang="el-GR" dirty="0"/>
              <a:t>αρτηριακή υπέρταση</a:t>
            </a:r>
          </a:p>
          <a:p>
            <a:r>
              <a:rPr lang="el-GR" dirty="0"/>
              <a:t>Επαγγελματική έκθεση: κάδμιο, αμίαντος</a:t>
            </a:r>
          </a:p>
          <a:p>
            <a:r>
              <a:rPr lang="el-GR" dirty="0" err="1"/>
              <a:t>Πολυκιστική</a:t>
            </a:r>
            <a:r>
              <a:rPr lang="el-GR" dirty="0"/>
              <a:t> νόσο νεφρού</a:t>
            </a:r>
          </a:p>
          <a:p>
            <a:r>
              <a:rPr lang="el-GR" dirty="0"/>
              <a:t>Κληρονομικά νοσήματα πχ </a:t>
            </a:r>
            <a:r>
              <a:rPr lang="en-US" dirty="0"/>
              <a:t>Von Hippel-Lindau syndrome</a:t>
            </a:r>
            <a:endParaRPr lang="el-GR" dirty="0"/>
          </a:p>
          <a:p>
            <a:pPr marL="0" indent="0">
              <a:buFont typeface="Arial" panose="020B0604020202020204" pitchFamily="34" charset="0"/>
              <a:buNone/>
            </a:pP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56864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A7DEA-67BE-60E1-E962-B9C453E0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Κλινικές εκδηλώσεις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DCB1A-27FB-3AF9-F043-98C0B002E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>
                <a:effectLst/>
              </a:rPr>
              <a:t>Σε αρχικό στάδιο</a:t>
            </a:r>
            <a:r>
              <a:rPr lang="en-US" b="1" dirty="0">
                <a:effectLst/>
              </a:rPr>
              <a:t>:</a:t>
            </a:r>
          </a:p>
          <a:p>
            <a:r>
              <a:rPr lang="el-GR" dirty="0"/>
              <a:t>Τ</a:t>
            </a:r>
            <a:r>
              <a:rPr lang="el-GR" dirty="0">
                <a:effectLst/>
              </a:rPr>
              <a:t>ο 70% των νεοδιαγνωσθέντων όγκων αποτελούν τυχαίο εύρημα</a:t>
            </a:r>
            <a:endParaRPr lang="en-US" dirty="0">
              <a:effectLst/>
            </a:endParaRPr>
          </a:p>
          <a:p>
            <a:r>
              <a:rPr lang="en-US" dirty="0"/>
              <a:t>6-10% </a:t>
            </a:r>
            <a:r>
              <a:rPr lang="el-GR" dirty="0"/>
              <a:t>ασθενών εμφανίζουν την </a:t>
            </a:r>
            <a:r>
              <a:rPr lang="en-US" dirty="0"/>
              <a:t>“</a:t>
            </a:r>
            <a:r>
              <a:rPr lang="el-GR" dirty="0"/>
              <a:t>κλασσική τριάδα</a:t>
            </a:r>
            <a:r>
              <a:rPr lang="en-US" dirty="0"/>
              <a:t>”</a:t>
            </a:r>
            <a:r>
              <a:rPr lang="el-GR" dirty="0"/>
              <a:t> ( Αιματουρία ,πόνος στην οσφύ, ψηλαφητή κοιλιακή μάζα ), σημάδι προχωρημένης νόσου</a:t>
            </a:r>
          </a:p>
          <a:p>
            <a:endParaRPr lang="en-US" dirty="0"/>
          </a:p>
          <a:p>
            <a:pPr marL="0" indent="0">
              <a:buNone/>
            </a:pPr>
            <a:r>
              <a:rPr lang="el-GR" b="1" dirty="0">
                <a:effectLst/>
              </a:rPr>
              <a:t>Σ</a:t>
            </a:r>
            <a:r>
              <a:rPr lang="el-GR" b="1" dirty="0"/>
              <a:t>ε προχωρημ</a:t>
            </a:r>
            <a:r>
              <a:rPr lang="en-US" b="1" dirty="0"/>
              <a:t>έ</a:t>
            </a:r>
            <a:r>
              <a:rPr lang="el-GR" b="1" dirty="0"/>
              <a:t>νο στάδιο</a:t>
            </a:r>
            <a:r>
              <a:rPr lang="en-US" b="1" dirty="0"/>
              <a:t>:</a:t>
            </a:r>
            <a:endParaRPr lang="el-GR" dirty="0"/>
          </a:p>
          <a:p>
            <a:r>
              <a:rPr lang="el-GR" dirty="0"/>
              <a:t>Απώλεια σωματικού βάρους </a:t>
            </a:r>
          </a:p>
          <a:p>
            <a:r>
              <a:rPr lang="el-GR" dirty="0"/>
              <a:t>Πυρετός</a:t>
            </a:r>
          </a:p>
          <a:p>
            <a:r>
              <a:rPr lang="el-GR" dirty="0"/>
              <a:t>Συμπτώματα από τις μεταστάσεις πχ οστικά άλγη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7349F9-8DEB-EC05-262F-F6219B8F2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57" y="3429000"/>
            <a:ext cx="11202662" cy="1966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68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4CB2-1423-2E35-F16A-EFAF6F93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Διερεύνηση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5314F-39CA-2C77-3EFD-9BDF8BFAD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U/S </a:t>
            </a:r>
            <a:r>
              <a:rPr lang="el-GR" dirty="0"/>
              <a:t>κοιλίας</a:t>
            </a:r>
            <a:r>
              <a:rPr lang="en-US" dirty="0"/>
              <a:t>, duplex Doppler US </a:t>
            </a:r>
            <a:r>
              <a:rPr lang="el-GR" dirty="0"/>
              <a:t>για έλεγχο θρόμβωσης νεφρικής ή κάτω κοίλης φλέβας.</a:t>
            </a:r>
          </a:p>
          <a:p>
            <a:r>
              <a:rPr lang="el-GR" dirty="0"/>
              <a:t>Αξονική τομογραφία (</a:t>
            </a:r>
            <a:r>
              <a:rPr lang="en-US" dirty="0"/>
              <a:t>Computer Tomography, CT)</a:t>
            </a:r>
          </a:p>
          <a:p>
            <a:r>
              <a:rPr lang="el-GR" dirty="0"/>
              <a:t>Μαγνητική τομογραφία (Μ</a:t>
            </a:r>
            <a:r>
              <a:rPr lang="en-US" dirty="0"/>
              <a:t>agnetic Resonance Imaging-MRI)</a:t>
            </a:r>
          </a:p>
          <a:p>
            <a:r>
              <a:rPr lang="el-GR" dirty="0"/>
              <a:t>Διερεύνηση μεταστάσεων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094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2287" y="547534"/>
            <a:ext cx="8686800" cy="563562"/>
          </a:xfrm>
          <a:noFill/>
          <a:ln/>
        </p:spPr>
        <p:txBody>
          <a:bodyPr anchor="b"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RCC is not one disease…</a:t>
            </a:r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1ED30BD0-536F-48F1-9170-07EFAF6E6C17}"/>
              </a:ext>
            </a:extLst>
          </p:cNvPr>
          <p:cNvGrpSpPr/>
          <p:nvPr/>
        </p:nvGrpSpPr>
        <p:grpSpPr>
          <a:xfrm>
            <a:off x="1373080" y="1244642"/>
            <a:ext cx="8839200" cy="4978162"/>
            <a:chOff x="1524000" y="1522412"/>
            <a:chExt cx="8839200" cy="4978162"/>
          </a:xfrm>
        </p:grpSpPr>
        <p:sp>
          <p:nvSpPr>
            <p:cNvPr id="338946" name="Text Box 2"/>
            <p:cNvSpPr txBox="1">
              <a:spLocks noChangeArrowheads="1"/>
            </p:cNvSpPr>
            <p:nvPr/>
          </p:nvSpPr>
          <p:spPr bwMode="auto">
            <a:xfrm>
              <a:off x="1831975" y="5638800"/>
              <a:ext cx="8531225" cy="8617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25000"/>
                </a:spcAft>
                <a:buClrTx/>
                <a:buSzTx/>
                <a:buFontTx/>
                <a:buNone/>
                <a:tabLst>
                  <a:tab pos="168275" algn="l"/>
                </a:tabLst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 </a:t>
              </a:r>
              <a:r>
                <a:rPr kumimoji="0" lang="en-US" sz="16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sarcomatoid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variant represents1% to 6% of renal cell carcinoma and these tumors are associated with a significantly poorer prognosis.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25000"/>
                </a:spcAft>
                <a:buClrTx/>
                <a:buSzTx/>
                <a:buFontTx/>
                <a:buNone/>
                <a:tabLst>
                  <a:tab pos="168275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BHD=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Birt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-Hogg-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Dubé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; FH=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fumarate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hydratase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; VHL=von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Hippel-Lindau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.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524000" y="1522412"/>
              <a:ext cx="8766175" cy="4116388"/>
              <a:chOff x="127000" y="1488744"/>
              <a:chExt cx="8766175" cy="4116388"/>
            </a:xfrm>
          </p:grpSpPr>
          <p:grpSp>
            <p:nvGrpSpPr>
              <p:cNvPr id="2" name="Group 4"/>
              <p:cNvGrpSpPr>
                <a:grpSpLocks/>
              </p:cNvGrpSpPr>
              <p:nvPr/>
            </p:nvGrpSpPr>
            <p:grpSpPr bwMode="auto">
              <a:xfrm>
                <a:off x="127000" y="1488744"/>
                <a:ext cx="5699125" cy="4116388"/>
                <a:chOff x="80" y="936"/>
                <a:chExt cx="3590" cy="2593"/>
              </a:xfrm>
            </p:grpSpPr>
            <p:sp>
              <p:nvSpPr>
                <p:cNvPr id="338949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855" y="936"/>
                  <a:ext cx="815" cy="2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1200" cap="none" spc="0" normalizeH="0" baseline="30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" name="Group 6"/>
                <p:cNvGrpSpPr>
                  <a:grpSpLocks/>
                </p:cNvGrpSpPr>
                <p:nvPr/>
              </p:nvGrpSpPr>
              <p:grpSpPr bwMode="auto">
                <a:xfrm>
                  <a:off x="80" y="1794"/>
                  <a:ext cx="1782" cy="1735"/>
                  <a:chOff x="80" y="1794"/>
                  <a:chExt cx="1782" cy="1735"/>
                </a:xfrm>
              </p:grpSpPr>
              <p:pic>
                <p:nvPicPr>
                  <p:cNvPr id="338951" name="Picture 7" descr="Untitled-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r="80206"/>
                  <a:stretch>
                    <a:fillRect/>
                  </a:stretch>
                </p:blipFill>
                <p:spPr bwMode="auto">
                  <a:xfrm>
                    <a:off x="939" y="1794"/>
                    <a:ext cx="923" cy="925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338952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4" y="2727"/>
                    <a:ext cx="654" cy="21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Clear cell</a:t>
                    </a:r>
                    <a:endPara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8953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6" y="2973"/>
                    <a:ext cx="650" cy="250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75%</a:t>
                    </a:r>
                    <a:r>
                      <a: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  <p:grpSp>
                <p:nvGrpSpPr>
                  <p:cNvPr id="4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80" y="2771"/>
                    <a:ext cx="872" cy="758"/>
                    <a:chOff x="80" y="2771"/>
                    <a:chExt cx="872" cy="758"/>
                  </a:xfrm>
                </p:grpSpPr>
                <p:sp>
                  <p:nvSpPr>
                    <p:cNvPr id="338955" name="Text Box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1" y="2771"/>
                      <a:ext cx="471" cy="192"/>
                    </a:xfrm>
                    <a:prstGeom prst="rect">
                      <a:avLst/>
                    </a:prstGeom>
                    <a:noFill/>
                    <a:ln w="19050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Type</a:t>
                      </a:r>
                    </a:p>
                  </p:txBody>
                </p:sp>
                <p:sp>
                  <p:nvSpPr>
                    <p:cNvPr id="338956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0" y="3003"/>
                      <a:ext cx="872" cy="192"/>
                    </a:xfrm>
                    <a:prstGeom prst="rect">
                      <a:avLst/>
                    </a:prstGeom>
                    <a:noFill/>
                    <a:ln w="19050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Incidence (%)</a:t>
                      </a:r>
                    </a:p>
                  </p:txBody>
                </p:sp>
                <p:sp>
                  <p:nvSpPr>
                    <p:cNvPr id="338957" name="Text Box 1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0" y="3254"/>
                      <a:ext cx="842" cy="275"/>
                    </a:xfrm>
                    <a:prstGeom prst="rect">
                      <a:avLst/>
                    </a:prstGeom>
                    <a:noFill/>
                    <a:ln w="19050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+mn-cs"/>
                        </a:rPr>
                        <a:t>Associated mutations</a:t>
                      </a:r>
                    </a:p>
                  </p:txBody>
                </p:sp>
              </p:grpSp>
              <p:sp>
                <p:nvSpPr>
                  <p:cNvPr id="338958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6" y="3228"/>
                    <a:ext cx="650" cy="250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VHL</a:t>
                    </a:r>
                    <a:r>
                      <a:rPr kumimoji="0" lang="en-US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 </a:t>
                    </a:r>
                    <a:r>
                      <a: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 </a:t>
                    </a:r>
                  </a:p>
                </p:txBody>
              </p:sp>
            </p:grpSp>
            <p:sp>
              <p:nvSpPr>
                <p:cNvPr id="338959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1369" y="1566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8960" name="Line 16"/>
                <p:cNvSpPr>
                  <a:spLocks noChangeShapeType="1"/>
                </p:cNvSpPr>
                <p:nvPr/>
              </p:nvSpPr>
              <p:spPr bwMode="auto">
                <a:xfrm>
                  <a:off x="1359" y="1571"/>
                  <a:ext cx="1911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8961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3257" y="1283"/>
                  <a:ext cx="0" cy="291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" name="Group 18"/>
              <p:cNvGrpSpPr>
                <a:grpSpLocks/>
              </p:cNvGrpSpPr>
              <p:nvPr/>
            </p:nvGrpSpPr>
            <p:grpSpPr bwMode="auto">
              <a:xfrm>
                <a:off x="2900363" y="2465696"/>
                <a:ext cx="5992812" cy="3044825"/>
                <a:chOff x="1827" y="1552"/>
                <a:chExt cx="3775" cy="1918"/>
              </a:xfrm>
            </p:grpSpPr>
            <p:grpSp>
              <p:nvGrpSpPr>
                <p:cNvPr id="6" name="Group 19"/>
                <p:cNvGrpSpPr>
                  <a:grpSpLocks/>
                </p:cNvGrpSpPr>
                <p:nvPr/>
              </p:nvGrpSpPr>
              <p:grpSpPr bwMode="auto">
                <a:xfrm>
                  <a:off x="1827" y="1794"/>
                  <a:ext cx="928" cy="1676"/>
                  <a:chOff x="1827" y="1794"/>
                  <a:chExt cx="928" cy="1676"/>
                </a:xfrm>
              </p:grpSpPr>
              <p:pic>
                <p:nvPicPr>
                  <p:cNvPr id="338964" name="Picture 20" descr="Untitled-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19450" r="61055"/>
                  <a:stretch>
                    <a:fillRect/>
                  </a:stretch>
                </p:blipFill>
                <p:spPr bwMode="auto">
                  <a:xfrm>
                    <a:off x="1846" y="1794"/>
                    <a:ext cx="909" cy="925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338965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27" y="2775"/>
                    <a:ext cx="880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Papillary type 1</a:t>
                    </a:r>
                  </a:p>
                </p:txBody>
              </p:sp>
              <p:sp>
                <p:nvSpPr>
                  <p:cNvPr id="338966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42" y="301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5%</a:t>
                    </a:r>
                  </a:p>
                </p:txBody>
              </p:sp>
              <p:sp>
                <p:nvSpPr>
                  <p:cNvPr id="338967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2" y="325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c-Met </a:t>
                    </a:r>
                  </a:p>
                </p:txBody>
              </p:sp>
            </p:grpSp>
            <p:sp>
              <p:nvSpPr>
                <p:cNvPr id="338968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311" y="1567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8969" name="Line 25"/>
                <p:cNvSpPr>
                  <a:spLocks noChangeShapeType="1"/>
                </p:cNvSpPr>
                <p:nvPr/>
              </p:nvSpPr>
              <p:spPr bwMode="auto">
                <a:xfrm>
                  <a:off x="3258" y="1571"/>
                  <a:ext cx="1895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8970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3257" y="1552"/>
                  <a:ext cx="0" cy="206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" name="Group 27"/>
                <p:cNvGrpSpPr>
                  <a:grpSpLocks/>
                </p:cNvGrpSpPr>
                <p:nvPr/>
              </p:nvGrpSpPr>
              <p:grpSpPr bwMode="auto">
                <a:xfrm>
                  <a:off x="2827" y="1794"/>
                  <a:ext cx="911" cy="1676"/>
                  <a:chOff x="2827" y="1794"/>
                  <a:chExt cx="911" cy="1676"/>
                </a:xfrm>
              </p:grpSpPr>
              <p:sp>
                <p:nvSpPr>
                  <p:cNvPr id="338972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27" y="2775"/>
                    <a:ext cx="911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Papillary type 2 </a:t>
                    </a:r>
                  </a:p>
                </p:txBody>
              </p:sp>
              <p:sp>
                <p:nvSpPr>
                  <p:cNvPr id="338973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58" y="301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10%</a:t>
                    </a:r>
                  </a:p>
                </p:txBody>
              </p:sp>
              <p:sp>
                <p:nvSpPr>
                  <p:cNvPr id="338974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48" y="325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FH</a:t>
                    </a:r>
                  </a:p>
                </p:txBody>
              </p:sp>
              <p:pic>
                <p:nvPicPr>
                  <p:cNvPr id="338975" name="Picture 31" descr="Untitled-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40746" r="40768"/>
                  <a:stretch>
                    <a:fillRect/>
                  </a:stretch>
                </p:blipFill>
                <p:spPr bwMode="auto">
                  <a:xfrm>
                    <a:off x="2839" y="1794"/>
                    <a:ext cx="862" cy="925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338976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4208" y="1576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8" name="Group 33"/>
                <p:cNvGrpSpPr>
                  <a:grpSpLocks/>
                </p:cNvGrpSpPr>
                <p:nvPr/>
              </p:nvGrpSpPr>
              <p:grpSpPr bwMode="auto">
                <a:xfrm>
                  <a:off x="3775" y="1794"/>
                  <a:ext cx="903" cy="1676"/>
                  <a:chOff x="3775" y="1794"/>
                  <a:chExt cx="903" cy="1676"/>
                </a:xfrm>
              </p:grpSpPr>
              <p:sp>
                <p:nvSpPr>
                  <p:cNvPr id="338978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55" y="2775"/>
                    <a:ext cx="823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Chromophobe</a:t>
                    </a:r>
                  </a:p>
                </p:txBody>
              </p:sp>
              <p:sp>
                <p:nvSpPr>
                  <p:cNvPr id="338979" name="Text 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42" y="301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5%</a:t>
                    </a:r>
                  </a:p>
                </p:txBody>
              </p:sp>
              <p:sp>
                <p:nvSpPr>
                  <p:cNvPr id="338980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32" y="325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BHD</a:t>
                    </a:r>
                  </a:p>
                </p:txBody>
              </p:sp>
              <p:pic>
                <p:nvPicPr>
                  <p:cNvPr id="338981" name="Picture 37" descr="Untitled-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60818" r="20374"/>
                  <a:stretch>
                    <a:fillRect/>
                  </a:stretch>
                </p:blipFill>
                <p:spPr bwMode="auto">
                  <a:xfrm>
                    <a:off x="3775" y="1794"/>
                    <a:ext cx="877" cy="925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338982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5141" y="1576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 type="triangle" w="med" len="med"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9" name="Group 39"/>
                <p:cNvGrpSpPr>
                  <a:grpSpLocks/>
                </p:cNvGrpSpPr>
                <p:nvPr/>
              </p:nvGrpSpPr>
              <p:grpSpPr bwMode="auto">
                <a:xfrm>
                  <a:off x="4731" y="1794"/>
                  <a:ext cx="871" cy="1676"/>
                  <a:chOff x="4731" y="1794"/>
                  <a:chExt cx="871" cy="1676"/>
                </a:xfrm>
              </p:grpSpPr>
              <p:sp>
                <p:nvSpPr>
                  <p:cNvPr id="338984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39" y="2775"/>
                    <a:ext cx="743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Oncocytoma</a:t>
                    </a:r>
                  </a:p>
                </p:txBody>
              </p:sp>
              <p:sp>
                <p:nvSpPr>
                  <p:cNvPr id="338985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86" y="301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5%</a:t>
                    </a:r>
                  </a:p>
                </p:txBody>
              </p:sp>
              <p:sp>
                <p:nvSpPr>
                  <p:cNvPr id="338986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76" y="3258"/>
                    <a:ext cx="650" cy="21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BHD</a:t>
                    </a:r>
                  </a:p>
                </p:txBody>
              </p:sp>
              <p:pic>
                <p:nvPicPr>
                  <p:cNvPr id="338987" name="Picture 43" descr="Untitled-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81320"/>
                  <a:stretch>
                    <a:fillRect/>
                  </a:stretch>
                </p:blipFill>
                <p:spPr bwMode="auto">
                  <a:xfrm>
                    <a:off x="4731" y="1794"/>
                    <a:ext cx="871" cy="925"/>
                  </a:xfrm>
                  <a:prstGeom prst="rect">
                    <a:avLst/>
                  </a:prstGeom>
                  <a:noFill/>
                </p:spPr>
              </p:pic>
            </p:grpSp>
          </p:grpSp>
        </p:grpSp>
        <p:sp>
          <p:nvSpPr>
            <p:cNvPr id="46" name="Text Box 2"/>
            <p:cNvSpPr txBox="1">
              <a:spLocks noChangeArrowheads="1"/>
            </p:cNvSpPr>
            <p:nvPr/>
          </p:nvSpPr>
          <p:spPr bwMode="auto">
            <a:xfrm>
              <a:off x="1984375" y="1944470"/>
              <a:ext cx="8302625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25000"/>
                </a:spcAft>
                <a:buClrTx/>
                <a:buSzTx/>
                <a:buFontTx/>
                <a:buNone/>
                <a:tabLst>
                  <a:tab pos="168275" algn="l"/>
                </a:tabLst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It is made up of no. of different types of cancers with different histology, different clinical courses and caused by different gene.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3EC3940-DC4D-4632-9ABC-465F90146D68}"/>
              </a:ext>
            </a:extLst>
          </p:cNvPr>
          <p:cNvSpPr txBox="1"/>
          <p:nvPr/>
        </p:nvSpPr>
        <p:spPr>
          <a:xfrm>
            <a:off x="1600200" y="6098727"/>
            <a:ext cx="876891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39" marR="0" lvl="0" indent="-285739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Mutations in the VHL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tumour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suppressor gene occur in up to 90% of cases of ccRCC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1</a:t>
            </a:r>
            <a:endParaRPr kumimoji="0" lang="en-NZ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476A-A624-D023-F29A-8F1F0B108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Σταδιοποίηση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F18599-7ED2-BB26-9EAB-E24785FA0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7699" y="1891506"/>
            <a:ext cx="8794768" cy="44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8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E945-9F38-8BA8-5B31-C0248322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Θεραπευτική αντιμετώπιση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1DC81-3AE8-EE01-9B90-3BE1CCA15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Εντοπισμ</a:t>
            </a:r>
            <a:r>
              <a:rPr lang="en-US" dirty="0"/>
              <a:t>έ</a:t>
            </a:r>
            <a:r>
              <a:rPr lang="el-GR" dirty="0"/>
              <a:t>νη νόσος </a:t>
            </a:r>
            <a:r>
              <a:rPr lang="en-US" dirty="0"/>
              <a:t>(St I,II  </a:t>
            </a:r>
            <a:r>
              <a:rPr lang="el-GR" dirty="0"/>
              <a:t>και επιλεγμένοι ασθενείς </a:t>
            </a:r>
            <a:r>
              <a:rPr lang="en-US" dirty="0"/>
              <a:t>St III)</a:t>
            </a:r>
            <a:endParaRPr lang="el-GR" dirty="0"/>
          </a:p>
          <a:p>
            <a:endParaRPr lang="en-US" dirty="0"/>
          </a:p>
          <a:p>
            <a:r>
              <a:rPr lang="el-GR" dirty="0"/>
              <a:t>Μερική νεφρεκτομή </a:t>
            </a:r>
            <a:r>
              <a:rPr lang="el-GR" dirty="0">
                <a:effectLst/>
              </a:rPr>
              <a:t>με διατήρηση του υγειούς νεφρικού́ παρεγχύματος. </a:t>
            </a:r>
          </a:p>
          <a:p>
            <a:r>
              <a:rPr lang="el-GR" dirty="0"/>
              <a:t>Ριζική νεφρεκτομή (</a:t>
            </a:r>
            <a:r>
              <a:rPr lang="el-GR" dirty="0">
                <a:effectLst/>
              </a:rPr>
              <a:t>για ασθενείς με όγκους Τ2 και Τ3 εντοπισμένους όγκους όπου δεν θεραπεύονται με μερική́ νεφρεκτομή́.</a:t>
            </a:r>
            <a:endParaRPr lang="en-US" dirty="0">
              <a:effectLst/>
            </a:endParaRPr>
          </a:p>
          <a:p>
            <a:r>
              <a:rPr lang="el-GR" dirty="0">
                <a:effectLst/>
              </a:rPr>
              <a:t> Η ριζική́ νεφρεκτομή δεν πρέπει να πραγματοποιείται σε ασθενείς με όγκους Τ1 για τους οποίους ενδείκνυται η μερική́ νεφρεκτομή́</a:t>
            </a:r>
            <a:r>
              <a:rPr lang="en-US" dirty="0">
                <a:effectLst/>
              </a:rPr>
              <a:t>.</a:t>
            </a:r>
            <a:r>
              <a:rPr lang="el-GR" dirty="0">
                <a:effectLst/>
              </a:rPr>
              <a:t> 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3897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2ED1-3E40-F461-D4D8-582FE11FB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Προχωρημ</a:t>
            </a:r>
            <a:r>
              <a:rPr lang="en-GR" dirty="0"/>
              <a:t>έ</a:t>
            </a:r>
            <a:r>
              <a:rPr lang="el-GR" dirty="0"/>
              <a:t>νη ή μεταστατική νόσος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AD5E7-AF50-F4DE-924D-2131D6826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χειρουργική θεραπεία έχει περιορισμένες ενδείξεις.</a:t>
            </a:r>
          </a:p>
          <a:p>
            <a:pPr marL="0" indent="0">
              <a:buNone/>
            </a:pPr>
            <a:r>
              <a:rPr lang="el-GR" dirty="0"/>
              <a:t>Σε ασθενείς με δυνητικά εξαιρέσιμη πρωτοπαθή εστία και μονήρη μετάσταση επιχειρείται νεφρεκτομή και μεταστασεκτομή. </a:t>
            </a:r>
          </a:p>
          <a:p>
            <a:r>
              <a:rPr lang="el-GR" dirty="0"/>
              <a:t>Η χημειοθεραπεία έχει περιορισμένη χρησιμότητα σε όλους τους ιστοπαθολογικούς υποτύπους του </a:t>
            </a:r>
            <a:r>
              <a:rPr lang="en-US" dirty="0"/>
              <a:t>RCC.</a:t>
            </a:r>
          </a:p>
          <a:p>
            <a:r>
              <a:rPr lang="en-GR" dirty="0"/>
              <a:t>M</a:t>
            </a:r>
            <a:r>
              <a:rPr lang="el-GR" dirty="0"/>
              <a:t>οριακά στοχευμένες και κυτταροκινικές θεραπείες χρησιμοποιούνται για την αντιμετώπιση της μεταστατικής νόσου.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978558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9146" y="413839"/>
            <a:ext cx="1034164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CLEAR CELL RCC: MAIN BIOLOGICAL</a:t>
            </a:r>
            <a:r>
              <a:rPr dirty="0"/>
              <a:t> </a:t>
            </a:r>
            <a:r>
              <a:rPr spc="-30" dirty="0"/>
              <a:t>FEATURES</a:t>
            </a:r>
          </a:p>
        </p:txBody>
      </p:sp>
      <p:sp>
        <p:nvSpPr>
          <p:cNvPr id="3" name="object 3"/>
          <p:cNvSpPr/>
          <p:nvPr/>
        </p:nvSpPr>
        <p:spPr>
          <a:xfrm>
            <a:off x="4046982" y="5031485"/>
            <a:ext cx="767080" cy="387350"/>
          </a:xfrm>
          <a:custGeom>
            <a:avLst/>
            <a:gdLst/>
            <a:ahLst/>
            <a:cxnLst/>
            <a:rect l="l" t="t" r="r" b="b"/>
            <a:pathLst>
              <a:path w="767079" h="387350">
                <a:moveTo>
                  <a:pt x="0" y="0"/>
                </a:moveTo>
                <a:lnTo>
                  <a:pt x="766572" y="387096"/>
                </a:lnTo>
              </a:path>
            </a:pathLst>
          </a:custGeom>
          <a:ln w="38163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3363" y="5216187"/>
            <a:ext cx="22294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7225" marR="5080" lvl="0" indent="-64516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mutated, deleted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or hyper- 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methylated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57471" y="3331476"/>
            <a:ext cx="2907791" cy="169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18460" y="2397252"/>
            <a:ext cx="1063751" cy="14889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32354" y="1838705"/>
            <a:ext cx="1222375" cy="3192780"/>
          </a:xfrm>
          <a:custGeom>
            <a:avLst/>
            <a:gdLst/>
            <a:ahLst/>
            <a:cxnLst/>
            <a:rect l="l" t="t" r="r" b="b"/>
            <a:pathLst>
              <a:path w="1222375" h="3192779">
                <a:moveTo>
                  <a:pt x="0" y="0"/>
                </a:moveTo>
                <a:lnTo>
                  <a:pt x="1222247" y="0"/>
                </a:lnTo>
                <a:lnTo>
                  <a:pt x="1222247" y="3192780"/>
                </a:lnTo>
                <a:lnTo>
                  <a:pt x="0" y="3192780"/>
                </a:lnTo>
                <a:lnTo>
                  <a:pt x="0" y="0"/>
                </a:lnTo>
                <a:close/>
              </a:path>
            </a:pathLst>
          </a:custGeom>
          <a:ln w="38163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1121" y="3935888"/>
            <a:ext cx="815975" cy="1108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clear</a:t>
            </a:r>
            <a:r>
              <a:rPr kumimoji="0" sz="18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cell 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RCC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0" marR="6985" lvl="0" indent="0" algn="ctr" defTabSz="914400" rtl="0" eaLnBrk="1" fontAlgn="auto" latinLnBrk="0" hangingPunct="1">
              <a:lnSpc>
                <a:spcPts val="21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(75-85%)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0" marR="11430" lvl="0" indent="0" algn="ctr" defTabSz="914400" rtl="0" eaLnBrk="1" fontAlgn="auto" latinLnBrk="0" hangingPunct="1">
              <a:lnSpc>
                <a:spcPts val="21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VHL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56126" y="1480566"/>
            <a:ext cx="757555" cy="358140"/>
          </a:xfrm>
          <a:custGeom>
            <a:avLst/>
            <a:gdLst/>
            <a:ahLst/>
            <a:cxnLst/>
            <a:rect l="l" t="t" r="r" b="b"/>
            <a:pathLst>
              <a:path w="757554" h="358139">
                <a:moveTo>
                  <a:pt x="0" y="358139"/>
                </a:moveTo>
                <a:lnTo>
                  <a:pt x="757428" y="0"/>
                </a:lnTo>
              </a:path>
            </a:pathLst>
          </a:custGeom>
          <a:ln w="38163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97440" y="1365953"/>
            <a:ext cx="699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mu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ed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9978" y="1871388"/>
            <a:ext cx="570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</a:t>
            </a:r>
            <a:r>
              <a:rPr kumimoji="0" sz="1800" b="1" i="1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</a:t>
            </a:r>
            <a:r>
              <a:rPr kumimoji="0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OR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158996" y="1905000"/>
            <a:ext cx="2906255" cy="868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14032" y="4843271"/>
            <a:ext cx="336803" cy="1327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71181" y="4880609"/>
            <a:ext cx="238125" cy="1213485"/>
          </a:xfrm>
          <a:custGeom>
            <a:avLst/>
            <a:gdLst/>
            <a:ahLst/>
            <a:cxnLst/>
            <a:rect l="l" t="t" r="r" b="b"/>
            <a:pathLst>
              <a:path w="238125" h="1213485">
                <a:moveTo>
                  <a:pt x="237744" y="1213103"/>
                </a:moveTo>
                <a:lnTo>
                  <a:pt x="191475" y="1205128"/>
                </a:lnTo>
                <a:lnTo>
                  <a:pt x="153690" y="1183376"/>
                </a:lnTo>
                <a:lnTo>
                  <a:pt x="128214" y="1151114"/>
                </a:lnTo>
                <a:lnTo>
                  <a:pt x="118872" y="1111605"/>
                </a:lnTo>
                <a:lnTo>
                  <a:pt x="118872" y="708050"/>
                </a:lnTo>
                <a:lnTo>
                  <a:pt x="109529" y="668541"/>
                </a:lnTo>
                <a:lnTo>
                  <a:pt x="84053" y="636279"/>
                </a:lnTo>
                <a:lnTo>
                  <a:pt x="46268" y="614527"/>
                </a:lnTo>
                <a:lnTo>
                  <a:pt x="0" y="606551"/>
                </a:lnTo>
                <a:lnTo>
                  <a:pt x="46268" y="598576"/>
                </a:lnTo>
                <a:lnTo>
                  <a:pt x="84053" y="576824"/>
                </a:lnTo>
                <a:lnTo>
                  <a:pt x="109529" y="544562"/>
                </a:lnTo>
                <a:lnTo>
                  <a:pt x="118872" y="505053"/>
                </a:lnTo>
                <a:lnTo>
                  <a:pt x="118872" y="101498"/>
                </a:lnTo>
                <a:lnTo>
                  <a:pt x="128214" y="61989"/>
                </a:lnTo>
                <a:lnTo>
                  <a:pt x="153690" y="29727"/>
                </a:lnTo>
                <a:lnTo>
                  <a:pt x="191475" y="7975"/>
                </a:lnTo>
                <a:lnTo>
                  <a:pt x="237744" y="0"/>
                </a:lnTo>
              </a:path>
            </a:pathLst>
          </a:custGeom>
          <a:ln w="28435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85682" y="4776449"/>
            <a:ext cx="2583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Hyperproduction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of VEGF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and  other pro-angiogenic</a:t>
            </a:r>
            <a:r>
              <a:rPr kumimoji="0" sz="1800" b="0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cytokines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85910" y="5873729"/>
            <a:ext cx="2234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Exasperated</a:t>
            </a:r>
            <a:r>
              <a:rPr kumimoji="0" sz="1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angiogenesis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50229" y="1480566"/>
            <a:ext cx="1416050" cy="0"/>
          </a:xfrm>
          <a:custGeom>
            <a:avLst/>
            <a:gdLst/>
            <a:ahLst/>
            <a:cxnLst/>
            <a:rect l="l" t="t" r="r" b="b"/>
            <a:pathLst>
              <a:path w="1416050">
                <a:moveTo>
                  <a:pt x="0" y="0"/>
                </a:moveTo>
                <a:lnTo>
                  <a:pt x="1415796" y="0"/>
                </a:lnTo>
              </a:path>
            </a:pathLst>
          </a:custGeom>
          <a:ln w="38163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87693" y="1264856"/>
            <a:ext cx="2767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-63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Increased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tumor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cell survival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and 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resistance to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apoptosis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46982" y="3359658"/>
            <a:ext cx="3322320" cy="0"/>
          </a:xfrm>
          <a:custGeom>
            <a:avLst/>
            <a:gdLst/>
            <a:ahLst/>
            <a:cxnLst/>
            <a:rect l="l" t="t" r="r" b="b"/>
            <a:pathLst>
              <a:path w="3322320">
                <a:moveTo>
                  <a:pt x="0" y="0"/>
                </a:moveTo>
                <a:lnTo>
                  <a:pt x="3322320" y="0"/>
                </a:lnTo>
              </a:path>
            </a:pathLst>
          </a:custGeom>
          <a:ln w="38163">
            <a:solidFill>
              <a:srgbClr val="1E315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21295" y="2478024"/>
            <a:ext cx="2526791" cy="18150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347204" y="2503932"/>
            <a:ext cx="2420099" cy="17083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1206" y="4225919"/>
            <a:ext cx="1332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Immunogenicity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7587" y="6166222"/>
            <a:ext cx="27228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Canino C, et al. </a:t>
            </a:r>
            <a:r>
              <a:rPr kumimoji="0" sz="10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Exp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Rev Anticancer Ther</a:t>
            </a:r>
            <a:r>
              <a:rPr kumimoji="0" sz="1000" b="0" i="1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2019;19:245–57.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pbs.twimg.com/media/DduBKDxU8AAjuzC.jpg:large">
            <a:extLst>
              <a:ext uri="{FF2B5EF4-FFF2-40B4-BE49-F238E27FC236}">
                <a16:creationId xmlns:a16="http://schemas.microsoft.com/office/drawing/2014/main" id="{DB20440C-F702-49D3-92F4-23FD1888F6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b="47143"/>
          <a:stretch/>
        </p:blipFill>
        <p:spPr bwMode="auto">
          <a:xfrm>
            <a:off x="392190" y="1174887"/>
            <a:ext cx="5122069" cy="509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pbs.twimg.com/media/DduBKDxU8AAjuzC.jpg:large">
            <a:extLst>
              <a:ext uri="{FF2B5EF4-FFF2-40B4-BE49-F238E27FC236}">
                <a16:creationId xmlns:a16="http://schemas.microsoft.com/office/drawing/2014/main" id="{52D12F0B-D3D3-48AE-A24B-5B8890485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4" b="32339"/>
          <a:stretch/>
        </p:blipFill>
        <p:spPr bwMode="auto">
          <a:xfrm>
            <a:off x="5598741" y="1174886"/>
            <a:ext cx="5983500" cy="257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EEDB0B-51E6-4D89-AA75-65EE085D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0"/>
            <a:ext cx="10515600" cy="61555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IMDC (Heng) Criteria for Metastatic RCC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5290D6-D969-4263-954A-119630691339}"/>
              </a:ext>
            </a:extLst>
          </p:cNvPr>
          <p:cNvSpPr txBox="1">
            <a:spLocks/>
          </p:cNvSpPr>
          <p:nvPr/>
        </p:nvSpPr>
        <p:spPr bwMode="auto">
          <a:xfrm>
            <a:off x="430950" y="6362594"/>
            <a:ext cx="86751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International Kidney Cancer Coalition. Heng. JCO. 2009;27:5794.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5A4AFC-F070-BD78-8560-4EB423272BCF}"/>
              </a:ext>
            </a:extLst>
          </p:cNvPr>
          <p:cNvSpPr txBox="1"/>
          <p:nvPr/>
        </p:nvSpPr>
        <p:spPr>
          <a:xfrm>
            <a:off x="8903334" y="3970904"/>
            <a:ext cx="293814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6865" marR="5080" lvl="0" indent="-31750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Median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OS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 patients treated 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with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anti-VEGF</a:t>
            </a:r>
            <a:r>
              <a:rPr kumimoji="0" sz="2000" b="1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therapy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D97A54F-91B1-0DD8-1D24-4B30ADF6B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259" y="3970904"/>
            <a:ext cx="6651312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21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544A-663E-4BB1-BF8A-F08E86A7E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IMMUNE COMBOS ARE THE PRESENT STANDARD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D3F8-E857-4621-A7FC-90E43F420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D9DC7-CA37-4F5D-818B-58BE26966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3" t="31327" r="30606" b="19870"/>
          <a:stretch/>
        </p:blipFill>
        <p:spPr>
          <a:xfrm>
            <a:off x="568171" y="1745726"/>
            <a:ext cx="10929432" cy="451303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654CB164-1E7E-0E0E-AE7F-690B71610094}"/>
              </a:ext>
            </a:extLst>
          </p:cNvPr>
          <p:cNvSpPr txBox="1"/>
          <p:nvPr/>
        </p:nvSpPr>
        <p:spPr>
          <a:xfrm>
            <a:off x="838200" y="6338656"/>
            <a:ext cx="84543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Powles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T,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 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Ann Oncol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2021;32:1511-9; Motzer RJ, et 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 Engl J Med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2018;378:1277-90; Rini BI, et 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 Engl J Med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2019:380:1116-27; Choueiri TK, et 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  Engl J Med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2021;384:829-41; 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Motzer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RJ,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 al. </a:t>
            </a:r>
            <a:r>
              <a:rPr kumimoji="0" sz="10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 Engl J Med</a:t>
            </a:r>
            <a:r>
              <a:rPr kumimoji="0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2021;384:1289-300.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1130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8BD37-77B8-4205-99FF-5DA98A328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383032"/>
            <a:ext cx="10414000" cy="656198"/>
          </a:xfrm>
        </p:spPr>
        <p:txBody>
          <a:bodyPr/>
          <a:lstStyle/>
          <a:p>
            <a:r>
              <a:rPr lang="el-GR" dirty="0"/>
              <a:t> Μηχανισμός λειτουργίας ανοσοθεραπείας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A3B9ED-F120-49CB-904C-C160621309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16" t="32962" r="23327" b="26746"/>
          <a:stretch/>
        </p:blipFill>
        <p:spPr>
          <a:xfrm>
            <a:off x="332255" y="1702918"/>
            <a:ext cx="11060423" cy="46631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E81B91-7523-C6A8-1322-B6700E478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68" y="1598030"/>
            <a:ext cx="6904653" cy="515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8051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456DF-455F-D044-7BF9-C29A4030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3BD314-1332-5A4D-47D2-5EBDC63AC66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528" y="0"/>
            <a:ext cx="1219252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5CC3CC-9DC4-156C-9EB1-761228C18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962" b="41977"/>
          <a:stretch>
            <a:fillRect/>
          </a:stretch>
        </p:blipFill>
        <p:spPr>
          <a:xfrm>
            <a:off x="7932" y="2946400"/>
            <a:ext cx="12192528" cy="10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9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587" y="462819"/>
            <a:ext cx="6376247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dirty="0"/>
              <a:t>Bladder </a:t>
            </a:r>
            <a:r>
              <a:rPr spc="-13" dirty="0"/>
              <a:t>cancer:</a:t>
            </a:r>
            <a:r>
              <a:rPr spc="-93" dirty="0"/>
              <a:t> </a:t>
            </a:r>
            <a:r>
              <a:rPr spc="-13" dirty="0"/>
              <a:t>background</a:t>
            </a:r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4587" y="1542084"/>
            <a:ext cx="10455487" cy="4492554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359824" indent="-342891">
              <a:spcBef>
                <a:spcPts val="453"/>
              </a:spcBef>
              <a:buFont typeface="Arial"/>
              <a:buChar char="•"/>
              <a:tabLst>
                <a:tab pos="359824" algn="l"/>
                <a:tab pos="360671" algn="l"/>
              </a:tabLst>
            </a:pPr>
            <a:r>
              <a:rPr sz="2667" b="1" dirty="0">
                <a:latin typeface="Calibri"/>
                <a:cs typeface="Calibri"/>
              </a:rPr>
              <a:t>10th </a:t>
            </a:r>
            <a:r>
              <a:rPr sz="2667" b="1" spc="-7" dirty="0">
                <a:latin typeface="Calibri"/>
                <a:cs typeface="Calibri"/>
              </a:rPr>
              <a:t>most common cancer worldwide </a:t>
            </a:r>
            <a:r>
              <a:rPr sz="2667" b="1" dirty="0">
                <a:latin typeface="Calibri"/>
                <a:cs typeface="Calibri"/>
              </a:rPr>
              <a:t>(7th in</a:t>
            </a:r>
            <a:r>
              <a:rPr sz="2667" b="1" spc="-93" dirty="0">
                <a:latin typeface="Calibri"/>
                <a:cs typeface="Calibri"/>
              </a:rPr>
              <a:t> </a:t>
            </a:r>
            <a:r>
              <a:rPr sz="2667" b="1" spc="-7" dirty="0">
                <a:latin typeface="Calibri"/>
                <a:cs typeface="Calibri"/>
              </a:rPr>
              <a:t>men)</a:t>
            </a:r>
            <a:endParaRPr sz="2667">
              <a:latin typeface="Calibri"/>
              <a:cs typeface="Calibri"/>
            </a:endParaRPr>
          </a:p>
          <a:p>
            <a:pPr marL="359824" indent="-342891">
              <a:spcBef>
                <a:spcPts val="320"/>
              </a:spcBef>
              <a:buFont typeface="Arial"/>
              <a:buChar char="•"/>
              <a:tabLst>
                <a:tab pos="359824" algn="l"/>
                <a:tab pos="360671" algn="l"/>
              </a:tabLst>
            </a:pPr>
            <a:r>
              <a:rPr sz="2667" spc="-20" dirty="0">
                <a:latin typeface="Calibri"/>
                <a:cs typeface="Calibri"/>
              </a:rPr>
              <a:t>Approx. </a:t>
            </a:r>
            <a:r>
              <a:rPr sz="2667" dirty="0">
                <a:latin typeface="Calibri"/>
                <a:cs typeface="Calibri"/>
              </a:rPr>
              <a:t>550‘000 </a:t>
            </a:r>
            <a:r>
              <a:rPr sz="2667" spc="-7" dirty="0">
                <a:latin typeface="Calibri"/>
                <a:cs typeface="Calibri"/>
              </a:rPr>
              <a:t>new cases </a:t>
            </a:r>
            <a:r>
              <a:rPr sz="2667" dirty="0">
                <a:latin typeface="Calibri"/>
                <a:cs typeface="Calibri"/>
              </a:rPr>
              <a:t>and 200‘000 </a:t>
            </a:r>
            <a:r>
              <a:rPr sz="2667" spc="-7" dirty="0">
                <a:latin typeface="Calibri"/>
                <a:cs typeface="Calibri"/>
              </a:rPr>
              <a:t>deaths/year</a:t>
            </a:r>
            <a:r>
              <a:rPr sz="2667" spc="-73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(2018)</a:t>
            </a:r>
            <a:endParaRPr sz="2667">
              <a:latin typeface="Calibri"/>
              <a:cs typeface="Calibri"/>
            </a:endParaRPr>
          </a:p>
          <a:p>
            <a:pPr marL="359824" indent="-342891">
              <a:spcBef>
                <a:spcPts val="320"/>
              </a:spcBef>
              <a:buFont typeface="Arial"/>
              <a:buChar char="•"/>
              <a:tabLst>
                <a:tab pos="359824" algn="l"/>
                <a:tab pos="360671" algn="l"/>
              </a:tabLst>
            </a:pPr>
            <a:r>
              <a:rPr sz="2667" dirty="0">
                <a:latin typeface="Calibri"/>
                <a:cs typeface="Calibri"/>
              </a:rPr>
              <a:t>80% </a:t>
            </a:r>
            <a:r>
              <a:rPr sz="2667" spc="-7" dirty="0">
                <a:latin typeface="Calibri"/>
                <a:cs typeface="Calibri"/>
              </a:rPr>
              <a:t>of cases occur </a:t>
            </a:r>
            <a:r>
              <a:rPr sz="2667" b="1" dirty="0">
                <a:latin typeface="Calibri"/>
                <a:cs typeface="Calibri"/>
              </a:rPr>
              <a:t>in </a:t>
            </a:r>
            <a:r>
              <a:rPr sz="2667" b="1" spc="-7" dirty="0">
                <a:latin typeface="Calibri"/>
                <a:cs typeface="Calibri"/>
              </a:rPr>
              <a:t>patients </a:t>
            </a:r>
            <a:r>
              <a:rPr sz="2667" b="1" spc="-13" dirty="0">
                <a:latin typeface="Calibri"/>
                <a:cs typeface="Calibri"/>
              </a:rPr>
              <a:t>&gt;65years </a:t>
            </a:r>
            <a:r>
              <a:rPr sz="2667" dirty="0">
                <a:latin typeface="Calibri"/>
                <a:cs typeface="Calibri"/>
              </a:rPr>
              <a:t>of</a:t>
            </a:r>
            <a:r>
              <a:rPr sz="2667" spc="-60" dirty="0">
                <a:latin typeface="Calibri"/>
                <a:cs typeface="Calibri"/>
              </a:rPr>
              <a:t> </a:t>
            </a:r>
            <a:r>
              <a:rPr sz="2667" spc="-7" dirty="0">
                <a:latin typeface="Calibri"/>
                <a:cs typeface="Calibri"/>
              </a:rPr>
              <a:t>age</a:t>
            </a:r>
            <a:endParaRPr sz="2667">
              <a:latin typeface="Calibri"/>
              <a:cs typeface="Calibri"/>
            </a:endParaRPr>
          </a:p>
          <a:p>
            <a:pPr marL="359824" indent="-342891">
              <a:spcBef>
                <a:spcPts val="313"/>
              </a:spcBef>
              <a:buFont typeface="Arial"/>
              <a:buChar char="•"/>
              <a:tabLst>
                <a:tab pos="359824" algn="l"/>
                <a:tab pos="360671" algn="l"/>
              </a:tabLst>
            </a:pPr>
            <a:r>
              <a:rPr sz="2667" dirty="0">
                <a:latin typeface="Calibri"/>
                <a:cs typeface="Calibri"/>
              </a:rPr>
              <a:t>4x </a:t>
            </a:r>
            <a:r>
              <a:rPr sz="2667" spc="-13" dirty="0">
                <a:latin typeface="Calibri"/>
                <a:cs typeface="Calibri"/>
              </a:rPr>
              <a:t>more </a:t>
            </a:r>
            <a:r>
              <a:rPr sz="2667" spc="-7" dirty="0">
                <a:latin typeface="Calibri"/>
                <a:cs typeface="Calibri"/>
              </a:rPr>
              <a:t>common </a:t>
            </a:r>
            <a:r>
              <a:rPr sz="2667" dirty="0">
                <a:latin typeface="Calibri"/>
                <a:cs typeface="Calibri"/>
              </a:rPr>
              <a:t>in</a:t>
            </a:r>
            <a:r>
              <a:rPr sz="2667" spc="-133" dirty="0">
                <a:latin typeface="Calibri"/>
                <a:cs typeface="Calibri"/>
              </a:rPr>
              <a:t> </a:t>
            </a:r>
            <a:r>
              <a:rPr sz="2667" dirty="0">
                <a:latin typeface="Calibri"/>
                <a:cs typeface="Calibri"/>
              </a:rPr>
              <a:t>men</a:t>
            </a:r>
            <a:endParaRPr sz="2667">
              <a:latin typeface="Calibri"/>
              <a:cs typeface="Calibri"/>
            </a:endParaRPr>
          </a:p>
          <a:p>
            <a:pPr>
              <a:spcBef>
                <a:spcPts val="20"/>
              </a:spcBef>
              <a:buChar char="•"/>
            </a:pPr>
            <a:endParaRPr sz="3333">
              <a:latin typeface="Times New Roman"/>
              <a:cs typeface="Times New Roman"/>
            </a:endParaRPr>
          </a:p>
          <a:p>
            <a:pPr marL="359824" indent="-342891">
              <a:buFont typeface="Arial"/>
              <a:buChar char="•"/>
              <a:tabLst>
                <a:tab pos="359824" algn="l"/>
                <a:tab pos="360671" algn="l"/>
              </a:tabLst>
            </a:pPr>
            <a:r>
              <a:rPr sz="2933" b="1" spc="-13" dirty="0">
                <a:latin typeface="Calibri"/>
                <a:cs typeface="Calibri"/>
              </a:rPr>
              <a:t>Major </a:t>
            </a:r>
            <a:r>
              <a:rPr sz="2933" b="1" spc="-7" dirty="0">
                <a:latin typeface="Calibri"/>
                <a:cs typeface="Calibri"/>
              </a:rPr>
              <a:t>risk</a:t>
            </a:r>
            <a:r>
              <a:rPr sz="2933" b="1" dirty="0">
                <a:latin typeface="Calibri"/>
                <a:cs typeface="Calibri"/>
              </a:rPr>
              <a:t> </a:t>
            </a:r>
            <a:r>
              <a:rPr sz="2933" b="1" spc="-27" dirty="0">
                <a:latin typeface="Calibri"/>
                <a:cs typeface="Calibri"/>
              </a:rPr>
              <a:t>factors:</a:t>
            </a:r>
            <a:endParaRPr sz="2933">
              <a:latin typeface="Calibri"/>
              <a:cs typeface="Calibri"/>
            </a:endParaRPr>
          </a:p>
          <a:p>
            <a:pPr marL="760288" lvl="1" indent="-286165">
              <a:spcBef>
                <a:spcPts val="320"/>
              </a:spcBef>
              <a:buFont typeface="Arial"/>
              <a:buChar char="–"/>
              <a:tabLst>
                <a:tab pos="761134" algn="l"/>
              </a:tabLst>
            </a:pPr>
            <a:r>
              <a:rPr sz="2533" spc="-27" dirty="0">
                <a:latin typeface="Calibri"/>
                <a:cs typeface="Calibri"/>
              </a:rPr>
              <a:t>Cigarette </a:t>
            </a:r>
            <a:r>
              <a:rPr sz="2533" spc="-13" dirty="0">
                <a:latin typeface="Calibri"/>
                <a:cs typeface="Calibri"/>
              </a:rPr>
              <a:t>smoking </a:t>
            </a:r>
            <a:r>
              <a:rPr sz="2533" spc="-20" dirty="0">
                <a:latin typeface="Calibri"/>
                <a:cs typeface="Calibri"/>
              </a:rPr>
              <a:t>(approx. </a:t>
            </a:r>
            <a:r>
              <a:rPr sz="2533" spc="-7" dirty="0">
                <a:latin typeface="Calibri"/>
                <a:cs typeface="Calibri"/>
              </a:rPr>
              <a:t>60% of all</a:t>
            </a:r>
            <a:r>
              <a:rPr sz="2533" spc="120" dirty="0">
                <a:latin typeface="Calibri"/>
                <a:cs typeface="Calibri"/>
              </a:rPr>
              <a:t> </a:t>
            </a:r>
            <a:r>
              <a:rPr sz="2533" spc="-7" dirty="0">
                <a:latin typeface="Calibri"/>
                <a:cs typeface="Calibri"/>
              </a:rPr>
              <a:t>cases)</a:t>
            </a:r>
            <a:endParaRPr sz="2533">
              <a:latin typeface="Calibri"/>
              <a:cs typeface="Calibri"/>
            </a:endParaRPr>
          </a:p>
          <a:p>
            <a:pPr marL="760288" lvl="1" indent="-286165">
              <a:spcBef>
                <a:spcPts val="300"/>
              </a:spcBef>
              <a:buFont typeface="Arial"/>
              <a:buChar char="–"/>
              <a:tabLst>
                <a:tab pos="761134" algn="l"/>
              </a:tabLst>
            </a:pPr>
            <a:r>
              <a:rPr sz="2533" spc="-20" dirty="0">
                <a:latin typeface="Calibri"/>
                <a:cs typeface="Calibri"/>
              </a:rPr>
              <a:t>Environmental </a:t>
            </a:r>
            <a:r>
              <a:rPr sz="2533" spc="-7" dirty="0">
                <a:latin typeface="Calibri"/>
                <a:cs typeface="Calibri"/>
              </a:rPr>
              <a:t>or </a:t>
            </a:r>
            <a:r>
              <a:rPr sz="2533" spc="-13" dirty="0">
                <a:latin typeface="Calibri"/>
                <a:cs typeface="Calibri"/>
              </a:rPr>
              <a:t>occupational </a:t>
            </a:r>
            <a:r>
              <a:rPr sz="2533" spc="-20" dirty="0">
                <a:latin typeface="Calibri"/>
                <a:cs typeface="Calibri"/>
              </a:rPr>
              <a:t>exposure to </a:t>
            </a:r>
            <a:r>
              <a:rPr sz="2533" spc="-13" dirty="0">
                <a:latin typeface="Calibri"/>
                <a:cs typeface="Calibri"/>
              </a:rPr>
              <a:t>carcinogens (aromatic</a:t>
            </a:r>
            <a:r>
              <a:rPr sz="2533" spc="287" dirty="0">
                <a:latin typeface="Calibri"/>
                <a:cs typeface="Calibri"/>
              </a:rPr>
              <a:t> </a:t>
            </a:r>
            <a:r>
              <a:rPr sz="2533" spc="-7" dirty="0">
                <a:latin typeface="Calibri"/>
                <a:cs typeface="Calibri"/>
              </a:rPr>
              <a:t>amines)</a:t>
            </a:r>
            <a:endParaRPr sz="2533">
              <a:latin typeface="Calibri"/>
              <a:cs typeface="Calibri"/>
            </a:endParaRPr>
          </a:p>
          <a:p>
            <a:pPr marL="760288" lvl="1" indent="-286165">
              <a:spcBef>
                <a:spcPts val="300"/>
              </a:spcBef>
              <a:buFont typeface="Arial"/>
              <a:buChar char="–"/>
              <a:tabLst>
                <a:tab pos="761134" algn="l"/>
              </a:tabLst>
            </a:pPr>
            <a:r>
              <a:rPr sz="2533" spc="-13" dirty="0">
                <a:latin typeface="Calibri"/>
                <a:cs typeface="Calibri"/>
              </a:rPr>
              <a:t>Iatrogenic </a:t>
            </a:r>
            <a:r>
              <a:rPr sz="2533" spc="-27" dirty="0">
                <a:latin typeface="Calibri"/>
                <a:cs typeface="Calibri"/>
              </a:rPr>
              <a:t>factors: radiotherapy, </a:t>
            </a:r>
            <a:r>
              <a:rPr sz="2533" spc="-13" dirty="0">
                <a:latin typeface="Calibri"/>
                <a:cs typeface="Calibri"/>
              </a:rPr>
              <a:t>cyclophosphamide, </a:t>
            </a:r>
            <a:r>
              <a:rPr sz="2533" spc="-7" dirty="0">
                <a:latin typeface="Calibri"/>
                <a:cs typeface="Calibri"/>
              </a:rPr>
              <a:t>chemo in </a:t>
            </a:r>
            <a:r>
              <a:rPr sz="2533" spc="-13" dirty="0">
                <a:latin typeface="Calibri"/>
                <a:cs typeface="Calibri"/>
              </a:rPr>
              <a:t>young</a:t>
            </a:r>
            <a:r>
              <a:rPr sz="2533" spc="253" dirty="0">
                <a:latin typeface="Calibri"/>
                <a:cs typeface="Calibri"/>
              </a:rPr>
              <a:t> </a:t>
            </a:r>
            <a:r>
              <a:rPr sz="2533" spc="-13" dirty="0">
                <a:latin typeface="Calibri"/>
                <a:cs typeface="Calibri"/>
              </a:rPr>
              <a:t>age</a:t>
            </a:r>
            <a:endParaRPr sz="2533">
              <a:latin typeface="Calibri"/>
              <a:cs typeface="Calibri"/>
            </a:endParaRPr>
          </a:p>
          <a:p>
            <a:pPr marL="760288" lvl="1" indent="-286165">
              <a:spcBef>
                <a:spcPts val="305"/>
              </a:spcBef>
              <a:buFont typeface="Arial"/>
              <a:buChar char="–"/>
              <a:tabLst>
                <a:tab pos="761134" algn="l"/>
              </a:tabLst>
            </a:pPr>
            <a:r>
              <a:rPr sz="2533" spc="-7" dirty="0">
                <a:latin typeface="Calibri"/>
                <a:cs typeface="Calibri"/>
              </a:rPr>
              <a:t>Bladder </a:t>
            </a:r>
            <a:r>
              <a:rPr sz="2533" spc="-13" dirty="0">
                <a:latin typeface="Calibri"/>
                <a:cs typeface="Calibri"/>
              </a:rPr>
              <a:t>schistosomiasis (Bilharzia), </a:t>
            </a:r>
            <a:r>
              <a:rPr sz="2533" spc="-20" dirty="0">
                <a:latin typeface="Calibri"/>
                <a:cs typeface="Calibri"/>
              </a:rPr>
              <a:t>chronic </a:t>
            </a:r>
            <a:r>
              <a:rPr sz="2533" spc="-13" dirty="0">
                <a:latin typeface="Calibri"/>
                <a:cs typeface="Calibri"/>
              </a:rPr>
              <a:t>urinary tract</a:t>
            </a:r>
            <a:r>
              <a:rPr sz="2533" spc="367" dirty="0">
                <a:latin typeface="Calibri"/>
                <a:cs typeface="Calibri"/>
              </a:rPr>
              <a:t> </a:t>
            </a:r>
            <a:r>
              <a:rPr sz="2533" spc="-20" dirty="0">
                <a:latin typeface="Calibri"/>
                <a:cs typeface="Calibri"/>
              </a:rPr>
              <a:t>infections</a:t>
            </a:r>
            <a:endParaRPr sz="25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2000250" y="2919946"/>
            <a:ext cx="3931920" cy="1474883"/>
          </a:xfrm>
          <a:prstGeom prst="roundRect">
            <a:avLst>
              <a:gd name="adj" fmla="val 356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72000" rIns="72000" bIns="36000" anchor="t"/>
          <a:lstStyle/>
          <a:p>
            <a:pPr marL="285750" indent="-285750">
              <a:spcBef>
                <a:spcPts val="600"/>
              </a:spcBef>
              <a:buClr>
                <a:srgbClr val="4F81BD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~90% of bladder cancers</a:t>
            </a:r>
          </a:p>
          <a:p>
            <a:pPr marL="447675" lvl="1" indent="-179388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&gt;90% of urothelial tumors originate in urinary bladder</a:t>
            </a:r>
          </a:p>
          <a:p>
            <a:pPr marL="447675" lvl="1" indent="-179388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8% in renal pelvis</a:t>
            </a:r>
          </a:p>
          <a:p>
            <a:pPr marL="447675" lvl="1" indent="-179388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2% in ureter and urethra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00250" y="2133600"/>
            <a:ext cx="3931920" cy="720000"/>
          </a:xfrm>
          <a:prstGeom prst="roundRect">
            <a:avLst>
              <a:gd name="adj" fmla="val 1100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2000" tIns="36000" rIns="72000" bIns="36000" anchor="ctr" anchorCtr="0">
            <a:no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Calibri"/>
              </a:rPr>
              <a:t>Urothelial (transitional cell) </a:t>
            </a:r>
            <a:br>
              <a:rPr lang="en-US" sz="1600" b="1" dirty="0">
                <a:solidFill>
                  <a:prstClr val="black"/>
                </a:solidFill>
                <a:latin typeface="Calibri"/>
              </a:rPr>
            </a:br>
            <a:r>
              <a:rPr lang="en-US" sz="1600" b="1" dirty="0">
                <a:solidFill>
                  <a:prstClr val="black"/>
                </a:solidFill>
                <a:latin typeface="Calibri"/>
              </a:rPr>
              <a:t>carcinomas</a:t>
            </a:r>
            <a:r>
              <a:rPr lang="en-US" sz="1600" b="1" baseline="30000" dirty="0">
                <a:solidFill>
                  <a:prstClr val="black"/>
                </a:solidFill>
                <a:latin typeface="Calibri"/>
              </a:rPr>
              <a:t>1–3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7768" y="2133600"/>
            <a:ext cx="3931920" cy="720000"/>
          </a:xfrm>
          <a:prstGeom prst="roundRect">
            <a:avLst>
              <a:gd name="adj" fmla="val 1100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2000" tIns="36000" rIns="72000" bIns="36000" anchor="ctr" anchorCtr="0">
            <a:no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Calibri"/>
              </a:rPr>
              <a:t>Nonurothelial/mesenchymal carcinomas</a:t>
            </a:r>
            <a:r>
              <a:rPr lang="en-US" sz="1600" b="1" baseline="30000" dirty="0">
                <a:solidFill>
                  <a:prstClr val="black"/>
                </a:solidFill>
                <a:latin typeface="Calibri"/>
              </a:rPr>
              <a:t>1,2,4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7768" y="2919945"/>
            <a:ext cx="3931920" cy="2844000"/>
          </a:xfrm>
          <a:prstGeom prst="roundRect">
            <a:avLst>
              <a:gd name="adj" fmla="val 356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72000" rIns="72000" bIns="36000" anchor="t"/>
          <a:lstStyle/>
          <a:p>
            <a:pPr>
              <a:spcBef>
                <a:spcPts val="600"/>
              </a:spcBef>
              <a:buClr>
                <a:srgbClr val="4F81BD"/>
              </a:buClr>
            </a:pPr>
            <a:r>
              <a:rPr lang="en-US" sz="1400" b="1" dirty="0">
                <a:solidFill>
                  <a:prstClr val="black"/>
                </a:solidFill>
                <a:latin typeface="Calibri"/>
              </a:rPr>
              <a:t>Nonurothelial epithelial</a:t>
            </a:r>
          </a:p>
          <a:p>
            <a:pPr marL="285750" indent="-285750">
              <a:spcBef>
                <a:spcPts val="600"/>
              </a:spcBef>
              <a:buClr>
                <a:srgbClr val="4F81BD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~9% of bladder cancers</a:t>
            </a:r>
          </a:p>
          <a:p>
            <a:pPr marL="554037" lvl="1" indent="-285750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5% squamous cell carcinoma</a:t>
            </a:r>
          </a:p>
          <a:p>
            <a:pPr marL="554037" lvl="1" indent="-285750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&lt;2% adenocarcinoma</a:t>
            </a:r>
          </a:p>
          <a:p>
            <a:pPr marL="554037" lvl="1" indent="-285750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Small cell carcinoma and rare neoplasms</a:t>
            </a:r>
          </a:p>
          <a:p>
            <a:pPr>
              <a:spcBef>
                <a:spcPts val="600"/>
              </a:spcBef>
              <a:buClr>
                <a:srgbClr val="4F81BD"/>
              </a:buClr>
            </a:pPr>
            <a:r>
              <a:rPr lang="en-US" sz="1400" b="1" dirty="0">
                <a:solidFill>
                  <a:prstClr val="black"/>
                </a:solidFill>
                <a:latin typeface="Calibri"/>
              </a:rPr>
              <a:t>Nonepithelial</a:t>
            </a:r>
          </a:p>
          <a:p>
            <a:pPr marL="285750" indent="-285750">
              <a:spcBef>
                <a:spcPts val="600"/>
              </a:spcBef>
              <a:buClr>
                <a:srgbClr val="4F81BD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~1% of bladder cancers</a:t>
            </a:r>
          </a:p>
          <a:p>
            <a:pPr marL="554037" lvl="1" indent="-285750">
              <a:spcBef>
                <a:spcPts val="600"/>
              </a:spcBef>
              <a:buClr>
                <a:srgbClr val="4F81BD"/>
              </a:buClr>
              <a:buFontTx/>
              <a:buChar char="–"/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Benign tumors, various sarcomas, </a:t>
            </a:r>
            <a:br>
              <a:rPr lang="en-US" sz="1400" dirty="0">
                <a:solidFill>
                  <a:prstClr val="black"/>
                </a:solidFill>
                <a:latin typeface="Calibri"/>
              </a:rPr>
            </a:br>
            <a:r>
              <a:rPr lang="en-US" sz="1400" dirty="0">
                <a:solidFill>
                  <a:prstClr val="black"/>
                </a:solidFill>
                <a:latin typeface="Calibri"/>
              </a:rPr>
              <a:t>melanomas, lymphomas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228601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Ιστολογικοί Τύποι 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25619" y="5969216"/>
            <a:ext cx="8582240" cy="369330"/>
          </a:xfrm>
          <a:prstGeom prst="rect">
            <a:avLst/>
          </a:prstGeom>
          <a:noFill/>
        </p:spPr>
        <p:txBody>
          <a:bodyPr wrap="square" lIns="91439" tIns="45719" rIns="91439" bIns="45719" rtlCol="0" anchor="b" anchorCtr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Arial"/>
              </a:rPr>
              <a:t>1. Sharma S et al. </a:t>
            </a:r>
            <a:r>
              <a:rPr lang="en-US" sz="900" i="1" dirty="0">
                <a:solidFill>
                  <a:srgbClr val="000000"/>
                </a:solidFill>
                <a:latin typeface="Arial"/>
              </a:rPr>
              <a:t>Am Fam Physician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2009;80:717–23. 2. Kaufman DS et al. </a:t>
            </a:r>
            <a:r>
              <a:rPr lang="en-US" sz="900" i="1" dirty="0">
                <a:solidFill>
                  <a:srgbClr val="000000"/>
                </a:solidFill>
                <a:latin typeface="Arial"/>
              </a:rPr>
              <a:t>Lancet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2009;374:239–49. 3. </a:t>
            </a:r>
            <a:r>
              <a:rPr lang="en-US" sz="900" dirty="0" err="1">
                <a:solidFill>
                  <a:srgbClr val="000000"/>
                </a:solidFill>
                <a:latin typeface="Arial"/>
              </a:rPr>
              <a:t>Scher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HI, </a:t>
            </a:r>
            <a:r>
              <a:rPr lang="en-US" sz="900" dirty="0" err="1">
                <a:solidFill>
                  <a:srgbClr val="000000"/>
                </a:solidFill>
                <a:latin typeface="Arial"/>
              </a:rPr>
              <a:t>Motzer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RJ. In: Longo Dl et al, eds. </a:t>
            </a:r>
            <a:r>
              <a:rPr lang="en-US" sz="900" i="1" dirty="0">
                <a:solidFill>
                  <a:srgbClr val="000000"/>
                </a:solidFill>
                <a:latin typeface="Arial"/>
              </a:rPr>
              <a:t>Harrison’s Principles of Internal Medicine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. 18th ed. New York, NY: McGraw-Hill Companies, </a:t>
            </a:r>
            <a:r>
              <a:rPr lang="en-US" sz="900" dirty="0" err="1">
                <a:solidFill>
                  <a:srgbClr val="000000"/>
                </a:solidFill>
                <a:latin typeface="Arial"/>
              </a:rPr>
              <a:t>Inc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; 2012. 4. </a:t>
            </a:r>
            <a:r>
              <a:rPr lang="en-US" sz="900" dirty="0" err="1">
                <a:solidFill>
                  <a:srgbClr val="000000"/>
                </a:solidFill>
                <a:latin typeface="Arial"/>
              </a:rPr>
              <a:t>Helpap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B. </a:t>
            </a:r>
            <a:r>
              <a:rPr lang="en-US" sz="900" i="1" dirty="0" err="1">
                <a:solidFill>
                  <a:srgbClr val="000000"/>
                </a:solidFill>
                <a:latin typeface="Arial"/>
              </a:rPr>
              <a:t>Virchows</a:t>
            </a:r>
            <a:r>
              <a:rPr lang="en-US" sz="900" i="1" dirty="0">
                <a:solidFill>
                  <a:srgbClr val="000000"/>
                </a:solidFill>
                <a:latin typeface="Arial"/>
              </a:rPr>
              <a:t> Arch</a:t>
            </a:r>
            <a:r>
              <a:rPr lang="en-US" sz="900" dirty="0">
                <a:solidFill>
                  <a:srgbClr val="000000"/>
                </a:solidFill>
                <a:latin typeface="Arial"/>
              </a:rPr>
              <a:t> 2001;439:497–503.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14889" y="1485900"/>
            <a:ext cx="4962222" cy="360000"/>
          </a:xfrm>
          <a:prstGeom prst="roundRect">
            <a:avLst>
              <a:gd name="adj" fmla="val 21520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2000" tIns="36000" rIns="72000" bIns="36000" anchor="ctr" anchorCtr="0">
            <a:no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Calibri"/>
              </a:rPr>
              <a:t>Bladder cancer</a:t>
            </a:r>
            <a:r>
              <a:rPr lang="en-US" sz="1600" b="1" baseline="30000" dirty="0">
                <a:solidFill>
                  <a:prstClr val="black"/>
                </a:solidFill>
                <a:latin typeface="Calibri"/>
              </a:rPr>
              <a:t>1,2</a:t>
            </a:r>
          </a:p>
        </p:txBody>
      </p:sp>
      <p:cxnSp>
        <p:nvCxnSpPr>
          <p:cNvPr id="5" name="Elbow Connector 4"/>
          <p:cNvCxnSpPr/>
          <p:nvPr/>
        </p:nvCxnSpPr>
        <p:spPr bwMode="auto">
          <a:xfrm rot="5400000">
            <a:off x="4887255" y="924855"/>
            <a:ext cx="287700" cy="2129790"/>
          </a:xfrm>
          <a:prstGeom prst="bentConnector3">
            <a:avLst/>
          </a:prstGeom>
          <a:ln w="19050">
            <a:solidFill>
              <a:schemeClr val="bg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 bwMode="auto">
          <a:xfrm rot="16200000" flipH="1">
            <a:off x="7021014" y="920886"/>
            <a:ext cx="287700" cy="2137728"/>
          </a:xfrm>
          <a:prstGeom prst="bentConnector3">
            <a:avLst/>
          </a:prstGeom>
          <a:ln w="19050">
            <a:solidFill>
              <a:schemeClr val="bg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15321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A9F2F1-F934-304C-8C39-BD35373EC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76200"/>
            <a:ext cx="12098866" cy="6739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08C69-29B3-F384-12B6-B6F849E4E4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619" r="51816"/>
          <a:stretch>
            <a:fillRect/>
          </a:stretch>
        </p:blipFill>
        <p:spPr>
          <a:xfrm>
            <a:off x="312208" y="1010056"/>
            <a:ext cx="2219325" cy="192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2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964" y="4319015"/>
            <a:ext cx="12078462" cy="2393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0143" y="1188986"/>
            <a:ext cx="1943735" cy="476884"/>
          </a:xfrm>
          <a:custGeom>
            <a:avLst/>
            <a:gdLst/>
            <a:ahLst/>
            <a:cxnLst/>
            <a:rect l="l" t="t" r="r" b="b"/>
            <a:pathLst>
              <a:path w="1943735" h="476885">
                <a:moveTo>
                  <a:pt x="0" y="476872"/>
                </a:moveTo>
                <a:lnTo>
                  <a:pt x="1943608" y="476872"/>
                </a:lnTo>
                <a:lnTo>
                  <a:pt x="1943608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66334" y="1188986"/>
            <a:ext cx="32384" cy="476884"/>
          </a:xfrm>
          <a:custGeom>
            <a:avLst/>
            <a:gdLst/>
            <a:ahLst/>
            <a:cxnLst/>
            <a:rect l="l" t="t" r="r" b="b"/>
            <a:pathLst>
              <a:path w="32385" h="476885">
                <a:moveTo>
                  <a:pt x="0" y="476872"/>
                </a:moveTo>
                <a:lnTo>
                  <a:pt x="32385" y="476872"/>
                </a:lnTo>
                <a:lnTo>
                  <a:pt x="32385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3751" y="1188986"/>
            <a:ext cx="2575560" cy="476884"/>
          </a:xfrm>
          <a:custGeom>
            <a:avLst/>
            <a:gdLst/>
            <a:ahLst/>
            <a:cxnLst/>
            <a:rect l="l" t="t" r="r" b="b"/>
            <a:pathLst>
              <a:path w="2575560" h="476885">
                <a:moveTo>
                  <a:pt x="0" y="476872"/>
                </a:moveTo>
                <a:lnTo>
                  <a:pt x="2575433" y="476872"/>
                </a:lnTo>
                <a:lnTo>
                  <a:pt x="2575433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00846" y="1188986"/>
            <a:ext cx="26670" cy="476884"/>
          </a:xfrm>
          <a:custGeom>
            <a:avLst/>
            <a:gdLst/>
            <a:ahLst/>
            <a:cxnLst/>
            <a:rect l="l" t="t" r="r" b="b"/>
            <a:pathLst>
              <a:path w="26670" h="476885">
                <a:moveTo>
                  <a:pt x="0" y="476872"/>
                </a:moveTo>
                <a:lnTo>
                  <a:pt x="26289" y="476872"/>
                </a:lnTo>
                <a:lnTo>
                  <a:pt x="26289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0" y="1188986"/>
            <a:ext cx="3245485" cy="476884"/>
          </a:xfrm>
          <a:custGeom>
            <a:avLst/>
            <a:gdLst/>
            <a:ahLst/>
            <a:cxnLst/>
            <a:rect l="l" t="t" r="r" b="b"/>
            <a:pathLst>
              <a:path w="3245484" h="476885">
                <a:moveTo>
                  <a:pt x="0" y="476872"/>
                </a:moveTo>
                <a:lnTo>
                  <a:pt x="3244977" y="476872"/>
                </a:lnTo>
                <a:lnTo>
                  <a:pt x="3244977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27135" y="1188986"/>
            <a:ext cx="3474720" cy="476884"/>
          </a:xfrm>
          <a:custGeom>
            <a:avLst/>
            <a:gdLst/>
            <a:ahLst/>
            <a:cxnLst/>
            <a:rect l="l" t="t" r="r" b="b"/>
            <a:pathLst>
              <a:path w="3474720" h="476885">
                <a:moveTo>
                  <a:pt x="0" y="476872"/>
                </a:moveTo>
                <a:lnTo>
                  <a:pt x="3474720" y="476872"/>
                </a:lnTo>
                <a:lnTo>
                  <a:pt x="3474720" y="0"/>
                </a:lnTo>
                <a:lnTo>
                  <a:pt x="0" y="0"/>
                </a:lnTo>
                <a:lnTo>
                  <a:pt x="0" y="476872"/>
                </a:lnTo>
                <a:close/>
              </a:path>
            </a:pathLst>
          </a:custGeom>
          <a:solidFill>
            <a:srgbClr val="FFD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04309" y="54990"/>
            <a:ext cx="42233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BLADDER</a:t>
            </a:r>
            <a:r>
              <a:rPr sz="4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000000"/>
                </a:solidFill>
                <a:latin typeface="Calibri"/>
                <a:cs typeface="Calibri"/>
              </a:rPr>
              <a:t>CANCER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08020" y="1659597"/>
            <a:ext cx="929627" cy="594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2884" y="171469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30111" y="1659597"/>
            <a:ext cx="929627" cy="594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84848" y="171469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82911" y="1659597"/>
            <a:ext cx="929627" cy="594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37776" y="171469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82896" y="1124713"/>
            <a:ext cx="158534" cy="5652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17407" y="1124713"/>
            <a:ext cx="158534" cy="56525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354584" y="1151000"/>
          <a:ext cx="10644403" cy="548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7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5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4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6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D5FA"/>
                    </a:solidFill>
                  </a:tcPr>
                </a:tc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SUPERFICIAL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4460" marB="0">
                    <a:lnR w="76200">
                      <a:solidFill>
                        <a:srgbClr val="931F92"/>
                      </a:solidFill>
                      <a:prstDash val="solid"/>
                    </a:lnR>
                    <a:solidFill>
                      <a:srgbClr val="FFD5FA"/>
                    </a:solidFill>
                  </a:tcPr>
                </a:tc>
                <a:tc>
                  <a:txBody>
                    <a:bodyPr/>
                    <a:lstStyle/>
                    <a:p>
                      <a:pPr marL="11620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MUSCLE-INVASIVE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4460" marB="0">
                    <a:lnL w="76200">
                      <a:solidFill>
                        <a:srgbClr val="931F92"/>
                      </a:solidFill>
                      <a:prstDash val="solid"/>
                    </a:lnL>
                    <a:lnR w="76200">
                      <a:solidFill>
                        <a:srgbClr val="931F92"/>
                      </a:solidFill>
                      <a:prstDash val="solid"/>
                    </a:lnR>
                    <a:solidFill>
                      <a:srgbClr val="FFD5FA"/>
                    </a:solidFill>
                  </a:tcPr>
                </a:tc>
                <a:tc>
                  <a:txBody>
                    <a:bodyPr/>
                    <a:lstStyle/>
                    <a:p>
                      <a:pPr marL="82232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METASTATIC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4460" marB="0">
                    <a:lnL w="76200">
                      <a:solidFill>
                        <a:srgbClr val="931F92"/>
                      </a:solidFill>
                      <a:prstDash val="solid"/>
                    </a:lnL>
                    <a:solidFill>
                      <a:srgbClr val="FFD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127000">
                        <a:lnSpc>
                          <a:spcPts val="2330"/>
                        </a:lnSpc>
                      </a:pPr>
                      <a:r>
                        <a:rPr sz="2000" b="1" spc="-5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20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diagnosis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081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75%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839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76200">
                      <a:solidFill>
                        <a:srgbClr val="931F92"/>
                      </a:solidFill>
                      <a:prstDash val="solid"/>
                    </a:lnL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216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76200">
                      <a:solidFill>
                        <a:srgbClr val="931F9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Therapy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495" marB="0"/>
                </a:tc>
                <a:tc rowSpan="2">
                  <a:txBody>
                    <a:bodyPr/>
                    <a:lstStyle/>
                    <a:p>
                      <a:pPr marL="168275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Non-invasive surgery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+ local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68910" algn="ctr">
                        <a:lnSpc>
                          <a:spcPct val="100000"/>
                        </a:lnSpc>
                      </a:pPr>
                      <a:r>
                        <a:rPr sz="1600" spc="-15" dirty="0">
                          <a:latin typeface="Calibri"/>
                          <a:cs typeface="Calibri"/>
                        </a:rPr>
                        <a:t>preventative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therapy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3510" marB="0"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 rowSpan="2">
                  <a:txBody>
                    <a:bodyPr/>
                    <a:lstStyle/>
                    <a:p>
                      <a:pPr marL="118110"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Perioperative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systemic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therapy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+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1557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invasive, life-altering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surgery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3510" marB="0">
                    <a:lnL w="76200">
                      <a:solidFill>
                        <a:srgbClr val="931F92"/>
                      </a:solidFill>
                      <a:prstDash val="solid"/>
                    </a:lnL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931F9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3510" marB="0"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3510" marB="0">
                    <a:lnL w="76200">
                      <a:solidFill>
                        <a:srgbClr val="931F92"/>
                      </a:solidFill>
                      <a:prstDash val="solid"/>
                    </a:lnL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1788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Palliative</a:t>
                      </a:r>
                      <a:r>
                        <a:rPr sz="16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treatment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76200">
                      <a:solidFill>
                        <a:srgbClr val="931F9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54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5-year</a:t>
                      </a:r>
                      <a:r>
                        <a:rPr sz="1800" b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survival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5085" marB="0"/>
                </a:tc>
                <a:tc>
                  <a:txBody>
                    <a:bodyPr/>
                    <a:lstStyle/>
                    <a:p>
                      <a:pPr marL="16954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96%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62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50%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76200">
                      <a:solidFill>
                        <a:srgbClr val="931F92"/>
                      </a:solidFill>
                      <a:prstDash val="solid"/>
                    </a:lnL>
                    <a:lnR w="76200">
                      <a:solidFill>
                        <a:srgbClr val="931F9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1915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6%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76200">
                      <a:solidFill>
                        <a:srgbClr val="931F9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173736" y="938783"/>
            <a:ext cx="11894820" cy="26045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7743" y="1003935"/>
            <a:ext cx="11717020" cy="2425065"/>
          </a:xfrm>
          <a:custGeom>
            <a:avLst/>
            <a:gdLst/>
            <a:ahLst/>
            <a:cxnLst/>
            <a:rect l="l" t="t" r="r" b="b"/>
            <a:pathLst>
              <a:path w="11717020" h="2425065">
                <a:moveTo>
                  <a:pt x="0" y="404240"/>
                </a:moveTo>
                <a:lnTo>
                  <a:pt x="2719" y="357096"/>
                </a:lnTo>
                <a:lnTo>
                  <a:pt x="10674" y="311549"/>
                </a:lnTo>
                <a:lnTo>
                  <a:pt x="23563" y="267903"/>
                </a:lnTo>
                <a:lnTo>
                  <a:pt x="41082" y="226461"/>
                </a:lnTo>
                <a:lnTo>
                  <a:pt x="62927" y="187527"/>
                </a:lnTo>
                <a:lnTo>
                  <a:pt x="88795" y="151404"/>
                </a:lnTo>
                <a:lnTo>
                  <a:pt x="118383" y="118395"/>
                </a:lnTo>
                <a:lnTo>
                  <a:pt x="151387" y="88804"/>
                </a:lnTo>
                <a:lnTo>
                  <a:pt x="187505" y="62933"/>
                </a:lnTo>
                <a:lnTo>
                  <a:pt x="226433" y="41085"/>
                </a:lnTo>
                <a:lnTo>
                  <a:pt x="267867" y="23565"/>
                </a:lnTo>
                <a:lnTo>
                  <a:pt x="311505" y="10675"/>
                </a:lnTo>
                <a:lnTo>
                  <a:pt x="357042" y="2719"/>
                </a:lnTo>
                <a:lnTo>
                  <a:pt x="404177" y="0"/>
                </a:lnTo>
                <a:lnTo>
                  <a:pt x="11312271" y="0"/>
                </a:lnTo>
                <a:lnTo>
                  <a:pt x="11359415" y="2719"/>
                </a:lnTo>
                <a:lnTo>
                  <a:pt x="11404962" y="10675"/>
                </a:lnTo>
                <a:lnTo>
                  <a:pt x="11448608" y="23565"/>
                </a:lnTo>
                <a:lnTo>
                  <a:pt x="11490050" y="41085"/>
                </a:lnTo>
                <a:lnTo>
                  <a:pt x="11528984" y="62933"/>
                </a:lnTo>
                <a:lnTo>
                  <a:pt x="11565107" y="88804"/>
                </a:lnTo>
                <a:lnTo>
                  <a:pt x="11598116" y="118395"/>
                </a:lnTo>
                <a:lnTo>
                  <a:pt x="11627707" y="151404"/>
                </a:lnTo>
                <a:lnTo>
                  <a:pt x="11653578" y="187527"/>
                </a:lnTo>
                <a:lnTo>
                  <a:pt x="11675426" y="226461"/>
                </a:lnTo>
                <a:lnTo>
                  <a:pt x="11692946" y="267903"/>
                </a:lnTo>
                <a:lnTo>
                  <a:pt x="11705836" y="311549"/>
                </a:lnTo>
                <a:lnTo>
                  <a:pt x="11713792" y="357096"/>
                </a:lnTo>
                <a:lnTo>
                  <a:pt x="11716512" y="404240"/>
                </a:lnTo>
                <a:lnTo>
                  <a:pt x="11716512" y="2020824"/>
                </a:lnTo>
                <a:lnTo>
                  <a:pt x="11713792" y="2067968"/>
                </a:lnTo>
                <a:lnTo>
                  <a:pt x="11705836" y="2113515"/>
                </a:lnTo>
                <a:lnTo>
                  <a:pt x="11692946" y="2157161"/>
                </a:lnTo>
                <a:lnTo>
                  <a:pt x="11675426" y="2198603"/>
                </a:lnTo>
                <a:lnTo>
                  <a:pt x="11653578" y="2237537"/>
                </a:lnTo>
                <a:lnTo>
                  <a:pt x="11627707" y="2273660"/>
                </a:lnTo>
                <a:lnTo>
                  <a:pt x="11598116" y="2306669"/>
                </a:lnTo>
                <a:lnTo>
                  <a:pt x="11565107" y="2336260"/>
                </a:lnTo>
                <a:lnTo>
                  <a:pt x="11528984" y="2362131"/>
                </a:lnTo>
                <a:lnTo>
                  <a:pt x="11490050" y="2383979"/>
                </a:lnTo>
                <a:lnTo>
                  <a:pt x="11448608" y="2401499"/>
                </a:lnTo>
                <a:lnTo>
                  <a:pt x="11404962" y="2414389"/>
                </a:lnTo>
                <a:lnTo>
                  <a:pt x="11359415" y="2422345"/>
                </a:lnTo>
                <a:lnTo>
                  <a:pt x="11312271" y="2425065"/>
                </a:lnTo>
                <a:lnTo>
                  <a:pt x="404177" y="2425065"/>
                </a:lnTo>
                <a:lnTo>
                  <a:pt x="357042" y="2422345"/>
                </a:lnTo>
                <a:lnTo>
                  <a:pt x="311505" y="2414389"/>
                </a:lnTo>
                <a:lnTo>
                  <a:pt x="267867" y="2401499"/>
                </a:lnTo>
                <a:lnTo>
                  <a:pt x="226433" y="2383979"/>
                </a:lnTo>
                <a:lnTo>
                  <a:pt x="187505" y="2362131"/>
                </a:lnTo>
                <a:lnTo>
                  <a:pt x="151387" y="2336260"/>
                </a:lnTo>
                <a:lnTo>
                  <a:pt x="118383" y="2306669"/>
                </a:lnTo>
                <a:lnTo>
                  <a:pt x="88795" y="2273660"/>
                </a:lnTo>
                <a:lnTo>
                  <a:pt x="62927" y="2237537"/>
                </a:lnTo>
                <a:lnTo>
                  <a:pt x="41082" y="2198603"/>
                </a:lnTo>
                <a:lnTo>
                  <a:pt x="23563" y="2157161"/>
                </a:lnTo>
                <a:lnTo>
                  <a:pt x="10674" y="2113515"/>
                </a:lnTo>
                <a:lnTo>
                  <a:pt x="2719" y="2067968"/>
                </a:lnTo>
                <a:lnTo>
                  <a:pt x="0" y="2020824"/>
                </a:lnTo>
                <a:lnTo>
                  <a:pt x="0" y="404240"/>
                </a:lnTo>
                <a:close/>
              </a:path>
            </a:pathLst>
          </a:custGeom>
          <a:ln w="76200">
            <a:solidFill>
              <a:srgbClr val="931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08020" y="2770606"/>
            <a:ext cx="929627" cy="5959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62884" y="282594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30111" y="2770606"/>
            <a:ext cx="929627" cy="5959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84848" y="282594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82911" y="2770606"/>
            <a:ext cx="929627" cy="5959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637776" y="2825940"/>
            <a:ext cx="770255" cy="435609"/>
          </a:xfrm>
          <a:custGeom>
            <a:avLst/>
            <a:gdLst/>
            <a:ahLst/>
            <a:cxnLst/>
            <a:rect l="l" t="t" r="r" b="b"/>
            <a:pathLst>
              <a:path w="770254" h="435610">
                <a:moveTo>
                  <a:pt x="0" y="435546"/>
                </a:moveTo>
                <a:lnTo>
                  <a:pt x="769937" y="435546"/>
                </a:lnTo>
                <a:lnTo>
                  <a:pt x="769937" y="0"/>
                </a:lnTo>
                <a:lnTo>
                  <a:pt x="0" y="0"/>
                </a:lnTo>
                <a:lnTo>
                  <a:pt x="0" y="435546"/>
                </a:lnTo>
                <a:close/>
              </a:path>
            </a:pathLst>
          </a:custGeom>
          <a:ln w="571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85284" y="2965323"/>
            <a:ext cx="1910714" cy="296545"/>
          </a:xfrm>
          <a:custGeom>
            <a:avLst/>
            <a:gdLst/>
            <a:ahLst/>
            <a:cxnLst/>
            <a:rect l="l" t="t" r="r" b="b"/>
            <a:pathLst>
              <a:path w="1910714" h="296545">
                <a:moveTo>
                  <a:pt x="1762632" y="0"/>
                </a:moveTo>
                <a:lnTo>
                  <a:pt x="1762632" y="74040"/>
                </a:lnTo>
                <a:lnTo>
                  <a:pt x="0" y="74040"/>
                </a:lnTo>
                <a:lnTo>
                  <a:pt x="0" y="222123"/>
                </a:lnTo>
                <a:lnTo>
                  <a:pt x="1762632" y="222123"/>
                </a:lnTo>
                <a:lnTo>
                  <a:pt x="1762632" y="296163"/>
                </a:lnTo>
                <a:lnTo>
                  <a:pt x="1910714" y="148081"/>
                </a:lnTo>
                <a:lnTo>
                  <a:pt x="176263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85284" y="2965323"/>
            <a:ext cx="1910714" cy="296545"/>
          </a:xfrm>
          <a:custGeom>
            <a:avLst/>
            <a:gdLst/>
            <a:ahLst/>
            <a:cxnLst/>
            <a:rect l="l" t="t" r="r" b="b"/>
            <a:pathLst>
              <a:path w="1910714" h="296545">
                <a:moveTo>
                  <a:pt x="0" y="74040"/>
                </a:moveTo>
                <a:lnTo>
                  <a:pt x="1762632" y="74040"/>
                </a:lnTo>
                <a:lnTo>
                  <a:pt x="1762632" y="0"/>
                </a:lnTo>
                <a:lnTo>
                  <a:pt x="1910714" y="148081"/>
                </a:lnTo>
                <a:lnTo>
                  <a:pt x="1762632" y="296163"/>
                </a:lnTo>
                <a:lnTo>
                  <a:pt x="1762632" y="222123"/>
                </a:lnTo>
                <a:lnTo>
                  <a:pt x="0" y="222123"/>
                </a:lnTo>
                <a:lnTo>
                  <a:pt x="0" y="74040"/>
                </a:lnTo>
                <a:close/>
              </a:path>
            </a:pathLst>
          </a:custGeom>
          <a:ln w="12699">
            <a:solidFill>
              <a:srgbClr val="172C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16978" y="2913379"/>
            <a:ext cx="1910714" cy="296545"/>
          </a:xfrm>
          <a:custGeom>
            <a:avLst/>
            <a:gdLst/>
            <a:ahLst/>
            <a:cxnLst/>
            <a:rect l="l" t="t" r="r" b="b"/>
            <a:pathLst>
              <a:path w="1910715" h="296544">
                <a:moveTo>
                  <a:pt x="1762632" y="0"/>
                </a:moveTo>
                <a:lnTo>
                  <a:pt x="1762632" y="74041"/>
                </a:lnTo>
                <a:lnTo>
                  <a:pt x="0" y="74041"/>
                </a:lnTo>
                <a:lnTo>
                  <a:pt x="0" y="221996"/>
                </a:lnTo>
                <a:lnTo>
                  <a:pt x="1762632" y="221996"/>
                </a:lnTo>
                <a:lnTo>
                  <a:pt x="1762632" y="296037"/>
                </a:lnTo>
                <a:lnTo>
                  <a:pt x="1910588" y="147955"/>
                </a:lnTo>
                <a:lnTo>
                  <a:pt x="176263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16978" y="2913379"/>
            <a:ext cx="1910714" cy="296545"/>
          </a:xfrm>
          <a:custGeom>
            <a:avLst/>
            <a:gdLst/>
            <a:ahLst/>
            <a:cxnLst/>
            <a:rect l="l" t="t" r="r" b="b"/>
            <a:pathLst>
              <a:path w="1910715" h="296544">
                <a:moveTo>
                  <a:pt x="0" y="74041"/>
                </a:moveTo>
                <a:lnTo>
                  <a:pt x="1762632" y="74041"/>
                </a:lnTo>
                <a:lnTo>
                  <a:pt x="1762632" y="0"/>
                </a:lnTo>
                <a:lnTo>
                  <a:pt x="1910588" y="147955"/>
                </a:lnTo>
                <a:lnTo>
                  <a:pt x="1762632" y="296037"/>
                </a:lnTo>
                <a:lnTo>
                  <a:pt x="1762632" y="221996"/>
                </a:lnTo>
                <a:lnTo>
                  <a:pt x="0" y="221996"/>
                </a:lnTo>
                <a:lnTo>
                  <a:pt x="0" y="74041"/>
                </a:lnTo>
                <a:close/>
              </a:path>
            </a:pathLst>
          </a:custGeom>
          <a:ln w="12700">
            <a:solidFill>
              <a:srgbClr val="172C5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697" y="582169"/>
            <a:ext cx="9939867" cy="59069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3733" spc="-7" dirty="0"/>
              <a:t>NON-MUSCLE </a:t>
            </a:r>
            <a:r>
              <a:rPr sz="3733" spc="-27" dirty="0"/>
              <a:t>INVASIVE </a:t>
            </a:r>
            <a:r>
              <a:rPr sz="3733" spc="-7" dirty="0"/>
              <a:t>BLADDER </a:t>
            </a:r>
            <a:r>
              <a:rPr sz="3733" spc="-13" dirty="0"/>
              <a:t>CANCER</a:t>
            </a:r>
            <a:r>
              <a:rPr sz="3733" spc="100" dirty="0"/>
              <a:t> </a:t>
            </a:r>
            <a:r>
              <a:rPr sz="3733" spc="-13" dirty="0"/>
              <a:t>(NMIBC)</a:t>
            </a:r>
            <a:endParaRPr sz="3733"/>
          </a:p>
        </p:txBody>
      </p:sp>
      <p:sp>
        <p:nvSpPr>
          <p:cNvPr id="4" name="object 4"/>
          <p:cNvSpPr/>
          <p:nvPr/>
        </p:nvSpPr>
        <p:spPr>
          <a:xfrm>
            <a:off x="369231" y="2186805"/>
            <a:ext cx="4032504" cy="3056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192" y="1928351"/>
            <a:ext cx="2768600" cy="1618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26526" y="2221485"/>
            <a:ext cx="7378700" cy="292321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74121" indent="-457189" defTabSz="1219170">
              <a:spcBef>
                <a:spcPts val="133"/>
              </a:spcBef>
              <a:buFontTx/>
              <a:buChar char="-"/>
              <a:tabLst>
                <a:tab pos="473275" algn="l"/>
                <a:tab pos="474121" algn="l"/>
              </a:tabLst>
            </a:pP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70-75% of all bladder</a:t>
            </a:r>
            <a:r>
              <a:rPr sz="2667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cancers</a:t>
            </a:r>
            <a:endParaRPr sz="2667">
              <a:solidFill>
                <a:prstClr val="black"/>
              </a:solidFill>
              <a:latin typeface="Arial"/>
              <a:cs typeface="Arial"/>
            </a:endParaRPr>
          </a:p>
          <a:p>
            <a:pPr defTabSz="1219170">
              <a:spcBef>
                <a:spcPts val="47"/>
              </a:spcBef>
              <a:buFont typeface="Arial"/>
              <a:buChar char="-"/>
            </a:pPr>
            <a:endParaRPr sz="27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121" indent="-457189" defTabSz="1219170">
              <a:buFontTx/>
              <a:buChar char="-"/>
              <a:tabLst>
                <a:tab pos="473275" algn="l"/>
                <a:tab pos="474121" algn="l"/>
              </a:tabLst>
            </a:pP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Painless hematuria (80%), </a:t>
            </a:r>
            <a:r>
              <a:rPr sz="2667" spc="-7" dirty="0">
                <a:solidFill>
                  <a:prstClr val="black"/>
                </a:solidFill>
                <a:latin typeface="Arial"/>
                <a:cs typeface="Arial"/>
              </a:rPr>
              <a:t>irritative</a:t>
            </a:r>
            <a:r>
              <a:rPr sz="2667" spc="-1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symptoms</a:t>
            </a:r>
            <a:endParaRPr sz="2667">
              <a:solidFill>
                <a:prstClr val="black"/>
              </a:solidFill>
              <a:latin typeface="Arial"/>
              <a:cs typeface="Arial"/>
            </a:endParaRPr>
          </a:p>
          <a:p>
            <a:pPr marL="474121" indent="-457189" defTabSz="1219170">
              <a:buFontTx/>
              <a:buChar char="-"/>
              <a:tabLst>
                <a:tab pos="473275" algn="l"/>
                <a:tab pos="474121" algn="l"/>
              </a:tabLst>
            </a:pPr>
            <a:r>
              <a:rPr sz="2667" spc="-7" dirty="0">
                <a:solidFill>
                  <a:prstClr val="black"/>
                </a:solidFill>
                <a:latin typeface="Arial"/>
                <a:cs typeface="Arial"/>
              </a:rPr>
              <a:t>Staging: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TUR-B and imaging</a:t>
            </a:r>
            <a:r>
              <a:rPr sz="2667" spc="-13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(CT)</a:t>
            </a:r>
            <a:endParaRPr sz="2667">
              <a:solidFill>
                <a:prstClr val="black"/>
              </a:solidFill>
              <a:latin typeface="Arial"/>
              <a:cs typeface="Arial"/>
            </a:endParaRPr>
          </a:p>
          <a:p>
            <a:pPr defTabSz="1219170">
              <a:spcBef>
                <a:spcPts val="53"/>
              </a:spcBef>
              <a:buFont typeface="Arial"/>
              <a:buChar char="-"/>
            </a:pPr>
            <a:endParaRPr sz="27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474121" indent="-457189" defTabSz="1219170">
              <a:buFontTx/>
              <a:buChar char="-"/>
              <a:tabLst>
                <a:tab pos="473275" algn="l"/>
                <a:tab pos="474121" algn="l"/>
              </a:tabLst>
            </a:pP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Papillary: Mucosa </a:t>
            </a:r>
            <a:r>
              <a:rPr sz="2667" spc="-73" dirty="0">
                <a:solidFill>
                  <a:prstClr val="black"/>
                </a:solidFill>
                <a:latin typeface="Arial"/>
                <a:cs typeface="Arial"/>
              </a:rPr>
              <a:t>(Ta)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or Lamina propria</a:t>
            </a:r>
            <a:r>
              <a:rPr sz="2667" spc="-15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(T1)</a:t>
            </a:r>
            <a:endParaRPr sz="2667">
              <a:solidFill>
                <a:prstClr val="black"/>
              </a:solidFill>
              <a:latin typeface="Arial"/>
              <a:cs typeface="Arial"/>
            </a:endParaRPr>
          </a:p>
          <a:p>
            <a:pPr marL="474121" indent="-457189" defTabSz="1219170">
              <a:buFontTx/>
              <a:buChar char="-"/>
              <a:tabLst>
                <a:tab pos="473275" algn="l"/>
                <a:tab pos="474121" algn="l"/>
              </a:tabLst>
            </a:pP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CIS </a:t>
            </a:r>
            <a:r>
              <a:rPr sz="2667" spc="-20" dirty="0">
                <a:solidFill>
                  <a:prstClr val="black"/>
                </a:solidFill>
                <a:latin typeface="Arial"/>
                <a:cs typeface="Arial"/>
              </a:rPr>
              <a:t>(Tis):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flat, high-grade,</a:t>
            </a:r>
            <a:r>
              <a:rPr sz="2667" spc="-13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667" dirty="0">
                <a:solidFill>
                  <a:prstClr val="black"/>
                </a:solidFill>
                <a:latin typeface="Arial"/>
                <a:cs typeface="Arial"/>
              </a:rPr>
              <a:t>mucosa</a:t>
            </a:r>
            <a:endParaRPr sz="266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03521" y="5717592"/>
            <a:ext cx="963151" cy="9688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97953" y="5717582"/>
            <a:ext cx="2962655" cy="10698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9207" y="325289"/>
            <a:ext cx="8486987" cy="6942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4400" dirty="0"/>
              <a:t>NMIBC: risk </a:t>
            </a:r>
            <a:r>
              <a:rPr sz="4400" spc="-20" dirty="0"/>
              <a:t>groups </a:t>
            </a:r>
            <a:r>
              <a:rPr sz="4400" spc="-7" dirty="0"/>
              <a:t>and</a:t>
            </a:r>
            <a:r>
              <a:rPr sz="4400" spc="-20" dirty="0"/>
              <a:t> </a:t>
            </a:r>
            <a:r>
              <a:rPr sz="4400" spc="-13" dirty="0"/>
              <a:t>management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02233" y="1205821"/>
            <a:ext cx="4072467" cy="914400"/>
          </a:xfrm>
          <a:custGeom>
            <a:avLst/>
            <a:gdLst/>
            <a:ahLst/>
            <a:cxnLst/>
            <a:rect l="l" t="t" r="r" b="b"/>
            <a:pathLst>
              <a:path w="3054350" h="685800">
                <a:moveTo>
                  <a:pt x="0" y="114300"/>
                </a:moveTo>
                <a:lnTo>
                  <a:pt x="8981" y="69812"/>
                </a:lnTo>
                <a:lnTo>
                  <a:pt x="33474" y="33480"/>
                </a:lnTo>
                <a:lnTo>
                  <a:pt x="69801" y="8983"/>
                </a:lnTo>
                <a:lnTo>
                  <a:pt x="114287" y="0"/>
                </a:lnTo>
                <a:lnTo>
                  <a:pt x="2939872" y="0"/>
                </a:lnTo>
                <a:lnTo>
                  <a:pt x="2984359" y="8983"/>
                </a:lnTo>
                <a:lnTo>
                  <a:pt x="3020691" y="33480"/>
                </a:lnTo>
                <a:lnTo>
                  <a:pt x="3045188" y="69812"/>
                </a:lnTo>
                <a:lnTo>
                  <a:pt x="3054172" y="114300"/>
                </a:lnTo>
                <a:lnTo>
                  <a:pt x="3054172" y="571500"/>
                </a:lnTo>
                <a:lnTo>
                  <a:pt x="3045188" y="615914"/>
                </a:lnTo>
                <a:lnTo>
                  <a:pt x="3020691" y="652208"/>
                </a:lnTo>
                <a:lnTo>
                  <a:pt x="2984359" y="676691"/>
                </a:lnTo>
                <a:lnTo>
                  <a:pt x="2939872" y="685673"/>
                </a:lnTo>
                <a:lnTo>
                  <a:pt x="114287" y="685673"/>
                </a:lnTo>
                <a:lnTo>
                  <a:pt x="69801" y="676691"/>
                </a:lnTo>
                <a:lnTo>
                  <a:pt x="33474" y="652208"/>
                </a:lnTo>
                <a:lnTo>
                  <a:pt x="8981" y="615914"/>
                </a:lnTo>
                <a:lnTo>
                  <a:pt x="0" y="571500"/>
                </a:lnTo>
                <a:lnTo>
                  <a:pt x="0" y="114300"/>
                </a:lnTo>
                <a:close/>
              </a:path>
            </a:pathLst>
          </a:custGeom>
          <a:ln w="22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9824" y="4754711"/>
            <a:ext cx="4072467" cy="1888067"/>
          </a:xfrm>
          <a:custGeom>
            <a:avLst/>
            <a:gdLst/>
            <a:ahLst/>
            <a:cxnLst/>
            <a:rect l="l" t="t" r="r" b="b"/>
            <a:pathLst>
              <a:path w="3054350" h="1416050">
                <a:moveTo>
                  <a:pt x="0" y="235965"/>
                </a:moveTo>
                <a:lnTo>
                  <a:pt x="4792" y="188415"/>
                </a:lnTo>
                <a:lnTo>
                  <a:pt x="18538" y="144125"/>
                </a:lnTo>
                <a:lnTo>
                  <a:pt x="40288" y="104043"/>
                </a:lnTo>
                <a:lnTo>
                  <a:pt x="69094" y="69119"/>
                </a:lnTo>
                <a:lnTo>
                  <a:pt x="104008" y="40304"/>
                </a:lnTo>
                <a:lnTo>
                  <a:pt x="144082" y="18545"/>
                </a:lnTo>
                <a:lnTo>
                  <a:pt x="188367" y="4794"/>
                </a:lnTo>
                <a:lnTo>
                  <a:pt x="235915" y="0"/>
                </a:lnTo>
                <a:lnTo>
                  <a:pt x="2818257" y="0"/>
                </a:lnTo>
                <a:lnTo>
                  <a:pt x="2865807" y="4794"/>
                </a:lnTo>
                <a:lnTo>
                  <a:pt x="2910097" y="18545"/>
                </a:lnTo>
                <a:lnTo>
                  <a:pt x="2950179" y="40304"/>
                </a:lnTo>
                <a:lnTo>
                  <a:pt x="2985103" y="69119"/>
                </a:lnTo>
                <a:lnTo>
                  <a:pt x="3013918" y="104043"/>
                </a:lnTo>
                <a:lnTo>
                  <a:pt x="3035677" y="144125"/>
                </a:lnTo>
                <a:lnTo>
                  <a:pt x="3049428" y="188415"/>
                </a:lnTo>
                <a:lnTo>
                  <a:pt x="3054222" y="235965"/>
                </a:lnTo>
                <a:lnTo>
                  <a:pt x="3054222" y="1179588"/>
                </a:lnTo>
                <a:lnTo>
                  <a:pt x="3049428" y="1227132"/>
                </a:lnTo>
                <a:lnTo>
                  <a:pt x="3035677" y="1271416"/>
                </a:lnTo>
                <a:lnTo>
                  <a:pt x="3013918" y="1311489"/>
                </a:lnTo>
                <a:lnTo>
                  <a:pt x="2985103" y="1346404"/>
                </a:lnTo>
                <a:lnTo>
                  <a:pt x="2950179" y="1375212"/>
                </a:lnTo>
                <a:lnTo>
                  <a:pt x="2910097" y="1396964"/>
                </a:lnTo>
                <a:lnTo>
                  <a:pt x="2865807" y="1410710"/>
                </a:lnTo>
                <a:lnTo>
                  <a:pt x="2818257" y="1415503"/>
                </a:lnTo>
                <a:lnTo>
                  <a:pt x="235915" y="1415503"/>
                </a:lnTo>
                <a:lnTo>
                  <a:pt x="188367" y="1410710"/>
                </a:lnTo>
                <a:lnTo>
                  <a:pt x="144082" y="1396964"/>
                </a:lnTo>
                <a:lnTo>
                  <a:pt x="104008" y="1375212"/>
                </a:lnTo>
                <a:lnTo>
                  <a:pt x="69094" y="1346404"/>
                </a:lnTo>
                <a:lnTo>
                  <a:pt x="40288" y="1311489"/>
                </a:lnTo>
                <a:lnTo>
                  <a:pt x="18538" y="1271416"/>
                </a:lnTo>
                <a:lnTo>
                  <a:pt x="4792" y="1227132"/>
                </a:lnTo>
                <a:lnTo>
                  <a:pt x="0" y="1179588"/>
                </a:lnTo>
                <a:lnTo>
                  <a:pt x="0" y="235965"/>
                </a:lnTo>
                <a:close/>
              </a:path>
            </a:pathLst>
          </a:custGeom>
          <a:ln w="22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9824" y="2255180"/>
            <a:ext cx="4072467" cy="914400"/>
          </a:xfrm>
          <a:custGeom>
            <a:avLst/>
            <a:gdLst/>
            <a:ahLst/>
            <a:cxnLst/>
            <a:rect l="l" t="t" r="r" b="b"/>
            <a:pathLst>
              <a:path w="3054350" h="685800">
                <a:moveTo>
                  <a:pt x="0" y="114300"/>
                </a:moveTo>
                <a:lnTo>
                  <a:pt x="8981" y="69812"/>
                </a:lnTo>
                <a:lnTo>
                  <a:pt x="33472" y="33480"/>
                </a:lnTo>
                <a:lnTo>
                  <a:pt x="69796" y="8983"/>
                </a:lnTo>
                <a:lnTo>
                  <a:pt x="114274" y="0"/>
                </a:lnTo>
                <a:lnTo>
                  <a:pt x="2939923" y="0"/>
                </a:lnTo>
                <a:lnTo>
                  <a:pt x="2984410" y="8983"/>
                </a:lnTo>
                <a:lnTo>
                  <a:pt x="3020742" y="33480"/>
                </a:lnTo>
                <a:lnTo>
                  <a:pt x="3045239" y="69812"/>
                </a:lnTo>
                <a:lnTo>
                  <a:pt x="3054222" y="114300"/>
                </a:lnTo>
                <a:lnTo>
                  <a:pt x="3054222" y="571372"/>
                </a:lnTo>
                <a:lnTo>
                  <a:pt x="3045239" y="615860"/>
                </a:lnTo>
                <a:lnTo>
                  <a:pt x="3020742" y="652192"/>
                </a:lnTo>
                <a:lnTo>
                  <a:pt x="2984410" y="676689"/>
                </a:lnTo>
                <a:lnTo>
                  <a:pt x="2939923" y="685672"/>
                </a:lnTo>
                <a:lnTo>
                  <a:pt x="114274" y="685672"/>
                </a:lnTo>
                <a:lnTo>
                  <a:pt x="69796" y="676689"/>
                </a:lnTo>
                <a:lnTo>
                  <a:pt x="33472" y="652192"/>
                </a:lnTo>
                <a:lnTo>
                  <a:pt x="8981" y="615860"/>
                </a:lnTo>
                <a:lnTo>
                  <a:pt x="0" y="571372"/>
                </a:lnTo>
                <a:lnTo>
                  <a:pt x="0" y="114300"/>
                </a:lnTo>
                <a:close/>
              </a:path>
            </a:pathLst>
          </a:custGeom>
          <a:ln w="22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070" y="1262041"/>
            <a:ext cx="4014047" cy="527187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76198" defTabSz="1219170">
              <a:spcBef>
                <a:spcPts val="133"/>
              </a:spcBef>
            </a:pPr>
            <a:r>
              <a:rPr sz="2400" b="1" spc="-33" dirty="0">
                <a:solidFill>
                  <a:prstClr val="black"/>
                </a:solidFill>
                <a:latin typeface="Calibri"/>
                <a:cs typeface="Calibri"/>
              </a:rPr>
              <a:t>LOW</a:t>
            </a:r>
            <a:r>
              <a:rPr sz="2400" b="1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RISK: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76198" defTabSz="1219170">
              <a:spcBef>
                <a:spcPts val="27"/>
              </a:spcBef>
            </a:pPr>
            <a:r>
              <a:rPr sz="2133" spc="-27" dirty="0">
                <a:solidFill>
                  <a:prstClr val="black"/>
                </a:solidFill>
                <a:latin typeface="Calibri"/>
                <a:cs typeface="Calibri"/>
              </a:rPr>
              <a:t>solitary, </a:t>
            </a:r>
            <a:r>
              <a:rPr sz="2133" spc="-87" dirty="0">
                <a:solidFill>
                  <a:prstClr val="black"/>
                </a:solidFill>
                <a:latin typeface="Calibri"/>
                <a:cs typeface="Calibri"/>
              </a:rPr>
              <a:t>Ta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G1,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&lt;3cm,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no</a:t>
            </a:r>
            <a:r>
              <a:rPr sz="2133" spc="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CIS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13"/>
              </a:spcBef>
            </a:pPr>
            <a:endParaRPr sz="22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60958" defTabSz="1219170"/>
            <a:r>
              <a:rPr sz="2400" b="1" spc="-20" dirty="0">
                <a:solidFill>
                  <a:prstClr val="black"/>
                </a:solidFill>
                <a:latin typeface="Calibri"/>
                <a:cs typeface="Calibri"/>
              </a:rPr>
              <a:t>INTERMEDIATE</a:t>
            </a:r>
            <a:r>
              <a:rPr sz="2400" b="1" spc="-1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RISK: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21917" defTabSz="1219170">
              <a:spcBef>
                <a:spcPts val="20"/>
              </a:spcBef>
            </a:pP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not low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not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high</a:t>
            </a:r>
            <a:r>
              <a:rPr sz="2133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risk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60"/>
              </a:spcBef>
            </a:pPr>
            <a:endParaRPr sz="28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6933" defTabSz="1219170"/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HIGH</a:t>
            </a:r>
            <a:r>
              <a:rPr sz="2400" b="1" spc="-1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RISK: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6933" defTabSz="1219170">
              <a:spcBef>
                <a:spcPts val="27"/>
              </a:spcBef>
            </a:pP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T1, G3/high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grade (HG),</a:t>
            </a:r>
            <a:r>
              <a:rPr sz="2133" spc="-4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CIS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  <a:p>
            <a:pPr marL="16933" defTabSz="1219170"/>
            <a:r>
              <a:rPr sz="2133" spc="-87" dirty="0">
                <a:solidFill>
                  <a:prstClr val="black"/>
                </a:solidFill>
                <a:latin typeface="Calibri"/>
                <a:cs typeface="Calibri"/>
              </a:rPr>
              <a:t>Ta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G1-2 if:</a:t>
            </a:r>
            <a:r>
              <a:rPr sz="2133" spc="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multiple+recurrent+&gt;3cm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27"/>
              </a:spcBef>
            </a:pPr>
            <a:endParaRPr sz="2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4665" defTabSz="1219170"/>
            <a:r>
              <a:rPr sz="2400" b="1" spc="-13" dirty="0">
                <a:solidFill>
                  <a:prstClr val="black"/>
                </a:solidFill>
                <a:latin typeface="Calibri"/>
                <a:cs typeface="Calibri"/>
              </a:rPr>
              <a:t>VERY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HIGH</a:t>
            </a:r>
            <a:r>
              <a:rPr sz="2400" b="1" spc="-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RISK: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84665" marR="617205" defTabSz="1219170">
              <a:spcBef>
                <a:spcPts val="27"/>
              </a:spcBef>
            </a:pP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T1 G3/HG with </a:t>
            </a:r>
            <a:r>
              <a:rPr sz="2133" spc="-20" dirty="0">
                <a:solidFill>
                  <a:prstClr val="black"/>
                </a:solidFill>
                <a:latin typeface="Calibri"/>
                <a:cs typeface="Calibri"/>
              </a:rPr>
              <a:t>concurrent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CIS  Multiple or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large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T1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G3/HG  Recurrent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T1</a:t>
            </a:r>
            <a:r>
              <a:rPr sz="2133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G3/HG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  <a:p>
            <a:pPr marL="84665" defTabSz="1219170"/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Certain </a:t>
            </a:r>
            <a:r>
              <a:rPr sz="2133" spc="-7" dirty="0">
                <a:solidFill>
                  <a:prstClr val="black"/>
                </a:solidFill>
                <a:latin typeface="Calibri"/>
                <a:cs typeface="Calibri"/>
              </a:rPr>
              <a:t>subtypes, </a:t>
            </a:r>
            <a:r>
              <a:rPr sz="2133" spc="-60" dirty="0">
                <a:solidFill>
                  <a:prstClr val="black"/>
                </a:solidFill>
                <a:latin typeface="Calibri"/>
                <a:cs typeface="Calibri"/>
              </a:rPr>
              <a:t>LVI</a:t>
            </a:r>
            <a:r>
              <a:rPr sz="2133" spc="-3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133" spc="-13" dirty="0">
                <a:solidFill>
                  <a:prstClr val="black"/>
                </a:solidFill>
                <a:latin typeface="Calibri"/>
                <a:cs typeface="Calibri"/>
              </a:rPr>
              <a:t>pos.</a:t>
            </a:r>
            <a:endParaRPr sz="2133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9824" y="3289301"/>
            <a:ext cx="4072467" cy="1353820"/>
          </a:xfrm>
          <a:custGeom>
            <a:avLst/>
            <a:gdLst/>
            <a:ahLst/>
            <a:cxnLst/>
            <a:rect l="l" t="t" r="r" b="b"/>
            <a:pathLst>
              <a:path w="3054350" h="1015364">
                <a:moveTo>
                  <a:pt x="0" y="169163"/>
                </a:moveTo>
                <a:lnTo>
                  <a:pt x="6044" y="124177"/>
                </a:lnTo>
                <a:lnTo>
                  <a:pt x="23101" y="83763"/>
                </a:lnTo>
                <a:lnTo>
                  <a:pt x="49558" y="49530"/>
                </a:lnTo>
                <a:lnTo>
                  <a:pt x="83803" y="23085"/>
                </a:lnTo>
                <a:lnTo>
                  <a:pt x="124221" y="6039"/>
                </a:lnTo>
                <a:lnTo>
                  <a:pt x="169202" y="0"/>
                </a:lnTo>
                <a:lnTo>
                  <a:pt x="2884932" y="0"/>
                </a:lnTo>
                <a:lnTo>
                  <a:pt x="2929927" y="6039"/>
                </a:lnTo>
                <a:lnTo>
                  <a:pt x="2970365" y="23085"/>
                </a:lnTo>
                <a:lnTo>
                  <a:pt x="3004629" y="49530"/>
                </a:lnTo>
                <a:lnTo>
                  <a:pt x="3031104" y="83763"/>
                </a:lnTo>
                <a:lnTo>
                  <a:pt x="3048174" y="124177"/>
                </a:lnTo>
                <a:lnTo>
                  <a:pt x="3054222" y="169163"/>
                </a:lnTo>
                <a:lnTo>
                  <a:pt x="3054222" y="845947"/>
                </a:lnTo>
                <a:lnTo>
                  <a:pt x="3048174" y="890942"/>
                </a:lnTo>
                <a:lnTo>
                  <a:pt x="3031104" y="931380"/>
                </a:lnTo>
                <a:lnTo>
                  <a:pt x="3004629" y="965644"/>
                </a:lnTo>
                <a:lnTo>
                  <a:pt x="2970365" y="992119"/>
                </a:lnTo>
                <a:lnTo>
                  <a:pt x="2929927" y="1009189"/>
                </a:lnTo>
                <a:lnTo>
                  <a:pt x="2884932" y="1015238"/>
                </a:lnTo>
                <a:lnTo>
                  <a:pt x="169202" y="1015238"/>
                </a:lnTo>
                <a:lnTo>
                  <a:pt x="124221" y="1009189"/>
                </a:lnTo>
                <a:lnTo>
                  <a:pt x="83803" y="992119"/>
                </a:lnTo>
                <a:lnTo>
                  <a:pt x="49558" y="965644"/>
                </a:lnTo>
                <a:lnTo>
                  <a:pt x="23101" y="931380"/>
                </a:lnTo>
                <a:lnTo>
                  <a:pt x="6044" y="890942"/>
                </a:lnTo>
                <a:lnTo>
                  <a:pt x="0" y="845947"/>
                </a:lnTo>
                <a:lnTo>
                  <a:pt x="0" y="169163"/>
                </a:lnTo>
                <a:close/>
              </a:path>
            </a:pathLst>
          </a:custGeom>
          <a:ln w="222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30664" y="1622264"/>
            <a:ext cx="7225792" cy="4555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4400" y="1615914"/>
            <a:ext cx="7239000" cy="4568613"/>
          </a:xfrm>
          <a:custGeom>
            <a:avLst/>
            <a:gdLst/>
            <a:ahLst/>
            <a:cxnLst/>
            <a:rect l="l" t="t" r="r" b="b"/>
            <a:pathLst>
              <a:path w="5429250" h="3426460">
                <a:moveTo>
                  <a:pt x="0" y="3426079"/>
                </a:moveTo>
                <a:lnTo>
                  <a:pt x="5428869" y="3426079"/>
                </a:lnTo>
                <a:lnTo>
                  <a:pt x="5428869" y="0"/>
                </a:lnTo>
                <a:lnTo>
                  <a:pt x="0" y="0"/>
                </a:lnTo>
                <a:lnTo>
                  <a:pt x="0" y="342607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53470" y="6487093"/>
            <a:ext cx="449664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1600" spc="-7" dirty="0">
                <a:solidFill>
                  <a:prstClr val="black"/>
                </a:solidFill>
                <a:latin typeface="Arial"/>
                <a:cs typeface="Arial"/>
              </a:rPr>
              <a:t>ESMO guidelines 2022, based on EAU</a:t>
            </a:r>
            <a:r>
              <a:rPr sz="16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00" spc="-7" dirty="0">
                <a:solidFill>
                  <a:prstClr val="black"/>
                </a:solidFill>
                <a:latin typeface="Arial"/>
                <a:cs typeface="Arial"/>
              </a:rPr>
              <a:t>guidelines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89029" y="5575587"/>
            <a:ext cx="827193" cy="353060"/>
          </a:xfrm>
          <a:custGeom>
            <a:avLst/>
            <a:gdLst/>
            <a:ahLst/>
            <a:cxnLst/>
            <a:rect l="l" t="t" r="r" b="b"/>
            <a:pathLst>
              <a:path w="620395" h="264795">
                <a:moveTo>
                  <a:pt x="0" y="132130"/>
                </a:moveTo>
                <a:lnTo>
                  <a:pt x="24366" y="80699"/>
                </a:lnTo>
                <a:lnTo>
                  <a:pt x="90820" y="38700"/>
                </a:lnTo>
                <a:lnTo>
                  <a:pt x="136717" y="22565"/>
                </a:lnTo>
                <a:lnTo>
                  <a:pt x="189398" y="10383"/>
                </a:lnTo>
                <a:lnTo>
                  <a:pt x="247619" y="2684"/>
                </a:lnTo>
                <a:lnTo>
                  <a:pt x="310133" y="0"/>
                </a:lnTo>
                <a:lnTo>
                  <a:pt x="372648" y="2684"/>
                </a:lnTo>
                <a:lnTo>
                  <a:pt x="430869" y="10383"/>
                </a:lnTo>
                <a:lnTo>
                  <a:pt x="483550" y="22565"/>
                </a:lnTo>
                <a:lnTo>
                  <a:pt x="529447" y="38700"/>
                </a:lnTo>
                <a:lnTo>
                  <a:pt x="567312" y="58255"/>
                </a:lnTo>
                <a:lnTo>
                  <a:pt x="613968" y="105501"/>
                </a:lnTo>
                <a:lnTo>
                  <a:pt x="620267" y="132130"/>
                </a:lnTo>
                <a:lnTo>
                  <a:pt x="613968" y="158759"/>
                </a:lnTo>
                <a:lnTo>
                  <a:pt x="567312" y="206006"/>
                </a:lnTo>
                <a:lnTo>
                  <a:pt x="529447" y="225561"/>
                </a:lnTo>
                <a:lnTo>
                  <a:pt x="483550" y="241695"/>
                </a:lnTo>
                <a:lnTo>
                  <a:pt x="430869" y="253878"/>
                </a:lnTo>
                <a:lnTo>
                  <a:pt x="372648" y="261577"/>
                </a:lnTo>
                <a:lnTo>
                  <a:pt x="310133" y="264261"/>
                </a:lnTo>
                <a:lnTo>
                  <a:pt x="247619" y="261577"/>
                </a:lnTo>
                <a:lnTo>
                  <a:pt x="189398" y="253878"/>
                </a:lnTo>
                <a:lnTo>
                  <a:pt x="136717" y="241695"/>
                </a:lnTo>
                <a:lnTo>
                  <a:pt x="90820" y="225561"/>
                </a:lnTo>
                <a:lnTo>
                  <a:pt x="52955" y="206006"/>
                </a:lnTo>
                <a:lnTo>
                  <a:pt x="6299" y="158759"/>
                </a:lnTo>
                <a:lnTo>
                  <a:pt x="0" y="13213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259146" y="5575587"/>
            <a:ext cx="827193" cy="353060"/>
          </a:xfrm>
          <a:custGeom>
            <a:avLst/>
            <a:gdLst/>
            <a:ahLst/>
            <a:cxnLst/>
            <a:rect l="l" t="t" r="r" b="b"/>
            <a:pathLst>
              <a:path w="620395" h="264795">
                <a:moveTo>
                  <a:pt x="0" y="132130"/>
                </a:moveTo>
                <a:lnTo>
                  <a:pt x="24383" y="80699"/>
                </a:lnTo>
                <a:lnTo>
                  <a:pt x="90868" y="38700"/>
                </a:lnTo>
                <a:lnTo>
                  <a:pt x="136773" y="22565"/>
                </a:lnTo>
                <a:lnTo>
                  <a:pt x="189452" y="10383"/>
                </a:lnTo>
                <a:lnTo>
                  <a:pt x="247655" y="2684"/>
                </a:lnTo>
                <a:lnTo>
                  <a:pt x="310134" y="0"/>
                </a:lnTo>
                <a:lnTo>
                  <a:pt x="372653" y="2684"/>
                </a:lnTo>
                <a:lnTo>
                  <a:pt x="430889" y="10383"/>
                </a:lnTo>
                <a:lnTo>
                  <a:pt x="483590" y="22565"/>
                </a:lnTo>
                <a:lnTo>
                  <a:pt x="529510" y="38700"/>
                </a:lnTo>
                <a:lnTo>
                  <a:pt x="567399" y="58255"/>
                </a:lnTo>
                <a:lnTo>
                  <a:pt x="614090" y="105501"/>
                </a:lnTo>
                <a:lnTo>
                  <a:pt x="620395" y="132130"/>
                </a:lnTo>
                <a:lnTo>
                  <a:pt x="614090" y="158759"/>
                </a:lnTo>
                <a:lnTo>
                  <a:pt x="567399" y="206006"/>
                </a:lnTo>
                <a:lnTo>
                  <a:pt x="529510" y="225561"/>
                </a:lnTo>
                <a:lnTo>
                  <a:pt x="483590" y="241695"/>
                </a:lnTo>
                <a:lnTo>
                  <a:pt x="430889" y="253878"/>
                </a:lnTo>
                <a:lnTo>
                  <a:pt x="372653" y="261577"/>
                </a:lnTo>
                <a:lnTo>
                  <a:pt x="310134" y="264261"/>
                </a:lnTo>
                <a:lnTo>
                  <a:pt x="247655" y="261577"/>
                </a:lnTo>
                <a:lnTo>
                  <a:pt x="189452" y="253878"/>
                </a:lnTo>
                <a:lnTo>
                  <a:pt x="136773" y="241695"/>
                </a:lnTo>
                <a:lnTo>
                  <a:pt x="90868" y="225561"/>
                </a:lnTo>
                <a:lnTo>
                  <a:pt x="52988" y="206006"/>
                </a:lnTo>
                <a:lnTo>
                  <a:pt x="6304" y="158759"/>
                </a:lnTo>
                <a:lnTo>
                  <a:pt x="0" y="13213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699" y="247667"/>
            <a:ext cx="8562340" cy="59069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3733" spc="-7" dirty="0"/>
              <a:t>MUSCLE </a:t>
            </a:r>
            <a:r>
              <a:rPr sz="3733" spc="-27" dirty="0"/>
              <a:t>INVASIVE </a:t>
            </a:r>
            <a:r>
              <a:rPr sz="3733" spc="-7" dirty="0"/>
              <a:t>BLADDER </a:t>
            </a:r>
            <a:r>
              <a:rPr sz="3733" spc="-13" dirty="0"/>
              <a:t>CANCER</a:t>
            </a:r>
            <a:r>
              <a:rPr sz="3733" spc="113" dirty="0"/>
              <a:t> </a:t>
            </a:r>
            <a:r>
              <a:rPr sz="3733" spc="-13" dirty="0"/>
              <a:t>(MIBC)</a:t>
            </a:r>
            <a:endParaRPr sz="3733"/>
          </a:p>
        </p:txBody>
      </p:sp>
      <p:sp>
        <p:nvSpPr>
          <p:cNvPr id="4" name="object 4"/>
          <p:cNvSpPr/>
          <p:nvPr/>
        </p:nvSpPr>
        <p:spPr>
          <a:xfrm>
            <a:off x="6096001" y="1617980"/>
            <a:ext cx="5619156" cy="28783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9640" y="4707804"/>
            <a:ext cx="5098627" cy="112509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2400" b="1" spc="-7" dirty="0">
                <a:solidFill>
                  <a:prstClr val="black"/>
                </a:solidFill>
                <a:latin typeface="Arial Narrow"/>
                <a:cs typeface="Arial Narrow"/>
              </a:rPr>
              <a:t>Localized muscle </a:t>
            </a:r>
            <a:r>
              <a:rPr sz="2400" b="1" spc="-13" dirty="0">
                <a:solidFill>
                  <a:prstClr val="black"/>
                </a:solidFill>
                <a:latin typeface="Arial Narrow"/>
                <a:cs typeface="Arial Narrow"/>
              </a:rPr>
              <a:t>invasive </a:t>
            </a:r>
            <a:r>
              <a:rPr sz="2400" b="1" spc="-7" dirty="0">
                <a:solidFill>
                  <a:prstClr val="black"/>
                </a:solidFill>
                <a:latin typeface="Arial Narrow"/>
                <a:cs typeface="Arial Narrow"/>
              </a:rPr>
              <a:t>bladder</a:t>
            </a:r>
            <a:r>
              <a:rPr sz="2400" b="1" spc="133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Arial Narrow"/>
                <a:cs typeface="Arial Narrow"/>
              </a:rPr>
              <a:t>cancer:</a:t>
            </a:r>
            <a:endParaRPr sz="2400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398770" indent="-381837" defTabSz="1219170">
              <a:buFontTx/>
              <a:buChar char="-"/>
              <a:tabLst>
                <a:tab pos="398770" algn="l"/>
                <a:tab pos="399617" algn="l"/>
              </a:tabLst>
            </a:pPr>
            <a:r>
              <a:rPr sz="2400" dirty="0">
                <a:solidFill>
                  <a:prstClr val="black"/>
                </a:solidFill>
                <a:latin typeface="Arial Narrow"/>
                <a:cs typeface="Arial Narrow"/>
              </a:rPr>
              <a:t>cT2 -</a:t>
            </a:r>
            <a:r>
              <a:rPr sz="2400" spc="-12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2400" spc="-7" dirty="0">
                <a:solidFill>
                  <a:prstClr val="black"/>
                </a:solidFill>
                <a:latin typeface="Arial Narrow"/>
                <a:cs typeface="Arial Narrow"/>
              </a:rPr>
              <a:t>cT4a</a:t>
            </a:r>
            <a:endParaRPr sz="2400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398770" indent="-381837" defTabSz="1219170">
              <a:buFontTx/>
              <a:buChar char="-"/>
              <a:tabLst>
                <a:tab pos="398770" algn="l"/>
                <a:tab pos="399617" algn="l"/>
              </a:tabLst>
            </a:pPr>
            <a:r>
              <a:rPr sz="2400" dirty="0">
                <a:solidFill>
                  <a:prstClr val="black"/>
                </a:solidFill>
                <a:latin typeface="Arial Narrow"/>
                <a:cs typeface="Arial Narrow"/>
              </a:rPr>
              <a:t>cN0 </a:t>
            </a:r>
            <a:r>
              <a:rPr sz="2400" spc="-7" dirty="0">
                <a:solidFill>
                  <a:prstClr val="black"/>
                </a:solidFill>
                <a:latin typeface="Arial Narrow"/>
                <a:cs typeface="Arial Narrow"/>
              </a:rPr>
              <a:t>or</a:t>
            </a:r>
            <a:r>
              <a:rPr sz="2400" spc="-12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2400" dirty="0">
                <a:solidFill>
                  <a:prstClr val="black"/>
                </a:solidFill>
                <a:latin typeface="Arial Narrow"/>
                <a:cs typeface="Arial Narrow"/>
              </a:rPr>
              <a:t>cN1</a:t>
            </a:r>
            <a:endParaRPr sz="2400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9001" y="1487678"/>
            <a:ext cx="5663184" cy="46476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0699" y="991379"/>
            <a:ext cx="802301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2400" spc="-13" dirty="0">
                <a:solidFill>
                  <a:prstClr val="black"/>
                </a:solidFill>
                <a:latin typeface="Arial Narrow"/>
                <a:cs typeface="Arial Narrow"/>
              </a:rPr>
              <a:t>20% initially </a:t>
            </a:r>
            <a:r>
              <a:rPr sz="2400" spc="-7" dirty="0">
                <a:solidFill>
                  <a:prstClr val="black"/>
                </a:solidFill>
                <a:latin typeface="Arial Narrow"/>
                <a:cs typeface="Arial Narrow"/>
              </a:rPr>
              <a:t>present as MIBC, up to </a:t>
            </a:r>
            <a:r>
              <a:rPr sz="2400" spc="-13" dirty="0">
                <a:solidFill>
                  <a:prstClr val="black"/>
                </a:solidFill>
                <a:latin typeface="Arial Narrow"/>
                <a:cs typeface="Arial Narrow"/>
              </a:rPr>
              <a:t>50% </a:t>
            </a:r>
            <a:r>
              <a:rPr sz="2400" spc="-7" dirty="0">
                <a:solidFill>
                  <a:prstClr val="black"/>
                </a:solidFill>
                <a:latin typeface="Arial Narrow"/>
                <a:cs typeface="Arial Narrow"/>
              </a:rPr>
              <a:t>progress to </a:t>
            </a:r>
            <a:r>
              <a:rPr sz="2400" spc="-13" dirty="0">
                <a:solidFill>
                  <a:prstClr val="black"/>
                </a:solidFill>
                <a:latin typeface="Arial Narrow"/>
                <a:cs typeface="Arial Narrow"/>
              </a:rPr>
              <a:t>metastatic</a:t>
            </a:r>
            <a:r>
              <a:rPr sz="2400" spc="38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2400" spc="-13" dirty="0">
                <a:solidFill>
                  <a:prstClr val="black"/>
                </a:solidFill>
                <a:latin typeface="Arial Narrow"/>
                <a:cs typeface="Arial Narrow"/>
              </a:rPr>
              <a:t>disease</a:t>
            </a:r>
            <a:endParaRPr sz="2400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7534" y="1609513"/>
            <a:ext cx="5636260" cy="284206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defTabSz="1219170"/>
            <a:endParaRPr sz="26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1219170"/>
            <a:endParaRPr sz="26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1219170"/>
            <a:endParaRPr sz="26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1219170"/>
            <a:endParaRPr sz="26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1219170"/>
            <a:endParaRPr sz="26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1219170">
              <a:spcBef>
                <a:spcPts val="27"/>
              </a:spcBef>
            </a:pPr>
            <a:endParaRPr sz="27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102956" defTabSz="1219170"/>
            <a:r>
              <a:rPr sz="2400" b="1" dirty="0">
                <a:solidFill>
                  <a:prstClr val="black"/>
                </a:solidFill>
                <a:latin typeface="Arial Narrow"/>
                <a:cs typeface="Arial Narrow"/>
              </a:rPr>
              <a:t>+</a:t>
            </a:r>
            <a:r>
              <a:rPr sz="2400" b="1" spc="-10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Arial Narrow"/>
                <a:cs typeface="Arial Narrow"/>
              </a:rPr>
              <a:t>Micrometastases</a:t>
            </a:r>
            <a:endParaRPr sz="2400">
              <a:solidFill>
                <a:prstClr val="black"/>
              </a:solidFill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9848" y="322749"/>
            <a:ext cx="10362353" cy="60272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z="3800" spc="-27" dirty="0">
                <a:latin typeface="Calibri Light"/>
                <a:cs typeface="Calibri Light"/>
              </a:rPr>
              <a:t>Local </a:t>
            </a:r>
            <a:r>
              <a:rPr sz="3800" spc="-40" dirty="0">
                <a:latin typeface="Calibri Light"/>
                <a:cs typeface="Calibri Light"/>
              </a:rPr>
              <a:t>therapy: </a:t>
            </a:r>
            <a:r>
              <a:rPr sz="3800" spc="-27" dirty="0">
                <a:latin typeface="Calibri Light"/>
                <a:cs typeface="Calibri Light"/>
              </a:rPr>
              <a:t>surgery </a:t>
            </a:r>
            <a:r>
              <a:rPr sz="3800" spc="-20" dirty="0">
                <a:latin typeface="Calibri Light"/>
                <a:cs typeface="Calibri Light"/>
              </a:rPr>
              <a:t>vs </a:t>
            </a:r>
            <a:r>
              <a:rPr sz="3800" spc="-33" dirty="0">
                <a:latin typeface="Calibri Light"/>
                <a:cs typeface="Calibri Light"/>
              </a:rPr>
              <a:t>chemo-RT </a:t>
            </a:r>
            <a:r>
              <a:rPr sz="2933" spc="-20" dirty="0">
                <a:latin typeface="Calibri Light"/>
                <a:cs typeface="Calibri Light"/>
              </a:rPr>
              <a:t>(trimodal </a:t>
            </a:r>
            <a:r>
              <a:rPr sz="2933" spc="-60" dirty="0">
                <a:latin typeface="Calibri Light"/>
                <a:cs typeface="Calibri Light"/>
              </a:rPr>
              <a:t>therapy,</a:t>
            </a:r>
            <a:r>
              <a:rPr sz="2933" spc="-380" dirty="0">
                <a:latin typeface="Calibri Light"/>
                <a:cs typeface="Calibri Light"/>
              </a:rPr>
              <a:t> </a:t>
            </a:r>
            <a:r>
              <a:rPr sz="2933" spc="-20" dirty="0">
                <a:latin typeface="Calibri Light"/>
                <a:cs typeface="Calibri Light"/>
              </a:rPr>
              <a:t>TMT)</a:t>
            </a:r>
            <a:endParaRPr sz="2933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4643" y="1651745"/>
            <a:ext cx="6100064" cy="3554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6670" y="1179221"/>
            <a:ext cx="3282527" cy="397545"/>
          </a:xfrm>
          <a:prstGeom prst="rect">
            <a:avLst/>
          </a:prstGeom>
          <a:ln w="19050">
            <a:solidFill>
              <a:srgbClr val="09585C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109217" defTabSz="1219170">
              <a:spcBef>
                <a:spcPts val="220"/>
              </a:spcBef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Radical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cystecomy</a:t>
            </a:r>
            <a:r>
              <a:rPr sz="2400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alone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37247" y="1930062"/>
            <a:ext cx="5254752" cy="2998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25401" y="1179221"/>
            <a:ext cx="2905760" cy="397545"/>
          </a:xfrm>
          <a:prstGeom prst="rect">
            <a:avLst/>
          </a:prstGeom>
          <a:ln w="19050">
            <a:solidFill>
              <a:srgbClr val="127A8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110064" defTabSz="1219170">
              <a:spcBef>
                <a:spcPts val="220"/>
              </a:spcBef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Chemo-Radiotherapy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58135" y="2113788"/>
            <a:ext cx="3004820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1219170">
              <a:spcBef>
                <a:spcPts val="133"/>
              </a:spcBef>
            </a:pP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University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2400" spc="47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Bern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6933" defTabSz="1219170"/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no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neoadjuvant</a:t>
            </a:r>
            <a:r>
              <a:rPr sz="2400" spc="-10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therapy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329" y="5204087"/>
            <a:ext cx="11514667" cy="13894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93978" algn="ctr" defTabSz="1219170">
              <a:spcBef>
                <a:spcPts val="133"/>
              </a:spcBef>
              <a:tabLst>
                <a:tab pos="6027269" algn="l"/>
              </a:tabLst>
            </a:pP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Madersbacher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S </a:t>
            </a:r>
            <a:r>
              <a:rPr sz="1867" spc="-13" dirty="0">
                <a:solidFill>
                  <a:prstClr val="black"/>
                </a:solidFill>
                <a:latin typeface="Calibri"/>
                <a:cs typeface="Calibri"/>
              </a:rPr>
              <a:t>et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al. J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Clin</a:t>
            </a:r>
            <a:r>
              <a:rPr sz="1867" spc="6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867" spc="-13" dirty="0">
                <a:solidFill>
                  <a:prstClr val="black"/>
                </a:solidFill>
                <a:latin typeface="Calibri"/>
                <a:cs typeface="Calibri"/>
              </a:rPr>
              <a:t>Oncol</a:t>
            </a:r>
            <a:r>
              <a:rPr sz="1867" spc="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2003	James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N </a:t>
            </a:r>
            <a:r>
              <a:rPr sz="1867" spc="-13" dirty="0">
                <a:solidFill>
                  <a:prstClr val="black"/>
                </a:solidFill>
                <a:latin typeface="Calibri"/>
                <a:cs typeface="Calibri"/>
              </a:rPr>
              <a:t>et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al. N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Engl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J Med</a:t>
            </a:r>
            <a:r>
              <a:rPr sz="1867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2012</a:t>
            </a:r>
            <a:endParaRPr sz="1867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/>
            <a:endParaRPr sz="18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6933" defTabSz="1219170">
              <a:spcBef>
                <a:spcPts val="1087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Modern </a:t>
            </a:r>
            <a:r>
              <a:rPr sz="2400" b="1" dirty="0">
                <a:solidFill>
                  <a:prstClr val="black"/>
                </a:solidFill>
                <a:latin typeface="Calibri"/>
                <a:cs typeface="Calibri"/>
              </a:rPr>
              <a:t>times: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TMT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as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oncologically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equivalent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alternative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in selected patients (but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no</a:t>
            </a:r>
            <a:r>
              <a:rPr sz="2400" spc="23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7" dirty="0">
                <a:solidFill>
                  <a:prstClr val="black"/>
                </a:solidFill>
                <a:latin typeface="Calibri"/>
                <a:cs typeface="Calibri"/>
              </a:rPr>
              <a:t>RCTs)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6933" defTabSz="1219170">
              <a:spcBef>
                <a:spcPts val="40"/>
              </a:spcBef>
            </a:pPr>
            <a:r>
              <a:rPr sz="1867" spc="-13" dirty="0">
                <a:solidFill>
                  <a:prstClr val="black"/>
                </a:solidFill>
                <a:latin typeface="Calibri"/>
                <a:cs typeface="Calibri"/>
              </a:rPr>
              <a:t>Zlottal et </a:t>
            </a:r>
            <a:r>
              <a:rPr sz="1867" dirty="0">
                <a:solidFill>
                  <a:prstClr val="black"/>
                </a:solidFill>
                <a:latin typeface="Calibri"/>
                <a:cs typeface="Calibri"/>
              </a:rPr>
              <a:t>al. </a:t>
            </a:r>
            <a:r>
              <a:rPr sz="1867" spc="-13" dirty="0">
                <a:solidFill>
                  <a:prstClr val="black"/>
                </a:solidFill>
                <a:latin typeface="Calibri"/>
                <a:cs typeface="Calibri"/>
              </a:rPr>
              <a:t>Lancet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Oncology</a:t>
            </a:r>
            <a:r>
              <a:rPr sz="1867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867" spc="-7" dirty="0">
                <a:solidFill>
                  <a:prstClr val="black"/>
                </a:solidFill>
                <a:latin typeface="Calibri"/>
                <a:cs typeface="Calibri"/>
              </a:rPr>
              <a:t>2023</a:t>
            </a:r>
            <a:endParaRPr sz="1867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9870" y="113114"/>
            <a:ext cx="8678333" cy="6942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4400" spc="-40" dirty="0"/>
              <a:t>Trimodal </a:t>
            </a:r>
            <a:r>
              <a:rPr sz="4400" spc="-20" dirty="0"/>
              <a:t>therapy </a:t>
            </a:r>
            <a:r>
              <a:rPr sz="4400" dirty="0"/>
              <a:t>- </a:t>
            </a:r>
            <a:r>
              <a:rPr sz="4400" spc="-80" dirty="0"/>
              <a:t>TMT: </a:t>
            </a:r>
            <a:r>
              <a:rPr sz="4400" dirty="0"/>
              <a:t>who </a:t>
            </a:r>
            <a:r>
              <a:rPr sz="4400" spc="-7" dirty="0"/>
              <a:t>and</a:t>
            </a:r>
            <a:r>
              <a:rPr sz="4400" spc="100" dirty="0"/>
              <a:t> </a:t>
            </a:r>
            <a:r>
              <a:rPr sz="4400" spc="-13" dirty="0"/>
              <a:t>how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79196" y="1073065"/>
            <a:ext cx="3979333" cy="3366798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2173" rIns="0" bIns="0" rtlCol="0">
            <a:spAutoFit/>
          </a:bodyPr>
          <a:lstStyle/>
          <a:p>
            <a:pPr marL="112604" defTabSz="1219170">
              <a:spcBef>
                <a:spcPts val="253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Good </a:t>
            </a:r>
            <a:r>
              <a:rPr sz="2400" b="1" spc="-13" dirty="0">
                <a:solidFill>
                  <a:prstClr val="black"/>
                </a:solidFill>
                <a:latin typeface="Calibri"/>
                <a:cs typeface="Calibri"/>
              </a:rPr>
              <a:t>candidates for</a:t>
            </a:r>
            <a:r>
              <a:rPr sz="2400" b="1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TMT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99617" indent="-287013" defTabSz="1219170">
              <a:buFontTx/>
              <a:buChar char="-"/>
              <a:tabLst>
                <a:tab pos="399617" algn="l"/>
                <a:tab pos="400463" algn="l"/>
              </a:tabLst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Solitary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tumor &lt; 7</a:t>
            </a:r>
            <a:r>
              <a:rPr sz="2400" spc="-10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cm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99617" indent="-287013" defTabSz="1219170">
              <a:buFontTx/>
              <a:buChar char="-"/>
              <a:tabLst>
                <a:tab pos="399617" algn="l"/>
                <a:tab pos="400463" algn="l"/>
              </a:tabLst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No/unilat.</a:t>
            </a:r>
            <a:r>
              <a:rPr sz="2400" spc="-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hdydronephrosis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99617" indent="-287013" defTabSz="1219170">
              <a:buFontTx/>
              <a:buChar char="-"/>
              <a:tabLst>
                <a:tab pos="399617" algn="l"/>
                <a:tab pos="400463" algn="l"/>
              </a:tabLst>
            </a:pP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No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multifocal/extensive</a:t>
            </a:r>
            <a:r>
              <a:rPr sz="2400" spc="-9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CIS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99617" indent="-287013" defTabSz="1219170">
              <a:spcBef>
                <a:spcPts val="7"/>
              </a:spcBef>
              <a:buFontTx/>
              <a:buChar char="-"/>
              <a:tabLst>
                <a:tab pos="399617" algn="l"/>
                <a:tab pos="400463" algn="l"/>
              </a:tabLst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Good bladder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function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399617" indent="-287013" defTabSz="1219170">
              <a:buFontTx/>
              <a:buChar char="-"/>
              <a:tabLst>
                <a:tab pos="399617" algn="l"/>
                <a:tab pos="400463" algn="l"/>
              </a:tabLst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Compliance with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follow</a:t>
            </a:r>
            <a:r>
              <a:rPr sz="2400" spc="3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up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40"/>
              </a:spcBef>
              <a:buFont typeface="Calibri"/>
              <a:buChar char="-"/>
            </a:pPr>
            <a:endParaRPr sz="24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12604" defTabSz="1219170"/>
            <a:r>
              <a:rPr sz="2400" b="1" spc="-13" dirty="0">
                <a:solidFill>
                  <a:prstClr val="black"/>
                </a:solidFill>
                <a:latin typeface="Calibri"/>
                <a:cs typeface="Calibri"/>
              </a:rPr>
              <a:t>Contraindications: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456342" indent="-343738" defTabSz="1219170">
              <a:buFontTx/>
              <a:buChar char="-"/>
              <a:tabLst>
                <a:tab pos="456342" algn="l"/>
                <a:tab pos="457189" algn="l"/>
              </a:tabLst>
            </a:pP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Impaired bladder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function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4133" y="5613333"/>
            <a:ext cx="8599593" cy="980611"/>
          </a:xfrm>
          <a:prstGeom prst="rect">
            <a:avLst/>
          </a:prstGeom>
        </p:spPr>
        <p:txBody>
          <a:bodyPr vert="horz" wrap="square" lIns="0" tIns="125307" rIns="0" bIns="0" rtlCol="0">
            <a:spAutoFit/>
          </a:bodyPr>
          <a:lstStyle/>
          <a:p>
            <a:pPr marL="16933" defTabSz="1219170">
              <a:spcBef>
                <a:spcPts val="987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Radiotherapy: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whole bladder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+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limited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LN field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+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Boost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2400" spc="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6933" defTabSz="1219170">
              <a:spcBef>
                <a:spcPts val="853"/>
              </a:spcBef>
            </a:pPr>
            <a:r>
              <a:rPr sz="2400" b="1" spc="-13" dirty="0">
                <a:solidFill>
                  <a:prstClr val="black"/>
                </a:solidFill>
                <a:latin typeface="Calibri"/>
                <a:cs typeface="Calibri"/>
              </a:rPr>
              <a:t>Chemotherapy: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Cisplatin;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5-FU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+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Mitomycin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C; Gemcitabine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low</a:t>
            </a:r>
            <a:r>
              <a:rPr sz="2400" spc="24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" dirty="0">
                <a:solidFill>
                  <a:prstClr val="black"/>
                </a:solidFill>
                <a:latin typeface="Calibri"/>
                <a:cs typeface="Calibri"/>
              </a:rPr>
              <a:t>dose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45012" y="976189"/>
            <a:ext cx="3622040" cy="404383"/>
          </a:xfrm>
          <a:prstGeom prst="rect">
            <a:avLst/>
          </a:prstGeom>
          <a:ln w="9525">
            <a:solidFill>
              <a:srgbClr val="385D89"/>
            </a:solidFill>
          </a:ln>
        </p:spPr>
        <p:txBody>
          <a:bodyPr vert="horz" wrap="square" lIns="0" tIns="34712" rIns="0" bIns="0" rtlCol="0">
            <a:spAutoFit/>
          </a:bodyPr>
          <a:lstStyle/>
          <a:p>
            <a:pPr marL="669695" defTabSz="1219170">
              <a:spcBef>
                <a:spcPts val="272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Debulking</a:t>
            </a:r>
            <a:r>
              <a:rPr sz="2400" b="1" spc="-11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27" dirty="0">
                <a:solidFill>
                  <a:prstClr val="black"/>
                </a:solidFill>
                <a:latin typeface="Calibri"/>
                <a:cs typeface="Calibri"/>
              </a:rPr>
              <a:t>TUR-BT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55864" y="1605618"/>
            <a:ext cx="182033" cy="368300"/>
          </a:xfrm>
          <a:custGeom>
            <a:avLst/>
            <a:gdLst/>
            <a:ahLst/>
            <a:cxnLst/>
            <a:rect l="l" t="t" r="r" b="b"/>
            <a:pathLst>
              <a:path w="136525" h="276225">
                <a:moveTo>
                  <a:pt x="136271" y="207772"/>
                </a:moveTo>
                <a:lnTo>
                  <a:pt x="0" y="207772"/>
                </a:lnTo>
                <a:lnTo>
                  <a:pt x="68072" y="275971"/>
                </a:lnTo>
                <a:lnTo>
                  <a:pt x="136271" y="207772"/>
                </a:lnTo>
                <a:close/>
              </a:path>
              <a:path w="136525" h="276225">
                <a:moveTo>
                  <a:pt x="102235" y="0"/>
                </a:moveTo>
                <a:lnTo>
                  <a:pt x="34036" y="0"/>
                </a:lnTo>
                <a:lnTo>
                  <a:pt x="34036" y="207772"/>
                </a:lnTo>
                <a:lnTo>
                  <a:pt x="102235" y="207772"/>
                </a:lnTo>
                <a:lnTo>
                  <a:pt x="10223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55864" y="1605618"/>
            <a:ext cx="182033" cy="368300"/>
          </a:xfrm>
          <a:custGeom>
            <a:avLst/>
            <a:gdLst/>
            <a:ahLst/>
            <a:cxnLst/>
            <a:rect l="l" t="t" r="r" b="b"/>
            <a:pathLst>
              <a:path w="136525" h="276225">
                <a:moveTo>
                  <a:pt x="102235" y="0"/>
                </a:moveTo>
                <a:lnTo>
                  <a:pt x="102235" y="207772"/>
                </a:lnTo>
                <a:lnTo>
                  <a:pt x="136271" y="207772"/>
                </a:lnTo>
                <a:lnTo>
                  <a:pt x="68072" y="275971"/>
                </a:lnTo>
                <a:lnTo>
                  <a:pt x="0" y="207772"/>
                </a:lnTo>
                <a:lnTo>
                  <a:pt x="34036" y="207772"/>
                </a:lnTo>
                <a:lnTo>
                  <a:pt x="34036" y="0"/>
                </a:lnTo>
                <a:lnTo>
                  <a:pt x="102235" y="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66179" y="2027919"/>
            <a:ext cx="3622040" cy="404383"/>
          </a:xfrm>
          <a:prstGeom prst="rect">
            <a:avLst/>
          </a:prstGeom>
          <a:ln w="9525">
            <a:solidFill>
              <a:srgbClr val="385D89"/>
            </a:solidFill>
          </a:ln>
        </p:spPr>
        <p:txBody>
          <a:bodyPr vert="horz" wrap="square" lIns="0" tIns="34712" rIns="0" bIns="0" rtlCol="0">
            <a:spAutoFit/>
          </a:bodyPr>
          <a:lstStyle/>
          <a:p>
            <a:pPr marL="460575" defTabSz="1219170">
              <a:spcBef>
                <a:spcPts val="272"/>
              </a:spcBef>
            </a:pPr>
            <a:r>
              <a:rPr sz="2400" b="1" spc="-13" dirty="0">
                <a:solidFill>
                  <a:prstClr val="black"/>
                </a:solidFill>
                <a:latin typeface="Calibri"/>
                <a:cs typeface="Calibri"/>
              </a:rPr>
              <a:t>Chemo-Radiotherapy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55864" y="2692401"/>
            <a:ext cx="182033" cy="368300"/>
          </a:xfrm>
          <a:custGeom>
            <a:avLst/>
            <a:gdLst/>
            <a:ahLst/>
            <a:cxnLst/>
            <a:rect l="l" t="t" r="r" b="b"/>
            <a:pathLst>
              <a:path w="136525" h="276225">
                <a:moveTo>
                  <a:pt x="136271" y="207899"/>
                </a:moveTo>
                <a:lnTo>
                  <a:pt x="0" y="207899"/>
                </a:lnTo>
                <a:lnTo>
                  <a:pt x="68072" y="275970"/>
                </a:lnTo>
                <a:lnTo>
                  <a:pt x="136271" y="207899"/>
                </a:lnTo>
                <a:close/>
              </a:path>
              <a:path w="136525" h="276225">
                <a:moveTo>
                  <a:pt x="102235" y="0"/>
                </a:moveTo>
                <a:lnTo>
                  <a:pt x="34036" y="0"/>
                </a:lnTo>
                <a:lnTo>
                  <a:pt x="34036" y="207899"/>
                </a:lnTo>
                <a:lnTo>
                  <a:pt x="102235" y="207899"/>
                </a:lnTo>
                <a:lnTo>
                  <a:pt x="10223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055864" y="2692401"/>
            <a:ext cx="182033" cy="368300"/>
          </a:xfrm>
          <a:custGeom>
            <a:avLst/>
            <a:gdLst/>
            <a:ahLst/>
            <a:cxnLst/>
            <a:rect l="l" t="t" r="r" b="b"/>
            <a:pathLst>
              <a:path w="136525" h="276225">
                <a:moveTo>
                  <a:pt x="102235" y="0"/>
                </a:moveTo>
                <a:lnTo>
                  <a:pt x="102235" y="207899"/>
                </a:lnTo>
                <a:lnTo>
                  <a:pt x="136271" y="207899"/>
                </a:lnTo>
                <a:lnTo>
                  <a:pt x="68072" y="275970"/>
                </a:lnTo>
                <a:lnTo>
                  <a:pt x="0" y="207899"/>
                </a:lnTo>
                <a:lnTo>
                  <a:pt x="34036" y="207899"/>
                </a:lnTo>
                <a:lnTo>
                  <a:pt x="34036" y="0"/>
                </a:lnTo>
                <a:lnTo>
                  <a:pt x="102235" y="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9717" y="3122642"/>
            <a:ext cx="3622040" cy="773715"/>
          </a:xfrm>
          <a:prstGeom prst="rect">
            <a:avLst/>
          </a:prstGeom>
          <a:ln w="9525">
            <a:solidFill>
              <a:srgbClr val="385D89"/>
            </a:solidFill>
          </a:ln>
        </p:spPr>
        <p:txBody>
          <a:bodyPr vert="horz" wrap="square" lIns="0" tIns="34712" rIns="0" bIns="0" rtlCol="0">
            <a:spAutoFit/>
          </a:bodyPr>
          <a:lstStyle/>
          <a:p>
            <a:pPr marL="1401198" marR="478355" indent="-910991" defTabSz="1219170">
              <a:spcBef>
                <a:spcPts val="272"/>
              </a:spcBef>
            </a:pPr>
            <a:r>
              <a:rPr sz="2400" spc="-33" dirty="0">
                <a:solidFill>
                  <a:prstClr val="black"/>
                </a:solidFill>
                <a:latin typeface="Calibri"/>
                <a:cs typeface="Calibri"/>
              </a:rPr>
              <a:t>Cystoscopy, </a:t>
            </a:r>
            <a:r>
              <a:rPr sz="2400" spc="-27" dirty="0">
                <a:solidFill>
                  <a:prstClr val="black"/>
                </a:solidFill>
                <a:latin typeface="Calibri"/>
                <a:cs typeface="Calibri"/>
              </a:rPr>
              <a:t>Cytology,  </a:t>
            </a:r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Biopsy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21862" y="4098543"/>
            <a:ext cx="285327" cy="332739"/>
          </a:xfrm>
          <a:custGeom>
            <a:avLst/>
            <a:gdLst/>
            <a:ahLst/>
            <a:cxnLst/>
            <a:rect l="l" t="t" r="r" b="b"/>
            <a:pathLst>
              <a:path w="213995" h="249554">
                <a:moveTo>
                  <a:pt x="0" y="199898"/>
                </a:moveTo>
                <a:lnTo>
                  <a:pt x="4952" y="249300"/>
                </a:lnTo>
                <a:lnTo>
                  <a:pt x="54355" y="244475"/>
                </a:lnTo>
                <a:lnTo>
                  <a:pt x="40766" y="233299"/>
                </a:lnTo>
                <a:lnTo>
                  <a:pt x="58993" y="211074"/>
                </a:lnTo>
                <a:lnTo>
                  <a:pt x="13588" y="211074"/>
                </a:lnTo>
                <a:lnTo>
                  <a:pt x="0" y="199898"/>
                </a:lnTo>
                <a:close/>
              </a:path>
              <a:path w="213995" h="249554">
                <a:moveTo>
                  <a:pt x="186689" y="0"/>
                </a:moveTo>
                <a:lnTo>
                  <a:pt x="13588" y="211074"/>
                </a:lnTo>
                <a:lnTo>
                  <a:pt x="58993" y="211074"/>
                </a:lnTo>
                <a:lnTo>
                  <a:pt x="213867" y="22225"/>
                </a:lnTo>
                <a:lnTo>
                  <a:pt x="18668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621862" y="4098543"/>
            <a:ext cx="285327" cy="332739"/>
          </a:xfrm>
          <a:custGeom>
            <a:avLst/>
            <a:gdLst/>
            <a:ahLst/>
            <a:cxnLst/>
            <a:rect l="l" t="t" r="r" b="b"/>
            <a:pathLst>
              <a:path w="213995" h="249554">
                <a:moveTo>
                  <a:pt x="186689" y="0"/>
                </a:moveTo>
                <a:lnTo>
                  <a:pt x="13588" y="211074"/>
                </a:lnTo>
                <a:lnTo>
                  <a:pt x="0" y="199898"/>
                </a:lnTo>
                <a:lnTo>
                  <a:pt x="4952" y="249300"/>
                </a:lnTo>
                <a:lnTo>
                  <a:pt x="54355" y="244475"/>
                </a:lnTo>
                <a:lnTo>
                  <a:pt x="40766" y="233299"/>
                </a:lnTo>
                <a:lnTo>
                  <a:pt x="213867" y="22225"/>
                </a:lnTo>
                <a:lnTo>
                  <a:pt x="186689" y="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429921" y="4083135"/>
            <a:ext cx="297180" cy="320039"/>
          </a:xfrm>
          <a:custGeom>
            <a:avLst/>
            <a:gdLst/>
            <a:ahLst/>
            <a:cxnLst/>
            <a:rect l="l" t="t" r="r" b="b"/>
            <a:pathLst>
              <a:path w="222884" h="240029">
                <a:moveTo>
                  <a:pt x="25908" y="0"/>
                </a:moveTo>
                <a:lnTo>
                  <a:pt x="0" y="23622"/>
                </a:lnTo>
                <a:lnTo>
                  <a:pt x="183641" y="225551"/>
                </a:lnTo>
                <a:lnTo>
                  <a:pt x="170561" y="237362"/>
                </a:lnTo>
                <a:lnTo>
                  <a:pt x="220217" y="239649"/>
                </a:lnTo>
                <a:lnTo>
                  <a:pt x="221958" y="201930"/>
                </a:lnTo>
                <a:lnTo>
                  <a:pt x="209550" y="201930"/>
                </a:lnTo>
                <a:lnTo>
                  <a:pt x="25908" y="0"/>
                </a:lnTo>
                <a:close/>
              </a:path>
              <a:path w="222884" h="240029">
                <a:moveTo>
                  <a:pt x="222504" y="190119"/>
                </a:moveTo>
                <a:lnTo>
                  <a:pt x="209550" y="201930"/>
                </a:lnTo>
                <a:lnTo>
                  <a:pt x="221958" y="201930"/>
                </a:lnTo>
                <a:lnTo>
                  <a:pt x="222504" y="19011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429921" y="4083135"/>
            <a:ext cx="297180" cy="320039"/>
          </a:xfrm>
          <a:custGeom>
            <a:avLst/>
            <a:gdLst/>
            <a:ahLst/>
            <a:cxnLst/>
            <a:rect l="l" t="t" r="r" b="b"/>
            <a:pathLst>
              <a:path w="222884" h="240029">
                <a:moveTo>
                  <a:pt x="0" y="23622"/>
                </a:moveTo>
                <a:lnTo>
                  <a:pt x="183641" y="225551"/>
                </a:lnTo>
                <a:lnTo>
                  <a:pt x="170561" y="237362"/>
                </a:lnTo>
                <a:lnTo>
                  <a:pt x="220217" y="239649"/>
                </a:lnTo>
                <a:lnTo>
                  <a:pt x="222504" y="190119"/>
                </a:lnTo>
                <a:lnTo>
                  <a:pt x="209550" y="201930"/>
                </a:lnTo>
                <a:lnTo>
                  <a:pt x="25908" y="0"/>
                </a:lnTo>
                <a:lnTo>
                  <a:pt x="0" y="2362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19820" y="4492937"/>
            <a:ext cx="2743200" cy="774571"/>
          </a:xfrm>
          <a:prstGeom prst="rect">
            <a:avLst/>
          </a:prstGeom>
          <a:ln w="9525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16837" defTabSz="1219170">
              <a:spcBef>
                <a:spcPts val="280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≥pT1: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16837" defTabSz="1219170"/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salvage</a:t>
            </a:r>
            <a:r>
              <a:rPr sz="2400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cystectomy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15653" y="4492937"/>
            <a:ext cx="2743200" cy="774571"/>
          </a:xfrm>
          <a:prstGeom prst="rect">
            <a:avLst/>
          </a:prstGeom>
          <a:ln w="9525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115990" defTabSz="1219170">
              <a:spcBef>
                <a:spcPts val="280"/>
              </a:spcBef>
            </a:pPr>
            <a:r>
              <a:rPr sz="2400" b="1" spc="-7" dirty="0">
                <a:solidFill>
                  <a:prstClr val="black"/>
                </a:solidFill>
                <a:latin typeface="Calibri"/>
                <a:cs typeface="Calibri"/>
              </a:rPr>
              <a:t>pT0,</a:t>
            </a:r>
            <a:r>
              <a:rPr sz="2400" b="1" spc="-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b="1" spc="-33" dirty="0">
                <a:solidFill>
                  <a:prstClr val="black"/>
                </a:solidFill>
                <a:latin typeface="Calibri"/>
                <a:cs typeface="Calibri"/>
              </a:rPr>
              <a:t>pTa/is: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  <a:p>
            <a:pPr marL="115990" defTabSz="1219170"/>
            <a:r>
              <a:rPr sz="2400" spc="-13" dirty="0">
                <a:solidFill>
                  <a:prstClr val="black"/>
                </a:solidFill>
                <a:latin typeface="Calibri"/>
                <a:cs typeface="Calibri"/>
              </a:rPr>
              <a:t>Follow</a:t>
            </a:r>
            <a:r>
              <a:rPr sz="2400" spc="-10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up</a:t>
            </a:r>
            <a:endParaRPr sz="240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3678" y="6517979"/>
            <a:ext cx="1853353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13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4944" y="585725"/>
            <a:ext cx="975529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3200" b="1" spc="-7" dirty="0">
                <a:solidFill>
                  <a:srgbClr val="415185"/>
                </a:solidFill>
                <a:latin typeface="Arial Narrow"/>
                <a:cs typeface="Arial Narrow"/>
              </a:rPr>
              <a:t>ABC (Advanced Bladder Cancer) Meta-analysis</a:t>
            </a:r>
            <a:r>
              <a:rPr sz="3200" b="1" spc="147" dirty="0">
                <a:solidFill>
                  <a:srgbClr val="415185"/>
                </a:solidFill>
                <a:latin typeface="Arial Narrow"/>
                <a:cs typeface="Arial Narrow"/>
              </a:rPr>
              <a:t> </a:t>
            </a:r>
            <a:r>
              <a:rPr sz="3200" b="1" dirty="0">
                <a:solidFill>
                  <a:srgbClr val="415185"/>
                </a:solidFill>
                <a:latin typeface="Arial Narrow"/>
                <a:cs typeface="Arial Narrow"/>
              </a:rPr>
              <a:t>Collaboration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1149" y="5567408"/>
            <a:ext cx="3300307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lvl="0" indent="0" algn="l" defTabSz="121917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Test for interaction: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χ</a:t>
            </a:r>
            <a:r>
              <a:rPr kumimoji="0" sz="1300" b="1" i="0" u="none" strike="noStrike" kern="1200" cap="none" spc="-20" normalizeH="0" baseline="25641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2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=4.034, p=0.045 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Test for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heterogeneity: χ</a:t>
            </a:r>
            <a:r>
              <a:rPr kumimoji="0" sz="1300" b="1" i="0" u="none" strike="noStrike" kern="1200" cap="none" spc="-20" normalizeH="0" baseline="25641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2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=7.132,</a:t>
            </a:r>
            <a:r>
              <a:rPr kumimoji="0" sz="1333" b="1" i="0" u="none" strike="noStrike" kern="1200" cap="none" spc="10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p=0.522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91257" y="5003800"/>
            <a:ext cx="2540" cy="30480"/>
          </a:xfrm>
          <a:custGeom>
            <a:avLst/>
            <a:gdLst/>
            <a:ahLst/>
            <a:cxnLst/>
            <a:rect l="l" t="t" r="r" b="b"/>
            <a:pathLst>
              <a:path w="1905" h="22860">
                <a:moveTo>
                  <a:pt x="0" y="0"/>
                </a:moveTo>
                <a:lnTo>
                  <a:pt x="1524" y="2285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49193" y="5003800"/>
            <a:ext cx="2540" cy="30480"/>
          </a:xfrm>
          <a:custGeom>
            <a:avLst/>
            <a:gdLst/>
            <a:ahLst/>
            <a:cxnLst/>
            <a:rect l="l" t="t" r="r" b="b"/>
            <a:pathLst>
              <a:path w="1905" h="22860">
                <a:moveTo>
                  <a:pt x="0" y="0"/>
                </a:moveTo>
                <a:lnTo>
                  <a:pt x="1524" y="2285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07129" y="5003800"/>
            <a:ext cx="2540" cy="30480"/>
          </a:xfrm>
          <a:custGeom>
            <a:avLst/>
            <a:gdLst/>
            <a:ahLst/>
            <a:cxnLst/>
            <a:rect l="l" t="t" r="r" b="b"/>
            <a:pathLst>
              <a:path w="1904" h="22860">
                <a:moveTo>
                  <a:pt x="0" y="0"/>
                </a:moveTo>
                <a:lnTo>
                  <a:pt x="1524" y="2285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49193" y="2199639"/>
            <a:ext cx="2540" cy="2741507"/>
          </a:xfrm>
          <a:custGeom>
            <a:avLst/>
            <a:gdLst/>
            <a:ahLst/>
            <a:cxnLst/>
            <a:rect l="l" t="t" r="r" b="b"/>
            <a:pathLst>
              <a:path w="1905" h="2056129">
                <a:moveTo>
                  <a:pt x="0" y="0"/>
                </a:moveTo>
                <a:lnTo>
                  <a:pt x="1524" y="2055876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98297" y="2112263"/>
            <a:ext cx="4332393" cy="2540"/>
          </a:xfrm>
          <a:custGeom>
            <a:avLst/>
            <a:gdLst/>
            <a:ahLst/>
            <a:cxnLst/>
            <a:rect l="l" t="t" r="r" b="b"/>
            <a:pathLst>
              <a:path w="3249295" h="1905">
                <a:moveTo>
                  <a:pt x="0" y="0"/>
                </a:moveTo>
                <a:lnTo>
                  <a:pt x="3249167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69640" y="2461769"/>
            <a:ext cx="1660313" cy="2540"/>
          </a:xfrm>
          <a:custGeom>
            <a:avLst/>
            <a:gdLst/>
            <a:ahLst/>
            <a:cxnLst/>
            <a:rect l="l" t="t" r="r" b="b"/>
            <a:pathLst>
              <a:path w="1245235" h="1905">
                <a:moveTo>
                  <a:pt x="0" y="0"/>
                </a:moveTo>
                <a:lnTo>
                  <a:pt x="1245108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29785" y="2413000"/>
            <a:ext cx="2540" cy="99907"/>
          </a:xfrm>
          <a:custGeom>
            <a:avLst/>
            <a:gdLst/>
            <a:ahLst/>
            <a:cxnLst/>
            <a:rect l="l" t="t" r="r" b="b"/>
            <a:pathLst>
              <a:path w="1904" h="74930">
                <a:moveTo>
                  <a:pt x="0" y="7467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39207" y="2433319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4" h="44450">
                <a:moveTo>
                  <a:pt x="0" y="44196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69639" y="2413000"/>
            <a:ext cx="2540" cy="99907"/>
          </a:xfrm>
          <a:custGeom>
            <a:avLst/>
            <a:gdLst/>
            <a:ahLst/>
            <a:cxnLst/>
            <a:rect l="l" t="t" r="r" b="b"/>
            <a:pathLst>
              <a:path w="1905" h="74930">
                <a:moveTo>
                  <a:pt x="0" y="7467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01719" y="2433319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6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01719" y="2608073"/>
            <a:ext cx="1805093" cy="2540"/>
          </a:xfrm>
          <a:custGeom>
            <a:avLst/>
            <a:gdLst/>
            <a:ahLst/>
            <a:cxnLst/>
            <a:rect l="l" t="t" r="r" b="b"/>
            <a:pathLst>
              <a:path w="1353820" h="1905">
                <a:moveTo>
                  <a:pt x="0" y="0"/>
                </a:moveTo>
                <a:lnTo>
                  <a:pt x="1353312" y="152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23335" y="2750311"/>
            <a:ext cx="1806787" cy="2540"/>
          </a:xfrm>
          <a:custGeom>
            <a:avLst/>
            <a:gdLst/>
            <a:ahLst/>
            <a:cxnLst/>
            <a:rect l="l" t="t" r="r" b="b"/>
            <a:pathLst>
              <a:path w="1355089" h="1905">
                <a:moveTo>
                  <a:pt x="0" y="0"/>
                </a:moveTo>
                <a:lnTo>
                  <a:pt x="1354836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29785" y="2705607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4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80279" y="2723896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4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323335" y="2705607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55415" y="2723896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56584" y="3338576"/>
            <a:ext cx="541867" cy="0"/>
          </a:xfrm>
          <a:custGeom>
            <a:avLst/>
            <a:gdLst/>
            <a:ahLst/>
            <a:cxnLst/>
            <a:rect l="l" t="t" r="r" b="b"/>
            <a:pathLst>
              <a:path w="406400">
                <a:moveTo>
                  <a:pt x="0" y="0"/>
                </a:moveTo>
                <a:lnTo>
                  <a:pt x="406273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236805" y="3338576"/>
            <a:ext cx="338667" cy="0"/>
          </a:xfrm>
          <a:custGeom>
            <a:avLst/>
            <a:gdLst/>
            <a:ahLst/>
            <a:cxnLst/>
            <a:rect l="l" t="t" r="r" b="b"/>
            <a:pathLst>
              <a:path w="254000">
                <a:moveTo>
                  <a:pt x="0" y="0"/>
                </a:moveTo>
                <a:lnTo>
                  <a:pt x="253872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97097" y="3286760"/>
            <a:ext cx="2540" cy="99907"/>
          </a:xfrm>
          <a:custGeom>
            <a:avLst/>
            <a:gdLst/>
            <a:ahLst/>
            <a:cxnLst/>
            <a:rect l="l" t="t" r="r" b="b"/>
            <a:pathLst>
              <a:path w="1905" h="74930">
                <a:moveTo>
                  <a:pt x="0" y="74675"/>
                </a:moveTo>
                <a:lnTo>
                  <a:pt x="1523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34535" y="3307080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37993" y="3286760"/>
            <a:ext cx="2540" cy="99907"/>
          </a:xfrm>
          <a:custGeom>
            <a:avLst/>
            <a:gdLst/>
            <a:ahLst/>
            <a:cxnLst/>
            <a:rect l="l" t="t" r="r" b="b"/>
            <a:pathLst>
              <a:path w="1905" h="74930">
                <a:moveTo>
                  <a:pt x="0" y="7467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11143" y="3307080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84168" y="3484880"/>
            <a:ext cx="824653" cy="0"/>
          </a:xfrm>
          <a:custGeom>
            <a:avLst/>
            <a:gdLst/>
            <a:ahLst/>
            <a:cxnLst/>
            <a:rect l="l" t="t" r="r" b="b"/>
            <a:pathLst>
              <a:path w="618489">
                <a:moveTo>
                  <a:pt x="0" y="0"/>
                </a:moveTo>
                <a:lnTo>
                  <a:pt x="618109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22151" y="3484880"/>
            <a:ext cx="491067" cy="0"/>
          </a:xfrm>
          <a:custGeom>
            <a:avLst/>
            <a:gdLst/>
            <a:ahLst/>
            <a:cxnLst/>
            <a:rect l="l" t="t" r="r" b="b"/>
            <a:pathLst>
              <a:path w="368300">
                <a:moveTo>
                  <a:pt x="0" y="0"/>
                </a:moveTo>
                <a:lnTo>
                  <a:pt x="368173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701031" y="3439160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4" h="73660">
                <a:moveTo>
                  <a:pt x="0" y="73152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457193" y="3453384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4" h="44450">
                <a:moveTo>
                  <a:pt x="0" y="44195"/>
                </a:moveTo>
                <a:lnTo>
                  <a:pt x="1523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323335" y="3433064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426969" y="3453384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252215" y="3630169"/>
            <a:ext cx="1587500" cy="2540"/>
          </a:xfrm>
          <a:custGeom>
            <a:avLst/>
            <a:gdLst/>
            <a:ahLst/>
            <a:cxnLst/>
            <a:rect l="l" t="t" r="r" b="b"/>
            <a:pathLst>
              <a:path w="1190625" h="1905">
                <a:moveTo>
                  <a:pt x="0" y="0"/>
                </a:moveTo>
                <a:lnTo>
                  <a:pt x="1190243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839207" y="3579368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4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534407" y="3599688"/>
            <a:ext cx="2540" cy="57573"/>
          </a:xfrm>
          <a:custGeom>
            <a:avLst/>
            <a:gdLst/>
            <a:ahLst/>
            <a:cxnLst/>
            <a:rect l="l" t="t" r="r" b="b"/>
            <a:pathLst>
              <a:path w="1904" h="43180">
                <a:moveTo>
                  <a:pt x="0" y="4267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246119" y="3579368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368039" y="3599688"/>
            <a:ext cx="2540" cy="57573"/>
          </a:xfrm>
          <a:custGeom>
            <a:avLst/>
            <a:gdLst/>
            <a:ahLst/>
            <a:cxnLst/>
            <a:rect l="l" t="t" r="r" b="b"/>
            <a:pathLst>
              <a:path w="1905" h="43180">
                <a:moveTo>
                  <a:pt x="0" y="4267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468455" y="3771392"/>
            <a:ext cx="531707" cy="0"/>
          </a:xfrm>
          <a:custGeom>
            <a:avLst/>
            <a:gdLst/>
            <a:ahLst/>
            <a:cxnLst/>
            <a:rect l="l" t="t" r="r" b="b"/>
            <a:pathLst>
              <a:path w="398780">
                <a:moveTo>
                  <a:pt x="0" y="0"/>
                </a:moveTo>
                <a:lnTo>
                  <a:pt x="398652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926585" y="3725672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4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674615" y="3743960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4" h="44450">
                <a:moveTo>
                  <a:pt x="0" y="44196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469639" y="3725672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581401" y="3743960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6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811015" y="3921760"/>
            <a:ext cx="215053" cy="0"/>
          </a:xfrm>
          <a:custGeom>
            <a:avLst/>
            <a:gdLst/>
            <a:ahLst/>
            <a:cxnLst/>
            <a:rect l="l" t="t" r="r" b="b"/>
            <a:pathLst>
              <a:path w="161289">
                <a:moveTo>
                  <a:pt x="0" y="0"/>
                </a:moveTo>
                <a:lnTo>
                  <a:pt x="160908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482678" y="3921760"/>
            <a:ext cx="170180" cy="0"/>
          </a:xfrm>
          <a:custGeom>
            <a:avLst/>
            <a:gdLst/>
            <a:ahLst/>
            <a:cxnLst/>
            <a:rect l="l" t="t" r="r" b="b"/>
            <a:pathLst>
              <a:path w="127635">
                <a:moveTo>
                  <a:pt x="0" y="0"/>
                </a:moveTo>
                <a:lnTo>
                  <a:pt x="127380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026407" y="3871976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949193" y="3890264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483865" y="3871976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1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542793" y="3890264"/>
            <a:ext cx="2540" cy="59267"/>
          </a:xfrm>
          <a:custGeom>
            <a:avLst/>
            <a:gdLst/>
            <a:ahLst/>
            <a:cxnLst/>
            <a:rect l="l" t="t" r="r" b="b"/>
            <a:pathLst>
              <a:path w="1905" h="44450">
                <a:moveTo>
                  <a:pt x="0" y="44195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790696" y="4068064"/>
            <a:ext cx="568112" cy="0"/>
          </a:xfrm>
          <a:custGeom>
            <a:avLst/>
            <a:gdLst/>
            <a:ahLst/>
            <a:cxnLst/>
            <a:rect l="l" t="t" r="r" b="b"/>
            <a:pathLst>
              <a:path w="426085">
                <a:moveTo>
                  <a:pt x="0" y="0"/>
                </a:moveTo>
                <a:lnTo>
                  <a:pt x="426084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338406" y="4068064"/>
            <a:ext cx="364913" cy="0"/>
          </a:xfrm>
          <a:custGeom>
            <a:avLst/>
            <a:gdLst/>
            <a:ahLst/>
            <a:cxnLst/>
            <a:rect l="l" t="t" r="r" b="b"/>
            <a:pathLst>
              <a:path w="273685">
                <a:moveTo>
                  <a:pt x="0" y="0"/>
                </a:moveTo>
                <a:lnTo>
                  <a:pt x="273684" y="0"/>
                </a:lnTo>
              </a:path>
            </a:pathLst>
          </a:custGeom>
          <a:ln w="330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57623" y="4018281"/>
            <a:ext cx="2540" cy="95673"/>
          </a:xfrm>
          <a:custGeom>
            <a:avLst/>
            <a:gdLst/>
            <a:ahLst/>
            <a:cxnLst/>
            <a:rect l="l" t="t" r="r" b="b"/>
            <a:pathLst>
              <a:path w="1904" h="71755">
                <a:moveTo>
                  <a:pt x="0" y="71627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180839" y="4036568"/>
            <a:ext cx="2540" cy="57573"/>
          </a:xfrm>
          <a:custGeom>
            <a:avLst/>
            <a:gdLst/>
            <a:ahLst/>
            <a:cxnLst/>
            <a:rect l="l" t="t" r="r" b="b"/>
            <a:pathLst>
              <a:path w="1905" h="43180">
                <a:moveTo>
                  <a:pt x="0" y="42672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335527" y="4018281"/>
            <a:ext cx="2540" cy="95673"/>
          </a:xfrm>
          <a:custGeom>
            <a:avLst/>
            <a:gdLst/>
            <a:ahLst/>
            <a:cxnLst/>
            <a:rect l="l" t="t" r="r" b="b"/>
            <a:pathLst>
              <a:path w="1905" h="71755">
                <a:moveTo>
                  <a:pt x="0" y="71627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426969" y="4036568"/>
            <a:ext cx="2540" cy="57573"/>
          </a:xfrm>
          <a:custGeom>
            <a:avLst/>
            <a:gdLst/>
            <a:ahLst/>
            <a:cxnLst/>
            <a:rect l="l" t="t" r="r" b="b"/>
            <a:pathLst>
              <a:path w="1905" h="43180">
                <a:moveTo>
                  <a:pt x="0" y="42672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819143" y="2199639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819143" y="2295143"/>
            <a:ext cx="2540" cy="60960"/>
          </a:xfrm>
          <a:custGeom>
            <a:avLst/>
            <a:gdLst/>
            <a:ahLst/>
            <a:cxnLst/>
            <a:rect l="l" t="t" r="r" b="b"/>
            <a:pathLst>
              <a:path w="1905" h="45719">
                <a:moveTo>
                  <a:pt x="0" y="0"/>
                </a:moveTo>
                <a:lnTo>
                  <a:pt x="1524" y="4571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819143" y="2388615"/>
            <a:ext cx="2540" cy="60960"/>
          </a:xfrm>
          <a:custGeom>
            <a:avLst/>
            <a:gdLst/>
            <a:ahLst/>
            <a:cxnLst/>
            <a:rect l="l" t="t" r="r" b="b"/>
            <a:pathLst>
              <a:path w="1905" h="45719">
                <a:moveTo>
                  <a:pt x="0" y="0"/>
                </a:moveTo>
                <a:lnTo>
                  <a:pt x="1524" y="4572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819143" y="2482089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819143" y="257556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819143" y="2671065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19143" y="2764535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19143" y="2860039"/>
            <a:ext cx="2540" cy="60960"/>
          </a:xfrm>
          <a:custGeom>
            <a:avLst/>
            <a:gdLst/>
            <a:ahLst/>
            <a:cxnLst/>
            <a:rect l="l" t="t" r="r" b="b"/>
            <a:pathLst>
              <a:path w="1905" h="45719">
                <a:moveTo>
                  <a:pt x="0" y="0"/>
                </a:moveTo>
                <a:lnTo>
                  <a:pt x="1524" y="4571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19143" y="295148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819143" y="3046985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819143" y="3140457"/>
            <a:ext cx="2540" cy="65193"/>
          </a:xfrm>
          <a:custGeom>
            <a:avLst/>
            <a:gdLst/>
            <a:ahLst/>
            <a:cxnLst/>
            <a:rect l="l" t="t" r="r" b="b"/>
            <a:pathLst>
              <a:path w="1905" h="48894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819143" y="323596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819143" y="332943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819143" y="3422903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819143" y="3516377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819143" y="361188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819143" y="3707385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819143" y="3800857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819143" y="3894327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819143" y="398780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819143" y="4081273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819143" y="4176777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3819143" y="427228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819143" y="4365753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819143" y="4459223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3819143" y="4552695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3819143" y="4646169"/>
            <a:ext cx="2540" cy="65193"/>
          </a:xfrm>
          <a:custGeom>
            <a:avLst/>
            <a:gdLst/>
            <a:ahLst/>
            <a:cxnLst/>
            <a:rect l="l" t="t" r="r" b="b"/>
            <a:pathLst>
              <a:path w="1905" h="48895">
                <a:moveTo>
                  <a:pt x="0" y="0"/>
                </a:moveTo>
                <a:lnTo>
                  <a:pt x="1524" y="48768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3819143" y="474167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819143" y="4837176"/>
            <a:ext cx="2540" cy="60960"/>
          </a:xfrm>
          <a:custGeom>
            <a:avLst/>
            <a:gdLst/>
            <a:ahLst/>
            <a:cxnLst/>
            <a:rect l="l" t="t" r="r" b="b"/>
            <a:pathLst>
              <a:path w="1905" h="45720">
                <a:moveTo>
                  <a:pt x="0" y="0"/>
                </a:moveTo>
                <a:lnTo>
                  <a:pt x="1524" y="4572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3819143" y="4930647"/>
            <a:ext cx="2540" cy="10160"/>
          </a:xfrm>
          <a:custGeom>
            <a:avLst/>
            <a:gdLst/>
            <a:ahLst/>
            <a:cxnLst/>
            <a:rect l="l" t="t" r="r" b="b"/>
            <a:pathLst>
              <a:path w="1905" h="7620">
                <a:moveTo>
                  <a:pt x="0" y="0"/>
                </a:moveTo>
                <a:lnTo>
                  <a:pt x="1524" y="761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360168" y="5032992"/>
            <a:ext cx="11006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0</a:t>
            </a:r>
            <a:endParaRPr kumimoji="0" sz="10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869943" y="5032992"/>
            <a:ext cx="11006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</a:t>
            </a:r>
            <a:endParaRPr kumimoji="0" sz="10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84945" y="1327845"/>
            <a:ext cx="10756900" cy="7797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Neoadjuvant chemotherapy in invasive bladder cancer: </a:t>
            </a: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systematic review and </a:t>
            </a: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meta-analysis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of 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individual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patient </a:t>
            </a:r>
            <a:r>
              <a:rPr kumimoji="0" sz="1867" b="0" i="0" u="none" strike="noStrike" kern="1200" cap="none" spc="40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data </a:t>
            </a: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from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16933" marR="0" lvl="0" indent="0" algn="l" defTabSz="1219170" rtl="0" eaLnBrk="1" fontAlgn="auto" latinLnBrk="0" hangingPunct="1">
              <a:lnSpc>
                <a:spcPts val="2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1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10 randomised</a:t>
            </a:r>
            <a:r>
              <a:rPr kumimoji="0" sz="1867" b="0" i="1" u="none" strike="noStrike" kern="1200" cap="none" spc="-73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67" b="0" i="1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trials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2964106" marR="0" lvl="0" indent="0" algn="l" defTabSz="1219170" rtl="0" eaLnBrk="1" fontAlgn="auto" latinLnBrk="0" hangingPunct="1">
              <a:lnSpc>
                <a:spcPts val="15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1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Hazard</a:t>
            </a:r>
            <a:r>
              <a:rPr kumimoji="0" sz="1333" b="0" i="1" u="none" strike="noStrike" kern="1200" cap="none" spc="-6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0" i="1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Ratio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949613" y="2898986"/>
            <a:ext cx="2238585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Hazard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ratio=1.15, 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p=0.264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949613" y="4101931"/>
            <a:ext cx="2238585" cy="22136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Hazard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ratio=0.87, 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p=0.016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231933" y="2052183"/>
            <a:ext cx="1847427" cy="2418825"/>
          </a:xfrm>
          <a:prstGeom prst="rect">
            <a:avLst/>
          </a:prstGeom>
        </p:spPr>
        <p:txBody>
          <a:bodyPr vert="horz" wrap="square" lIns="0" tIns="89747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70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Single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Agent</a:t>
            </a:r>
            <a:r>
              <a:rPr kumimoji="0" sz="1333" b="1" i="0" u="none" strike="noStrike" kern="1200" cap="none" spc="-6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Cisplatin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96518" marR="1132812" lvl="0" indent="0" algn="l" defTabSz="1219170" rtl="0" eaLnBrk="1" fontAlgn="auto" latinLnBrk="0" hangingPunct="1">
              <a:lnSpc>
                <a:spcPct val="79500"/>
              </a:lnSpc>
              <a:spcBef>
                <a:spcPts val="8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MURG  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ABCSG  </a:t>
            </a: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CUETO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282780" marR="0" lvl="0" indent="0" algn="l" defTabSz="1219170" rtl="0" eaLnBrk="1" fontAlgn="auto" latinLnBrk="0" hangingPunct="1">
              <a:lnSpc>
                <a:spcPts val="12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Sub-total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Cisplatin</a:t>
            </a:r>
            <a:r>
              <a:rPr kumimoji="0" sz="1333" b="1" i="0" u="none" strike="noStrike" kern="1200" cap="none" spc="-12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Combination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96518" marR="821246" lvl="0" indent="0" algn="l" defTabSz="1219170" rtl="0" eaLnBrk="1" fontAlgn="auto" latinLnBrk="0" hangingPunct="1">
              <a:lnSpc>
                <a:spcPct val="79800"/>
              </a:lnSpc>
              <a:spcBef>
                <a:spcPts val="3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Nordic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  </a:t>
            </a: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GUONE  GISTV  </a:t>
            </a:r>
            <a:r>
              <a:rPr kumimoji="0" sz="1200" b="0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DAVECA 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MRC/</a:t>
            </a: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EO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96518" marR="0" lvl="0" indent="0" algn="l" defTabSz="1219170" rtl="0" eaLnBrk="1" fontAlgn="auto" latinLnBrk="0" hangingPunct="1">
              <a:lnSpc>
                <a:spcPts val="11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Nordic</a:t>
            </a:r>
            <a:r>
              <a:rPr kumimoji="0" sz="1200" b="0" i="0" u="none" strike="noStrike" kern="1200" cap="none" spc="-12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2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282780" marR="0" lvl="0" indent="0" algn="l" defTabSz="1219170" rtl="0" eaLnBrk="1" fontAlgn="auto" latinLnBrk="0" hangingPunct="1">
              <a:lnSpc>
                <a:spcPct val="100000"/>
              </a:lnSpc>
              <a:spcBef>
                <a:spcPts val="3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Sub-total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498532" y="4663947"/>
            <a:ext cx="37930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</a:t>
            </a:r>
            <a:r>
              <a:rPr kumimoji="0" sz="1200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o</a:t>
            </a:r>
            <a:r>
              <a:rPr kumimoji="0" sz="1200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t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al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441447" y="5001769"/>
            <a:ext cx="3020060" cy="2540"/>
          </a:xfrm>
          <a:custGeom>
            <a:avLst/>
            <a:gdLst/>
            <a:ahLst/>
            <a:cxnLst/>
            <a:rect l="l" t="t" r="r" b="b"/>
            <a:pathLst>
              <a:path w="2265045" h="1904">
                <a:moveTo>
                  <a:pt x="2264664" y="0"/>
                </a:moveTo>
                <a:lnTo>
                  <a:pt x="0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949193" y="500380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5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406137" y="5003801"/>
            <a:ext cx="2540" cy="63500"/>
          </a:xfrm>
          <a:custGeom>
            <a:avLst/>
            <a:gdLst/>
            <a:ahLst/>
            <a:cxnLst/>
            <a:rect l="l" t="t" r="r" b="b"/>
            <a:pathLst>
              <a:path w="1904" h="47625">
                <a:moveTo>
                  <a:pt x="0" y="0"/>
                </a:moveTo>
                <a:lnTo>
                  <a:pt x="1524" y="4724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478023" y="5024135"/>
            <a:ext cx="1138767" cy="408659"/>
          </a:xfrm>
          <a:prstGeom prst="rect">
            <a:avLst/>
          </a:prstGeom>
        </p:spPr>
        <p:txBody>
          <a:bodyPr vert="horz" wrap="square" lIns="0" tIns="26247" rIns="0" bIns="0" rtlCol="0">
            <a:spAutoFit/>
          </a:bodyPr>
          <a:lstStyle/>
          <a:p>
            <a:pPr marL="600272" marR="0" lvl="0" indent="0" algn="l" defTabSz="1219170" rtl="0" eaLnBrk="1" fontAlgn="auto" latinLnBrk="0" hangingPunct="1">
              <a:lnSpc>
                <a:spcPct val="100000"/>
              </a:lnSpc>
              <a:spcBef>
                <a:spcPts val="20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0.5</a:t>
            </a:r>
            <a:endParaRPr kumimoji="0" sz="10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NeoCT</a:t>
            </a:r>
            <a:r>
              <a:rPr kumimoji="0" sz="1333" b="0" i="0" u="none" strike="noStrike" kern="1200" cap="none" spc="-5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better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445677" y="4650231"/>
            <a:ext cx="2742352" cy="78305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520687" marR="0" lvl="0" indent="0" algn="l" defTabSz="121917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Hazard </a:t>
            </a:r>
            <a:r>
              <a:rPr kumimoji="0" sz="1333" b="1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ratio=0.91,  </a:t>
            </a:r>
            <a:r>
              <a:rPr kumimoji="0" sz="1333" b="1" i="0" u="none" strike="noStrike" kern="1200" cap="none" spc="-13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p=0.084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143930" marR="0" lvl="0" indent="0" algn="l" defTabSz="1219170" rtl="0" eaLnBrk="1" fontAlgn="auto" latinLnBrk="0" hangingPunct="1">
              <a:lnSpc>
                <a:spcPct val="100000"/>
              </a:lnSpc>
              <a:spcBef>
                <a:spcPts val="142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1630" algn="l"/>
              </a:tabLst>
              <a:defRPr/>
            </a:pPr>
            <a:r>
              <a:rPr kumimoji="0" sz="1067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1.5	</a:t>
            </a:r>
            <a:r>
              <a:rPr kumimoji="0" sz="1067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2</a:t>
            </a:r>
            <a:endParaRPr kumimoji="0" sz="10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Control</a:t>
            </a:r>
            <a:r>
              <a:rPr kumimoji="0" sz="1333" b="0" i="0" u="none" strike="noStrike" kern="1200" cap="none" spc="-8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 </a:t>
            </a:r>
            <a:r>
              <a:rPr kumimoji="0" sz="1333" b="0" i="0" u="none" strike="noStrike" kern="1200" cap="none" spc="-7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better</a:t>
            </a:r>
            <a:endParaRPr kumimoji="0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4075177" y="242925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075177" y="2462784"/>
            <a:ext cx="69425" cy="0"/>
          </a:xfrm>
          <a:custGeom>
            <a:avLst/>
            <a:gdLst/>
            <a:ahLst/>
            <a:cxnLst/>
            <a:rect l="l" t="t" r="r" b="b"/>
            <a:pathLst>
              <a:path w="52069">
                <a:moveTo>
                  <a:pt x="0" y="0"/>
                </a:moveTo>
                <a:lnTo>
                  <a:pt x="51816" y="0"/>
                </a:lnTo>
              </a:path>
            </a:pathLst>
          </a:custGeom>
          <a:ln w="50291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075177" y="2429256"/>
            <a:ext cx="69425" cy="67733"/>
          </a:xfrm>
          <a:custGeom>
            <a:avLst/>
            <a:gdLst/>
            <a:ahLst/>
            <a:cxnLst/>
            <a:rect l="l" t="t" r="r" b="b"/>
            <a:pathLst>
              <a:path w="52069" h="50800">
                <a:moveTo>
                  <a:pt x="0" y="50291"/>
                </a:moveTo>
                <a:lnTo>
                  <a:pt x="51816" y="50291"/>
                </a:lnTo>
                <a:lnTo>
                  <a:pt x="51816" y="0"/>
                </a:lnTo>
                <a:lnTo>
                  <a:pt x="0" y="0"/>
                </a:lnTo>
                <a:lnTo>
                  <a:pt x="0" y="50291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5406137" y="2608073"/>
            <a:ext cx="2540" cy="2540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0"/>
                </a:moveTo>
                <a:lnTo>
                  <a:pt x="1524" y="152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259832" y="2593847"/>
            <a:ext cx="146473" cy="28787"/>
          </a:xfrm>
          <a:custGeom>
            <a:avLst/>
            <a:gdLst/>
            <a:ahLst/>
            <a:cxnLst/>
            <a:rect l="l" t="t" r="r" b="b"/>
            <a:pathLst>
              <a:path w="109854" h="21589">
                <a:moveTo>
                  <a:pt x="0" y="0"/>
                </a:moveTo>
                <a:lnTo>
                  <a:pt x="0" y="21336"/>
                </a:lnTo>
                <a:lnTo>
                  <a:pt x="109727" y="10921"/>
                </a:lnTo>
                <a:lnTo>
                  <a:pt x="0" y="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5259832" y="2593847"/>
            <a:ext cx="146473" cy="28787"/>
          </a:xfrm>
          <a:custGeom>
            <a:avLst/>
            <a:gdLst/>
            <a:ahLst/>
            <a:cxnLst/>
            <a:rect l="l" t="t" r="r" b="b"/>
            <a:pathLst>
              <a:path w="109854" h="21589">
                <a:moveTo>
                  <a:pt x="109727" y="10921"/>
                </a:moveTo>
                <a:lnTo>
                  <a:pt x="0" y="0"/>
                </a:lnTo>
                <a:lnTo>
                  <a:pt x="0" y="21336"/>
                </a:lnTo>
                <a:lnTo>
                  <a:pt x="109727" y="10921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3601719" y="2559303"/>
            <a:ext cx="2540" cy="98213"/>
          </a:xfrm>
          <a:custGeom>
            <a:avLst/>
            <a:gdLst/>
            <a:ahLst/>
            <a:cxnLst/>
            <a:rect l="l" t="t" r="r" b="b"/>
            <a:pathLst>
              <a:path w="1905" h="73660">
                <a:moveTo>
                  <a:pt x="0" y="73152"/>
                </a:moveTo>
                <a:lnTo>
                  <a:pt x="1524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3776473" y="2577592"/>
            <a:ext cx="2540" cy="60960"/>
          </a:xfrm>
          <a:custGeom>
            <a:avLst/>
            <a:gdLst/>
            <a:ahLst/>
            <a:cxnLst/>
            <a:rect l="l" t="t" r="r" b="b"/>
            <a:pathLst>
              <a:path w="1905" h="45719">
                <a:moveTo>
                  <a:pt x="0" y="45719"/>
                </a:moveTo>
                <a:lnTo>
                  <a:pt x="1523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534407" y="258165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4" h="1905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4534408" y="2608072"/>
            <a:ext cx="55033" cy="0"/>
          </a:xfrm>
          <a:custGeom>
            <a:avLst/>
            <a:gdLst/>
            <a:ahLst/>
            <a:cxnLst/>
            <a:rect l="l" t="t" r="r" b="b"/>
            <a:pathLst>
              <a:path w="41275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39624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4534408" y="2581657"/>
            <a:ext cx="55033" cy="53340"/>
          </a:xfrm>
          <a:custGeom>
            <a:avLst/>
            <a:gdLst/>
            <a:ahLst/>
            <a:cxnLst/>
            <a:rect l="l" t="t" r="r" b="b"/>
            <a:pathLst>
              <a:path w="41275" h="40005">
                <a:moveTo>
                  <a:pt x="0" y="39624"/>
                </a:moveTo>
                <a:lnTo>
                  <a:pt x="41148" y="39624"/>
                </a:lnTo>
                <a:lnTo>
                  <a:pt x="41148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3949193" y="272389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3949192" y="2753360"/>
            <a:ext cx="60960" cy="0"/>
          </a:xfrm>
          <a:custGeom>
            <a:avLst/>
            <a:gdLst/>
            <a:ahLst/>
            <a:cxnLst/>
            <a:rect l="l" t="t" r="r" b="b"/>
            <a:pathLst>
              <a:path w="45719">
                <a:moveTo>
                  <a:pt x="0" y="0"/>
                </a:moveTo>
                <a:lnTo>
                  <a:pt x="45719" y="0"/>
                </a:lnTo>
              </a:path>
            </a:pathLst>
          </a:custGeom>
          <a:ln w="4419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949192" y="2723896"/>
            <a:ext cx="60960" cy="59267"/>
          </a:xfrm>
          <a:custGeom>
            <a:avLst/>
            <a:gdLst/>
            <a:ahLst/>
            <a:cxnLst/>
            <a:rect l="l" t="t" r="r" b="b"/>
            <a:pathLst>
              <a:path w="45719" h="44450">
                <a:moveTo>
                  <a:pt x="0" y="44195"/>
                </a:moveTo>
                <a:lnTo>
                  <a:pt x="45719" y="44195"/>
                </a:lnTo>
                <a:lnTo>
                  <a:pt x="45719" y="0"/>
                </a:lnTo>
                <a:lnTo>
                  <a:pt x="0" y="0"/>
                </a:lnTo>
                <a:lnTo>
                  <a:pt x="0" y="44195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3845560" y="2894584"/>
            <a:ext cx="331893" cy="88053"/>
          </a:xfrm>
          <a:custGeom>
            <a:avLst/>
            <a:gdLst/>
            <a:ahLst/>
            <a:cxnLst/>
            <a:rect l="l" t="t" r="r" b="b"/>
            <a:pathLst>
              <a:path w="248919" h="66039">
                <a:moveTo>
                  <a:pt x="0" y="65531"/>
                </a:moveTo>
                <a:lnTo>
                  <a:pt x="248412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3900423" y="2906776"/>
            <a:ext cx="335280" cy="88053"/>
          </a:xfrm>
          <a:custGeom>
            <a:avLst/>
            <a:gdLst/>
            <a:ahLst/>
            <a:cxnLst/>
            <a:rect l="l" t="t" r="r" b="b"/>
            <a:pathLst>
              <a:path w="251460" h="66039">
                <a:moveTo>
                  <a:pt x="251459" y="0"/>
                </a:moveTo>
                <a:lnTo>
                  <a:pt x="0" y="65531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3955289" y="2914903"/>
            <a:ext cx="339513" cy="89747"/>
          </a:xfrm>
          <a:custGeom>
            <a:avLst/>
            <a:gdLst/>
            <a:ahLst/>
            <a:cxnLst/>
            <a:rect l="l" t="t" r="r" b="b"/>
            <a:pathLst>
              <a:path w="254635" h="67310">
                <a:moveTo>
                  <a:pt x="0" y="67056"/>
                </a:moveTo>
                <a:lnTo>
                  <a:pt x="254507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4008119" y="2925064"/>
            <a:ext cx="347980" cy="91440"/>
          </a:xfrm>
          <a:custGeom>
            <a:avLst/>
            <a:gdLst/>
            <a:ahLst/>
            <a:cxnLst/>
            <a:rect l="l" t="t" r="r" b="b"/>
            <a:pathLst>
              <a:path w="260985" h="68580">
                <a:moveTo>
                  <a:pt x="260604" y="0"/>
                </a:moveTo>
                <a:lnTo>
                  <a:pt x="0" y="68579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060952" y="2935223"/>
            <a:ext cx="352213" cy="91440"/>
          </a:xfrm>
          <a:custGeom>
            <a:avLst/>
            <a:gdLst/>
            <a:ahLst/>
            <a:cxnLst/>
            <a:rect l="l" t="t" r="r" b="b"/>
            <a:pathLst>
              <a:path w="264160" h="68580">
                <a:moveTo>
                  <a:pt x="0" y="68580"/>
                </a:moveTo>
                <a:lnTo>
                  <a:pt x="263651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4115815" y="2945385"/>
            <a:ext cx="358140" cy="93980"/>
          </a:xfrm>
          <a:custGeom>
            <a:avLst/>
            <a:gdLst/>
            <a:ahLst/>
            <a:cxnLst/>
            <a:rect l="l" t="t" r="r" b="b"/>
            <a:pathLst>
              <a:path w="268604" h="70485">
                <a:moveTo>
                  <a:pt x="268224" y="0"/>
                </a:moveTo>
                <a:lnTo>
                  <a:pt x="0" y="7010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4170680" y="2955544"/>
            <a:ext cx="364067" cy="95673"/>
          </a:xfrm>
          <a:custGeom>
            <a:avLst/>
            <a:gdLst/>
            <a:ahLst/>
            <a:cxnLst/>
            <a:rect l="l" t="t" r="r" b="b"/>
            <a:pathLst>
              <a:path w="273050" h="71755">
                <a:moveTo>
                  <a:pt x="0" y="71628"/>
                </a:moveTo>
                <a:lnTo>
                  <a:pt x="272795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440936" y="2965703"/>
            <a:ext cx="152400" cy="40640"/>
          </a:xfrm>
          <a:custGeom>
            <a:avLst/>
            <a:gdLst/>
            <a:ahLst/>
            <a:cxnLst/>
            <a:rect l="l" t="t" r="r" b="b"/>
            <a:pathLst>
              <a:path w="114300" h="30480">
                <a:moveTo>
                  <a:pt x="11430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3804919" y="2892552"/>
            <a:ext cx="829733" cy="159173"/>
          </a:xfrm>
          <a:custGeom>
            <a:avLst/>
            <a:gdLst/>
            <a:ahLst/>
            <a:cxnLst/>
            <a:rect l="l" t="t" r="r" b="b"/>
            <a:pathLst>
              <a:path w="622300" h="119380">
                <a:moveTo>
                  <a:pt x="272669" y="0"/>
                </a:moveTo>
                <a:lnTo>
                  <a:pt x="0" y="59436"/>
                </a:lnTo>
                <a:lnTo>
                  <a:pt x="272669" y="118872"/>
                </a:lnTo>
                <a:lnTo>
                  <a:pt x="621792" y="59436"/>
                </a:lnTo>
                <a:lnTo>
                  <a:pt x="272669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3575303" y="3296919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3615943" y="3296919"/>
            <a:ext cx="0" cy="79587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36"/>
                </a:lnTo>
              </a:path>
            </a:pathLst>
          </a:custGeom>
          <a:ln w="60960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3575303" y="3296919"/>
            <a:ext cx="81280" cy="79587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59436"/>
                </a:moveTo>
                <a:lnTo>
                  <a:pt x="60960" y="59436"/>
                </a:lnTo>
                <a:lnTo>
                  <a:pt x="60960" y="0"/>
                </a:lnTo>
                <a:lnTo>
                  <a:pt x="0" y="0"/>
                </a:lnTo>
                <a:lnTo>
                  <a:pt x="0" y="59436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3813047" y="3447289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3813047" y="3481831"/>
            <a:ext cx="71120" cy="0"/>
          </a:xfrm>
          <a:custGeom>
            <a:avLst/>
            <a:gdLst/>
            <a:ahLst/>
            <a:cxnLst/>
            <a:rect l="l" t="t" r="r" b="b"/>
            <a:pathLst>
              <a:path w="53339">
                <a:moveTo>
                  <a:pt x="0" y="0"/>
                </a:moveTo>
                <a:lnTo>
                  <a:pt x="53339" y="0"/>
                </a:lnTo>
              </a:path>
            </a:pathLst>
          </a:custGeom>
          <a:ln w="51816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3813047" y="3447289"/>
            <a:ext cx="71120" cy="69425"/>
          </a:xfrm>
          <a:custGeom>
            <a:avLst/>
            <a:gdLst/>
            <a:ahLst/>
            <a:cxnLst/>
            <a:rect l="l" t="t" r="r" b="b"/>
            <a:pathLst>
              <a:path w="53339" h="52069">
                <a:moveTo>
                  <a:pt x="0" y="51816"/>
                </a:moveTo>
                <a:lnTo>
                  <a:pt x="53339" y="51816"/>
                </a:lnTo>
                <a:lnTo>
                  <a:pt x="53339" y="0"/>
                </a:lnTo>
                <a:lnTo>
                  <a:pt x="0" y="0"/>
                </a:lnTo>
                <a:lnTo>
                  <a:pt x="0" y="51816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3790697" y="359765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3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3790696" y="3628135"/>
            <a:ext cx="59267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4195" y="0"/>
                </a:lnTo>
              </a:path>
            </a:pathLst>
          </a:custGeom>
          <a:ln w="45719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3790696" y="3597656"/>
            <a:ext cx="59267" cy="60960"/>
          </a:xfrm>
          <a:custGeom>
            <a:avLst/>
            <a:gdLst/>
            <a:ahLst/>
            <a:cxnLst/>
            <a:rect l="l" t="t" r="r" b="b"/>
            <a:pathLst>
              <a:path w="44450" h="45719">
                <a:moveTo>
                  <a:pt x="0" y="45719"/>
                </a:moveTo>
                <a:lnTo>
                  <a:pt x="44195" y="45719"/>
                </a:lnTo>
                <a:lnTo>
                  <a:pt x="44195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3999993" y="3737865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3999993" y="3774439"/>
            <a:ext cx="75353" cy="0"/>
          </a:xfrm>
          <a:custGeom>
            <a:avLst/>
            <a:gdLst/>
            <a:ahLst/>
            <a:cxnLst/>
            <a:rect l="l" t="t" r="r" b="b"/>
            <a:pathLst>
              <a:path w="56514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54863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3999993" y="3737864"/>
            <a:ext cx="75353" cy="73659"/>
          </a:xfrm>
          <a:custGeom>
            <a:avLst/>
            <a:gdLst/>
            <a:ahLst/>
            <a:cxnLst/>
            <a:rect l="l" t="t" r="r" b="b"/>
            <a:pathLst>
              <a:path w="56514" h="55244">
                <a:moveTo>
                  <a:pt x="0" y="54863"/>
                </a:moveTo>
                <a:lnTo>
                  <a:pt x="56387" y="54863"/>
                </a:lnTo>
                <a:lnTo>
                  <a:pt x="56387" y="0"/>
                </a:lnTo>
                <a:lnTo>
                  <a:pt x="0" y="0"/>
                </a:lnTo>
                <a:lnTo>
                  <a:pt x="0" y="54863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3652519" y="384149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3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3652519" y="3841497"/>
            <a:ext cx="159173" cy="156633"/>
          </a:xfrm>
          <a:custGeom>
            <a:avLst/>
            <a:gdLst/>
            <a:ahLst/>
            <a:cxnLst/>
            <a:rect l="l" t="t" r="r" b="b"/>
            <a:pathLst>
              <a:path w="119380" h="117475">
                <a:moveTo>
                  <a:pt x="0" y="117348"/>
                </a:moveTo>
                <a:lnTo>
                  <a:pt x="118872" y="117348"/>
                </a:lnTo>
                <a:lnTo>
                  <a:pt x="118872" y="0"/>
                </a:lnTo>
                <a:lnTo>
                  <a:pt x="0" y="0"/>
                </a:lnTo>
                <a:lnTo>
                  <a:pt x="0" y="117348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3652519" y="3841497"/>
            <a:ext cx="159173" cy="156633"/>
          </a:xfrm>
          <a:custGeom>
            <a:avLst/>
            <a:gdLst/>
            <a:ahLst/>
            <a:cxnLst/>
            <a:rect l="l" t="t" r="r" b="b"/>
            <a:pathLst>
              <a:path w="119380" h="117475">
                <a:moveTo>
                  <a:pt x="0" y="117348"/>
                </a:moveTo>
                <a:lnTo>
                  <a:pt x="118872" y="117348"/>
                </a:lnTo>
                <a:lnTo>
                  <a:pt x="118872" y="0"/>
                </a:lnTo>
                <a:lnTo>
                  <a:pt x="0" y="0"/>
                </a:lnTo>
                <a:lnTo>
                  <a:pt x="0" y="117348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3703319" y="402437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5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3703319" y="4024377"/>
            <a:ext cx="88053" cy="83820"/>
          </a:xfrm>
          <a:custGeom>
            <a:avLst/>
            <a:gdLst/>
            <a:ahLst/>
            <a:cxnLst/>
            <a:rect l="l" t="t" r="r" b="b"/>
            <a:pathLst>
              <a:path w="66039" h="62864">
                <a:moveTo>
                  <a:pt x="0" y="62483"/>
                </a:moveTo>
                <a:lnTo>
                  <a:pt x="65531" y="62483"/>
                </a:lnTo>
                <a:lnTo>
                  <a:pt x="65531" y="0"/>
                </a:lnTo>
                <a:lnTo>
                  <a:pt x="0" y="0"/>
                </a:lnTo>
                <a:lnTo>
                  <a:pt x="0" y="62483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3703319" y="4024377"/>
            <a:ext cx="88053" cy="83820"/>
          </a:xfrm>
          <a:custGeom>
            <a:avLst/>
            <a:gdLst/>
            <a:ahLst/>
            <a:cxnLst/>
            <a:rect l="l" t="t" r="r" b="b"/>
            <a:pathLst>
              <a:path w="66039" h="62864">
                <a:moveTo>
                  <a:pt x="0" y="62483"/>
                </a:moveTo>
                <a:lnTo>
                  <a:pt x="65531" y="62483"/>
                </a:lnTo>
                <a:lnTo>
                  <a:pt x="65531" y="0"/>
                </a:lnTo>
                <a:lnTo>
                  <a:pt x="0" y="0"/>
                </a:lnTo>
                <a:lnTo>
                  <a:pt x="0" y="62483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3745993" y="4209288"/>
            <a:ext cx="22860" cy="6773"/>
          </a:xfrm>
          <a:custGeom>
            <a:avLst/>
            <a:gdLst/>
            <a:ahLst/>
            <a:cxnLst/>
            <a:rect l="l" t="t" r="r" b="b"/>
            <a:pathLst>
              <a:path w="17144" h="5080">
                <a:moveTo>
                  <a:pt x="0" y="4571"/>
                </a:moveTo>
                <a:lnTo>
                  <a:pt x="16763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3668776" y="4227577"/>
            <a:ext cx="130387" cy="33020"/>
          </a:xfrm>
          <a:custGeom>
            <a:avLst/>
            <a:gdLst/>
            <a:ahLst/>
            <a:cxnLst/>
            <a:rect l="l" t="t" r="r" b="b"/>
            <a:pathLst>
              <a:path w="97789" h="24764">
                <a:moveTo>
                  <a:pt x="97536" y="0"/>
                </a:moveTo>
                <a:lnTo>
                  <a:pt x="0" y="2438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3644392" y="4245864"/>
            <a:ext cx="189653" cy="47413"/>
          </a:xfrm>
          <a:custGeom>
            <a:avLst/>
            <a:gdLst/>
            <a:ahLst/>
            <a:cxnLst/>
            <a:rect l="l" t="t" r="r" b="b"/>
            <a:pathLst>
              <a:path w="142239" h="35560">
                <a:moveTo>
                  <a:pt x="0" y="35051"/>
                </a:moveTo>
                <a:lnTo>
                  <a:pt x="141731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3674872" y="4262119"/>
            <a:ext cx="189653" cy="49107"/>
          </a:xfrm>
          <a:custGeom>
            <a:avLst/>
            <a:gdLst/>
            <a:ahLst/>
            <a:cxnLst/>
            <a:rect l="l" t="t" r="r" b="b"/>
            <a:pathLst>
              <a:path w="142239" h="36830">
                <a:moveTo>
                  <a:pt x="141731" y="0"/>
                </a:moveTo>
                <a:lnTo>
                  <a:pt x="0" y="36576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3705352" y="4278376"/>
            <a:ext cx="191347" cy="50800"/>
          </a:xfrm>
          <a:custGeom>
            <a:avLst/>
            <a:gdLst/>
            <a:ahLst/>
            <a:cxnLst/>
            <a:rect l="l" t="t" r="r" b="b"/>
            <a:pathLst>
              <a:path w="143510" h="38100">
                <a:moveTo>
                  <a:pt x="0" y="38100"/>
                </a:moveTo>
                <a:lnTo>
                  <a:pt x="143256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733800" y="4316984"/>
            <a:ext cx="111760" cy="30480"/>
          </a:xfrm>
          <a:custGeom>
            <a:avLst/>
            <a:gdLst/>
            <a:ahLst/>
            <a:cxnLst/>
            <a:rect l="l" t="t" r="r" b="b"/>
            <a:pathLst>
              <a:path w="83819" h="22860">
                <a:moveTo>
                  <a:pt x="83819" y="0"/>
                </a:moveTo>
                <a:lnTo>
                  <a:pt x="0" y="2286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3630169" y="4207257"/>
            <a:ext cx="278553" cy="156633"/>
          </a:xfrm>
          <a:custGeom>
            <a:avLst/>
            <a:gdLst/>
            <a:ahLst/>
            <a:cxnLst/>
            <a:rect l="l" t="t" r="r" b="b"/>
            <a:pathLst>
              <a:path w="208914" h="117475">
                <a:moveTo>
                  <a:pt x="98932" y="0"/>
                </a:moveTo>
                <a:lnTo>
                  <a:pt x="0" y="58674"/>
                </a:lnTo>
                <a:lnTo>
                  <a:pt x="98932" y="117347"/>
                </a:lnTo>
                <a:lnTo>
                  <a:pt x="208787" y="58674"/>
                </a:lnTo>
                <a:lnTo>
                  <a:pt x="98932" y="0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3819143" y="4644137"/>
            <a:ext cx="2540" cy="2540"/>
          </a:xfrm>
          <a:custGeom>
            <a:avLst/>
            <a:gdLst/>
            <a:ahLst/>
            <a:cxnLst/>
            <a:rect l="l" t="t" r="r" b="b"/>
            <a:pathLst>
              <a:path w="1905" h="1904">
                <a:moveTo>
                  <a:pt x="0" y="0"/>
                </a:moveTo>
                <a:lnTo>
                  <a:pt x="1524" y="1524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3703319" y="4644137"/>
            <a:ext cx="262467" cy="156633"/>
          </a:xfrm>
          <a:custGeom>
            <a:avLst/>
            <a:gdLst/>
            <a:ahLst/>
            <a:cxnLst/>
            <a:rect l="l" t="t" r="r" b="b"/>
            <a:pathLst>
              <a:path w="196850" h="117475">
                <a:moveTo>
                  <a:pt x="87249" y="0"/>
                </a:moveTo>
                <a:lnTo>
                  <a:pt x="0" y="58674"/>
                </a:lnTo>
                <a:lnTo>
                  <a:pt x="87249" y="117348"/>
                </a:lnTo>
                <a:lnTo>
                  <a:pt x="196596" y="58674"/>
                </a:lnTo>
                <a:lnTo>
                  <a:pt x="87249" y="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3703319" y="4644137"/>
            <a:ext cx="262467" cy="156633"/>
          </a:xfrm>
          <a:custGeom>
            <a:avLst/>
            <a:gdLst/>
            <a:ahLst/>
            <a:cxnLst/>
            <a:rect l="l" t="t" r="r" b="b"/>
            <a:pathLst>
              <a:path w="196850" h="117475">
                <a:moveTo>
                  <a:pt x="87249" y="0"/>
                </a:moveTo>
                <a:lnTo>
                  <a:pt x="0" y="58674"/>
                </a:lnTo>
                <a:lnTo>
                  <a:pt x="87249" y="117348"/>
                </a:lnTo>
                <a:lnTo>
                  <a:pt x="196596" y="58674"/>
                </a:lnTo>
                <a:lnTo>
                  <a:pt x="87249" y="0"/>
                </a:lnTo>
                <a:close/>
              </a:path>
            </a:pathLst>
          </a:custGeom>
          <a:ln w="7938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1247648" y="5002784"/>
            <a:ext cx="1205653" cy="0"/>
          </a:xfrm>
          <a:custGeom>
            <a:avLst/>
            <a:gdLst/>
            <a:ahLst/>
            <a:cxnLst/>
            <a:rect l="l" t="t" r="r" b="b"/>
            <a:pathLst>
              <a:path w="904239">
                <a:moveTo>
                  <a:pt x="0" y="0"/>
                </a:moveTo>
                <a:lnTo>
                  <a:pt x="903732" y="0"/>
                </a:lnTo>
              </a:path>
            </a:pathLst>
          </a:custGeom>
          <a:ln w="952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2443481" y="5007863"/>
            <a:ext cx="2540" cy="28787"/>
          </a:xfrm>
          <a:custGeom>
            <a:avLst/>
            <a:gdLst/>
            <a:ahLst/>
            <a:cxnLst/>
            <a:rect l="l" t="t" r="r" b="b"/>
            <a:pathLst>
              <a:path w="1905" h="21589">
                <a:moveTo>
                  <a:pt x="0" y="0"/>
                </a:moveTo>
                <a:lnTo>
                  <a:pt x="1523" y="21335"/>
                </a:lnTo>
              </a:path>
            </a:pathLst>
          </a:custGeom>
          <a:ln w="3175">
            <a:solidFill>
              <a:srgbClr val="00006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6068905" y="6405938"/>
            <a:ext cx="5877560" cy="66947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77636" marR="0" lvl="0" indent="0" algn="l" defTabSz="121917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Eur Urol</a:t>
            </a:r>
            <a:r>
              <a:rPr kumimoji="0" sz="1867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6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2005</a:t>
            </a:r>
            <a:endParaRPr kumimoji="0" sz="18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44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DC87B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5597A6-0572-1B59-6075-2EFA1F9E6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697" y="1828801"/>
            <a:ext cx="4083414" cy="3754828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358CF07-2CC9-67D4-9FE0-0F4DC9BC879E}"/>
              </a:ext>
            </a:extLst>
          </p:cNvPr>
          <p:cNvGrpSpPr/>
          <p:nvPr/>
        </p:nvGrpSpPr>
        <p:grpSpPr>
          <a:xfrm>
            <a:off x="3399166" y="2642903"/>
            <a:ext cx="4875972" cy="2233005"/>
            <a:chOff x="1099745" y="4690138"/>
            <a:chExt cx="4267570" cy="1652159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42517D6E-A10C-2351-B69E-D18955B341D3}"/>
                </a:ext>
              </a:extLst>
            </p:cNvPr>
            <p:cNvSpPr/>
            <p:nvPr/>
          </p:nvSpPr>
          <p:spPr>
            <a:xfrm>
              <a:off x="1133061" y="4773284"/>
              <a:ext cx="4174435" cy="15181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A881561E-1E7B-EDAC-E738-3A6BA6945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9745" y="4690138"/>
              <a:ext cx="4267570" cy="1652159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7012" y="923544"/>
            <a:ext cx="5486400" cy="1225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33131" y="554736"/>
            <a:ext cx="4043172" cy="4902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7012" y="224027"/>
            <a:ext cx="1956816" cy="566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1940" y="2279904"/>
            <a:ext cx="6498590" cy="541020"/>
          </a:xfrm>
          <a:prstGeom prst="rect">
            <a:avLst/>
          </a:prstGeom>
          <a:ln w="9525">
            <a:solidFill>
              <a:srgbClr val="6D1E5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40690" indent="-342900">
              <a:lnSpc>
                <a:spcPct val="100000"/>
              </a:lnSpc>
              <a:spcBef>
                <a:spcPts val="300"/>
              </a:spcBef>
              <a:buClr>
                <a:srgbClr val="EDEBE0"/>
              </a:buClr>
              <a:buSzPct val="129166"/>
              <a:buFont typeface="Arial"/>
              <a:buChar char="•"/>
              <a:tabLst>
                <a:tab pos="440690" algn="l"/>
                <a:tab pos="441325" algn="l"/>
              </a:tabLst>
            </a:pPr>
            <a:r>
              <a:rPr sz="2400" spc="-5" dirty="0">
                <a:solidFill>
                  <a:srgbClr val="6D1E50"/>
                </a:solidFill>
              </a:rPr>
              <a:t>Neoadjuvant </a:t>
            </a:r>
            <a:r>
              <a:rPr sz="2400" dirty="0">
                <a:solidFill>
                  <a:srgbClr val="6D1E50"/>
                </a:solidFill>
              </a:rPr>
              <a:t>ChT </a:t>
            </a:r>
            <a:r>
              <a:rPr sz="2400" spc="-5" dirty="0">
                <a:solidFill>
                  <a:srgbClr val="6D1E50"/>
                </a:solidFill>
              </a:rPr>
              <a:t>is </a:t>
            </a:r>
            <a:r>
              <a:rPr sz="2400" dirty="0">
                <a:solidFill>
                  <a:srgbClr val="6D1E50"/>
                </a:solidFill>
              </a:rPr>
              <a:t>preferred </a:t>
            </a:r>
            <a:r>
              <a:rPr sz="2400" b="0" spc="-5" dirty="0">
                <a:solidFill>
                  <a:srgbClr val="000000"/>
                </a:solidFill>
                <a:latin typeface="Arial Narrow"/>
                <a:cs typeface="Arial Narrow"/>
              </a:rPr>
              <a:t>(5-8% OS</a:t>
            </a:r>
            <a:r>
              <a:rPr sz="2400" b="0" spc="10" dirty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Arial Narrow"/>
                <a:cs typeface="Arial Narrow"/>
              </a:rPr>
              <a:t>benefit)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2262" y="3014852"/>
            <a:ext cx="616331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3985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EDEBE0"/>
              </a:buClr>
              <a:buSzPct val="130000"/>
              <a:buFont typeface="Arial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Cisplatin/gemcitabine or </a:t>
            </a:r>
            <a:r>
              <a:rPr kumimoji="0" sz="20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ddMVAC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are the most widely given  neoadjuvant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ChT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regimens and can be recommended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[III,</a:t>
            </a:r>
            <a:r>
              <a:rPr kumimoji="0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B].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EDEBE0"/>
              </a:buClr>
              <a:buSzTx/>
              <a:buFont typeface="Arial"/>
              <a:buChar char="•"/>
              <a:tabLst/>
              <a:defRPr/>
            </a:pPr>
            <a:endParaRPr kumimoji="0" sz="2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EBE0"/>
              </a:buClr>
              <a:buSzPct val="130000"/>
              <a:buFont typeface="Arial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Weak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evidence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for the use of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1" i="0" u="heavy" strike="noStrike" kern="1200" cap="none" spc="-5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adjuvant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cisplatin-based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ChT</a:t>
            </a:r>
            <a:r>
              <a:rPr kumimoji="0" sz="2000" b="0" i="0" u="none" strike="noStrike" kern="1200" cap="none" spc="-90" normalizeH="0" baseline="0" noProof="0" dirty="0">
                <a:ln>
                  <a:noFill/>
                </a:ln>
                <a:solidFill>
                  <a:srgbClr val="6D1E50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35496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patients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who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did not receive neoadjuvant therapy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[II,</a:t>
            </a:r>
            <a:r>
              <a:rPr kumimoji="0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B].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4280" y="6417970"/>
            <a:ext cx="6654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80276" y="5655564"/>
            <a:ext cx="5207635" cy="559435"/>
          </a:xfrm>
          <a:custGeom>
            <a:avLst/>
            <a:gdLst/>
            <a:ahLst/>
            <a:cxnLst/>
            <a:rect l="l" t="t" r="r" b="b"/>
            <a:pathLst>
              <a:path w="5207634" h="559435">
                <a:moveTo>
                  <a:pt x="5114290" y="0"/>
                </a:moveTo>
                <a:lnTo>
                  <a:pt x="93218" y="0"/>
                </a:lnTo>
                <a:lnTo>
                  <a:pt x="56953" y="7325"/>
                </a:lnTo>
                <a:lnTo>
                  <a:pt x="27320" y="27301"/>
                </a:lnTo>
                <a:lnTo>
                  <a:pt x="7332" y="56932"/>
                </a:lnTo>
                <a:lnTo>
                  <a:pt x="0" y="93218"/>
                </a:lnTo>
                <a:lnTo>
                  <a:pt x="0" y="466090"/>
                </a:lnTo>
                <a:lnTo>
                  <a:pt x="7332" y="502375"/>
                </a:lnTo>
                <a:lnTo>
                  <a:pt x="27320" y="532006"/>
                </a:lnTo>
                <a:lnTo>
                  <a:pt x="56953" y="551982"/>
                </a:lnTo>
                <a:lnTo>
                  <a:pt x="93218" y="559308"/>
                </a:lnTo>
                <a:lnTo>
                  <a:pt x="5114290" y="559308"/>
                </a:lnTo>
                <a:lnTo>
                  <a:pt x="5150554" y="551982"/>
                </a:lnTo>
                <a:lnTo>
                  <a:pt x="5180187" y="532006"/>
                </a:lnTo>
                <a:lnTo>
                  <a:pt x="5200175" y="502375"/>
                </a:lnTo>
                <a:lnTo>
                  <a:pt x="5207508" y="466090"/>
                </a:lnTo>
                <a:lnTo>
                  <a:pt x="5207508" y="93218"/>
                </a:lnTo>
                <a:lnTo>
                  <a:pt x="5200175" y="56932"/>
                </a:lnTo>
                <a:lnTo>
                  <a:pt x="5180187" y="27301"/>
                </a:lnTo>
                <a:lnTo>
                  <a:pt x="5150554" y="7325"/>
                </a:lnTo>
                <a:lnTo>
                  <a:pt x="511429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6993" y="5667857"/>
            <a:ext cx="48933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5844" marR="5080" lvl="0" indent="-103378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EAU</a:t>
            </a:r>
            <a:r>
              <a:rPr kumimoji="0" sz="1575" b="0" i="0" u="none" strike="noStrike" kern="1200" cap="none" spc="-22" normalizeH="0" baseline="26455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 NCCN</a:t>
            </a:r>
            <a:r>
              <a:rPr kumimoji="0" sz="1575" b="0" i="0" u="none" strike="noStrike" kern="1200" cap="none" spc="-7" normalizeH="0" baseline="26455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AUA/SUO</a:t>
            </a:r>
            <a:r>
              <a:rPr kumimoji="0" sz="1575" b="0" i="0" u="none" strike="noStrike" kern="1200" cap="none" spc="-22" normalizeH="0" baseline="26455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MIBC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treatment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guidelines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consistent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with ESMO</a:t>
            </a:r>
            <a:r>
              <a:rPr kumimoji="0" sz="1575" b="0" i="0" u="none" strike="noStrike" kern="1200" cap="none" spc="-7" normalizeH="0" baseline="26455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1575" b="0" i="0" u="none" strike="noStrike" kern="1200" cap="none" spc="112" normalizeH="0" baseline="26455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guidelines.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5673" y="5797702"/>
            <a:ext cx="6236970" cy="417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1.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Powles T et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al. </a:t>
            </a:r>
            <a:r>
              <a:rPr kumimoji="0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Ann </a:t>
            </a:r>
            <a:r>
              <a:rPr kumimoji="0" sz="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Oncol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 2023;33(3):244–258.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2.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European Association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of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Urology.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EAU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guidelines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on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Muscle-invasive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and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metastatic bladder cancer. Accessed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11 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July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2023. </a:t>
            </a:r>
            <a:r>
              <a:rPr kumimoji="0" sz="8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hlinkClick r:id="rId5"/>
              </a:rPr>
              <a:t>https://d56bochluxqnz.cloudfront.net/documents/full-guideline/EAU-Guidelines-on-Muscle-Invasive-Bladder-Cancer-2023_2023-03-14-145913_jsen.pdf. </a:t>
            </a:r>
            <a:r>
              <a:rPr kumimoji="0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hlinkClick r:id="rId5"/>
              </a:rPr>
              <a:t>3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 </a:t>
            </a:r>
            <a:r>
              <a:rPr kumimoji="0" sz="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8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https://</a:t>
            </a:r>
            <a:r>
              <a:rPr kumimoji="0" sz="8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hlinkClick r:id="rId6"/>
              </a:rPr>
              <a:t>www.nccn.org/professionals/physician_gls/pdf/bladder.pd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  <a:hlinkClick r:id="rId6"/>
              </a:rPr>
              <a:t>f;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4.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Chang SS et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al. </a:t>
            </a:r>
            <a:r>
              <a:rPr kumimoji="0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J </a:t>
            </a:r>
            <a:r>
              <a:rPr kumimoji="0" sz="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Urol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</a:t>
            </a:r>
            <a:r>
              <a:rPr kumimoji="0" sz="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2016;196:1021–1029</a:t>
            </a: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srgbClr val="31502C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232" y="5349366"/>
            <a:ext cx="4856480" cy="18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ChT, chemotherapy; MIBC, muscle invasive bladder cancer; ddMVAC, dose dense</a:t>
            </a:r>
            <a:r>
              <a:rPr kumimoji="0" sz="105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5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MVAC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93916" y="6360554"/>
            <a:ext cx="4930140" cy="44958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0" marR="40005" lvl="0" indent="0" algn="r" defTabSz="914400" rtl="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wit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BC315805-1237-E6B0-166A-1497FCCF1A84}"/>
              </a:ext>
            </a:extLst>
          </p:cNvPr>
          <p:cNvSpPr/>
          <p:nvPr/>
        </p:nvSpPr>
        <p:spPr>
          <a:xfrm>
            <a:off x="7216238" y="4590035"/>
            <a:ext cx="4922520" cy="966469"/>
          </a:xfrm>
          <a:custGeom>
            <a:avLst/>
            <a:gdLst/>
            <a:ahLst/>
            <a:cxnLst/>
            <a:rect l="l" t="t" r="r" b="b"/>
            <a:pathLst>
              <a:path w="4922520" h="966470">
                <a:moveTo>
                  <a:pt x="0" y="161035"/>
                </a:moveTo>
                <a:lnTo>
                  <a:pt x="5754" y="118239"/>
                </a:lnTo>
                <a:lnTo>
                  <a:pt x="21994" y="79774"/>
                </a:lnTo>
                <a:lnTo>
                  <a:pt x="47180" y="47180"/>
                </a:lnTo>
                <a:lnTo>
                  <a:pt x="79774" y="21994"/>
                </a:lnTo>
                <a:lnTo>
                  <a:pt x="118239" y="5754"/>
                </a:lnTo>
                <a:lnTo>
                  <a:pt x="161035" y="0"/>
                </a:lnTo>
                <a:lnTo>
                  <a:pt x="4761483" y="0"/>
                </a:lnTo>
                <a:lnTo>
                  <a:pt x="4804280" y="5754"/>
                </a:lnTo>
                <a:lnTo>
                  <a:pt x="4842745" y="21994"/>
                </a:lnTo>
                <a:lnTo>
                  <a:pt x="4875339" y="47180"/>
                </a:lnTo>
                <a:lnTo>
                  <a:pt x="4900525" y="79774"/>
                </a:lnTo>
                <a:lnTo>
                  <a:pt x="4916765" y="118239"/>
                </a:lnTo>
                <a:lnTo>
                  <a:pt x="4922520" y="161035"/>
                </a:lnTo>
                <a:lnTo>
                  <a:pt x="4922520" y="805179"/>
                </a:lnTo>
                <a:lnTo>
                  <a:pt x="4916765" y="847989"/>
                </a:lnTo>
                <a:lnTo>
                  <a:pt x="4900525" y="886458"/>
                </a:lnTo>
                <a:lnTo>
                  <a:pt x="4875339" y="919049"/>
                </a:lnTo>
                <a:lnTo>
                  <a:pt x="4842745" y="944229"/>
                </a:lnTo>
                <a:lnTo>
                  <a:pt x="4804280" y="960463"/>
                </a:lnTo>
                <a:lnTo>
                  <a:pt x="4761483" y="966215"/>
                </a:lnTo>
                <a:lnTo>
                  <a:pt x="161035" y="966215"/>
                </a:lnTo>
                <a:lnTo>
                  <a:pt x="118239" y="960463"/>
                </a:lnTo>
                <a:lnTo>
                  <a:pt x="79774" y="944229"/>
                </a:lnTo>
                <a:lnTo>
                  <a:pt x="47180" y="919049"/>
                </a:lnTo>
                <a:lnTo>
                  <a:pt x="21994" y="886458"/>
                </a:lnTo>
                <a:lnTo>
                  <a:pt x="5754" y="847989"/>
                </a:lnTo>
                <a:lnTo>
                  <a:pt x="0" y="805179"/>
                </a:lnTo>
                <a:lnTo>
                  <a:pt x="0" y="161035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05B9233-7292-6176-9F15-714DD873991D}"/>
              </a:ext>
            </a:extLst>
          </p:cNvPr>
          <p:cNvSpPr txBox="1"/>
          <p:nvPr/>
        </p:nvSpPr>
        <p:spPr>
          <a:xfrm>
            <a:off x="5593461" y="4983480"/>
            <a:ext cx="1563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pT3-4 and/or</a:t>
            </a:r>
            <a:r>
              <a:rPr kumimoji="0" sz="1800" b="1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pN+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C6005D63-D7C1-6884-C3A3-A4521CD60CCB}"/>
              </a:ext>
            </a:extLst>
          </p:cNvPr>
          <p:cNvSpPr txBox="1"/>
          <p:nvPr/>
        </p:nvSpPr>
        <p:spPr>
          <a:xfrm>
            <a:off x="7332598" y="6255095"/>
            <a:ext cx="4497705" cy="523240"/>
          </a:xfrm>
          <a:prstGeom prst="rect">
            <a:avLst/>
          </a:prstGeom>
          <a:ln w="9525">
            <a:solidFill>
              <a:srgbClr val="6D1E5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86360" marR="0" lvl="0" indent="0" algn="l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There </a:t>
            </a:r>
            <a:r>
              <a:rPr kumimoji="0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no </a:t>
            </a: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role </a:t>
            </a:r>
            <a:r>
              <a:rPr kumimoji="0" sz="1400" b="1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 </a:t>
            </a: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adjuvant </a:t>
            </a:r>
            <a:r>
              <a:rPr kumimoji="0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chemo </a:t>
            </a:r>
            <a:r>
              <a:rPr kumimoji="0" sz="1400" b="1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 </a:t>
            </a: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patients who</a:t>
            </a:r>
            <a:r>
              <a:rPr kumimoji="0" sz="1400" b="1" i="1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have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3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received neoadjuvant</a:t>
            </a:r>
            <a:r>
              <a:rPr kumimoji="0" sz="1400" b="1" i="1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chemotherapy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933F-0661-4105-B783-118B47431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98525"/>
            <a:ext cx="12201526" cy="461665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Προχωρημένη Και Μεταστατική Νόσος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FFF2FDE-71DE-4E7E-99EB-241629710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49" y="1671638"/>
            <a:ext cx="6550610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2B0B01-5E2E-4D28-9C4B-DCE391FB6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5" b="38065"/>
          <a:stretch/>
        </p:blipFill>
        <p:spPr bwMode="auto">
          <a:xfrm>
            <a:off x="380417" y="1901427"/>
            <a:ext cx="4686885" cy="2810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6A0D74-F662-46D7-A641-942BA86DB55C}"/>
              </a:ext>
            </a:extLst>
          </p:cNvPr>
          <p:cNvSpPr txBox="1"/>
          <p:nvPr/>
        </p:nvSpPr>
        <p:spPr>
          <a:xfrm>
            <a:off x="165100" y="5412875"/>
            <a:ext cx="4813301" cy="8418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defTabSz="410771"/>
            <a:r>
              <a:rPr lang="el-GR" sz="2501" dirty="0">
                <a:solidFill>
                  <a:schemeClr val="bg1"/>
                </a:solidFill>
              </a:rPr>
              <a:t>* </a:t>
            </a:r>
            <a:r>
              <a:rPr lang="el-GR" sz="2501" b="1" i="1" dirty="0">
                <a:solidFill>
                  <a:schemeClr val="bg1"/>
                </a:solidFill>
              </a:rPr>
              <a:t>Παθολογικοί </a:t>
            </a:r>
            <a:r>
              <a:rPr lang="en-US" sz="2501" b="1" i="1" dirty="0">
                <a:solidFill>
                  <a:schemeClr val="bg1"/>
                </a:solidFill>
              </a:rPr>
              <a:t>LNs: </a:t>
            </a:r>
            <a:r>
              <a:rPr lang="el-GR" sz="2501" b="1" i="1" dirty="0">
                <a:solidFill>
                  <a:schemeClr val="bg1"/>
                </a:solidFill>
              </a:rPr>
              <a:t>Όταν η </a:t>
            </a:r>
            <a:r>
              <a:rPr lang="el-GR" sz="2501" b="1" i="1" u="sng" dirty="0">
                <a:solidFill>
                  <a:schemeClr val="bg1"/>
                </a:solidFill>
              </a:rPr>
              <a:t>βραχεία</a:t>
            </a:r>
            <a:r>
              <a:rPr lang="el-GR" sz="2501" b="1" i="1" dirty="0">
                <a:solidFill>
                  <a:schemeClr val="bg1"/>
                </a:solidFill>
              </a:rPr>
              <a:t> διάμετρος ≥ 10 </a:t>
            </a:r>
            <a:r>
              <a:rPr lang="en-US" sz="2501" b="1" i="1" dirty="0">
                <a:solidFill>
                  <a:schemeClr val="bg1"/>
                </a:solidFill>
              </a:rPr>
              <a:t>mm</a:t>
            </a:r>
            <a:endParaRPr lang="en-GB" sz="2501" b="1" i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05B52D9-FD2F-4E97-A525-ACA67FC19D41}"/>
              </a:ext>
            </a:extLst>
          </p:cNvPr>
          <p:cNvGrpSpPr/>
          <p:nvPr/>
        </p:nvGrpSpPr>
        <p:grpSpPr>
          <a:xfrm>
            <a:off x="5067300" y="1429042"/>
            <a:ext cx="7124701" cy="5136145"/>
            <a:chOff x="10134600" y="3343274"/>
            <a:chExt cx="14249401" cy="1027228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1A31BF7-25FC-4F6A-BF20-2D90F4A1B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34600" y="3343274"/>
              <a:ext cx="13940922" cy="9934574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1613D5A-7BDA-4E21-BCE5-CBB8B304341E}"/>
                </a:ext>
              </a:extLst>
            </p:cNvPr>
            <p:cNvSpPr/>
            <p:nvPr/>
          </p:nvSpPr>
          <p:spPr>
            <a:xfrm>
              <a:off x="13678679" y="9199984"/>
              <a:ext cx="10705322" cy="441557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501"/>
            </a:p>
          </p:txBody>
        </p:sp>
      </p:grpSp>
    </p:spTree>
    <p:extLst>
      <p:ext uri="{BB962C8B-B14F-4D97-AF65-F5344CB8AC3E}">
        <p14:creationId xmlns:p14="http://schemas.microsoft.com/office/powerpoint/2010/main" val="12450383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6FCFAC-F5BE-0C58-65EC-B5474F1DF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5E7EB4-4CDF-47BB-AF16-07782904B8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E23F8-D0E7-7D0F-3FA3-657F40A0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Title of Presentation | DD.MM.YYYY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5E268-95BB-8179-3B46-FB33F7E1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"/>
            <a:ext cx="12192000" cy="684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1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730" y="360851"/>
            <a:ext cx="3477260" cy="44307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Arial Narrow"/>
                <a:cs typeface="Arial Narrow"/>
              </a:rPr>
              <a:t>ENFORTUMAB</a:t>
            </a:r>
            <a:r>
              <a:rPr sz="2800" b="1" spc="-45" dirty="0">
                <a:latin typeface="Arial Narrow"/>
                <a:cs typeface="Arial Narrow"/>
              </a:rPr>
              <a:t> </a:t>
            </a:r>
            <a:r>
              <a:rPr sz="2800" b="1" spc="-5" dirty="0">
                <a:latin typeface="Arial Narrow"/>
                <a:cs typeface="Arial Narrow"/>
              </a:rPr>
              <a:t>VEDOTIN</a:t>
            </a:r>
            <a:endParaRPr sz="28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76089" y="5279850"/>
            <a:ext cx="323850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2715" indent="-635">
              <a:spcBef>
                <a:spcPts val="95"/>
              </a:spcBef>
              <a:defRPr/>
            </a:pP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MMAE,</a:t>
            </a:r>
            <a:r>
              <a:rPr sz="1000" spc="-6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monomethyl</a:t>
            </a:r>
            <a:r>
              <a:rPr sz="1000" spc="-7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auristatin</a:t>
            </a:r>
            <a:r>
              <a:rPr sz="1000" spc="-10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E;</a:t>
            </a:r>
            <a:r>
              <a:rPr sz="1000" spc="-6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ORR,</a:t>
            </a:r>
            <a:r>
              <a:rPr sz="1000" spc="-7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objective</a:t>
            </a:r>
            <a:r>
              <a:rPr sz="1000" spc="-9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response  </a:t>
            </a:r>
            <a:r>
              <a:rPr sz="1000" spc="-2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rate;</a:t>
            </a:r>
            <a:r>
              <a:rPr sz="1000" spc="-9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PFS,</a:t>
            </a:r>
            <a:r>
              <a:rPr sz="1000" spc="-9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progression</a:t>
            </a:r>
            <a:r>
              <a:rPr sz="1000" spc="-10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free</a:t>
            </a:r>
            <a:r>
              <a:rPr sz="1000" spc="-10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survival</a:t>
            </a:r>
            <a:endParaRPr sz="1000">
              <a:solidFill>
                <a:prstClr val="black"/>
              </a:solidFill>
              <a:latin typeface="Arial"/>
              <a:cs typeface="Arial"/>
              <a:sym typeface="Helvetica Light"/>
            </a:endParaRPr>
          </a:p>
          <a:p>
            <a:pPr marL="12700" marR="734695">
              <a:defRPr/>
            </a:pP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Rosenberg</a:t>
            </a:r>
            <a:r>
              <a:rPr sz="1000" spc="-10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1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J,</a:t>
            </a:r>
            <a:r>
              <a:rPr sz="1000" spc="-7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et</a:t>
            </a:r>
            <a:r>
              <a:rPr sz="1000" spc="-7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al.</a:t>
            </a:r>
            <a:r>
              <a:rPr sz="1000" spc="-6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Journal</a:t>
            </a:r>
            <a:r>
              <a:rPr sz="1000" spc="-10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2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of</a:t>
            </a:r>
            <a:r>
              <a:rPr sz="1000" spc="-6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Clinical</a:t>
            </a:r>
            <a:r>
              <a:rPr sz="1000" spc="-8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Oncology  2020;38(10):1041-1049</a:t>
            </a:r>
            <a:endParaRPr sz="1000">
              <a:solidFill>
                <a:prstClr val="black"/>
              </a:solidFill>
              <a:latin typeface="Arial"/>
              <a:cs typeface="Arial"/>
              <a:sym typeface="Helvetica Light"/>
            </a:endParaRPr>
          </a:p>
          <a:p>
            <a:pPr marL="12700" marR="5080">
              <a:defRPr/>
            </a:pPr>
            <a:r>
              <a:rPr sz="1000" spc="-3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https://</a:t>
            </a:r>
            <a:r>
              <a:rPr sz="1000" spc="-35" dirty="0">
                <a:solidFill>
                  <a:srgbClr val="1F1F1F"/>
                </a:solidFill>
                <a:latin typeface="Arial"/>
                <a:cs typeface="Arial"/>
                <a:sym typeface="Helvetica Light"/>
                <a:hlinkClick r:id="rId2"/>
              </a:rPr>
              <a:t>www.seattlegenetics.com/pipeline/enfortumab-vedotin. </a:t>
            </a:r>
            <a:r>
              <a:rPr sz="1000" spc="-3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Accessed</a:t>
            </a:r>
            <a:r>
              <a:rPr sz="1000" spc="-175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 </a:t>
            </a:r>
            <a:r>
              <a:rPr sz="1000" spc="-30" dirty="0">
                <a:solidFill>
                  <a:srgbClr val="1F1F1F"/>
                </a:solidFill>
                <a:latin typeface="Arial"/>
                <a:cs typeface="Arial"/>
                <a:sym typeface="Helvetica Light"/>
              </a:rPr>
              <a:t>02Jul2020</a:t>
            </a:r>
            <a:endParaRPr sz="1000">
              <a:solidFill>
                <a:prstClr val="black"/>
              </a:solidFill>
              <a:latin typeface="Arial"/>
              <a:cs typeface="Arial"/>
              <a:sym typeface="Helvetica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" y="1456945"/>
            <a:ext cx="7205471" cy="45902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  <a:sym typeface="Helvetica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0941" y="915555"/>
            <a:ext cx="5532755" cy="179344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2700">
              <a:spcBef>
                <a:spcPts val="665"/>
              </a:spcBef>
              <a:defRPr/>
            </a:pPr>
            <a:r>
              <a:rPr sz="2400" b="1" spc="-5" dirty="0">
                <a:solidFill>
                  <a:srgbClr val="4F74C7"/>
                </a:solidFill>
                <a:latin typeface="Arial Narrow"/>
                <a:cs typeface="Arial Narrow"/>
                <a:sym typeface="Helvetica Light"/>
              </a:rPr>
              <a:t>Immuno-drug</a:t>
            </a:r>
            <a:r>
              <a:rPr sz="2400" b="1" spc="-80" dirty="0">
                <a:solidFill>
                  <a:srgbClr val="4F74C7"/>
                </a:solidFill>
                <a:latin typeface="Arial Narrow"/>
                <a:cs typeface="Arial Narrow"/>
                <a:sym typeface="Helvetica Light"/>
              </a:rPr>
              <a:t> </a:t>
            </a:r>
            <a:r>
              <a:rPr sz="2400" b="1" spc="-5" dirty="0">
                <a:solidFill>
                  <a:srgbClr val="4F74C7"/>
                </a:solidFill>
                <a:latin typeface="Arial Narrow"/>
                <a:cs typeface="Arial Narrow"/>
                <a:sym typeface="Helvetica Light"/>
              </a:rPr>
              <a:t>Conjugate</a:t>
            </a:r>
            <a:endParaRPr sz="2400" dirty="0">
              <a:solidFill>
                <a:prstClr val="black"/>
              </a:solidFill>
              <a:latin typeface="Arial Narrow"/>
              <a:cs typeface="Arial Narrow"/>
              <a:sym typeface="Helvetica Light"/>
            </a:endParaRPr>
          </a:p>
          <a:p>
            <a:pPr marL="355600" indent="-342900">
              <a:spcBef>
                <a:spcPts val="565"/>
              </a:spcBef>
              <a:buClr>
                <a:srgbClr val="000000"/>
              </a:buClr>
              <a:buSzPct val="33333"/>
              <a:buFont typeface="Wingdings"/>
              <a:buChar char=""/>
              <a:tabLst>
                <a:tab pos="355600" algn="l"/>
              </a:tabLst>
              <a:defRPr/>
            </a:pP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Antibody target:</a:t>
            </a:r>
            <a:r>
              <a:rPr sz="2400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 </a:t>
            </a: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Nectin-4</a:t>
            </a:r>
            <a:endParaRPr sz="2400" dirty="0">
              <a:solidFill>
                <a:prstClr val="black"/>
              </a:solidFill>
              <a:latin typeface="Arial Narrow"/>
              <a:cs typeface="Arial Narrow"/>
              <a:sym typeface="Helvetica Light"/>
            </a:endParaRPr>
          </a:p>
          <a:p>
            <a:pPr marL="355600" indent="-342900">
              <a:spcBef>
                <a:spcPts val="575"/>
              </a:spcBef>
              <a:buClr>
                <a:srgbClr val="000000"/>
              </a:buClr>
              <a:buSzPct val="33333"/>
              <a:buFont typeface="Wingdings"/>
              <a:buChar char=""/>
              <a:tabLst>
                <a:tab pos="355600" algn="l"/>
              </a:tabLst>
              <a:defRPr/>
            </a:pP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Linker: Protease</a:t>
            </a:r>
            <a:r>
              <a:rPr sz="2400" spc="-1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 </a:t>
            </a: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Cleavable</a:t>
            </a:r>
            <a:endParaRPr sz="2400" dirty="0">
              <a:solidFill>
                <a:prstClr val="black"/>
              </a:solidFill>
              <a:latin typeface="Arial Narrow"/>
              <a:cs typeface="Arial Narrow"/>
              <a:sym typeface="Helvetica Light"/>
            </a:endParaRPr>
          </a:p>
          <a:p>
            <a:pPr marL="355600" indent="-342900">
              <a:spcBef>
                <a:spcPts val="575"/>
              </a:spcBef>
              <a:buClr>
                <a:srgbClr val="000000"/>
              </a:buClr>
              <a:buSzPct val="33333"/>
              <a:buFont typeface="Wingdings"/>
              <a:buChar char=""/>
              <a:tabLst>
                <a:tab pos="355600" algn="l"/>
              </a:tabLst>
              <a:defRPr/>
            </a:pP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Payload: MMAE </a:t>
            </a:r>
            <a:r>
              <a:rPr sz="2400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- </a:t>
            </a: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microtubule disrupting</a:t>
            </a:r>
            <a:r>
              <a:rPr sz="2400" spc="5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 </a:t>
            </a:r>
            <a:r>
              <a:rPr sz="2400" spc="-5" dirty="0">
                <a:solidFill>
                  <a:srgbClr val="81104F"/>
                </a:solidFill>
                <a:latin typeface="Arial Narrow"/>
                <a:cs typeface="Arial Narrow"/>
                <a:sym typeface="Helvetica Light"/>
              </a:rPr>
              <a:t>agent</a:t>
            </a:r>
            <a:endParaRPr sz="2400" dirty="0">
              <a:solidFill>
                <a:prstClr val="black"/>
              </a:solidFill>
              <a:latin typeface="Arial Narrow"/>
              <a:cs typeface="Arial Narrow"/>
              <a:sym typeface="Helvetica Ligh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1648599" y="12852333"/>
            <a:ext cx="192151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spcBef>
                <a:spcPts val="20"/>
              </a:spcBef>
              <a:defRPr/>
            </a:pPr>
            <a:r>
              <a:rPr spc="-5" dirty="0">
                <a:sym typeface="Helvetica Light"/>
              </a:rPr>
              <a:t>Maria De</a:t>
            </a:r>
            <a:r>
              <a:rPr spc="-30" dirty="0">
                <a:sym typeface="Helvetica Light"/>
              </a:rPr>
              <a:t> </a:t>
            </a:r>
            <a:r>
              <a:rPr spc="-5" dirty="0">
                <a:sym typeface="Helvetica Light"/>
              </a:rPr>
              <a:t>Santis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2386056" y="12894726"/>
            <a:ext cx="9789160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  <a:defRPr/>
            </a:pPr>
            <a:r>
              <a:rPr spc="-5" dirty="0">
                <a:sym typeface="Helvetica Light"/>
              </a:rPr>
              <a:t>Content of this </a:t>
            </a:r>
            <a:r>
              <a:rPr sz="1050" spc="-5" dirty="0">
                <a:sym typeface="Helvetica Light"/>
              </a:rPr>
              <a:t>presentation </a:t>
            </a:r>
            <a:r>
              <a:rPr spc="-5" dirty="0">
                <a:sym typeface="Helvetica Light"/>
              </a:rPr>
              <a:t>is copyright and responsibility of the author. Permission is required for</a:t>
            </a:r>
            <a:r>
              <a:rPr spc="-55" dirty="0">
                <a:sym typeface="Helvetica Light"/>
              </a:rPr>
              <a:t> </a:t>
            </a:r>
            <a:r>
              <a:rPr spc="-5" dirty="0">
                <a:sym typeface="Helvetica Light"/>
              </a:rPr>
              <a:t>re-use.</a:t>
            </a:r>
            <a:endParaRPr sz="1050" dirty="0">
              <a:sym typeface="Helvetica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796" y="163069"/>
            <a:ext cx="8314943" cy="6441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1111" y="486563"/>
            <a:ext cx="5657215" cy="116634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500" b="1" spc="-5" dirty="0">
                <a:solidFill>
                  <a:srgbClr val="C72406"/>
                </a:solidFill>
                <a:latin typeface="Arial"/>
                <a:cs typeface="Arial"/>
              </a:rPr>
              <a:t>Schematic representation of selected  dermatologic events associated </a:t>
            </a:r>
            <a:r>
              <a:rPr sz="2500" b="1" dirty="0">
                <a:solidFill>
                  <a:srgbClr val="C72406"/>
                </a:solidFill>
                <a:latin typeface="Arial"/>
                <a:cs typeface="Arial"/>
              </a:rPr>
              <a:t>with  </a:t>
            </a:r>
            <a:r>
              <a:rPr sz="2500" b="1" spc="-5" dirty="0">
                <a:solidFill>
                  <a:srgbClr val="C72406"/>
                </a:solidFill>
                <a:latin typeface="Arial"/>
                <a:cs typeface="Arial"/>
              </a:rPr>
              <a:t>enfortumab</a:t>
            </a:r>
            <a:r>
              <a:rPr sz="2500" b="1" spc="-50" dirty="0">
                <a:solidFill>
                  <a:srgbClr val="C72406"/>
                </a:solidFill>
                <a:latin typeface="Arial"/>
                <a:cs typeface="Arial"/>
              </a:rPr>
              <a:t> </a:t>
            </a:r>
            <a:r>
              <a:rPr sz="2500" b="1" spc="-5" dirty="0">
                <a:solidFill>
                  <a:srgbClr val="C72406"/>
                </a:solidFill>
                <a:latin typeface="Arial"/>
                <a:cs typeface="Arial"/>
              </a:rPr>
              <a:t>vedotin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9983" y="6154590"/>
            <a:ext cx="23983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spcBef>
                <a:spcPts val="100"/>
              </a:spcBef>
              <a:defRPr/>
            </a:pPr>
            <a:r>
              <a:rPr sz="1200" spc="-5" dirty="0">
                <a:solidFill>
                  <a:srgbClr val="0076B9"/>
                </a:solidFill>
                <a:latin typeface="Arial"/>
                <a:cs typeface="Arial"/>
              </a:rPr>
              <a:t>SDRIFE </a:t>
            </a:r>
            <a:r>
              <a:rPr sz="1200" dirty="0">
                <a:solidFill>
                  <a:srgbClr val="0076B9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srgbClr val="0076B9"/>
                </a:solidFill>
                <a:latin typeface="Arial"/>
                <a:cs typeface="Arial"/>
              </a:rPr>
              <a:t>symmetrical drug-related  intertriginous </a:t>
            </a:r>
            <a:r>
              <a:rPr sz="1200" dirty="0">
                <a:solidFill>
                  <a:srgbClr val="0076B9"/>
                </a:solidFill>
                <a:latin typeface="Arial"/>
                <a:cs typeface="Arial"/>
              </a:rPr>
              <a:t>and </a:t>
            </a:r>
            <a:r>
              <a:rPr sz="1200" spc="-5" dirty="0">
                <a:solidFill>
                  <a:srgbClr val="0076B9"/>
                </a:solidFill>
                <a:latin typeface="Arial"/>
                <a:cs typeface="Arial"/>
              </a:rPr>
              <a:t>flexural  exanthema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0211" y="6320704"/>
            <a:ext cx="26282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sz="1400" i="1" spc="-5" dirty="0">
                <a:solidFill>
                  <a:prstClr val="black"/>
                </a:solidFill>
                <a:latin typeface="Arial"/>
                <a:cs typeface="Arial"/>
              </a:rPr>
              <a:t>Lacouture et al, Oncologist,</a:t>
            </a:r>
            <a:r>
              <a:rPr sz="1400" i="1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56905" y="1824228"/>
            <a:ext cx="2910979" cy="41742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E0DB6-040B-4311-920D-A5AC193B4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993" y="410534"/>
            <a:ext cx="7804547" cy="656198"/>
          </a:xfrm>
        </p:spPr>
        <p:txBody>
          <a:bodyPr/>
          <a:lstStyle/>
          <a:p>
            <a:r>
              <a:rPr lang="en-US" dirty="0"/>
              <a:t>Erdafitinib</a:t>
            </a:r>
            <a:endParaRPr lang="en-GB" dirty="0"/>
          </a:p>
        </p:txBody>
      </p:sp>
      <p:sp>
        <p:nvSpPr>
          <p:cNvPr id="324" name="Content Placeholder 324">
            <a:extLst>
              <a:ext uri="{FF2B5EF4-FFF2-40B4-BE49-F238E27FC236}">
                <a16:creationId xmlns:a16="http://schemas.microsoft.com/office/drawing/2014/main" id="{425D233D-3C4B-4C3F-9871-CB04839D10C0}"/>
              </a:ext>
            </a:extLst>
          </p:cNvPr>
          <p:cNvSpPr txBox="1">
            <a:spLocks/>
          </p:cNvSpPr>
          <p:nvPr/>
        </p:nvSpPr>
        <p:spPr>
          <a:xfrm>
            <a:off x="5628249" y="1801231"/>
            <a:ext cx="6084526" cy="4177799"/>
          </a:xfrm>
          <a:prstGeom prst="rect">
            <a:avLst/>
          </a:prstGeom>
        </p:spPr>
        <p:txBody>
          <a:bodyPr vert="horz" lIns="45720" tIns="22861" rIns="45720" bIns="2286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2" indent="-114302" defTabSz="457206">
              <a:spcBef>
                <a:spcPts val="501"/>
              </a:spcBef>
              <a:defRPr/>
            </a:pPr>
            <a:r>
              <a:rPr lang="en-US" sz="2400" i="1" dirty="0">
                <a:solidFill>
                  <a:sysClr val="windowText" lastClr="000000"/>
                </a:solidFill>
                <a:latin typeface="Calibri" panose="020F0502020204030204"/>
              </a:rPr>
              <a:t>FGFR</a:t>
            </a: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 alterations present in 15% to 20% of advanced UC</a:t>
            </a:r>
            <a:r>
              <a:rPr lang="en-US" sz="2400" baseline="30000" dirty="0">
                <a:solidFill>
                  <a:sysClr val="windowText" lastClr="000000"/>
                </a:solidFill>
                <a:latin typeface="Calibri" panose="020F0502020204030204"/>
              </a:rPr>
              <a:t>1-5</a:t>
            </a:r>
          </a:p>
          <a:p>
            <a:pPr marL="342905" lvl="1" indent="-114302" defTabSz="457206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Mutated </a:t>
            </a:r>
            <a:r>
              <a:rPr lang="en-US" i="1" dirty="0">
                <a:solidFill>
                  <a:sysClr val="windowText" lastClr="000000"/>
                </a:solidFill>
                <a:latin typeface="Calibri" panose="020F0502020204030204"/>
              </a:rPr>
              <a:t>FGFR3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 present in 37% of upper-tract UC vs 22% in all UC</a:t>
            </a:r>
            <a:r>
              <a:rPr lang="en-US" baseline="30000" dirty="0">
                <a:solidFill>
                  <a:sysClr val="windowText" lastClr="000000"/>
                </a:solidFill>
                <a:latin typeface="Calibri" panose="020F0502020204030204"/>
              </a:rPr>
              <a:t>5</a:t>
            </a:r>
          </a:p>
          <a:p>
            <a:pPr marL="342905" lvl="1" indent="-114302" defTabSz="457206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Mutated </a:t>
            </a:r>
            <a:r>
              <a:rPr lang="en-US" i="1" dirty="0">
                <a:solidFill>
                  <a:sysClr val="windowText" lastClr="000000"/>
                </a:solidFill>
                <a:latin typeface="Calibri" panose="020F0502020204030204"/>
              </a:rPr>
              <a:t>FGFR3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 more common in low-grade vs high-grade UC</a:t>
            </a:r>
            <a:r>
              <a:rPr lang="en-US" baseline="30000" dirty="0">
                <a:solidFill>
                  <a:sysClr val="windowText" lastClr="000000"/>
                </a:solidFill>
                <a:latin typeface="Calibri" panose="020F0502020204030204"/>
              </a:rPr>
              <a:t>6</a:t>
            </a:r>
          </a:p>
          <a:p>
            <a:pPr marL="114302" indent="-114302" defTabSz="457206">
              <a:spcBef>
                <a:spcPts val="501"/>
              </a:spcBef>
              <a:defRPr/>
            </a:pPr>
            <a:r>
              <a:rPr lang="en-US" sz="2400" i="1" dirty="0">
                <a:solidFill>
                  <a:sysClr val="windowText" lastClr="000000"/>
                </a:solidFill>
                <a:latin typeface="Calibri" panose="020F0502020204030204"/>
              </a:rPr>
              <a:t>FGFR</a:t>
            </a:r>
            <a:r>
              <a:rPr lang="en-US" sz="2400" dirty="0">
                <a:solidFill>
                  <a:sysClr val="windowText" lastClr="000000"/>
                </a:solidFill>
                <a:latin typeface="Calibri" panose="020F0502020204030204"/>
              </a:rPr>
              <a:t> alterations occur in 7% of all tumor types</a:t>
            </a:r>
            <a:r>
              <a:rPr lang="en-US" sz="2400" baseline="30000" dirty="0">
                <a:solidFill>
                  <a:sysClr val="windowText" lastClr="000000"/>
                </a:solidFill>
                <a:latin typeface="Calibri" panose="020F0502020204030204"/>
              </a:rPr>
              <a:t>7</a:t>
            </a:r>
          </a:p>
          <a:p>
            <a:pPr marL="342905" lvl="1" indent="-114302" defTabSz="457206">
              <a:defRPr/>
            </a:pPr>
            <a:r>
              <a:rPr lang="en-US" i="1" dirty="0">
                <a:solidFill>
                  <a:sysClr val="windowText" lastClr="000000"/>
                </a:solidFill>
                <a:latin typeface="Calibri" panose="020F0502020204030204"/>
              </a:rPr>
              <a:t>FGFR1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 amplifications most common, followed by </a:t>
            </a:r>
            <a:r>
              <a:rPr lang="en-US" i="1" dirty="0">
                <a:solidFill>
                  <a:sysClr val="windowText" lastClr="000000"/>
                </a:solidFill>
                <a:latin typeface="Calibri" panose="020F0502020204030204"/>
              </a:rPr>
              <a:t>FGFR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/>
              </a:rPr>
              <a:t> point mutations</a:t>
            </a:r>
          </a:p>
          <a:p>
            <a:pPr marL="114302" indent="-114302" defTabSz="457206">
              <a:spcBef>
                <a:spcPts val="501"/>
              </a:spcBef>
              <a:defRPr/>
            </a:pPr>
            <a:endParaRPr lang="en-US" sz="120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648" name="Picture 647">
            <a:extLst>
              <a:ext uri="{FF2B5EF4-FFF2-40B4-BE49-F238E27FC236}">
                <a16:creationId xmlns:a16="http://schemas.microsoft.com/office/drawing/2014/main" id="{EE2FFE5B-B327-4DB0-84F7-ED5100E801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28" t="29012" r="43472" b="24074"/>
          <a:stretch/>
        </p:blipFill>
        <p:spPr>
          <a:xfrm>
            <a:off x="479227" y="1598031"/>
            <a:ext cx="4749497" cy="4177798"/>
          </a:xfrm>
          <a:prstGeom prst="rect">
            <a:avLst/>
          </a:prstGeom>
        </p:spPr>
      </p:pic>
      <p:sp>
        <p:nvSpPr>
          <p:cNvPr id="652" name="TextBox 651">
            <a:extLst>
              <a:ext uri="{FF2B5EF4-FFF2-40B4-BE49-F238E27FC236}">
                <a16:creationId xmlns:a16="http://schemas.microsoft.com/office/drawing/2014/main" id="{026FC24A-EB92-486D-A27E-FC71E55574BB}"/>
              </a:ext>
            </a:extLst>
          </p:cNvPr>
          <p:cNvSpPr txBox="1"/>
          <p:nvPr/>
        </p:nvSpPr>
        <p:spPr>
          <a:xfrm>
            <a:off x="4901132" y="6182230"/>
            <a:ext cx="7090277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altLang="en-US" sz="600" spc="-6" dirty="0">
                <a:solidFill>
                  <a:srgbClr val="455560"/>
                </a:solidFill>
                <a:latin typeface="Calibri" panose="020F0502020204030204" pitchFamily="34" charset="0"/>
              </a:rPr>
              <a:t>1. </a:t>
            </a:r>
            <a:r>
              <a:rPr lang="it-IT" altLang="en-US" sz="1000" spc="-6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Cancer Genome Atlas (TCGA) genomic alteration database: tcga-data.nci.nih.gov/docs/publications/tcga/ 2. Genomics Evidence Neoplasia Information Exchange (GENIE) genomic alteration database. aacr.org. 3. Knowles. Nat Rev Cancer. 2015;15:25. 4. Tomlinson. </a:t>
            </a:r>
            <a:br>
              <a:rPr lang="it-IT" altLang="en-US" sz="1000" spc="-6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altLang="en-US" sz="1000" spc="-6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Path. 2007;213:91. 5. Li. Curr Urol Rep. 2016;17:12. 6. Pandith. Urol Oncol. 2013;31:398. 7. Porta. Crit Rev Oncol Hematol. 2017;113:256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75702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E89BD-CC57-2845-BB58-375CC0C5D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C226AE-1F78-2A9F-C0A7-4667F0F9135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528" y="0"/>
            <a:ext cx="1219252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850E74-7799-3B8A-5DF8-F5F7AE88E3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652" b="27534"/>
          <a:stretch>
            <a:fillRect/>
          </a:stretch>
        </p:blipFill>
        <p:spPr>
          <a:xfrm>
            <a:off x="7932" y="3953933"/>
            <a:ext cx="12192528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52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0139" y="1194816"/>
            <a:ext cx="9951720" cy="4818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0613" y="2183129"/>
            <a:ext cx="525780" cy="213360"/>
          </a:xfrm>
          <a:custGeom>
            <a:avLst/>
            <a:gdLst/>
            <a:ahLst/>
            <a:cxnLst/>
            <a:rect l="l" t="t" r="r" b="b"/>
            <a:pathLst>
              <a:path w="525780" h="213360">
                <a:moveTo>
                  <a:pt x="419100" y="0"/>
                </a:moveTo>
                <a:lnTo>
                  <a:pt x="419100" y="53340"/>
                </a:lnTo>
                <a:lnTo>
                  <a:pt x="0" y="53340"/>
                </a:lnTo>
                <a:lnTo>
                  <a:pt x="0" y="160020"/>
                </a:lnTo>
                <a:lnTo>
                  <a:pt x="419100" y="160020"/>
                </a:lnTo>
                <a:lnTo>
                  <a:pt x="419100" y="213360"/>
                </a:lnTo>
                <a:lnTo>
                  <a:pt x="525780" y="106680"/>
                </a:lnTo>
                <a:lnTo>
                  <a:pt x="4191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0613" y="2183129"/>
            <a:ext cx="525780" cy="213360"/>
          </a:xfrm>
          <a:custGeom>
            <a:avLst/>
            <a:gdLst/>
            <a:ahLst/>
            <a:cxnLst/>
            <a:rect l="l" t="t" r="r" b="b"/>
            <a:pathLst>
              <a:path w="525780" h="213360">
                <a:moveTo>
                  <a:pt x="0" y="53340"/>
                </a:moveTo>
                <a:lnTo>
                  <a:pt x="419100" y="53340"/>
                </a:lnTo>
                <a:lnTo>
                  <a:pt x="419100" y="0"/>
                </a:lnTo>
                <a:lnTo>
                  <a:pt x="525780" y="106680"/>
                </a:lnTo>
                <a:lnTo>
                  <a:pt x="419100" y="213360"/>
                </a:lnTo>
                <a:lnTo>
                  <a:pt x="419100" y="160020"/>
                </a:lnTo>
                <a:lnTo>
                  <a:pt x="0" y="160020"/>
                </a:lnTo>
                <a:lnTo>
                  <a:pt x="0" y="53340"/>
                </a:lnTo>
                <a:close/>
              </a:path>
            </a:pathLst>
          </a:custGeom>
          <a:ln w="25400">
            <a:solidFill>
              <a:srgbClr val="12214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718" y="1938273"/>
            <a:ext cx="776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+19.810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4433" y="4842509"/>
            <a:ext cx="525780" cy="213360"/>
          </a:xfrm>
          <a:custGeom>
            <a:avLst/>
            <a:gdLst/>
            <a:ahLst/>
            <a:cxnLst/>
            <a:rect l="l" t="t" r="r" b="b"/>
            <a:pathLst>
              <a:path w="525780" h="213360">
                <a:moveTo>
                  <a:pt x="419100" y="0"/>
                </a:moveTo>
                <a:lnTo>
                  <a:pt x="419100" y="53339"/>
                </a:lnTo>
                <a:lnTo>
                  <a:pt x="0" y="53339"/>
                </a:lnTo>
                <a:lnTo>
                  <a:pt x="0" y="160019"/>
                </a:lnTo>
                <a:lnTo>
                  <a:pt x="419100" y="160019"/>
                </a:lnTo>
                <a:lnTo>
                  <a:pt x="419100" y="213359"/>
                </a:lnTo>
                <a:lnTo>
                  <a:pt x="525779" y="106679"/>
                </a:lnTo>
                <a:lnTo>
                  <a:pt x="4191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4433" y="4842509"/>
            <a:ext cx="525780" cy="213360"/>
          </a:xfrm>
          <a:custGeom>
            <a:avLst/>
            <a:gdLst/>
            <a:ahLst/>
            <a:cxnLst/>
            <a:rect l="l" t="t" r="r" b="b"/>
            <a:pathLst>
              <a:path w="525780" h="213360">
                <a:moveTo>
                  <a:pt x="0" y="53339"/>
                </a:moveTo>
                <a:lnTo>
                  <a:pt x="419100" y="53339"/>
                </a:lnTo>
                <a:lnTo>
                  <a:pt x="419100" y="0"/>
                </a:lnTo>
                <a:lnTo>
                  <a:pt x="525779" y="106679"/>
                </a:lnTo>
                <a:lnTo>
                  <a:pt x="419100" y="213359"/>
                </a:lnTo>
                <a:lnTo>
                  <a:pt x="419100" y="160019"/>
                </a:lnTo>
                <a:lnTo>
                  <a:pt x="0" y="160019"/>
                </a:lnTo>
                <a:lnTo>
                  <a:pt x="0" y="53339"/>
                </a:lnTo>
                <a:close/>
              </a:path>
            </a:pathLst>
          </a:custGeom>
          <a:ln w="25399">
            <a:solidFill>
              <a:srgbClr val="122144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2412" y="4523054"/>
            <a:ext cx="4876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+200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383" y="0"/>
            <a:ext cx="4408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Incidence -</a:t>
            </a:r>
            <a:r>
              <a:rPr spc="-25" dirty="0"/>
              <a:t> </a:t>
            </a:r>
            <a:r>
              <a:rPr spc="-15" dirty="0"/>
              <a:t>Mortality</a:t>
            </a:r>
          </a:p>
        </p:txBody>
      </p:sp>
      <p:sp>
        <p:nvSpPr>
          <p:cNvPr id="10" name="object 10"/>
          <p:cNvSpPr/>
          <p:nvPr/>
        </p:nvSpPr>
        <p:spPr>
          <a:xfrm>
            <a:off x="7909559" y="5961888"/>
            <a:ext cx="4038600" cy="242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6193916" y="6448864"/>
            <a:ext cx="4895215" cy="15837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 Narrow"/>
                <a:ea typeface="+mn-ea"/>
              </a:rPr>
              <a:t> 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3544" y="1191767"/>
            <a:ext cx="10344912" cy="4189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1158"/>
            <a:ext cx="51028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Age </a:t>
            </a:r>
            <a:r>
              <a:rPr spc="-5" dirty="0"/>
              <a:t>and </a:t>
            </a:r>
            <a:r>
              <a:rPr spc="-35" dirty="0"/>
              <a:t>Prostate</a:t>
            </a:r>
            <a:r>
              <a:rPr dirty="0"/>
              <a:t> </a:t>
            </a:r>
            <a:r>
              <a:rPr spc="-10" dirty="0"/>
              <a:t>cancer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824280" y="6427792"/>
            <a:ext cx="1084580" cy="27956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GB" dirty="0"/>
              <a:t> 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6193916" y="6448864"/>
            <a:ext cx="4895215" cy="28148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GB" spc="-5" dirty="0"/>
              <a:t> </a:t>
            </a:r>
            <a:endParaRPr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52621" y="1904238"/>
            <a:ext cx="921257" cy="7879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4033" y="1173126"/>
            <a:ext cx="5321300" cy="434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PSA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170"/>
              </a:spcBef>
              <a:spcAft>
                <a:spcPts val="0"/>
              </a:spcAft>
              <a:buClrTx/>
              <a:buSzPct val="33928"/>
              <a:buFont typeface="Wingdings"/>
              <a:buChar char=""/>
              <a:tabLst>
                <a:tab pos="355600" algn="l"/>
                <a:tab pos="307340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Organ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specific </a:t>
            </a:r>
            <a:r>
              <a:rPr kumimoji="0" sz="2800" b="1" i="1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not</a:t>
            </a:r>
            <a:r>
              <a:rPr kumimoji="0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	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disease</a:t>
            </a:r>
            <a:r>
              <a:rPr kumimoji="0" sz="28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specific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Tx/>
              <a:buSzPct val="33928"/>
              <a:buFont typeface="Wingdings"/>
              <a:buChar char=""/>
              <a:tabLst>
                <a:tab pos="35560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Elevated</a:t>
            </a:r>
            <a:r>
              <a:rPr kumimoji="0" sz="28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PSA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1C4F27"/>
              </a:buClr>
              <a:buSzPct val="33928"/>
              <a:buFont typeface="Wingdings"/>
              <a:buChar char=""/>
              <a:tabLst>
                <a:tab pos="75565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BPH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1C4F27"/>
              </a:buClr>
              <a:buSzPct val="33928"/>
              <a:buFont typeface="Wingdings"/>
              <a:buChar char=""/>
              <a:tabLst>
                <a:tab pos="75565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Infection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1C4F27"/>
              </a:buClr>
              <a:buSzPct val="33928"/>
              <a:buFont typeface="Wingdings"/>
              <a:buChar char=""/>
              <a:tabLst>
                <a:tab pos="75565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Infarction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1C4F27"/>
              </a:buClr>
              <a:buSzPct val="33928"/>
              <a:buFont typeface="Wingdings"/>
              <a:buChar char=""/>
              <a:tabLst>
                <a:tab pos="75565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Instrumentation, massage,</a:t>
            </a:r>
            <a:r>
              <a:rPr kumimoji="0" sz="28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DRE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7556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70"/>
              </a:spcBef>
              <a:spcAft>
                <a:spcPts val="0"/>
              </a:spcAft>
              <a:buClr>
                <a:srgbClr val="1C4F27"/>
              </a:buClr>
              <a:buSzPct val="33928"/>
              <a:buFont typeface="Wingdings"/>
              <a:buChar char=""/>
              <a:tabLst>
                <a:tab pos="755650" algn="l"/>
              </a:tabLst>
              <a:defRPr/>
            </a:pP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Sports, sexual</a:t>
            </a:r>
            <a:r>
              <a:rPr kumimoji="0" sz="280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activity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23875"/>
            <a:ext cx="1818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C000"/>
                </a:solidFill>
              </a:rPr>
              <a:t>Diagnosis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829" y="274635"/>
            <a:ext cx="9266555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USPSTF: </a:t>
            </a:r>
            <a:r>
              <a:rPr dirty="0"/>
              <a:t>Against </a:t>
            </a:r>
            <a:r>
              <a:rPr spc="-5" dirty="0"/>
              <a:t>PSA </a:t>
            </a:r>
            <a:r>
              <a:rPr dirty="0"/>
              <a:t>screening in</a:t>
            </a:r>
            <a:r>
              <a:rPr lang="el-GR" dirty="0"/>
              <a:t> </a:t>
            </a:r>
            <a:r>
              <a:rPr spc="-565" dirty="0"/>
              <a:t> </a:t>
            </a:r>
            <a:r>
              <a:rPr dirty="0"/>
              <a:t>2012</a:t>
            </a:r>
          </a:p>
        </p:txBody>
      </p:sp>
      <p:sp>
        <p:nvSpPr>
          <p:cNvPr id="3" name="object 3"/>
          <p:cNvSpPr/>
          <p:nvPr/>
        </p:nvSpPr>
        <p:spPr>
          <a:xfrm>
            <a:off x="1418844" y="1895855"/>
            <a:ext cx="3636263" cy="162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67272" y="2380488"/>
            <a:ext cx="5381243" cy="2980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8076" y="3729228"/>
            <a:ext cx="5404103" cy="28392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445753" y="5866814"/>
            <a:ext cx="4523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“ </a:t>
            </a:r>
            <a:r>
              <a:rPr sz="1800" spc="-10" dirty="0">
                <a:latin typeface="Calibri"/>
                <a:cs typeface="Calibri"/>
              </a:rPr>
              <a:t>There </a:t>
            </a:r>
            <a:r>
              <a:rPr sz="1800" spc="-5" dirty="0">
                <a:latin typeface="Calibri"/>
                <a:cs typeface="Calibri"/>
              </a:rPr>
              <a:t>is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small </a:t>
            </a:r>
            <a:r>
              <a:rPr sz="1800" spc="-10" dirty="0">
                <a:latin typeface="Calibri"/>
                <a:cs typeface="Calibri"/>
              </a:rPr>
              <a:t>potential </a:t>
            </a:r>
            <a:r>
              <a:rPr sz="1800" spc="-5" dirty="0">
                <a:latin typeface="Calibri"/>
                <a:cs typeface="Calibri"/>
              </a:rPr>
              <a:t>benefit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there are  significant potential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harms”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1130808"/>
            <a:ext cx="7772400" cy="491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1158"/>
            <a:ext cx="2071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Screening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824280" y="6427792"/>
            <a:ext cx="1084580" cy="27956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GB" dirty="0"/>
              <a:t> 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6193916" y="6448864"/>
            <a:ext cx="4895215" cy="28148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GB" spc="-5" dirty="0"/>
              <a:t> </a:t>
            </a:r>
            <a:endParaRPr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694429" marR="5080" indent="-3284854">
              <a:lnSpc>
                <a:spcPts val="4750"/>
              </a:lnSpc>
              <a:spcBef>
                <a:spcPts val="700"/>
              </a:spcBef>
            </a:pPr>
            <a:r>
              <a:rPr spc="-10" dirty="0"/>
              <a:t>Προσυμπτωματικός </a:t>
            </a:r>
            <a:r>
              <a:rPr spc="-15" dirty="0"/>
              <a:t>έλεγχος </a:t>
            </a:r>
            <a:r>
              <a:rPr spc="-5" dirty="0"/>
              <a:t>πληθυσμού:  χρειάζεται?</a:t>
            </a:r>
          </a:p>
        </p:txBody>
      </p:sp>
      <p:sp>
        <p:nvSpPr>
          <p:cNvPr id="3" name="object 3"/>
          <p:cNvSpPr/>
          <p:nvPr/>
        </p:nvSpPr>
        <p:spPr>
          <a:xfrm>
            <a:off x="2737866" y="1143000"/>
            <a:ext cx="6716268" cy="4843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57600" y="6096000"/>
            <a:ext cx="3839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5" dirty="0">
                <a:latin typeface="Times New Roman"/>
                <a:cs typeface="Times New Roman"/>
              </a:rPr>
              <a:t>To </a:t>
            </a:r>
            <a:r>
              <a:rPr sz="2800" spc="-10" dirty="0">
                <a:latin typeface="Times New Roman"/>
                <a:cs typeface="Times New Roman"/>
              </a:rPr>
              <a:t>screen </a:t>
            </a:r>
            <a:r>
              <a:rPr sz="2800" spc="-5" dirty="0">
                <a:latin typeface="Times New Roman"/>
                <a:cs typeface="Times New Roman"/>
              </a:rPr>
              <a:t>or not to</a:t>
            </a:r>
            <a:r>
              <a:rPr sz="2800" spc="1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screen?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1165860"/>
            <a:ext cx="7772400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1158"/>
            <a:ext cx="2071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Screening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824280" y="6427792"/>
            <a:ext cx="1084580" cy="27956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GB" dirty="0"/>
              <a:t> 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6193916" y="6448864"/>
            <a:ext cx="4895215" cy="28148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GB" spc="-5" dirty="0"/>
              <a:t> </a:t>
            </a:r>
            <a:endParaRPr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0990" y="4092321"/>
            <a:ext cx="1412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September 2022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4294967295"/>
          </p:nvPr>
        </p:nvSpPr>
        <p:spPr>
          <a:xfrm>
            <a:off x="824280" y="6427792"/>
            <a:ext cx="1084580" cy="27956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18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6193916" y="6448864"/>
            <a:ext cx="4895215" cy="28148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1158"/>
            <a:ext cx="2071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-15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Screening</a:t>
            </a: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9DC5D-4E2D-C389-A607-CC7B799C3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FF99B65-FF0E-C08C-254A-F29BDF252EB3}"/>
              </a:ext>
            </a:extLst>
          </p:cNvPr>
          <p:cNvSpPr/>
          <p:nvPr/>
        </p:nvSpPr>
        <p:spPr>
          <a:xfrm>
            <a:off x="0" y="1288062"/>
            <a:ext cx="12192000" cy="5572046"/>
          </a:xfrm>
          <a:prstGeom prst="rect">
            <a:avLst/>
          </a:prstGeom>
          <a:blipFill>
            <a:blip r:embed="rId2" cstate="print"/>
            <a:stretch>
              <a:fillRect l="-3125" r="-4999"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8C844E-E21B-5BAB-91C3-54A3941C0FE0}"/>
              </a:ext>
            </a:extLst>
          </p:cNvPr>
          <p:cNvGrpSpPr/>
          <p:nvPr/>
        </p:nvGrpSpPr>
        <p:grpSpPr>
          <a:xfrm>
            <a:off x="2438400" y="66005"/>
            <a:ext cx="7096504" cy="1180306"/>
            <a:chOff x="2547748" y="606551"/>
            <a:chExt cx="7096504" cy="1180306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2E404E6-8D80-48FA-F527-955171C3613D}"/>
                </a:ext>
              </a:extLst>
            </p:cNvPr>
            <p:cNvSpPr/>
            <p:nvPr/>
          </p:nvSpPr>
          <p:spPr>
            <a:xfrm>
              <a:off x="2548127" y="606551"/>
              <a:ext cx="7096125" cy="1138555"/>
            </a:xfrm>
            <a:custGeom>
              <a:avLst/>
              <a:gdLst/>
              <a:ahLst/>
              <a:cxnLst/>
              <a:rect l="l" t="t" r="r" b="b"/>
              <a:pathLst>
                <a:path w="7096125" h="1138555">
                  <a:moveTo>
                    <a:pt x="6906006" y="0"/>
                  </a:moveTo>
                  <a:lnTo>
                    <a:pt x="189738" y="0"/>
                  </a:lnTo>
                  <a:lnTo>
                    <a:pt x="139303" y="6778"/>
                  </a:lnTo>
                  <a:lnTo>
                    <a:pt x="93979" y="25908"/>
                  </a:lnTo>
                  <a:lnTo>
                    <a:pt x="55578" y="55578"/>
                  </a:lnTo>
                  <a:lnTo>
                    <a:pt x="25907" y="93980"/>
                  </a:lnTo>
                  <a:lnTo>
                    <a:pt x="6778" y="139303"/>
                  </a:lnTo>
                  <a:lnTo>
                    <a:pt x="0" y="189737"/>
                  </a:lnTo>
                  <a:lnTo>
                    <a:pt x="0" y="948689"/>
                  </a:lnTo>
                  <a:lnTo>
                    <a:pt x="6778" y="999124"/>
                  </a:lnTo>
                  <a:lnTo>
                    <a:pt x="25908" y="1044448"/>
                  </a:lnTo>
                  <a:lnTo>
                    <a:pt x="55578" y="1082849"/>
                  </a:lnTo>
                  <a:lnTo>
                    <a:pt x="93980" y="1112520"/>
                  </a:lnTo>
                  <a:lnTo>
                    <a:pt x="139303" y="1131649"/>
                  </a:lnTo>
                  <a:lnTo>
                    <a:pt x="189738" y="1138427"/>
                  </a:lnTo>
                  <a:lnTo>
                    <a:pt x="6906006" y="1138427"/>
                  </a:lnTo>
                  <a:lnTo>
                    <a:pt x="6956440" y="1131649"/>
                  </a:lnTo>
                  <a:lnTo>
                    <a:pt x="7001763" y="1112520"/>
                  </a:lnTo>
                  <a:lnTo>
                    <a:pt x="7040165" y="1082849"/>
                  </a:lnTo>
                  <a:lnTo>
                    <a:pt x="7069835" y="1044448"/>
                  </a:lnTo>
                  <a:lnTo>
                    <a:pt x="7088965" y="999124"/>
                  </a:lnTo>
                  <a:lnTo>
                    <a:pt x="7095744" y="948689"/>
                  </a:lnTo>
                  <a:lnTo>
                    <a:pt x="7095744" y="189737"/>
                  </a:lnTo>
                  <a:lnTo>
                    <a:pt x="7088965" y="139303"/>
                  </a:lnTo>
                  <a:lnTo>
                    <a:pt x="7069836" y="93980"/>
                  </a:lnTo>
                  <a:lnTo>
                    <a:pt x="7040165" y="55578"/>
                  </a:lnTo>
                  <a:lnTo>
                    <a:pt x="7001764" y="25908"/>
                  </a:lnTo>
                  <a:lnTo>
                    <a:pt x="6956440" y="6778"/>
                  </a:lnTo>
                  <a:lnTo>
                    <a:pt x="69060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7FDA98ED-4BFC-1748-78A4-72726CE0004C}"/>
                </a:ext>
              </a:extLst>
            </p:cNvPr>
            <p:cNvSpPr/>
            <p:nvPr/>
          </p:nvSpPr>
          <p:spPr>
            <a:xfrm>
              <a:off x="2547748" y="648302"/>
              <a:ext cx="7096125" cy="1138555"/>
            </a:xfrm>
            <a:custGeom>
              <a:avLst/>
              <a:gdLst/>
              <a:ahLst/>
              <a:cxnLst/>
              <a:rect l="l" t="t" r="r" b="b"/>
              <a:pathLst>
                <a:path w="7096125" h="1138555">
                  <a:moveTo>
                    <a:pt x="0" y="189737"/>
                  </a:moveTo>
                  <a:lnTo>
                    <a:pt x="6778" y="139303"/>
                  </a:lnTo>
                  <a:lnTo>
                    <a:pt x="25907" y="93979"/>
                  </a:lnTo>
                  <a:lnTo>
                    <a:pt x="55578" y="55578"/>
                  </a:lnTo>
                  <a:lnTo>
                    <a:pt x="93980" y="25907"/>
                  </a:lnTo>
                  <a:lnTo>
                    <a:pt x="139303" y="6778"/>
                  </a:lnTo>
                  <a:lnTo>
                    <a:pt x="189738" y="0"/>
                  </a:lnTo>
                  <a:lnTo>
                    <a:pt x="6906006" y="0"/>
                  </a:lnTo>
                  <a:lnTo>
                    <a:pt x="6956440" y="6778"/>
                  </a:lnTo>
                  <a:lnTo>
                    <a:pt x="7001764" y="25908"/>
                  </a:lnTo>
                  <a:lnTo>
                    <a:pt x="7040165" y="55578"/>
                  </a:lnTo>
                  <a:lnTo>
                    <a:pt x="7069836" y="93980"/>
                  </a:lnTo>
                  <a:lnTo>
                    <a:pt x="7088965" y="139303"/>
                  </a:lnTo>
                  <a:lnTo>
                    <a:pt x="7095744" y="189737"/>
                  </a:lnTo>
                  <a:lnTo>
                    <a:pt x="7095744" y="948689"/>
                  </a:lnTo>
                  <a:lnTo>
                    <a:pt x="7088965" y="999124"/>
                  </a:lnTo>
                  <a:lnTo>
                    <a:pt x="7069835" y="1044448"/>
                  </a:lnTo>
                  <a:lnTo>
                    <a:pt x="7040165" y="1082849"/>
                  </a:lnTo>
                  <a:lnTo>
                    <a:pt x="7001763" y="1112520"/>
                  </a:lnTo>
                  <a:lnTo>
                    <a:pt x="6956440" y="1131649"/>
                  </a:lnTo>
                  <a:lnTo>
                    <a:pt x="6906006" y="1138427"/>
                  </a:lnTo>
                  <a:lnTo>
                    <a:pt x="189738" y="1138427"/>
                  </a:lnTo>
                  <a:lnTo>
                    <a:pt x="139303" y="1131649"/>
                  </a:lnTo>
                  <a:lnTo>
                    <a:pt x="93980" y="1112519"/>
                  </a:lnTo>
                  <a:lnTo>
                    <a:pt x="55578" y="1082849"/>
                  </a:lnTo>
                  <a:lnTo>
                    <a:pt x="25908" y="1044447"/>
                  </a:lnTo>
                  <a:lnTo>
                    <a:pt x="6778" y="999124"/>
                  </a:lnTo>
                  <a:lnTo>
                    <a:pt x="0" y="948689"/>
                  </a:lnTo>
                  <a:lnTo>
                    <a:pt x="0" y="189737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3831166-A07A-3A64-700C-66B004A40FD6}"/>
                </a:ext>
              </a:extLst>
            </p:cNvPr>
            <p:cNvSpPr txBox="1"/>
            <p:nvPr/>
          </p:nvSpPr>
          <p:spPr>
            <a:xfrm>
              <a:off x="4480940" y="1465833"/>
              <a:ext cx="284734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1200" cap="none" spc="-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Van </a:t>
              </a: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Poppel et al </a:t>
              </a:r>
              <a:r>
                <a:rPr kumimoji="0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Eur </a:t>
              </a:r>
              <a:r>
                <a:rPr kumimoji="0" sz="1400" b="0" i="1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Urol </a:t>
              </a: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79:327-329,</a:t>
              </a:r>
              <a:r>
                <a:rPr kumimoji="0" sz="1400" b="0" i="0" u="none" strike="noStrike" kern="1200" cap="none" spc="7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 </a:t>
              </a: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Arial Narrow"/>
                </a:rPr>
                <a:t>2021</a:t>
              </a: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endParaRPr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CABE36B-1B5E-01B8-E057-E15EAAAD7D2D}"/>
                </a:ext>
              </a:extLst>
            </p:cNvPr>
            <p:cNvSpPr/>
            <p:nvPr/>
          </p:nvSpPr>
          <p:spPr>
            <a:xfrm>
              <a:off x="2802635" y="713231"/>
              <a:ext cx="716279" cy="8884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3991A26A-869D-E5CF-3F11-C27E2183F7E0}"/>
                </a:ext>
              </a:extLst>
            </p:cNvPr>
            <p:cNvSpPr/>
            <p:nvPr/>
          </p:nvSpPr>
          <p:spPr>
            <a:xfrm>
              <a:off x="3587496" y="734568"/>
              <a:ext cx="5928359" cy="77723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DC0B8C76-F7A6-7B95-B849-CAB4669D0F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739" y="21158"/>
            <a:ext cx="2071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Screening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BCA150B8-F157-F140-BAD0-F77E73113BDD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xfrm>
            <a:off x="824280" y="6427792"/>
            <a:ext cx="1084580" cy="187231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 Narrow"/>
                <a:ea typeface="+mn-ea"/>
              </a:rPr>
              <a:t> </a:t>
            </a:r>
            <a:endParaRPr kumimoji="0" sz="1200" b="1" i="0" u="none" strike="noStrike" kern="1200" cap="none" spc="-5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9C60F76-78A8-FB8B-0326-A728D6DB99C4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6193916" y="6448864"/>
            <a:ext cx="4895215" cy="158377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 Narrow"/>
                <a:ea typeface="+mn-ea"/>
              </a:rPr>
              <a:t> 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5823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3875"/>
            <a:ext cx="184086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C000"/>
                </a:solidFill>
              </a:rPr>
              <a:t>Screening</a:t>
            </a:r>
          </a:p>
        </p:txBody>
      </p:sp>
      <p:sp>
        <p:nvSpPr>
          <p:cNvPr id="3" name="object 3"/>
          <p:cNvSpPr/>
          <p:nvPr/>
        </p:nvSpPr>
        <p:spPr>
          <a:xfrm>
            <a:off x="9905" y="563118"/>
            <a:ext cx="2928365" cy="154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5" y="6092952"/>
            <a:ext cx="2753867" cy="765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07408" y="90677"/>
            <a:ext cx="4332731" cy="1813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32126" y="2132076"/>
            <a:ext cx="8083295" cy="3960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6602" y="3497579"/>
            <a:ext cx="1407160" cy="905510"/>
          </a:xfrm>
          <a:custGeom>
            <a:avLst/>
            <a:gdLst/>
            <a:ahLst/>
            <a:cxnLst/>
            <a:rect l="l" t="t" r="r" b="b"/>
            <a:pathLst>
              <a:path w="1407160" h="905510">
                <a:moveTo>
                  <a:pt x="954024" y="0"/>
                </a:moveTo>
                <a:lnTo>
                  <a:pt x="954024" y="226314"/>
                </a:lnTo>
                <a:lnTo>
                  <a:pt x="0" y="226314"/>
                </a:lnTo>
                <a:lnTo>
                  <a:pt x="226314" y="452628"/>
                </a:lnTo>
                <a:lnTo>
                  <a:pt x="0" y="678942"/>
                </a:lnTo>
                <a:lnTo>
                  <a:pt x="954024" y="678942"/>
                </a:lnTo>
                <a:lnTo>
                  <a:pt x="954024" y="905256"/>
                </a:lnTo>
                <a:lnTo>
                  <a:pt x="1406652" y="452628"/>
                </a:lnTo>
                <a:lnTo>
                  <a:pt x="9540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3875"/>
            <a:ext cx="1818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C000"/>
                </a:solidFill>
              </a:rPr>
              <a:t>Diagnosis</a:t>
            </a:r>
          </a:p>
        </p:txBody>
      </p:sp>
      <p:sp>
        <p:nvSpPr>
          <p:cNvPr id="3" name="object 3"/>
          <p:cNvSpPr/>
          <p:nvPr/>
        </p:nvSpPr>
        <p:spPr>
          <a:xfrm>
            <a:off x="9905" y="646176"/>
            <a:ext cx="2928365" cy="154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5" y="6092952"/>
            <a:ext cx="2753867" cy="765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07408" y="90677"/>
            <a:ext cx="4332731" cy="1813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74992" y="6484620"/>
            <a:ext cx="3695699" cy="3368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3869" y="2831592"/>
            <a:ext cx="11224259" cy="2307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3875"/>
            <a:ext cx="1818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C000"/>
                </a:solidFill>
              </a:rPr>
              <a:t>Diagnosis</a:t>
            </a:r>
          </a:p>
        </p:txBody>
      </p:sp>
      <p:sp>
        <p:nvSpPr>
          <p:cNvPr id="3" name="object 3"/>
          <p:cNvSpPr/>
          <p:nvPr/>
        </p:nvSpPr>
        <p:spPr>
          <a:xfrm>
            <a:off x="759713" y="1193291"/>
            <a:ext cx="10549889" cy="5382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14449" y="536023"/>
            <a:ext cx="6850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PATHOLOGY 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– </a:t>
            </a:r>
            <a:r>
              <a:rPr kumimoji="0" sz="3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GLEASON </a:t>
            </a:r>
            <a:r>
              <a:rPr kumimoji="0" sz="24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(EVA</a:t>
            </a:r>
            <a:r>
              <a:rPr kumimoji="0" sz="2400" b="1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COMPERAT)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2235" y="174405"/>
            <a:ext cx="8423365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Disease continuum </a:t>
            </a:r>
            <a:r>
              <a:rPr dirty="0"/>
              <a:t>in </a:t>
            </a:r>
            <a:r>
              <a:rPr spc="-25" dirty="0"/>
              <a:t>prostate</a:t>
            </a:r>
            <a:r>
              <a:rPr spc="-110" dirty="0"/>
              <a:t> </a:t>
            </a:r>
            <a:r>
              <a:rPr spc="-5" dirty="0"/>
              <a:t>cancer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55983" y="1476855"/>
            <a:ext cx="11052313" cy="45959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C00FE17-1E71-F3D3-5936-6B02B75E01AA}"/>
              </a:ext>
            </a:extLst>
          </p:cNvPr>
          <p:cNvSpPr/>
          <p:nvPr/>
        </p:nvSpPr>
        <p:spPr>
          <a:xfrm>
            <a:off x="483704" y="2276855"/>
            <a:ext cx="1664208" cy="19870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23875"/>
            <a:ext cx="3298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C000"/>
                </a:solidFill>
              </a:rPr>
              <a:t>Risk</a:t>
            </a:r>
            <a:r>
              <a:rPr spc="-65" dirty="0">
                <a:solidFill>
                  <a:srgbClr val="FFC000"/>
                </a:solidFill>
              </a:rPr>
              <a:t> </a:t>
            </a:r>
            <a:r>
              <a:rPr spc="-5" dirty="0">
                <a:solidFill>
                  <a:srgbClr val="FFC000"/>
                </a:solidFill>
              </a:rPr>
              <a:t>classification</a:t>
            </a:r>
          </a:p>
        </p:txBody>
      </p:sp>
      <p:sp>
        <p:nvSpPr>
          <p:cNvPr id="3" name="object 3"/>
          <p:cNvSpPr/>
          <p:nvPr/>
        </p:nvSpPr>
        <p:spPr>
          <a:xfrm>
            <a:off x="214122" y="2357628"/>
            <a:ext cx="11763756" cy="2820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9C7535-D0CF-45AF-8C76-68F32C49B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2" t="13987" r="20295" b="16339"/>
          <a:stretch/>
        </p:blipFill>
        <p:spPr>
          <a:xfrm>
            <a:off x="1165412" y="0"/>
            <a:ext cx="9696749" cy="662611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EE21BD3-E9DC-4F37-BA9C-90456AA59217}"/>
              </a:ext>
            </a:extLst>
          </p:cNvPr>
          <p:cNvSpPr/>
          <p:nvPr/>
        </p:nvSpPr>
        <p:spPr>
          <a:xfrm>
            <a:off x="4778188" y="4159624"/>
            <a:ext cx="5208494" cy="25549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607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7B795A-0655-4BA8-8957-AD9BC6BFEA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71" t="19867" r="23750" b="19867"/>
          <a:stretch/>
        </p:blipFill>
        <p:spPr>
          <a:xfrm>
            <a:off x="1281953" y="519952"/>
            <a:ext cx="9285520" cy="602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80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262" y="2459735"/>
            <a:ext cx="11683746" cy="2790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23878"/>
            <a:ext cx="5232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C000"/>
                </a:solidFill>
                <a:latin typeface="Arial Narrow"/>
                <a:cs typeface="Arial Narrow"/>
              </a:rPr>
              <a:t>Active surveillance </a:t>
            </a:r>
            <a:r>
              <a:rPr sz="3600" b="1" dirty="0">
                <a:solidFill>
                  <a:srgbClr val="FFC000"/>
                </a:solidFill>
                <a:latin typeface="Arial Narrow"/>
                <a:cs typeface="Arial Narrow"/>
              </a:rPr>
              <a:t>vs</a:t>
            </a:r>
            <a:r>
              <a:rPr sz="3600" b="1" spc="-60" dirty="0">
                <a:solidFill>
                  <a:srgbClr val="FFC000"/>
                </a:solidFill>
                <a:latin typeface="Arial Narrow"/>
                <a:cs typeface="Arial Narrow"/>
              </a:rPr>
              <a:t> </a:t>
            </a:r>
            <a:r>
              <a:rPr sz="3600" b="1" spc="-125" dirty="0">
                <a:solidFill>
                  <a:srgbClr val="FFC000"/>
                </a:solidFill>
                <a:latin typeface="Arial Narrow"/>
                <a:cs typeface="Arial Narrow"/>
              </a:rPr>
              <a:t>WAWA</a:t>
            </a:r>
            <a:endParaRPr sz="36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44AC49-3E19-4B43-AA15-56A2111DEB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38" t="18040" r="29763" b="22876"/>
          <a:stretch/>
        </p:blipFill>
        <p:spPr>
          <a:xfrm>
            <a:off x="1004047" y="91684"/>
            <a:ext cx="9753600" cy="667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855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6BF2-6D66-4DBA-B24C-075BA9F9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41" y="318417"/>
            <a:ext cx="4934447" cy="276999"/>
          </a:xfrm>
        </p:spPr>
        <p:txBody>
          <a:bodyPr/>
          <a:lstStyle/>
          <a:p>
            <a:pPr algn="ctr"/>
            <a:r>
              <a:rPr lang="en-US" dirty="0"/>
              <a:t>LHRH agonist vs antagonist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209627-2363-4E8C-99E0-6FE163BCF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88" t="31515" r="50984" b="39124"/>
          <a:stretch/>
        </p:blipFill>
        <p:spPr>
          <a:xfrm>
            <a:off x="851402" y="1084653"/>
            <a:ext cx="9454858" cy="5196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014F0C-52A8-4511-BDBC-71E85667CB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5" t="17163" r="4117" b="19201"/>
          <a:stretch/>
        </p:blipFill>
        <p:spPr>
          <a:xfrm>
            <a:off x="1503126" y="1084653"/>
            <a:ext cx="8731056" cy="5196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C48B73-9E3C-4044-81A7-2B96358A9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133" y="977355"/>
            <a:ext cx="5164667" cy="54106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9951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400" y="856403"/>
            <a:ext cx="4213013" cy="5059954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933" defTabSz="1219170">
              <a:spcBef>
                <a:spcPts val="173"/>
              </a:spcBef>
            </a:pPr>
            <a:r>
              <a:rPr sz="3667" b="1" spc="7" dirty="0">
                <a:solidFill>
                  <a:prstClr val="black"/>
                </a:solidFill>
                <a:latin typeface="Calibri"/>
                <a:cs typeface="Calibri"/>
              </a:rPr>
              <a:t>Acute</a:t>
            </a:r>
            <a:endParaRPr sz="3667">
              <a:solidFill>
                <a:prstClr val="black"/>
              </a:solidFill>
              <a:latin typeface="Calibri"/>
              <a:cs typeface="Calibri"/>
            </a:endParaRPr>
          </a:p>
          <a:p>
            <a:pPr marL="397923" indent="-380990" defTabSz="1219170">
              <a:spcBef>
                <a:spcPts val="3013"/>
              </a:spcBef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667" spc="7" dirty="0">
                <a:solidFill>
                  <a:prstClr val="black"/>
                </a:solidFill>
                <a:latin typeface="Calibri"/>
                <a:cs typeface="Calibri"/>
              </a:rPr>
              <a:t>Decreased</a:t>
            </a:r>
            <a:r>
              <a:rPr sz="3667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667" spc="7" dirty="0">
                <a:solidFill>
                  <a:prstClr val="black"/>
                </a:solidFill>
                <a:latin typeface="Calibri"/>
                <a:cs typeface="Calibri"/>
              </a:rPr>
              <a:t>libido</a:t>
            </a:r>
            <a:endParaRPr sz="3667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67"/>
              </a:spcBef>
              <a:buFont typeface="Arial"/>
              <a:buChar char="•"/>
            </a:pPr>
            <a:endParaRPr sz="38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7923" indent="-380990" defTabSz="1219170"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667" dirty="0">
                <a:solidFill>
                  <a:prstClr val="black"/>
                </a:solidFill>
                <a:latin typeface="Calibri"/>
                <a:cs typeface="Calibri"/>
              </a:rPr>
              <a:t>Erectile </a:t>
            </a:r>
            <a:r>
              <a:rPr sz="3667" spc="7" dirty="0">
                <a:solidFill>
                  <a:prstClr val="black"/>
                </a:solidFill>
                <a:latin typeface="Calibri"/>
                <a:cs typeface="Calibri"/>
              </a:rPr>
              <a:t>dysfunction</a:t>
            </a:r>
            <a:endParaRPr sz="3667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13"/>
              </a:spcBef>
              <a:buFont typeface="Arial"/>
              <a:buChar char="•"/>
            </a:pPr>
            <a:endParaRPr sz="40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7923" indent="-380990" defTabSz="1219170"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667" spc="13" dirty="0">
                <a:solidFill>
                  <a:prstClr val="black"/>
                </a:solidFill>
                <a:latin typeface="Calibri"/>
                <a:cs typeface="Calibri"/>
              </a:rPr>
              <a:t>Hot</a:t>
            </a:r>
            <a:r>
              <a:rPr sz="3667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667" spc="7" dirty="0">
                <a:solidFill>
                  <a:prstClr val="black"/>
                </a:solidFill>
                <a:latin typeface="Calibri"/>
                <a:cs typeface="Calibri"/>
              </a:rPr>
              <a:t>flushes</a:t>
            </a:r>
            <a:endParaRPr sz="3667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67"/>
              </a:spcBef>
              <a:buFont typeface="Arial"/>
              <a:buChar char="•"/>
            </a:pPr>
            <a:endParaRPr sz="386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7923" indent="-380990" defTabSz="1219170"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667" dirty="0">
                <a:solidFill>
                  <a:prstClr val="black"/>
                </a:solidFill>
                <a:latin typeface="Calibri"/>
                <a:cs typeface="Calibri"/>
              </a:rPr>
              <a:t>Fatigue</a:t>
            </a:r>
            <a:endParaRPr sz="3667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05800" y="1270000"/>
            <a:ext cx="3352800" cy="436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57409" y="200378"/>
            <a:ext cx="5677183" cy="75661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pc="-53" dirty="0"/>
              <a:t>ADT: </a:t>
            </a:r>
            <a:r>
              <a:rPr spc="-13" dirty="0"/>
              <a:t>Side</a:t>
            </a:r>
            <a:r>
              <a:rPr spc="-47" dirty="0"/>
              <a:t> </a:t>
            </a:r>
            <a:r>
              <a:rPr spc="-27" dirty="0"/>
              <a:t>Effects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423" y="4043765"/>
            <a:ext cx="16789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7923" indent="-380990" defTabSz="1219170">
              <a:spcBef>
                <a:spcPts val="133"/>
              </a:spcBef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200" spc="-20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3200" spc="7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3200" spc="40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3200" spc="-40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3200" spc="13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05800" y="1270000"/>
            <a:ext cx="3352800" cy="436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21917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423" y="1116752"/>
            <a:ext cx="7495540" cy="2507524"/>
          </a:xfrm>
          <a:prstGeom prst="rect">
            <a:avLst/>
          </a:prstGeom>
        </p:spPr>
        <p:txBody>
          <a:bodyPr vert="horz" wrap="square" lIns="0" tIns="22013" rIns="0" bIns="0" rtlCol="0">
            <a:spAutoFit/>
          </a:bodyPr>
          <a:lstStyle/>
          <a:p>
            <a:pPr marL="16933" defTabSz="1219170">
              <a:spcBef>
                <a:spcPts val="173"/>
              </a:spcBef>
            </a:pPr>
            <a:r>
              <a:rPr sz="3667" b="1" spc="13" dirty="0">
                <a:solidFill>
                  <a:prstClr val="black"/>
                </a:solidFill>
                <a:latin typeface="Calibri"/>
                <a:cs typeface="Calibri"/>
              </a:rPr>
              <a:t>Chronic</a:t>
            </a:r>
            <a:endParaRPr sz="3667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97923" indent="-380990" defTabSz="1219170">
              <a:spcBef>
                <a:spcPts val="3280"/>
              </a:spcBef>
              <a:buFont typeface="Arial"/>
              <a:buChar char="•"/>
              <a:tabLst>
                <a:tab pos="397923" algn="l"/>
                <a:tab pos="398770" algn="l"/>
                <a:tab pos="4460127" algn="l"/>
                <a:tab pos="4841966" algn="l"/>
              </a:tabLst>
            </a:pP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Anemia	</a:t>
            </a:r>
            <a:r>
              <a:rPr sz="4800" baseline="1157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4800" spc="-20" baseline="1157" dirty="0">
                <a:solidFill>
                  <a:prstClr val="black"/>
                </a:solidFill>
                <a:latin typeface="Calibri"/>
                <a:cs typeface="Calibri"/>
              </a:rPr>
              <a:t>Sarcopenia</a:t>
            </a:r>
            <a:endParaRPr sz="4800" baseline="1157" dirty="0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40"/>
              </a:spcBef>
              <a:buFont typeface="Arial"/>
              <a:buChar char="•"/>
            </a:pPr>
            <a:endParaRPr sz="3333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7923" indent="-380990" defTabSz="1219170">
              <a:buFont typeface="Arial"/>
              <a:buChar char="•"/>
              <a:tabLst>
                <a:tab pos="397923" algn="l"/>
                <a:tab pos="398770" algn="l"/>
                <a:tab pos="4460127" algn="l"/>
                <a:tab pos="4841966" algn="l"/>
              </a:tabLst>
            </a:pPr>
            <a:r>
              <a:rPr sz="3200" b="1" spc="-13" dirty="0">
                <a:solidFill>
                  <a:prstClr val="black"/>
                </a:solidFill>
                <a:latin typeface="Calibri"/>
                <a:cs typeface="Calibri"/>
              </a:rPr>
              <a:t>Osteoporosis/fractures	</a:t>
            </a:r>
            <a:r>
              <a:rPr sz="4800" baseline="1157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4800" spc="-9" baseline="1157" dirty="0">
                <a:solidFill>
                  <a:prstClr val="black"/>
                </a:solidFill>
                <a:latin typeface="Calibri"/>
                <a:cs typeface="Calibri"/>
              </a:rPr>
              <a:t>Lipid</a:t>
            </a:r>
            <a:r>
              <a:rPr sz="4800" spc="-49" baseline="115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800" spc="-40" baseline="1157" dirty="0">
                <a:solidFill>
                  <a:prstClr val="black"/>
                </a:solidFill>
                <a:latin typeface="Calibri"/>
                <a:cs typeface="Calibri"/>
              </a:rPr>
              <a:t>alterations</a:t>
            </a:r>
            <a:endParaRPr sz="4800" baseline="1157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5154" y="4049098"/>
            <a:ext cx="3262207" cy="1011388"/>
          </a:xfrm>
          <a:prstGeom prst="rect">
            <a:avLst/>
          </a:prstGeom>
        </p:spPr>
        <p:txBody>
          <a:bodyPr vert="horz" wrap="square" lIns="0" tIns="36407" rIns="0" bIns="0" rtlCol="0">
            <a:spAutoFit/>
          </a:bodyPr>
          <a:lstStyle/>
          <a:p>
            <a:pPr marL="380990" marR="6773" indent="-364058" defTabSz="1219170">
              <a:lnSpc>
                <a:spcPts val="3813"/>
              </a:lnSpc>
              <a:spcBef>
                <a:spcPts val="287"/>
              </a:spcBef>
              <a:buFont typeface="Arial"/>
              <a:buChar char="•"/>
              <a:tabLst>
                <a:tab pos="397923" algn="l"/>
                <a:tab pos="398770" algn="l"/>
              </a:tabLst>
            </a:pP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Insulin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resistance 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3200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diabetes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67057" y="150283"/>
            <a:ext cx="4257887" cy="75661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>
              <a:spcBef>
                <a:spcPts val="140"/>
              </a:spcBef>
            </a:pPr>
            <a:r>
              <a:rPr spc="-53" dirty="0"/>
              <a:t>ADT: </a:t>
            </a:r>
            <a:r>
              <a:rPr spc="-13" dirty="0"/>
              <a:t>Side</a:t>
            </a:r>
            <a:r>
              <a:rPr spc="-47" dirty="0"/>
              <a:t> </a:t>
            </a:r>
            <a:r>
              <a:rPr spc="-27" dirty="0"/>
              <a:t>Effects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7454" y="2516414"/>
            <a:ext cx="780160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dirty="0"/>
              <a:t>Relapse after Treatment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19313830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13791"/>
            <a:ext cx="75209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2400" b="1" spc="-45" dirty="0"/>
              <a:t>WHAT </a:t>
            </a:r>
            <a:r>
              <a:rPr sz="2400" b="1" spc="-5" dirty="0"/>
              <a:t>IS </a:t>
            </a:r>
            <a:r>
              <a:rPr sz="2400" b="1" spc="-25" dirty="0"/>
              <a:t>CLINICALLY </a:t>
            </a:r>
            <a:r>
              <a:rPr sz="2400" b="1" spc="-20" dirty="0"/>
              <a:t>RELEVANT </a:t>
            </a:r>
            <a:r>
              <a:rPr sz="2400" b="1" dirty="0"/>
              <a:t>PSA</a:t>
            </a:r>
            <a:r>
              <a:rPr sz="2400" b="1" spc="-45" dirty="0"/>
              <a:t> </a:t>
            </a:r>
            <a:r>
              <a:rPr sz="2400" b="1" dirty="0"/>
              <a:t>RELAPSE?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9265" y="1850008"/>
            <a:ext cx="9692640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0" lvl="0" indent="-25146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0000"/>
              </a:buClr>
              <a:buSzPct val="118750"/>
              <a:buFontTx/>
              <a:buChar char="•"/>
              <a:tabLst>
                <a:tab pos="26924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PSA level defining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treatment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failure depends on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primary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treatment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Char char="•"/>
              <a:tabLst/>
              <a:defRPr/>
            </a:pPr>
            <a:endParaRPr kumimoji="0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64160" marR="2466975" lvl="0" indent="-25146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8750"/>
              <a:buFontTx/>
              <a:buChar char="•"/>
              <a:tabLst>
                <a:tab pos="269240" algn="l"/>
              </a:tabLst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RPE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PSA &gt;0.</a:t>
            </a:r>
            <a:r>
              <a:rPr kumimoji="0" lang="el-GR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ng/ml and rising predicts further M+  (&gt;0.2 ng/ml or ultrasensitive</a:t>
            </a:r>
            <a:r>
              <a:rPr kumimoji="0" sz="2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PSA)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Char char="•"/>
              <a:tabLst/>
              <a:defRPr/>
            </a:pPr>
            <a:endParaRPr kumimoji="0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64160" marR="0" lvl="0" indent="-251460" algn="l" defTabSz="914400" rtl="0" eaLnBrk="1" fontAlgn="auto" latinLnBrk="0" hangingPunct="1">
              <a:lnSpc>
                <a:spcPts val="2870"/>
              </a:lnSpc>
              <a:spcBef>
                <a:spcPts val="5"/>
              </a:spcBef>
              <a:spcAft>
                <a:spcPts val="0"/>
              </a:spcAft>
              <a:buClr>
                <a:srgbClr val="FF0000"/>
              </a:buClr>
              <a:buSzPct val="118750"/>
              <a:buFontTx/>
              <a:buChar char="•"/>
              <a:tabLst>
                <a:tab pos="26924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Primary 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RT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PGothic"/>
                <a:ea typeface="+mn-ea"/>
                <a:cs typeface="MS PGothic"/>
              </a:rPr>
              <a:t>± 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HT</a:t>
            </a:r>
            <a:r>
              <a:rPr kumimoji="0" sz="24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any PSA increase &gt;2 ng/ml above</a:t>
            </a:r>
            <a:r>
              <a:rPr kumimoji="0" sz="24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nadir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63525" marR="0" lvl="0" indent="0" algn="l" defTabSz="914400" rtl="0" eaLnBrk="1" fontAlgn="auto" latinLnBrk="0" hangingPunct="1">
              <a:lnSpc>
                <a:spcPts val="28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(RTOG-ASTRO-Phoenix)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27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8750"/>
              <a:tabLst>
                <a:tab pos="269240" algn="l"/>
              </a:tabLst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45140" y="5082548"/>
            <a:ext cx="1264385" cy="637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638790" y="5076190"/>
            <a:ext cx="1280160" cy="650240"/>
          </a:xfrm>
          <a:custGeom>
            <a:avLst/>
            <a:gdLst/>
            <a:ahLst/>
            <a:cxnLst/>
            <a:rect l="l" t="t" r="r" b="b"/>
            <a:pathLst>
              <a:path w="1280159" h="650239">
                <a:moveTo>
                  <a:pt x="0" y="650240"/>
                </a:moveTo>
                <a:lnTo>
                  <a:pt x="1280159" y="650240"/>
                </a:lnTo>
                <a:lnTo>
                  <a:pt x="1280159" y="0"/>
                </a:lnTo>
                <a:lnTo>
                  <a:pt x="0" y="0"/>
                </a:lnTo>
                <a:lnTo>
                  <a:pt x="0" y="650240"/>
                </a:lnTo>
                <a:close/>
              </a:path>
            </a:pathLst>
          </a:custGeom>
          <a:ln w="1269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1445" y="392429"/>
            <a:ext cx="93891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/>
              <a:t>ROLE </a:t>
            </a:r>
            <a:r>
              <a:rPr sz="2400" b="1" spc="-5" dirty="0"/>
              <a:t>OF IMAGING IN </a:t>
            </a:r>
            <a:r>
              <a:rPr sz="2400" b="1" spc="-30" dirty="0"/>
              <a:t>PSA-ONLY</a:t>
            </a:r>
            <a:r>
              <a:rPr sz="2400" b="1" spc="-40" dirty="0"/>
              <a:t> </a:t>
            </a:r>
            <a:r>
              <a:rPr sz="2400" b="1" dirty="0"/>
              <a:t>RECURRENCE</a:t>
            </a:r>
          </a:p>
          <a:p>
            <a:pPr marL="12700" algn="ctr">
              <a:lnSpc>
                <a:spcPct val="100000"/>
              </a:lnSpc>
            </a:pPr>
            <a:r>
              <a:rPr sz="2400" b="1" dirty="0"/>
              <a:t>ASSESSMENT </a:t>
            </a:r>
            <a:r>
              <a:rPr sz="2400" b="1" spc="-5" dirty="0"/>
              <a:t>OF</a:t>
            </a:r>
            <a:r>
              <a:rPr sz="2400" b="1" spc="-30" dirty="0"/>
              <a:t> </a:t>
            </a:r>
            <a:r>
              <a:rPr sz="2400" b="1" spc="-35" dirty="0"/>
              <a:t>METASTASES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3250" y="1654555"/>
          <a:ext cx="11743371" cy="252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5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7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3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PSA</a:t>
                      </a:r>
                      <a:r>
                        <a:rPr sz="2300" b="1" spc="-16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b="1" spc="-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(ng/ml)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8694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250" b="1" baseline="2592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68</a:t>
                      </a:r>
                      <a:r>
                        <a:rPr sz="23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Ga-PSMA PET</a:t>
                      </a:r>
                      <a:r>
                        <a:rPr sz="2300" b="1" spc="-10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b="1" spc="-10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positivity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869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300" dirty="0">
                          <a:latin typeface="Arial Narrow"/>
                          <a:cs typeface="Arial Narrow"/>
                        </a:rPr>
                        <a:t>&lt;</a:t>
                      </a:r>
                      <a:r>
                        <a:rPr sz="2300" spc="-1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spc="-10" dirty="0">
                          <a:latin typeface="Arial Narrow"/>
                          <a:cs typeface="Arial Narrow"/>
                        </a:rPr>
                        <a:t>0.2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86949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300" spc="-15" dirty="0">
                          <a:latin typeface="Arial Narrow"/>
                          <a:cs typeface="Arial Narrow"/>
                        </a:rPr>
                        <a:t>33%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6949F"/>
                      </a:solidFill>
                      <a:prstDash val="solid"/>
                    </a:lnR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spc="-5" dirty="0">
                          <a:latin typeface="Arial Narrow"/>
                          <a:cs typeface="Arial Narrow"/>
                        </a:rPr>
                        <a:t>0.2 </a:t>
                      </a:r>
                      <a:r>
                        <a:rPr sz="2300" dirty="0">
                          <a:latin typeface="Arial Narrow"/>
                          <a:cs typeface="Arial Narrow"/>
                        </a:rPr>
                        <a:t>–</a:t>
                      </a:r>
                      <a:r>
                        <a:rPr sz="2300" spc="-8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spc="-10" dirty="0">
                          <a:latin typeface="Arial Narrow"/>
                          <a:cs typeface="Arial Narrow"/>
                        </a:rPr>
                        <a:t>0.49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86949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spc="-10" dirty="0">
                          <a:latin typeface="Arial Narrow"/>
                          <a:cs typeface="Arial Narrow"/>
                        </a:rPr>
                        <a:t>45%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6949F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300" spc="-5" dirty="0">
                          <a:latin typeface="Arial Narrow"/>
                          <a:cs typeface="Arial Narrow"/>
                        </a:rPr>
                        <a:t>0.5 </a:t>
                      </a:r>
                      <a:r>
                        <a:rPr sz="2300" dirty="0">
                          <a:latin typeface="Arial Narrow"/>
                          <a:cs typeface="Arial Narrow"/>
                        </a:rPr>
                        <a:t>–</a:t>
                      </a:r>
                      <a:r>
                        <a:rPr sz="2300" spc="-7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spc="-10" dirty="0">
                          <a:latin typeface="Arial Narrow"/>
                          <a:cs typeface="Arial Narrow"/>
                        </a:rPr>
                        <a:t>0.99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86949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300" spc="-15" dirty="0">
                          <a:latin typeface="Arial Narrow"/>
                          <a:cs typeface="Arial Narrow"/>
                        </a:rPr>
                        <a:t>59%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6949F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spc="-5" dirty="0">
                          <a:latin typeface="Arial Narrow"/>
                          <a:cs typeface="Arial Narrow"/>
                        </a:rPr>
                        <a:t>1.0 </a:t>
                      </a:r>
                      <a:r>
                        <a:rPr sz="2300" dirty="0">
                          <a:latin typeface="Arial Narrow"/>
                          <a:cs typeface="Arial Narrow"/>
                        </a:rPr>
                        <a:t>–</a:t>
                      </a:r>
                      <a:r>
                        <a:rPr sz="2300" spc="-8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spc="-10" dirty="0">
                          <a:latin typeface="Arial Narrow"/>
                          <a:cs typeface="Arial Narrow"/>
                        </a:rPr>
                        <a:t>1.99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86949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spc="-10" dirty="0">
                          <a:latin typeface="Arial Narrow"/>
                          <a:cs typeface="Arial Narrow"/>
                        </a:rPr>
                        <a:t>75%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6949F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dirty="0">
                          <a:latin typeface="Arial Narrow"/>
                          <a:cs typeface="Arial Narrow"/>
                        </a:rPr>
                        <a:t>&gt;</a:t>
                      </a:r>
                      <a:r>
                        <a:rPr sz="2300" spc="-100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300" spc="-10" dirty="0">
                          <a:latin typeface="Arial Narrow"/>
                          <a:cs typeface="Arial Narrow"/>
                        </a:rPr>
                        <a:t>2.0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86949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300" spc="-15" dirty="0">
                          <a:latin typeface="Arial Narrow"/>
                          <a:cs typeface="Arial Narrow"/>
                        </a:rPr>
                        <a:t>95%</a:t>
                      </a:r>
                      <a:endParaRPr sz="2300">
                        <a:latin typeface="Arial Narrow"/>
                        <a:cs typeface="Arial Narrow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86949F"/>
                      </a:solidFill>
                      <a:prstDash val="solid"/>
                    </a:lnR>
                    <a:lnT w="12700">
                      <a:solidFill>
                        <a:srgbClr val="86949F"/>
                      </a:solidFill>
                      <a:prstDash val="solid"/>
                    </a:lnT>
                    <a:lnB w="12700">
                      <a:solidFill>
                        <a:srgbClr val="86949F"/>
                      </a:solidFill>
                      <a:prstDash val="solid"/>
                    </a:lnB>
                    <a:solidFill>
                      <a:srgbClr val="EC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84517" y="4697095"/>
            <a:ext cx="949198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240" marR="0" lvl="0" indent="-2565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0000"/>
              </a:buClr>
              <a:buSzPct val="118750"/>
              <a:buFontTx/>
              <a:buChar char="•"/>
              <a:tabLst>
                <a:tab pos="26924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Retrospective design is a limitation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many</a:t>
            </a:r>
            <a:r>
              <a:rPr kumimoji="0" sz="24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studies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Char char="•"/>
              <a:tabLst/>
              <a:defRPr/>
            </a:pPr>
            <a:endParaRPr kumimoji="0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53060" marR="0" lvl="0" indent="-34036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18750"/>
              <a:buFontTx/>
              <a:buChar char="•"/>
              <a:tabLst>
                <a:tab pos="352425" algn="l"/>
                <a:tab pos="35306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Inconclusive data about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comparison of PSMA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radiopharmaceuticals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2235" y="174405"/>
            <a:ext cx="8423365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Disease continuum </a:t>
            </a:r>
            <a:r>
              <a:rPr dirty="0"/>
              <a:t>in </a:t>
            </a:r>
            <a:r>
              <a:rPr spc="-25" dirty="0"/>
              <a:t>prostate</a:t>
            </a:r>
            <a:r>
              <a:rPr spc="-110" dirty="0"/>
              <a:t> </a:t>
            </a:r>
            <a:r>
              <a:rPr spc="-5" dirty="0"/>
              <a:t>cancer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632204" y="1476855"/>
            <a:ext cx="8927592" cy="2106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1408A-DEED-395C-F8AB-A1DA6235F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99" t="38300" r="26839" b="20655"/>
          <a:stretch/>
        </p:blipFill>
        <p:spPr>
          <a:xfrm>
            <a:off x="2241176" y="3767131"/>
            <a:ext cx="8005482" cy="2814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A43F0A4-7E33-C848-7317-9F53E93ED58E}"/>
              </a:ext>
            </a:extLst>
          </p:cNvPr>
          <p:cNvSpPr/>
          <p:nvPr/>
        </p:nvSpPr>
        <p:spPr>
          <a:xfrm>
            <a:off x="4272589" y="2093491"/>
            <a:ext cx="1664208" cy="11521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885C2-2639-7C36-FE2D-C48CE77AC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6F7681A-3ED0-D866-FEC2-28F264D8B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32235" y="174405"/>
            <a:ext cx="8423365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Disease continuum </a:t>
            </a:r>
            <a:r>
              <a:rPr dirty="0"/>
              <a:t>in </a:t>
            </a:r>
            <a:r>
              <a:rPr spc="-25" dirty="0"/>
              <a:t>prostate</a:t>
            </a:r>
            <a:r>
              <a:rPr spc="-110" dirty="0"/>
              <a:t> </a:t>
            </a:r>
            <a:r>
              <a:rPr spc="-5" dirty="0"/>
              <a:t>cancer</a:t>
            </a:r>
            <a:endParaRPr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11043E3-2D55-E21E-1389-2DD0A9F3C631}"/>
              </a:ext>
            </a:extLst>
          </p:cNvPr>
          <p:cNvSpPr/>
          <p:nvPr/>
        </p:nvSpPr>
        <p:spPr>
          <a:xfrm>
            <a:off x="655983" y="1476855"/>
            <a:ext cx="11052313" cy="45959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6DB3995-D968-53F4-0229-39D5B9A74065}"/>
              </a:ext>
            </a:extLst>
          </p:cNvPr>
          <p:cNvSpPr/>
          <p:nvPr/>
        </p:nvSpPr>
        <p:spPr>
          <a:xfrm>
            <a:off x="5920408" y="2306673"/>
            <a:ext cx="1664208" cy="19870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463" y="397255"/>
            <a:ext cx="7940887" cy="59069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3733" spc="-7" dirty="0">
                <a:solidFill>
                  <a:srgbClr val="C00000"/>
                </a:solidFill>
              </a:rPr>
              <a:t>Definition of</a:t>
            </a:r>
            <a:r>
              <a:rPr sz="3733" spc="73" dirty="0">
                <a:solidFill>
                  <a:srgbClr val="C00000"/>
                </a:solidFill>
              </a:rPr>
              <a:t> </a:t>
            </a:r>
            <a:r>
              <a:rPr sz="3733" spc="-7" dirty="0">
                <a:solidFill>
                  <a:srgbClr val="C00000"/>
                </a:solidFill>
              </a:rPr>
              <a:t>Castration-Resistance</a:t>
            </a:r>
            <a:endParaRPr sz="3733"/>
          </a:p>
        </p:txBody>
      </p:sp>
      <p:sp>
        <p:nvSpPr>
          <p:cNvPr id="3" name="object 3"/>
          <p:cNvSpPr txBox="1"/>
          <p:nvPr/>
        </p:nvSpPr>
        <p:spPr>
          <a:xfrm>
            <a:off x="851136" y="1546859"/>
            <a:ext cx="9534312" cy="451044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defTabSz="1219170">
              <a:spcBef>
                <a:spcPts val="133"/>
              </a:spcBef>
            </a:pP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Progression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of disease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by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PSA or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radiographic progression  despite ADT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with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adaequately suppressed </a:t>
            </a:r>
            <a:r>
              <a:rPr sz="3200" spc="-27" dirty="0">
                <a:solidFill>
                  <a:prstClr val="black"/>
                </a:solidFill>
                <a:latin typeface="Calibri"/>
                <a:cs typeface="Calibri"/>
              </a:rPr>
              <a:t>testosterone 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(&lt;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50ng/dl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or</a:t>
            </a:r>
            <a:r>
              <a:rPr sz="3200" spc="-8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1.7nmol/l)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spcBef>
                <a:spcPts val="7"/>
              </a:spcBef>
            </a:pPr>
            <a:endParaRPr sz="33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8770" indent="-381837" defTabSz="1219170">
              <a:buFont typeface="Arial"/>
              <a:buChar char="•"/>
              <a:tabLst>
                <a:tab pos="398770" algn="l"/>
                <a:tab pos="399617" algn="l"/>
              </a:tabLst>
            </a:pP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Consecutive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rises: Rising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PSA has </a:t>
            </a:r>
            <a:r>
              <a:rPr sz="3200" spc="-20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be</a:t>
            </a:r>
            <a:r>
              <a:rPr sz="3200" spc="-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confirmed!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buFont typeface="Arial"/>
              <a:buChar char="•"/>
            </a:pPr>
            <a:endParaRPr sz="33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8770" indent="-381837" defTabSz="1219170">
              <a:buFont typeface="Arial"/>
              <a:buChar char="•"/>
              <a:tabLst>
                <a:tab pos="398770" algn="l"/>
                <a:tab pos="399617" algn="l"/>
              </a:tabLst>
            </a:pPr>
            <a:r>
              <a:rPr sz="3200" spc="-47" dirty="0">
                <a:solidFill>
                  <a:prstClr val="black"/>
                </a:solidFill>
                <a:latin typeface="Calibri"/>
                <a:cs typeface="Calibri"/>
              </a:rPr>
              <a:t>Testosterone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level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needs </a:t>
            </a:r>
            <a:r>
              <a:rPr sz="3200" spc="-20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be</a:t>
            </a:r>
            <a:r>
              <a:rPr sz="3200" spc="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13" dirty="0">
                <a:solidFill>
                  <a:prstClr val="black"/>
                </a:solidFill>
                <a:latin typeface="Calibri"/>
                <a:cs typeface="Calibri"/>
              </a:rPr>
              <a:t>measured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  <a:p>
            <a:pPr defTabSz="1219170">
              <a:buFont typeface="Arial"/>
              <a:buChar char="•"/>
            </a:pPr>
            <a:endParaRPr sz="3333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398770" indent="-381837" defTabSz="1219170">
              <a:buFont typeface="Arial"/>
              <a:buChar char="•"/>
              <a:tabLst>
                <a:tab pos="398770" algn="l"/>
                <a:tab pos="399617" algn="l"/>
              </a:tabLst>
            </a:pPr>
            <a:r>
              <a:rPr sz="3200" spc="-20" dirty="0">
                <a:solidFill>
                  <a:prstClr val="black"/>
                </a:solidFill>
                <a:latin typeface="Calibri"/>
                <a:cs typeface="Calibri"/>
              </a:rPr>
              <a:t>Perform</a:t>
            </a:r>
            <a:r>
              <a:rPr sz="3200" spc="-13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7" dirty="0">
                <a:solidFill>
                  <a:prstClr val="black"/>
                </a:solidFill>
                <a:latin typeface="Calibri"/>
                <a:cs typeface="Calibri"/>
              </a:rPr>
              <a:t>Imaging</a:t>
            </a:r>
            <a:endParaRPr sz="320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0552-B241-1AA9-4836-C14C71C6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DC959-812F-B288-1E61-8BD1530D9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6B4A9A-774D-12DC-063E-D0A7689EB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84" y="251184"/>
            <a:ext cx="11667231" cy="63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506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87138-F3D8-FB05-E3C0-DDB4C5128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5D0B2-5F84-C2E3-17C8-CB48E0C2D27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528" y="0"/>
            <a:ext cx="1219252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EB0C3B-FBE8-BFB8-FCF3-8A4F5A032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73329" b="13091"/>
          <a:stretch>
            <a:fillRect/>
          </a:stretch>
        </p:blipFill>
        <p:spPr>
          <a:xfrm>
            <a:off x="7932" y="5029199"/>
            <a:ext cx="12192528" cy="93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194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latin typeface="Calibri" charset="0"/>
              </a:rPr>
              <a:t>ΕΠΙΔΗΜΙΟΛΟΓΙΑ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1980049" y="1808831"/>
            <a:ext cx="5865735" cy="1555363"/>
          </a:xfrm>
        </p:spPr>
        <p:txBody>
          <a:bodyPr/>
          <a:lstStyle/>
          <a:p>
            <a:r>
              <a:rPr lang="el-GR" altLang="el-GR" sz="1633">
                <a:latin typeface="Calibri" charset="0"/>
              </a:rPr>
              <a:t>1% των κακοηθειών στους άνδρες</a:t>
            </a:r>
          </a:p>
          <a:p>
            <a:r>
              <a:rPr lang="el-GR" altLang="el-GR" sz="1633">
                <a:latin typeface="Calibri" charset="0"/>
              </a:rPr>
              <a:t>5% των ουρολογικών κακοηθειών</a:t>
            </a:r>
          </a:p>
          <a:p>
            <a:r>
              <a:rPr lang="el-GR" altLang="el-GR" sz="1633">
                <a:latin typeface="Calibri" charset="0"/>
              </a:rPr>
              <a:t>3-10 νέες διαγνώσεις /100.000 ανδρικού πληθυσμού/έτος</a:t>
            </a:r>
            <a:endParaRPr lang="en-US" altLang="el-GR" sz="1633">
              <a:latin typeface="Calibri" charset="0"/>
            </a:endParaRPr>
          </a:p>
          <a:p>
            <a:endParaRPr lang="el-GR" altLang="el-GR" sz="1633">
              <a:latin typeface="Calibri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1" t="17361" r="21484" b="45139"/>
          <a:stretch>
            <a:fillRect/>
          </a:stretch>
        </p:blipFill>
        <p:spPr bwMode="auto">
          <a:xfrm>
            <a:off x="5684118" y="3817842"/>
            <a:ext cx="4697773" cy="2462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8 - Γράφημα"/>
          <p:cNvGraphicFramePr>
            <a:graphicFrameLocks/>
          </p:cNvGraphicFramePr>
          <p:nvPr/>
        </p:nvGraphicFramePr>
        <p:xfrm>
          <a:off x="7975398" y="1419990"/>
          <a:ext cx="2206312" cy="192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432515" imgH="2121592" progId="Excel.Chart.8">
                  <p:embed/>
                </p:oleObj>
              </mc:Choice>
              <mc:Fallback>
                <p:oleObj r:id="rId3" imgW="2432515" imgH="2121592" progId="Excel.Chart.8">
                  <p:embed/>
                  <p:pic>
                    <p:nvPicPr>
                      <p:cNvPr id="1026" name="8 - Γράφημα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5398" y="1419990"/>
                        <a:ext cx="2206312" cy="1928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15242" y="4206682"/>
            <a:ext cx="5865736" cy="20738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370" rIns="0" bIns="0"/>
          <a:lstStyle/>
          <a:p>
            <a:pPr marL="311079" marR="0" lvl="0" indent="-311079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  <a:defRPr/>
            </a:pPr>
            <a:r>
              <a:rPr kumimoji="0" lang="en-US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</a:t>
            </a:r>
            <a:r>
              <a:rPr kumimoji="0" lang="el-GR" altLang="el-GR" sz="1633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η</a:t>
            </a: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δεκαετία για μη </a:t>
            </a:r>
            <a:r>
              <a:rPr kumimoji="0" lang="el-GR" altLang="el-GR" sz="16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σεμινωματώδεις</a:t>
            </a:r>
            <a:endParaRPr kumimoji="0" lang="el-GR" altLang="el-GR" sz="16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11079" marR="0" lvl="0" indent="-311079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4</a:t>
            </a:r>
            <a:r>
              <a:rPr kumimoji="0" lang="el-GR" altLang="el-GR" sz="1633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η</a:t>
            </a: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δεκαετία για αμιγή </a:t>
            </a:r>
            <a:r>
              <a:rPr kumimoji="0" lang="el-GR" altLang="el-GR" sz="16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σεμινώματα</a:t>
            </a:r>
            <a:endParaRPr kumimoji="0" lang="el-GR" altLang="el-GR" sz="16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11079" marR="0" lvl="0" indent="-311079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  <a:defRPr/>
            </a:pPr>
            <a:endParaRPr kumimoji="0" lang="el-GR" altLang="el-GR" sz="16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6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latin typeface="Calibri" charset="0"/>
              </a:rPr>
              <a:t>ΠΑΡΑΓΟΝΤΕΣ ΚΙΝΔΥΝΟΥ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296423" y="1786025"/>
            <a:ext cx="9643801" cy="4564282"/>
          </a:xfrm>
        </p:spPr>
        <p:txBody>
          <a:bodyPr/>
          <a:lstStyle/>
          <a:p>
            <a:r>
              <a:rPr lang="el-GR" altLang="el-GR" sz="2000" dirty="0">
                <a:latin typeface="Calibri" charset="0"/>
              </a:rPr>
              <a:t>Σύνδρομο ορχικής δυσγενεσίας: κρυψορχία, υποσπαδίας, μειωμένη σπερματογένεση</a:t>
            </a:r>
          </a:p>
          <a:p>
            <a:endParaRPr lang="el-GR" altLang="el-GR" sz="2000" dirty="0">
              <a:latin typeface="Calibri" charset="0"/>
            </a:endParaRPr>
          </a:p>
          <a:p>
            <a:endParaRPr lang="el-GR" altLang="el-GR" sz="2000" dirty="0">
              <a:latin typeface="Calibri" charset="0"/>
            </a:endParaRPr>
          </a:p>
          <a:p>
            <a:r>
              <a:rPr lang="el-GR" altLang="el-GR" sz="2000" dirty="0">
                <a:latin typeface="Calibri" charset="0"/>
              </a:rPr>
              <a:t>Ιστορικό καρκίνου όρχεος είτε </a:t>
            </a:r>
            <a:r>
              <a:rPr lang="en-US" altLang="el-GR" sz="2000" dirty="0">
                <a:latin typeface="Calibri" charset="0"/>
              </a:rPr>
              <a:t>Germ cell </a:t>
            </a:r>
            <a:r>
              <a:rPr lang="en-US" altLang="el-GR" sz="2000" dirty="0" err="1">
                <a:latin typeface="Calibri" charset="0"/>
              </a:rPr>
              <a:t>neoplasia</a:t>
            </a:r>
            <a:r>
              <a:rPr lang="en-US" altLang="el-GR" sz="2000" dirty="0">
                <a:latin typeface="Calibri" charset="0"/>
              </a:rPr>
              <a:t> in situ GCNIS </a:t>
            </a:r>
            <a:r>
              <a:rPr lang="el-GR" altLang="el-GR" sz="2000" dirty="0">
                <a:latin typeface="Calibri" charset="0"/>
              </a:rPr>
              <a:t>στον έτερο όρχι</a:t>
            </a:r>
          </a:p>
          <a:p>
            <a:endParaRPr lang="el-GR" altLang="el-GR" sz="2000" dirty="0">
              <a:latin typeface="Calibri" charset="0"/>
            </a:endParaRPr>
          </a:p>
          <a:p>
            <a:endParaRPr lang="el-GR" altLang="el-GR" sz="2000" dirty="0">
              <a:latin typeface="Calibri" charset="0"/>
            </a:endParaRPr>
          </a:p>
          <a:p>
            <a:r>
              <a:rPr lang="el-GR" altLang="el-GR" sz="2000" dirty="0">
                <a:latin typeface="Calibri" charset="0"/>
              </a:rPr>
              <a:t>Συγγενείς πρώτου βαθμού με αντίστοιχη διάγνωση</a:t>
            </a:r>
          </a:p>
          <a:p>
            <a:endParaRPr lang="en-US" altLang="el-GR" sz="2000" dirty="0">
              <a:latin typeface="Calibri" charset="0"/>
            </a:endParaRPr>
          </a:p>
        </p:txBody>
      </p:sp>
      <p:sp>
        <p:nvSpPr>
          <p:cNvPr id="2" name="Oval Callout 1"/>
          <p:cNvSpPr/>
          <p:nvPr/>
        </p:nvSpPr>
        <p:spPr bwMode="auto">
          <a:xfrm rot="10800000">
            <a:off x="2936794" y="2301986"/>
            <a:ext cx="3717295" cy="780557"/>
          </a:xfrm>
          <a:prstGeom prst="wedgeEllipseCallou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Microsoft YaHei" charset="-122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1372" y="2487202"/>
            <a:ext cx="3333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Αποκατάσταση έως τα 2 έτη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7098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3198" y="1430324"/>
            <a:ext cx="10697633" cy="4021080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4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Presentation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474121" marR="6773" lvl="0" indent="-457189" algn="l" defTabSz="914400" rtl="0" eaLnBrk="1" fontAlgn="auto" latinLnBrk="0" hangingPunct="1">
              <a:lnSpc>
                <a:spcPts val="2880"/>
              </a:lnSpc>
              <a:spcBef>
                <a:spcPts val="679"/>
              </a:spcBef>
              <a:spcAft>
                <a:spcPts val="0"/>
              </a:spcAft>
              <a:buClr>
                <a:srgbClr val="000000"/>
              </a:buClr>
              <a:buSzPct val="35000"/>
              <a:buFontTx/>
              <a:buChar char="•"/>
              <a:tabLst>
                <a:tab pos="473275" algn="l"/>
                <a:tab pos="474121" algn="l"/>
              </a:tabLst>
              <a:defRPr/>
            </a:pP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Most commonly painless lump or symptoms mistaken for infection</a:t>
            </a:r>
            <a:r>
              <a:rPr kumimoji="0" sz="2667" b="0" i="0" u="none" strike="noStrike" kern="1200" cap="none" spc="-28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in  epididymis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474121" marR="0" lvl="0" indent="-457189" algn="l" defTabSz="914400" rtl="0" eaLnBrk="1" fontAlgn="auto" latinLnBrk="0" hangingPunct="1">
              <a:lnSpc>
                <a:spcPct val="100000"/>
              </a:lnSpc>
              <a:spcBef>
                <a:spcPts val="272"/>
              </a:spcBef>
              <a:spcAft>
                <a:spcPts val="0"/>
              </a:spcAft>
              <a:buClr>
                <a:srgbClr val="000000"/>
              </a:buClr>
              <a:buSzPct val="35000"/>
              <a:buFontTx/>
              <a:buChar char="•"/>
              <a:tabLst>
                <a:tab pos="473275" algn="l"/>
                <a:tab pos="474121" algn="l"/>
              </a:tabLst>
              <a:defRPr/>
            </a:pP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Metastatic disease, haemoptysis, back pain,</a:t>
            </a:r>
            <a:r>
              <a:rPr kumimoji="0" sz="2667" b="0" i="0" u="none" strike="noStrike" kern="1200" cap="none" spc="-20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gynaecomastia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sz="3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Microsoft YaHei"/>
              <a:cs typeface="Times New Roman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67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Initial</a:t>
            </a:r>
            <a:r>
              <a:rPr kumimoji="0" sz="2667" b="0" i="0" u="none" strike="noStrike" kern="1200" cap="none" spc="-6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assessment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474121" marR="0" lvl="0" indent="-457189" algn="l" defTabSz="914400" rtl="0" eaLnBrk="1" fontAlgn="auto" latinLnBrk="0" hangingPunct="1">
              <a:lnSpc>
                <a:spcPct val="100000"/>
              </a:lnSpc>
              <a:spcBef>
                <a:spcPts val="313"/>
              </a:spcBef>
              <a:spcAft>
                <a:spcPts val="0"/>
              </a:spcAft>
              <a:buClr>
                <a:srgbClr val="000000"/>
              </a:buClr>
              <a:buSzPct val="35000"/>
              <a:buFontTx/>
              <a:buChar char="•"/>
              <a:tabLst>
                <a:tab pos="473275" algn="l"/>
                <a:tab pos="474121" algn="l"/>
              </a:tabLst>
              <a:defRPr/>
            </a:pPr>
            <a:r>
              <a:rPr kumimoji="0" sz="2667" b="0" i="0" u="none" strike="noStrike" kern="1200" cap="none" spc="-2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Testicular</a:t>
            </a:r>
            <a:r>
              <a:rPr kumimoji="0" sz="2667" b="0" i="0" u="none" strike="noStrike" kern="1200" cap="none" spc="-14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Ultrasound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474121" marR="0" lvl="0" indent="-457189" algn="l" defTabSz="9144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35000"/>
              <a:buFontTx/>
              <a:buChar char="•"/>
              <a:tabLst>
                <a:tab pos="473275" algn="l"/>
                <a:tab pos="474121" algn="l"/>
              </a:tabLst>
              <a:defRPr/>
            </a:pPr>
            <a:r>
              <a:rPr kumimoji="0" sz="2667" b="0" i="0" u="none" strike="noStrike" kern="1200" cap="none" spc="-2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Tumour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markers  </a:t>
            </a:r>
            <a:r>
              <a:rPr kumimoji="0" sz="2667" b="0" i="0" u="none" strike="noStrike" kern="1200" cap="none" spc="-8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AFP,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HCG,</a:t>
            </a:r>
            <a:r>
              <a:rPr kumimoji="0" sz="2667" b="0" i="0" u="none" strike="noStrike" kern="1200" cap="none" spc="-22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LDH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  <a:p>
            <a:pPr marL="474121" marR="0" lvl="0" indent="-457189" algn="l" defTabSz="9144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35000"/>
              <a:buFontTx/>
              <a:buChar char="•"/>
              <a:tabLst>
                <a:tab pos="473275" algn="l"/>
                <a:tab pos="474121" algn="l"/>
              </a:tabLst>
              <a:defRPr/>
            </a:pPr>
            <a:r>
              <a:rPr kumimoji="0" sz="2667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CT scan</a:t>
            </a:r>
            <a:r>
              <a:rPr kumimoji="0" sz="2667" b="0" i="0" u="none" strike="noStrike" kern="1200" cap="none" spc="-7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r>
              <a:rPr kumimoji="0" sz="2667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chest-abdomen-pelvis</a:t>
            </a:r>
            <a:endParaRPr kumimoji="0" sz="26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Microsoft YaHei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Microsoft Ya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945" y="693212"/>
            <a:ext cx="3677073" cy="351272"/>
          </a:xfrm>
          <a:prstGeom prst="rect">
            <a:avLst/>
          </a:prstGeom>
        </p:spPr>
        <p:txBody>
          <a:bodyPr vert="horz" wrap="square" lIns="0" tIns="1608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13" dirty="0"/>
              <a:t>INITIAL</a:t>
            </a:r>
            <a:r>
              <a:rPr spc="-93" dirty="0"/>
              <a:t> </a:t>
            </a:r>
            <a:r>
              <a:rPr spc="-7" dirty="0"/>
              <a:t>DIAGNOSIS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945" y="522171"/>
            <a:ext cx="3042510" cy="693353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7" dirty="0"/>
              <a:t>HIS</a:t>
            </a:r>
            <a:r>
              <a:rPr spc="-60" dirty="0"/>
              <a:t>T</a:t>
            </a:r>
            <a:r>
              <a:rPr spc="-13" dirty="0"/>
              <a:t>OL</a:t>
            </a:r>
            <a:r>
              <a:rPr dirty="0"/>
              <a:t>O</a:t>
            </a:r>
            <a:r>
              <a:rPr spc="-13" dirty="0"/>
              <a:t>GY</a:t>
            </a:r>
          </a:p>
        </p:txBody>
      </p:sp>
      <p:sp>
        <p:nvSpPr>
          <p:cNvPr id="3" name="object 3"/>
          <p:cNvSpPr/>
          <p:nvPr/>
        </p:nvSpPr>
        <p:spPr>
          <a:xfrm>
            <a:off x="5000752" y="455167"/>
            <a:ext cx="7191248" cy="575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1797" y="3109805"/>
            <a:ext cx="3676227" cy="1584960"/>
          </a:xfrm>
          <a:custGeom>
            <a:avLst/>
            <a:gdLst/>
            <a:ahLst/>
            <a:cxnLst/>
            <a:rect l="l" t="t" r="r" b="b"/>
            <a:pathLst>
              <a:path w="2757170" h="1188720">
                <a:moveTo>
                  <a:pt x="0" y="1188720"/>
                </a:moveTo>
                <a:lnTo>
                  <a:pt x="2756662" y="1188720"/>
                </a:lnTo>
                <a:lnTo>
                  <a:pt x="2756662" y="0"/>
                </a:lnTo>
                <a:lnTo>
                  <a:pt x="0" y="0"/>
                </a:lnTo>
                <a:lnTo>
                  <a:pt x="0" y="1188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80484" y="2120900"/>
          <a:ext cx="7068225" cy="299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3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06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Histology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5588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%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55880" marB="0">
                    <a:solidFill>
                      <a:srgbClr val="1E315F"/>
                    </a:solidFill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Arial Narrow"/>
                          <a:cs typeface="Arial Narrow"/>
                        </a:rPr>
                        <a:t>Subtypes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55880" marB="0">
                    <a:solidFill>
                      <a:srgbClr val="1E3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133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10" dirty="0">
                          <a:latin typeface="Arial Narrow"/>
                          <a:cs typeface="Arial Narrow"/>
                        </a:rPr>
                        <a:t>Seminoma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51647" marB="0">
                    <a:lnL w="12700">
                      <a:solidFill>
                        <a:srgbClr val="1E315F"/>
                      </a:solidFill>
                      <a:prstDash val="solid"/>
                    </a:lnL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spc="-5" dirty="0">
                          <a:latin typeface="Arial Narrow"/>
                          <a:cs typeface="Arial Narrow"/>
                        </a:rPr>
                        <a:t>55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51647" marB="0"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1E315F"/>
                      </a:solidFill>
                      <a:prstDash val="solid"/>
                    </a:lnR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786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Arial Narrow"/>
                          <a:cs typeface="Arial Narrow"/>
                        </a:rPr>
                        <a:t>Non-seminoma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47413" marB="0">
                    <a:lnL w="12700">
                      <a:solidFill>
                        <a:srgbClr val="1E315F"/>
                      </a:solidFill>
                      <a:prstDash val="solid"/>
                    </a:lnL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latin typeface="Arial Narrow"/>
                          <a:cs typeface="Arial Narrow"/>
                        </a:rPr>
                        <a:t>45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47413" marB="0"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4480" marR="8382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5" dirty="0">
                          <a:latin typeface="Arial Narrow"/>
                          <a:cs typeface="Arial Narrow"/>
                        </a:rPr>
                        <a:t>Embryonal </a:t>
                      </a:r>
                      <a:r>
                        <a:rPr sz="2400" spc="-10" dirty="0">
                          <a:latin typeface="Arial Narrow"/>
                          <a:cs typeface="Arial Narrow"/>
                        </a:rPr>
                        <a:t>carcinoma  </a:t>
                      </a:r>
                      <a:r>
                        <a:rPr sz="2400" spc="-5" dirty="0">
                          <a:latin typeface="Arial Narrow"/>
                          <a:cs typeface="Arial Narrow"/>
                        </a:rPr>
                        <a:t>Choricarcinoma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  <a:p>
                      <a:pPr marL="284480" marR="1146810">
                        <a:lnSpc>
                          <a:spcPct val="100000"/>
                        </a:lnSpc>
                      </a:pPr>
                      <a:r>
                        <a:rPr sz="2400" spc="-40" dirty="0">
                          <a:latin typeface="Arial Narrow"/>
                          <a:cs typeface="Arial Narrow"/>
                        </a:rPr>
                        <a:t>Yolk </a:t>
                      </a:r>
                      <a:r>
                        <a:rPr sz="2400" spc="-5" dirty="0">
                          <a:latin typeface="Arial Narrow"/>
                          <a:cs typeface="Arial Narrow"/>
                        </a:rPr>
                        <a:t>Sac </a:t>
                      </a:r>
                      <a:r>
                        <a:rPr sz="2400" spc="-15" dirty="0">
                          <a:latin typeface="Arial Narrow"/>
                          <a:cs typeface="Arial Narrow"/>
                        </a:rPr>
                        <a:t>Tumours  </a:t>
                      </a:r>
                      <a:r>
                        <a:rPr sz="2400" spc="-30" dirty="0">
                          <a:latin typeface="Arial Narrow"/>
                          <a:cs typeface="Arial Narrow"/>
                        </a:rPr>
                        <a:t>Teratoma</a:t>
                      </a:r>
                      <a:endParaRPr sz="2400">
                        <a:latin typeface="Arial Narrow"/>
                        <a:cs typeface="Arial Narrow"/>
                      </a:endParaRPr>
                    </a:p>
                  </a:txBody>
                  <a:tcPr marL="0" marR="0" marT="47413" marB="0"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13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E315F"/>
                      </a:solidFill>
                      <a:prstDash val="solid"/>
                    </a:lnL>
                    <a:lnR w="12700">
                      <a:solidFill>
                        <a:srgbClr val="1E315F"/>
                      </a:solidFill>
                      <a:prstDash val="solid"/>
                    </a:lnR>
                    <a:lnT w="12700">
                      <a:solidFill>
                        <a:srgbClr val="1E315F"/>
                      </a:solidFill>
                      <a:prstDash val="solid"/>
                    </a:lnT>
                    <a:lnB w="12700">
                      <a:solidFill>
                        <a:srgbClr val="1E315F"/>
                      </a:solidFill>
                      <a:prstDash val="solid"/>
                    </a:lnB>
                    <a:solidFill>
                      <a:srgbClr val="E7E8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+mn-ea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5344" y="1379729"/>
            <a:ext cx="9668256" cy="23063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944" y="693212"/>
            <a:ext cx="3962400" cy="351272"/>
          </a:xfrm>
          <a:prstGeom prst="rect">
            <a:avLst/>
          </a:prstGeom>
        </p:spPr>
        <p:txBody>
          <a:bodyPr vert="horz" wrap="square" lIns="0" tIns="1608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7" dirty="0"/>
              <a:t>TUMOUR</a:t>
            </a:r>
            <a:r>
              <a:rPr spc="-47" dirty="0"/>
              <a:t> </a:t>
            </a:r>
            <a:r>
              <a:rPr spc="-13" dirty="0"/>
              <a:t>MARKERS*</a:t>
            </a:r>
          </a:p>
        </p:txBody>
      </p:sp>
      <p:sp>
        <p:nvSpPr>
          <p:cNvPr id="4" name="object 4"/>
          <p:cNvSpPr/>
          <p:nvPr/>
        </p:nvSpPr>
        <p:spPr>
          <a:xfrm>
            <a:off x="6022847" y="3984768"/>
            <a:ext cx="5726176" cy="2147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88304" y="3970527"/>
            <a:ext cx="4958080" cy="22372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85839" y="4021327"/>
            <a:ext cx="5606627" cy="1936961"/>
          </a:xfrm>
          <a:prstGeom prst="rect">
            <a:avLst/>
          </a:prstGeom>
          <a:solidFill>
            <a:srgbClr val="74AC6B"/>
          </a:solidFill>
          <a:ln w="9525">
            <a:solidFill>
              <a:srgbClr val="497DBA"/>
            </a:solidFill>
          </a:ln>
        </p:spPr>
        <p:txBody>
          <a:bodyPr vert="horz" wrap="square" lIns="0" tIns="38945" rIns="0" bIns="0" rtlCol="0">
            <a:spAutoFit/>
          </a:bodyPr>
          <a:lstStyle/>
          <a:p>
            <a:pPr marL="11599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33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Use of</a:t>
            </a:r>
            <a:r>
              <a:rPr kumimoji="0" sz="2133" b="0" i="0" u="none" strike="noStrike" kern="120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2133" b="0" i="0" u="none" strike="noStrike" kern="1200" cap="none" spc="-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markers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108259" marR="0" lvl="0" indent="-382684" algn="l" defTabSz="914400" rtl="0" eaLnBrk="1" fontAlgn="auto" latinLnBrk="0" hangingPunct="1">
              <a:lnSpc>
                <a:spcPct val="100000"/>
              </a:lnSpc>
              <a:spcBef>
                <a:spcPts val="513"/>
              </a:spcBef>
              <a:spcAft>
                <a:spcPts val="0"/>
              </a:spcAft>
              <a:buClr>
                <a:srgbClr val="000000"/>
              </a:buClr>
              <a:buSzPct val="34375"/>
              <a:buFont typeface="Lucida Sans Unicode"/>
              <a:buChar char="◆"/>
              <a:tabLst>
                <a:tab pos="1108259" algn="l"/>
                <a:tab pos="1109106" algn="l"/>
              </a:tabLst>
              <a:defRPr/>
            </a:pPr>
            <a:r>
              <a:rPr kumimoji="0" sz="2133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Diagnosis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108259" marR="0" lvl="0" indent="-382684" algn="l" defTabSz="914400" rtl="0" eaLnBrk="1" fontAlgn="auto" latinLnBrk="0" hangingPunct="1">
              <a:lnSpc>
                <a:spcPct val="100000"/>
              </a:lnSpc>
              <a:spcBef>
                <a:spcPts val="507"/>
              </a:spcBef>
              <a:spcAft>
                <a:spcPts val="0"/>
              </a:spcAft>
              <a:buClr>
                <a:srgbClr val="000000"/>
              </a:buClr>
              <a:buSzPct val="34375"/>
              <a:buFont typeface="Lucida Sans Unicode"/>
              <a:buChar char="◆"/>
              <a:tabLst>
                <a:tab pos="1108259" algn="l"/>
                <a:tab pos="1109106" algn="l"/>
              </a:tabLst>
              <a:defRPr/>
            </a:pPr>
            <a:r>
              <a:rPr kumimoji="0" sz="2133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Prognosis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108259" marR="0" lvl="0" indent="-382684" algn="l" defTabSz="914400" rtl="0" eaLnBrk="1" fontAlgn="auto" latinLnBrk="0" hangingPunct="1">
              <a:lnSpc>
                <a:spcPct val="100000"/>
              </a:lnSpc>
              <a:spcBef>
                <a:spcPts val="507"/>
              </a:spcBef>
              <a:spcAft>
                <a:spcPts val="0"/>
              </a:spcAft>
              <a:buClr>
                <a:srgbClr val="000000"/>
              </a:buClr>
              <a:buSzPct val="34375"/>
              <a:buFont typeface="Lucida Sans Unicode"/>
              <a:buChar char="◆"/>
              <a:tabLst>
                <a:tab pos="1108259" algn="l"/>
                <a:tab pos="1109106" algn="l"/>
              </a:tabLst>
              <a:defRPr/>
            </a:pPr>
            <a:r>
              <a:rPr kumimoji="0" sz="2133" b="0" i="0" u="none" strike="noStrike" kern="1200" cap="none" spc="-3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Treatment </a:t>
            </a:r>
            <a:r>
              <a:rPr kumimoji="0" sz="2133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response</a:t>
            </a:r>
            <a:r>
              <a:rPr kumimoji="0" sz="2133" b="0" i="0" u="none" strike="noStrike" kern="1200" cap="none" spc="6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2133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assessment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108259" marR="0" lvl="0" indent="-382684" algn="l" defTabSz="914400" rtl="0" eaLnBrk="1" fontAlgn="auto" latinLnBrk="0" hangingPunct="1">
              <a:lnSpc>
                <a:spcPct val="100000"/>
              </a:lnSpc>
              <a:spcBef>
                <a:spcPts val="507"/>
              </a:spcBef>
              <a:spcAft>
                <a:spcPts val="0"/>
              </a:spcAft>
              <a:buClr>
                <a:srgbClr val="000000"/>
              </a:buClr>
              <a:buSzPct val="34375"/>
              <a:buFont typeface="Lucida Sans Unicode"/>
              <a:buChar char="◆"/>
              <a:tabLst>
                <a:tab pos="1108259" algn="l"/>
                <a:tab pos="1109106" algn="l"/>
              </a:tabLst>
              <a:defRPr/>
            </a:pPr>
            <a:r>
              <a:rPr kumimoji="0" sz="2133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Monitoring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Microsoft YaHei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Microsoft Ya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687" y="5857579"/>
            <a:ext cx="3235960" cy="34447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33" b="0" i="0" u="none" strike="noStrike" kern="12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Microsoft YaHei"/>
                <a:cs typeface="Arial Narrow"/>
              </a:rPr>
              <a:t>*frequency </a:t>
            </a:r>
            <a:r>
              <a:rPr kumimoji="0" sz="2133" b="0" i="0" u="none" strike="noStrike" kern="1200" cap="none" spc="-7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Microsoft YaHei"/>
                <a:cs typeface="Arial Narrow"/>
              </a:rPr>
              <a:t>in </a:t>
            </a:r>
            <a:r>
              <a:rPr kumimoji="0" sz="2133" b="0" i="0" u="none" strike="noStrike" kern="12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Microsoft YaHei"/>
                <a:cs typeface="Arial Narrow"/>
              </a:rPr>
              <a:t>metastatic</a:t>
            </a:r>
            <a:r>
              <a:rPr kumimoji="0" sz="2133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Microsoft YaHei"/>
                <a:cs typeface="Arial Narrow"/>
              </a:rPr>
              <a:t> </a:t>
            </a:r>
            <a:r>
              <a:rPr kumimoji="0" sz="2133" b="0" i="0" u="none" strike="noStrike" kern="12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Microsoft YaHei"/>
                <a:cs typeface="Arial Narrow"/>
              </a:rPr>
              <a:t>patients</a:t>
            </a:r>
            <a:endParaRPr kumimoji="0" sz="21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Microsoft YaHei"/>
              <a:cs typeface="Arial Narrow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5597" y="693212"/>
            <a:ext cx="3554307" cy="351272"/>
          </a:xfrm>
          <a:prstGeom prst="rect">
            <a:avLst/>
          </a:prstGeom>
        </p:spPr>
        <p:txBody>
          <a:bodyPr vert="horz" wrap="square" lIns="0" tIns="1608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7" dirty="0"/>
              <a:t>TUMOUR</a:t>
            </a:r>
            <a:r>
              <a:rPr spc="-53" dirty="0"/>
              <a:t> </a:t>
            </a:r>
            <a:r>
              <a:rPr spc="-13" dirty="0"/>
              <a:t>MARKER</a:t>
            </a:r>
          </a:p>
        </p:txBody>
      </p:sp>
      <p:sp>
        <p:nvSpPr>
          <p:cNvPr id="3" name="object 3"/>
          <p:cNvSpPr/>
          <p:nvPr/>
        </p:nvSpPr>
        <p:spPr>
          <a:xfrm>
            <a:off x="416560" y="2115311"/>
            <a:ext cx="11362944" cy="2903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0736" y="2060431"/>
            <a:ext cx="11675872" cy="3106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9551" y="2151888"/>
            <a:ext cx="11243733" cy="2783840"/>
          </a:xfrm>
          <a:custGeom>
            <a:avLst/>
            <a:gdLst/>
            <a:ahLst/>
            <a:cxnLst/>
            <a:rect l="l" t="t" r="r" b="b"/>
            <a:pathLst>
              <a:path w="8432800" h="2087879">
                <a:moveTo>
                  <a:pt x="0" y="2087880"/>
                </a:moveTo>
                <a:lnTo>
                  <a:pt x="8432292" y="2087880"/>
                </a:lnTo>
                <a:lnTo>
                  <a:pt x="8432292" y="0"/>
                </a:lnTo>
                <a:lnTo>
                  <a:pt x="0" y="0"/>
                </a:lnTo>
                <a:lnTo>
                  <a:pt x="0" y="2087880"/>
                </a:lnTo>
                <a:close/>
              </a:path>
            </a:pathLst>
          </a:custGeom>
          <a:solidFill>
            <a:srgbClr val="74AC6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9551" y="2151888"/>
            <a:ext cx="11243733" cy="2783840"/>
          </a:xfrm>
          <a:custGeom>
            <a:avLst/>
            <a:gdLst/>
            <a:ahLst/>
            <a:cxnLst/>
            <a:rect l="l" t="t" r="r" b="b"/>
            <a:pathLst>
              <a:path w="8432800" h="2087879">
                <a:moveTo>
                  <a:pt x="0" y="2087880"/>
                </a:moveTo>
                <a:lnTo>
                  <a:pt x="8432292" y="2087880"/>
                </a:lnTo>
                <a:lnTo>
                  <a:pt x="8432292" y="0"/>
                </a:lnTo>
                <a:lnTo>
                  <a:pt x="0" y="0"/>
                </a:lnTo>
                <a:lnTo>
                  <a:pt x="0" y="2087880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5758" y="2073655"/>
            <a:ext cx="11015133" cy="2782813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Other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causes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of 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raised</a:t>
            </a:r>
            <a:r>
              <a:rPr kumimoji="0" sz="3200" b="0" i="0" u="none" strike="noStrike" kern="1200" cap="none" spc="-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markers: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767"/>
              </a:spcBef>
              <a:spcAft>
                <a:spcPts val="0"/>
              </a:spcAft>
              <a:buClrTx/>
              <a:buSzTx/>
              <a:buFontTx/>
              <a:buNone/>
              <a:tabLst>
                <a:tab pos="6965353" algn="l"/>
                <a:tab pos="8463068" algn="l"/>
              </a:tabLst>
              <a:defRPr/>
            </a:pP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HCG- neuroendocrine</a:t>
            </a:r>
            <a:r>
              <a:rPr kumimoji="0" sz="3200" b="0" i="0" u="none" strike="noStrike" kern="1200" cap="none" spc="8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tumours,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bladder-,	kidney-,	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lung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and</a:t>
            </a:r>
            <a:r>
              <a:rPr kumimoji="0" sz="3200" b="0" i="0" u="none" strike="noStrike" kern="1200" cap="none" spc="-1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rarely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other</a:t>
            </a:r>
            <a:r>
              <a:rPr kumimoji="0" sz="3200" b="0" i="0" u="none" strike="noStrike" kern="1200" cap="none" spc="-9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cancers</a:t>
            </a:r>
            <a:r>
              <a:rPr kumimoji="0" lang="en-US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, hypogonadism, marijuana use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.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  <a:p>
            <a:pPr marL="16933" marR="6773" lvl="0" indent="0" algn="l" defTabSz="914400" rtl="0" eaLnBrk="1" fontAlgn="auto" latinLnBrk="0" hangingPunct="1">
              <a:lnSpc>
                <a:spcPct val="100000"/>
              </a:lnSpc>
              <a:spcBef>
                <a:spcPts val="7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AFP-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Hepatocellular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and 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gastric </a:t>
            </a:r>
            <a:r>
              <a:rPr kumimoji="0" sz="3200" b="0" i="0" u="none" strike="noStrike" kern="1200" cap="none" spc="-4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cancer,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alcohol,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other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liver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disease, 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Microsoft YaHei"/>
                <a:cs typeface="Calibri"/>
              </a:rPr>
              <a:t>hereditary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icrosoft YaHe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Microsoft YaHei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Microsoft YaHe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E857B8-6937-A0A1-BCF3-69C25C7AEC2A}"/>
              </a:ext>
            </a:extLst>
          </p:cNvPr>
          <p:cNvSpPr txBox="1"/>
          <p:nvPr/>
        </p:nvSpPr>
        <p:spPr>
          <a:xfrm>
            <a:off x="3138458" y="5585941"/>
            <a:ext cx="5935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aFP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αυξημένη &gt;&gt; ΟΧΙ ΣΕΜΙΝΩΜΑ 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26" y="3097805"/>
            <a:ext cx="6282310" cy="37601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57"/>
          <a:stretch/>
        </p:blipFill>
        <p:spPr>
          <a:xfrm>
            <a:off x="3001962" y="0"/>
            <a:ext cx="5608638" cy="31738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10600" y="6581001"/>
            <a:ext cx="36279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Milose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JC et al. Open Access J Urol. 2011 Dec 30;4:1-8. </a:t>
            </a:r>
          </a:p>
        </p:txBody>
      </p:sp>
    </p:spTree>
    <p:extLst>
      <p:ext uri="{BB962C8B-B14F-4D97-AF65-F5344CB8AC3E}">
        <p14:creationId xmlns:p14="http://schemas.microsoft.com/office/powerpoint/2010/main" val="11600264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200"/>
          <p:cNvSpPr txBox="1"/>
          <p:nvPr/>
        </p:nvSpPr>
        <p:spPr>
          <a:xfrm>
            <a:off x="1830958" y="92643"/>
            <a:ext cx="8432975" cy="863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>
            <a:spAutoFit/>
          </a:bodyPr>
          <a:lstStyle/>
          <a:p>
            <a:pPr marL="0" marR="0" lvl="0" indent="0" algn="ctr" defTabSz="914144" rtl="0" eaLnBrk="1" fontAlgn="auto" latinLnBrk="0" hangingPunct="0">
              <a:lnSpc>
                <a:spcPct val="100000"/>
              </a:lnSpc>
              <a:spcBef>
                <a:spcPts val="914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kumimoji="0" sz="218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rPr>
              <a:t>Σταδιοποίηση του καρκίνου των όρχεων </a:t>
            </a:r>
            <a:endParaRPr kumimoji="0" lang="en-US" sz="218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>
                <a:solidFill>
                  <a:srgbClr val="FF0000"/>
                </a:solidFill>
              </a:u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defTabSz="914144" rtl="0" eaLnBrk="1" fontAlgn="auto" latinLnBrk="0" hangingPunct="0">
              <a:lnSpc>
                <a:spcPct val="100000"/>
              </a:lnSpc>
              <a:spcBef>
                <a:spcPts val="914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kumimoji="0" sz="218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rPr>
              <a:t>(ΤΝM, AJCC 2006)</a:t>
            </a:r>
          </a:p>
        </p:txBody>
      </p:sp>
      <p:graphicFrame>
        <p:nvGraphicFramePr>
          <p:cNvPr id="378" name="Table 201"/>
          <p:cNvGraphicFramePr/>
          <p:nvPr/>
        </p:nvGraphicFramePr>
        <p:xfrm>
          <a:off x="2134567" y="1231178"/>
          <a:ext cx="4825379" cy="5547570"/>
        </p:xfrm>
        <a:graphic>
          <a:graphicData uri="http://schemas.openxmlformats.org/drawingml/2006/table">
            <a:tbl>
              <a:tblPr/>
              <a:tblGrid>
                <a:gridCol w="936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3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18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Στάδιο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pT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Ν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18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 situ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ΙB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2-4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IS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0-1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IIB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0-1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IIC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0-1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IIIA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0-1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IIIB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400"/>
                        </a:spcBef>
                        <a:tabLst>
                          <a:tab pos="914400" algn="l"/>
                        </a:tabLst>
                        <a:defRPr sz="1800" b="0" i="0">
                          <a:sym typeface="Helvetica"/>
                        </a:defRPr>
                      </a:pPr>
                      <a:endParaRPr sz="1300"/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IIIC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400"/>
                        </a:spcBef>
                        <a:tabLst>
                          <a:tab pos="914400" algn="l"/>
                        </a:tabLst>
                        <a:defRPr sz="1800" b="0" i="0">
                          <a:sym typeface="Helvetica"/>
                        </a:defRPr>
                      </a:pPr>
                      <a:endParaRPr sz="1300"/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1a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25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400"/>
                        </a:spcBef>
                        <a:tabLst>
                          <a:tab pos="914400" algn="l"/>
                        </a:tabLst>
                        <a:defRPr sz="1800" b="0" i="0">
                          <a:sym typeface="Helvetica"/>
                        </a:defRPr>
                      </a:pPr>
                      <a:endParaRPr sz="1300"/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1b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300162">
                        <a:spcBef>
                          <a:spcPts val="400"/>
                        </a:spcBef>
                        <a:tabLst>
                          <a:tab pos="1295400" algn="l"/>
                        </a:tabLst>
                        <a:defRPr sz="1800" b="0" i="0"/>
                      </a:pPr>
                      <a:r>
                        <a:rPr sz="2000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</a:p>
                  </a:txBody>
                  <a:tcPr marL="26789" marR="26789" marT="26789" marB="26789" horzOverflow="overflow">
                    <a:lnL w="18062">
                      <a:solidFill>
                        <a:srgbClr val="000000"/>
                      </a:solidFill>
                      <a:miter lim="0"/>
                    </a:lnL>
                    <a:lnR w="18062">
                      <a:solidFill>
                        <a:srgbClr val="000000"/>
                      </a:solidFill>
                      <a:miter lim="0"/>
                    </a:lnR>
                    <a:lnT w="18062">
                      <a:solidFill>
                        <a:srgbClr val="000000"/>
                      </a:solidFill>
                      <a:miter lim="0"/>
                    </a:lnT>
                    <a:lnB w="18062">
                      <a:solidFill>
                        <a:srgbClr val="000000"/>
                      </a:solidFill>
                      <a:miter lim="0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79" name="Shape 202"/>
          <p:cNvSpPr/>
          <p:nvPr/>
        </p:nvSpPr>
        <p:spPr>
          <a:xfrm>
            <a:off x="7167003" y="1948432"/>
            <a:ext cx="360536" cy="1150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4" y="0"/>
                  <a:pt x="10800" y="805"/>
                  <a:pt x="10800" y="1799"/>
                </a:cubicBezTo>
                <a:lnTo>
                  <a:pt x="10800" y="9000"/>
                </a:lnTo>
                <a:cubicBezTo>
                  <a:pt x="10800" y="9994"/>
                  <a:pt x="15635" y="10800"/>
                  <a:pt x="21600" y="10800"/>
                </a:cubicBezTo>
                <a:cubicBezTo>
                  <a:pt x="15635" y="10800"/>
                  <a:pt x="10800" y="11605"/>
                  <a:pt x="10800" y="12600"/>
                </a:cubicBezTo>
                <a:lnTo>
                  <a:pt x="10800" y="19800"/>
                </a:lnTo>
                <a:cubicBezTo>
                  <a:pt x="10800" y="20794"/>
                  <a:pt x="5964" y="21600"/>
                  <a:pt x="0" y="21600"/>
                </a:cubicBezTo>
              </a:path>
            </a:pathLst>
          </a:custGeom>
          <a:ln w="40640">
            <a:solidFill>
              <a:srgbClr val="CCCCFF"/>
            </a:solidFill>
          </a:ln>
        </p:spPr>
        <p:txBody>
          <a:bodyPr lIns="35719" tIns="35719" rIns="35719" bIns="35719"/>
          <a:lstStyle/>
          <a:p>
            <a:pPr marL="0" marR="0" lvl="0" indent="0" algn="l" defTabSz="45651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endParaRPr kumimoji="0" sz="119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80" name="Shape 203"/>
          <p:cNvSpPr/>
          <p:nvPr/>
        </p:nvSpPr>
        <p:spPr>
          <a:xfrm>
            <a:off x="7170419" y="3224082"/>
            <a:ext cx="360536" cy="1150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4" y="0"/>
                  <a:pt x="10800" y="805"/>
                  <a:pt x="10800" y="1799"/>
                </a:cubicBezTo>
                <a:lnTo>
                  <a:pt x="10800" y="9000"/>
                </a:lnTo>
                <a:cubicBezTo>
                  <a:pt x="10800" y="9994"/>
                  <a:pt x="15635" y="10800"/>
                  <a:pt x="21600" y="10800"/>
                </a:cubicBezTo>
                <a:cubicBezTo>
                  <a:pt x="15635" y="10800"/>
                  <a:pt x="10800" y="11605"/>
                  <a:pt x="10800" y="12599"/>
                </a:cubicBezTo>
                <a:lnTo>
                  <a:pt x="10800" y="19800"/>
                </a:lnTo>
                <a:cubicBezTo>
                  <a:pt x="10800" y="20794"/>
                  <a:pt x="5964" y="21600"/>
                  <a:pt x="0" y="21600"/>
                </a:cubicBezTo>
              </a:path>
            </a:pathLst>
          </a:custGeom>
          <a:ln w="54185">
            <a:solidFill>
              <a:srgbClr val="008000"/>
            </a:solidFill>
          </a:ln>
        </p:spPr>
        <p:txBody>
          <a:bodyPr lIns="35719" tIns="35719" rIns="35719" bIns="35719"/>
          <a:lstStyle/>
          <a:p>
            <a:pPr marL="0" marR="0" lvl="0" indent="0" algn="l" defTabSz="45651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endParaRPr kumimoji="0" sz="119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81" name="Shape 204"/>
          <p:cNvSpPr/>
          <p:nvPr/>
        </p:nvSpPr>
        <p:spPr>
          <a:xfrm>
            <a:off x="7131284" y="4521835"/>
            <a:ext cx="431974" cy="2159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4" y="0"/>
                  <a:pt x="10800" y="805"/>
                  <a:pt x="10800" y="1799"/>
                </a:cubicBezTo>
                <a:lnTo>
                  <a:pt x="10800" y="9000"/>
                </a:lnTo>
                <a:cubicBezTo>
                  <a:pt x="10800" y="9994"/>
                  <a:pt x="15635" y="10800"/>
                  <a:pt x="21600" y="10800"/>
                </a:cubicBezTo>
                <a:cubicBezTo>
                  <a:pt x="15635" y="10800"/>
                  <a:pt x="10800" y="11605"/>
                  <a:pt x="10800" y="12599"/>
                </a:cubicBezTo>
                <a:lnTo>
                  <a:pt x="10800" y="19800"/>
                </a:lnTo>
                <a:cubicBezTo>
                  <a:pt x="10800" y="20794"/>
                  <a:pt x="5964" y="21600"/>
                  <a:pt x="0" y="21600"/>
                </a:cubicBezTo>
              </a:path>
            </a:pathLst>
          </a:custGeom>
          <a:ln w="40640">
            <a:solidFill>
              <a:srgbClr val="FF0000"/>
            </a:solidFill>
          </a:ln>
        </p:spPr>
        <p:txBody>
          <a:bodyPr lIns="35719" tIns="35719" rIns="35719" bIns="35719"/>
          <a:lstStyle/>
          <a:p>
            <a:pPr marL="0" marR="0" lvl="0" indent="0" algn="l" defTabSz="45651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pPr>
            <a:endParaRPr kumimoji="0" sz="119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82" name="Shape 205"/>
          <p:cNvSpPr txBox="1"/>
          <p:nvPr/>
        </p:nvSpPr>
        <p:spPr>
          <a:xfrm>
            <a:off x="7679901" y="2265528"/>
            <a:ext cx="2463479" cy="379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>
            <a:spAutoFit/>
          </a:bodyPr>
          <a:lstStyle/>
          <a:p>
            <a:pPr marL="0" marR="0" lvl="0" indent="0" algn="l" defTabSz="914144" rtl="0" eaLnBrk="1" fontAlgn="auto" latinLnBrk="0" hangingPunct="0">
              <a:lnSpc>
                <a:spcPct val="10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CCCCFF"/>
                </a:solidFill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kumimoji="0" sz="1969" b="1" i="0" u="none" strike="noStrike" kern="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Ι </a:t>
            </a:r>
            <a:r>
              <a:rPr kumimoji="0" sz="1758" b="1" i="0" u="none" strike="noStrike" kern="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kumimoji="0" sz="1969" b="1" i="0" u="none" strike="noStrike" kern="0" cap="none" spc="0" normalizeH="0" baseline="0" noProof="0" dirty="0" err="1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νόσος</a:t>
            </a:r>
            <a:r>
              <a:rPr kumimoji="0" sz="1969" b="1" i="0" u="none" strike="noStrike" kern="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kumimoji="0" sz="1969" b="1" i="0" u="none" strike="noStrike" kern="0" cap="none" spc="0" normalizeH="0" baseline="0" noProof="0" dirty="0" err="1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στον</a:t>
            </a:r>
            <a:r>
              <a:rPr kumimoji="0" sz="1969" b="1" i="0" u="none" strike="noStrike" kern="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kumimoji="0" sz="1969" b="1" i="0" u="none" strike="noStrike" kern="0" cap="none" spc="0" normalizeH="0" baseline="0" noProof="0" dirty="0" err="1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όρχ</a:t>
            </a:r>
            <a:r>
              <a:rPr kumimoji="0" lang="el-GR" sz="1969" b="1" i="0" u="none" strike="noStrike" kern="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>
                  <a:solidFill>
                    <a:srgbClr val="CCCC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ι</a:t>
            </a:r>
            <a:endParaRPr kumimoji="0" sz="1969" b="1" i="0" u="none" strike="noStrike" kern="0" cap="none" spc="0" normalizeH="0" baseline="0" noProof="0" dirty="0">
              <a:ln>
                <a:noFill/>
              </a:ln>
              <a:solidFill>
                <a:srgbClr val="CCCCFF"/>
              </a:solidFill>
              <a:effectLst/>
              <a:uLnTx/>
              <a:uFill>
                <a:solidFill>
                  <a:srgbClr val="CCCCFF"/>
                </a:solidFill>
              </a:u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Shape 206"/>
          <p:cNvSpPr txBox="1"/>
          <p:nvPr/>
        </p:nvSpPr>
        <p:spPr>
          <a:xfrm>
            <a:off x="7825568" y="3338983"/>
            <a:ext cx="2172146" cy="921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>
            <a:spAutoFit/>
          </a:bodyPr>
          <a:lstStyle/>
          <a:p>
            <a:pPr marL="0" marR="0" lvl="0" indent="0" algn="l" defTabSz="914144" rtl="0" eaLnBrk="1" fontAlgn="auto" latinLnBrk="0" hangingPunct="0">
              <a:lnSpc>
                <a:spcPct val="10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008000"/>
                </a:solidFill>
                <a:uFill>
                  <a:solidFill>
                    <a:srgbClr val="008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kumimoji="0" sz="1969" b="1" i="0" u="none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ΙΙ</a:t>
            </a:r>
            <a:r>
              <a:rPr kumimoji="0" sz="1758" b="1" i="0" u="none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>
                  <a:solidFill>
                    <a:srgbClr val="008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: διηθημένοι οπισθοπεριτοναικοί λεμφαδένες</a:t>
            </a:r>
          </a:p>
        </p:txBody>
      </p:sp>
      <p:sp>
        <p:nvSpPr>
          <p:cNvPr id="384" name="Shape 207"/>
          <p:cNvSpPr txBox="1"/>
          <p:nvPr/>
        </p:nvSpPr>
        <p:spPr>
          <a:xfrm>
            <a:off x="7734595" y="4966416"/>
            <a:ext cx="2933405" cy="1462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097" tIns="38097" rIns="38097" bIns="38097">
            <a:spAutoFit/>
          </a:bodyPr>
          <a:lstStyle/>
          <a:p>
            <a:pPr marL="0" marR="0" lvl="0" indent="0" algn="l" defTabSz="914144" rtl="0" eaLnBrk="1" fontAlgn="auto" latinLnBrk="0" hangingPunct="0">
              <a:lnSpc>
                <a:spcPct val="10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kumimoji="0" sz="1969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ΙΙΙ</a:t>
            </a:r>
            <a:r>
              <a:rPr kumimoji="0" sz="1758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rPr>
              <a:t> : λεμφαδένες άνωθεν του διαφράγματος- εξωλεμφαδενική νόσος-              σπλαχνικές μεταστάσεις- πολύ αυξημένοι δείκτες</a:t>
            </a:r>
          </a:p>
        </p:txBody>
      </p:sp>
    </p:spTree>
    <p:extLst>
      <p:ext uri="{BB962C8B-B14F-4D97-AF65-F5344CB8AC3E}">
        <p14:creationId xmlns:p14="http://schemas.microsoft.com/office/powerpoint/2010/main" val="1941042123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latin typeface="Calibri" charset="0"/>
              </a:rPr>
              <a:t>ΤΝΜ ΚΑΤΑΤΑΞΗ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half" idx="1"/>
          </p:nvPr>
        </p:nvSpPr>
        <p:spPr>
          <a:xfrm>
            <a:off x="4605444" y="1614411"/>
            <a:ext cx="2981113" cy="1555363"/>
          </a:xfrm>
        </p:spPr>
        <p:txBody>
          <a:bodyPr/>
          <a:lstStyle/>
          <a:p>
            <a:pPr algn="ctr">
              <a:buFont typeface="Times New Roman" charset="0"/>
              <a:buNone/>
            </a:pPr>
            <a:r>
              <a:rPr lang="el-GR" altLang="el-GR" sz="1633" u="sng">
                <a:latin typeface="Calibri" charset="0"/>
              </a:rPr>
              <a:t>Μ</a:t>
            </a:r>
            <a:r>
              <a:rPr lang="en-US" altLang="el-GR" sz="1633" u="sng">
                <a:latin typeface="Calibri" charset="0"/>
              </a:rPr>
              <a:t> </a:t>
            </a:r>
            <a:r>
              <a:rPr lang="el-GR" altLang="el-GR" sz="1633" u="sng">
                <a:latin typeface="Calibri" charset="0"/>
              </a:rPr>
              <a:t>Στάδιο</a:t>
            </a:r>
          </a:p>
          <a:p>
            <a:pPr>
              <a:buFont typeface="Times New Roman" charset="0"/>
              <a:buNone/>
            </a:pPr>
            <a:r>
              <a:rPr lang="el-GR" altLang="el-GR" sz="1633">
                <a:latin typeface="Calibri" charset="0"/>
              </a:rPr>
              <a:t>Μ1</a:t>
            </a:r>
            <a:r>
              <a:rPr lang="en-US" altLang="el-GR" sz="1633">
                <a:latin typeface="Calibri" charset="0"/>
              </a:rPr>
              <a:t>a</a:t>
            </a:r>
            <a:r>
              <a:rPr lang="el-GR" altLang="el-GR" sz="1633">
                <a:latin typeface="Calibri" charset="0"/>
              </a:rPr>
              <a:t>:</a:t>
            </a:r>
            <a:r>
              <a:rPr lang="en-US" altLang="el-GR" sz="1633">
                <a:latin typeface="Calibri" charset="0"/>
              </a:rPr>
              <a:t> </a:t>
            </a:r>
            <a:r>
              <a:rPr lang="el-GR" altLang="el-GR" sz="1633">
                <a:latin typeface="Calibri" charset="0"/>
              </a:rPr>
              <a:t>Μη περιοχικοί λεμφαδενες ή πνευμονικές μεταστάσεις</a:t>
            </a:r>
          </a:p>
          <a:p>
            <a:pPr>
              <a:buFont typeface="Times New Roman" charset="0"/>
              <a:buNone/>
            </a:pPr>
            <a:r>
              <a:rPr lang="el-GR" altLang="el-GR" sz="1633">
                <a:latin typeface="Calibri" charset="0"/>
              </a:rPr>
              <a:t>Μ1</a:t>
            </a:r>
            <a:r>
              <a:rPr lang="en-US" altLang="el-GR" sz="1633">
                <a:latin typeface="Calibri" charset="0"/>
              </a:rPr>
              <a:t>b: </a:t>
            </a:r>
            <a:r>
              <a:rPr lang="el-GR" altLang="el-GR" sz="1633">
                <a:latin typeface="Calibri" charset="0"/>
              </a:rPr>
              <a:t>Άλλες μεταστάσεις</a:t>
            </a:r>
            <a:endParaRPr lang="en-US" altLang="el-GR" sz="1633" b="1">
              <a:latin typeface="Calibri" charset="0"/>
            </a:endParaRPr>
          </a:p>
        </p:txBody>
      </p:sp>
      <p:sp>
        <p:nvSpPr>
          <p:cNvPr id="15364" name="Content Placeholder 2"/>
          <p:cNvSpPr>
            <a:spLocks noGrp="1"/>
          </p:cNvSpPr>
          <p:nvPr>
            <p:ph sz="half" idx="1"/>
          </p:nvPr>
        </p:nvSpPr>
        <p:spPr>
          <a:xfrm>
            <a:off x="2985275" y="3545653"/>
            <a:ext cx="2009010" cy="2073818"/>
          </a:xfrm>
        </p:spPr>
        <p:txBody>
          <a:bodyPr/>
          <a:lstStyle/>
          <a:p>
            <a:pPr>
              <a:buFont typeface="Times New Roman" charset="0"/>
              <a:buNone/>
            </a:pPr>
            <a:endParaRPr lang="el-GR" altLang="el-GR" sz="1633">
              <a:latin typeface="Calibri" charset="0"/>
            </a:endParaRPr>
          </a:p>
          <a:p>
            <a:pPr>
              <a:buFont typeface="Times New Roman" charset="0"/>
              <a:buNone/>
            </a:pPr>
            <a:r>
              <a:rPr lang="en-US" altLang="el-GR" sz="1633">
                <a:latin typeface="Calibri" charset="0"/>
              </a:rPr>
              <a:t>LDH</a:t>
            </a:r>
            <a:endParaRPr lang="el-GR" altLang="el-GR" sz="1633">
              <a:latin typeface="Calibri" charset="0"/>
            </a:endParaRPr>
          </a:p>
          <a:p>
            <a:r>
              <a:rPr lang="en-US" altLang="el-GR" sz="1633">
                <a:latin typeface="Calibri" charset="0"/>
              </a:rPr>
              <a:t>S</a:t>
            </a:r>
            <a:r>
              <a:rPr lang="el-GR" altLang="el-GR" sz="1633">
                <a:latin typeface="Calibri" charset="0"/>
              </a:rPr>
              <a:t>1:</a:t>
            </a:r>
            <a:r>
              <a:rPr lang="en-US" altLang="el-GR" sz="1633">
                <a:latin typeface="Calibri" charset="0"/>
              </a:rPr>
              <a:t> &lt;1,5 x </a:t>
            </a:r>
            <a:r>
              <a:rPr lang="el-GR" altLang="el-GR" sz="1633">
                <a:latin typeface="Calibri" charset="0"/>
              </a:rPr>
              <a:t>Φ.Τ. </a:t>
            </a:r>
          </a:p>
          <a:p>
            <a:r>
              <a:rPr lang="en-US" altLang="el-GR" sz="1633">
                <a:latin typeface="Calibri" charset="0"/>
              </a:rPr>
              <a:t>S2: </a:t>
            </a:r>
            <a:r>
              <a:rPr lang="el-GR" altLang="el-GR" sz="1633">
                <a:latin typeface="Calibri" charset="0"/>
              </a:rPr>
              <a:t>1,5-10 </a:t>
            </a:r>
            <a:r>
              <a:rPr lang="en-US" altLang="el-GR" sz="1633">
                <a:latin typeface="Calibri" charset="0"/>
              </a:rPr>
              <a:t>x </a:t>
            </a:r>
            <a:r>
              <a:rPr lang="el-GR" altLang="el-GR" sz="1633">
                <a:latin typeface="Calibri" charset="0"/>
              </a:rPr>
              <a:t>Φ.Τ.</a:t>
            </a:r>
            <a:endParaRPr lang="en-US" altLang="el-GR" sz="1633">
              <a:latin typeface="Calibri" charset="0"/>
            </a:endParaRPr>
          </a:p>
          <a:p>
            <a:r>
              <a:rPr lang="en-US" altLang="el-GR" sz="1633">
                <a:latin typeface="Calibri" charset="0"/>
              </a:rPr>
              <a:t>S3: </a:t>
            </a:r>
            <a:r>
              <a:rPr lang="el-GR" altLang="el-GR" sz="1633">
                <a:latin typeface="Calibri" charset="0"/>
              </a:rPr>
              <a:t>&gt;10 </a:t>
            </a:r>
            <a:r>
              <a:rPr lang="en-US" altLang="el-GR" sz="1633">
                <a:latin typeface="Calibri" charset="0"/>
              </a:rPr>
              <a:t>x </a:t>
            </a:r>
            <a:r>
              <a:rPr lang="el-GR" altLang="el-GR" sz="1633">
                <a:latin typeface="Calibri" charset="0"/>
              </a:rPr>
              <a:t>Φ.Τ.</a:t>
            </a:r>
            <a:endParaRPr lang="en-US" altLang="el-GR" sz="1633">
              <a:latin typeface="Calibri" charset="0"/>
            </a:endParaRPr>
          </a:p>
        </p:txBody>
      </p:sp>
      <p:sp>
        <p:nvSpPr>
          <p:cNvPr id="15365" name="Content Placeholder 2"/>
          <p:cNvSpPr>
            <a:spLocks noGrp="1"/>
          </p:cNvSpPr>
          <p:nvPr>
            <p:ph sz="half" idx="1"/>
          </p:nvPr>
        </p:nvSpPr>
        <p:spPr>
          <a:xfrm>
            <a:off x="5188706" y="3545653"/>
            <a:ext cx="2009010" cy="2073818"/>
          </a:xfrm>
        </p:spPr>
        <p:txBody>
          <a:bodyPr/>
          <a:lstStyle/>
          <a:p>
            <a:pPr algn="ctr">
              <a:buFont typeface="Times New Roman" charset="0"/>
              <a:buNone/>
            </a:pPr>
            <a:r>
              <a:rPr lang="en-US" altLang="el-GR" sz="1633" u="sng">
                <a:latin typeface="Calibri" charset="0"/>
              </a:rPr>
              <a:t>S </a:t>
            </a:r>
            <a:r>
              <a:rPr lang="el-GR" altLang="el-GR" sz="1633" u="sng">
                <a:latin typeface="Calibri" charset="0"/>
              </a:rPr>
              <a:t>Στάδιο</a:t>
            </a:r>
          </a:p>
          <a:p>
            <a:pPr>
              <a:buFont typeface="Times New Roman" charset="0"/>
              <a:buNone/>
            </a:pPr>
            <a:r>
              <a:rPr lang="el-GR" altLang="el-GR" sz="1633">
                <a:latin typeface="Calibri" charset="0"/>
              </a:rPr>
              <a:t>β-</a:t>
            </a:r>
            <a:r>
              <a:rPr lang="en-US" altLang="el-GR" sz="1633">
                <a:latin typeface="Calibri" charset="0"/>
              </a:rPr>
              <a:t>hCG</a:t>
            </a:r>
            <a:endParaRPr lang="el-GR" altLang="el-GR" sz="1633">
              <a:latin typeface="Calibri" charset="0"/>
            </a:endParaRPr>
          </a:p>
          <a:p>
            <a:r>
              <a:rPr lang="en-US" altLang="el-GR" sz="1633">
                <a:latin typeface="Calibri" charset="0"/>
              </a:rPr>
              <a:t>S</a:t>
            </a:r>
            <a:r>
              <a:rPr lang="el-GR" altLang="el-GR" sz="1633">
                <a:latin typeface="Calibri" charset="0"/>
              </a:rPr>
              <a:t>1:</a:t>
            </a:r>
            <a:r>
              <a:rPr lang="en-US" altLang="el-GR" sz="1633">
                <a:latin typeface="Calibri" charset="0"/>
              </a:rPr>
              <a:t> &lt;5.000</a:t>
            </a:r>
            <a:r>
              <a:rPr lang="el-GR" altLang="el-GR" sz="1633">
                <a:latin typeface="Calibri" charset="0"/>
              </a:rPr>
              <a:t> </a:t>
            </a:r>
          </a:p>
          <a:p>
            <a:r>
              <a:rPr lang="en-US" altLang="el-GR" sz="1633">
                <a:latin typeface="Calibri" charset="0"/>
              </a:rPr>
              <a:t>S2: </a:t>
            </a:r>
            <a:r>
              <a:rPr lang="el-GR" altLang="el-GR" sz="1633">
                <a:latin typeface="Calibri" charset="0"/>
              </a:rPr>
              <a:t>5</a:t>
            </a:r>
            <a:r>
              <a:rPr lang="en-US" altLang="el-GR" sz="1633">
                <a:latin typeface="Calibri" charset="0"/>
              </a:rPr>
              <a:t>.000</a:t>
            </a:r>
            <a:r>
              <a:rPr lang="el-GR" altLang="el-GR" sz="1633">
                <a:latin typeface="Calibri" charset="0"/>
              </a:rPr>
              <a:t>-</a:t>
            </a:r>
            <a:r>
              <a:rPr lang="en-US" altLang="el-GR" sz="1633">
                <a:latin typeface="Calibri" charset="0"/>
              </a:rPr>
              <a:t>5</a:t>
            </a:r>
            <a:r>
              <a:rPr lang="el-GR" altLang="el-GR" sz="1633">
                <a:latin typeface="Calibri" charset="0"/>
              </a:rPr>
              <a:t>0</a:t>
            </a:r>
            <a:r>
              <a:rPr lang="en-US" altLang="el-GR" sz="1633">
                <a:latin typeface="Calibri" charset="0"/>
              </a:rPr>
              <a:t>.000</a:t>
            </a:r>
          </a:p>
          <a:p>
            <a:r>
              <a:rPr lang="en-US" altLang="el-GR" sz="1633">
                <a:latin typeface="Calibri" charset="0"/>
              </a:rPr>
              <a:t>S3: </a:t>
            </a:r>
            <a:r>
              <a:rPr lang="el-GR" altLang="el-GR" sz="1633">
                <a:latin typeface="Calibri" charset="0"/>
              </a:rPr>
              <a:t>&gt;</a:t>
            </a:r>
            <a:r>
              <a:rPr lang="en-US" altLang="el-GR" sz="1633">
                <a:latin typeface="Calibri" charset="0"/>
              </a:rPr>
              <a:t>50.000</a:t>
            </a:r>
          </a:p>
        </p:txBody>
      </p:sp>
      <p:sp>
        <p:nvSpPr>
          <p:cNvPr id="15366" name="Content Placeholder 2"/>
          <p:cNvSpPr>
            <a:spLocks noGrp="1"/>
          </p:cNvSpPr>
          <p:nvPr>
            <p:ph sz="half" idx="1"/>
          </p:nvPr>
        </p:nvSpPr>
        <p:spPr>
          <a:xfrm>
            <a:off x="7262524" y="3549973"/>
            <a:ext cx="2009010" cy="2073818"/>
          </a:xfrm>
        </p:spPr>
        <p:txBody>
          <a:bodyPr/>
          <a:lstStyle/>
          <a:p>
            <a:pPr>
              <a:buFont typeface="Times New Roman" charset="0"/>
              <a:buNone/>
            </a:pPr>
            <a:endParaRPr lang="en-US" altLang="el-GR" sz="1633">
              <a:latin typeface="Calibri" charset="0"/>
            </a:endParaRPr>
          </a:p>
          <a:p>
            <a:pPr>
              <a:buFont typeface="Times New Roman" charset="0"/>
              <a:buNone/>
            </a:pPr>
            <a:r>
              <a:rPr lang="en-US" altLang="el-GR" sz="1633">
                <a:latin typeface="Calibri" charset="0"/>
              </a:rPr>
              <a:t>AFP</a:t>
            </a:r>
            <a:endParaRPr lang="el-GR" altLang="el-GR" sz="1633">
              <a:latin typeface="Calibri" charset="0"/>
            </a:endParaRPr>
          </a:p>
          <a:p>
            <a:r>
              <a:rPr lang="en-US" altLang="el-GR" sz="1633">
                <a:latin typeface="Calibri" charset="0"/>
              </a:rPr>
              <a:t>S</a:t>
            </a:r>
            <a:r>
              <a:rPr lang="el-GR" altLang="el-GR" sz="1633">
                <a:latin typeface="Calibri" charset="0"/>
              </a:rPr>
              <a:t>1:</a:t>
            </a:r>
            <a:r>
              <a:rPr lang="en-US" altLang="el-GR" sz="1633">
                <a:latin typeface="Calibri" charset="0"/>
              </a:rPr>
              <a:t> &lt;1.000</a:t>
            </a:r>
            <a:endParaRPr lang="el-GR" altLang="el-GR" sz="1633">
              <a:latin typeface="Calibri" charset="0"/>
            </a:endParaRPr>
          </a:p>
          <a:p>
            <a:r>
              <a:rPr lang="en-US" altLang="el-GR" sz="1633">
                <a:latin typeface="Calibri" charset="0"/>
              </a:rPr>
              <a:t>S2: </a:t>
            </a:r>
            <a:r>
              <a:rPr lang="el-GR" altLang="el-GR" sz="1633">
                <a:latin typeface="Calibri" charset="0"/>
              </a:rPr>
              <a:t>1</a:t>
            </a:r>
            <a:r>
              <a:rPr lang="en-US" altLang="el-GR" sz="1633">
                <a:latin typeface="Calibri" charset="0"/>
              </a:rPr>
              <a:t>.000 –</a:t>
            </a:r>
            <a:r>
              <a:rPr lang="el-GR" altLang="el-GR" sz="1633">
                <a:latin typeface="Calibri" charset="0"/>
              </a:rPr>
              <a:t> </a:t>
            </a:r>
            <a:r>
              <a:rPr lang="en-US" altLang="el-GR" sz="1633">
                <a:latin typeface="Calibri" charset="0"/>
              </a:rPr>
              <a:t>10.000</a:t>
            </a:r>
          </a:p>
          <a:p>
            <a:r>
              <a:rPr lang="en-US" altLang="el-GR" sz="1633">
                <a:latin typeface="Calibri" charset="0"/>
              </a:rPr>
              <a:t>S3: </a:t>
            </a:r>
            <a:r>
              <a:rPr lang="el-GR" altLang="el-GR" sz="1633">
                <a:latin typeface="Calibri" charset="0"/>
              </a:rPr>
              <a:t>&gt;1</a:t>
            </a:r>
            <a:r>
              <a:rPr lang="en-US" altLang="el-GR" sz="1633">
                <a:latin typeface="Calibri" charset="0"/>
              </a:rPr>
              <a:t>0.000</a:t>
            </a:r>
          </a:p>
        </p:txBody>
      </p:sp>
    </p:spTree>
    <p:extLst>
      <p:ext uri="{BB962C8B-B14F-4D97-AF65-F5344CB8AC3E}">
        <p14:creationId xmlns:p14="http://schemas.microsoft.com/office/powerpoint/2010/main" val="68430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15365" grpId="0" build="p"/>
      <p:bldP spid="15366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latin typeface="Calibri" charset="0"/>
              </a:rPr>
              <a:t>ΧΕΙΡΟΥΡΓΙΚΗ ΑΝΤΙΜΕΤΩΠΙΣΗ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142785" y="2327285"/>
            <a:ext cx="3273464" cy="712875"/>
          </a:xfrm>
        </p:spPr>
        <p:txBody>
          <a:bodyPr/>
          <a:lstStyle/>
          <a:p>
            <a:pPr marL="0" indent="0" algn="ctr">
              <a:buNone/>
            </a:pPr>
            <a:r>
              <a:rPr lang="el-GR" altLang="el-GR" sz="1633">
                <a:latin typeface="Calibri" charset="0"/>
              </a:rPr>
              <a:t>Αφαίρεση του όρχι με τα περιβλήματα αυτού, με βουβωνική προσπέλαση και υψηλή απολίνωση</a:t>
            </a: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229" y="1484797"/>
            <a:ext cx="3175533" cy="238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915242" y="4206683"/>
            <a:ext cx="3273464" cy="24626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370" rIns="0" bIns="0"/>
          <a:lstStyle/>
          <a:p>
            <a:pPr marL="0" marR="0" lvl="0" indent="0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l-GR" altLang="el-GR" sz="1633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+mn-cs"/>
              </a:rPr>
              <a:t>Τοποθέτηση ορχικής πρόθεσης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Calibri" pitchFamily="34" charset="0"/>
              <a:buChar char="+"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+mn-cs"/>
              </a:rPr>
              <a:t>Αντιμετώπιση σε μια επέμβαση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Calibri" pitchFamily="34" charset="0"/>
              <a:buChar char="+"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+mn-cs"/>
              </a:rPr>
              <a:t>Μικρότερη ψυχολογική επιβάρυνση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Calibri" pitchFamily="34" charset="0"/>
              <a:buChar char="+"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+mn-cs"/>
              </a:rPr>
              <a:t>Καλύτερο αισθητικό αποτέλεσμα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+mn-cs"/>
              </a:rPr>
              <a:t>-    Αυξημένη πιθανότητα λοίμωξης →     Καθυστέρηση χημειοθεραπείας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355229" y="4206683"/>
            <a:ext cx="3273463" cy="24626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370" rIns="0" bIns="0"/>
          <a:lstStyle/>
          <a:p>
            <a:pPr marL="0" marR="0" lvl="0" indent="0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l-GR" altLang="el-GR" sz="1633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Βιοψία </a:t>
            </a:r>
            <a:r>
              <a:rPr kumimoji="0" lang="el-GR" altLang="el-GR" sz="1633" b="0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ετερόπλευρου</a:t>
            </a:r>
            <a:r>
              <a:rPr kumimoji="0" lang="el-GR" altLang="el-GR" sz="1633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 </a:t>
            </a:r>
            <a:r>
              <a:rPr kumimoji="0" lang="el-GR" altLang="el-GR" sz="1633" b="0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όρχι</a:t>
            </a:r>
            <a:endParaRPr kumimoji="0" lang="el-GR" altLang="el-GR" sz="1633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Microsoft YaHei"/>
              <a:cs typeface="Calibri" pitchFamily="34" charset="0"/>
            </a:endParaRP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Μικρός όρχις </a:t>
            </a:r>
            <a:r>
              <a:rPr kumimoji="0" lang="en-US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&lt; 12 ml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Ιστορικό κρυψορχίας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Πτωχή σπερματογένεση</a:t>
            </a:r>
          </a:p>
          <a:p>
            <a:pPr marL="243391" marR="0" lvl="0" indent="-243391" algn="l" defTabSz="407571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Tx/>
              <a:buNone/>
              <a:tabLst/>
              <a:defRPr/>
            </a:pPr>
            <a:r>
              <a:rPr kumimoji="0" lang="el-GR" altLang="el-GR" sz="16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(Παράγοντες κινδύνου για </a:t>
            </a:r>
            <a:r>
              <a:rPr kumimoji="0" lang="en-US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GCNIS</a:t>
            </a: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Microsoft YaHei"/>
                <a:cs typeface="Calibri" pitchFamily="34" charset="0"/>
              </a:rPr>
              <a:t>)</a:t>
            </a:r>
            <a:endParaRPr kumimoji="0" lang="el-GR" altLang="el-GR" sz="16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Microsoft YaHe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61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838200" y="65536"/>
            <a:ext cx="10515600" cy="1325563"/>
          </a:xfrm>
        </p:spPr>
        <p:txBody>
          <a:bodyPr/>
          <a:lstStyle/>
          <a:p>
            <a:r>
              <a:rPr lang="el-GR" altLang="el-GR" dirty="0">
                <a:solidFill>
                  <a:srgbClr val="FF0000"/>
                </a:solidFill>
                <a:latin typeface="Calibri" charset="0"/>
              </a:rPr>
              <a:t>ΛΕΜΦΑΔΕΝΙΚΕΣ ΜΕΤΑΣΤΑΣΕΙΣ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661239" y="6145126"/>
            <a:ext cx="6869521" cy="712874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l-GR" altLang="el-GR" sz="1633" dirty="0">
                <a:latin typeface="Calibri" pitchFamily="34" charset="0"/>
              </a:rPr>
              <a:t>Σε περίπτωση </a:t>
            </a:r>
            <a:r>
              <a:rPr lang="el-GR" altLang="el-GR" sz="1633" dirty="0" err="1">
                <a:latin typeface="Calibri" pitchFamily="34" charset="0"/>
              </a:rPr>
              <a:t>οσχεϊκής</a:t>
            </a:r>
            <a:r>
              <a:rPr lang="el-GR" altLang="el-GR" sz="1633" dirty="0">
                <a:latin typeface="Calibri" pitchFamily="34" charset="0"/>
              </a:rPr>
              <a:t> προσπέλασης κατά την ορχεκτομή ή παλαιότερα μπορεί να εμφανιστούν μεταστάσεις και στους βουβωνικούς λεμφαδένες</a:t>
            </a:r>
          </a:p>
          <a:p>
            <a:pPr>
              <a:buFont typeface="Times New Roman" pitchFamily="18" charset="0"/>
              <a:buChar char="•"/>
              <a:defRPr/>
            </a:pPr>
            <a:endParaRPr lang="en-US" altLang="el-GR" sz="1633" dirty="0">
              <a:latin typeface="Calibri" pitchFamily="34" charset="0"/>
            </a:endParaRPr>
          </a:p>
        </p:txBody>
      </p:sp>
      <p:pic>
        <p:nvPicPr>
          <p:cNvPr id="16388" name="Picture 5" descr="RPL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>
            <a:fillRect/>
          </a:stretch>
        </p:blipFill>
        <p:spPr bwMode="auto">
          <a:xfrm>
            <a:off x="6224868" y="1391098"/>
            <a:ext cx="3019340" cy="400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41097" y="2009730"/>
            <a:ext cx="2000370" cy="20824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37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l-GR" sz="1633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Δεξιός όρχις:</a:t>
            </a: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 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Δεξιούς κοινούς και έξω λαγόνιους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Μεταξύ αορτής-ΚΚΦ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Έμπροσθεν ΚΚΦ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Παρά ΚΚΦ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Προαορτικούς</a:t>
            </a:r>
            <a:endParaRPr kumimoji="0" lang="el-GR" sz="16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icrosoft YaHei" pitchFamily="34" charset="-122"/>
              <a:cs typeface="Calibri" pitchFamily="34" charset="0"/>
            </a:endParaRPr>
          </a:p>
          <a:p>
            <a:pPr marL="311079" marR="0" lvl="0" indent="-311079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1293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  <a:defRPr/>
            </a:pPr>
            <a:endParaRPr kumimoji="0" lang="en-US" altLang="el-GR" sz="16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932170" y="2210632"/>
            <a:ext cx="1971567" cy="208245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437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l-GR" sz="1633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Αριστερός όρχις:</a:t>
            </a: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Αρ. Κοινοί και έξω λαγόνιοι</a:t>
            </a:r>
            <a:endParaRPr kumimoji="0" lang="en-GB" sz="16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icrosoft YaHei" pitchFamily="34" charset="-122"/>
              <a:cs typeface="Calibri" pitchFamily="34" charset="0"/>
            </a:endParaRP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Αρ. </a:t>
            </a:r>
            <a:r>
              <a:rPr kumimoji="0" lang="el-GR" sz="16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Παραορτικά</a:t>
            </a:r>
            <a:endParaRPr kumimoji="0" lang="el-GR" sz="16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icrosoft YaHei" pitchFamily="34" charset="-122"/>
              <a:cs typeface="Calibri" pitchFamily="34" charset="0"/>
            </a:endParaRPr>
          </a:p>
          <a:p>
            <a:pPr marL="243391" marR="0" lvl="0" indent="-2433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6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icrosoft YaHei" pitchFamily="34" charset="-122"/>
                <a:cs typeface="Calibri" pitchFamily="34" charset="0"/>
              </a:rPr>
              <a:t>Προαορτικοί</a:t>
            </a:r>
            <a:endParaRPr kumimoji="0" lang="el-GR" sz="16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icrosoft YaHei" pitchFamily="34" charset="-122"/>
              <a:cs typeface="Calibri" pitchFamily="34" charset="0"/>
            </a:endParaRPr>
          </a:p>
        </p:txBody>
      </p:sp>
      <p:pic>
        <p:nvPicPr>
          <p:cNvPr id="17415" name="Picture 5" descr="RPL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/>
          <a:stretch>
            <a:fillRect/>
          </a:stretch>
        </p:blipFill>
        <p:spPr bwMode="auto">
          <a:xfrm>
            <a:off x="2836302" y="1391099"/>
            <a:ext cx="3159284" cy="399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52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361" y="901707"/>
            <a:ext cx="6615130" cy="5479054"/>
          </a:xfrm>
          <a:prstGeom prst="rect">
            <a:avLst/>
          </a:prstGeom>
        </p:spPr>
      </p:pic>
      <p:grpSp>
        <p:nvGrpSpPr>
          <p:cNvPr id="300" name="Group 123"/>
          <p:cNvGrpSpPr/>
          <p:nvPr/>
        </p:nvGrpSpPr>
        <p:grpSpPr>
          <a:xfrm>
            <a:off x="351919" y="270631"/>
            <a:ext cx="10195367" cy="4798882"/>
            <a:chOff x="-2479005" y="-165897"/>
            <a:chExt cx="13784899" cy="5803227"/>
          </a:xfrm>
        </p:grpSpPr>
        <p:sp>
          <p:nvSpPr>
            <p:cNvPr id="268" name="Shape 91"/>
            <p:cNvSpPr txBox="1"/>
            <p:nvPr/>
          </p:nvSpPr>
          <p:spPr>
            <a:xfrm>
              <a:off x="6728648" y="742277"/>
              <a:ext cx="2690974" cy="475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097" tIns="38097" rIns="38097" bIns="38097" numCol="1" anchor="t">
              <a:spAutoFit/>
            </a:bodyPr>
            <a:lstStyle>
              <a:lvl1pPr algn="r" defTabSz="1300162">
                <a:spcBef>
                  <a:spcPts val="1000"/>
                </a:spcBef>
                <a:defRPr sz="25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marL="0" marR="0" lvl="0" indent="0" algn="r" defTabSz="1300162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75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  <a:sym typeface="Times New Roman"/>
                </a:rPr>
                <a:t>σπερματικός πόρος</a:t>
              </a:r>
            </a:p>
          </p:txBody>
        </p:sp>
        <p:grpSp>
          <p:nvGrpSpPr>
            <p:cNvPr id="281" name="Group 104"/>
            <p:cNvGrpSpPr/>
            <p:nvPr/>
          </p:nvGrpSpPr>
          <p:grpSpPr>
            <a:xfrm>
              <a:off x="7983376" y="4158674"/>
              <a:ext cx="3322518" cy="1478656"/>
              <a:chOff x="-2" y="-1"/>
              <a:chExt cx="3322517" cy="1478653"/>
            </a:xfrm>
          </p:grpSpPr>
          <p:sp>
            <p:nvSpPr>
              <p:cNvPr id="279" name="Shape 102"/>
              <p:cNvSpPr/>
              <p:nvPr/>
            </p:nvSpPr>
            <p:spPr>
              <a:xfrm>
                <a:off x="-2" y="-1"/>
                <a:ext cx="3196973" cy="93920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719" tIns="35719" rIns="35719" bIns="35719" numCol="1" anchor="t">
                <a:noAutofit/>
              </a:bodyPr>
              <a:lstStyle/>
              <a:p>
                <a:pPr marL="0" marR="0" lvl="0" indent="0" algn="l" defTabSz="914144" rtl="0" eaLnBrk="1" fontAlgn="auto" latinLnBrk="0" hangingPunct="1">
                  <a:lnSpc>
                    <a:spcPct val="100000"/>
                  </a:lnSpc>
                  <a:spcBef>
                    <a:spcPts val="84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uFill>
                      <a:solidFill>
                        <a:srgbClr val="000000"/>
                      </a:solidFill>
                    </a:u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26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>
                    <a:solidFill>
                      <a:srgbClr val="000000"/>
                    </a:solidFill>
                  </a:uFill>
                  <a:latin typeface="Helvetica Light"/>
                  <a:sym typeface="Helvetica Light"/>
                </a:endParaRPr>
              </a:p>
            </p:txBody>
          </p:sp>
          <p:sp>
            <p:nvSpPr>
              <p:cNvPr id="280" name="Shape 103"/>
              <p:cNvSpPr txBox="1"/>
              <p:nvPr/>
            </p:nvSpPr>
            <p:spPr>
              <a:xfrm>
                <a:off x="125542" y="1019160"/>
                <a:ext cx="3196973" cy="4594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8097" tIns="38097" rIns="38097" bIns="38097" numCol="1" anchor="t">
                <a:spAutoFit/>
              </a:bodyPr>
              <a:lstStyle>
                <a:lvl1pPr algn="l" defTabSz="1300162">
                  <a:spcBef>
                    <a:spcPts val="1200"/>
                  </a:spcBef>
                  <a:defRPr sz="28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marL="0" marR="0" lvl="0" indent="0" algn="l" defTabSz="1300162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969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>
                      <a:solidFill>
                        <a:srgbClr val="000000"/>
                      </a:solidFill>
                    </a:uFill>
                    <a:latin typeface="Times New Roman"/>
                    <a:cs typeface="Times New Roman"/>
                    <a:sym typeface="Times New Roman"/>
                  </a:rPr>
                  <a:t>ινώδης χιτώνας </a:t>
                </a:r>
              </a:p>
            </p:txBody>
          </p:sp>
        </p:grpSp>
        <p:sp>
          <p:nvSpPr>
            <p:cNvPr id="285" name="Shape 108"/>
            <p:cNvSpPr/>
            <p:nvPr/>
          </p:nvSpPr>
          <p:spPr>
            <a:xfrm>
              <a:off x="7676327" y="3544581"/>
              <a:ext cx="3612398" cy="43348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t">
              <a:noAutofit/>
            </a:bodyPr>
            <a:lstStyle/>
            <a:p>
              <a:pPr marL="0" marR="0" lvl="0" indent="0" algn="l" defTabSz="914144" rtl="0" eaLnBrk="1" fontAlgn="auto" latinLnBrk="0" hangingPunct="1">
                <a:lnSpc>
                  <a:spcPct val="100000"/>
                </a:lnSpc>
                <a:spcBef>
                  <a:spcPts val="6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uFill>
                    <a:solidFill>
                      <a:srgbClr val="000000"/>
                    </a:solidFill>
                  </a:u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Helvetica Light"/>
                <a:sym typeface="Helvetica Light"/>
              </a:endParaRPr>
            </a:p>
          </p:txBody>
        </p:sp>
        <p:sp>
          <p:nvSpPr>
            <p:cNvPr id="289" name="Shape 112"/>
            <p:cNvSpPr txBox="1"/>
            <p:nvPr/>
          </p:nvSpPr>
          <p:spPr>
            <a:xfrm>
              <a:off x="-2479005" y="4612921"/>
              <a:ext cx="1797164" cy="402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097" tIns="38097" rIns="38097" bIns="38097" numCol="1" anchor="t">
              <a:spAutoFit/>
            </a:bodyPr>
            <a:lstStyle>
              <a:lvl1pPr algn="l" defTabSz="1300162">
                <a:spcBef>
                  <a:spcPts val="900"/>
                </a:spcBef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marL="0" marR="0" lvl="0" indent="0" algn="l" defTabSz="1300162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4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  <a:sym typeface="Times New Roman"/>
                </a:rPr>
                <a:t>ορχικό </a:t>
              </a:r>
              <a:r>
                <a:rPr kumimoji="0" sz="1547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  <a:sym typeface="Times New Roman"/>
                </a:rPr>
                <a:t>δίκτυο </a:t>
              </a:r>
              <a:endParaRPr kumimoji="0" sz="154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4" name="Shape 117"/>
            <p:cNvSpPr/>
            <p:nvPr/>
          </p:nvSpPr>
          <p:spPr>
            <a:xfrm>
              <a:off x="6856764" y="2417991"/>
              <a:ext cx="3702708" cy="43348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t">
              <a:noAutofit/>
            </a:bodyPr>
            <a:lstStyle/>
            <a:p>
              <a:pPr marL="0" marR="0" lvl="0" indent="0" algn="l" defTabSz="914144" rtl="0" eaLnBrk="1" fontAlgn="auto" latinLnBrk="0" hangingPunct="1">
                <a:lnSpc>
                  <a:spcPct val="100000"/>
                </a:lnSpc>
                <a:spcBef>
                  <a:spcPts val="6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uFill>
                    <a:solidFill>
                      <a:srgbClr val="000000"/>
                    </a:solidFill>
                  </a:u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Helvetica Light"/>
                <a:sym typeface="Helvetica Light"/>
              </a:endParaRPr>
            </a:p>
          </p:txBody>
        </p:sp>
        <p:grpSp>
          <p:nvGrpSpPr>
            <p:cNvPr id="299" name="Group 122"/>
            <p:cNvGrpSpPr/>
            <p:nvPr/>
          </p:nvGrpSpPr>
          <p:grpSpPr>
            <a:xfrm>
              <a:off x="-2198592" y="-165897"/>
              <a:ext cx="11529852" cy="743874"/>
              <a:chOff x="-3528401" y="-165894"/>
              <a:chExt cx="11529851" cy="743872"/>
            </a:xfrm>
          </p:grpSpPr>
          <p:sp>
            <p:nvSpPr>
              <p:cNvPr id="297" name="Shape 120"/>
              <p:cNvSpPr/>
              <p:nvPr/>
            </p:nvSpPr>
            <p:spPr>
              <a:xfrm>
                <a:off x="-2" y="-1"/>
                <a:ext cx="8001452" cy="57797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719" tIns="35719" rIns="35719" bIns="35719" numCol="1" anchor="t">
                <a:noAutofit/>
              </a:bodyPr>
              <a:lstStyle/>
              <a:p>
                <a:pPr marL="0" marR="0" lvl="0" indent="0" algn="l" defTabSz="914144" rtl="0" eaLnBrk="1" fontAlgn="auto" latinLnBrk="0" hangingPunct="1">
                  <a:lnSpc>
                    <a:spcPct val="100000"/>
                  </a:lnSpc>
                  <a:spcBef>
                    <a:spcPts val="914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uFill>
                      <a:solidFill>
                        <a:srgbClr val="000000"/>
                      </a:solidFill>
                    </a:u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1266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>
                    <a:solidFill>
                      <a:srgbClr val="000000"/>
                    </a:solidFill>
                  </a:uFill>
                  <a:latin typeface="Helvetica Light"/>
                  <a:sym typeface="Helvetica Light"/>
                </a:endParaRPr>
              </a:p>
            </p:txBody>
          </p:sp>
          <p:sp>
            <p:nvSpPr>
              <p:cNvPr id="298" name="Shape 121"/>
              <p:cNvSpPr txBox="1"/>
              <p:nvPr/>
            </p:nvSpPr>
            <p:spPr>
              <a:xfrm>
                <a:off x="-3528401" y="-165894"/>
                <a:ext cx="8001452" cy="4987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8097" tIns="38097" rIns="38097" bIns="38097" numCol="1" anchor="t">
                <a:spAutoFit/>
              </a:bodyPr>
              <a:lstStyle>
                <a:lvl1pPr defTabSz="1300162">
                  <a:spcBef>
                    <a:spcPts val="1300"/>
                  </a:spcBef>
                  <a:defRPr sz="3100">
                    <a:solidFill>
                      <a:srgbClr val="FF0000"/>
                    </a:solidFill>
                    <a:uFill>
                      <a:solidFill>
                        <a:srgbClr val="FF0000"/>
                      </a:solidFill>
                    </a:uFill>
                    <a:latin typeface="Trebuchet MS"/>
                    <a:ea typeface="Trebuchet MS"/>
                    <a:cs typeface="Trebuchet MS"/>
                    <a:sym typeface="Trebuchet MS"/>
                  </a:defRPr>
                </a:lvl1pPr>
              </a:lstStyle>
              <a:p>
                <a:pPr marL="0" marR="0" lvl="0" indent="0" algn="l" defTabSz="1300162" rtl="0" eaLnBrk="1" fontAlgn="auto" latinLnBrk="0" hangingPunct="1">
                  <a:lnSpc>
                    <a:spcPct val="100000"/>
                  </a:lnSpc>
                  <a:spcBef>
                    <a:spcPts val="13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218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FF0000"/>
                      </a:solidFill>
                    </a:uFill>
                    <a:latin typeface="Trebuchet MS"/>
                    <a:sym typeface="Trebuchet MS"/>
                  </a:rPr>
                  <a:t>Ανατομία </a:t>
                </a:r>
                <a:r>
                  <a:rPr kumimoji="0" lang="el-GR" sz="218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FF0000"/>
                      </a:solidFill>
                    </a:uFill>
                    <a:latin typeface="Trebuchet MS"/>
                    <a:sym typeface="Trebuchet MS"/>
                  </a:rPr>
                  <a:t>όρχεος</a:t>
                </a:r>
                <a:r>
                  <a:rPr kumimoji="0" lang="el-GR" sz="218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FF0000"/>
                      </a:solidFill>
                    </a:uFill>
                    <a:latin typeface="Trebuchet MS"/>
                    <a:sym typeface="Trebuchet MS"/>
                  </a:rPr>
                  <a:t> - </a:t>
                </a:r>
                <a:r>
                  <a:rPr kumimoji="0" lang="en-US" sz="218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>
                      <a:solidFill>
                        <a:srgbClr val="FF0000"/>
                      </a:solidFill>
                    </a:uFill>
                    <a:latin typeface="Trebuchet MS"/>
                    <a:sym typeface="Trebuchet MS"/>
                  </a:rPr>
                  <a:t>Staging</a:t>
                </a:r>
                <a:endParaRPr kumimoji="0" sz="218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>
                    <a:solidFill>
                      <a:srgbClr val="FF0000"/>
                    </a:solidFill>
                  </a:uFill>
                  <a:latin typeface="Trebuchet MS"/>
                  <a:sym typeface="Trebuchet MS"/>
                </a:endParaRPr>
              </a:p>
            </p:txBody>
          </p:sp>
        </p:grpSp>
      </p:grpSp>
      <p:sp>
        <p:nvSpPr>
          <p:cNvPr id="40" name="Shape 103"/>
          <p:cNvSpPr txBox="1"/>
          <p:nvPr/>
        </p:nvSpPr>
        <p:spPr>
          <a:xfrm>
            <a:off x="8089938" y="5042278"/>
            <a:ext cx="4009209" cy="37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097" tIns="38097" rIns="38097" bIns="38097" numCol="1" anchor="t">
            <a:spAutoFit/>
          </a:bodyPr>
          <a:lstStyle>
            <a:lvl1pPr algn="l" defTabSz="1300162">
              <a:spcBef>
                <a:spcPts val="1200"/>
              </a:spcBef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marL="0" marR="0" lvl="0" indent="0" algn="l" defTabSz="130016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96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sym typeface="Times New Roman"/>
              </a:rPr>
              <a:t>ίδιος </a:t>
            </a:r>
            <a:r>
              <a:rPr kumimoji="0" lang="el-GR" sz="196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sym typeface="Times New Roman"/>
              </a:rPr>
              <a:t>ελυτροειδής (ορογόνος) </a:t>
            </a:r>
            <a:r>
              <a:rPr kumimoji="0" sz="196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sym typeface="Times New Roman"/>
              </a:rPr>
              <a:t>χιτώνας </a:t>
            </a:r>
          </a:p>
        </p:txBody>
      </p:sp>
      <p:sp>
        <p:nvSpPr>
          <p:cNvPr id="3" name="Oval 2"/>
          <p:cNvSpPr/>
          <p:nvPr/>
        </p:nvSpPr>
        <p:spPr>
          <a:xfrm>
            <a:off x="4889765" y="4675925"/>
            <a:ext cx="793728" cy="7327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T1</a:t>
            </a:r>
          </a:p>
        </p:txBody>
      </p:sp>
      <p:sp>
        <p:nvSpPr>
          <p:cNvPr id="16" name="Oval 15"/>
          <p:cNvSpPr/>
          <p:nvPr/>
        </p:nvSpPr>
        <p:spPr>
          <a:xfrm>
            <a:off x="5683493" y="3452979"/>
            <a:ext cx="613420" cy="6054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T2</a:t>
            </a:r>
          </a:p>
        </p:txBody>
      </p:sp>
      <p:sp>
        <p:nvSpPr>
          <p:cNvPr id="17" name="Oval 16"/>
          <p:cNvSpPr/>
          <p:nvPr/>
        </p:nvSpPr>
        <p:spPr>
          <a:xfrm>
            <a:off x="4698215" y="3544040"/>
            <a:ext cx="613420" cy="6054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T2</a:t>
            </a:r>
          </a:p>
        </p:txBody>
      </p:sp>
      <p:sp>
        <p:nvSpPr>
          <p:cNvPr id="18" name="Oval 17"/>
          <p:cNvSpPr/>
          <p:nvPr/>
        </p:nvSpPr>
        <p:spPr>
          <a:xfrm>
            <a:off x="4393953" y="1295967"/>
            <a:ext cx="793728" cy="7327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T3</a:t>
            </a:r>
          </a:p>
        </p:txBody>
      </p:sp>
      <p:sp>
        <p:nvSpPr>
          <p:cNvPr id="19" name="Oval 18"/>
          <p:cNvSpPr/>
          <p:nvPr/>
        </p:nvSpPr>
        <p:spPr>
          <a:xfrm>
            <a:off x="2099022" y="1725949"/>
            <a:ext cx="613420" cy="6054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T4</a:t>
            </a:r>
          </a:p>
        </p:txBody>
      </p:sp>
    </p:spTree>
    <p:extLst>
      <p:ext uri="{BB962C8B-B14F-4D97-AF65-F5344CB8AC3E}">
        <p14:creationId xmlns:p14="http://schemas.microsoft.com/office/powerpoint/2010/main" val="1026898907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16" y="2112426"/>
            <a:ext cx="8555248" cy="1779951"/>
          </a:xfrm>
        </p:spPr>
      </p:pic>
    </p:spTree>
    <p:extLst>
      <p:ext uri="{BB962C8B-B14F-4D97-AF65-F5344CB8AC3E}">
        <p14:creationId xmlns:p14="http://schemas.microsoft.com/office/powerpoint/2010/main" val="16443919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24" y="712851"/>
            <a:ext cx="11253366" cy="5601451"/>
          </a:xfrm>
        </p:spPr>
      </p:pic>
      <p:sp>
        <p:nvSpPr>
          <p:cNvPr id="3" name="Oval 2"/>
          <p:cNvSpPr/>
          <p:nvPr/>
        </p:nvSpPr>
        <p:spPr>
          <a:xfrm>
            <a:off x="7759700" y="3679686"/>
            <a:ext cx="3479800" cy="7078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2100" y="3705086"/>
            <a:ext cx="331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Lymphovascular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invasion (LVI)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0" y="6339702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T1 NSGCT &gt;&gt; NO LVI</a:t>
            </a:r>
          </a:p>
        </p:txBody>
      </p:sp>
    </p:spTree>
    <p:extLst>
      <p:ext uri="{BB962C8B-B14F-4D97-AF65-F5344CB8AC3E}">
        <p14:creationId xmlns:p14="http://schemas.microsoft.com/office/powerpoint/2010/main" val="10105179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049" y="206890"/>
            <a:ext cx="8796259" cy="6448052"/>
          </a:xfrm>
        </p:spPr>
      </p:pic>
      <p:sp>
        <p:nvSpPr>
          <p:cNvPr id="2" name="TextBox 1"/>
          <p:cNvSpPr txBox="1"/>
          <p:nvPr/>
        </p:nvSpPr>
        <p:spPr>
          <a:xfrm>
            <a:off x="6019800" y="3164216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 AUC</a:t>
            </a:r>
          </a:p>
        </p:txBody>
      </p:sp>
    </p:spTree>
    <p:extLst>
      <p:ext uri="{BB962C8B-B14F-4D97-AF65-F5344CB8AC3E}">
        <p14:creationId xmlns:p14="http://schemas.microsoft.com/office/powerpoint/2010/main" val="17035353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CCB256-86C3-83A5-3439-C9085ED94C0F}"/>
              </a:ext>
            </a:extLst>
          </p:cNvPr>
          <p:cNvSpPr txBox="1"/>
          <p:nvPr/>
        </p:nvSpPr>
        <p:spPr>
          <a:xfrm>
            <a:off x="2294467" y="76200"/>
            <a:ext cx="656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Surveillance</a:t>
            </a:r>
            <a:endParaRPr lang="en-GB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0A6D06-D324-1A8C-8A5C-DBFEBB47E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33" y="830064"/>
            <a:ext cx="10176933" cy="59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296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161" y="2489478"/>
            <a:ext cx="8164412" cy="1402899"/>
          </a:xfrm>
        </p:spPr>
      </p:pic>
    </p:spTree>
    <p:extLst>
      <p:ext uri="{BB962C8B-B14F-4D97-AF65-F5344CB8AC3E}">
        <p14:creationId xmlns:p14="http://schemas.microsoft.com/office/powerpoint/2010/main" val="10668641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60" y="243959"/>
            <a:ext cx="8281625" cy="6408247"/>
          </a:xfrm>
        </p:spPr>
      </p:pic>
    </p:spTree>
    <p:extLst>
      <p:ext uri="{BB962C8B-B14F-4D97-AF65-F5344CB8AC3E}">
        <p14:creationId xmlns:p14="http://schemas.microsoft.com/office/powerpoint/2010/main" val="14445817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69262" y="6362667"/>
            <a:ext cx="5843693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-7" normalizeH="0" baseline="0" noProof="0" dirty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1200" b="0" i="0" u="none" strike="noStrike" kern="1200" cap="none" spc="-7" normalizeH="0" baseline="0" noProof="0" dirty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944" y="315797"/>
            <a:ext cx="10940515" cy="693353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13" dirty="0"/>
              <a:t>IGCCCG </a:t>
            </a:r>
            <a:r>
              <a:rPr spc="-20" dirty="0"/>
              <a:t>CLASSIFICATION </a:t>
            </a:r>
            <a:r>
              <a:rPr spc="-7" dirty="0"/>
              <a:t>FOR NON</a:t>
            </a:r>
            <a:r>
              <a:rPr spc="100" dirty="0"/>
              <a:t> </a:t>
            </a:r>
            <a:r>
              <a:rPr spc="-13" dirty="0"/>
              <a:t>SEMINOMAS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4944" y="4618499"/>
            <a:ext cx="46160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IGCCCG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</a:t>
            </a:r>
            <a:r>
              <a:rPr kumimoji="0" sz="3200" b="0" i="0" u="none" strike="noStrike" kern="1200" cap="none" spc="-1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Consortium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11216" y="4600447"/>
            <a:ext cx="6618393" cy="2133600"/>
          </a:xfrm>
          <a:custGeom>
            <a:avLst/>
            <a:gdLst/>
            <a:ahLst/>
            <a:cxnLst/>
            <a:rect l="l" t="t" r="r" b="b"/>
            <a:pathLst>
              <a:path w="4963795" h="1600200">
                <a:moveTo>
                  <a:pt x="0" y="1600200"/>
                </a:moveTo>
                <a:lnTo>
                  <a:pt x="4963668" y="1600200"/>
                </a:lnTo>
                <a:lnTo>
                  <a:pt x="4963668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1625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6203" y="4629064"/>
            <a:ext cx="2876127" cy="30527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Additional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prognostic</a:t>
            </a:r>
            <a:r>
              <a:rPr kumimoji="0" sz="1867" b="0" i="0" u="none" strike="noStrike" kern="1200" cap="none" spc="-10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factors: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6203" y="4913511"/>
            <a:ext cx="5181600" cy="87992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98770" marR="0" lvl="0" indent="-381837" algn="l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98770" algn="l"/>
                <a:tab pos="399617" algn="l"/>
              </a:tabLst>
              <a:defRPr/>
            </a:pP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lactate dehydrogenase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&gt;2.5 upper </a:t>
            </a: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limit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1867" b="0" i="0" u="none" strike="noStrike" kern="1200" cap="none" spc="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normal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98770" marR="0" lvl="0" indent="-3818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98770" algn="l"/>
                <a:tab pos="399617" algn="l"/>
              </a:tabLst>
              <a:defRPr/>
            </a:pP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increasing</a:t>
            </a:r>
            <a:r>
              <a:rPr kumimoji="0" sz="1867" b="0" i="0" u="none" strike="noStrike" kern="1200" cap="none" spc="-7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age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98770" marR="0" lvl="0" indent="-3818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398770" algn="l"/>
                <a:tab pos="399617" algn="l"/>
              </a:tabLst>
              <a:defRPr/>
            </a:pP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presence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lung</a:t>
            </a:r>
            <a:r>
              <a:rPr kumimoji="0" sz="1867" b="0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metastases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16203" y="6051838"/>
            <a:ext cx="3881967" cy="5917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9424" marR="6773" lvl="0" indent="-53339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online 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calculator </a:t>
            </a:r>
            <a:r>
              <a:rPr kumimoji="0" sz="18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is </a:t>
            </a:r>
            <a:r>
              <a:rPr kumimoji="0" sz="1867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provided  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https://</a:t>
            </a:r>
            <a:r>
              <a:rPr kumimoji="0" sz="1867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2"/>
              </a:rPr>
              <a:t>www.eortc.org/IGCCCG-Update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5FFEFD-92BF-CBCE-4ED1-0D7FD46CA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47" y="1012661"/>
            <a:ext cx="9490921" cy="332938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613663"/>
            <a:ext cx="3895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CLASSIFICATION</a:t>
            </a:r>
            <a:r>
              <a:rPr spc="-35" dirty="0"/>
              <a:t> </a:t>
            </a:r>
            <a:r>
              <a:rPr spc="-5" dirty="0"/>
              <a:t>(IGCCCG)</a:t>
            </a:r>
          </a:p>
        </p:txBody>
      </p:sp>
      <p:sp>
        <p:nvSpPr>
          <p:cNvPr id="3" name="object 3"/>
          <p:cNvSpPr/>
          <p:nvPr/>
        </p:nvSpPr>
        <p:spPr>
          <a:xfrm>
            <a:off x="4843398" y="331594"/>
            <a:ext cx="4951983" cy="6526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38206" y="1123188"/>
            <a:ext cx="1693672" cy="1693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62285" y="4648327"/>
            <a:ext cx="1551177" cy="1693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0303" y="5269991"/>
            <a:ext cx="1730502" cy="4549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28204" y="5615940"/>
            <a:ext cx="2065781" cy="8176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47184" y="1597278"/>
            <a:ext cx="4781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6D1E50"/>
                </a:solidFill>
                <a:latin typeface="Arial Narrow"/>
                <a:cs typeface="Arial Narrow"/>
              </a:rPr>
              <a:t>AND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67313" y="6075285"/>
            <a:ext cx="681355" cy="230504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spc="-5" dirty="0">
                <a:latin typeface="Arial Narrow"/>
                <a:cs typeface="Arial Narrow"/>
              </a:rPr>
              <a:t>JCO</a:t>
            </a:r>
            <a:r>
              <a:rPr sz="1400" spc="-90" dirty="0">
                <a:latin typeface="Arial Narrow"/>
                <a:cs typeface="Arial Narrow"/>
              </a:rPr>
              <a:t> </a:t>
            </a:r>
            <a:r>
              <a:rPr sz="1400" spc="-5" dirty="0">
                <a:latin typeface="Arial Narrow"/>
                <a:cs typeface="Arial Narrow"/>
              </a:rPr>
              <a:t>1997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9673" y="5688584"/>
            <a:ext cx="340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0" dirty="0">
                <a:solidFill>
                  <a:srgbClr val="6D1E50"/>
                </a:solidFill>
                <a:latin typeface="Arial Narrow"/>
                <a:cs typeface="Arial Narrow"/>
              </a:rPr>
              <a:t>OR</a:t>
            </a:r>
            <a:endParaRPr sz="20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340" y="613663"/>
            <a:ext cx="3895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CLASSIFICATION</a:t>
            </a:r>
            <a:r>
              <a:rPr spc="-35" dirty="0"/>
              <a:t> </a:t>
            </a:r>
            <a:r>
              <a:rPr spc="-5" dirty="0"/>
              <a:t>(IGCCCG)</a:t>
            </a:r>
          </a:p>
        </p:txBody>
      </p:sp>
      <p:sp>
        <p:nvSpPr>
          <p:cNvPr id="3" name="object 3"/>
          <p:cNvSpPr/>
          <p:nvPr/>
        </p:nvSpPr>
        <p:spPr>
          <a:xfrm>
            <a:off x="4843398" y="331594"/>
            <a:ext cx="4951983" cy="6526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38206" y="1123188"/>
            <a:ext cx="1693672" cy="1693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62285" y="4648327"/>
            <a:ext cx="1551177" cy="1693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0303" y="5269991"/>
            <a:ext cx="1730502" cy="4549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28204" y="5615940"/>
            <a:ext cx="2065781" cy="8176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62202" y="1765300"/>
          <a:ext cx="2806054" cy="48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1800" b="1" spc="-10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PFS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89%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718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419" algn="r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880"/>
                        </a:lnSpc>
                      </a:pPr>
                      <a:r>
                        <a:rPr sz="1800" b="1" spc="-5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92%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74AC6B"/>
                          </a:solidFill>
                          <a:latin typeface="Calibri"/>
                          <a:cs typeface="Calibri"/>
                        </a:rPr>
                        <a:t>96%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1267313" y="6075285"/>
            <a:ext cx="681355" cy="230504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spc="-5" dirty="0">
                <a:latin typeface="Arial Narrow"/>
                <a:cs typeface="Arial Narrow"/>
              </a:rPr>
              <a:t>JCO</a:t>
            </a:r>
            <a:r>
              <a:rPr sz="1400" spc="-90" dirty="0">
                <a:latin typeface="Arial Narrow"/>
                <a:cs typeface="Arial Narrow"/>
              </a:rPr>
              <a:t> </a:t>
            </a:r>
            <a:r>
              <a:rPr sz="1400" spc="-5" dirty="0">
                <a:latin typeface="Arial Narrow"/>
                <a:cs typeface="Arial Narrow"/>
              </a:rPr>
              <a:t>1997</a:t>
            </a:r>
            <a:endParaRPr sz="1400">
              <a:latin typeface="Arial Narrow"/>
              <a:cs typeface="Arial Narrow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962202" y="3682771"/>
          <a:ext cx="2806054" cy="482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1800" b="1" spc="-10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PFS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75%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6545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78%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31750">
                        <a:lnSpc>
                          <a:spcPts val="1880"/>
                        </a:lnSpc>
                      </a:pPr>
                      <a:r>
                        <a:rPr sz="1800" b="1" spc="-5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80%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880"/>
                        </a:lnSpc>
                      </a:pPr>
                      <a:r>
                        <a:rPr sz="1800" b="1" dirty="0">
                          <a:solidFill>
                            <a:srgbClr val="F8A30C"/>
                          </a:solidFill>
                          <a:latin typeface="Calibri"/>
                          <a:cs typeface="Calibri"/>
                        </a:rPr>
                        <a:t>89%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62202" y="5379846"/>
          <a:ext cx="3459532" cy="58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8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PFS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41%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7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54%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8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2520"/>
                        </a:lnSpc>
                      </a:pPr>
                      <a:r>
                        <a:rPr sz="24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48%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ts val="2520"/>
                        </a:lnSpc>
                      </a:pPr>
                      <a:r>
                        <a:rPr sz="2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2520"/>
                        </a:lnSpc>
                      </a:pPr>
                      <a:r>
                        <a:rPr sz="24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67%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40" y="95679"/>
            <a:ext cx="9337879" cy="6523724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2349500"/>
            <a:ext cx="9110064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437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944" y="183617"/>
            <a:ext cx="5709920" cy="1370461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7" dirty="0"/>
              <a:t>KEY POINTS OF</a:t>
            </a:r>
            <a:r>
              <a:rPr spc="-40" dirty="0"/>
              <a:t> </a:t>
            </a:r>
            <a:r>
              <a:rPr spc="-13" dirty="0"/>
              <a:t>MANAGMENT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+mn-ea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388" y="1523426"/>
            <a:ext cx="10989733" cy="294696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Deliver treatment on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schedule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at full</a:t>
            </a:r>
            <a:r>
              <a:rPr kumimoji="0" sz="3200" b="0" i="0" u="none" strike="noStrike" kern="1200" cap="none" spc="14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dose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16933" marR="6773" lvl="0" indent="0" algn="l" defTabSz="914400" rtl="0" eaLnBrk="1" fontAlgn="auto" latinLnBrk="0" hangingPunct="1">
              <a:lnSpc>
                <a:spcPts val="4747"/>
              </a:lnSpc>
              <a:spcBef>
                <a:spcPts val="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Consider supportive measures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(GCSF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±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Antibiotics, prophylactic LMWH)  </a:t>
            </a:r>
            <a:r>
              <a:rPr kumimoji="0" sz="3200" b="0" i="0" u="none" strike="noStrike" kern="1200" cap="none" spc="-2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Watch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for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electrolyte abnormalities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(esp</a:t>
            </a:r>
            <a:r>
              <a:rPr kumimoji="0" sz="3200" b="0" i="0" u="none" strike="noStrike" kern="1200" cap="none" spc="272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Mg</a:t>
            </a:r>
            <a:r>
              <a:rPr kumimoji="0" sz="3200" b="0" i="0" u="none" strike="noStrike" kern="1200" cap="none" spc="-9" normalizeH="0" baseline="24305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2+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)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2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Watch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for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lung</a:t>
            </a:r>
            <a:r>
              <a:rPr kumimoji="0" sz="3200" b="0" i="0" u="none" strike="noStrike" kern="1200" cap="none" spc="4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toxicity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Monitor therapy with markers and </a:t>
            </a: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CT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scan post</a:t>
            </a:r>
            <a:r>
              <a:rPr kumimoji="0" sz="3200" b="0" i="0" u="none" strike="noStrike" kern="1200" cap="none" spc="53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846A5F"/>
                </a:solidFill>
                <a:effectLst/>
                <a:uLnTx/>
                <a:uFillTx/>
                <a:latin typeface="Arial Narrow"/>
                <a:ea typeface="+mn-ea"/>
                <a:cs typeface="Arial Narrow"/>
              </a:rPr>
              <a:t>treatment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1200" y="4610607"/>
            <a:ext cx="10769600" cy="1513235"/>
          </a:xfrm>
          <a:prstGeom prst="rect">
            <a:avLst/>
          </a:prstGeom>
          <a:solidFill>
            <a:srgbClr val="6D1E50"/>
          </a:solidFill>
        </p:spPr>
        <p:txBody>
          <a:bodyPr vert="horz" wrap="square" lIns="0" tIns="35560" rIns="0" bIns="0" rtlCol="0">
            <a:spAutoFit/>
          </a:bodyPr>
          <a:lstStyle/>
          <a:p>
            <a:pPr marL="121917" marR="0" lvl="0" indent="0" algn="l" defTabSz="914400" rtl="0" eaLnBrk="1" fontAlgn="auto" latinLnBrk="0" hangingPunct="1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Marker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half</a:t>
            </a:r>
            <a:r>
              <a:rPr kumimoji="0" sz="3200" b="0" i="0" u="none" strike="noStrike" kern="1200" cap="none" spc="-9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life: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3150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AFP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5-7</a:t>
            </a:r>
            <a:r>
              <a:rPr kumimoji="0" sz="3200" b="0" i="0" u="none" strike="noStrike" kern="1200" cap="none" spc="-1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1200" cap="none" spc="-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days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3150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HCG </a:t>
            </a:r>
            <a:r>
              <a:rPr kumimoji="0" sz="3200" b="0" i="0" u="none" strike="noStrike" kern="1200" cap="none" spc="-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1-3</a:t>
            </a:r>
            <a:r>
              <a:rPr kumimoji="0" sz="3200" b="0" i="0" u="none" strike="noStrike" kern="1200" cap="none" spc="-1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3200" b="0" i="0" u="none" strike="noStrike" kern="1200" cap="none" spc="-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days</a:t>
            </a: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i="1"/>
              <a:t>Treatment delay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73" y="1391555"/>
            <a:ext cx="10086254" cy="3091656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44323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Infection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9700" y="5653882"/>
            <a:ext cx="957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event of </a:t>
            </a: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neutropenic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fever or sepsis, no dose reduction will be made provided full </a:t>
            </a: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haematological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recovery has occurred by day 21. (NHS Cancer Network)</a:t>
            </a:r>
          </a:p>
        </p:txBody>
      </p:sp>
    </p:spTree>
    <p:extLst>
      <p:ext uri="{BB962C8B-B14F-4D97-AF65-F5344CB8AC3E}">
        <p14:creationId xmlns:p14="http://schemas.microsoft.com/office/powerpoint/2010/main" val="11077030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793" y="219246"/>
            <a:ext cx="8653736" cy="6384352"/>
          </a:xfrm>
        </p:spPr>
      </p:pic>
    </p:spTree>
    <p:extLst>
      <p:ext uri="{BB962C8B-B14F-4D97-AF65-F5344CB8AC3E}">
        <p14:creationId xmlns:p14="http://schemas.microsoft.com/office/powerpoint/2010/main" val="20963973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0833" r="5458" b="38750"/>
          <a:stretch/>
        </p:blipFill>
        <p:spPr>
          <a:xfrm>
            <a:off x="2757486" y="0"/>
            <a:ext cx="7029451" cy="6852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69500" y="6483496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ESMO guidelines 2018</a:t>
            </a:r>
          </a:p>
        </p:txBody>
      </p:sp>
    </p:spTree>
    <p:extLst>
      <p:ext uri="{BB962C8B-B14F-4D97-AF65-F5344CB8AC3E}">
        <p14:creationId xmlns:p14="http://schemas.microsoft.com/office/powerpoint/2010/main" val="16920922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" t="14238" r="3879" b="42949"/>
          <a:stretch/>
        </p:blipFill>
        <p:spPr>
          <a:xfrm>
            <a:off x="2686049" y="0"/>
            <a:ext cx="6872287" cy="6872287"/>
          </a:xfrm>
        </p:spPr>
      </p:pic>
      <p:sp>
        <p:nvSpPr>
          <p:cNvPr id="5" name="TextBox 4"/>
          <p:cNvSpPr txBox="1"/>
          <p:nvPr/>
        </p:nvSpPr>
        <p:spPr>
          <a:xfrm>
            <a:off x="9969500" y="6483496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ESMO guidelines 2018</a:t>
            </a:r>
          </a:p>
        </p:txBody>
      </p:sp>
    </p:spTree>
    <p:extLst>
      <p:ext uri="{BB962C8B-B14F-4D97-AF65-F5344CB8AC3E}">
        <p14:creationId xmlns:p14="http://schemas.microsoft.com/office/powerpoint/2010/main" val="49371339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40" y="206889"/>
            <a:ext cx="9527505" cy="6467683"/>
          </a:xfrm>
        </p:spPr>
      </p:pic>
      <p:sp>
        <p:nvSpPr>
          <p:cNvPr id="2" name="TextBox 1"/>
          <p:cNvSpPr txBox="1"/>
          <p:nvPr/>
        </p:nvSpPr>
        <p:spPr>
          <a:xfrm>
            <a:off x="2400300" y="6274462"/>
            <a:ext cx="463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PET/CT to de performed 6-8 weeks post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Tx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3283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46505-90B2-7C75-96DA-5B487934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1169100"/>
            <a:ext cx="9728200" cy="47111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CECA9E-6493-9B97-C354-1B011C1F3895}"/>
              </a:ext>
            </a:extLst>
          </p:cNvPr>
          <p:cNvSpPr txBox="1"/>
          <p:nvPr/>
        </p:nvSpPr>
        <p:spPr>
          <a:xfrm>
            <a:off x="2294467" y="76200"/>
            <a:ext cx="656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Surveillance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599996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597" y="1565640"/>
            <a:ext cx="6571260" cy="2709798"/>
          </a:xfrm>
        </p:spPr>
      </p:pic>
    </p:spTree>
    <p:extLst>
      <p:ext uri="{BB962C8B-B14F-4D97-AF65-F5344CB8AC3E}">
        <p14:creationId xmlns:p14="http://schemas.microsoft.com/office/powerpoint/2010/main" val="13556019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646" y="195019"/>
            <a:ext cx="7034376" cy="693353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27"/>
              </a:spcBef>
            </a:pPr>
            <a:r>
              <a:rPr spc="-13" dirty="0"/>
              <a:t>IGCCCG2</a:t>
            </a:r>
            <a:r>
              <a:rPr spc="-47" dirty="0"/>
              <a:t> </a:t>
            </a:r>
            <a:r>
              <a:rPr spc="-20" dirty="0"/>
              <a:t>CLASSIFICATION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4389246" y="4759300"/>
            <a:ext cx="4408170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900" b="0" i="0" kern="1200">
                <a:solidFill>
                  <a:srgbClr val="DBD0BD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-5" normalizeH="0" baseline="0" noProof="0">
                <a:ln>
                  <a:noFill/>
                </a:ln>
                <a:solidFill>
                  <a:srgbClr val="DBD0BD"/>
                </a:solidFill>
                <a:effectLst/>
                <a:uLnTx/>
                <a:uFillTx/>
                <a:latin typeface="Arial Narrow"/>
                <a:ea typeface="+mn-ea"/>
              </a:rPr>
              <a:t> .</a:t>
            </a:r>
            <a:endParaRPr kumimoji="0" sz="900" b="0" i="0" u="none" strike="noStrike" kern="1200" cap="none" spc="-7" normalizeH="0" baseline="0" noProof="0" dirty="0">
              <a:ln>
                <a:noFill/>
              </a:ln>
              <a:solidFill>
                <a:srgbClr val="DBD0BD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7233" y="893031"/>
            <a:ext cx="872067" cy="2667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Variable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2625" y="1140375"/>
            <a:ext cx="3958167" cy="1917619"/>
          </a:xfrm>
          <a:prstGeom prst="rect">
            <a:avLst/>
          </a:prstGeom>
        </p:spPr>
        <p:txBody>
          <a:bodyPr vert="horz" wrap="square" lIns="0" tIns="39793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3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Seminoma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-1, </a:t>
            </a: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Non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seminoma</a:t>
            </a:r>
            <a:r>
              <a:rPr kumimoji="0" sz="1600" b="0" i="0" u="none" strike="noStrike" kern="1200" cap="none" spc="4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Gonadal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retroperitoneal 1, </a:t>
            </a:r>
            <a:r>
              <a:rPr kumimoji="0" sz="1600" b="0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Medistinum</a:t>
            </a:r>
            <a:r>
              <a:rPr kumimoji="0" sz="16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CR/PRM-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 </a:t>
            </a:r>
            <a:r>
              <a:rPr kumimoji="0" sz="1600" b="0" i="0" u="none" strike="noStrike" kern="1200" cap="none" spc="-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M+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1, </a:t>
            </a: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PD</a:t>
            </a:r>
            <a:r>
              <a:rPr kumimoji="0" sz="1600" b="0" i="0" u="none" strike="noStrike" kern="1200" cap="none" spc="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5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&gt;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 months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15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&lt;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3months</a:t>
            </a:r>
            <a:r>
              <a:rPr kumimoji="0" sz="1600" b="0" i="0" u="none" strike="noStrike" kern="1200" cap="none" spc="20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normal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&lt;1000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1,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&gt;1000</a:t>
            </a:r>
            <a:r>
              <a:rPr kumimoji="0" sz="16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&lt;1000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&gt;1000</a:t>
            </a:r>
            <a:r>
              <a:rPr kumimoji="0" sz="1600" b="0" i="0" u="none" strike="noStrike" kern="1200" cap="none" spc="-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No </a:t>
            </a:r>
            <a:r>
              <a:rPr kumimoji="0" sz="16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NPVM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0, </a:t>
            </a:r>
            <a:r>
              <a:rPr kumimoji="0" sz="1600" b="0" i="0" u="none" strike="noStrike" kern="1200" cap="none" spc="-8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Liver, </a:t>
            </a:r>
            <a:r>
              <a:rPr kumimoji="0" sz="1600" b="0" i="0" u="none" strike="noStrike" kern="1200" cap="none" spc="-10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bone,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brain</a:t>
            </a:r>
            <a:r>
              <a:rPr kumimoji="0" sz="16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7057" y="1140376"/>
            <a:ext cx="2807303" cy="2151572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1152285" lvl="0" indent="0" algn="l" defTabSz="914400" rtl="0" eaLnBrk="1" fontAlgn="auto" latinLnBrk="0" hangingPunct="1">
              <a:lnSpc>
                <a:spcPct val="1097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histology  </a:t>
            </a:r>
            <a:r>
              <a:rPr kumimoji="0" sz="1600" b="1" i="0" u="none" strike="noStrike" kern="1200" cap="none" spc="-10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primary</a:t>
            </a:r>
            <a:r>
              <a:rPr kumimoji="0" sz="1600" b="1" i="0" u="none" strike="noStrike" kern="1200" cap="none" spc="-15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site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18626" lvl="0" indent="0" algn="l" defTabSz="914400" rtl="0" eaLnBrk="1" fontAlgn="auto" latinLnBrk="0" hangingPunct="1">
              <a:lnSpc>
                <a:spcPct val="109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response </a:t>
            </a:r>
            <a:r>
              <a:rPr kumimoji="0" sz="1600" b="1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first </a:t>
            </a:r>
            <a:r>
              <a:rPr kumimoji="0" sz="1600" b="1" i="0" u="none" strike="noStrike" kern="1200" cap="none" spc="-8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line  </a:t>
            </a:r>
            <a:r>
              <a:rPr kumimoji="0" sz="16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progression </a:t>
            </a:r>
            <a:r>
              <a:rPr kumimoji="0" sz="1600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free interval  </a:t>
            </a:r>
            <a:r>
              <a:rPr kumimoji="0" sz="16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AFP </a:t>
            </a:r>
            <a:r>
              <a:rPr kumimoji="0" sz="16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</a:t>
            </a:r>
            <a:r>
              <a:rPr kumimoji="0" sz="1600" b="1" i="0" u="none" strike="noStrike" kern="1200" cap="none" spc="-6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1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Salvage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HCG </a:t>
            </a:r>
            <a:r>
              <a:rPr kumimoji="0" sz="16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</a:t>
            </a:r>
            <a:r>
              <a:rPr kumimoji="0" sz="1600" b="1" i="0" u="none" strike="noStrike" kern="1200" cap="none" spc="-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1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Salvage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6933" marR="6773" lvl="0" indent="0" algn="l" defTabSz="914400" rtl="0" eaLnBrk="1" fontAlgn="auto" latinLnBrk="0" hangingPunct="1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Visceral </a:t>
            </a:r>
            <a:r>
              <a:rPr kumimoji="0" sz="16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mets </a:t>
            </a:r>
            <a:r>
              <a:rPr kumimoji="0" sz="1600" b="1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at </a:t>
            </a:r>
            <a:r>
              <a:rPr kumimoji="0" sz="1600" b="1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Salvage</a:t>
            </a:r>
            <a:r>
              <a:rPr kumimoji="0" sz="1600" b="0" i="0" u="none" strike="noStrike" kern="1200" cap="none" spc="-1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 </a:t>
            </a:r>
            <a:r>
              <a:rPr kumimoji="0" sz="1600" b="0" i="0" u="none" strike="noStrike" kern="1200" cap="none" spc="-9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Patient</a:t>
            </a:r>
            <a:r>
              <a:rPr kumimoji="0" sz="16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score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727840" y="3575820"/>
          <a:ext cx="9061701" cy="258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9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3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34290">
                        <a:lnSpc>
                          <a:spcPts val="1400"/>
                        </a:lnSpc>
                        <a:spcBef>
                          <a:spcPts val="25"/>
                        </a:spcBef>
                      </a:pPr>
                      <a:r>
                        <a:rPr sz="1600" b="1" spc="-105" dirty="0">
                          <a:latin typeface="Verdana"/>
                          <a:cs typeface="Verdana"/>
                        </a:rPr>
                        <a:t>Non</a:t>
                      </a:r>
                      <a:r>
                        <a:rPr sz="1600" b="1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b="1" spc="-100" dirty="0">
                          <a:latin typeface="Verdana"/>
                          <a:cs typeface="Verdana"/>
                        </a:rPr>
                        <a:t>seminoma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233" marB="0"/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ts val="1400"/>
                        </a:lnSpc>
                        <a:spcBef>
                          <a:spcPts val="25"/>
                        </a:spcBef>
                      </a:pPr>
                      <a:r>
                        <a:rPr sz="1600" spc="-75" dirty="0">
                          <a:latin typeface="Verdana"/>
                          <a:cs typeface="Verdana"/>
                        </a:rPr>
                        <a:t>points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233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00"/>
                        </a:lnSpc>
                        <a:spcBef>
                          <a:spcPts val="25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%patients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233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ts val="1400"/>
                        </a:lnSpc>
                        <a:spcBef>
                          <a:spcPts val="25"/>
                        </a:spcBef>
                      </a:pPr>
                      <a:r>
                        <a:rPr sz="1600" spc="-75" dirty="0">
                          <a:latin typeface="Verdana"/>
                          <a:cs typeface="Verdana"/>
                        </a:rPr>
                        <a:t>Predicted 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2yr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 PFS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233" marB="0"/>
                </a:tc>
                <a:tc>
                  <a:txBody>
                    <a:bodyPr/>
                    <a:lstStyle/>
                    <a:p>
                      <a:pPr marL="148590" algn="ctr">
                        <a:lnSpc>
                          <a:spcPts val="1400"/>
                        </a:lnSpc>
                        <a:spcBef>
                          <a:spcPts val="25"/>
                        </a:spcBef>
                      </a:pPr>
                      <a:r>
                        <a:rPr sz="1600" spc="-75" dirty="0">
                          <a:latin typeface="Verdana"/>
                          <a:cs typeface="Verdana"/>
                        </a:rPr>
                        <a:t>Predicted 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3yr </a:t>
                      </a:r>
                      <a:r>
                        <a:rPr sz="1600" spc="-105" dirty="0">
                          <a:latin typeface="Verdana"/>
                          <a:cs typeface="Verdana"/>
                        </a:rPr>
                        <a:t>OS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423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405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Low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285115" algn="ctr">
                        <a:lnSpc>
                          <a:spcPts val="1405"/>
                        </a:lnSpc>
                        <a:spcBef>
                          <a:spcPts val="7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0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15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ts val="1405"/>
                        </a:lnSpc>
                        <a:spcBef>
                          <a:spcPts val="70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54.3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145415" algn="ctr">
                        <a:lnSpc>
                          <a:spcPts val="1405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73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400"/>
                        </a:lnSpc>
                        <a:spcBef>
                          <a:spcPts val="75"/>
                        </a:spcBef>
                      </a:pPr>
                      <a:r>
                        <a:rPr sz="1600" spc="-80" dirty="0">
                          <a:latin typeface="Verdana"/>
                          <a:cs typeface="Verdana"/>
                        </a:rPr>
                        <a:t>Intemediate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ts val="1400"/>
                        </a:lnSpc>
                        <a:spcBef>
                          <a:spcPts val="75"/>
                        </a:spcBef>
                      </a:pPr>
                      <a:r>
                        <a:rPr sz="1600" spc="-90" dirty="0">
                          <a:latin typeface="Verdana"/>
                          <a:cs typeface="Verdana"/>
                        </a:rPr>
                        <a:t>1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or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2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75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50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1400"/>
                        </a:lnSpc>
                        <a:spcBef>
                          <a:spcPts val="75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44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700" marB="0"/>
                </a:tc>
                <a:tc>
                  <a:txBody>
                    <a:bodyPr/>
                    <a:lstStyle/>
                    <a:p>
                      <a:pPr marL="145415" algn="ctr">
                        <a:lnSpc>
                          <a:spcPts val="1400"/>
                        </a:lnSpc>
                        <a:spcBef>
                          <a:spcPts val="75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57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270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High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0" dirty="0">
                          <a:latin typeface="Verdana"/>
                          <a:cs typeface="Verdana"/>
                        </a:rPr>
                        <a:t>3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or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4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27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27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145415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34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46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spc="-80" dirty="0">
                          <a:latin typeface="Verdana"/>
                          <a:cs typeface="Verdana"/>
                        </a:rPr>
                        <a:t>Very</a:t>
                      </a:r>
                      <a:r>
                        <a:rPr sz="1600" spc="-1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5" dirty="0">
                          <a:latin typeface="Verdana"/>
                          <a:cs typeface="Verdana"/>
                        </a:rPr>
                        <a:t>High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28257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spc="-90" dirty="0">
                          <a:latin typeface="Verdana"/>
                          <a:cs typeface="Verdana"/>
                        </a:rPr>
                        <a:t>5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or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5" dirty="0">
                          <a:latin typeface="Verdana"/>
                          <a:cs typeface="Verdana"/>
                        </a:rPr>
                        <a:t>more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8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15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14541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20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173"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600" b="1" spc="-105" dirty="0">
                          <a:latin typeface="Verdana"/>
                          <a:cs typeface="Verdana"/>
                        </a:rPr>
                        <a:t>Seminoma</a:t>
                      </a:r>
                      <a:endParaRPr sz="1600">
                        <a:latin typeface="Verdana"/>
                        <a:cs typeface="Verdana"/>
                      </a:endParaRPr>
                    </a:p>
                    <a:p>
                      <a:pPr marL="31750">
                        <a:lnSpc>
                          <a:spcPts val="1400"/>
                        </a:lnSpc>
                        <a:spcBef>
                          <a:spcPts val="135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Very</a:t>
                      </a:r>
                      <a:r>
                        <a:rPr sz="1600" spc="-1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80" dirty="0">
                          <a:latin typeface="Verdana"/>
                          <a:cs typeface="Verdana"/>
                        </a:rPr>
                        <a:t>low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447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283210" algn="ctr">
                        <a:lnSpc>
                          <a:spcPts val="1400"/>
                        </a:lnSpc>
                      </a:pPr>
                      <a:r>
                        <a:rPr sz="1600" spc="-75" dirty="0">
                          <a:latin typeface="Verdana"/>
                          <a:cs typeface="Verdana"/>
                        </a:rPr>
                        <a:t>-1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38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41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38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ts val="1400"/>
                        </a:lnSpc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75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38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145415" algn="ctr">
                        <a:lnSpc>
                          <a:spcPts val="1400"/>
                        </a:lnSpc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77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387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Low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285115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0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51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49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144145" algn="ctr">
                        <a:lnSpc>
                          <a:spcPts val="1400"/>
                        </a:lnSpc>
                        <a:spcBef>
                          <a:spcPts val="70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62.5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31750">
                        <a:lnSpc>
                          <a:spcPts val="1355"/>
                        </a:lnSpc>
                        <a:spcBef>
                          <a:spcPts val="70"/>
                        </a:spcBef>
                      </a:pPr>
                      <a:r>
                        <a:rPr sz="1600" spc="-80" dirty="0">
                          <a:latin typeface="Verdana"/>
                          <a:cs typeface="Verdana"/>
                        </a:rPr>
                        <a:t>Intermediate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ts val="1355"/>
                        </a:lnSpc>
                        <a:spcBef>
                          <a:spcPts val="70"/>
                        </a:spcBef>
                      </a:pPr>
                      <a:r>
                        <a:rPr sz="1600" spc="-90" dirty="0">
                          <a:latin typeface="Verdana"/>
                          <a:cs typeface="Verdana"/>
                        </a:rPr>
                        <a:t>1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or</a:t>
                      </a:r>
                      <a:r>
                        <a:rPr sz="1600" spc="-11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90" dirty="0">
                          <a:latin typeface="Verdana"/>
                          <a:cs typeface="Verdana"/>
                        </a:rPr>
                        <a:t>2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355"/>
                        </a:lnSpc>
                        <a:spcBef>
                          <a:spcPts val="70"/>
                        </a:spcBef>
                      </a:pPr>
                      <a:r>
                        <a:rPr sz="1600" dirty="0">
                          <a:latin typeface="Verdana"/>
                          <a:cs typeface="Verdana"/>
                        </a:rPr>
                        <a:t>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1355"/>
                        </a:lnSpc>
                        <a:spcBef>
                          <a:spcPts val="70"/>
                        </a:spcBef>
                      </a:pPr>
                      <a:r>
                        <a:rPr sz="1600" spc="-95" dirty="0">
                          <a:latin typeface="Verdana"/>
                          <a:cs typeface="Verdana"/>
                        </a:rPr>
                        <a:t>46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tc>
                  <a:txBody>
                    <a:bodyPr/>
                    <a:lstStyle/>
                    <a:p>
                      <a:pPr marL="144145" algn="ctr">
                        <a:lnSpc>
                          <a:spcPts val="1355"/>
                        </a:lnSpc>
                        <a:spcBef>
                          <a:spcPts val="70"/>
                        </a:spcBef>
                      </a:pPr>
                      <a:r>
                        <a:rPr sz="1600" spc="-85" dirty="0">
                          <a:latin typeface="Verdana"/>
                          <a:cs typeface="Verdana"/>
                        </a:rPr>
                        <a:t>42.7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11853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385" y="1927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OS probability after first-salvage treatment according to prognostic factors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570" y="1518299"/>
            <a:ext cx="7458630" cy="5339701"/>
          </a:xfrm>
        </p:spPr>
      </p:pic>
    </p:spTree>
    <p:extLst>
      <p:ext uri="{BB962C8B-B14F-4D97-AF65-F5344CB8AC3E}">
        <p14:creationId xmlns:p14="http://schemas.microsoft.com/office/powerpoint/2010/main" val="17924282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44" y="194531"/>
            <a:ext cx="10507386" cy="6453611"/>
          </a:xfrm>
        </p:spPr>
      </p:pic>
      <p:sp>
        <p:nvSpPr>
          <p:cNvPr id="2" name="Rounded Rectangle 1"/>
          <p:cNvSpPr/>
          <p:nvPr/>
        </p:nvSpPr>
        <p:spPr>
          <a:xfrm>
            <a:off x="1018618" y="2407824"/>
            <a:ext cx="3889270" cy="5821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55092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002060"/>
                </a:solidFill>
              </a:rPr>
              <a:t>Θεραπεία  Διάσωσης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l-GR" b="1" dirty="0">
                <a:solidFill>
                  <a:srgbClr val="002060"/>
                </a:solidFill>
              </a:rPr>
              <a:t>ΧΜΘ </a:t>
            </a:r>
            <a:r>
              <a:rPr lang="en-US" b="1" dirty="0">
                <a:solidFill>
                  <a:srgbClr val="002060"/>
                </a:solidFill>
              </a:rPr>
              <a:t>(CDCT)</a:t>
            </a:r>
            <a:endParaRPr lang="el-GR" b="1" dirty="0">
              <a:solidFill>
                <a:srgbClr val="002060"/>
              </a:solidFill>
            </a:endParaRPr>
          </a:p>
          <a:p>
            <a:pPr algn="just"/>
            <a:r>
              <a:rPr lang="en-US" sz="2000" b="1" dirty="0">
                <a:solidFill>
                  <a:srgbClr val="002060"/>
                </a:solidFill>
              </a:rPr>
              <a:t>TIP</a:t>
            </a:r>
            <a:r>
              <a:rPr lang="en-US" sz="2000" dirty="0">
                <a:solidFill>
                  <a:srgbClr val="002060"/>
                </a:solidFill>
              </a:rPr>
              <a:t> – Paclitaxel 175 to </a:t>
            </a:r>
            <a:r>
              <a:rPr lang="en-US" sz="2000" b="1" dirty="0">
                <a:solidFill>
                  <a:srgbClr val="002060"/>
                </a:solidFill>
              </a:rPr>
              <a:t>250</a:t>
            </a:r>
            <a:r>
              <a:rPr lang="en-US" sz="2000" dirty="0">
                <a:solidFill>
                  <a:srgbClr val="002060"/>
                </a:solidFill>
              </a:rPr>
              <a:t>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σε 24ωρη έγχυση </a:t>
            </a:r>
            <a:r>
              <a:rPr lang="en-US" sz="2000" baseline="-25000" dirty="0">
                <a:solidFill>
                  <a:srgbClr val="002060"/>
                </a:solidFill>
              </a:rPr>
              <a:t>d1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&amp; Ι</a:t>
            </a:r>
            <a:r>
              <a:rPr lang="en-US" sz="2000" dirty="0" err="1">
                <a:solidFill>
                  <a:srgbClr val="002060"/>
                </a:solidFill>
              </a:rPr>
              <a:t>fosfamide</a:t>
            </a:r>
            <a:r>
              <a:rPr lang="en-US" sz="2000" dirty="0">
                <a:solidFill>
                  <a:srgbClr val="002060"/>
                </a:solidFill>
              </a:rPr>
              <a:t> 1500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d2-5</a:t>
            </a:r>
            <a:r>
              <a:rPr lang="en-US" sz="2000" dirty="0">
                <a:solidFill>
                  <a:srgbClr val="002060"/>
                </a:solidFill>
              </a:rPr>
              <a:t> &amp; </a:t>
            </a:r>
            <a:r>
              <a:rPr lang="en-US" sz="2000" dirty="0" err="1">
                <a:solidFill>
                  <a:srgbClr val="002060"/>
                </a:solidFill>
              </a:rPr>
              <a:t>Cisplatin</a:t>
            </a:r>
            <a:r>
              <a:rPr lang="el-GR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25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d2-5</a:t>
            </a:r>
          </a:p>
          <a:p>
            <a:pPr algn="just"/>
            <a:r>
              <a:rPr lang="en-US" sz="2000" b="1" dirty="0" err="1">
                <a:solidFill>
                  <a:srgbClr val="002060"/>
                </a:solidFill>
              </a:rPr>
              <a:t>VeIP</a:t>
            </a:r>
            <a:r>
              <a:rPr lang="en-US" sz="2000" dirty="0">
                <a:solidFill>
                  <a:srgbClr val="002060"/>
                </a:solidFill>
              </a:rPr>
              <a:t> – Vinblastine 0.11 mg/kg /day </a:t>
            </a:r>
            <a:r>
              <a:rPr lang="en-US" sz="2000" baseline="-25000" dirty="0">
                <a:solidFill>
                  <a:srgbClr val="002060"/>
                </a:solidFill>
              </a:rPr>
              <a:t>d1+2 </a:t>
            </a:r>
            <a:r>
              <a:rPr lang="en-US" sz="2000" dirty="0">
                <a:solidFill>
                  <a:srgbClr val="002060"/>
                </a:solidFill>
              </a:rPr>
              <a:t>&amp; </a:t>
            </a:r>
            <a:r>
              <a:rPr lang="en-US" sz="2000" dirty="0" err="1">
                <a:solidFill>
                  <a:srgbClr val="002060"/>
                </a:solidFill>
              </a:rPr>
              <a:t>Ifosfamide</a:t>
            </a:r>
            <a:r>
              <a:rPr lang="en-US" sz="2000" dirty="0">
                <a:solidFill>
                  <a:srgbClr val="002060"/>
                </a:solidFill>
              </a:rPr>
              <a:t> 1200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d1-5</a:t>
            </a:r>
            <a:r>
              <a:rPr lang="en-US" sz="2000" dirty="0">
                <a:solidFill>
                  <a:srgbClr val="002060"/>
                </a:solidFill>
              </a:rPr>
              <a:t> &amp; </a:t>
            </a:r>
            <a:r>
              <a:rPr lang="en-US" sz="2000" dirty="0" err="1">
                <a:solidFill>
                  <a:srgbClr val="002060"/>
                </a:solidFill>
              </a:rPr>
              <a:t>Cisplatin</a:t>
            </a:r>
            <a:r>
              <a:rPr lang="en-US" sz="2000" dirty="0">
                <a:solidFill>
                  <a:srgbClr val="002060"/>
                </a:solidFill>
              </a:rPr>
              <a:t> 20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d1-5</a:t>
            </a:r>
          </a:p>
          <a:p>
            <a:pPr algn="just"/>
            <a:r>
              <a:rPr lang="en-US" sz="2000" b="1" dirty="0">
                <a:solidFill>
                  <a:srgbClr val="002060"/>
                </a:solidFill>
              </a:rPr>
              <a:t>VIP</a:t>
            </a:r>
            <a:r>
              <a:rPr lang="en-US" sz="2000" dirty="0">
                <a:solidFill>
                  <a:srgbClr val="002060"/>
                </a:solidFill>
              </a:rPr>
              <a:t> – </a:t>
            </a:r>
            <a:r>
              <a:rPr lang="en-US" sz="2000" dirty="0" err="1">
                <a:solidFill>
                  <a:srgbClr val="002060"/>
                </a:solidFill>
              </a:rPr>
              <a:t>Etoposide</a:t>
            </a:r>
            <a:r>
              <a:rPr lang="en-US" sz="2000" dirty="0">
                <a:solidFill>
                  <a:srgbClr val="002060"/>
                </a:solidFill>
              </a:rPr>
              <a:t> 75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d1-5</a:t>
            </a:r>
            <a:r>
              <a:rPr lang="en-US" sz="2000" dirty="0">
                <a:solidFill>
                  <a:srgbClr val="002060"/>
                </a:solidFill>
              </a:rPr>
              <a:t> &amp; </a:t>
            </a:r>
            <a:r>
              <a:rPr lang="en-US" sz="2000" dirty="0" err="1">
                <a:solidFill>
                  <a:srgbClr val="002060"/>
                </a:solidFill>
              </a:rPr>
              <a:t>Ifosfamide</a:t>
            </a:r>
            <a:r>
              <a:rPr lang="en-US" sz="2000" dirty="0">
                <a:solidFill>
                  <a:srgbClr val="002060"/>
                </a:solidFill>
              </a:rPr>
              <a:t> 1.2 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d1-5</a:t>
            </a:r>
            <a:r>
              <a:rPr lang="en-US" sz="2000" dirty="0">
                <a:solidFill>
                  <a:srgbClr val="002060"/>
                </a:solidFill>
              </a:rPr>
              <a:t> &amp; </a:t>
            </a:r>
            <a:r>
              <a:rPr lang="en-US" sz="2000" dirty="0" err="1">
                <a:solidFill>
                  <a:srgbClr val="002060"/>
                </a:solidFill>
              </a:rPr>
              <a:t>Cisplatin</a:t>
            </a:r>
            <a:r>
              <a:rPr lang="en-US" sz="2000" dirty="0">
                <a:solidFill>
                  <a:srgbClr val="002060"/>
                </a:solidFill>
              </a:rPr>
              <a:t> 20 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aseline="-25000" dirty="0">
                <a:solidFill>
                  <a:srgbClr val="002060"/>
                </a:solidFill>
              </a:rPr>
              <a:t>d1-5</a:t>
            </a:r>
            <a:r>
              <a:rPr lang="en-US" sz="2000" dirty="0">
                <a:solidFill>
                  <a:srgbClr val="002060"/>
                </a:solidFill>
              </a:rPr>
              <a:t>                                                                                                      </a:t>
            </a:r>
            <a:r>
              <a:rPr lang="el-GR" sz="2000" dirty="0">
                <a:solidFill>
                  <a:srgbClr val="002060"/>
                </a:solidFill>
              </a:rPr>
              <a:t>       </a:t>
            </a:r>
            <a:r>
              <a:rPr lang="en-US" sz="2000" dirty="0">
                <a:solidFill>
                  <a:srgbClr val="002060"/>
                </a:solidFill>
              </a:rPr>
              <a:t>    This regimen is only used for those rare patients whose initial chemotherapy did not include </a:t>
            </a:r>
            <a:r>
              <a:rPr lang="en-US" sz="2000" dirty="0" err="1">
                <a:solidFill>
                  <a:srgbClr val="002060"/>
                </a:solidFill>
              </a:rPr>
              <a:t>etoposide</a:t>
            </a:r>
            <a:r>
              <a:rPr lang="en-US" sz="2000" dirty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endParaRPr lang="el-GR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l-GR" b="1" dirty="0">
                <a:solidFill>
                  <a:srgbClr val="002060"/>
                </a:solidFill>
              </a:rPr>
              <a:t>Μεγαθεραπεία (</a:t>
            </a:r>
            <a:r>
              <a:rPr lang="en-US" b="1" dirty="0">
                <a:solidFill>
                  <a:srgbClr val="002060"/>
                </a:solidFill>
              </a:rPr>
              <a:t>HDCT)</a:t>
            </a:r>
          </a:p>
          <a:p>
            <a:pPr algn="just"/>
            <a:r>
              <a:rPr lang="en-US" sz="2000" dirty="0">
                <a:solidFill>
                  <a:srgbClr val="002060"/>
                </a:solidFill>
              </a:rPr>
              <a:t>Mobilizing: </a:t>
            </a:r>
            <a:r>
              <a:rPr lang="en-US" sz="2000" dirty="0" err="1">
                <a:solidFill>
                  <a:srgbClr val="002060"/>
                </a:solidFill>
              </a:rPr>
              <a:t>VeIP</a:t>
            </a:r>
            <a:r>
              <a:rPr lang="en-US" sz="2000" dirty="0">
                <a:solidFill>
                  <a:srgbClr val="002060"/>
                </a:solidFill>
              </a:rPr>
              <a:t> x 1    HD: ( Carboplatin 2100mg/m</a:t>
            </a:r>
            <a:r>
              <a:rPr lang="en-US" sz="2000" baseline="30000" dirty="0">
                <a:solidFill>
                  <a:srgbClr val="002060"/>
                </a:solidFill>
              </a:rPr>
              <a:t>2</a:t>
            </a:r>
            <a:r>
              <a:rPr lang="en-US" sz="2000" baseline="-25000" dirty="0">
                <a:solidFill>
                  <a:srgbClr val="002060"/>
                </a:solidFill>
              </a:rPr>
              <a:t>over 3 days </a:t>
            </a:r>
            <a:r>
              <a:rPr lang="en-US" sz="2000" dirty="0">
                <a:solidFill>
                  <a:srgbClr val="002060"/>
                </a:solidFill>
              </a:rPr>
              <a:t>&amp; </a:t>
            </a:r>
            <a:r>
              <a:rPr lang="en-US" sz="2000" dirty="0" err="1">
                <a:solidFill>
                  <a:srgbClr val="002060"/>
                </a:solidFill>
              </a:rPr>
              <a:t>Etoposide</a:t>
            </a:r>
            <a:r>
              <a:rPr lang="en-US" sz="2000" dirty="0">
                <a:solidFill>
                  <a:srgbClr val="002060"/>
                </a:solidFill>
              </a:rPr>
              <a:t> 2250mg/m</a:t>
            </a:r>
            <a:r>
              <a:rPr lang="en-US" sz="2000" baseline="30000" dirty="0">
                <a:solidFill>
                  <a:srgbClr val="002060"/>
                </a:solidFill>
              </a:rPr>
              <a:t>2 </a:t>
            </a:r>
            <a:r>
              <a:rPr lang="en-US" sz="2000" baseline="-25000" dirty="0">
                <a:solidFill>
                  <a:srgbClr val="002060"/>
                </a:solidFill>
              </a:rPr>
              <a:t>over 3 days 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  <a:r>
              <a:rPr lang="el-GR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 x 2  </a:t>
            </a:r>
            <a:r>
              <a:rPr lang="el-GR" sz="2000" dirty="0">
                <a:solidFill>
                  <a:srgbClr val="002060"/>
                </a:solidFill>
              </a:rPr>
              <a:t>      </a:t>
            </a:r>
            <a:r>
              <a:rPr lang="en-US" sz="2000" dirty="0">
                <a:solidFill>
                  <a:srgbClr val="002060"/>
                </a:solidFill>
              </a:rPr>
              <a:t> INDIANA UNIVERSITY</a:t>
            </a:r>
          </a:p>
          <a:p>
            <a:pPr algn="just"/>
            <a:r>
              <a:rPr lang="en-US" sz="2000" dirty="0">
                <a:solidFill>
                  <a:srgbClr val="002060"/>
                </a:solidFill>
              </a:rPr>
              <a:t>Mobilizing: TI x 2   </a:t>
            </a:r>
            <a:r>
              <a:rPr lang="el-GR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  HD:  ( Carboplatin AUC=24 </a:t>
            </a:r>
            <a:r>
              <a:rPr lang="en-US" sz="2000" baseline="-25000" dirty="0">
                <a:solidFill>
                  <a:srgbClr val="002060"/>
                </a:solidFill>
              </a:rPr>
              <a:t>over 3 days  </a:t>
            </a:r>
            <a:r>
              <a:rPr lang="en-US" sz="2000" dirty="0">
                <a:solidFill>
                  <a:srgbClr val="002060"/>
                </a:solidFill>
              </a:rPr>
              <a:t>&amp; </a:t>
            </a:r>
            <a:r>
              <a:rPr lang="en-US" sz="2000" dirty="0" err="1">
                <a:solidFill>
                  <a:srgbClr val="002060"/>
                </a:solidFill>
              </a:rPr>
              <a:t>Etoposide</a:t>
            </a:r>
            <a:r>
              <a:rPr lang="en-US" sz="2000" dirty="0">
                <a:solidFill>
                  <a:srgbClr val="002060"/>
                </a:solidFill>
              </a:rPr>
              <a:t> 1200mg/m</a:t>
            </a:r>
            <a:r>
              <a:rPr lang="en-US" sz="2000" baseline="30000" dirty="0">
                <a:solidFill>
                  <a:srgbClr val="002060"/>
                </a:solidFill>
              </a:rPr>
              <a:t>2 </a:t>
            </a:r>
            <a:r>
              <a:rPr lang="en-US" sz="2000" baseline="-25000" dirty="0">
                <a:solidFill>
                  <a:srgbClr val="002060"/>
                </a:solidFill>
              </a:rPr>
              <a:t>over 3 days 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  <a:r>
              <a:rPr lang="el-GR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 x 3        MSKCC</a:t>
            </a:r>
          </a:p>
          <a:p>
            <a:pPr marL="0" indent="0" algn="just">
              <a:buNone/>
            </a:pPr>
            <a:endParaRPr lang="el-GR" sz="20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l-GR" b="1" dirty="0">
                <a:solidFill>
                  <a:srgbClr val="002060"/>
                </a:solidFill>
              </a:rPr>
              <a:t>Χειρουργείο Διάσωσης</a:t>
            </a:r>
            <a:endParaRPr lang="en-US" b="1" dirty="0">
              <a:solidFill>
                <a:srgbClr val="002060"/>
              </a:solidFill>
            </a:endParaRPr>
          </a:p>
          <a:p>
            <a:pPr algn="just"/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0491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72" y="0"/>
            <a:ext cx="10190052" cy="6822276"/>
          </a:xfrm>
        </p:spPr>
      </p:pic>
    </p:spTree>
    <p:extLst>
      <p:ext uri="{BB962C8B-B14F-4D97-AF65-F5344CB8AC3E}">
        <p14:creationId xmlns:p14="http://schemas.microsoft.com/office/powerpoint/2010/main" val="974717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solidFill>
                  <a:srgbClr val="000000"/>
                </a:solidFill>
              </a:rPr>
              <a:t>ΚΑΘΥΣΤΕΡΗΜΕΝΗ ΤΟΞΙΚΟΤΗΤΑ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76400"/>
            <a:ext cx="8229600" cy="5280454"/>
          </a:xfrm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Πνευμονική τοξικότητα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 err="1"/>
              <a:t>Νεφροτοξικότητα</a:t>
            </a:r>
            <a:endParaRPr lang="en-US" sz="36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 err="1"/>
              <a:t>Νευροτοξικότητα</a:t>
            </a:r>
            <a:r>
              <a:rPr lang="en-US" sz="3600" dirty="0"/>
              <a:t> -</a:t>
            </a:r>
            <a:r>
              <a:rPr lang="el-GR" sz="3600" dirty="0" err="1"/>
              <a:t>ωτοτοξικότητα</a:t>
            </a:r>
            <a:endParaRPr lang="en-US" sz="36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Υπογοναδισμός </a:t>
            </a:r>
            <a:r>
              <a:rPr lang="en-US" sz="3600" dirty="0"/>
              <a:t>– </a:t>
            </a:r>
            <a:r>
              <a:rPr lang="el-GR" sz="3600" dirty="0" err="1"/>
              <a:t>Υπογονιμότητα</a:t>
            </a:r>
            <a:endParaRPr lang="en-US" sz="36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Καρδιαγγειακή τοξικότητα –Μεταβολικό σύνδρομο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Δευτερογενή νεοπλάσματα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Ψυχοκοινωνική Τοξικότητα</a:t>
            </a:r>
            <a:endParaRPr lang="en-US" sz="36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l-GR" sz="3600" dirty="0"/>
              <a:t>Σπανιότερες τοξικότητες</a:t>
            </a:r>
          </a:p>
        </p:txBody>
      </p:sp>
    </p:spTree>
    <p:extLst>
      <p:ext uri="{BB962C8B-B14F-4D97-AF65-F5344CB8AC3E}">
        <p14:creationId xmlns:p14="http://schemas.microsoft.com/office/powerpoint/2010/main" val="2322927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A5625-1D75-1D00-E761-3E3E1D676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4879"/>
            <a:ext cx="10515600" cy="7482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4400" dirty="0"/>
              <a:t>Ευχαριστώ</a:t>
            </a:r>
            <a:endParaRPr lang="en-GR" sz="4400" dirty="0"/>
          </a:p>
        </p:txBody>
      </p:sp>
    </p:spTree>
    <p:extLst>
      <p:ext uri="{BB962C8B-B14F-4D97-AF65-F5344CB8AC3E}">
        <p14:creationId xmlns:p14="http://schemas.microsoft.com/office/powerpoint/2010/main" val="16285755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Θέμα του Office">
  <a:themeElements>
    <a:clrScheme name="Θέμα του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Θέμα του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Θέμα του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Θέμα του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Θέμα του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Θέμα του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Θέμα του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Θέμα του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Θέμα του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3528</Words>
  <Application>Microsoft Office PowerPoint</Application>
  <PresentationFormat>Ευρεία οθόνη</PresentationFormat>
  <Paragraphs>692</Paragraphs>
  <Slides>98</Slides>
  <Notes>5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16</vt:i4>
      </vt:variant>
      <vt:variant>
        <vt:lpstr>Θέμα</vt:lpstr>
      </vt:variant>
      <vt:variant>
        <vt:i4>13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98</vt:i4>
      </vt:variant>
    </vt:vector>
  </HeadingPairs>
  <TitlesOfParts>
    <vt:vector size="128" baseType="lpstr">
      <vt:lpstr>MS PGothic</vt:lpstr>
      <vt:lpstr>Yu Gothic</vt:lpstr>
      <vt:lpstr>Arial</vt:lpstr>
      <vt:lpstr>Arial Narrow</vt:lpstr>
      <vt:lpstr>Calibri</vt:lpstr>
      <vt:lpstr>Calibri Light</vt:lpstr>
      <vt:lpstr>Century Gothic</vt:lpstr>
      <vt:lpstr>Helvetica</vt:lpstr>
      <vt:lpstr>Helvetica Light</vt:lpstr>
      <vt:lpstr>Helvetica Neue</vt:lpstr>
      <vt:lpstr>Lucida Sans Unicode</vt:lpstr>
      <vt:lpstr>Symbol</vt:lpstr>
      <vt:lpstr>Times New Roman</vt:lpstr>
      <vt:lpstr>Trebuchet MS</vt:lpstr>
      <vt:lpstr>Verdana</vt:lpstr>
      <vt:lpstr>Wingdings</vt:lpstr>
      <vt:lpstr>Office Theme</vt:lpstr>
      <vt:lpstr>1_Office Theme</vt:lpstr>
      <vt:lpstr>2_Θέμα του Office</vt:lpstr>
      <vt:lpstr>Black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1_Θέμα του Office</vt:lpstr>
      <vt:lpstr>1_Default</vt:lpstr>
      <vt:lpstr>Θέμα του Office</vt:lpstr>
      <vt:lpstr>Microsoft Excel Chart</vt:lpstr>
      <vt:lpstr>  Nεοπλάσματα ουροποιητικού &amp; όρχεων</vt:lpstr>
      <vt:lpstr>Νεοπλάσματα ουροποιητικού</vt:lpstr>
      <vt:lpstr>Παρουσίαση του PowerPoint</vt:lpstr>
      <vt:lpstr>Καρκίνος νεφρού (Renal Cell Cancer, RCC)</vt:lpstr>
      <vt:lpstr>Κλινικές εκδηλώσεις</vt:lpstr>
      <vt:lpstr>Διερεύνηση</vt:lpstr>
      <vt:lpstr>RCC is not one disease…</vt:lpstr>
      <vt:lpstr>Σταδιοποίηση</vt:lpstr>
      <vt:lpstr>Θεραπευτική αντιμετώπιση</vt:lpstr>
      <vt:lpstr>Προχωρημένη ή μεταστατική νόσος</vt:lpstr>
      <vt:lpstr>CLEAR CELL RCC: MAIN BIOLOGICAL FEATURES</vt:lpstr>
      <vt:lpstr>IMDC (Heng) Criteria for Metastatic RCC</vt:lpstr>
      <vt:lpstr>IMMUNE COMBOS ARE THE PRESENT STANDARD OF CARE</vt:lpstr>
      <vt:lpstr> Μηχανισμός λειτουργίας ανοσοθεραπείας</vt:lpstr>
      <vt:lpstr>Παρουσίαση του PowerPoint</vt:lpstr>
      <vt:lpstr>Bladder cancer: background</vt:lpstr>
      <vt:lpstr>Ιστολογικοί Τύποι </vt:lpstr>
      <vt:lpstr>Παρουσίαση του PowerPoint</vt:lpstr>
      <vt:lpstr>BLADDER CANCER</vt:lpstr>
      <vt:lpstr>NON-MUSCLE INVASIVE BLADDER CANCER (NMIBC)</vt:lpstr>
      <vt:lpstr>NMIBC: risk groups and management</vt:lpstr>
      <vt:lpstr>MUSCLE INVASIVE BLADDER CANCER (MIBC)</vt:lpstr>
      <vt:lpstr>Local therapy: surgery vs chemo-RT (trimodal therapy, TMT)</vt:lpstr>
      <vt:lpstr>Trimodal therapy - TMT: who and how</vt:lpstr>
      <vt:lpstr>ABC (Advanced Bladder Cancer) Meta-analysis Collaboration</vt:lpstr>
      <vt:lpstr>Neoadjuvant ChT is preferred (5-8% OS benefit)</vt:lpstr>
      <vt:lpstr>Προχωρημένη Και Μεταστατική Νόσος</vt:lpstr>
      <vt:lpstr>Παρουσίαση του PowerPoint</vt:lpstr>
      <vt:lpstr>ENFORTUMAB VEDOTIN</vt:lpstr>
      <vt:lpstr>Schematic representation of selected  dermatologic events associated with  enfortumab vedotin</vt:lpstr>
      <vt:lpstr>Erdafitinib</vt:lpstr>
      <vt:lpstr>Παρουσίαση του PowerPoint</vt:lpstr>
      <vt:lpstr>Incidence - Mortality</vt:lpstr>
      <vt:lpstr>Age and Prostate cancer</vt:lpstr>
      <vt:lpstr>Diagnosis</vt:lpstr>
      <vt:lpstr>USPSTF: Against PSA screening in  2012</vt:lpstr>
      <vt:lpstr>Screening</vt:lpstr>
      <vt:lpstr>Προσυμπτωματικός έλεγχος πληθυσμού:  χρειάζεται?</vt:lpstr>
      <vt:lpstr>Screening</vt:lpstr>
      <vt:lpstr>Παρουσίαση του PowerPoint</vt:lpstr>
      <vt:lpstr>Screening</vt:lpstr>
      <vt:lpstr>Screening</vt:lpstr>
      <vt:lpstr>Diagnosis</vt:lpstr>
      <vt:lpstr>Diagnosis</vt:lpstr>
      <vt:lpstr>Disease continuum in prostate cancer</vt:lpstr>
      <vt:lpstr>Risk classification</vt:lpstr>
      <vt:lpstr>Παρουσίαση του PowerPoint</vt:lpstr>
      <vt:lpstr>Παρουσίαση του PowerPoint</vt:lpstr>
      <vt:lpstr>Active surveillance vs WAWA</vt:lpstr>
      <vt:lpstr>Παρουσίαση του PowerPoint</vt:lpstr>
      <vt:lpstr>LHRH agonist vs antagonist</vt:lpstr>
      <vt:lpstr>ADT: Side Effects</vt:lpstr>
      <vt:lpstr>ADT: Side Effects</vt:lpstr>
      <vt:lpstr>Relapse after Treatment</vt:lpstr>
      <vt:lpstr>WHAT IS CLINICALLY RELEVANT PSA RELAPSE?</vt:lpstr>
      <vt:lpstr>ROLE OF IMAGING IN PSA-ONLY RECURRENCE ASSESSMENT OF METASTASES</vt:lpstr>
      <vt:lpstr>Disease continuum in prostate cancer</vt:lpstr>
      <vt:lpstr>Disease continuum in prostate cancer</vt:lpstr>
      <vt:lpstr>Definition of Castration-Resistance</vt:lpstr>
      <vt:lpstr>Παρουσίαση του PowerPoint</vt:lpstr>
      <vt:lpstr>Παρουσίαση του PowerPoint</vt:lpstr>
      <vt:lpstr>ΕΠΙΔΗΜΙΟΛΟΓΙΑ</vt:lpstr>
      <vt:lpstr>ΠΑΡΑΓΟΝΤΕΣ ΚΙΝΔΥΝΟΥ</vt:lpstr>
      <vt:lpstr>INITIAL DIAGNOSIS</vt:lpstr>
      <vt:lpstr>HISTOLOGY</vt:lpstr>
      <vt:lpstr>TUMOUR MARKERS*</vt:lpstr>
      <vt:lpstr>TUMOUR MARKER</vt:lpstr>
      <vt:lpstr>Παρουσίαση του PowerPoint</vt:lpstr>
      <vt:lpstr>Παρουσίαση του PowerPoint</vt:lpstr>
      <vt:lpstr>ΤΝΜ ΚΑΤΑΤΑΞΗ</vt:lpstr>
      <vt:lpstr>ΧΕΙΡΟΥΡΓΙΚΗ ΑΝΤΙΜΕΤΩΠΙΣΗ</vt:lpstr>
      <vt:lpstr>ΛΕΜΦΑΔΕΝΙΚΕΣ ΜΕΤΑΣΤΑΣΕΙΣ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IGCCCG CLASSIFICATION FOR NON SEMINOMAS</vt:lpstr>
      <vt:lpstr>CLASSIFICATION (IGCCCG)</vt:lpstr>
      <vt:lpstr>CLASSIFICATION (IGCCCG)</vt:lpstr>
      <vt:lpstr>Παρουσίαση του PowerPoint</vt:lpstr>
      <vt:lpstr>KEY POINTS OF MANAGMENT</vt:lpstr>
      <vt:lpstr>Treatment delay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IGCCCG2 CLASSIFICATION</vt:lpstr>
      <vt:lpstr>OS probability after first-salvage treatment according to prognostic factors </vt:lpstr>
      <vt:lpstr>Παρουσίαση του PowerPoint</vt:lpstr>
      <vt:lpstr>Θεραπεία  Διάσωσης</vt:lpstr>
      <vt:lpstr>Παρουσίαση του PowerPoint</vt:lpstr>
      <vt:lpstr>ΚΑΘΥΣΤΕΡΗΜΕΝΗ ΤΟΞΙΚΟΤΗΤΑ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Νεοπλάσματα του ουροποιητικού</dc:title>
  <dc:creator>Microsoft Office User</dc:creator>
  <cp:lastModifiedBy>Sotiria Sotiriou</cp:lastModifiedBy>
  <cp:revision>252</cp:revision>
  <dcterms:created xsi:type="dcterms:W3CDTF">2023-04-23T10:14:20Z</dcterms:created>
  <dcterms:modified xsi:type="dcterms:W3CDTF">2026-04-23T06:54:17Z</dcterms:modified>
</cp:coreProperties>
</file>