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95" r:id="rId5"/>
    <p:sldId id="260" r:id="rId6"/>
    <p:sldId id="274" r:id="rId7"/>
    <p:sldId id="263" r:id="rId8"/>
    <p:sldId id="264" r:id="rId9"/>
    <p:sldId id="261" r:id="rId10"/>
    <p:sldId id="262" r:id="rId11"/>
    <p:sldId id="290" r:id="rId12"/>
    <p:sldId id="291" r:id="rId13"/>
    <p:sldId id="292" r:id="rId14"/>
    <p:sldId id="268" r:id="rId15"/>
    <p:sldId id="275" r:id="rId16"/>
    <p:sldId id="269" r:id="rId17"/>
    <p:sldId id="280" r:id="rId18"/>
    <p:sldId id="278" r:id="rId19"/>
    <p:sldId id="279" r:id="rId20"/>
    <p:sldId id="281" r:id="rId21"/>
    <p:sldId id="283" r:id="rId22"/>
    <p:sldId id="284" r:id="rId23"/>
    <p:sldId id="285" r:id="rId24"/>
    <p:sldId id="276" r:id="rId25"/>
    <p:sldId id="270" r:id="rId26"/>
    <p:sldId id="286" r:id="rId27"/>
    <p:sldId id="288" r:id="rId28"/>
    <p:sldId id="289" r:id="rId29"/>
    <p:sldId id="282" r:id="rId30"/>
    <p:sldId id="267" r:id="rId31"/>
    <p:sldId id="293" r:id="rId32"/>
    <p:sldId id="29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927"/>
    <p:restoredTop sz="96699"/>
  </p:normalViewPr>
  <p:slideViewPr>
    <p:cSldViewPr snapToGrid="0">
      <p:cViewPr>
        <p:scale>
          <a:sx n="139" d="100"/>
          <a:sy n="139" d="100"/>
        </p:scale>
        <p:origin x="1152" y="608"/>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303513-70FB-6E4B-B2E8-A49A02AECF6F}" type="datetimeFigureOut">
              <a:rPr lang="en-US" smtClean="0"/>
              <a:t>4/30/26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2D306A-2FAA-D449-B133-C935B609832D}" type="slidenum">
              <a:rPr lang="en-US" smtClean="0"/>
              <a:t>‹#›</a:t>
            </a:fld>
            <a:endParaRPr lang="en-US"/>
          </a:p>
        </p:txBody>
      </p:sp>
    </p:spTree>
    <p:extLst>
      <p:ext uri="{BB962C8B-B14F-4D97-AF65-F5344CB8AC3E}">
        <p14:creationId xmlns:p14="http://schemas.microsoft.com/office/powerpoint/2010/main" val="227576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2D306A-2FAA-D449-B133-C935B609832D}" type="slidenum">
              <a:rPr lang="en-US" smtClean="0"/>
              <a:t>1</a:t>
            </a:fld>
            <a:endParaRPr lang="en-US"/>
          </a:p>
        </p:txBody>
      </p:sp>
    </p:spTree>
    <p:extLst>
      <p:ext uri="{BB962C8B-B14F-4D97-AF65-F5344CB8AC3E}">
        <p14:creationId xmlns:p14="http://schemas.microsoft.com/office/powerpoint/2010/main" val="3838275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2D306A-2FAA-D449-B133-C935B609832D}" type="slidenum">
              <a:rPr lang="en-US" smtClean="0"/>
              <a:t>2</a:t>
            </a:fld>
            <a:endParaRPr lang="en-US"/>
          </a:p>
        </p:txBody>
      </p:sp>
    </p:spTree>
    <p:extLst>
      <p:ext uri="{BB962C8B-B14F-4D97-AF65-F5344CB8AC3E}">
        <p14:creationId xmlns:p14="http://schemas.microsoft.com/office/powerpoint/2010/main" val="3368234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2D306A-2FAA-D449-B133-C935B609832D}" type="slidenum">
              <a:rPr lang="en-US" smtClean="0"/>
              <a:t>3</a:t>
            </a:fld>
            <a:endParaRPr lang="en-US"/>
          </a:p>
        </p:txBody>
      </p:sp>
    </p:spTree>
    <p:extLst>
      <p:ext uri="{BB962C8B-B14F-4D97-AF65-F5344CB8AC3E}">
        <p14:creationId xmlns:p14="http://schemas.microsoft.com/office/powerpoint/2010/main" val="910394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395D4-1554-B4A7-B71E-584CBC2397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D152ED-896D-F5FC-50C8-8966D74518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3FD5DB-ED8B-6866-3D10-9A1BBC009DDB}"/>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5" name="Footer Placeholder 4">
            <a:extLst>
              <a:ext uri="{FF2B5EF4-FFF2-40B4-BE49-F238E27FC236}">
                <a16:creationId xmlns:a16="http://schemas.microsoft.com/office/drawing/2014/main" id="{02A071F6-A4BA-2111-5DA3-F099727420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4DBD73-8535-A3AD-6C34-8DE0074A6A42}"/>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3996843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07203-EB4B-BF64-485B-6D469C73A2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860CB1-DE85-26C5-0ABD-FB5F040151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F8C4DF-5DEC-48A6-2819-42B2190398A7}"/>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5" name="Footer Placeholder 4">
            <a:extLst>
              <a:ext uri="{FF2B5EF4-FFF2-40B4-BE49-F238E27FC236}">
                <a16:creationId xmlns:a16="http://schemas.microsoft.com/office/drawing/2014/main" id="{B930D2D9-3EA2-0BF0-8E72-77B8151116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BD01C-F467-BC6A-713D-32EB48209F1A}"/>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583532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41527-797A-D1C2-7824-83FB208E91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8FEF2D-DC78-6FD7-FEAA-35951E489B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177D5F-6C35-C822-FA15-0B8F86D8ABA4}"/>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5" name="Footer Placeholder 4">
            <a:extLst>
              <a:ext uri="{FF2B5EF4-FFF2-40B4-BE49-F238E27FC236}">
                <a16:creationId xmlns:a16="http://schemas.microsoft.com/office/drawing/2014/main" id="{B62353E1-C61D-515E-699F-F6F5043787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82B061-2417-78CC-2D6A-AC31B347AD2F}"/>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4074170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FC396-55A4-5D6E-C0F2-7643045B01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5F4DD-E2BB-B9D6-BB71-F1ACCB56DA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AF5B1F-0F5A-49E3-52DE-90340E8643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12F1D0-3474-B515-4AB7-7240A0D541C1}"/>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6" name="Footer Placeholder 5">
            <a:extLst>
              <a:ext uri="{FF2B5EF4-FFF2-40B4-BE49-F238E27FC236}">
                <a16:creationId xmlns:a16="http://schemas.microsoft.com/office/drawing/2014/main" id="{2637804D-E5F3-70E4-77DC-F4B3D12DA9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829A1F-F65E-D604-DE60-6F17359817CB}"/>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3902750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7839A-0AC2-C59C-5EAB-22CA970823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E57CE2-48E3-7693-A2E1-EED6415CA7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0D2511-33C6-6077-3437-6EB056E5CA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ADF041-EA01-AEA5-85E1-4CC632FD63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D18756-26F2-F3D2-6A43-E63C11A2CF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444C0A-0B36-487E-5827-348FDA7D7CBF}"/>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8" name="Footer Placeholder 7">
            <a:extLst>
              <a:ext uri="{FF2B5EF4-FFF2-40B4-BE49-F238E27FC236}">
                <a16:creationId xmlns:a16="http://schemas.microsoft.com/office/drawing/2014/main" id="{289FB120-1B39-20A4-A884-FF7EADB7DC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4E44FB-E3A6-D6AA-042F-89B93E5C16F0}"/>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4280227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BFDD9-45A8-1AE5-640D-B352A6B6D5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E49B22-39C1-49DD-A043-E9D56CF70CE3}"/>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4" name="Footer Placeholder 3">
            <a:extLst>
              <a:ext uri="{FF2B5EF4-FFF2-40B4-BE49-F238E27FC236}">
                <a16:creationId xmlns:a16="http://schemas.microsoft.com/office/drawing/2014/main" id="{781B31DF-BFEC-5562-C7E7-80642EF039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B7EC5E-122D-CF38-05EC-46175C9F97F3}"/>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381122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647B78-07F8-E59F-11AB-1079B78D8A86}"/>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3" name="Footer Placeholder 2">
            <a:extLst>
              <a:ext uri="{FF2B5EF4-FFF2-40B4-BE49-F238E27FC236}">
                <a16:creationId xmlns:a16="http://schemas.microsoft.com/office/drawing/2014/main" id="{6DD1064F-F147-B1B9-401E-F178DF5D64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35C0FD-0E81-3094-E9A1-7973099D7A6D}"/>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2633414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C81F8-E37C-719B-BD95-B1003EDB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8D4AE3-1CFE-3B99-7996-087304668F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9DA32D-D774-D9B7-9CC7-47A47DD686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2EC5BE-E412-CE86-1C65-FD68DA1CA167}"/>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6" name="Footer Placeholder 5">
            <a:extLst>
              <a:ext uri="{FF2B5EF4-FFF2-40B4-BE49-F238E27FC236}">
                <a16:creationId xmlns:a16="http://schemas.microsoft.com/office/drawing/2014/main" id="{FDA18FE8-4849-C65B-4C59-0B426CF469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1DDF4B-A163-E752-80CD-E55A8AD4B40D}"/>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533894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F316-6276-7AFB-7205-4A21FD4C40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C314B9-D096-7771-EA05-3CEBDA8DE9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F7529F-08B5-6EE6-7E64-7A9AAB503C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0ACA8D-AE0C-36E3-EC8C-FCA5A04E045F}"/>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6" name="Footer Placeholder 5">
            <a:extLst>
              <a:ext uri="{FF2B5EF4-FFF2-40B4-BE49-F238E27FC236}">
                <a16:creationId xmlns:a16="http://schemas.microsoft.com/office/drawing/2014/main" id="{05162212-6D55-DC2E-2994-FA01E86B52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6FF778-5214-7A93-41DB-054444CFF25E}"/>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709133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8D63D-6624-F50D-A843-965DB14D8D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F2D46E-2338-BB4A-7440-64B0443EA1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992A8C-AEDC-C642-DB28-440E169FA5DA}"/>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5" name="Footer Placeholder 4">
            <a:extLst>
              <a:ext uri="{FF2B5EF4-FFF2-40B4-BE49-F238E27FC236}">
                <a16:creationId xmlns:a16="http://schemas.microsoft.com/office/drawing/2014/main" id="{9B9BFC8F-757F-DF62-4505-FAAB41D5C5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F5B2B3-6494-5703-5FC0-CA749BEC6CEA}"/>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3547652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99555F-DEF7-6099-8E9E-633D988D74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BC900E-36C2-73A6-51AF-C4C7C8EC7B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FCF293-33CE-00F5-8C4B-F1572E298F14}"/>
              </a:ext>
            </a:extLst>
          </p:cNvPr>
          <p:cNvSpPr>
            <a:spLocks noGrp="1"/>
          </p:cNvSpPr>
          <p:nvPr>
            <p:ph type="dt" sz="half" idx="10"/>
          </p:nvPr>
        </p:nvSpPr>
        <p:spPr/>
        <p:txBody>
          <a:bodyPr/>
          <a:lstStyle/>
          <a:p>
            <a:fld id="{4CEF046A-6230-3F42-B384-D13E04988ADC}" type="datetimeFigureOut">
              <a:rPr lang="en-US" smtClean="0"/>
              <a:t>4/30/26</a:t>
            </a:fld>
            <a:endParaRPr lang="en-US"/>
          </a:p>
        </p:txBody>
      </p:sp>
      <p:sp>
        <p:nvSpPr>
          <p:cNvPr id="5" name="Footer Placeholder 4">
            <a:extLst>
              <a:ext uri="{FF2B5EF4-FFF2-40B4-BE49-F238E27FC236}">
                <a16:creationId xmlns:a16="http://schemas.microsoft.com/office/drawing/2014/main" id="{2119991C-968B-47A8-B192-698901BCF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530AC-4A17-4A11-769E-634EE7E0DE7B}"/>
              </a:ext>
            </a:extLst>
          </p:cNvPr>
          <p:cNvSpPr>
            <a:spLocks noGrp="1"/>
          </p:cNvSpPr>
          <p:nvPr>
            <p:ph type="sldNum" sz="quarter" idx="12"/>
          </p:nvPr>
        </p:nvSpPr>
        <p:spPr/>
        <p:txBody>
          <a:bodyPr/>
          <a:lstStyle/>
          <a:p>
            <a:fld id="{13396473-152D-FA4A-9B53-B10A6A36027F}" type="slidenum">
              <a:rPr lang="en-US" smtClean="0"/>
              <a:t>‹#›</a:t>
            </a:fld>
            <a:endParaRPr lang="en-US"/>
          </a:p>
        </p:txBody>
      </p:sp>
    </p:spTree>
    <p:extLst>
      <p:ext uri="{BB962C8B-B14F-4D97-AF65-F5344CB8AC3E}">
        <p14:creationId xmlns:p14="http://schemas.microsoft.com/office/powerpoint/2010/main" val="320947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C44E77-307E-D743-456C-B8DBF809F4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F05186-03F7-5FEA-6C69-6FF0CD2F04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DF946C-98E3-5484-6B07-7632C3F17F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EF046A-6230-3F42-B384-D13E04988ADC}" type="datetimeFigureOut">
              <a:rPr lang="en-US" smtClean="0"/>
              <a:t>4/30/26</a:t>
            </a:fld>
            <a:endParaRPr lang="en-US"/>
          </a:p>
        </p:txBody>
      </p:sp>
      <p:sp>
        <p:nvSpPr>
          <p:cNvPr id="5" name="Footer Placeholder 4">
            <a:extLst>
              <a:ext uri="{FF2B5EF4-FFF2-40B4-BE49-F238E27FC236}">
                <a16:creationId xmlns:a16="http://schemas.microsoft.com/office/drawing/2014/main" id="{48FC9E7C-CAAE-A929-D7C7-E350EEF833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7821895-3ADB-4A7C-4D21-711CACD28B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396473-152D-FA4A-9B53-B10A6A36027F}" type="slidenum">
              <a:rPr lang="en-US" smtClean="0"/>
              <a:t>‹#›</a:t>
            </a:fld>
            <a:endParaRPr lang="en-US"/>
          </a:p>
        </p:txBody>
      </p:sp>
    </p:spTree>
    <p:extLst>
      <p:ext uri="{BB962C8B-B14F-4D97-AF65-F5344CB8AC3E}">
        <p14:creationId xmlns:p14="http://schemas.microsoft.com/office/powerpoint/2010/main" val="2833174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link.springer.com/chapter/10.1007/978-3-031-31852-8_11"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20.jpe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gif"/><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jpeg"/><Relationship Id="rId3" Type="http://schemas.openxmlformats.org/officeDocument/2006/relationships/image" Target="../media/image57.png"/><Relationship Id="rId7" Type="http://schemas.openxmlformats.org/officeDocument/2006/relationships/image" Target="../media/image61.jpeg"/><Relationship Id="rId12" Type="http://schemas.openxmlformats.org/officeDocument/2006/relationships/image" Target="../media/image66.jpe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jpeg"/><Relationship Id="rId11" Type="http://schemas.openxmlformats.org/officeDocument/2006/relationships/image" Target="../media/image65.jpeg"/><Relationship Id="rId5" Type="http://schemas.openxmlformats.org/officeDocument/2006/relationships/image" Target="../media/image59.jpeg"/><Relationship Id="rId10" Type="http://schemas.openxmlformats.org/officeDocument/2006/relationships/image" Target="../media/image64.jpeg"/><Relationship Id="rId4" Type="http://schemas.openxmlformats.org/officeDocument/2006/relationships/image" Target="../media/image58.jpeg"/><Relationship Id="rId9" Type="http://schemas.openxmlformats.org/officeDocument/2006/relationships/image" Target="../media/image63.jpeg"/><Relationship Id="rId14" Type="http://schemas.openxmlformats.org/officeDocument/2006/relationships/image" Target="../media/image68.jpeg"/></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4CD21-5338-9A01-31C4-B784DDE09560}"/>
              </a:ext>
            </a:extLst>
          </p:cNvPr>
          <p:cNvSpPr>
            <a:spLocks noGrp="1"/>
          </p:cNvSpPr>
          <p:nvPr>
            <p:ph type="ctrTitle"/>
          </p:nvPr>
        </p:nvSpPr>
        <p:spPr>
          <a:xfrm>
            <a:off x="1417316" y="1965511"/>
            <a:ext cx="9144000" cy="2387600"/>
          </a:xfrm>
        </p:spPr>
        <p:txBody>
          <a:bodyPr>
            <a:normAutofit/>
          </a:bodyPr>
          <a:lstStyle/>
          <a:p>
            <a:r>
              <a:rPr lang="el-GR" sz="4800" dirty="0"/>
              <a:t>Περιβαλλοντικά και επαγγελματικά αίτια καρκινογένεσης</a:t>
            </a:r>
            <a:endParaRPr lang="en-US" sz="4800" dirty="0"/>
          </a:p>
        </p:txBody>
      </p:sp>
      <p:sp>
        <p:nvSpPr>
          <p:cNvPr id="3" name="Subtitle 2">
            <a:extLst>
              <a:ext uri="{FF2B5EF4-FFF2-40B4-BE49-F238E27FC236}">
                <a16:creationId xmlns:a16="http://schemas.microsoft.com/office/drawing/2014/main" id="{C7B8774E-EB68-D4CA-D1DF-55448A60B18C}"/>
              </a:ext>
            </a:extLst>
          </p:cNvPr>
          <p:cNvSpPr>
            <a:spLocks noGrp="1"/>
          </p:cNvSpPr>
          <p:nvPr>
            <p:ph type="subTitle" idx="1"/>
          </p:nvPr>
        </p:nvSpPr>
        <p:spPr>
          <a:xfrm>
            <a:off x="974427" y="4896448"/>
            <a:ext cx="10243146" cy="1655762"/>
          </a:xfrm>
        </p:spPr>
        <p:txBody>
          <a:bodyPr>
            <a:normAutofit fontScale="92500"/>
          </a:bodyPr>
          <a:lstStyle/>
          <a:p>
            <a:r>
              <a:rPr lang="el-GR" sz="2000" dirty="0">
                <a:solidFill>
                  <a:schemeClr val="tx2"/>
                </a:solidFill>
              </a:rPr>
              <a:t>Ιωάννης Τρόντζας</a:t>
            </a:r>
          </a:p>
          <a:p>
            <a:r>
              <a:rPr lang="el-GR" sz="2000" dirty="0">
                <a:solidFill>
                  <a:schemeClr val="tx2"/>
                </a:solidFill>
              </a:rPr>
              <a:t>Ειδικευόμενος Παθολογικής Ογκολογίας</a:t>
            </a:r>
          </a:p>
          <a:p>
            <a:r>
              <a:rPr lang="el-GR" sz="2000" dirty="0">
                <a:solidFill>
                  <a:schemeClr val="tx2"/>
                </a:solidFill>
              </a:rPr>
              <a:t>Ογκολογική Μονάδα, Γ΄ Πανεπιστημιακή Παθολογική Κλινική και Ομώνυμο Εργαστήριο, ΕΚΠΑ</a:t>
            </a:r>
          </a:p>
          <a:p>
            <a:r>
              <a:rPr lang="el-GR" sz="2000" dirty="0">
                <a:solidFill>
                  <a:schemeClr val="tx2"/>
                </a:solidFill>
              </a:rPr>
              <a:t>ΓΝΝΘΑ «Η ΣΩΤΗΡΙΑ»</a:t>
            </a:r>
            <a:endParaRPr lang="en-US" sz="2000" dirty="0">
              <a:solidFill>
                <a:schemeClr val="tx2"/>
              </a:solidFill>
            </a:endParaRPr>
          </a:p>
          <a:p>
            <a:endParaRPr lang="en-US" sz="2000" dirty="0"/>
          </a:p>
        </p:txBody>
      </p:sp>
      <p:pic>
        <p:nvPicPr>
          <p:cNvPr id="4" name="Picture 3" descr="A blue and white rectangle with text&#10;&#10;Description automatically generated">
            <a:extLst>
              <a:ext uri="{FF2B5EF4-FFF2-40B4-BE49-F238E27FC236}">
                <a16:creationId xmlns:a16="http://schemas.microsoft.com/office/drawing/2014/main" id="{C5614984-C5C6-5AD1-9C14-0CDD4EDD2AE8}"/>
              </a:ext>
            </a:extLst>
          </p:cNvPr>
          <p:cNvPicPr>
            <a:picLocks noChangeAspect="1"/>
          </p:cNvPicPr>
          <p:nvPr/>
        </p:nvPicPr>
        <p:blipFill>
          <a:blip r:embed="rId3"/>
          <a:stretch>
            <a:fillRect/>
          </a:stretch>
        </p:blipFill>
        <p:spPr>
          <a:xfrm>
            <a:off x="0" y="0"/>
            <a:ext cx="12192000" cy="2408208"/>
          </a:xfrm>
          <a:prstGeom prst="rect">
            <a:avLst/>
          </a:prstGeom>
        </p:spPr>
      </p:pic>
      <p:cxnSp>
        <p:nvCxnSpPr>
          <p:cNvPr id="6" name="Straight Connector 5">
            <a:extLst>
              <a:ext uri="{FF2B5EF4-FFF2-40B4-BE49-F238E27FC236}">
                <a16:creationId xmlns:a16="http://schemas.microsoft.com/office/drawing/2014/main" id="{FA8764FC-8B1F-70A4-D920-6B6D276908F4}"/>
              </a:ext>
            </a:extLst>
          </p:cNvPr>
          <p:cNvCxnSpPr/>
          <p:nvPr/>
        </p:nvCxnSpPr>
        <p:spPr>
          <a:xfrm>
            <a:off x="807522" y="4631377"/>
            <a:ext cx="10497787"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993473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6D7BEDDA-9DFE-4A53-E34F-04180F6D2C6E}"/>
              </a:ext>
            </a:extLst>
          </p:cNvPr>
          <p:cNvSpPr/>
          <p:nvPr/>
        </p:nvSpPr>
        <p:spPr>
          <a:xfrm>
            <a:off x="825190" y="1716910"/>
            <a:ext cx="8937996" cy="1590361"/>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tx1"/>
                </a:solidFill>
              </a:rPr>
              <a:t>Περιβαλλοντικά αίτια καρκινογένεσης</a:t>
            </a:r>
          </a:p>
          <a:p>
            <a:pPr marL="285750" indent="-285750" algn="ctr">
              <a:buFont typeface="Arial" panose="020B0604020202020204" pitchFamily="34" charset="0"/>
              <a:buChar char="•"/>
            </a:pPr>
            <a:r>
              <a:rPr lang="el-GR" dirty="0">
                <a:solidFill>
                  <a:schemeClr val="tx1"/>
                </a:solidFill>
              </a:rPr>
              <a:t>Εξωγενείς, μη γενετικοί παράγοντες στο περιβάλλον</a:t>
            </a:r>
          </a:p>
          <a:p>
            <a:pPr marL="285750" indent="-285750" algn="ctr">
              <a:buFont typeface="Arial" panose="020B0604020202020204" pitchFamily="34" charset="0"/>
              <a:buChar char="•"/>
            </a:pPr>
            <a:r>
              <a:rPr lang="el-GR" dirty="0">
                <a:solidFill>
                  <a:schemeClr val="tx1"/>
                </a:solidFill>
              </a:rPr>
              <a:t>Χημικά, ακτινοβολία, συνήθειες/καταχρήσεις</a:t>
            </a:r>
            <a:r>
              <a:rPr lang="en-US" dirty="0">
                <a:solidFill>
                  <a:schemeClr val="tx1"/>
                </a:solidFill>
              </a:rPr>
              <a:t>, </a:t>
            </a:r>
            <a:r>
              <a:rPr lang="el-GR" dirty="0">
                <a:solidFill>
                  <a:schemeClr val="tx1"/>
                </a:solidFill>
              </a:rPr>
              <a:t>τρόπος ζωής</a:t>
            </a:r>
            <a:r>
              <a:rPr lang="en-US" dirty="0">
                <a:solidFill>
                  <a:schemeClr val="tx1"/>
                </a:solidFill>
              </a:rPr>
              <a:t>, </a:t>
            </a:r>
            <a:r>
              <a:rPr lang="el-GR" dirty="0">
                <a:solidFill>
                  <a:schemeClr val="tx1"/>
                </a:solidFill>
              </a:rPr>
              <a:t>λοιμώξεις</a:t>
            </a:r>
          </a:p>
          <a:p>
            <a:pPr algn="ctr"/>
            <a:r>
              <a:rPr lang="el-GR" dirty="0">
                <a:solidFill>
                  <a:schemeClr val="tx1"/>
                </a:solidFill>
              </a:rPr>
              <a:t> (80-90% όλων των καρκίνων, </a:t>
            </a:r>
            <a:r>
              <a:rPr lang="el-GR" dirty="0" err="1">
                <a:solidFill>
                  <a:schemeClr val="tx1"/>
                </a:solidFill>
              </a:rPr>
              <a:t>συμπεριλαμβ</a:t>
            </a:r>
            <a:r>
              <a:rPr lang="en-US" dirty="0" err="1">
                <a:solidFill>
                  <a:schemeClr val="tx1"/>
                </a:solidFill>
              </a:rPr>
              <a:t>ά</a:t>
            </a:r>
            <a:r>
              <a:rPr lang="el-GR" dirty="0" err="1">
                <a:solidFill>
                  <a:schemeClr val="tx1"/>
                </a:solidFill>
              </a:rPr>
              <a:t>νοντας</a:t>
            </a:r>
            <a:r>
              <a:rPr lang="el-GR" dirty="0">
                <a:solidFill>
                  <a:schemeClr val="tx1"/>
                </a:solidFill>
              </a:rPr>
              <a:t> όλους εξωγενείς παράγοντες)</a:t>
            </a:r>
          </a:p>
          <a:p>
            <a:pPr marL="285750" indent="-285750" algn="ctr">
              <a:buFont typeface="Arial" panose="020B0604020202020204" pitchFamily="34" charset="0"/>
              <a:buChar char="•"/>
            </a:pPr>
            <a:r>
              <a:rPr lang="el-GR" dirty="0">
                <a:solidFill>
                  <a:schemeClr val="tx1"/>
                </a:solidFill>
              </a:rPr>
              <a:t>Χρόνια φλεγμονή, οξειδωτικό </a:t>
            </a:r>
            <a:r>
              <a:rPr lang="en-US" dirty="0">
                <a:solidFill>
                  <a:schemeClr val="tx1"/>
                </a:solidFill>
              </a:rPr>
              <a:t>stress, </a:t>
            </a:r>
            <a:r>
              <a:rPr lang="el-GR" dirty="0" err="1">
                <a:solidFill>
                  <a:schemeClr val="tx1"/>
                </a:solidFill>
              </a:rPr>
              <a:t>βλ</a:t>
            </a:r>
            <a:r>
              <a:rPr lang="en-US" dirty="0" err="1">
                <a:solidFill>
                  <a:schemeClr val="tx1"/>
                </a:solidFill>
              </a:rPr>
              <a:t>ά</a:t>
            </a:r>
            <a:r>
              <a:rPr lang="el-GR" dirty="0" err="1">
                <a:solidFill>
                  <a:schemeClr val="tx1"/>
                </a:solidFill>
              </a:rPr>
              <a:t>βες</a:t>
            </a:r>
            <a:r>
              <a:rPr lang="el-GR" dirty="0">
                <a:solidFill>
                  <a:schemeClr val="tx1"/>
                </a:solidFill>
              </a:rPr>
              <a:t> στο </a:t>
            </a:r>
            <a:r>
              <a:rPr lang="en-US" dirty="0">
                <a:solidFill>
                  <a:schemeClr val="tx1"/>
                </a:solidFill>
              </a:rPr>
              <a:t>DNA</a:t>
            </a:r>
          </a:p>
        </p:txBody>
      </p:sp>
      <p:pic>
        <p:nvPicPr>
          <p:cNvPr id="6" name="Picture 5" descr="A close up of a sign&#10;&#10;Description automatically generated">
            <a:extLst>
              <a:ext uri="{FF2B5EF4-FFF2-40B4-BE49-F238E27FC236}">
                <a16:creationId xmlns:a16="http://schemas.microsoft.com/office/drawing/2014/main" id="{C065380C-03C1-CB82-9399-5732AF517BF4}"/>
              </a:ext>
            </a:extLst>
          </p:cNvPr>
          <p:cNvPicPr>
            <a:picLocks noChangeAspect="1"/>
          </p:cNvPicPr>
          <p:nvPr/>
        </p:nvPicPr>
        <p:blipFill>
          <a:blip r:embed="rId3"/>
          <a:stretch>
            <a:fillRect/>
          </a:stretch>
        </p:blipFill>
        <p:spPr>
          <a:xfrm>
            <a:off x="9315450" y="6187481"/>
            <a:ext cx="2705100" cy="457200"/>
          </a:xfrm>
          <a:prstGeom prst="rect">
            <a:avLst/>
          </a:prstGeom>
        </p:spPr>
      </p:pic>
      <p:sp>
        <p:nvSpPr>
          <p:cNvPr id="7" name="Rounded Rectangle 6">
            <a:extLst>
              <a:ext uri="{FF2B5EF4-FFF2-40B4-BE49-F238E27FC236}">
                <a16:creationId xmlns:a16="http://schemas.microsoft.com/office/drawing/2014/main" id="{67935238-7737-7692-C83D-87AE49832D79}"/>
              </a:ext>
            </a:extLst>
          </p:cNvPr>
          <p:cNvSpPr/>
          <p:nvPr/>
        </p:nvSpPr>
        <p:spPr>
          <a:xfrm>
            <a:off x="2276917" y="3643849"/>
            <a:ext cx="8937996" cy="1192092"/>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err="1">
                <a:solidFill>
                  <a:schemeClr val="tx1"/>
                </a:solidFill>
              </a:rPr>
              <a:t>Επαγγελματικ</a:t>
            </a:r>
            <a:r>
              <a:rPr lang="en-US" b="1" dirty="0" err="1">
                <a:solidFill>
                  <a:schemeClr val="tx1"/>
                </a:solidFill>
              </a:rPr>
              <a:t>ά</a:t>
            </a:r>
            <a:r>
              <a:rPr lang="el-GR" b="1" dirty="0">
                <a:solidFill>
                  <a:schemeClr val="tx1"/>
                </a:solidFill>
              </a:rPr>
              <a:t> αίτια καρκινογένεσης</a:t>
            </a:r>
          </a:p>
          <a:p>
            <a:pPr marL="285750" indent="-285750" algn="ctr">
              <a:buFont typeface="Arial" panose="020B0604020202020204" pitchFamily="34" charset="0"/>
              <a:buChar char="•"/>
            </a:pPr>
            <a:r>
              <a:rPr lang="en-US" dirty="0" err="1">
                <a:solidFill>
                  <a:schemeClr val="tx1"/>
                </a:solidFill>
              </a:rPr>
              <a:t>Έ</a:t>
            </a:r>
            <a:r>
              <a:rPr lang="el-GR" dirty="0" err="1">
                <a:solidFill>
                  <a:schemeClr val="tx1"/>
                </a:solidFill>
              </a:rPr>
              <a:t>κθεση</a:t>
            </a:r>
            <a:r>
              <a:rPr lang="el-GR" dirty="0">
                <a:solidFill>
                  <a:schemeClr val="tx1"/>
                </a:solidFill>
              </a:rPr>
              <a:t> σε καρκινογόνους παράγοντες στο περιβάλλον εργασίας</a:t>
            </a:r>
            <a:endParaRPr lang="en-US" dirty="0">
              <a:solidFill>
                <a:schemeClr val="tx1"/>
              </a:solidFill>
            </a:endParaRPr>
          </a:p>
        </p:txBody>
      </p:sp>
      <p:sp>
        <p:nvSpPr>
          <p:cNvPr id="8" name="Title 1">
            <a:extLst>
              <a:ext uri="{FF2B5EF4-FFF2-40B4-BE49-F238E27FC236}">
                <a16:creationId xmlns:a16="http://schemas.microsoft.com/office/drawing/2014/main" id="{3ABD4E49-B6F0-B861-D0A2-E886E37416E8}"/>
              </a:ext>
            </a:extLst>
          </p:cNvPr>
          <p:cNvSpPr txBox="1">
            <a:spLocks/>
          </p:cNvSpPr>
          <p:nvPr/>
        </p:nvSpPr>
        <p:spPr>
          <a:xfrm>
            <a:off x="1524000" y="167178"/>
            <a:ext cx="9144000"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Ορισμοί</a:t>
            </a:r>
            <a:endParaRPr lang="en-US" sz="4800" dirty="0"/>
          </a:p>
        </p:txBody>
      </p:sp>
      <p:cxnSp>
        <p:nvCxnSpPr>
          <p:cNvPr id="9" name="Straight Connector 8">
            <a:extLst>
              <a:ext uri="{FF2B5EF4-FFF2-40B4-BE49-F238E27FC236}">
                <a16:creationId xmlns:a16="http://schemas.microsoft.com/office/drawing/2014/main" id="{BE45714F-9361-C749-B0DE-2BD05FA74459}"/>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CA74D3BE-9AA3-504E-6275-B4BF858D516A}"/>
              </a:ext>
            </a:extLst>
          </p:cNvPr>
          <p:cNvSpPr txBox="1"/>
          <p:nvPr/>
        </p:nvSpPr>
        <p:spPr>
          <a:xfrm>
            <a:off x="3376569" y="5245038"/>
            <a:ext cx="5438861" cy="461665"/>
          </a:xfrm>
          <a:prstGeom prst="rect">
            <a:avLst/>
          </a:prstGeom>
          <a:noFill/>
        </p:spPr>
        <p:txBody>
          <a:bodyPr wrap="none" rtlCol="0">
            <a:spAutoFit/>
          </a:bodyPr>
          <a:lstStyle/>
          <a:p>
            <a:r>
              <a:rPr lang="el-GR" sz="2400" b="1" dirty="0" err="1">
                <a:solidFill>
                  <a:srgbClr val="C00000"/>
                </a:solidFill>
              </a:rPr>
              <a:t>Τροποποι</a:t>
            </a:r>
            <a:r>
              <a:rPr lang="en-US" sz="2400" b="1" dirty="0" err="1">
                <a:solidFill>
                  <a:srgbClr val="C00000"/>
                </a:solidFill>
              </a:rPr>
              <a:t>ή</a:t>
            </a:r>
            <a:r>
              <a:rPr lang="el-GR" sz="2400" b="1" dirty="0" err="1">
                <a:solidFill>
                  <a:srgbClr val="C00000"/>
                </a:solidFill>
              </a:rPr>
              <a:t>σιμοι</a:t>
            </a:r>
            <a:r>
              <a:rPr lang="el-GR" sz="2400" b="1" dirty="0">
                <a:solidFill>
                  <a:srgbClr val="C00000"/>
                </a:solidFill>
              </a:rPr>
              <a:t> παράγοντες κινδύνου</a:t>
            </a:r>
            <a:endParaRPr lang="en-US" sz="2400" b="1" dirty="0">
              <a:solidFill>
                <a:srgbClr val="C00000"/>
              </a:solidFill>
            </a:endParaRPr>
          </a:p>
        </p:txBody>
      </p:sp>
    </p:spTree>
    <p:extLst>
      <p:ext uri="{BB962C8B-B14F-4D97-AF65-F5344CB8AC3E}">
        <p14:creationId xmlns:p14="http://schemas.microsoft.com/office/powerpoint/2010/main" val="359738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oster with text and images&#10;&#10;Description automatically generated with medium confidence">
            <a:extLst>
              <a:ext uri="{FF2B5EF4-FFF2-40B4-BE49-F238E27FC236}">
                <a16:creationId xmlns:a16="http://schemas.microsoft.com/office/drawing/2014/main" id="{ADB3B821-2EFF-70C8-783C-E99EB4D1DD4E}"/>
              </a:ext>
            </a:extLst>
          </p:cNvPr>
          <p:cNvPicPr>
            <a:picLocks noChangeAspect="1"/>
          </p:cNvPicPr>
          <p:nvPr/>
        </p:nvPicPr>
        <p:blipFill>
          <a:blip r:embed="rId3"/>
          <a:stretch>
            <a:fillRect/>
          </a:stretch>
        </p:blipFill>
        <p:spPr>
          <a:xfrm>
            <a:off x="431800" y="1381760"/>
            <a:ext cx="5664200" cy="4826000"/>
          </a:xfrm>
          <a:prstGeom prst="rect">
            <a:avLst/>
          </a:prstGeom>
        </p:spPr>
      </p:pic>
      <p:pic>
        <p:nvPicPr>
          <p:cNvPr id="7" name="Picture 6" descr="A close-up of a chart&#10;&#10;Description automatically generated">
            <a:extLst>
              <a:ext uri="{FF2B5EF4-FFF2-40B4-BE49-F238E27FC236}">
                <a16:creationId xmlns:a16="http://schemas.microsoft.com/office/drawing/2014/main" id="{8047017E-24B4-A431-2352-98E95708B1F6}"/>
              </a:ext>
            </a:extLst>
          </p:cNvPr>
          <p:cNvPicPr>
            <a:picLocks noChangeAspect="1"/>
          </p:cNvPicPr>
          <p:nvPr/>
        </p:nvPicPr>
        <p:blipFill>
          <a:blip r:embed="rId4"/>
          <a:stretch>
            <a:fillRect/>
          </a:stretch>
        </p:blipFill>
        <p:spPr>
          <a:xfrm>
            <a:off x="6289272" y="1516804"/>
            <a:ext cx="5664200" cy="2895600"/>
          </a:xfrm>
          <a:prstGeom prst="rect">
            <a:avLst/>
          </a:prstGeom>
        </p:spPr>
      </p:pic>
      <p:pic>
        <p:nvPicPr>
          <p:cNvPr id="9" name="Picture 8">
            <a:extLst>
              <a:ext uri="{FF2B5EF4-FFF2-40B4-BE49-F238E27FC236}">
                <a16:creationId xmlns:a16="http://schemas.microsoft.com/office/drawing/2014/main" id="{4024B49B-A5CC-999E-3FC3-DF98DA16DE0A}"/>
              </a:ext>
            </a:extLst>
          </p:cNvPr>
          <p:cNvPicPr>
            <a:picLocks noChangeAspect="1"/>
          </p:cNvPicPr>
          <p:nvPr/>
        </p:nvPicPr>
        <p:blipFill>
          <a:blip r:embed="rId5"/>
          <a:stretch>
            <a:fillRect/>
          </a:stretch>
        </p:blipFill>
        <p:spPr>
          <a:xfrm>
            <a:off x="419100" y="6207760"/>
            <a:ext cx="5676900" cy="165100"/>
          </a:xfrm>
          <a:prstGeom prst="rect">
            <a:avLst/>
          </a:prstGeom>
        </p:spPr>
      </p:pic>
      <p:pic>
        <p:nvPicPr>
          <p:cNvPr id="10" name="Picture 9">
            <a:extLst>
              <a:ext uri="{FF2B5EF4-FFF2-40B4-BE49-F238E27FC236}">
                <a16:creationId xmlns:a16="http://schemas.microsoft.com/office/drawing/2014/main" id="{D7059878-BB9C-15C3-98AE-35BA12EA87E1}"/>
              </a:ext>
            </a:extLst>
          </p:cNvPr>
          <p:cNvPicPr>
            <a:picLocks noChangeAspect="1"/>
          </p:cNvPicPr>
          <p:nvPr/>
        </p:nvPicPr>
        <p:blipFill>
          <a:blip r:embed="rId5"/>
          <a:stretch>
            <a:fillRect/>
          </a:stretch>
        </p:blipFill>
        <p:spPr>
          <a:xfrm>
            <a:off x="6289272" y="1358800"/>
            <a:ext cx="5432870" cy="158003"/>
          </a:xfrm>
          <a:prstGeom prst="rect">
            <a:avLst/>
          </a:prstGeom>
        </p:spPr>
      </p:pic>
      <p:sp>
        <p:nvSpPr>
          <p:cNvPr id="11" name="Title 1">
            <a:extLst>
              <a:ext uri="{FF2B5EF4-FFF2-40B4-BE49-F238E27FC236}">
                <a16:creationId xmlns:a16="http://schemas.microsoft.com/office/drawing/2014/main" id="{71E9E8DB-A0B3-2054-2D3A-C1D78FFF2BA4}"/>
              </a:ext>
            </a:extLst>
          </p:cNvPr>
          <p:cNvSpPr txBox="1">
            <a:spLocks/>
          </p:cNvSpPr>
          <p:nvPr/>
        </p:nvSpPr>
        <p:spPr>
          <a:xfrm>
            <a:off x="326875" y="188184"/>
            <a:ext cx="11494416" cy="92411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Ταξινόμηση καρκινογόνων βάση διαθέσιμων δεδομένων</a:t>
            </a:r>
            <a:endParaRPr lang="en-US" sz="4800" dirty="0"/>
          </a:p>
        </p:txBody>
      </p:sp>
      <p:cxnSp>
        <p:nvCxnSpPr>
          <p:cNvPr id="12" name="Straight Connector 11">
            <a:extLst>
              <a:ext uri="{FF2B5EF4-FFF2-40B4-BE49-F238E27FC236}">
                <a16:creationId xmlns:a16="http://schemas.microsoft.com/office/drawing/2014/main" id="{447DF6F1-CB36-86B9-C116-658F8BEB7578}"/>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Rectangle 1">
            <a:extLst>
              <a:ext uri="{FF2B5EF4-FFF2-40B4-BE49-F238E27FC236}">
                <a16:creationId xmlns:a16="http://schemas.microsoft.com/office/drawing/2014/main" id="{859AF8A8-4EDE-8408-6687-9B2BB3705023}"/>
              </a:ext>
            </a:extLst>
          </p:cNvPr>
          <p:cNvSpPr/>
          <p:nvPr/>
        </p:nvSpPr>
        <p:spPr>
          <a:xfrm>
            <a:off x="11525720" y="1250830"/>
            <a:ext cx="219807" cy="2659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F78625F-1E46-6427-E301-17D1A822BD7D}"/>
              </a:ext>
            </a:extLst>
          </p:cNvPr>
          <p:cNvSpPr/>
          <p:nvPr/>
        </p:nvSpPr>
        <p:spPr>
          <a:xfrm>
            <a:off x="6289272" y="1245300"/>
            <a:ext cx="219807" cy="2659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A939051-59BC-ECBB-2344-4BB69FAFD2D6}"/>
              </a:ext>
            </a:extLst>
          </p:cNvPr>
          <p:cNvSpPr/>
          <p:nvPr/>
        </p:nvSpPr>
        <p:spPr>
          <a:xfrm>
            <a:off x="5898662" y="6251816"/>
            <a:ext cx="219807" cy="2659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CA93920-802B-9602-C602-C85F79C85764}"/>
              </a:ext>
            </a:extLst>
          </p:cNvPr>
          <p:cNvSpPr/>
          <p:nvPr/>
        </p:nvSpPr>
        <p:spPr>
          <a:xfrm>
            <a:off x="396631" y="6211251"/>
            <a:ext cx="219807" cy="2659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91B12C89-250D-65DE-8A72-3FB1A6E26C8A}"/>
              </a:ext>
            </a:extLst>
          </p:cNvPr>
          <p:cNvSpPr/>
          <p:nvPr/>
        </p:nvSpPr>
        <p:spPr>
          <a:xfrm>
            <a:off x="7121769" y="4816913"/>
            <a:ext cx="4334608" cy="1067310"/>
          </a:xfrm>
          <a:prstGeom prst="roundRect">
            <a:avLst/>
          </a:prstGeom>
          <a:solidFill>
            <a:schemeClr val="bg1"/>
          </a:solidFill>
          <a:ln w="28575">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62D3027-E4F8-B459-89DB-7B32F83A1443}"/>
              </a:ext>
            </a:extLst>
          </p:cNvPr>
          <p:cNvSpPr txBox="1"/>
          <p:nvPr/>
        </p:nvSpPr>
        <p:spPr>
          <a:xfrm>
            <a:off x="7129551" y="5027402"/>
            <a:ext cx="4326826" cy="646331"/>
          </a:xfrm>
          <a:prstGeom prst="rect">
            <a:avLst/>
          </a:prstGeom>
          <a:noFill/>
        </p:spPr>
        <p:txBody>
          <a:bodyPr wrap="none" rtlCol="0">
            <a:spAutoFit/>
          </a:bodyPr>
          <a:lstStyle/>
          <a:p>
            <a:r>
              <a:rPr lang="en-US" dirty="0"/>
              <a:t>132 </a:t>
            </a:r>
            <a:r>
              <a:rPr lang="el-GR" dirty="0"/>
              <a:t>παράγοντες ταξινομούνται ως </a:t>
            </a:r>
            <a:r>
              <a:rPr lang="en-US" dirty="0"/>
              <a:t>Class 1</a:t>
            </a:r>
          </a:p>
          <a:p>
            <a:r>
              <a:rPr lang="en-US" dirty="0"/>
              <a:t>96 </a:t>
            </a:r>
            <a:r>
              <a:rPr lang="el-GR" dirty="0"/>
              <a:t>παρ</a:t>
            </a:r>
            <a:r>
              <a:rPr lang="en-US" dirty="0" err="1"/>
              <a:t>ά</a:t>
            </a:r>
            <a:r>
              <a:rPr lang="el-GR" dirty="0"/>
              <a:t>γοντες ταξινομούνται ως </a:t>
            </a:r>
            <a:r>
              <a:rPr lang="en-US" dirty="0"/>
              <a:t>Class 2A</a:t>
            </a:r>
          </a:p>
        </p:txBody>
      </p:sp>
    </p:spTree>
    <p:extLst>
      <p:ext uri="{BB962C8B-B14F-4D97-AF65-F5344CB8AC3E}">
        <p14:creationId xmlns:p14="http://schemas.microsoft.com/office/powerpoint/2010/main" val="149166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96D2A-B857-ACAE-3F5A-8CFAF1B929D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3F147B7-77F8-A7BE-D33B-D491669EF34D}"/>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Περιβαλλοντικά καρκινογόνα</a:t>
            </a:r>
            <a:endParaRPr lang="en-US" sz="4800" dirty="0"/>
          </a:p>
        </p:txBody>
      </p:sp>
      <p:cxnSp>
        <p:nvCxnSpPr>
          <p:cNvPr id="5" name="Straight Connector 4">
            <a:extLst>
              <a:ext uri="{FF2B5EF4-FFF2-40B4-BE49-F238E27FC236}">
                <a16:creationId xmlns:a16="http://schemas.microsoft.com/office/drawing/2014/main" id="{93374AB1-C3B7-2F57-B972-0EC0A38C03D9}"/>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026" name="Picture 2">
            <a:extLst>
              <a:ext uri="{FF2B5EF4-FFF2-40B4-BE49-F238E27FC236}">
                <a16:creationId xmlns:a16="http://schemas.microsoft.com/office/drawing/2014/main" id="{F06AA1D0-7F60-2944-3D7E-79EA0A14D0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5226" y="1415808"/>
            <a:ext cx="6641548" cy="50849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CFBC369-5701-1FB7-3661-91B23D81DB69}"/>
              </a:ext>
            </a:extLst>
          </p:cNvPr>
          <p:cNvSpPr txBox="1"/>
          <p:nvPr/>
        </p:nvSpPr>
        <p:spPr>
          <a:xfrm>
            <a:off x="6759102" y="6599303"/>
            <a:ext cx="5432898" cy="215444"/>
          </a:xfrm>
          <a:prstGeom prst="rect">
            <a:avLst/>
          </a:prstGeom>
          <a:noFill/>
        </p:spPr>
        <p:txBody>
          <a:bodyPr wrap="none" rtlCol="0">
            <a:spAutoFit/>
          </a:bodyPr>
          <a:lstStyle/>
          <a:p>
            <a:r>
              <a:rPr lang="en-US" sz="800" dirty="0"/>
              <a:t>-</a:t>
            </a:r>
            <a:r>
              <a:rPr lang="en-US" sz="800" b="1" dirty="0"/>
              <a:t>Anand P, et al. </a:t>
            </a:r>
            <a:r>
              <a:rPr lang="en-US" sz="800" dirty="0"/>
              <a:t>Cancer is a preventable disease that requires major lifestyle changes. </a:t>
            </a:r>
            <a:r>
              <a:rPr lang="en-US" sz="800" i="1" dirty="0"/>
              <a:t>Pharm Res</a:t>
            </a:r>
            <a:r>
              <a:rPr lang="en-US" sz="800" dirty="0"/>
              <a:t>; 2008. 25(2097-2216).</a:t>
            </a:r>
          </a:p>
        </p:txBody>
      </p:sp>
      <p:sp>
        <p:nvSpPr>
          <p:cNvPr id="6" name="Oval 5">
            <a:extLst>
              <a:ext uri="{FF2B5EF4-FFF2-40B4-BE49-F238E27FC236}">
                <a16:creationId xmlns:a16="http://schemas.microsoft.com/office/drawing/2014/main" id="{6A8F95B0-19FA-D876-D24F-8CFE86189100}"/>
              </a:ext>
            </a:extLst>
          </p:cNvPr>
          <p:cNvSpPr/>
          <p:nvPr/>
        </p:nvSpPr>
        <p:spPr>
          <a:xfrm>
            <a:off x="7284720" y="3688080"/>
            <a:ext cx="975360" cy="71628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80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3642CA-09EF-C736-06B8-BBBB0D0E1EAF}"/>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Αλληλουχία καρκινογένεσης</a:t>
            </a:r>
            <a:endParaRPr lang="en-US" sz="4800" dirty="0"/>
          </a:p>
        </p:txBody>
      </p:sp>
      <p:cxnSp>
        <p:nvCxnSpPr>
          <p:cNvPr id="5" name="Straight Connector 4">
            <a:extLst>
              <a:ext uri="{FF2B5EF4-FFF2-40B4-BE49-F238E27FC236}">
                <a16:creationId xmlns:a16="http://schemas.microsoft.com/office/drawing/2014/main" id="{3997041F-08D6-643A-D954-C2B2B2EA7E5B}"/>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030" name="Picture 6" descr="An Introduction to Fundamentals of Cancer Biology | Springer Nature Link">
            <a:extLst>
              <a:ext uri="{FF2B5EF4-FFF2-40B4-BE49-F238E27FC236}">
                <a16:creationId xmlns:a16="http://schemas.microsoft.com/office/drawing/2014/main" id="{F9962D70-7DA5-26CE-3F1E-4DF4294414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90" y="1560703"/>
            <a:ext cx="7408693" cy="4629081"/>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a:extLst>
              <a:ext uri="{FF2B5EF4-FFF2-40B4-BE49-F238E27FC236}">
                <a16:creationId xmlns:a16="http://schemas.microsoft.com/office/drawing/2014/main" id="{8DAA824A-803A-89F0-2A90-00338FF87E6F}"/>
              </a:ext>
            </a:extLst>
          </p:cNvPr>
          <p:cNvSpPr/>
          <p:nvPr/>
        </p:nvSpPr>
        <p:spPr>
          <a:xfrm>
            <a:off x="8233884" y="3362819"/>
            <a:ext cx="3328852" cy="1586943"/>
          </a:xfrm>
          <a:prstGeom prst="roundRect">
            <a:avLst/>
          </a:prstGeom>
          <a:solidFill>
            <a:schemeClr val="bg1"/>
          </a:solidFill>
          <a:ln w="28575">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A2FA716-D5C9-8822-76F8-AEA8AE3F4615}"/>
              </a:ext>
            </a:extLst>
          </p:cNvPr>
          <p:cNvSpPr txBox="1"/>
          <p:nvPr/>
        </p:nvSpPr>
        <p:spPr>
          <a:xfrm>
            <a:off x="8267070" y="3463643"/>
            <a:ext cx="3734536" cy="1477328"/>
          </a:xfrm>
          <a:prstGeom prst="rect">
            <a:avLst/>
          </a:prstGeom>
          <a:noFill/>
        </p:spPr>
        <p:txBody>
          <a:bodyPr wrap="square" rtlCol="0">
            <a:spAutoFit/>
          </a:bodyPr>
          <a:lstStyle/>
          <a:p>
            <a:pPr marL="285750" indent="-285750">
              <a:buFont typeface="Arial" panose="020B0604020202020204" pitchFamily="34" charset="0"/>
              <a:buChar char="•"/>
            </a:pPr>
            <a:r>
              <a:rPr lang="el-GR" dirty="0" err="1"/>
              <a:t>Επιγενετικό</a:t>
            </a:r>
            <a:r>
              <a:rPr lang="el-GR" dirty="0"/>
              <a:t> ερέθισμα σε γενετικά προδιατεθειμένους ασθενείς</a:t>
            </a:r>
            <a:endParaRPr lang="en-US" dirty="0"/>
          </a:p>
          <a:p>
            <a:pPr marL="285750" indent="-285750">
              <a:buFont typeface="Arial" panose="020B0604020202020204" pitchFamily="34" charset="0"/>
              <a:buChar char="•"/>
            </a:pPr>
            <a:r>
              <a:rPr lang="el-GR" dirty="0"/>
              <a:t>Μακρά διαδικασία καρκινογένεσης</a:t>
            </a:r>
          </a:p>
        </p:txBody>
      </p:sp>
      <p:sp>
        <p:nvSpPr>
          <p:cNvPr id="10" name="TextBox 9">
            <a:extLst>
              <a:ext uri="{FF2B5EF4-FFF2-40B4-BE49-F238E27FC236}">
                <a16:creationId xmlns:a16="http://schemas.microsoft.com/office/drawing/2014/main" id="{22D489FF-AA16-9040-8804-3573069BDA1C}"/>
              </a:ext>
            </a:extLst>
          </p:cNvPr>
          <p:cNvSpPr txBox="1"/>
          <p:nvPr/>
        </p:nvSpPr>
        <p:spPr>
          <a:xfrm>
            <a:off x="7595870" y="6500539"/>
            <a:ext cx="4596130" cy="338554"/>
          </a:xfrm>
          <a:prstGeom prst="rect">
            <a:avLst/>
          </a:prstGeom>
          <a:noFill/>
        </p:spPr>
        <p:txBody>
          <a:bodyPr wrap="none" rtlCol="0">
            <a:spAutoFit/>
          </a:bodyPr>
          <a:lstStyle/>
          <a:p>
            <a:r>
              <a:rPr lang="en-US" sz="800" dirty="0"/>
              <a:t>-Adopted from ‘An introduction to fundamentals of cancer biology’, published 23 Jul 2023;</a:t>
            </a:r>
          </a:p>
          <a:p>
            <a:r>
              <a:rPr lang="en-US" sz="800" dirty="0" err="1"/>
              <a:t>Sriharikrishnaa</a:t>
            </a:r>
            <a:r>
              <a:rPr lang="en-US" sz="800" dirty="0"/>
              <a:t> S, et al. Access in </a:t>
            </a:r>
            <a:r>
              <a:rPr lang="en-US" sz="800" dirty="0">
                <a:hlinkClick r:id="rId3"/>
              </a:rPr>
              <a:t>https://link.springer.com/chapter/10.1007/978-3-031-31852-8_11</a:t>
            </a:r>
            <a:r>
              <a:rPr lang="en-US" sz="800" dirty="0"/>
              <a:t> </a:t>
            </a:r>
          </a:p>
        </p:txBody>
      </p:sp>
    </p:spTree>
    <p:extLst>
      <p:ext uri="{BB962C8B-B14F-4D97-AF65-F5344CB8AC3E}">
        <p14:creationId xmlns:p14="http://schemas.microsoft.com/office/powerpoint/2010/main" val="1479485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2AC89-E2DD-AD14-94F9-709BB0CE083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6F6DB95-D9B2-D25D-B8C2-71283D29BCCF}"/>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Μηχανισμοί καρκινογένεσης</a:t>
            </a:r>
            <a:endParaRPr lang="en-US" sz="4800" dirty="0"/>
          </a:p>
        </p:txBody>
      </p:sp>
      <p:cxnSp>
        <p:nvCxnSpPr>
          <p:cNvPr id="5" name="Straight Connector 4">
            <a:extLst>
              <a:ext uri="{FF2B5EF4-FFF2-40B4-BE49-F238E27FC236}">
                <a16:creationId xmlns:a16="http://schemas.microsoft.com/office/drawing/2014/main" id="{F6AAC1E1-7D66-41E6-5805-F6A223A37C6F}"/>
              </a:ext>
            </a:extLst>
          </p:cNvPr>
          <p:cNvCxnSpPr>
            <a:cxnSpLocks/>
          </p:cNvCxnSpPr>
          <p:nvPr/>
        </p:nvCxnSpPr>
        <p:spPr>
          <a:xfrm>
            <a:off x="502920" y="973777"/>
            <a:ext cx="11155680"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TextBox 1">
            <a:extLst>
              <a:ext uri="{FF2B5EF4-FFF2-40B4-BE49-F238E27FC236}">
                <a16:creationId xmlns:a16="http://schemas.microsoft.com/office/drawing/2014/main" id="{1C6335B7-1EF0-E82B-BD2D-1A2ACB66D9E5}"/>
              </a:ext>
            </a:extLst>
          </p:cNvPr>
          <p:cNvSpPr txBox="1"/>
          <p:nvPr/>
        </p:nvSpPr>
        <p:spPr>
          <a:xfrm>
            <a:off x="5655667" y="6642556"/>
            <a:ext cx="6506909" cy="215444"/>
          </a:xfrm>
          <a:prstGeom prst="rect">
            <a:avLst/>
          </a:prstGeom>
          <a:noFill/>
        </p:spPr>
        <p:txBody>
          <a:bodyPr wrap="none" rtlCol="0">
            <a:spAutoFit/>
          </a:bodyPr>
          <a:lstStyle/>
          <a:p>
            <a:r>
              <a:rPr lang="en-US" sz="800" dirty="0"/>
              <a:t>-</a:t>
            </a:r>
            <a:r>
              <a:rPr lang="en-US" sz="800" b="1" dirty="0" err="1"/>
              <a:t>Krewski</a:t>
            </a:r>
            <a:r>
              <a:rPr lang="en-US" sz="800" b="1" dirty="0"/>
              <a:t> D, et al. </a:t>
            </a:r>
            <a:r>
              <a:rPr lang="en-US" sz="800" dirty="0"/>
              <a:t>Key characteristics of 86 agents known to cause cancer in humans. </a:t>
            </a:r>
            <a:r>
              <a:rPr lang="en-US" sz="800" i="1" dirty="0"/>
              <a:t>J </a:t>
            </a:r>
            <a:r>
              <a:rPr lang="en-US" sz="800" i="1" dirty="0" err="1"/>
              <a:t>Toxicol</a:t>
            </a:r>
            <a:r>
              <a:rPr lang="en-US" sz="800" i="1" dirty="0"/>
              <a:t> Environ Health B Crit Rev</a:t>
            </a:r>
            <a:r>
              <a:rPr lang="en-US" sz="800" dirty="0"/>
              <a:t>; 2019. 22(7-8):244-263.</a:t>
            </a:r>
          </a:p>
        </p:txBody>
      </p:sp>
      <p:sp>
        <p:nvSpPr>
          <p:cNvPr id="8" name="TextBox 7">
            <a:extLst>
              <a:ext uri="{FF2B5EF4-FFF2-40B4-BE49-F238E27FC236}">
                <a16:creationId xmlns:a16="http://schemas.microsoft.com/office/drawing/2014/main" id="{C688649B-8EC1-1FD1-E68C-3EE030C7478A}"/>
              </a:ext>
            </a:extLst>
          </p:cNvPr>
          <p:cNvSpPr txBox="1"/>
          <p:nvPr/>
        </p:nvSpPr>
        <p:spPr>
          <a:xfrm>
            <a:off x="5094514" y="4800600"/>
            <a:ext cx="184731" cy="369332"/>
          </a:xfrm>
          <a:prstGeom prst="rect">
            <a:avLst/>
          </a:prstGeom>
          <a:noFill/>
        </p:spPr>
        <p:txBody>
          <a:bodyPr wrap="none" rtlCol="0">
            <a:spAutoFit/>
          </a:bodyPr>
          <a:lstStyle/>
          <a:p>
            <a:endParaRPr lang="en-US" dirty="0"/>
          </a:p>
        </p:txBody>
      </p:sp>
      <p:pic>
        <p:nvPicPr>
          <p:cNvPr id="6" name="Picture 5" descr="A table with text and images&#10;&#10;Description automatically generated with medium confidence">
            <a:extLst>
              <a:ext uri="{FF2B5EF4-FFF2-40B4-BE49-F238E27FC236}">
                <a16:creationId xmlns:a16="http://schemas.microsoft.com/office/drawing/2014/main" id="{9F754252-08FC-7109-9C06-452C8138BBE5}"/>
              </a:ext>
            </a:extLst>
          </p:cNvPr>
          <p:cNvPicPr>
            <a:picLocks noChangeAspect="1"/>
          </p:cNvPicPr>
          <p:nvPr/>
        </p:nvPicPr>
        <p:blipFill>
          <a:blip r:embed="rId2"/>
          <a:stretch>
            <a:fillRect/>
          </a:stretch>
        </p:blipFill>
        <p:spPr>
          <a:xfrm>
            <a:off x="730311" y="1273410"/>
            <a:ext cx="5681533" cy="5073069"/>
          </a:xfrm>
          <a:prstGeom prst="rect">
            <a:avLst/>
          </a:prstGeom>
        </p:spPr>
      </p:pic>
      <p:pic>
        <p:nvPicPr>
          <p:cNvPr id="10" name="Picture 9" descr="A graph with numbers and a bar&#10;&#10;Description automatically generated">
            <a:extLst>
              <a:ext uri="{FF2B5EF4-FFF2-40B4-BE49-F238E27FC236}">
                <a16:creationId xmlns:a16="http://schemas.microsoft.com/office/drawing/2014/main" id="{3EFEC683-C371-A2D7-526D-C2A0B11F7EB4}"/>
              </a:ext>
            </a:extLst>
          </p:cNvPr>
          <p:cNvPicPr>
            <a:picLocks noChangeAspect="1"/>
          </p:cNvPicPr>
          <p:nvPr/>
        </p:nvPicPr>
        <p:blipFill>
          <a:blip r:embed="rId3"/>
          <a:stretch>
            <a:fillRect/>
          </a:stretch>
        </p:blipFill>
        <p:spPr>
          <a:xfrm>
            <a:off x="6898741" y="1273410"/>
            <a:ext cx="4562948" cy="3254055"/>
          </a:xfrm>
          <a:prstGeom prst="rect">
            <a:avLst/>
          </a:prstGeom>
        </p:spPr>
      </p:pic>
    </p:spTree>
    <p:extLst>
      <p:ext uri="{BB962C8B-B14F-4D97-AF65-F5344CB8AC3E}">
        <p14:creationId xmlns:p14="http://schemas.microsoft.com/office/powerpoint/2010/main" val="531865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ge: the biggest cancer risk factor">
            <a:extLst>
              <a:ext uri="{FF2B5EF4-FFF2-40B4-BE49-F238E27FC236}">
                <a16:creationId xmlns:a16="http://schemas.microsoft.com/office/drawing/2014/main" id="{F547A610-5B51-0A80-3ADE-FD4179FE74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5667" y="1112295"/>
            <a:ext cx="5560666" cy="538020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AE110CF8-3C0C-FBD9-C234-C6AF4D8DDD86}"/>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Η </a:t>
            </a:r>
            <a:r>
              <a:rPr lang="el-GR" sz="4800" dirty="0" err="1"/>
              <a:t>επ</a:t>
            </a:r>
            <a:r>
              <a:rPr lang="en-US" sz="4800" dirty="0" err="1"/>
              <a:t>ί</a:t>
            </a:r>
            <a:r>
              <a:rPr lang="el-GR" sz="4800" dirty="0" err="1"/>
              <a:t>δραση</a:t>
            </a:r>
            <a:r>
              <a:rPr lang="el-GR" sz="4800" dirty="0"/>
              <a:t> της ηλικίας</a:t>
            </a:r>
            <a:endParaRPr lang="en-US" sz="4800" dirty="0"/>
          </a:p>
        </p:txBody>
      </p:sp>
      <p:cxnSp>
        <p:nvCxnSpPr>
          <p:cNvPr id="7" name="Straight Connector 6">
            <a:extLst>
              <a:ext uri="{FF2B5EF4-FFF2-40B4-BE49-F238E27FC236}">
                <a16:creationId xmlns:a16="http://schemas.microsoft.com/office/drawing/2014/main" id="{9FB6AF25-C815-AD18-7775-6D872249C7B2}"/>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921628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4EC644F-051C-31E4-C45F-398A759BB25C}"/>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Συν</a:t>
            </a:r>
            <a:r>
              <a:rPr lang="en-US" sz="4800" dirty="0" err="1"/>
              <a:t>έ</a:t>
            </a:r>
            <a:r>
              <a:rPr lang="el-GR" sz="4800" dirty="0" err="1"/>
              <a:t>ργεια</a:t>
            </a:r>
            <a:r>
              <a:rPr lang="el-GR" sz="4800" dirty="0"/>
              <a:t> παραγόντων κινδύνου</a:t>
            </a:r>
            <a:endParaRPr lang="en-US" sz="4800" dirty="0"/>
          </a:p>
        </p:txBody>
      </p:sp>
      <p:cxnSp>
        <p:nvCxnSpPr>
          <p:cNvPr id="5" name="Straight Connector 4">
            <a:extLst>
              <a:ext uri="{FF2B5EF4-FFF2-40B4-BE49-F238E27FC236}">
                <a16:creationId xmlns:a16="http://schemas.microsoft.com/office/drawing/2014/main" id="{7D48D92B-9692-6190-906C-1300072D5786}"/>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5124" name="Picture 4" descr="Fig. 2">
            <a:extLst>
              <a:ext uri="{FF2B5EF4-FFF2-40B4-BE49-F238E27FC236}">
                <a16:creationId xmlns:a16="http://schemas.microsoft.com/office/drawing/2014/main" id="{4DD9665A-C730-245F-2745-C620F4B02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4245" y="1969665"/>
            <a:ext cx="5463510" cy="45008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DB97991-E527-7E98-D63D-8C02C47CBBDB}"/>
              </a:ext>
            </a:extLst>
          </p:cNvPr>
          <p:cNvSpPr txBox="1"/>
          <p:nvPr/>
        </p:nvSpPr>
        <p:spPr>
          <a:xfrm>
            <a:off x="3214442" y="1217814"/>
            <a:ext cx="5763116" cy="646331"/>
          </a:xfrm>
          <a:prstGeom prst="rect">
            <a:avLst/>
          </a:prstGeom>
          <a:noFill/>
        </p:spPr>
        <p:txBody>
          <a:bodyPr wrap="none" rtlCol="0">
            <a:spAutoFit/>
          </a:bodyPr>
          <a:lstStyle/>
          <a:p>
            <a:pPr algn="ctr"/>
            <a:r>
              <a:rPr lang="el-GR" i="1" dirty="0" err="1">
                <a:solidFill>
                  <a:srgbClr val="FF0000"/>
                </a:solidFill>
              </a:rPr>
              <a:t>Επ</a:t>
            </a:r>
            <a:r>
              <a:rPr lang="en-US" i="1" dirty="0" err="1">
                <a:solidFill>
                  <a:srgbClr val="FF0000"/>
                </a:solidFill>
              </a:rPr>
              <a:t>ί</a:t>
            </a:r>
            <a:r>
              <a:rPr lang="el-GR" i="1" dirty="0" err="1">
                <a:solidFill>
                  <a:srgbClr val="FF0000"/>
                </a:solidFill>
              </a:rPr>
              <a:t>πτωση</a:t>
            </a:r>
            <a:r>
              <a:rPr lang="el-GR" i="1" dirty="0">
                <a:solidFill>
                  <a:srgbClr val="FF0000"/>
                </a:solidFill>
              </a:rPr>
              <a:t> καρκίνου κεφαλής τραχήλου προσαρμοσμένη </a:t>
            </a:r>
          </a:p>
          <a:p>
            <a:pPr algn="ctr"/>
            <a:r>
              <a:rPr lang="el-GR" i="1" dirty="0">
                <a:solidFill>
                  <a:srgbClr val="FF0000"/>
                </a:solidFill>
              </a:rPr>
              <a:t>για την καπνιστική συνήθεια και την κατανάλωση αλκοόλ</a:t>
            </a:r>
            <a:endParaRPr lang="en-US" i="1" dirty="0">
              <a:solidFill>
                <a:srgbClr val="FF0000"/>
              </a:solidFill>
            </a:endParaRPr>
          </a:p>
        </p:txBody>
      </p:sp>
      <p:sp>
        <p:nvSpPr>
          <p:cNvPr id="7" name="TextBox 6">
            <a:extLst>
              <a:ext uri="{FF2B5EF4-FFF2-40B4-BE49-F238E27FC236}">
                <a16:creationId xmlns:a16="http://schemas.microsoft.com/office/drawing/2014/main" id="{A11188B8-5F8C-0197-8EF0-4714DC4212BC}"/>
              </a:ext>
            </a:extLst>
          </p:cNvPr>
          <p:cNvSpPr txBox="1"/>
          <p:nvPr/>
        </p:nvSpPr>
        <p:spPr>
          <a:xfrm>
            <a:off x="6846323" y="6500539"/>
            <a:ext cx="5440913" cy="338554"/>
          </a:xfrm>
          <a:prstGeom prst="rect">
            <a:avLst/>
          </a:prstGeom>
          <a:noFill/>
        </p:spPr>
        <p:txBody>
          <a:bodyPr wrap="none" rtlCol="0">
            <a:spAutoFit/>
          </a:bodyPr>
          <a:lstStyle/>
          <a:p>
            <a:r>
              <a:rPr lang="en-US" sz="800" dirty="0"/>
              <a:t>-</a:t>
            </a:r>
            <a:r>
              <a:rPr lang="en-US" sz="800" b="1" dirty="0"/>
              <a:t>Jun S, et al. </a:t>
            </a:r>
            <a:r>
              <a:rPr lang="en-US" sz="800" dirty="0"/>
              <a:t>The combined effects of alcohol consumption and smoking on cancer risk by exposure level: A systematic </a:t>
            </a:r>
          </a:p>
          <a:p>
            <a:r>
              <a:rPr lang="en-US" sz="800" dirty="0"/>
              <a:t>review and meta-analysis. </a:t>
            </a:r>
            <a:r>
              <a:rPr lang="en-US" sz="800" i="1" dirty="0"/>
              <a:t>J Korean Med Sci</a:t>
            </a:r>
            <a:r>
              <a:rPr lang="en-US" sz="800" dirty="0"/>
              <a:t>; 2024. 39(22).</a:t>
            </a:r>
          </a:p>
        </p:txBody>
      </p:sp>
    </p:spTree>
    <p:extLst>
      <p:ext uri="{BB962C8B-B14F-4D97-AF65-F5344CB8AC3E}">
        <p14:creationId xmlns:p14="http://schemas.microsoft.com/office/powerpoint/2010/main" val="259862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2820327-F5A5-BD35-6757-C13B4701A60E}"/>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Δοσο-εξαρτ</a:t>
            </a:r>
            <a:r>
              <a:rPr lang="en-US" sz="4800" dirty="0" err="1"/>
              <a:t>ώ</a:t>
            </a:r>
            <a:r>
              <a:rPr lang="el-GR" sz="4800" dirty="0" err="1"/>
              <a:t>μενη</a:t>
            </a:r>
            <a:r>
              <a:rPr lang="el-GR" sz="4800" dirty="0"/>
              <a:t> έκθεση</a:t>
            </a:r>
            <a:endParaRPr lang="en-US" sz="4800" dirty="0"/>
          </a:p>
        </p:txBody>
      </p:sp>
      <p:cxnSp>
        <p:nvCxnSpPr>
          <p:cNvPr id="5" name="Straight Connector 4">
            <a:extLst>
              <a:ext uri="{FF2B5EF4-FFF2-40B4-BE49-F238E27FC236}">
                <a16:creationId xmlns:a16="http://schemas.microsoft.com/office/drawing/2014/main" id="{8D074806-76A4-40B1-24A8-9C187D7CBFEB}"/>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2050" name="Picture 2">
            <a:extLst>
              <a:ext uri="{FF2B5EF4-FFF2-40B4-BE49-F238E27FC236}">
                <a16:creationId xmlns:a16="http://schemas.microsoft.com/office/drawing/2014/main" id="{F2FC9039-DEAE-273C-EB7C-2ABF527BB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8921" y="1759371"/>
            <a:ext cx="6169804" cy="44731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11D8F39-6438-2CB8-B746-C6FA21ACCFFE}"/>
              </a:ext>
            </a:extLst>
          </p:cNvPr>
          <p:cNvSpPr txBox="1"/>
          <p:nvPr/>
        </p:nvSpPr>
        <p:spPr>
          <a:xfrm>
            <a:off x="6521858" y="6586475"/>
            <a:ext cx="5670142" cy="215444"/>
          </a:xfrm>
          <a:prstGeom prst="rect">
            <a:avLst/>
          </a:prstGeom>
          <a:noFill/>
        </p:spPr>
        <p:txBody>
          <a:bodyPr wrap="none" rtlCol="0">
            <a:spAutoFit/>
          </a:bodyPr>
          <a:lstStyle/>
          <a:p>
            <a:r>
              <a:rPr lang="en-US" sz="800" dirty="0"/>
              <a:t>-</a:t>
            </a:r>
            <a:r>
              <a:rPr lang="en-US" sz="800" b="1" dirty="0"/>
              <a:t>De </a:t>
            </a:r>
            <a:r>
              <a:rPr lang="en-US" sz="800" b="1" dirty="0" err="1"/>
              <a:t>Matteis</a:t>
            </a:r>
            <a:r>
              <a:rPr lang="en-US" sz="800" b="1" dirty="0"/>
              <a:t> S, et al. </a:t>
            </a:r>
            <a:r>
              <a:rPr lang="en-US" sz="800" dirty="0"/>
              <a:t>Are women who smoke at higher risk for lung cancer than men who smoke? </a:t>
            </a:r>
            <a:r>
              <a:rPr lang="en-US" sz="800" i="1" dirty="0"/>
              <a:t>Amer J </a:t>
            </a:r>
            <a:r>
              <a:rPr lang="en-US" sz="800" i="1" dirty="0" err="1"/>
              <a:t>Epidem</a:t>
            </a:r>
            <a:r>
              <a:rPr lang="en-US" sz="800" dirty="0"/>
              <a:t>; 2013. 177(7).</a:t>
            </a:r>
          </a:p>
        </p:txBody>
      </p:sp>
    </p:spTree>
    <p:extLst>
      <p:ext uri="{BB962C8B-B14F-4D97-AF65-F5344CB8AC3E}">
        <p14:creationId xmlns:p14="http://schemas.microsoft.com/office/powerpoint/2010/main" val="282134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impact of social and environmental factors on cancer biology in Black  Americans | Cancer Causes &amp; Control | Springer Nature Link">
            <a:extLst>
              <a:ext uri="{FF2B5EF4-FFF2-40B4-BE49-F238E27FC236}">
                <a16:creationId xmlns:a16="http://schemas.microsoft.com/office/drawing/2014/main" id="{65AEB11F-71F9-E7B8-7CFE-882DF9549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320" y="1309352"/>
            <a:ext cx="7014293" cy="21196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green and orange signs&#10;&#10;Description automatically generated with medium confidence">
            <a:extLst>
              <a:ext uri="{FF2B5EF4-FFF2-40B4-BE49-F238E27FC236}">
                <a16:creationId xmlns:a16="http://schemas.microsoft.com/office/drawing/2014/main" id="{B8FC8022-D181-2C13-6DFA-317A67F0FADE}"/>
              </a:ext>
            </a:extLst>
          </p:cNvPr>
          <p:cNvPicPr>
            <a:picLocks noChangeAspect="1"/>
          </p:cNvPicPr>
          <p:nvPr/>
        </p:nvPicPr>
        <p:blipFill>
          <a:blip r:embed="rId3"/>
          <a:stretch>
            <a:fillRect/>
          </a:stretch>
        </p:blipFill>
        <p:spPr>
          <a:xfrm>
            <a:off x="1097320" y="3952878"/>
            <a:ext cx="4079364" cy="2643027"/>
          </a:xfrm>
          <a:prstGeom prst="rect">
            <a:avLst/>
          </a:prstGeom>
        </p:spPr>
      </p:pic>
      <p:pic>
        <p:nvPicPr>
          <p:cNvPr id="7" name="Picture 6">
            <a:extLst>
              <a:ext uri="{FF2B5EF4-FFF2-40B4-BE49-F238E27FC236}">
                <a16:creationId xmlns:a16="http://schemas.microsoft.com/office/drawing/2014/main" id="{3478D99C-CFAA-6B91-7128-697867B53A92}"/>
              </a:ext>
            </a:extLst>
          </p:cNvPr>
          <p:cNvPicPr>
            <a:picLocks noChangeAspect="1"/>
          </p:cNvPicPr>
          <p:nvPr/>
        </p:nvPicPr>
        <p:blipFill>
          <a:blip r:embed="rId4"/>
          <a:stretch>
            <a:fillRect/>
          </a:stretch>
        </p:blipFill>
        <p:spPr>
          <a:xfrm>
            <a:off x="5238750" y="3952878"/>
            <a:ext cx="6864760" cy="660526"/>
          </a:xfrm>
          <a:prstGeom prst="rect">
            <a:avLst/>
          </a:prstGeom>
        </p:spPr>
      </p:pic>
      <p:pic>
        <p:nvPicPr>
          <p:cNvPr id="11" name="Picture 10" descr="A close-up of a logo&#10;&#10;Description automatically generated">
            <a:extLst>
              <a:ext uri="{FF2B5EF4-FFF2-40B4-BE49-F238E27FC236}">
                <a16:creationId xmlns:a16="http://schemas.microsoft.com/office/drawing/2014/main" id="{42165A31-0DF0-D877-71C9-F086B6E34A1B}"/>
              </a:ext>
            </a:extLst>
          </p:cNvPr>
          <p:cNvPicPr>
            <a:picLocks noChangeAspect="1"/>
          </p:cNvPicPr>
          <p:nvPr/>
        </p:nvPicPr>
        <p:blipFill>
          <a:blip r:embed="rId5"/>
          <a:stretch>
            <a:fillRect/>
          </a:stretch>
        </p:blipFill>
        <p:spPr>
          <a:xfrm>
            <a:off x="5238750" y="4780585"/>
            <a:ext cx="3949700" cy="838200"/>
          </a:xfrm>
          <a:prstGeom prst="rect">
            <a:avLst/>
          </a:prstGeom>
        </p:spPr>
      </p:pic>
      <p:sp>
        <p:nvSpPr>
          <p:cNvPr id="12" name="Title 1">
            <a:extLst>
              <a:ext uri="{FF2B5EF4-FFF2-40B4-BE49-F238E27FC236}">
                <a16:creationId xmlns:a16="http://schemas.microsoft.com/office/drawing/2014/main" id="{645B9918-3600-175E-E514-52B45DCCEACA}"/>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Κοινωνικο</a:t>
            </a:r>
            <a:r>
              <a:rPr lang="el-GR" sz="4800" dirty="0"/>
              <a:t>-οικονομική επίδραση</a:t>
            </a:r>
            <a:endParaRPr lang="en-US" sz="4800" dirty="0"/>
          </a:p>
        </p:txBody>
      </p:sp>
      <p:cxnSp>
        <p:nvCxnSpPr>
          <p:cNvPr id="13" name="Straight Connector 12">
            <a:extLst>
              <a:ext uri="{FF2B5EF4-FFF2-40B4-BE49-F238E27FC236}">
                <a16:creationId xmlns:a16="http://schemas.microsoft.com/office/drawing/2014/main" id="{F5A50743-6563-AD19-D98A-C8032FC33477}"/>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14" name="TextBox 13">
            <a:extLst>
              <a:ext uri="{FF2B5EF4-FFF2-40B4-BE49-F238E27FC236}">
                <a16:creationId xmlns:a16="http://schemas.microsoft.com/office/drawing/2014/main" id="{86C222FC-0C99-DB42-AC27-C1238DE6D0AB}"/>
              </a:ext>
            </a:extLst>
          </p:cNvPr>
          <p:cNvSpPr txBox="1"/>
          <p:nvPr/>
        </p:nvSpPr>
        <p:spPr>
          <a:xfrm>
            <a:off x="5851803" y="3546122"/>
            <a:ext cx="6340197" cy="215444"/>
          </a:xfrm>
          <a:prstGeom prst="rect">
            <a:avLst/>
          </a:prstGeom>
          <a:noFill/>
        </p:spPr>
        <p:txBody>
          <a:bodyPr wrap="none" rtlCol="0">
            <a:spAutoFit/>
          </a:bodyPr>
          <a:lstStyle/>
          <a:p>
            <a:r>
              <a:rPr lang="en-US" sz="800" dirty="0"/>
              <a:t>-</a:t>
            </a:r>
            <a:r>
              <a:rPr lang="en-US" sz="800" b="1" dirty="0"/>
              <a:t>Lord BD, et al. </a:t>
            </a:r>
            <a:r>
              <a:rPr lang="en-US" sz="800" dirty="0"/>
              <a:t>The impact of social and environmental factors on cancer biology in Black Americans. </a:t>
            </a:r>
            <a:r>
              <a:rPr lang="en-US" sz="800" i="1" dirty="0" err="1"/>
              <a:t>Canc</a:t>
            </a:r>
            <a:r>
              <a:rPr lang="en-US" sz="800" i="1" dirty="0"/>
              <a:t> Causes Control</a:t>
            </a:r>
            <a:r>
              <a:rPr lang="en-US" sz="800" dirty="0"/>
              <a:t>; 2023. 191-203.</a:t>
            </a:r>
          </a:p>
        </p:txBody>
      </p:sp>
    </p:spTree>
    <p:extLst>
      <p:ext uri="{BB962C8B-B14F-4D97-AF65-F5344CB8AC3E}">
        <p14:creationId xmlns:p14="http://schemas.microsoft.com/office/powerpoint/2010/main" val="117627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29679-EB97-FF4D-7B04-E9C4A04C032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307F26B-E145-28A4-87E7-BE05FC2EB5A7}"/>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Κ</a:t>
            </a:r>
            <a:r>
              <a:rPr lang="en-US" sz="4800" dirty="0" err="1"/>
              <a:t>ά</a:t>
            </a:r>
            <a:r>
              <a:rPr lang="el-GR" sz="4800" dirty="0" err="1"/>
              <a:t>πνισμα</a:t>
            </a:r>
            <a:r>
              <a:rPr lang="el-GR" sz="4800" dirty="0"/>
              <a:t> και καρκινογένεση</a:t>
            </a:r>
            <a:endParaRPr lang="en-US" sz="4800" dirty="0"/>
          </a:p>
        </p:txBody>
      </p:sp>
      <p:cxnSp>
        <p:nvCxnSpPr>
          <p:cNvPr id="5" name="Straight Connector 4">
            <a:extLst>
              <a:ext uri="{FF2B5EF4-FFF2-40B4-BE49-F238E27FC236}">
                <a16:creationId xmlns:a16="http://schemas.microsoft.com/office/drawing/2014/main" id="{474414D6-F899-119C-87FC-70D715B24860}"/>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0DFC189D-E6CC-A2C9-01EC-4828FAC15592}"/>
              </a:ext>
            </a:extLst>
          </p:cNvPr>
          <p:cNvPicPr>
            <a:picLocks noChangeAspect="1"/>
          </p:cNvPicPr>
          <p:nvPr/>
        </p:nvPicPr>
        <p:blipFill>
          <a:blip r:embed="rId2"/>
          <a:stretch>
            <a:fillRect/>
          </a:stretch>
        </p:blipFill>
        <p:spPr>
          <a:xfrm>
            <a:off x="689251" y="1322276"/>
            <a:ext cx="2278495" cy="671121"/>
          </a:xfrm>
          <a:prstGeom prst="rect">
            <a:avLst/>
          </a:prstGeom>
        </p:spPr>
      </p:pic>
      <p:pic>
        <p:nvPicPr>
          <p:cNvPr id="15" name="Picture 14" descr="A map of europe with different colored countries/regions&#10;&#10;Description automatically generated">
            <a:extLst>
              <a:ext uri="{FF2B5EF4-FFF2-40B4-BE49-F238E27FC236}">
                <a16:creationId xmlns:a16="http://schemas.microsoft.com/office/drawing/2014/main" id="{04EC50B7-C141-8983-EB4E-EE4B1D3846F2}"/>
              </a:ext>
            </a:extLst>
          </p:cNvPr>
          <p:cNvPicPr>
            <a:picLocks noChangeAspect="1"/>
          </p:cNvPicPr>
          <p:nvPr/>
        </p:nvPicPr>
        <p:blipFill>
          <a:blip r:embed="rId3"/>
          <a:stretch>
            <a:fillRect/>
          </a:stretch>
        </p:blipFill>
        <p:spPr>
          <a:xfrm>
            <a:off x="4793000" y="3543406"/>
            <a:ext cx="6034711" cy="3194431"/>
          </a:xfrm>
          <a:prstGeom prst="rect">
            <a:avLst/>
          </a:prstGeom>
        </p:spPr>
      </p:pic>
      <p:pic>
        <p:nvPicPr>
          <p:cNvPr id="16" name="Picture 15" descr="A close-up of a graph&#10;&#10;Description automatically generated">
            <a:extLst>
              <a:ext uri="{FF2B5EF4-FFF2-40B4-BE49-F238E27FC236}">
                <a16:creationId xmlns:a16="http://schemas.microsoft.com/office/drawing/2014/main" id="{FDFF64A0-A6EC-FD20-88AB-B931DA83E552}"/>
              </a:ext>
            </a:extLst>
          </p:cNvPr>
          <p:cNvPicPr>
            <a:picLocks noChangeAspect="1"/>
          </p:cNvPicPr>
          <p:nvPr/>
        </p:nvPicPr>
        <p:blipFill>
          <a:blip r:embed="rId4"/>
          <a:stretch>
            <a:fillRect/>
          </a:stretch>
        </p:blipFill>
        <p:spPr>
          <a:xfrm>
            <a:off x="4667012" y="1322276"/>
            <a:ext cx="6655963" cy="2221130"/>
          </a:xfrm>
          <a:prstGeom prst="rect">
            <a:avLst/>
          </a:prstGeom>
        </p:spPr>
      </p:pic>
      <p:pic>
        <p:nvPicPr>
          <p:cNvPr id="17" name="Picture 2">
            <a:extLst>
              <a:ext uri="{FF2B5EF4-FFF2-40B4-BE49-F238E27FC236}">
                <a16:creationId xmlns:a16="http://schemas.microsoft.com/office/drawing/2014/main" id="{AB063388-FCA0-6F92-4760-F3071ACEE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9370" y="4430751"/>
            <a:ext cx="3111500" cy="22161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43938481-C05F-2D1F-C3F9-3B3FFBE3D5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0927" y="2245844"/>
            <a:ext cx="2868385" cy="207957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8BE3CC39-EF9D-4289-9AE7-853EF26B9382}"/>
              </a:ext>
            </a:extLst>
          </p:cNvPr>
          <p:cNvSpPr/>
          <p:nvPr/>
        </p:nvSpPr>
        <p:spPr>
          <a:xfrm>
            <a:off x="825190" y="2098725"/>
            <a:ext cx="3459860" cy="457109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4904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CDDE0-C1A5-4C59-A349-699042329A3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F732677-2E9F-79D6-B462-839D23263024}"/>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Παχυσαρκία-διατροφή και καρκίνος</a:t>
            </a:r>
            <a:endParaRPr lang="en-US" sz="4800" dirty="0"/>
          </a:p>
        </p:txBody>
      </p:sp>
      <p:cxnSp>
        <p:nvCxnSpPr>
          <p:cNvPr id="5" name="Straight Connector 4">
            <a:extLst>
              <a:ext uri="{FF2B5EF4-FFF2-40B4-BE49-F238E27FC236}">
                <a16:creationId xmlns:a16="http://schemas.microsoft.com/office/drawing/2014/main" id="{D240E30E-18A8-43A0-315B-5EF02CBA5E8D}"/>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3" name="Picture 2" descr="A white background with black dots&#10;&#10;Description automatically generated">
            <a:extLst>
              <a:ext uri="{FF2B5EF4-FFF2-40B4-BE49-F238E27FC236}">
                <a16:creationId xmlns:a16="http://schemas.microsoft.com/office/drawing/2014/main" id="{AEDB4BC8-4520-767A-AAE8-72CD716458BA}"/>
              </a:ext>
            </a:extLst>
          </p:cNvPr>
          <p:cNvPicPr>
            <a:picLocks noChangeAspect="1"/>
          </p:cNvPicPr>
          <p:nvPr/>
        </p:nvPicPr>
        <p:blipFill>
          <a:blip r:embed="rId2"/>
          <a:stretch>
            <a:fillRect/>
          </a:stretch>
        </p:blipFill>
        <p:spPr>
          <a:xfrm>
            <a:off x="825190" y="1088078"/>
            <a:ext cx="5242061" cy="1321010"/>
          </a:xfrm>
          <a:prstGeom prst="rect">
            <a:avLst/>
          </a:prstGeom>
        </p:spPr>
      </p:pic>
      <p:pic>
        <p:nvPicPr>
          <p:cNvPr id="9" name="Picture 8" descr="A diagram of a cell division&#10;&#10;Description automatically generated">
            <a:extLst>
              <a:ext uri="{FF2B5EF4-FFF2-40B4-BE49-F238E27FC236}">
                <a16:creationId xmlns:a16="http://schemas.microsoft.com/office/drawing/2014/main" id="{7114BFC7-DD35-1987-73C2-631A70EB9BD8}"/>
              </a:ext>
            </a:extLst>
          </p:cNvPr>
          <p:cNvPicPr>
            <a:picLocks noChangeAspect="1"/>
          </p:cNvPicPr>
          <p:nvPr/>
        </p:nvPicPr>
        <p:blipFill>
          <a:blip r:embed="rId3"/>
          <a:stretch>
            <a:fillRect/>
          </a:stretch>
        </p:blipFill>
        <p:spPr>
          <a:xfrm>
            <a:off x="7451985" y="1534719"/>
            <a:ext cx="3663950" cy="1209876"/>
          </a:xfrm>
          <a:prstGeom prst="rect">
            <a:avLst/>
          </a:prstGeom>
        </p:spPr>
      </p:pic>
      <p:sp>
        <p:nvSpPr>
          <p:cNvPr id="10" name="TextBox 9">
            <a:extLst>
              <a:ext uri="{FF2B5EF4-FFF2-40B4-BE49-F238E27FC236}">
                <a16:creationId xmlns:a16="http://schemas.microsoft.com/office/drawing/2014/main" id="{A48CCA66-02D9-0DF7-4AA6-A770A333CFBB}"/>
              </a:ext>
            </a:extLst>
          </p:cNvPr>
          <p:cNvSpPr txBox="1"/>
          <p:nvPr/>
        </p:nvSpPr>
        <p:spPr>
          <a:xfrm>
            <a:off x="7079274" y="6519446"/>
            <a:ext cx="5177203" cy="338554"/>
          </a:xfrm>
          <a:prstGeom prst="rect">
            <a:avLst/>
          </a:prstGeom>
          <a:noFill/>
        </p:spPr>
        <p:txBody>
          <a:bodyPr wrap="square" rtlCol="0">
            <a:spAutoFit/>
          </a:bodyPr>
          <a:lstStyle/>
          <a:p>
            <a:r>
              <a:rPr lang="en-US" sz="800" b="1" dirty="0"/>
              <a:t>Yang XZ, et al. </a:t>
            </a:r>
            <a:r>
              <a:rPr lang="en-US" sz="800" dirty="0"/>
              <a:t>Obesity-linked cancers: current knowledge, challenges and limitations in mechanistic studies and </a:t>
            </a:r>
          </a:p>
          <a:p>
            <a:r>
              <a:rPr lang="en-US" sz="800" dirty="0"/>
              <a:t>rodent models. </a:t>
            </a:r>
            <a:r>
              <a:rPr lang="en-US" sz="800" i="1" dirty="0"/>
              <a:t>Cancers (MDPI);</a:t>
            </a:r>
            <a:r>
              <a:rPr lang="en-US" sz="800" dirty="0"/>
              <a:t> 2018, 10(12):523.  </a:t>
            </a:r>
          </a:p>
        </p:txBody>
      </p:sp>
      <p:pic>
        <p:nvPicPr>
          <p:cNvPr id="13" name="Picture 12" descr="A pyramid of food icons&#10;&#10;Description automatically generated">
            <a:extLst>
              <a:ext uri="{FF2B5EF4-FFF2-40B4-BE49-F238E27FC236}">
                <a16:creationId xmlns:a16="http://schemas.microsoft.com/office/drawing/2014/main" id="{51F597D2-9361-0C8B-0DA0-401856F634E6}"/>
              </a:ext>
            </a:extLst>
          </p:cNvPr>
          <p:cNvPicPr>
            <a:picLocks noChangeAspect="1"/>
          </p:cNvPicPr>
          <p:nvPr/>
        </p:nvPicPr>
        <p:blipFill>
          <a:blip r:embed="rId4"/>
          <a:stretch>
            <a:fillRect/>
          </a:stretch>
        </p:blipFill>
        <p:spPr>
          <a:xfrm>
            <a:off x="5792615" y="3371552"/>
            <a:ext cx="5530362" cy="2896043"/>
          </a:xfrm>
          <a:prstGeom prst="rect">
            <a:avLst/>
          </a:prstGeom>
        </p:spPr>
      </p:pic>
      <p:pic>
        <p:nvPicPr>
          <p:cNvPr id="15" name="Picture 14" descr="A diagram of a person's body&#10;&#10;Description automatically generated">
            <a:extLst>
              <a:ext uri="{FF2B5EF4-FFF2-40B4-BE49-F238E27FC236}">
                <a16:creationId xmlns:a16="http://schemas.microsoft.com/office/drawing/2014/main" id="{C11ADBBB-307A-261B-956F-E7BFB10EC2B9}"/>
              </a:ext>
            </a:extLst>
          </p:cNvPr>
          <p:cNvPicPr>
            <a:picLocks noChangeAspect="1"/>
          </p:cNvPicPr>
          <p:nvPr/>
        </p:nvPicPr>
        <p:blipFill>
          <a:blip r:embed="rId5"/>
          <a:stretch>
            <a:fillRect/>
          </a:stretch>
        </p:blipFill>
        <p:spPr>
          <a:xfrm>
            <a:off x="825190" y="1748583"/>
            <a:ext cx="4940713" cy="4110340"/>
          </a:xfrm>
          <a:prstGeom prst="rect">
            <a:avLst/>
          </a:prstGeom>
        </p:spPr>
      </p:pic>
      <p:pic>
        <p:nvPicPr>
          <p:cNvPr id="17" name="Picture 16" descr="A close-up of a flower&#10;&#10;Description automatically generated">
            <a:extLst>
              <a:ext uri="{FF2B5EF4-FFF2-40B4-BE49-F238E27FC236}">
                <a16:creationId xmlns:a16="http://schemas.microsoft.com/office/drawing/2014/main" id="{F7CB4ADB-8042-99E1-BC67-8518998FC02B}"/>
              </a:ext>
            </a:extLst>
          </p:cNvPr>
          <p:cNvPicPr>
            <a:picLocks noChangeAspect="1"/>
          </p:cNvPicPr>
          <p:nvPr/>
        </p:nvPicPr>
        <p:blipFill>
          <a:blip r:embed="rId6"/>
          <a:stretch>
            <a:fillRect/>
          </a:stretch>
        </p:blipFill>
        <p:spPr>
          <a:xfrm>
            <a:off x="5991275" y="1336201"/>
            <a:ext cx="1460710" cy="1811445"/>
          </a:xfrm>
          <a:prstGeom prst="rect">
            <a:avLst/>
          </a:prstGeom>
        </p:spPr>
      </p:pic>
    </p:spTree>
    <p:extLst>
      <p:ext uri="{BB962C8B-B14F-4D97-AF65-F5344CB8AC3E}">
        <p14:creationId xmlns:p14="http://schemas.microsoft.com/office/powerpoint/2010/main" val="3199857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E9E42-EE2F-095C-C231-05F6C3D4C35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DA39E0E-11F5-39D6-E773-0B1FC03154C7}"/>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Λοιμ</a:t>
            </a:r>
            <a:r>
              <a:rPr lang="en-US" sz="4800" dirty="0" err="1"/>
              <a:t>ώ</a:t>
            </a:r>
            <a:r>
              <a:rPr lang="el-GR" sz="4800" dirty="0" err="1"/>
              <a:t>ξεις</a:t>
            </a:r>
            <a:r>
              <a:rPr lang="el-GR" sz="4800" dirty="0"/>
              <a:t> και καρκίνος</a:t>
            </a:r>
            <a:endParaRPr lang="en-US" sz="4800" dirty="0"/>
          </a:p>
        </p:txBody>
      </p:sp>
      <p:cxnSp>
        <p:nvCxnSpPr>
          <p:cNvPr id="5" name="Straight Connector 4">
            <a:extLst>
              <a:ext uri="{FF2B5EF4-FFF2-40B4-BE49-F238E27FC236}">
                <a16:creationId xmlns:a16="http://schemas.microsoft.com/office/drawing/2014/main" id="{22CFD5FD-0270-3A34-B710-8464963D6E1F}"/>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3" name="Picture 2" descr="A white background with black dots&#10;&#10;Description automatically generated">
            <a:extLst>
              <a:ext uri="{FF2B5EF4-FFF2-40B4-BE49-F238E27FC236}">
                <a16:creationId xmlns:a16="http://schemas.microsoft.com/office/drawing/2014/main" id="{A360D069-74F7-320A-EC5D-3A33B2DFB4FF}"/>
              </a:ext>
            </a:extLst>
          </p:cNvPr>
          <p:cNvPicPr>
            <a:picLocks noChangeAspect="1"/>
          </p:cNvPicPr>
          <p:nvPr/>
        </p:nvPicPr>
        <p:blipFill>
          <a:blip r:embed="rId2"/>
          <a:stretch>
            <a:fillRect/>
          </a:stretch>
        </p:blipFill>
        <p:spPr>
          <a:xfrm>
            <a:off x="825190" y="1088078"/>
            <a:ext cx="5242061" cy="1321010"/>
          </a:xfrm>
          <a:prstGeom prst="rect">
            <a:avLst/>
          </a:prstGeom>
        </p:spPr>
      </p:pic>
      <p:pic>
        <p:nvPicPr>
          <p:cNvPr id="2054" name="Picture 6" descr="The search for infectious causes of human cancers: Where and why -  ScienceDirect">
            <a:extLst>
              <a:ext uri="{FF2B5EF4-FFF2-40B4-BE49-F238E27FC236}">
                <a16:creationId xmlns:a16="http://schemas.microsoft.com/office/drawing/2014/main" id="{5D0E31A3-CC7E-DA4B-90F1-37B45CDCF2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1986" y="1226595"/>
            <a:ext cx="7870529" cy="52517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77A96D3-103B-CFEE-C423-0F56FDA3222A}"/>
              </a:ext>
            </a:extLst>
          </p:cNvPr>
          <p:cNvSpPr txBox="1"/>
          <p:nvPr/>
        </p:nvSpPr>
        <p:spPr>
          <a:xfrm>
            <a:off x="7384074" y="6624052"/>
            <a:ext cx="4807926" cy="215444"/>
          </a:xfrm>
          <a:prstGeom prst="rect">
            <a:avLst/>
          </a:prstGeom>
          <a:noFill/>
        </p:spPr>
        <p:txBody>
          <a:bodyPr wrap="square" rtlCol="0">
            <a:spAutoFit/>
          </a:bodyPr>
          <a:lstStyle/>
          <a:p>
            <a:r>
              <a:rPr lang="en-US" sz="800" b="1" dirty="0"/>
              <a:t>Hausen ZH. </a:t>
            </a:r>
            <a:r>
              <a:rPr lang="en-US" sz="800" dirty="0"/>
              <a:t>The search for infectious causes of human cancers: where and why. Virology. 2009; 392(1).</a:t>
            </a:r>
          </a:p>
        </p:txBody>
      </p:sp>
    </p:spTree>
    <p:extLst>
      <p:ext uri="{BB962C8B-B14F-4D97-AF65-F5344CB8AC3E}">
        <p14:creationId xmlns:p14="http://schemas.microsoft.com/office/powerpoint/2010/main" val="305524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8BD4E-DFF1-1D58-E531-AE24438EBCF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57E3EEC-46E8-12B4-E144-5D771F1A0FE9}"/>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Ατμοσφαιρική ρύπανση</a:t>
            </a:r>
            <a:endParaRPr lang="en-US" sz="4800" dirty="0"/>
          </a:p>
        </p:txBody>
      </p:sp>
      <p:cxnSp>
        <p:nvCxnSpPr>
          <p:cNvPr id="5" name="Straight Connector 4">
            <a:extLst>
              <a:ext uri="{FF2B5EF4-FFF2-40B4-BE49-F238E27FC236}">
                <a16:creationId xmlns:a16="http://schemas.microsoft.com/office/drawing/2014/main" id="{01162CCC-7A7E-CC61-8787-A7B672BA0C41}"/>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TextBox 1">
            <a:extLst>
              <a:ext uri="{FF2B5EF4-FFF2-40B4-BE49-F238E27FC236}">
                <a16:creationId xmlns:a16="http://schemas.microsoft.com/office/drawing/2014/main" id="{85A4B087-C8B3-628F-BFF6-E55A3DA58BD9}"/>
              </a:ext>
            </a:extLst>
          </p:cNvPr>
          <p:cNvSpPr txBox="1"/>
          <p:nvPr/>
        </p:nvSpPr>
        <p:spPr>
          <a:xfrm>
            <a:off x="5277928" y="6497292"/>
            <a:ext cx="6914072" cy="338554"/>
          </a:xfrm>
          <a:prstGeom prst="rect">
            <a:avLst/>
          </a:prstGeom>
          <a:noFill/>
        </p:spPr>
        <p:txBody>
          <a:bodyPr wrap="none" rtlCol="0">
            <a:spAutoFit/>
          </a:bodyPr>
          <a:lstStyle/>
          <a:p>
            <a:r>
              <a:rPr lang="en-US" sz="800" dirty="0"/>
              <a:t>-</a:t>
            </a:r>
            <a:r>
              <a:rPr lang="en-US" sz="800" b="1" dirty="0"/>
              <a:t>Vu J, et al. </a:t>
            </a:r>
            <a:r>
              <a:rPr lang="en-US" sz="800" dirty="0"/>
              <a:t>Molecular mechanisms of air pollution-induced carcinogenesis and the emerging role of microplastics. </a:t>
            </a:r>
            <a:r>
              <a:rPr lang="en-US" sz="800" i="1" dirty="0"/>
              <a:t>Hum Genomics</a:t>
            </a:r>
            <a:r>
              <a:rPr lang="en-US" sz="800" dirty="0"/>
              <a:t>; 2025. 20(1):6.</a:t>
            </a:r>
          </a:p>
          <a:p>
            <a:r>
              <a:rPr lang="en-US" sz="800" dirty="0"/>
              <a:t>-</a:t>
            </a:r>
            <a:r>
              <a:rPr lang="en-US" sz="800" b="1" dirty="0"/>
              <a:t>Bowe B, et al. </a:t>
            </a:r>
            <a:r>
              <a:rPr lang="en-US" sz="800" dirty="0"/>
              <a:t>Burden of cause-specific mortality associated with PM2.5 air pollution in the United states. </a:t>
            </a:r>
            <a:r>
              <a:rPr lang="en-US" sz="800" i="1" dirty="0"/>
              <a:t>Jama </a:t>
            </a:r>
            <a:r>
              <a:rPr lang="en-US" sz="800" i="1" dirty="0" err="1"/>
              <a:t>Netw</a:t>
            </a:r>
            <a:r>
              <a:rPr lang="en-US" sz="800" i="1" dirty="0"/>
              <a:t> Open</a:t>
            </a:r>
            <a:r>
              <a:rPr lang="en-US" sz="800" dirty="0"/>
              <a:t>. 2019; 2019. 2(11):e1915834</a:t>
            </a:r>
          </a:p>
        </p:txBody>
      </p:sp>
      <p:sp>
        <p:nvSpPr>
          <p:cNvPr id="7" name="TextBox 6">
            <a:extLst>
              <a:ext uri="{FF2B5EF4-FFF2-40B4-BE49-F238E27FC236}">
                <a16:creationId xmlns:a16="http://schemas.microsoft.com/office/drawing/2014/main" id="{2CA5D4D7-3E61-3890-1606-BB3947BF096C}"/>
              </a:ext>
            </a:extLst>
          </p:cNvPr>
          <p:cNvSpPr txBox="1"/>
          <p:nvPr/>
        </p:nvSpPr>
        <p:spPr>
          <a:xfrm>
            <a:off x="1074457" y="1022397"/>
            <a:ext cx="4496744" cy="2277547"/>
          </a:xfrm>
          <a:prstGeom prst="rect">
            <a:avLst/>
          </a:prstGeom>
          <a:noFill/>
        </p:spPr>
        <p:txBody>
          <a:bodyPr wrap="none" rtlCol="0">
            <a:spAutoFit/>
          </a:bodyPr>
          <a:lstStyle/>
          <a:p>
            <a:pPr marL="285750" indent="-285750" algn="just">
              <a:spcAft>
                <a:spcPts val="600"/>
              </a:spcAft>
              <a:buFont typeface="Arial" panose="020B0604020202020204" pitchFamily="34" charset="0"/>
              <a:buChar char="•"/>
            </a:pPr>
            <a:r>
              <a:rPr lang="en-US" sz="1600" b="1" dirty="0">
                <a:ln/>
              </a:rPr>
              <a:t>IARC class I</a:t>
            </a:r>
          </a:p>
          <a:p>
            <a:pPr marL="285750" indent="-285750" algn="just">
              <a:spcAft>
                <a:spcPts val="600"/>
              </a:spcAft>
              <a:buFont typeface="Arial" panose="020B0604020202020204" pitchFamily="34" charset="0"/>
              <a:buChar char="•"/>
            </a:pPr>
            <a:r>
              <a:rPr lang="en-US" sz="1600" cap="none" spc="0" dirty="0" err="1">
                <a:ln/>
                <a:effectLst/>
              </a:rPr>
              <a:t>Έ</a:t>
            </a:r>
            <a:r>
              <a:rPr lang="el-GR" sz="1600" cap="none" spc="0" dirty="0" err="1">
                <a:ln/>
                <a:effectLst/>
              </a:rPr>
              <a:t>κθεση</a:t>
            </a:r>
            <a:r>
              <a:rPr lang="el-GR" sz="1600" cap="none" spc="0" dirty="0">
                <a:ln/>
                <a:effectLst/>
              </a:rPr>
              <a:t> στο </a:t>
            </a:r>
            <a:r>
              <a:rPr lang="en-US" sz="1600" cap="none" spc="0" dirty="0">
                <a:ln/>
                <a:effectLst/>
              </a:rPr>
              <a:t>PM2.5 </a:t>
            </a:r>
            <a:r>
              <a:rPr lang="el-GR" sz="1600" cap="none" spc="0" dirty="0">
                <a:ln/>
                <a:effectLst/>
              </a:rPr>
              <a:t>αυξάνει την επίπτωση </a:t>
            </a:r>
            <a:endParaRPr lang="en-US" sz="1600" cap="none" spc="0" dirty="0">
              <a:ln/>
              <a:effectLst/>
            </a:endParaRPr>
          </a:p>
          <a:p>
            <a:pPr algn="just">
              <a:spcAft>
                <a:spcPts val="600"/>
              </a:spcAft>
            </a:pPr>
            <a:r>
              <a:rPr lang="en-US" sz="1600" dirty="0">
                <a:ln/>
              </a:rPr>
              <a:t>      </a:t>
            </a:r>
            <a:r>
              <a:rPr lang="el-GR" sz="1600" cap="none" spc="0" dirty="0">
                <a:ln/>
                <a:effectLst/>
              </a:rPr>
              <a:t>καρκίνου κατά 8.5% ανά 19μ</a:t>
            </a:r>
            <a:r>
              <a:rPr lang="en-US" sz="1600" cap="none" spc="0" dirty="0">
                <a:ln/>
                <a:effectLst/>
              </a:rPr>
              <a:t>g/m3</a:t>
            </a:r>
          </a:p>
          <a:p>
            <a:pPr marL="285750" indent="-285750" algn="just">
              <a:spcAft>
                <a:spcPts val="600"/>
              </a:spcAft>
              <a:buFont typeface="Arial" panose="020B0604020202020204" pitchFamily="34" charset="0"/>
              <a:buChar char="•"/>
            </a:pPr>
            <a:r>
              <a:rPr lang="el-GR" sz="1600" dirty="0">
                <a:ln/>
              </a:rPr>
              <a:t>Σημαντική συμβολή στα </a:t>
            </a:r>
            <a:r>
              <a:rPr lang="el-GR" sz="1600" dirty="0" err="1">
                <a:ln/>
              </a:rPr>
              <a:t>αδενικοκαρκινώματα</a:t>
            </a:r>
            <a:r>
              <a:rPr lang="el-GR" sz="1600" dirty="0">
                <a:ln/>
              </a:rPr>
              <a:t> </a:t>
            </a:r>
            <a:endParaRPr lang="en-US" sz="1600" dirty="0">
              <a:ln/>
            </a:endParaRPr>
          </a:p>
          <a:p>
            <a:pPr algn="just">
              <a:spcAft>
                <a:spcPts val="600"/>
              </a:spcAft>
            </a:pPr>
            <a:r>
              <a:rPr lang="en-US" sz="1600" dirty="0">
                <a:ln/>
              </a:rPr>
              <a:t>      </a:t>
            </a:r>
            <a:r>
              <a:rPr lang="el-GR" sz="1600" dirty="0">
                <a:ln/>
              </a:rPr>
              <a:t>πνεύμονα στους μη καπνιστές</a:t>
            </a:r>
          </a:p>
          <a:p>
            <a:pPr marL="285750" indent="-285750" algn="just">
              <a:spcAft>
                <a:spcPts val="600"/>
              </a:spcAft>
              <a:buFont typeface="Arial" panose="020B0604020202020204" pitchFamily="34" charset="0"/>
              <a:buChar char="•"/>
            </a:pPr>
            <a:r>
              <a:rPr lang="el-GR" sz="1600" cap="none" spc="0" dirty="0">
                <a:ln/>
                <a:effectLst/>
              </a:rPr>
              <a:t>15% των </a:t>
            </a:r>
            <a:r>
              <a:rPr lang="el-GR" sz="1600" dirty="0">
                <a:ln/>
              </a:rPr>
              <a:t>θανάτων από καρκίνο πνεύμονα </a:t>
            </a:r>
            <a:endParaRPr lang="en-US" sz="1600" dirty="0">
              <a:ln/>
            </a:endParaRPr>
          </a:p>
          <a:p>
            <a:pPr algn="just">
              <a:spcAft>
                <a:spcPts val="600"/>
              </a:spcAft>
            </a:pPr>
            <a:r>
              <a:rPr lang="en-US" sz="1600" dirty="0">
                <a:ln/>
              </a:rPr>
              <a:t>       </a:t>
            </a:r>
            <a:r>
              <a:rPr lang="el-GR" sz="1600" dirty="0">
                <a:ln/>
              </a:rPr>
              <a:t>παγκοσμίως</a:t>
            </a:r>
            <a:endParaRPr lang="en-US" sz="1600" cap="none" spc="0" dirty="0">
              <a:ln/>
              <a:effectLst/>
            </a:endParaRPr>
          </a:p>
        </p:txBody>
      </p:sp>
      <p:pic>
        <p:nvPicPr>
          <p:cNvPr id="11" name="Picture 10" descr="A table with text on it&#10;&#10;Description automatically generated">
            <a:extLst>
              <a:ext uri="{FF2B5EF4-FFF2-40B4-BE49-F238E27FC236}">
                <a16:creationId xmlns:a16="http://schemas.microsoft.com/office/drawing/2014/main" id="{7CC79195-103A-FE90-B592-84DA767D1DB5}"/>
              </a:ext>
            </a:extLst>
          </p:cNvPr>
          <p:cNvPicPr>
            <a:picLocks noChangeAspect="1"/>
          </p:cNvPicPr>
          <p:nvPr/>
        </p:nvPicPr>
        <p:blipFill>
          <a:blip r:embed="rId2"/>
          <a:stretch>
            <a:fillRect/>
          </a:stretch>
        </p:blipFill>
        <p:spPr>
          <a:xfrm>
            <a:off x="5796192" y="1112295"/>
            <a:ext cx="5432898" cy="5227387"/>
          </a:xfrm>
          <a:prstGeom prst="rect">
            <a:avLst/>
          </a:prstGeom>
        </p:spPr>
      </p:pic>
      <p:pic>
        <p:nvPicPr>
          <p:cNvPr id="14" name="Picture 13" descr="A graph of cancer&#10;&#10;Description automatically generated">
            <a:extLst>
              <a:ext uri="{FF2B5EF4-FFF2-40B4-BE49-F238E27FC236}">
                <a16:creationId xmlns:a16="http://schemas.microsoft.com/office/drawing/2014/main" id="{3E04E66C-B0A9-1F7D-D64B-9DA638AD47D5}"/>
              </a:ext>
            </a:extLst>
          </p:cNvPr>
          <p:cNvPicPr>
            <a:picLocks noChangeAspect="1"/>
          </p:cNvPicPr>
          <p:nvPr/>
        </p:nvPicPr>
        <p:blipFill>
          <a:blip r:embed="rId3"/>
          <a:stretch>
            <a:fillRect/>
          </a:stretch>
        </p:blipFill>
        <p:spPr>
          <a:xfrm>
            <a:off x="1348274" y="3429000"/>
            <a:ext cx="3949110" cy="28425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77536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0165F-F3CA-BB38-4690-95DA798096E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2A3E83-F17C-5641-525D-0F0C6699592A}"/>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Ο </a:t>
            </a:r>
            <a:r>
              <a:rPr lang="el-GR" sz="4800" dirty="0" err="1"/>
              <a:t>αναδυ</a:t>
            </a:r>
            <a:r>
              <a:rPr lang="en-US" sz="4800" dirty="0" err="1"/>
              <a:t>ό</a:t>
            </a:r>
            <a:r>
              <a:rPr lang="el-GR" sz="4800" dirty="0" err="1"/>
              <a:t>μενος</a:t>
            </a:r>
            <a:r>
              <a:rPr lang="el-GR" sz="4800" dirty="0"/>
              <a:t> ρόλος των </a:t>
            </a:r>
            <a:r>
              <a:rPr lang="el-GR" sz="4800" dirty="0" err="1"/>
              <a:t>μικροπλαστικών</a:t>
            </a:r>
            <a:endParaRPr lang="en-US" sz="4800" dirty="0"/>
          </a:p>
        </p:txBody>
      </p:sp>
      <p:cxnSp>
        <p:nvCxnSpPr>
          <p:cNvPr id="5" name="Straight Connector 4">
            <a:extLst>
              <a:ext uri="{FF2B5EF4-FFF2-40B4-BE49-F238E27FC236}">
                <a16:creationId xmlns:a16="http://schemas.microsoft.com/office/drawing/2014/main" id="{9C4EF4AF-D020-F2AA-B698-E62FA9B6EC13}"/>
              </a:ext>
            </a:extLst>
          </p:cNvPr>
          <p:cNvCxnSpPr>
            <a:cxnSpLocks/>
          </p:cNvCxnSpPr>
          <p:nvPr/>
        </p:nvCxnSpPr>
        <p:spPr>
          <a:xfrm>
            <a:off x="513347" y="973777"/>
            <a:ext cx="11085095" cy="0"/>
          </a:xfrm>
          <a:prstGeom prst="line">
            <a:avLst/>
          </a:prstGeom>
        </p:spPr>
        <p:style>
          <a:lnRef idx="3">
            <a:schemeClr val="accent4"/>
          </a:lnRef>
          <a:fillRef idx="0">
            <a:schemeClr val="accent4"/>
          </a:fillRef>
          <a:effectRef idx="2">
            <a:schemeClr val="accent4"/>
          </a:effectRef>
          <a:fontRef idx="minor">
            <a:schemeClr val="tx1"/>
          </a:fontRef>
        </p:style>
      </p:cxnSp>
      <p:sp>
        <p:nvSpPr>
          <p:cNvPr id="7" name="TextBox 6">
            <a:extLst>
              <a:ext uri="{FF2B5EF4-FFF2-40B4-BE49-F238E27FC236}">
                <a16:creationId xmlns:a16="http://schemas.microsoft.com/office/drawing/2014/main" id="{3CC58503-B768-3451-7CCD-743DF9B7331F}"/>
              </a:ext>
            </a:extLst>
          </p:cNvPr>
          <p:cNvSpPr txBox="1"/>
          <p:nvPr/>
        </p:nvSpPr>
        <p:spPr>
          <a:xfrm>
            <a:off x="6055894" y="1366616"/>
            <a:ext cx="5404043" cy="1631216"/>
          </a:xfrm>
          <a:prstGeom prst="rect">
            <a:avLst/>
          </a:prstGeom>
          <a:noFill/>
        </p:spPr>
        <p:txBody>
          <a:bodyPr wrap="none" rtlCol="0">
            <a:spAutoFit/>
          </a:bodyPr>
          <a:lstStyle/>
          <a:p>
            <a:pPr marL="285750" indent="-285750" algn="just">
              <a:spcAft>
                <a:spcPts val="600"/>
              </a:spcAft>
              <a:buFont typeface="Arial" panose="020B0604020202020204" pitchFamily="34" charset="0"/>
              <a:buChar char="•"/>
            </a:pPr>
            <a:r>
              <a:rPr lang="el-GR" sz="1600" b="1" dirty="0">
                <a:ln/>
              </a:rPr>
              <a:t>Σωματίδια &lt;5</a:t>
            </a:r>
            <a:r>
              <a:rPr lang="en-US" sz="1600" b="1" dirty="0">
                <a:ln/>
              </a:rPr>
              <a:t>mm, </a:t>
            </a:r>
            <a:r>
              <a:rPr lang="el-GR" sz="1600" b="1" dirty="0">
                <a:ln/>
              </a:rPr>
              <a:t>παντού στο περιβάλλον</a:t>
            </a:r>
          </a:p>
          <a:p>
            <a:pPr marL="285750" indent="-285750" algn="just">
              <a:spcAft>
                <a:spcPts val="600"/>
              </a:spcAft>
              <a:buFont typeface="Arial" panose="020B0604020202020204" pitchFamily="34" charset="0"/>
              <a:buChar char="•"/>
            </a:pPr>
            <a:r>
              <a:rPr lang="el-GR" sz="1600" b="1" dirty="0">
                <a:ln/>
              </a:rPr>
              <a:t>Παραγωγή 460 </a:t>
            </a:r>
            <a:r>
              <a:rPr lang="el-GR" sz="1600" b="1" dirty="0" err="1">
                <a:ln/>
              </a:rPr>
              <a:t>εκατ</a:t>
            </a:r>
            <a:r>
              <a:rPr lang="el-GR" sz="1600" b="1" dirty="0">
                <a:ln/>
              </a:rPr>
              <a:t> τόνων πλαστικών παγκοσμίως</a:t>
            </a:r>
          </a:p>
          <a:p>
            <a:pPr marL="285750" indent="-285750" algn="just">
              <a:spcAft>
                <a:spcPts val="600"/>
              </a:spcAft>
              <a:buFont typeface="Arial" panose="020B0604020202020204" pitchFamily="34" charset="0"/>
              <a:buChar char="•"/>
            </a:pPr>
            <a:r>
              <a:rPr lang="el-GR" sz="1600" b="1" dirty="0" err="1">
                <a:ln/>
              </a:rPr>
              <a:t>Βιοσυσσώρευση</a:t>
            </a:r>
            <a:r>
              <a:rPr lang="el-GR" sz="1600" b="1" dirty="0">
                <a:ln/>
              </a:rPr>
              <a:t> στους ανθρώπινους ιστούς</a:t>
            </a:r>
          </a:p>
          <a:p>
            <a:pPr marL="285750" indent="-285750" algn="just">
              <a:spcAft>
                <a:spcPts val="600"/>
              </a:spcAft>
              <a:buFont typeface="Arial" panose="020B0604020202020204" pitchFamily="34" charset="0"/>
              <a:buChar char="•"/>
            </a:pPr>
            <a:r>
              <a:rPr lang="el-GR" sz="1600" b="1" dirty="0">
                <a:ln/>
              </a:rPr>
              <a:t>Πιθανοί υποκινητές των μονοπατιών καρκινογένεσης</a:t>
            </a:r>
          </a:p>
          <a:p>
            <a:pPr marL="285750" indent="-285750" algn="just">
              <a:spcAft>
                <a:spcPts val="600"/>
              </a:spcAft>
              <a:buFont typeface="Arial" panose="020B0604020202020204" pitchFamily="34" charset="0"/>
              <a:buChar char="•"/>
            </a:pPr>
            <a:r>
              <a:rPr lang="el-GR" sz="1600" b="1" dirty="0">
                <a:ln/>
              </a:rPr>
              <a:t>Συσχέτιση με καρκίνους ΓΕΣ</a:t>
            </a:r>
            <a:endParaRPr lang="en-US" sz="1600" b="1" dirty="0">
              <a:ln/>
            </a:endParaRPr>
          </a:p>
        </p:txBody>
      </p:sp>
      <p:pic>
        <p:nvPicPr>
          <p:cNvPr id="9" name="Picture 8" descr="A screenshot of a cell phone&#10;&#10;Description automatically generated">
            <a:extLst>
              <a:ext uri="{FF2B5EF4-FFF2-40B4-BE49-F238E27FC236}">
                <a16:creationId xmlns:a16="http://schemas.microsoft.com/office/drawing/2014/main" id="{FF056DEB-BD9D-2E45-25CC-137DD081DEB1}"/>
              </a:ext>
            </a:extLst>
          </p:cNvPr>
          <p:cNvPicPr>
            <a:picLocks noChangeAspect="1"/>
          </p:cNvPicPr>
          <p:nvPr/>
        </p:nvPicPr>
        <p:blipFill>
          <a:blip r:embed="rId2"/>
          <a:stretch>
            <a:fillRect/>
          </a:stretch>
        </p:blipFill>
        <p:spPr>
          <a:xfrm>
            <a:off x="513347" y="1307690"/>
            <a:ext cx="3722223" cy="1717396"/>
          </a:xfrm>
          <a:prstGeom prst="rect">
            <a:avLst/>
          </a:prstGeom>
        </p:spPr>
      </p:pic>
      <p:pic>
        <p:nvPicPr>
          <p:cNvPr id="12" name="Picture 11" descr="A diagram of a person's body&#10;&#10;Description automatically generated">
            <a:extLst>
              <a:ext uri="{FF2B5EF4-FFF2-40B4-BE49-F238E27FC236}">
                <a16:creationId xmlns:a16="http://schemas.microsoft.com/office/drawing/2014/main" id="{74536724-F767-F216-6C3B-AFA6A7AA620F}"/>
              </a:ext>
            </a:extLst>
          </p:cNvPr>
          <p:cNvPicPr>
            <a:picLocks noChangeAspect="1"/>
          </p:cNvPicPr>
          <p:nvPr/>
        </p:nvPicPr>
        <p:blipFill>
          <a:blip r:embed="rId3"/>
          <a:stretch>
            <a:fillRect/>
          </a:stretch>
        </p:blipFill>
        <p:spPr>
          <a:xfrm>
            <a:off x="513347" y="3328215"/>
            <a:ext cx="5273793" cy="3195298"/>
          </a:xfrm>
          <a:prstGeom prst="rect">
            <a:avLst/>
          </a:prstGeom>
        </p:spPr>
      </p:pic>
      <p:pic>
        <p:nvPicPr>
          <p:cNvPr id="15" name="Picture 14" descr="A diagram of a human body&#10;&#10;Description automatically generated">
            <a:extLst>
              <a:ext uri="{FF2B5EF4-FFF2-40B4-BE49-F238E27FC236}">
                <a16:creationId xmlns:a16="http://schemas.microsoft.com/office/drawing/2014/main" id="{718A814B-C100-278F-1B74-1BDB7E13AAFD}"/>
              </a:ext>
            </a:extLst>
          </p:cNvPr>
          <p:cNvPicPr>
            <a:picLocks noChangeAspect="1"/>
          </p:cNvPicPr>
          <p:nvPr/>
        </p:nvPicPr>
        <p:blipFill>
          <a:blip r:embed="rId4"/>
          <a:stretch>
            <a:fillRect/>
          </a:stretch>
        </p:blipFill>
        <p:spPr>
          <a:xfrm>
            <a:off x="6074083" y="3754758"/>
            <a:ext cx="5454589" cy="2583752"/>
          </a:xfrm>
          <a:prstGeom prst="rect">
            <a:avLst/>
          </a:prstGeom>
        </p:spPr>
      </p:pic>
    </p:spTree>
    <p:extLst>
      <p:ext uri="{BB962C8B-B14F-4D97-AF65-F5344CB8AC3E}">
        <p14:creationId xmlns:p14="http://schemas.microsoft.com/office/powerpoint/2010/main" val="4232281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7B5C9-3DC6-03EF-6C9E-DBCF3D50E4D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C734136-0161-4724-F59D-649343F9AC3F}"/>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Ακτινοβολία και καρκίνος</a:t>
            </a:r>
            <a:endParaRPr lang="en-US" sz="4800" dirty="0"/>
          </a:p>
        </p:txBody>
      </p:sp>
      <p:cxnSp>
        <p:nvCxnSpPr>
          <p:cNvPr id="5" name="Straight Connector 4">
            <a:extLst>
              <a:ext uri="{FF2B5EF4-FFF2-40B4-BE49-F238E27FC236}">
                <a16:creationId xmlns:a16="http://schemas.microsoft.com/office/drawing/2014/main" id="{844802A5-2158-8F58-0525-CB9F5DD65E14}"/>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TextBox 1">
            <a:extLst>
              <a:ext uri="{FF2B5EF4-FFF2-40B4-BE49-F238E27FC236}">
                <a16:creationId xmlns:a16="http://schemas.microsoft.com/office/drawing/2014/main" id="{B11F150B-C541-89B6-AB13-31AC73185469}"/>
              </a:ext>
            </a:extLst>
          </p:cNvPr>
          <p:cNvSpPr txBox="1"/>
          <p:nvPr/>
        </p:nvSpPr>
        <p:spPr>
          <a:xfrm>
            <a:off x="7706956" y="6642556"/>
            <a:ext cx="3905236" cy="215444"/>
          </a:xfrm>
          <a:prstGeom prst="rect">
            <a:avLst/>
          </a:prstGeom>
          <a:noFill/>
        </p:spPr>
        <p:txBody>
          <a:bodyPr wrap="none" rtlCol="0">
            <a:spAutoFit/>
          </a:bodyPr>
          <a:lstStyle/>
          <a:p>
            <a:r>
              <a:rPr lang="en-US" sz="800" dirty="0"/>
              <a:t>-</a:t>
            </a:r>
            <a:r>
              <a:rPr lang="en-US" sz="800" b="1" dirty="0"/>
              <a:t>Grimes DR. </a:t>
            </a:r>
            <a:r>
              <a:rPr lang="en-US" sz="800" dirty="0"/>
              <a:t>Radiofrequency radiation and Cancer. </a:t>
            </a:r>
            <a:r>
              <a:rPr lang="en-US" sz="800" i="1" dirty="0"/>
              <a:t>JAMA Oncol</a:t>
            </a:r>
            <a:r>
              <a:rPr lang="en-US" sz="800" dirty="0"/>
              <a:t>; 2022. 8(3):456-461.</a:t>
            </a:r>
          </a:p>
        </p:txBody>
      </p:sp>
      <p:pic>
        <p:nvPicPr>
          <p:cNvPr id="3076" name="Picture 4">
            <a:extLst>
              <a:ext uri="{FF2B5EF4-FFF2-40B4-BE49-F238E27FC236}">
                <a16:creationId xmlns:a16="http://schemas.microsoft.com/office/drawing/2014/main" id="{05C62E2F-B282-ADED-C24B-084D5DE51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90" y="2276538"/>
            <a:ext cx="10243487" cy="39093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35A4AF5-E2FC-FE5C-C0E1-4158C52AFA93}"/>
              </a:ext>
            </a:extLst>
          </p:cNvPr>
          <p:cNvSpPr txBox="1"/>
          <p:nvPr/>
        </p:nvSpPr>
        <p:spPr>
          <a:xfrm>
            <a:off x="3888504" y="1430465"/>
            <a:ext cx="4414991" cy="523220"/>
          </a:xfrm>
          <a:prstGeom prst="rect">
            <a:avLst/>
          </a:prstGeom>
          <a:noFill/>
          <a:ln>
            <a:noFill/>
          </a:ln>
        </p:spPr>
        <p:style>
          <a:lnRef idx="0">
            <a:scrgbClr r="0" g="0" b="0"/>
          </a:lnRef>
          <a:fillRef idx="0">
            <a:scrgbClr r="0" g="0" b="0"/>
          </a:fillRef>
          <a:effectRef idx="0">
            <a:scrgbClr r="0" g="0" b="0"/>
          </a:effectRef>
          <a:fontRef idx="minor">
            <a:schemeClr val="accent1"/>
          </a:fontRef>
        </p:style>
        <p:txBody>
          <a:bodyPr wrap="none" rtlCol="0">
            <a:spAutoFit/>
          </a:bodyPr>
          <a:lstStyle/>
          <a:p>
            <a:r>
              <a:rPr lang="el-GR" sz="2800" b="1" i="1" dirty="0" err="1">
                <a:solidFill>
                  <a:schemeClr val="tx2">
                    <a:lumMod val="50000"/>
                    <a:lumOff val="50000"/>
                  </a:schemeClr>
                </a:solidFill>
              </a:rPr>
              <a:t>Ηλεκτρομανγητικό</a:t>
            </a:r>
            <a:r>
              <a:rPr lang="el-GR" sz="2800" b="1" i="1" dirty="0">
                <a:solidFill>
                  <a:schemeClr val="tx2">
                    <a:lumMod val="50000"/>
                    <a:lumOff val="50000"/>
                  </a:schemeClr>
                </a:solidFill>
              </a:rPr>
              <a:t> φάσμα</a:t>
            </a:r>
            <a:endParaRPr lang="en-US" sz="2800" b="1" i="1" dirty="0">
              <a:solidFill>
                <a:schemeClr val="tx2">
                  <a:lumMod val="50000"/>
                  <a:lumOff val="50000"/>
                </a:schemeClr>
              </a:solidFill>
            </a:endParaRPr>
          </a:p>
        </p:txBody>
      </p:sp>
      <p:sp>
        <p:nvSpPr>
          <p:cNvPr id="7" name="Rounded Rectangle 6">
            <a:extLst>
              <a:ext uri="{FF2B5EF4-FFF2-40B4-BE49-F238E27FC236}">
                <a16:creationId xmlns:a16="http://schemas.microsoft.com/office/drawing/2014/main" id="{9AD82E67-B057-399A-97D7-61243262E930}"/>
              </a:ext>
            </a:extLst>
          </p:cNvPr>
          <p:cNvSpPr/>
          <p:nvPr/>
        </p:nvSpPr>
        <p:spPr>
          <a:xfrm>
            <a:off x="2720898" y="5263376"/>
            <a:ext cx="1416204" cy="1037063"/>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807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281F8-2B7B-6650-36EF-221A268C5F2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A669E5B-B455-9ADD-11A4-543C9FD68944}"/>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Μηχανισμός καρκινογένεσης από ακτινοβολία</a:t>
            </a:r>
            <a:endParaRPr lang="en-US" sz="4800" dirty="0"/>
          </a:p>
        </p:txBody>
      </p:sp>
      <p:cxnSp>
        <p:nvCxnSpPr>
          <p:cNvPr id="5" name="Straight Connector 4">
            <a:extLst>
              <a:ext uri="{FF2B5EF4-FFF2-40B4-BE49-F238E27FC236}">
                <a16:creationId xmlns:a16="http://schemas.microsoft.com/office/drawing/2014/main" id="{32D76606-5EB5-70EC-B3B8-D68B404F6B3E}"/>
              </a:ext>
            </a:extLst>
          </p:cNvPr>
          <p:cNvCxnSpPr>
            <a:cxnSpLocks/>
          </p:cNvCxnSpPr>
          <p:nvPr/>
        </p:nvCxnSpPr>
        <p:spPr>
          <a:xfrm>
            <a:off x="326875" y="973777"/>
            <a:ext cx="11494416" cy="0"/>
          </a:xfrm>
          <a:prstGeom prst="line">
            <a:avLst/>
          </a:prstGeom>
        </p:spPr>
        <p:style>
          <a:lnRef idx="3">
            <a:schemeClr val="accent4"/>
          </a:lnRef>
          <a:fillRef idx="0">
            <a:schemeClr val="accent4"/>
          </a:fillRef>
          <a:effectRef idx="2">
            <a:schemeClr val="accent4"/>
          </a:effectRef>
          <a:fontRef idx="minor">
            <a:schemeClr val="tx1"/>
          </a:fontRef>
        </p:style>
      </p:cxnSp>
      <p:pic>
        <p:nvPicPr>
          <p:cNvPr id="14338" name="Picture 2">
            <a:extLst>
              <a:ext uri="{FF2B5EF4-FFF2-40B4-BE49-F238E27FC236}">
                <a16:creationId xmlns:a16="http://schemas.microsoft.com/office/drawing/2014/main" id="{EF9F211B-7843-5354-DFB0-92FB6D7607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0395" y="1429803"/>
            <a:ext cx="3860478" cy="48952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A0BCC7-49E6-6074-E84B-10B177BC3735}"/>
              </a:ext>
            </a:extLst>
          </p:cNvPr>
          <p:cNvSpPr txBox="1"/>
          <p:nvPr/>
        </p:nvSpPr>
        <p:spPr>
          <a:xfrm>
            <a:off x="5875847" y="6642556"/>
            <a:ext cx="6327373" cy="215444"/>
          </a:xfrm>
          <a:prstGeom prst="rect">
            <a:avLst/>
          </a:prstGeom>
          <a:noFill/>
        </p:spPr>
        <p:txBody>
          <a:bodyPr wrap="none" rtlCol="0">
            <a:spAutoFit/>
          </a:bodyPr>
          <a:lstStyle/>
          <a:p>
            <a:r>
              <a:rPr lang="en-US" sz="800" dirty="0"/>
              <a:t>-</a:t>
            </a:r>
            <a:r>
              <a:rPr lang="en-US" sz="800" b="1" dirty="0"/>
              <a:t>Little MP. </a:t>
            </a:r>
            <a:r>
              <a:rPr lang="en-US" sz="800" dirty="0"/>
              <a:t>Cancer after exposure to radiation in the course of treatment for benign and malignant disease. </a:t>
            </a:r>
            <a:r>
              <a:rPr lang="en-US" sz="800" i="1" dirty="0"/>
              <a:t>Lancet Oncol</a:t>
            </a:r>
            <a:r>
              <a:rPr lang="en-US" sz="800" dirty="0"/>
              <a:t>; 2001. 2(4):212-220.</a:t>
            </a:r>
          </a:p>
        </p:txBody>
      </p:sp>
      <p:sp>
        <p:nvSpPr>
          <p:cNvPr id="9" name="TextBox 8">
            <a:extLst>
              <a:ext uri="{FF2B5EF4-FFF2-40B4-BE49-F238E27FC236}">
                <a16:creationId xmlns:a16="http://schemas.microsoft.com/office/drawing/2014/main" id="{7C60A6EC-BAAC-40AB-8027-57CC7599CDFC}"/>
              </a:ext>
            </a:extLst>
          </p:cNvPr>
          <p:cNvSpPr txBox="1"/>
          <p:nvPr/>
        </p:nvSpPr>
        <p:spPr>
          <a:xfrm>
            <a:off x="8408399" y="6048049"/>
            <a:ext cx="1883849" cy="261610"/>
          </a:xfrm>
          <a:prstGeom prst="rect">
            <a:avLst/>
          </a:prstGeom>
          <a:noFill/>
        </p:spPr>
        <p:txBody>
          <a:bodyPr wrap="none" rtlCol="0">
            <a:spAutoFit/>
          </a:bodyPr>
          <a:lstStyle/>
          <a:p>
            <a:r>
              <a:rPr lang="en-US" sz="1100" i="1" dirty="0"/>
              <a:t>*LET= Linear Energy transfer</a:t>
            </a:r>
          </a:p>
        </p:txBody>
      </p:sp>
      <p:sp>
        <p:nvSpPr>
          <p:cNvPr id="11" name="TextBox 10">
            <a:extLst>
              <a:ext uri="{FF2B5EF4-FFF2-40B4-BE49-F238E27FC236}">
                <a16:creationId xmlns:a16="http://schemas.microsoft.com/office/drawing/2014/main" id="{87FE5A26-20BD-3323-55EA-A5BD26B375E1}"/>
              </a:ext>
            </a:extLst>
          </p:cNvPr>
          <p:cNvSpPr txBox="1"/>
          <p:nvPr/>
        </p:nvSpPr>
        <p:spPr>
          <a:xfrm>
            <a:off x="648182" y="2100383"/>
            <a:ext cx="5937844" cy="2960875"/>
          </a:xfrm>
          <a:prstGeom prst="rect">
            <a:avLst/>
          </a:prstGeom>
          <a:noFill/>
        </p:spPr>
        <p:txBody>
          <a:bodyPr wrap="none" rtlCol="0">
            <a:spAutoFit/>
          </a:bodyPr>
          <a:lstStyle/>
          <a:p>
            <a:pPr>
              <a:lnSpc>
                <a:spcPct val="150000"/>
              </a:lnSpc>
            </a:pPr>
            <a:r>
              <a:rPr lang="en-US" b="1" dirty="0"/>
              <a:t>-</a:t>
            </a:r>
            <a:r>
              <a:rPr lang="en-US" b="1" dirty="0" err="1"/>
              <a:t>Ά</a:t>
            </a:r>
            <a:r>
              <a:rPr lang="el-GR" b="1" dirty="0" err="1"/>
              <a:t>μεση</a:t>
            </a:r>
            <a:r>
              <a:rPr lang="el-GR" b="1" dirty="0"/>
              <a:t> βλάβη</a:t>
            </a:r>
          </a:p>
          <a:p>
            <a:pPr>
              <a:lnSpc>
                <a:spcPct val="150000"/>
              </a:lnSpc>
            </a:pPr>
            <a:r>
              <a:rPr lang="el-GR" dirty="0"/>
              <a:t>=Ιονισμός των μορίων </a:t>
            </a:r>
            <a:r>
              <a:rPr lang="en-US" dirty="0"/>
              <a:t>DNA </a:t>
            </a:r>
            <a:r>
              <a:rPr lang="el-GR" dirty="0"/>
              <a:t>και καταστροφή της έλικας</a:t>
            </a:r>
            <a:endParaRPr lang="en-US" dirty="0"/>
          </a:p>
          <a:p>
            <a:pPr>
              <a:lnSpc>
                <a:spcPct val="150000"/>
              </a:lnSpc>
            </a:pPr>
            <a:r>
              <a:rPr lang="el-GR" dirty="0"/>
              <a:t>πχ, α-σωματίδια, νετρόνια</a:t>
            </a:r>
          </a:p>
          <a:p>
            <a:pPr>
              <a:lnSpc>
                <a:spcPct val="150000"/>
              </a:lnSpc>
            </a:pPr>
            <a:endParaRPr lang="el-GR" dirty="0"/>
          </a:p>
          <a:p>
            <a:pPr>
              <a:lnSpc>
                <a:spcPct val="150000"/>
              </a:lnSpc>
            </a:pPr>
            <a:r>
              <a:rPr lang="el-GR" b="1" dirty="0"/>
              <a:t>-Έμμεση βλάβη </a:t>
            </a:r>
          </a:p>
          <a:p>
            <a:pPr>
              <a:lnSpc>
                <a:spcPct val="150000"/>
              </a:lnSpc>
            </a:pPr>
            <a:r>
              <a:rPr lang="el-GR" dirty="0"/>
              <a:t>=Ρ</a:t>
            </a:r>
            <a:r>
              <a:rPr lang="en-US" dirty="0" err="1"/>
              <a:t>ί</a:t>
            </a:r>
            <a:r>
              <a:rPr lang="el-GR" dirty="0" err="1"/>
              <a:t>ζες</a:t>
            </a:r>
            <a:r>
              <a:rPr lang="el-GR" dirty="0"/>
              <a:t> υδροξυλίου παράγονται από τη </a:t>
            </a:r>
            <a:r>
              <a:rPr lang="el-GR" dirty="0" err="1"/>
              <a:t>ραδιόλυση</a:t>
            </a:r>
            <a:r>
              <a:rPr lang="el-GR" dirty="0"/>
              <a:t> του </a:t>
            </a:r>
            <a:r>
              <a:rPr lang="en-US" dirty="0"/>
              <a:t>H2O</a:t>
            </a:r>
            <a:endParaRPr lang="el-GR" dirty="0"/>
          </a:p>
          <a:p>
            <a:pPr>
              <a:lnSpc>
                <a:spcPct val="150000"/>
              </a:lnSpc>
            </a:pPr>
            <a:r>
              <a:rPr lang="el-GR" dirty="0"/>
              <a:t>Πχ, </a:t>
            </a:r>
            <a:r>
              <a:rPr lang="en-US" dirty="0"/>
              <a:t>X-rays, </a:t>
            </a:r>
            <a:r>
              <a:rPr lang="el-GR" dirty="0"/>
              <a:t>γ</a:t>
            </a:r>
            <a:r>
              <a:rPr lang="en-US" dirty="0"/>
              <a:t>-rays</a:t>
            </a:r>
          </a:p>
        </p:txBody>
      </p:sp>
    </p:spTree>
    <p:extLst>
      <p:ext uri="{BB962C8B-B14F-4D97-AF65-F5344CB8AC3E}">
        <p14:creationId xmlns:p14="http://schemas.microsoft.com/office/powerpoint/2010/main" val="598796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6B141-760A-10AE-B6E3-9C9A800BC45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844C04C-C705-FB60-CAA6-13DCADF88898}"/>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Επιδρ</a:t>
            </a:r>
            <a:r>
              <a:rPr lang="en-US" sz="4800" dirty="0" err="1"/>
              <a:t>ά</a:t>
            </a:r>
            <a:r>
              <a:rPr lang="el-GR" sz="4800" dirty="0"/>
              <a:t>σεις της </a:t>
            </a:r>
            <a:r>
              <a:rPr lang="el-GR" sz="4800" dirty="0" err="1"/>
              <a:t>ιον</a:t>
            </a:r>
            <a:r>
              <a:rPr lang="en-US" sz="4800" dirty="0" err="1"/>
              <a:t>ί</a:t>
            </a:r>
            <a:r>
              <a:rPr lang="el-GR" sz="4800" dirty="0"/>
              <a:t>ζουσας ακτινοβολίας</a:t>
            </a:r>
            <a:endParaRPr lang="en-US" sz="4800" dirty="0"/>
          </a:p>
        </p:txBody>
      </p:sp>
      <p:cxnSp>
        <p:nvCxnSpPr>
          <p:cNvPr id="5" name="Straight Connector 4">
            <a:extLst>
              <a:ext uri="{FF2B5EF4-FFF2-40B4-BE49-F238E27FC236}">
                <a16:creationId xmlns:a16="http://schemas.microsoft.com/office/drawing/2014/main" id="{2428AA0D-D0D9-24EA-D11D-C2DB1C1E30B2}"/>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2290" name="Picture 2">
            <a:extLst>
              <a:ext uri="{FF2B5EF4-FFF2-40B4-BE49-F238E27FC236}">
                <a16:creationId xmlns:a16="http://schemas.microsoft.com/office/drawing/2014/main" id="{D6721D35-6C23-581A-819F-A3BD81096C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704" y="2231328"/>
            <a:ext cx="5304714" cy="32107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6DF65AD-7AF5-CDBE-FA38-523E689D4642}"/>
              </a:ext>
            </a:extLst>
          </p:cNvPr>
          <p:cNvPicPr>
            <a:picLocks noChangeAspect="1"/>
          </p:cNvPicPr>
          <p:nvPr/>
        </p:nvPicPr>
        <p:blipFill>
          <a:blip r:embed="rId3"/>
          <a:stretch>
            <a:fillRect/>
          </a:stretch>
        </p:blipFill>
        <p:spPr>
          <a:xfrm>
            <a:off x="1017447" y="2040302"/>
            <a:ext cx="5364612" cy="191025"/>
          </a:xfrm>
          <a:prstGeom prst="rect">
            <a:avLst/>
          </a:prstGeom>
        </p:spPr>
      </p:pic>
      <p:sp>
        <p:nvSpPr>
          <p:cNvPr id="6" name="TextBox 5">
            <a:extLst>
              <a:ext uri="{FF2B5EF4-FFF2-40B4-BE49-F238E27FC236}">
                <a16:creationId xmlns:a16="http://schemas.microsoft.com/office/drawing/2014/main" id="{1B70EC0B-3498-ED26-6154-25CEB5428B72}"/>
              </a:ext>
            </a:extLst>
          </p:cNvPr>
          <p:cNvSpPr txBox="1"/>
          <p:nvPr/>
        </p:nvSpPr>
        <p:spPr>
          <a:xfrm>
            <a:off x="2768867" y="1271701"/>
            <a:ext cx="6658489" cy="400110"/>
          </a:xfrm>
          <a:prstGeom prst="rect">
            <a:avLst/>
          </a:prstGeom>
          <a:noFill/>
        </p:spPr>
        <p:txBody>
          <a:bodyPr wrap="none" rtlCol="0">
            <a:spAutoFit/>
          </a:bodyPr>
          <a:lstStyle/>
          <a:p>
            <a:r>
              <a:rPr lang="en-US" sz="2000" b="1" dirty="0" err="1">
                <a:solidFill>
                  <a:schemeClr val="tx2">
                    <a:lumMod val="75000"/>
                    <a:lumOff val="25000"/>
                  </a:schemeClr>
                </a:solidFill>
              </a:rPr>
              <a:t>Fukosima</a:t>
            </a:r>
            <a:r>
              <a:rPr lang="el-GR" sz="2000" b="1" dirty="0">
                <a:solidFill>
                  <a:schemeClr val="tx2">
                    <a:lumMod val="75000"/>
                    <a:lumOff val="25000"/>
                  </a:schemeClr>
                </a:solidFill>
              </a:rPr>
              <a:t>-</a:t>
            </a:r>
            <a:r>
              <a:rPr lang="en-US" sz="2000" b="1" dirty="0">
                <a:solidFill>
                  <a:schemeClr val="tx2">
                    <a:lumMod val="75000"/>
                    <a:lumOff val="25000"/>
                  </a:schemeClr>
                </a:solidFill>
              </a:rPr>
              <a:t>Nagasaki cohort</a:t>
            </a:r>
            <a:r>
              <a:rPr lang="el-GR" sz="2000" b="1" dirty="0">
                <a:solidFill>
                  <a:schemeClr val="tx2">
                    <a:lumMod val="75000"/>
                    <a:lumOff val="25000"/>
                  </a:schemeClr>
                </a:solidFill>
              </a:rPr>
              <a:t> (</a:t>
            </a:r>
            <a:r>
              <a:rPr lang="en-US" sz="2000" b="1" dirty="0">
                <a:solidFill>
                  <a:schemeClr val="tx2">
                    <a:lumMod val="75000"/>
                    <a:lumOff val="25000"/>
                  </a:schemeClr>
                </a:solidFill>
              </a:rPr>
              <a:t>Life Span Study-LSS cohort)</a:t>
            </a:r>
          </a:p>
        </p:txBody>
      </p:sp>
      <p:sp>
        <p:nvSpPr>
          <p:cNvPr id="11" name="TextBox 10">
            <a:extLst>
              <a:ext uri="{FF2B5EF4-FFF2-40B4-BE49-F238E27FC236}">
                <a16:creationId xmlns:a16="http://schemas.microsoft.com/office/drawing/2014/main" id="{7B8BA5B7-9138-47EA-7BFA-2CB06BF8B076}"/>
              </a:ext>
            </a:extLst>
          </p:cNvPr>
          <p:cNvSpPr txBox="1"/>
          <p:nvPr/>
        </p:nvSpPr>
        <p:spPr>
          <a:xfrm>
            <a:off x="1017447" y="5699557"/>
            <a:ext cx="2920864" cy="369332"/>
          </a:xfrm>
          <a:prstGeom prst="rect">
            <a:avLst/>
          </a:prstGeom>
          <a:noFill/>
        </p:spPr>
        <p:txBody>
          <a:bodyPr wrap="none" rtlCol="0">
            <a:spAutoFit/>
          </a:bodyPr>
          <a:lstStyle/>
          <a:p>
            <a:r>
              <a:rPr lang="en-US" dirty="0"/>
              <a:t>+Leukemia ERR </a:t>
            </a:r>
            <a:r>
              <a:rPr lang="en-US" dirty="0">
                <a:sym typeface="Wingdings" pitchFamily="2" charset="2"/>
              </a:rPr>
              <a:t> 3.0 – 5.0 </a:t>
            </a:r>
            <a:endParaRPr lang="en-US" dirty="0"/>
          </a:p>
        </p:txBody>
      </p:sp>
      <p:pic>
        <p:nvPicPr>
          <p:cNvPr id="12294" name="Picture 6">
            <a:extLst>
              <a:ext uri="{FF2B5EF4-FFF2-40B4-BE49-F238E27FC236}">
                <a16:creationId xmlns:a16="http://schemas.microsoft.com/office/drawing/2014/main" id="{3A5DDAE2-A4D4-F2BE-070F-492F947B86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3500" y="2135815"/>
            <a:ext cx="3998413" cy="330626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C67D2628-01B7-17BB-7C26-BFCC95811074}"/>
              </a:ext>
            </a:extLst>
          </p:cNvPr>
          <p:cNvSpPr txBox="1"/>
          <p:nvPr/>
        </p:nvSpPr>
        <p:spPr>
          <a:xfrm>
            <a:off x="6813500" y="5672208"/>
            <a:ext cx="5227713" cy="830997"/>
          </a:xfrm>
          <a:prstGeom prst="rect">
            <a:avLst/>
          </a:prstGeom>
          <a:solidFill>
            <a:schemeClr val="tx2">
              <a:lumMod val="10000"/>
              <a:lumOff val="90000"/>
            </a:schemeClr>
          </a:solidFill>
          <a:ln>
            <a:solidFill>
              <a:schemeClr val="tx2"/>
            </a:solidFill>
          </a:ln>
        </p:spPr>
        <p:txBody>
          <a:bodyPr wrap="none" rtlCol="0">
            <a:spAutoFit/>
          </a:bodyPr>
          <a:lstStyle/>
          <a:p>
            <a:pPr algn="ctr"/>
            <a:r>
              <a:rPr lang="en-US" sz="1600" b="1" dirty="0"/>
              <a:t>Linear-no-threshold model (LNT)</a:t>
            </a:r>
          </a:p>
          <a:p>
            <a:pPr algn="ctr"/>
            <a:r>
              <a:rPr lang="el-GR" sz="1600" i="1" dirty="0"/>
              <a:t>Ο κ</a:t>
            </a:r>
            <a:r>
              <a:rPr lang="en-US" sz="1600" i="1" dirty="0" err="1"/>
              <a:t>ί</a:t>
            </a:r>
            <a:r>
              <a:rPr lang="el-GR" sz="1600" i="1" dirty="0" err="1"/>
              <a:t>νδυνος</a:t>
            </a:r>
            <a:r>
              <a:rPr lang="el-GR" sz="1600" i="1" dirty="0"/>
              <a:t> για καρκίνο αυξάνεται εκθετικά με την </a:t>
            </a:r>
          </a:p>
          <a:p>
            <a:pPr algn="ctr"/>
            <a:r>
              <a:rPr lang="el-GR" sz="1600" i="1" dirty="0"/>
              <a:t>έκθεση σε ακτινοβολία, χωρίς να υπάρχει ασφαλής ουδός</a:t>
            </a:r>
            <a:endParaRPr lang="en-US" sz="1600" i="1" dirty="0"/>
          </a:p>
        </p:txBody>
      </p:sp>
    </p:spTree>
    <p:extLst>
      <p:ext uri="{BB962C8B-B14F-4D97-AF65-F5344CB8AC3E}">
        <p14:creationId xmlns:p14="http://schemas.microsoft.com/office/powerpoint/2010/main" val="1356613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AB03B-0F13-73C7-DDC3-E6AC35348BC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0947A09-8C58-2DF9-C135-C9744B58A5B6}"/>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Επιδρ</a:t>
            </a:r>
            <a:r>
              <a:rPr lang="en-US" sz="4800" dirty="0" err="1"/>
              <a:t>ά</a:t>
            </a:r>
            <a:r>
              <a:rPr lang="el-GR" sz="4800" dirty="0"/>
              <a:t>σεις της </a:t>
            </a:r>
            <a:r>
              <a:rPr lang="el-GR" sz="4800" dirty="0" err="1"/>
              <a:t>ιον</a:t>
            </a:r>
            <a:r>
              <a:rPr lang="en-US" sz="4800" dirty="0" err="1"/>
              <a:t>ί</a:t>
            </a:r>
            <a:r>
              <a:rPr lang="el-GR" sz="4800" dirty="0"/>
              <a:t>ζουσας ακτινοβολίας</a:t>
            </a:r>
            <a:endParaRPr lang="en-US" sz="4800" dirty="0"/>
          </a:p>
        </p:txBody>
      </p:sp>
      <p:cxnSp>
        <p:nvCxnSpPr>
          <p:cNvPr id="5" name="Straight Connector 4">
            <a:extLst>
              <a:ext uri="{FF2B5EF4-FFF2-40B4-BE49-F238E27FC236}">
                <a16:creationId xmlns:a16="http://schemas.microsoft.com/office/drawing/2014/main" id="{02B0A59C-7C2B-5B93-56BE-034268478FB9}"/>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2292" name="Picture 4">
            <a:extLst>
              <a:ext uri="{FF2B5EF4-FFF2-40B4-BE49-F238E27FC236}">
                <a16:creationId xmlns:a16="http://schemas.microsoft.com/office/drawing/2014/main" id="{1060CC81-7337-B61B-44AD-A8D0210C4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90" y="1148670"/>
            <a:ext cx="3624639" cy="271847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81F9B9A-FA02-9288-51B1-37905A94E524}"/>
              </a:ext>
            </a:extLst>
          </p:cNvPr>
          <p:cNvSpPr txBox="1"/>
          <p:nvPr/>
        </p:nvSpPr>
        <p:spPr>
          <a:xfrm>
            <a:off x="4773893" y="4416419"/>
            <a:ext cx="7197098" cy="369332"/>
          </a:xfrm>
          <a:prstGeom prst="rect">
            <a:avLst/>
          </a:prstGeom>
          <a:noFill/>
        </p:spPr>
        <p:txBody>
          <a:bodyPr wrap="none" rtlCol="0">
            <a:spAutoFit/>
          </a:bodyPr>
          <a:lstStyle/>
          <a:p>
            <a:r>
              <a:rPr lang="el-GR" b="1" dirty="0" err="1">
                <a:solidFill>
                  <a:schemeClr val="tx2">
                    <a:lumMod val="75000"/>
                    <a:lumOff val="25000"/>
                  </a:schemeClr>
                </a:solidFill>
              </a:rPr>
              <a:t>Επιδημιολογικ</a:t>
            </a:r>
            <a:r>
              <a:rPr lang="en-US" b="1" dirty="0" err="1">
                <a:solidFill>
                  <a:schemeClr val="tx2">
                    <a:lumMod val="75000"/>
                    <a:lumOff val="25000"/>
                  </a:schemeClr>
                </a:solidFill>
              </a:rPr>
              <a:t>έ</a:t>
            </a:r>
            <a:r>
              <a:rPr lang="el-GR" b="1" dirty="0">
                <a:solidFill>
                  <a:schemeClr val="tx2">
                    <a:lumMod val="75000"/>
                    <a:lumOff val="25000"/>
                  </a:schemeClr>
                </a:solidFill>
              </a:rPr>
              <a:t>ς μελέτες για έκθεση στο κάδμιο και στην ιοδίνη-131</a:t>
            </a:r>
            <a:endParaRPr lang="en-US" b="1" dirty="0">
              <a:solidFill>
                <a:schemeClr val="tx2">
                  <a:lumMod val="75000"/>
                  <a:lumOff val="25000"/>
                </a:schemeClr>
              </a:solidFill>
            </a:endParaRPr>
          </a:p>
        </p:txBody>
      </p:sp>
      <p:pic>
        <p:nvPicPr>
          <p:cNvPr id="8" name="Picture 7" descr="A map of the country&#10;&#10;Description automatically generated">
            <a:extLst>
              <a:ext uri="{FF2B5EF4-FFF2-40B4-BE49-F238E27FC236}">
                <a16:creationId xmlns:a16="http://schemas.microsoft.com/office/drawing/2014/main" id="{7CD3236A-E3E4-F42D-75B1-4A1D28703B87}"/>
              </a:ext>
            </a:extLst>
          </p:cNvPr>
          <p:cNvPicPr>
            <a:picLocks noChangeAspect="1"/>
          </p:cNvPicPr>
          <p:nvPr/>
        </p:nvPicPr>
        <p:blipFill>
          <a:blip r:embed="rId3"/>
          <a:stretch>
            <a:fillRect/>
          </a:stretch>
        </p:blipFill>
        <p:spPr>
          <a:xfrm>
            <a:off x="4899024" y="1234431"/>
            <a:ext cx="3473418" cy="2632718"/>
          </a:xfrm>
          <a:prstGeom prst="rect">
            <a:avLst/>
          </a:prstGeom>
        </p:spPr>
      </p:pic>
      <p:pic>
        <p:nvPicPr>
          <p:cNvPr id="10" name="Picture 2">
            <a:extLst>
              <a:ext uri="{FF2B5EF4-FFF2-40B4-BE49-F238E27FC236}">
                <a16:creationId xmlns:a16="http://schemas.microsoft.com/office/drawing/2014/main" id="{C8C0D290-4D26-D25C-672D-43DD3EA68C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190" y="3867149"/>
            <a:ext cx="3624639" cy="271847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6176CFB-88E3-12F5-F66A-D80E1C79A1D9}"/>
              </a:ext>
            </a:extLst>
          </p:cNvPr>
          <p:cNvSpPr txBox="1"/>
          <p:nvPr/>
        </p:nvSpPr>
        <p:spPr>
          <a:xfrm>
            <a:off x="4711023" y="4785751"/>
            <a:ext cx="6574236" cy="1323439"/>
          </a:xfrm>
          <a:prstGeom prst="rect">
            <a:avLst/>
          </a:prstGeom>
          <a:noFill/>
        </p:spPr>
        <p:txBody>
          <a:bodyPr wrap="none" rtlCol="0">
            <a:spAutoFit/>
          </a:bodyPr>
          <a:lstStyle/>
          <a:p>
            <a:pPr marL="285750" indent="-285750">
              <a:buFont typeface="Arial" panose="020B0604020202020204" pitchFamily="34" charset="0"/>
              <a:buChar char="•"/>
            </a:pPr>
            <a:r>
              <a:rPr lang="el-GR" sz="1600" dirty="0"/>
              <a:t>Συσχέτιση με </a:t>
            </a:r>
            <a:r>
              <a:rPr lang="en-US" sz="1600" dirty="0"/>
              <a:t>Ca </a:t>
            </a:r>
            <a:r>
              <a:rPr lang="el-GR" sz="1600" dirty="0"/>
              <a:t>θυρεοειδούς σε παιδιά έως 4 ετών</a:t>
            </a:r>
          </a:p>
          <a:p>
            <a:pPr marL="285750" indent="-285750">
              <a:buFont typeface="Arial" panose="020B0604020202020204" pitchFamily="34" charset="0"/>
              <a:buChar char="•"/>
            </a:pPr>
            <a:r>
              <a:rPr lang="el-GR" sz="1600" dirty="0"/>
              <a:t>Πιθανώς από έκθεση στο γάλα</a:t>
            </a:r>
          </a:p>
          <a:p>
            <a:pPr marL="285750" indent="-285750">
              <a:buFont typeface="Arial" panose="020B0604020202020204" pitchFamily="34" charset="0"/>
              <a:buChar char="•"/>
            </a:pPr>
            <a:r>
              <a:rPr lang="el-GR" sz="1600" dirty="0"/>
              <a:t>Παιδιά που γεννήθηκαν μετά το ατύχημα δεν παρουσίασαν συσχέτιση</a:t>
            </a:r>
          </a:p>
          <a:p>
            <a:r>
              <a:rPr lang="el-GR" sz="1600" dirty="0"/>
              <a:t>      (χρόνος ημίσειας ζωής Ι-131, 8 ημέρες)</a:t>
            </a:r>
          </a:p>
          <a:p>
            <a:pPr marL="285750" indent="-285750">
              <a:buFont typeface="Arial" panose="020B0604020202020204" pitchFamily="34" charset="0"/>
              <a:buChar char="•"/>
            </a:pPr>
            <a:r>
              <a:rPr lang="el-GR" sz="1600" dirty="0"/>
              <a:t>Μη τεκμηριωμένη συσχέτιση με άλλες κακοήθειες</a:t>
            </a:r>
            <a:endParaRPr lang="en-US" sz="1600" dirty="0"/>
          </a:p>
        </p:txBody>
      </p:sp>
    </p:spTree>
    <p:extLst>
      <p:ext uri="{BB962C8B-B14F-4D97-AF65-F5344CB8AC3E}">
        <p14:creationId xmlns:p14="http://schemas.microsoft.com/office/powerpoint/2010/main" val="12738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47867-95BE-C670-2F02-F8C942B36B9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9D8FDC2-15E3-9F7B-5AE0-61B4DC42AB5D}"/>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Ιατρογενής</a:t>
            </a:r>
            <a:r>
              <a:rPr lang="el-GR" sz="4800" dirty="0"/>
              <a:t> ακτινοβολία</a:t>
            </a:r>
            <a:endParaRPr lang="en-US" sz="4800" dirty="0"/>
          </a:p>
        </p:txBody>
      </p:sp>
      <p:cxnSp>
        <p:nvCxnSpPr>
          <p:cNvPr id="5" name="Straight Connector 4">
            <a:extLst>
              <a:ext uri="{FF2B5EF4-FFF2-40B4-BE49-F238E27FC236}">
                <a16:creationId xmlns:a16="http://schemas.microsoft.com/office/drawing/2014/main" id="{8D7226E9-E03F-235D-1A73-8EE128021BB6}"/>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5362" name="Picture 2">
            <a:extLst>
              <a:ext uri="{FF2B5EF4-FFF2-40B4-BE49-F238E27FC236}">
                <a16:creationId xmlns:a16="http://schemas.microsoft.com/office/drawing/2014/main" id="{351C9D86-F699-44A5-C5A8-BFCF091EA1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2956" y="1270228"/>
            <a:ext cx="4670021" cy="52143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0BBF525-A644-9F68-A2F2-0CDACF620B7B}"/>
              </a:ext>
            </a:extLst>
          </p:cNvPr>
          <p:cNvSpPr txBox="1"/>
          <p:nvPr/>
        </p:nvSpPr>
        <p:spPr>
          <a:xfrm>
            <a:off x="7623625" y="6642556"/>
            <a:ext cx="4721164" cy="215444"/>
          </a:xfrm>
          <a:prstGeom prst="rect">
            <a:avLst/>
          </a:prstGeom>
          <a:noFill/>
        </p:spPr>
        <p:txBody>
          <a:bodyPr wrap="none" rtlCol="0">
            <a:spAutoFit/>
          </a:bodyPr>
          <a:lstStyle/>
          <a:p>
            <a:r>
              <a:rPr lang="en-US" sz="800" dirty="0"/>
              <a:t>-</a:t>
            </a:r>
            <a:r>
              <a:rPr lang="en-US" sz="800" b="1" dirty="0"/>
              <a:t>Ford M, et al. </a:t>
            </a:r>
            <a:r>
              <a:rPr lang="en-US" sz="800" dirty="0"/>
              <a:t>Diagnostic imaging: Appropriate and safe use. </a:t>
            </a:r>
            <a:r>
              <a:rPr lang="en-US" sz="800" i="1" dirty="0"/>
              <a:t>Am Fam Physician</a:t>
            </a:r>
            <a:r>
              <a:rPr lang="en-US" sz="800" dirty="0"/>
              <a:t>; 2021. 103(1):42-50.</a:t>
            </a:r>
          </a:p>
        </p:txBody>
      </p:sp>
      <p:sp>
        <p:nvSpPr>
          <p:cNvPr id="6" name="TextBox 5">
            <a:extLst>
              <a:ext uri="{FF2B5EF4-FFF2-40B4-BE49-F238E27FC236}">
                <a16:creationId xmlns:a16="http://schemas.microsoft.com/office/drawing/2014/main" id="{590B9698-383D-90E7-A7BF-47456E39A797}"/>
              </a:ext>
            </a:extLst>
          </p:cNvPr>
          <p:cNvSpPr txBox="1"/>
          <p:nvPr/>
        </p:nvSpPr>
        <p:spPr>
          <a:xfrm>
            <a:off x="590309" y="2578478"/>
            <a:ext cx="5899372" cy="1701043"/>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sz="2400" b="1" dirty="0"/>
              <a:t>5% </a:t>
            </a:r>
            <a:r>
              <a:rPr lang="el-GR" sz="2400" b="1" dirty="0"/>
              <a:t>της έκθεσης σε ακτινοβολία το 1980</a:t>
            </a:r>
            <a:endParaRPr lang="en-US" sz="2400" b="1" dirty="0"/>
          </a:p>
          <a:p>
            <a:pPr marL="285750" indent="-285750">
              <a:lnSpc>
                <a:spcPct val="150000"/>
              </a:lnSpc>
              <a:buFont typeface="Arial" panose="020B0604020202020204" pitchFamily="34" charset="0"/>
              <a:buChar char="•"/>
            </a:pPr>
            <a:r>
              <a:rPr lang="en-US" sz="2400" b="1" dirty="0"/>
              <a:t>50% </a:t>
            </a:r>
            <a:r>
              <a:rPr lang="el-GR" sz="2400" b="1" dirty="0"/>
              <a:t>της </a:t>
            </a:r>
            <a:r>
              <a:rPr lang="en-US" sz="2400" b="1" dirty="0" err="1"/>
              <a:t>έ</a:t>
            </a:r>
            <a:r>
              <a:rPr lang="el-GR" sz="2400" b="1" dirty="0" err="1"/>
              <a:t>κθεσης</a:t>
            </a:r>
            <a:r>
              <a:rPr lang="el-GR" sz="2400" b="1" dirty="0"/>
              <a:t> σήμερα</a:t>
            </a:r>
          </a:p>
          <a:p>
            <a:pPr marL="285750" indent="-285750">
              <a:lnSpc>
                <a:spcPct val="150000"/>
              </a:lnSpc>
              <a:buFont typeface="Arial" panose="020B0604020202020204" pitchFamily="34" charset="0"/>
              <a:buChar char="•"/>
            </a:pPr>
            <a:r>
              <a:rPr lang="el-GR" sz="2400" b="1" dirty="0"/>
              <a:t>25% από </a:t>
            </a:r>
            <a:r>
              <a:rPr lang="en-US" sz="2400" b="1" dirty="0"/>
              <a:t>CT scans</a:t>
            </a:r>
          </a:p>
        </p:txBody>
      </p:sp>
    </p:spTree>
    <p:extLst>
      <p:ext uri="{BB962C8B-B14F-4D97-AF65-F5344CB8AC3E}">
        <p14:creationId xmlns:p14="http://schemas.microsoft.com/office/powerpoint/2010/main" val="2823259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AB0CB-FAB4-9ADE-6E4C-CF3B3AC6B64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9869D82-B063-80D6-F67B-0308283E565D}"/>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Ιατρογενής</a:t>
            </a:r>
            <a:r>
              <a:rPr lang="el-GR" sz="4800" dirty="0"/>
              <a:t> ακτινοβολία</a:t>
            </a:r>
            <a:endParaRPr lang="en-US" sz="4800" dirty="0"/>
          </a:p>
        </p:txBody>
      </p:sp>
      <p:cxnSp>
        <p:nvCxnSpPr>
          <p:cNvPr id="5" name="Straight Connector 4">
            <a:extLst>
              <a:ext uri="{FF2B5EF4-FFF2-40B4-BE49-F238E27FC236}">
                <a16:creationId xmlns:a16="http://schemas.microsoft.com/office/drawing/2014/main" id="{18A20DB7-F464-4F6B-4DAD-B78509B06AC7}"/>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7410" name="Picture 2" descr="Medical Imaging and Pediatric and Adolescent Hematologic Cancer Risk">
            <a:extLst>
              <a:ext uri="{FF2B5EF4-FFF2-40B4-BE49-F238E27FC236}">
                <a16:creationId xmlns:a16="http://schemas.microsoft.com/office/drawing/2014/main" id="{9C16F7B1-B7A3-2FD0-68B2-B4E3DB608C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6355" y="2408490"/>
            <a:ext cx="3808734" cy="4153269"/>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Medical Imaging and Pediatric and Adolescent Hematologic Cancer Risk | New  England Journal of Medicine">
            <a:extLst>
              <a:ext uri="{FF2B5EF4-FFF2-40B4-BE49-F238E27FC236}">
                <a16:creationId xmlns:a16="http://schemas.microsoft.com/office/drawing/2014/main" id="{874A5975-27F9-6248-DA8B-32783F423A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4372" y="3433047"/>
            <a:ext cx="4253455" cy="3128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screenshot of a medical website&#10;&#10;Description automatically generated">
            <a:extLst>
              <a:ext uri="{FF2B5EF4-FFF2-40B4-BE49-F238E27FC236}">
                <a16:creationId xmlns:a16="http://schemas.microsoft.com/office/drawing/2014/main" id="{54DFBFC3-D0C0-FBD6-FF26-E72BE9B5AAF9}"/>
              </a:ext>
            </a:extLst>
          </p:cNvPr>
          <p:cNvPicPr>
            <a:picLocks noChangeAspect="1"/>
          </p:cNvPicPr>
          <p:nvPr/>
        </p:nvPicPr>
        <p:blipFill>
          <a:blip r:embed="rId4"/>
          <a:stretch>
            <a:fillRect/>
          </a:stretch>
        </p:blipFill>
        <p:spPr>
          <a:xfrm>
            <a:off x="1924372" y="1243314"/>
            <a:ext cx="4253455" cy="2004977"/>
          </a:xfrm>
          <a:prstGeom prst="rect">
            <a:avLst/>
          </a:prstGeom>
        </p:spPr>
      </p:pic>
      <p:sp>
        <p:nvSpPr>
          <p:cNvPr id="8" name="TextBox 7">
            <a:extLst>
              <a:ext uri="{FF2B5EF4-FFF2-40B4-BE49-F238E27FC236}">
                <a16:creationId xmlns:a16="http://schemas.microsoft.com/office/drawing/2014/main" id="{F87D651A-50B0-C368-EFA2-5A816EF0281A}"/>
              </a:ext>
            </a:extLst>
          </p:cNvPr>
          <p:cNvSpPr txBox="1"/>
          <p:nvPr/>
        </p:nvSpPr>
        <p:spPr>
          <a:xfrm>
            <a:off x="6666355" y="1483526"/>
            <a:ext cx="4063933" cy="646331"/>
          </a:xfrm>
          <a:prstGeom prst="rect">
            <a:avLst/>
          </a:prstGeom>
          <a:noFill/>
        </p:spPr>
        <p:txBody>
          <a:bodyPr wrap="none" rtlCol="0">
            <a:spAutoFit/>
          </a:bodyPr>
          <a:lstStyle/>
          <a:p>
            <a:r>
              <a:rPr lang="el-GR" b="1" dirty="0">
                <a:solidFill>
                  <a:schemeClr val="tx2">
                    <a:lumMod val="75000"/>
                    <a:lumOff val="25000"/>
                  </a:schemeClr>
                </a:solidFill>
              </a:rPr>
              <a:t>10.1% των περιπτώσεων αποδίδεται </a:t>
            </a:r>
          </a:p>
          <a:p>
            <a:r>
              <a:rPr lang="el-GR" b="1" dirty="0">
                <a:solidFill>
                  <a:schemeClr val="tx2">
                    <a:lumMod val="75000"/>
                    <a:lumOff val="25000"/>
                  </a:schemeClr>
                </a:solidFill>
              </a:rPr>
              <a:t>σε ιατρικές απεικονίσεις</a:t>
            </a:r>
            <a:endParaRPr lang="en-US" b="1" dirty="0">
              <a:solidFill>
                <a:schemeClr val="tx2">
                  <a:lumMod val="75000"/>
                  <a:lumOff val="25000"/>
                </a:schemeClr>
              </a:solidFill>
            </a:endParaRPr>
          </a:p>
        </p:txBody>
      </p:sp>
    </p:spTree>
    <p:extLst>
      <p:ext uri="{BB962C8B-B14F-4D97-AF65-F5344CB8AC3E}">
        <p14:creationId xmlns:p14="http://schemas.microsoft.com/office/powerpoint/2010/main" val="1502564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A5AD2-8179-1BA5-8A60-DD2E82B66DD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0693152-9933-5F4B-6BE5-CF9BACDF522A}"/>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ΑΚΘ και δευτεροπαθείς κακοήθειες</a:t>
            </a:r>
            <a:endParaRPr lang="en-US" sz="4800" dirty="0"/>
          </a:p>
        </p:txBody>
      </p:sp>
      <p:cxnSp>
        <p:nvCxnSpPr>
          <p:cNvPr id="5" name="Straight Connector 4">
            <a:extLst>
              <a:ext uri="{FF2B5EF4-FFF2-40B4-BE49-F238E27FC236}">
                <a16:creationId xmlns:a16="http://schemas.microsoft.com/office/drawing/2014/main" id="{30ABB2E5-5617-304D-60E8-DE24CB4C7357}"/>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8434" name="Picture 2">
            <a:extLst>
              <a:ext uri="{FF2B5EF4-FFF2-40B4-BE49-F238E27FC236}">
                <a16:creationId xmlns:a16="http://schemas.microsoft.com/office/drawing/2014/main" id="{2BB48BB0-DC01-0BE1-48CC-9D90FC18E5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4912" y="1112295"/>
            <a:ext cx="7242175" cy="5589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616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73CED-1552-D6E9-62D4-481AC6F28B9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9C17CB7-168F-524F-007E-A9611FCF8B8F}"/>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Υπεριώδης ακτινοβολία</a:t>
            </a:r>
            <a:endParaRPr lang="en-US" sz="4800" dirty="0"/>
          </a:p>
        </p:txBody>
      </p:sp>
      <p:cxnSp>
        <p:nvCxnSpPr>
          <p:cNvPr id="5" name="Straight Connector 4">
            <a:extLst>
              <a:ext uri="{FF2B5EF4-FFF2-40B4-BE49-F238E27FC236}">
                <a16:creationId xmlns:a16="http://schemas.microsoft.com/office/drawing/2014/main" id="{EBF88245-BBF7-2C5E-16AB-B5CB17608709}"/>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9458" name="Picture 2" descr="Ποια ώρα είναι η καλύτερη για ηλιοθεραπεία;">
            <a:extLst>
              <a:ext uri="{FF2B5EF4-FFF2-40B4-BE49-F238E27FC236}">
                <a16:creationId xmlns:a16="http://schemas.microsoft.com/office/drawing/2014/main" id="{55394625-A8DF-F954-E009-54394E0FEE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4475" y="1251171"/>
            <a:ext cx="8559216" cy="43556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5CD8B89-E69B-434E-EBBD-8559CCE73EFC}"/>
              </a:ext>
            </a:extLst>
          </p:cNvPr>
          <p:cNvSpPr txBox="1"/>
          <p:nvPr/>
        </p:nvSpPr>
        <p:spPr>
          <a:xfrm>
            <a:off x="2380891" y="1390039"/>
            <a:ext cx="7478317" cy="923330"/>
          </a:xfrm>
          <a:prstGeom prst="rect">
            <a:avLst/>
          </a:prstGeom>
          <a:noFill/>
        </p:spPr>
        <p:txBody>
          <a:bodyPr wrap="square" rtlCol="0">
            <a:spAutoFit/>
          </a:bodyPr>
          <a:lstStyle/>
          <a:p>
            <a:pPr marL="285750" indent="-285750">
              <a:buFont typeface="Arial" panose="020B0604020202020204" pitchFamily="34" charset="0"/>
              <a:buChar char="•"/>
            </a:pPr>
            <a:r>
              <a:rPr lang="el-GR" b="1" dirty="0">
                <a:solidFill>
                  <a:schemeClr val="bg1">
                    <a:lumMod val="95000"/>
                  </a:schemeClr>
                </a:solidFill>
              </a:rPr>
              <a:t>92% περιπτώσεων μελανώματος</a:t>
            </a:r>
          </a:p>
          <a:p>
            <a:pPr marL="285750" indent="-285750">
              <a:buFont typeface="Arial" panose="020B0604020202020204" pitchFamily="34" charset="0"/>
              <a:buChar char="•"/>
            </a:pPr>
            <a:r>
              <a:rPr lang="el-GR" b="1" dirty="0">
                <a:solidFill>
                  <a:schemeClr val="bg1">
                    <a:lumMod val="95000"/>
                  </a:schemeClr>
                </a:solidFill>
              </a:rPr>
              <a:t>Σημαντική αύξηση και μη-</a:t>
            </a:r>
            <a:r>
              <a:rPr lang="el-GR" b="1" dirty="0" err="1">
                <a:solidFill>
                  <a:schemeClr val="bg1">
                    <a:lumMod val="95000"/>
                  </a:schemeClr>
                </a:solidFill>
              </a:rPr>
              <a:t>μελανωματικών</a:t>
            </a:r>
            <a:r>
              <a:rPr lang="el-GR" b="1" dirty="0">
                <a:solidFill>
                  <a:schemeClr val="bg1">
                    <a:lumMod val="95000"/>
                  </a:schemeClr>
                </a:solidFill>
              </a:rPr>
              <a:t> καρκίνων δέρματος</a:t>
            </a:r>
          </a:p>
          <a:p>
            <a:pPr marL="285750" indent="-285750">
              <a:buFont typeface="Arial" panose="020B0604020202020204" pitchFamily="34" charset="0"/>
              <a:buChar char="•"/>
            </a:pPr>
            <a:r>
              <a:rPr lang="el-GR" b="1" dirty="0">
                <a:solidFill>
                  <a:schemeClr val="bg1">
                    <a:lumMod val="95000"/>
                  </a:schemeClr>
                </a:solidFill>
              </a:rPr>
              <a:t>Συσσωρευτική αύξηση με την ηλιακή έκθεση</a:t>
            </a:r>
            <a:endParaRPr lang="en-US" b="1" dirty="0">
              <a:solidFill>
                <a:schemeClr val="bg1">
                  <a:lumMod val="95000"/>
                </a:schemeClr>
              </a:solidFill>
            </a:endParaRPr>
          </a:p>
        </p:txBody>
      </p:sp>
    </p:spTree>
    <p:extLst>
      <p:ext uri="{BB962C8B-B14F-4D97-AF65-F5344CB8AC3E}">
        <p14:creationId xmlns:p14="http://schemas.microsoft.com/office/powerpoint/2010/main" val="4023114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91B0D-2E44-FEAC-827F-A7CF82B671C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0B8CCCD-ECCF-9C87-3B52-09F20D07349F}"/>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err="1"/>
              <a:t>Έ</a:t>
            </a:r>
            <a:r>
              <a:rPr lang="el-GR" sz="4800" dirty="0" err="1"/>
              <a:t>κθεση</a:t>
            </a:r>
            <a:r>
              <a:rPr lang="el-GR" sz="4800" dirty="0"/>
              <a:t> σε ραδόνιο</a:t>
            </a:r>
            <a:r>
              <a:rPr lang="el-GR" sz="4800" baseline="30000" dirty="0"/>
              <a:t>222</a:t>
            </a:r>
            <a:endParaRPr lang="en-US" sz="4800" dirty="0"/>
          </a:p>
        </p:txBody>
      </p:sp>
      <p:cxnSp>
        <p:nvCxnSpPr>
          <p:cNvPr id="5" name="Straight Connector 4">
            <a:extLst>
              <a:ext uri="{FF2B5EF4-FFF2-40B4-BE49-F238E27FC236}">
                <a16:creationId xmlns:a16="http://schemas.microsoft.com/office/drawing/2014/main" id="{05DD3D0C-FFB6-D3C8-7244-D3288BA014B4}"/>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10248" name="Picture 8">
            <a:extLst>
              <a:ext uri="{FF2B5EF4-FFF2-40B4-BE49-F238E27FC236}">
                <a16:creationId xmlns:a16="http://schemas.microsoft.com/office/drawing/2014/main" id="{9B6AB717-330F-8E90-1619-A3D3E4933E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90" y="1171482"/>
            <a:ext cx="2656496" cy="17731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0D4AEBA-3ADD-E783-500D-F99392C82DEC}"/>
              </a:ext>
            </a:extLst>
          </p:cNvPr>
          <p:cNvSpPr txBox="1"/>
          <p:nvPr/>
        </p:nvSpPr>
        <p:spPr>
          <a:xfrm>
            <a:off x="5003827" y="4919690"/>
            <a:ext cx="6954493" cy="153413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l-GR" sz="1600" dirty="0"/>
              <a:t>Φυσικά </a:t>
            </a:r>
            <a:r>
              <a:rPr lang="el-GR" sz="1600" dirty="0" err="1"/>
              <a:t>απαντώμενο</a:t>
            </a:r>
            <a:r>
              <a:rPr lang="el-GR" sz="1600" dirty="0"/>
              <a:t> ραδιενεργό αέριο που προέρχεται από τη διάσπαση του ουρανίου στα πετρώματα και το έδαφος</a:t>
            </a:r>
          </a:p>
          <a:p>
            <a:pPr marL="285750" indent="-285750">
              <a:lnSpc>
                <a:spcPct val="150000"/>
              </a:lnSpc>
              <a:buFont typeface="Arial" panose="020B0604020202020204" pitchFamily="34" charset="0"/>
              <a:buChar char="•"/>
            </a:pPr>
            <a:r>
              <a:rPr lang="el-GR" sz="1600" dirty="0"/>
              <a:t>Εκπομπή α-</a:t>
            </a:r>
            <a:r>
              <a:rPr lang="el-GR" sz="1600" dirty="0" err="1"/>
              <a:t>σωματιδιών</a:t>
            </a:r>
            <a:r>
              <a:rPr lang="el-GR" sz="1600" dirty="0"/>
              <a:t> που βλάπτουν το αναπνευστικό επιθήλιο</a:t>
            </a:r>
            <a:endParaRPr lang="en-US" sz="1600" dirty="0"/>
          </a:p>
          <a:p>
            <a:pPr marL="285750" indent="-285750">
              <a:lnSpc>
                <a:spcPct val="150000"/>
              </a:lnSpc>
              <a:buFont typeface="Arial" panose="020B0604020202020204" pitchFamily="34" charset="0"/>
              <a:buChar char="•"/>
            </a:pPr>
            <a:r>
              <a:rPr lang="el-GR" sz="1600" dirty="0"/>
              <a:t>Αποτελεί τη δεύτερη συχνότερη αιτία θανάτου από καρκίνο του  πνεύμονα</a:t>
            </a:r>
          </a:p>
        </p:txBody>
      </p:sp>
      <p:pic>
        <p:nvPicPr>
          <p:cNvPr id="10250" name="Picture 10" descr="Available global radon mappings by country as of 2014 (Source: [11]). |  Download Scientific Diagram">
            <a:extLst>
              <a:ext uri="{FF2B5EF4-FFF2-40B4-BE49-F238E27FC236}">
                <a16:creationId xmlns:a16="http://schemas.microsoft.com/office/drawing/2014/main" id="{5AA5FA81-7D1C-950D-699C-D8ABF58E9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889" y="1055393"/>
            <a:ext cx="5634591" cy="37785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adon can seep into a building through dirt floors, cracks in foundations or concrete, sump pumps, joints and basement drains. Well water can also contain trapped radon, which may be released into the air when water is drawn.">
            <a:extLst>
              <a:ext uri="{FF2B5EF4-FFF2-40B4-BE49-F238E27FC236}">
                <a16:creationId xmlns:a16="http://schemas.microsoft.com/office/drawing/2014/main" id="{9CA74C64-EEA7-7BF7-2DD4-C285C3549F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670" y="3195306"/>
            <a:ext cx="4102410" cy="3626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455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604A7-F85B-3790-D1D0-1AE5EEC5A88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539A22B-5936-B694-0AD3-811A74E8B91A}"/>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Επαγγελματική έκθεση</a:t>
            </a:r>
            <a:endParaRPr lang="en-US" sz="4800" dirty="0"/>
          </a:p>
        </p:txBody>
      </p:sp>
      <p:cxnSp>
        <p:nvCxnSpPr>
          <p:cNvPr id="5" name="Straight Connector 4">
            <a:extLst>
              <a:ext uri="{FF2B5EF4-FFF2-40B4-BE49-F238E27FC236}">
                <a16:creationId xmlns:a16="http://schemas.microsoft.com/office/drawing/2014/main" id="{D6C5C9FA-30B9-4CA8-5EEF-5F589A2A8523}"/>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TextBox 1">
            <a:extLst>
              <a:ext uri="{FF2B5EF4-FFF2-40B4-BE49-F238E27FC236}">
                <a16:creationId xmlns:a16="http://schemas.microsoft.com/office/drawing/2014/main" id="{36ABC5A0-6C2E-8EDA-F592-2F90A2EF9B28}"/>
              </a:ext>
            </a:extLst>
          </p:cNvPr>
          <p:cNvSpPr txBox="1"/>
          <p:nvPr/>
        </p:nvSpPr>
        <p:spPr>
          <a:xfrm>
            <a:off x="6701394" y="6519446"/>
            <a:ext cx="5490606" cy="338554"/>
          </a:xfrm>
          <a:prstGeom prst="rect">
            <a:avLst/>
          </a:prstGeom>
          <a:noFill/>
        </p:spPr>
        <p:txBody>
          <a:bodyPr wrap="none" rtlCol="0">
            <a:spAutoFit/>
          </a:bodyPr>
          <a:lstStyle/>
          <a:p>
            <a:r>
              <a:rPr lang="en-US" sz="800" dirty="0"/>
              <a:t>-</a:t>
            </a:r>
            <a:r>
              <a:rPr lang="en-US" sz="800" b="1" dirty="0"/>
              <a:t>Li N, et al. </a:t>
            </a:r>
            <a:r>
              <a:rPr lang="en-US" sz="800" dirty="0"/>
              <a:t>Association of 13 occupational carcinogens in patients with cancer, individually and collectively, 1990-2017. </a:t>
            </a:r>
          </a:p>
          <a:p>
            <a:r>
              <a:rPr lang="en-US" sz="800" i="1" dirty="0"/>
              <a:t>JAMA </a:t>
            </a:r>
            <a:r>
              <a:rPr lang="en-US" sz="800" i="1" dirty="0" err="1"/>
              <a:t>Netw</a:t>
            </a:r>
            <a:r>
              <a:rPr lang="en-US" sz="800" i="1" dirty="0"/>
              <a:t> Open</a:t>
            </a:r>
            <a:r>
              <a:rPr lang="en-US" sz="800" dirty="0"/>
              <a:t>; 2021. 4(2):e2037530.</a:t>
            </a:r>
          </a:p>
        </p:txBody>
      </p:sp>
      <p:pic>
        <p:nvPicPr>
          <p:cNvPr id="4098" name="Picture 2">
            <a:extLst>
              <a:ext uri="{FF2B5EF4-FFF2-40B4-BE49-F238E27FC236}">
                <a16:creationId xmlns:a16="http://schemas.microsoft.com/office/drawing/2014/main" id="{12F348C4-2C50-8F92-C33C-0AC53EC212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17" y="1559036"/>
            <a:ext cx="10418160" cy="47777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6F07DC8-6C66-50B1-EE06-912230A65758}"/>
              </a:ext>
            </a:extLst>
          </p:cNvPr>
          <p:cNvSpPr txBox="1"/>
          <p:nvPr/>
        </p:nvSpPr>
        <p:spPr>
          <a:xfrm>
            <a:off x="904817" y="1189704"/>
            <a:ext cx="4330032" cy="369332"/>
          </a:xfrm>
          <a:prstGeom prst="rect">
            <a:avLst/>
          </a:prstGeom>
          <a:noFill/>
        </p:spPr>
        <p:txBody>
          <a:bodyPr wrap="none" rtlCol="0">
            <a:spAutoFit/>
          </a:bodyPr>
          <a:lstStyle/>
          <a:p>
            <a:pPr marL="285750" indent="-285750">
              <a:buFont typeface="Arial" panose="020B0604020202020204" pitchFamily="34" charset="0"/>
              <a:buChar char="•"/>
            </a:pPr>
            <a:r>
              <a:rPr lang="el-GR" dirty="0"/>
              <a:t>Χημικά καρκινογόνα και </a:t>
            </a:r>
            <a:r>
              <a:rPr lang="el-GR" dirty="0" err="1"/>
              <a:t>βαρεά</a:t>
            </a:r>
            <a:r>
              <a:rPr lang="el-GR" dirty="0"/>
              <a:t> μέταλλα</a:t>
            </a:r>
            <a:endParaRPr lang="en-US" dirty="0"/>
          </a:p>
        </p:txBody>
      </p:sp>
    </p:spTree>
    <p:extLst>
      <p:ext uri="{BB962C8B-B14F-4D97-AF65-F5344CB8AC3E}">
        <p14:creationId xmlns:p14="http://schemas.microsoft.com/office/powerpoint/2010/main" val="1973700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3B6F9-CCDB-CE43-CA78-8CD629BE4EE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065923D-C192-E1E2-CB85-088218D29A9D}"/>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Επαγγελματική έκθεση</a:t>
            </a:r>
            <a:endParaRPr lang="en-US" sz="4800" dirty="0"/>
          </a:p>
        </p:txBody>
      </p:sp>
      <p:cxnSp>
        <p:nvCxnSpPr>
          <p:cNvPr id="5" name="Straight Connector 4">
            <a:extLst>
              <a:ext uri="{FF2B5EF4-FFF2-40B4-BE49-F238E27FC236}">
                <a16:creationId xmlns:a16="http://schemas.microsoft.com/office/drawing/2014/main" id="{D10821F9-6A3F-69AF-A373-9BE62F53F56B}"/>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TextBox 1">
            <a:extLst>
              <a:ext uri="{FF2B5EF4-FFF2-40B4-BE49-F238E27FC236}">
                <a16:creationId xmlns:a16="http://schemas.microsoft.com/office/drawing/2014/main" id="{0E4C244D-3D44-2A3F-C815-673185D301E5}"/>
              </a:ext>
            </a:extLst>
          </p:cNvPr>
          <p:cNvSpPr txBox="1"/>
          <p:nvPr/>
        </p:nvSpPr>
        <p:spPr>
          <a:xfrm>
            <a:off x="6364764" y="6273225"/>
            <a:ext cx="5827236" cy="584775"/>
          </a:xfrm>
          <a:prstGeom prst="rect">
            <a:avLst/>
          </a:prstGeom>
          <a:noFill/>
        </p:spPr>
        <p:txBody>
          <a:bodyPr wrap="none" rtlCol="0">
            <a:spAutoFit/>
          </a:bodyPr>
          <a:lstStyle/>
          <a:p>
            <a:r>
              <a:rPr lang="en-US" sz="800" dirty="0"/>
              <a:t>-</a:t>
            </a:r>
            <a:r>
              <a:rPr lang="en-US" sz="800" b="1" dirty="0"/>
              <a:t>Li N, et al. </a:t>
            </a:r>
            <a:r>
              <a:rPr lang="en-US" sz="800" dirty="0"/>
              <a:t>Association of 13 occupational carcinogens in patients with cancer, individually and collectively, 1990-2017. </a:t>
            </a:r>
          </a:p>
          <a:p>
            <a:r>
              <a:rPr lang="en-US" sz="800" i="1" dirty="0"/>
              <a:t>JAMA </a:t>
            </a:r>
            <a:r>
              <a:rPr lang="en-US" sz="800" i="1" dirty="0" err="1"/>
              <a:t>Netw</a:t>
            </a:r>
            <a:r>
              <a:rPr lang="en-US" sz="800" i="1" dirty="0"/>
              <a:t> Open</a:t>
            </a:r>
            <a:r>
              <a:rPr lang="en-US" sz="800" dirty="0"/>
              <a:t>; 2021. 4(2):e2037530.</a:t>
            </a:r>
          </a:p>
          <a:p>
            <a:r>
              <a:rPr lang="en-US" sz="800" dirty="0"/>
              <a:t>-</a:t>
            </a:r>
            <a:r>
              <a:rPr lang="en-US" sz="800" b="1" dirty="0"/>
              <a:t>Xiong X, et al. </a:t>
            </a:r>
            <a:r>
              <a:rPr lang="en-US" sz="800" dirty="0"/>
              <a:t>An umbrella review of the evidence associating occupational carcinogens and cancer risk at 19 anatomical sites.</a:t>
            </a:r>
          </a:p>
          <a:p>
            <a:r>
              <a:rPr lang="en-US" sz="800" i="1" dirty="0"/>
              <a:t>Environ </a:t>
            </a:r>
            <a:r>
              <a:rPr lang="en-US" sz="800" i="1" dirty="0" err="1"/>
              <a:t>Pollut</a:t>
            </a:r>
            <a:r>
              <a:rPr lang="en-US" sz="800" i="1" dirty="0"/>
              <a:t>. </a:t>
            </a:r>
            <a:r>
              <a:rPr lang="en-US" sz="800" dirty="0"/>
              <a:t>2024. 345 (123531).</a:t>
            </a:r>
            <a:endParaRPr lang="en-US" sz="800" i="1" dirty="0"/>
          </a:p>
        </p:txBody>
      </p:sp>
      <p:pic>
        <p:nvPicPr>
          <p:cNvPr id="7" name="Picture 6">
            <a:extLst>
              <a:ext uri="{FF2B5EF4-FFF2-40B4-BE49-F238E27FC236}">
                <a16:creationId xmlns:a16="http://schemas.microsoft.com/office/drawing/2014/main" id="{C500BD55-CD1C-3C88-BF4E-EA2C6DE451E1}"/>
              </a:ext>
            </a:extLst>
          </p:cNvPr>
          <p:cNvPicPr>
            <a:picLocks noChangeAspect="1"/>
          </p:cNvPicPr>
          <p:nvPr/>
        </p:nvPicPr>
        <p:blipFill>
          <a:blip r:embed="rId2"/>
          <a:stretch>
            <a:fillRect/>
          </a:stretch>
        </p:blipFill>
        <p:spPr>
          <a:xfrm>
            <a:off x="825190" y="1449191"/>
            <a:ext cx="5469614" cy="4455991"/>
          </a:xfrm>
          <a:prstGeom prst="rect">
            <a:avLst/>
          </a:prstGeom>
        </p:spPr>
      </p:pic>
      <p:pic>
        <p:nvPicPr>
          <p:cNvPr id="9" name="Picture 8">
            <a:extLst>
              <a:ext uri="{FF2B5EF4-FFF2-40B4-BE49-F238E27FC236}">
                <a16:creationId xmlns:a16="http://schemas.microsoft.com/office/drawing/2014/main" id="{24EBB275-D85F-F571-CF64-858120522DB8}"/>
              </a:ext>
            </a:extLst>
          </p:cNvPr>
          <p:cNvPicPr>
            <a:picLocks noChangeAspect="1"/>
          </p:cNvPicPr>
          <p:nvPr/>
        </p:nvPicPr>
        <p:blipFill>
          <a:blip r:embed="rId3"/>
          <a:stretch>
            <a:fillRect/>
          </a:stretch>
        </p:blipFill>
        <p:spPr>
          <a:xfrm>
            <a:off x="6682609" y="1449192"/>
            <a:ext cx="4831407" cy="567544"/>
          </a:xfrm>
          <a:prstGeom prst="rect">
            <a:avLst/>
          </a:prstGeom>
        </p:spPr>
      </p:pic>
      <p:pic>
        <p:nvPicPr>
          <p:cNvPr id="11" name="Picture 10" descr="A graph with different colored lines&#10;&#10;Description automatically generated with medium confidence">
            <a:extLst>
              <a:ext uri="{FF2B5EF4-FFF2-40B4-BE49-F238E27FC236}">
                <a16:creationId xmlns:a16="http://schemas.microsoft.com/office/drawing/2014/main" id="{80AD8D55-FC50-2572-E585-15C8EA8D1D99}"/>
              </a:ext>
            </a:extLst>
          </p:cNvPr>
          <p:cNvPicPr>
            <a:picLocks noChangeAspect="1"/>
          </p:cNvPicPr>
          <p:nvPr/>
        </p:nvPicPr>
        <p:blipFill>
          <a:blip r:embed="rId4"/>
          <a:stretch>
            <a:fillRect/>
          </a:stretch>
        </p:blipFill>
        <p:spPr>
          <a:xfrm>
            <a:off x="6682609" y="2207806"/>
            <a:ext cx="4885263" cy="3579082"/>
          </a:xfrm>
          <a:prstGeom prst="rect">
            <a:avLst/>
          </a:prstGeom>
        </p:spPr>
      </p:pic>
    </p:spTree>
    <p:extLst>
      <p:ext uri="{BB962C8B-B14F-4D97-AF65-F5344CB8AC3E}">
        <p14:creationId xmlns:p14="http://schemas.microsoft.com/office/powerpoint/2010/main" val="3919576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46BD6-3FCF-044F-9652-F5FE375DAF6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749416B-893A-7D9A-64EC-CE8DBE9BDB09}"/>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Επαγγελματική έκθεση</a:t>
            </a:r>
            <a:endParaRPr lang="en-US" sz="4800" dirty="0"/>
          </a:p>
        </p:txBody>
      </p:sp>
      <p:cxnSp>
        <p:nvCxnSpPr>
          <p:cNvPr id="5" name="Straight Connector 4">
            <a:extLst>
              <a:ext uri="{FF2B5EF4-FFF2-40B4-BE49-F238E27FC236}">
                <a16:creationId xmlns:a16="http://schemas.microsoft.com/office/drawing/2014/main" id="{CA987DF5-4271-CE96-16FE-55A66124414D}"/>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TextBox 1">
            <a:extLst>
              <a:ext uri="{FF2B5EF4-FFF2-40B4-BE49-F238E27FC236}">
                <a16:creationId xmlns:a16="http://schemas.microsoft.com/office/drawing/2014/main" id="{3DD19389-3F7B-800C-5D55-910198468CBC}"/>
              </a:ext>
            </a:extLst>
          </p:cNvPr>
          <p:cNvSpPr txBox="1"/>
          <p:nvPr/>
        </p:nvSpPr>
        <p:spPr>
          <a:xfrm>
            <a:off x="6364764" y="6500539"/>
            <a:ext cx="5827236" cy="338554"/>
          </a:xfrm>
          <a:prstGeom prst="rect">
            <a:avLst/>
          </a:prstGeom>
          <a:noFill/>
        </p:spPr>
        <p:txBody>
          <a:bodyPr wrap="none" rtlCol="0">
            <a:spAutoFit/>
          </a:bodyPr>
          <a:lstStyle/>
          <a:p>
            <a:r>
              <a:rPr lang="en-US" sz="800" dirty="0"/>
              <a:t>-</a:t>
            </a:r>
            <a:r>
              <a:rPr lang="en-US" sz="800" b="1" dirty="0"/>
              <a:t>Xiong X, et al. </a:t>
            </a:r>
            <a:r>
              <a:rPr lang="en-US" sz="800" dirty="0"/>
              <a:t>An umbrella review of the evidence associating occupational carcinogens and cancer risk at 19 anatomical sites.</a:t>
            </a:r>
          </a:p>
          <a:p>
            <a:r>
              <a:rPr lang="en-US" sz="800" i="1" dirty="0"/>
              <a:t>Environ </a:t>
            </a:r>
            <a:r>
              <a:rPr lang="en-US" sz="800" i="1" dirty="0" err="1"/>
              <a:t>Pollut</a:t>
            </a:r>
            <a:r>
              <a:rPr lang="en-US" sz="800" i="1" dirty="0"/>
              <a:t>. </a:t>
            </a:r>
            <a:r>
              <a:rPr lang="en-US" sz="800" dirty="0"/>
              <a:t>2024. 345 (123531).</a:t>
            </a:r>
            <a:endParaRPr lang="en-US" sz="800" i="1" dirty="0"/>
          </a:p>
        </p:txBody>
      </p:sp>
      <p:pic>
        <p:nvPicPr>
          <p:cNvPr id="10" name="Picture 9" descr="A graph of different colored bars&#10;&#10;Description automatically generated with medium confidence">
            <a:extLst>
              <a:ext uri="{FF2B5EF4-FFF2-40B4-BE49-F238E27FC236}">
                <a16:creationId xmlns:a16="http://schemas.microsoft.com/office/drawing/2014/main" id="{EDA6DDC9-6957-00D6-C1BF-4BB28B435402}"/>
              </a:ext>
            </a:extLst>
          </p:cNvPr>
          <p:cNvPicPr>
            <a:picLocks noChangeAspect="1"/>
          </p:cNvPicPr>
          <p:nvPr/>
        </p:nvPicPr>
        <p:blipFill>
          <a:blip r:embed="rId2"/>
          <a:stretch>
            <a:fillRect/>
          </a:stretch>
        </p:blipFill>
        <p:spPr>
          <a:xfrm>
            <a:off x="5111111" y="1148940"/>
            <a:ext cx="6255699" cy="5213082"/>
          </a:xfrm>
          <a:prstGeom prst="rect">
            <a:avLst/>
          </a:prstGeom>
        </p:spPr>
      </p:pic>
      <p:pic>
        <p:nvPicPr>
          <p:cNvPr id="13" name="Picture 12" descr="A pie chart with numbers and text with Crust in the background&#10;&#10;Description automatically generated">
            <a:extLst>
              <a:ext uri="{FF2B5EF4-FFF2-40B4-BE49-F238E27FC236}">
                <a16:creationId xmlns:a16="http://schemas.microsoft.com/office/drawing/2014/main" id="{F540FF94-401A-68DA-34FC-C58EAF22176E}"/>
              </a:ext>
            </a:extLst>
          </p:cNvPr>
          <p:cNvPicPr>
            <a:picLocks noChangeAspect="1"/>
          </p:cNvPicPr>
          <p:nvPr/>
        </p:nvPicPr>
        <p:blipFill>
          <a:blip r:embed="rId3"/>
          <a:stretch>
            <a:fillRect/>
          </a:stretch>
        </p:blipFill>
        <p:spPr>
          <a:xfrm>
            <a:off x="825190" y="1112295"/>
            <a:ext cx="3901485" cy="2497835"/>
          </a:xfrm>
          <a:prstGeom prst="rect">
            <a:avLst/>
          </a:prstGeom>
        </p:spPr>
      </p:pic>
      <p:pic>
        <p:nvPicPr>
          <p:cNvPr id="15" name="Picture 14" descr="A diagram of the most common diseases&#10;&#10;Description automatically generated with medium confidence">
            <a:extLst>
              <a:ext uri="{FF2B5EF4-FFF2-40B4-BE49-F238E27FC236}">
                <a16:creationId xmlns:a16="http://schemas.microsoft.com/office/drawing/2014/main" id="{2B2AB7DA-BD23-462B-DD58-13BA420DD643}"/>
              </a:ext>
            </a:extLst>
          </p:cNvPr>
          <p:cNvPicPr>
            <a:picLocks noChangeAspect="1"/>
          </p:cNvPicPr>
          <p:nvPr/>
        </p:nvPicPr>
        <p:blipFill>
          <a:blip r:embed="rId4"/>
          <a:stretch>
            <a:fillRect/>
          </a:stretch>
        </p:blipFill>
        <p:spPr>
          <a:xfrm>
            <a:off x="825190" y="3835400"/>
            <a:ext cx="3967150" cy="2497835"/>
          </a:xfrm>
          <a:prstGeom prst="rect">
            <a:avLst/>
          </a:prstGeom>
        </p:spPr>
      </p:pic>
    </p:spTree>
    <p:extLst>
      <p:ext uri="{BB962C8B-B14F-4D97-AF65-F5344CB8AC3E}">
        <p14:creationId xmlns:p14="http://schemas.microsoft.com/office/powerpoint/2010/main" val="1956987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4722B-DAD1-BB20-1CF9-5A163C712D8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0CC353A-2503-29CA-73C8-DF8A136F70C2}"/>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Επαγγελματική έκθεση</a:t>
            </a:r>
            <a:endParaRPr lang="en-US" sz="4800" dirty="0"/>
          </a:p>
        </p:txBody>
      </p:sp>
      <p:cxnSp>
        <p:nvCxnSpPr>
          <p:cNvPr id="5" name="Straight Connector 4">
            <a:extLst>
              <a:ext uri="{FF2B5EF4-FFF2-40B4-BE49-F238E27FC236}">
                <a16:creationId xmlns:a16="http://schemas.microsoft.com/office/drawing/2014/main" id="{F14C5B16-7FEB-3B70-D064-4296AAFE2121}"/>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23554" name="Picture 2" descr="Close up image of a worker wearing PPE in an industrial setting.">
            <a:extLst>
              <a:ext uri="{FF2B5EF4-FFF2-40B4-BE49-F238E27FC236}">
                <a16:creationId xmlns:a16="http://schemas.microsoft.com/office/drawing/2014/main" id="{78777B21-DF14-F3CD-CC25-4542C3422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6899" y="1241777"/>
            <a:ext cx="2216275" cy="185464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ue and white logo&#10;&#10;Description automatically generated">
            <a:extLst>
              <a:ext uri="{FF2B5EF4-FFF2-40B4-BE49-F238E27FC236}">
                <a16:creationId xmlns:a16="http://schemas.microsoft.com/office/drawing/2014/main" id="{A9E3229D-E0E4-B415-C95F-1885CB036552}"/>
              </a:ext>
            </a:extLst>
          </p:cNvPr>
          <p:cNvPicPr>
            <a:picLocks noChangeAspect="1"/>
          </p:cNvPicPr>
          <p:nvPr/>
        </p:nvPicPr>
        <p:blipFill>
          <a:blip r:embed="rId3"/>
          <a:stretch>
            <a:fillRect/>
          </a:stretch>
        </p:blipFill>
        <p:spPr>
          <a:xfrm>
            <a:off x="822518" y="272823"/>
            <a:ext cx="1066800" cy="660400"/>
          </a:xfrm>
          <a:prstGeom prst="rect">
            <a:avLst/>
          </a:prstGeom>
        </p:spPr>
      </p:pic>
      <p:pic>
        <p:nvPicPr>
          <p:cNvPr id="23556" name="Picture 4" descr="Guard firefighters train for emergency ...">
            <a:extLst>
              <a:ext uri="{FF2B5EF4-FFF2-40B4-BE49-F238E27FC236}">
                <a16:creationId xmlns:a16="http://schemas.microsoft.com/office/drawing/2014/main" id="{7B95C23B-20D2-2660-D80C-E6011CA52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2081" y="1249461"/>
            <a:ext cx="1910896" cy="3038110"/>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History of coal miners - Wikipedia">
            <a:extLst>
              <a:ext uri="{FF2B5EF4-FFF2-40B4-BE49-F238E27FC236}">
                <a16:creationId xmlns:a16="http://schemas.microsoft.com/office/drawing/2014/main" id="{55E4FBDA-A3F1-9F73-FE1F-D0EE9C7676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8701" y="1239706"/>
            <a:ext cx="2298089" cy="2291421"/>
          </a:xfrm>
          <a:prstGeom prst="rect">
            <a:avLst/>
          </a:prstGeom>
          <a:noFill/>
          <a:extLst>
            <a:ext uri="{909E8E84-426E-40DD-AFC4-6F175D3DCCD1}">
              <a14:hiddenFill xmlns:a14="http://schemas.microsoft.com/office/drawing/2010/main">
                <a:solidFill>
                  <a:srgbClr val="FFFFFF"/>
                </a:solidFill>
              </a14:hiddenFill>
            </a:ext>
          </a:extLst>
        </p:spPr>
      </p:pic>
      <p:pic>
        <p:nvPicPr>
          <p:cNvPr id="23560" name="Picture 8" descr="Roofing Contractors Explained: What ...">
            <a:extLst>
              <a:ext uri="{FF2B5EF4-FFF2-40B4-BE49-F238E27FC236}">
                <a16:creationId xmlns:a16="http://schemas.microsoft.com/office/drawing/2014/main" id="{83E4585D-4646-60A1-3B6C-ED9501722E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0726" y="1254814"/>
            <a:ext cx="2168564" cy="1854645"/>
          </a:xfrm>
          <a:prstGeom prst="rect">
            <a:avLst/>
          </a:prstGeom>
          <a:noFill/>
          <a:extLst>
            <a:ext uri="{909E8E84-426E-40DD-AFC4-6F175D3DCCD1}">
              <a14:hiddenFill xmlns:a14="http://schemas.microsoft.com/office/drawing/2010/main">
                <a:solidFill>
                  <a:srgbClr val="FFFFFF"/>
                </a:solidFill>
              </a14:hiddenFill>
            </a:ext>
          </a:extLst>
        </p:spPr>
      </p:pic>
      <p:pic>
        <p:nvPicPr>
          <p:cNvPr id="23564" name="Picture 12" descr="Furniture Worker Stock Photos, Images ...">
            <a:extLst>
              <a:ext uri="{FF2B5EF4-FFF2-40B4-BE49-F238E27FC236}">
                <a16:creationId xmlns:a16="http://schemas.microsoft.com/office/drawing/2014/main" id="{449AC25E-C5AF-E72E-8407-67E7DB7595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7044" y="4907163"/>
            <a:ext cx="3174439" cy="1620159"/>
          </a:xfrm>
          <a:prstGeom prst="rect">
            <a:avLst/>
          </a:prstGeom>
          <a:noFill/>
          <a:extLst>
            <a:ext uri="{909E8E84-426E-40DD-AFC4-6F175D3DCCD1}">
              <a14:hiddenFill xmlns:a14="http://schemas.microsoft.com/office/drawing/2010/main">
                <a:solidFill>
                  <a:srgbClr val="FFFFFF"/>
                </a:solidFill>
              </a14:hiddenFill>
            </a:ext>
          </a:extLst>
        </p:spPr>
      </p:pic>
      <p:pic>
        <p:nvPicPr>
          <p:cNvPr id="23566" name="Picture 14" descr="Oil and gas industry: What's an entry ...">
            <a:extLst>
              <a:ext uri="{FF2B5EF4-FFF2-40B4-BE49-F238E27FC236}">
                <a16:creationId xmlns:a16="http://schemas.microsoft.com/office/drawing/2014/main" id="{689F593E-B1BF-4367-297B-AD229E63C43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3264" y="4888796"/>
            <a:ext cx="2967038" cy="1632673"/>
          </a:xfrm>
          <a:prstGeom prst="rect">
            <a:avLst/>
          </a:prstGeom>
          <a:noFill/>
          <a:extLst>
            <a:ext uri="{909E8E84-426E-40DD-AFC4-6F175D3DCCD1}">
              <a14:hiddenFill xmlns:a14="http://schemas.microsoft.com/office/drawing/2010/main">
                <a:solidFill>
                  <a:srgbClr val="FFFFFF"/>
                </a:solidFill>
              </a14:hiddenFill>
            </a:ext>
          </a:extLst>
        </p:spPr>
      </p:pic>
      <p:pic>
        <p:nvPicPr>
          <p:cNvPr id="23568" name="Picture 16" descr="5 Traits of a Good Farmer - Hull-O Farms">
            <a:extLst>
              <a:ext uri="{FF2B5EF4-FFF2-40B4-BE49-F238E27FC236}">
                <a16:creationId xmlns:a16="http://schemas.microsoft.com/office/drawing/2014/main" id="{C7737E8C-0EA2-077F-3C9C-38926FF4160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2485" y="4980547"/>
            <a:ext cx="2261983" cy="15452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Τεράστιος εργάτης παίζει μπαλίτσα με μπύρα - YouTube">
            <a:extLst>
              <a:ext uri="{FF2B5EF4-FFF2-40B4-BE49-F238E27FC236}">
                <a16:creationId xmlns:a16="http://schemas.microsoft.com/office/drawing/2014/main" id="{84A35761-CC3E-A69A-B08F-ABA9A1474A4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21450" y="3570055"/>
            <a:ext cx="2310791" cy="1294045"/>
          </a:xfrm>
          <a:prstGeom prst="rect">
            <a:avLst/>
          </a:prstGeom>
          <a:noFill/>
          <a:extLst>
            <a:ext uri="{909E8E84-426E-40DD-AFC4-6F175D3DCCD1}">
              <a14:hiddenFill xmlns:a14="http://schemas.microsoft.com/office/drawing/2010/main">
                <a:solidFill>
                  <a:srgbClr val="FFFFFF"/>
                </a:solidFill>
              </a14:hiddenFill>
            </a:ext>
          </a:extLst>
        </p:spPr>
      </p:pic>
      <p:pic>
        <p:nvPicPr>
          <p:cNvPr id="23570" name="Picture 18" descr="Bob Ross - Wikipedia">
            <a:extLst>
              <a:ext uri="{FF2B5EF4-FFF2-40B4-BE49-F238E27FC236}">
                <a16:creationId xmlns:a16="http://schemas.microsoft.com/office/drawing/2014/main" id="{15E19829-38EC-488E-0691-6C614A0D6A8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12082" y="4336329"/>
            <a:ext cx="1910896" cy="2233119"/>
          </a:xfrm>
          <a:prstGeom prst="rect">
            <a:avLst/>
          </a:prstGeom>
          <a:noFill/>
          <a:extLst>
            <a:ext uri="{909E8E84-426E-40DD-AFC4-6F175D3DCCD1}">
              <a14:hiddenFill xmlns:a14="http://schemas.microsoft.com/office/drawing/2010/main">
                <a:solidFill>
                  <a:srgbClr val="FFFFFF"/>
                </a:solidFill>
              </a14:hiddenFill>
            </a:ext>
          </a:extLst>
        </p:spPr>
      </p:pic>
      <p:pic>
        <p:nvPicPr>
          <p:cNvPr id="23572" name="Picture 20" descr="Where Do Painters Paint? Unveiling the ...">
            <a:extLst>
              <a:ext uri="{FF2B5EF4-FFF2-40B4-BE49-F238E27FC236}">
                <a16:creationId xmlns:a16="http://schemas.microsoft.com/office/drawing/2014/main" id="{84850C12-58BA-648A-BB08-E79DD1EED59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59648" y="3225905"/>
            <a:ext cx="2216275" cy="1662892"/>
          </a:xfrm>
          <a:prstGeom prst="rect">
            <a:avLst/>
          </a:prstGeom>
          <a:noFill/>
          <a:extLst>
            <a:ext uri="{909E8E84-426E-40DD-AFC4-6F175D3DCCD1}">
              <a14:hiddenFill xmlns:a14="http://schemas.microsoft.com/office/drawing/2010/main">
                <a:solidFill>
                  <a:srgbClr val="FFFFFF"/>
                </a:solidFill>
              </a14:hiddenFill>
            </a:ext>
          </a:extLst>
        </p:spPr>
      </p:pic>
      <p:pic>
        <p:nvPicPr>
          <p:cNvPr id="23574" name="Picture 22" descr="A Union for Print Workers - The Workers ...">
            <a:extLst>
              <a:ext uri="{FF2B5EF4-FFF2-40B4-BE49-F238E27FC236}">
                <a16:creationId xmlns:a16="http://schemas.microsoft.com/office/drawing/2014/main" id="{5BCC5F99-7D05-3393-6E53-6D0762F3608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77768" y="1239706"/>
            <a:ext cx="1656256" cy="3624394"/>
          </a:xfrm>
          <a:prstGeom prst="rect">
            <a:avLst/>
          </a:prstGeom>
          <a:noFill/>
          <a:extLst>
            <a:ext uri="{909E8E84-426E-40DD-AFC4-6F175D3DCCD1}">
              <a14:hiddenFill xmlns:a14="http://schemas.microsoft.com/office/drawing/2010/main">
                <a:solidFill>
                  <a:srgbClr val="FFFFFF"/>
                </a:solidFill>
              </a14:hiddenFill>
            </a:ext>
          </a:extLst>
        </p:spPr>
      </p:pic>
      <p:pic>
        <p:nvPicPr>
          <p:cNvPr id="23576" name="Picture 24">
            <a:extLst>
              <a:ext uri="{FF2B5EF4-FFF2-40B4-BE49-F238E27FC236}">
                <a16:creationId xmlns:a16="http://schemas.microsoft.com/office/drawing/2014/main" id="{CC3FA004-8066-4317-3A54-1DA803347F7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2486" y="3225906"/>
            <a:ext cx="2261983" cy="1638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242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D0482-755E-EC48-35E8-4802CE2B801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0001F65-631D-555F-2886-73C9D0F17E09}"/>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Κλιματικ</a:t>
            </a:r>
            <a:r>
              <a:rPr lang="en-US" sz="4800" dirty="0" err="1"/>
              <a:t>ή</a:t>
            </a:r>
            <a:r>
              <a:rPr lang="el-GR" sz="4800" dirty="0"/>
              <a:t> αλλαγή και καρκίνος</a:t>
            </a:r>
            <a:endParaRPr lang="en-US" sz="4800" dirty="0"/>
          </a:p>
        </p:txBody>
      </p:sp>
      <p:cxnSp>
        <p:nvCxnSpPr>
          <p:cNvPr id="5" name="Straight Connector 4">
            <a:extLst>
              <a:ext uri="{FF2B5EF4-FFF2-40B4-BE49-F238E27FC236}">
                <a16:creationId xmlns:a16="http://schemas.microsoft.com/office/drawing/2014/main" id="{8FAB6CDA-DEBC-8472-BDBD-251BD405FC84}"/>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5122" name="Picture 2" descr="OUCH FOR CLIMATE INT'L - Why OUCH-Int'l?">
            <a:extLst>
              <a:ext uri="{FF2B5EF4-FFF2-40B4-BE49-F238E27FC236}">
                <a16:creationId xmlns:a16="http://schemas.microsoft.com/office/drawing/2014/main" id="{28562802-6CB4-9370-498B-E72A077282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304" y="1208942"/>
            <a:ext cx="10143392" cy="332515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ancer and Ongoing Climate Change: Who Are the Most Affected? | ACS  Environmental Au">
            <a:extLst>
              <a:ext uri="{FF2B5EF4-FFF2-40B4-BE49-F238E27FC236}">
                <a16:creationId xmlns:a16="http://schemas.microsoft.com/office/drawing/2014/main" id="{8168338D-927E-FC61-40FE-BB35C73F4B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304" y="4117730"/>
            <a:ext cx="4769827" cy="2496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749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65EE9-A021-F425-DF61-F39763C4F0C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C27F6C5-2092-7782-8152-472158B3AA53}"/>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Πρόληψη</a:t>
            </a:r>
            <a:endParaRPr lang="en-US" sz="4800" dirty="0"/>
          </a:p>
        </p:txBody>
      </p:sp>
      <p:cxnSp>
        <p:nvCxnSpPr>
          <p:cNvPr id="5" name="Straight Connector 4">
            <a:extLst>
              <a:ext uri="{FF2B5EF4-FFF2-40B4-BE49-F238E27FC236}">
                <a16:creationId xmlns:a16="http://schemas.microsoft.com/office/drawing/2014/main" id="{88BE40B5-E78C-0890-AE83-BBD46E3FD456}"/>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3074" name="Picture 2" descr="Diet and Supplements in Cancer Prevention">
            <a:extLst>
              <a:ext uri="{FF2B5EF4-FFF2-40B4-BE49-F238E27FC236}">
                <a16:creationId xmlns:a16="http://schemas.microsoft.com/office/drawing/2014/main" id="{D70CD2C5-FD25-909D-F711-BFE499A22E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3468" y="1350358"/>
            <a:ext cx="7485063" cy="5046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9353CCB-5012-7CAA-5306-C2185ABD67A5}"/>
              </a:ext>
            </a:extLst>
          </p:cNvPr>
          <p:cNvSpPr txBox="1"/>
          <p:nvPr/>
        </p:nvSpPr>
        <p:spPr>
          <a:xfrm>
            <a:off x="9591545" y="1350358"/>
            <a:ext cx="1994457" cy="369332"/>
          </a:xfrm>
          <a:prstGeom prst="rect">
            <a:avLst/>
          </a:prstGeom>
          <a:noFill/>
        </p:spPr>
        <p:txBody>
          <a:bodyPr wrap="none" rtlCol="0">
            <a:spAutoFit/>
          </a:bodyPr>
          <a:lstStyle/>
          <a:p>
            <a:r>
              <a:rPr lang="el-GR" dirty="0" err="1"/>
              <a:t>Χρ</a:t>
            </a:r>
            <a:r>
              <a:rPr lang="en-US" dirty="0" err="1"/>
              <a:t>ή</a:t>
            </a:r>
            <a:r>
              <a:rPr lang="el-GR" dirty="0"/>
              <a:t>ση αντηλιακού</a:t>
            </a:r>
            <a:endParaRPr lang="en-US" dirty="0"/>
          </a:p>
        </p:txBody>
      </p:sp>
      <p:sp>
        <p:nvSpPr>
          <p:cNvPr id="3" name="TextBox 2">
            <a:extLst>
              <a:ext uri="{FF2B5EF4-FFF2-40B4-BE49-F238E27FC236}">
                <a16:creationId xmlns:a16="http://schemas.microsoft.com/office/drawing/2014/main" id="{527BBD9A-0BCE-8167-A482-471F276B892F}"/>
              </a:ext>
            </a:extLst>
          </p:cNvPr>
          <p:cNvSpPr txBox="1"/>
          <p:nvPr/>
        </p:nvSpPr>
        <p:spPr>
          <a:xfrm>
            <a:off x="9591545" y="1820747"/>
            <a:ext cx="1479892" cy="369332"/>
          </a:xfrm>
          <a:prstGeom prst="rect">
            <a:avLst/>
          </a:prstGeom>
          <a:noFill/>
        </p:spPr>
        <p:txBody>
          <a:bodyPr wrap="none" rtlCol="0">
            <a:spAutoFit/>
          </a:bodyPr>
          <a:lstStyle/>
          <a:p>
            <a:r>
              <a:rPr lang="el-GR" dirty="0"/>
              <a:t>Εμβολιασμός</a:t>
            </a:r>
            <a:endParaRPr lang="en-US" dirty="0"/>
          </a:p>
        </p:txBody>
      </p:sp>
      <p:sp>
        <p:nvSpPr>
          <p:cNvPr id="6" name="TextBox 5">
            <a:extLst>
              <a:ext uri="{FF2B5EF4-FFF2-40B4-BE49-F238E27FC236}">
                <a16:creationId xmlns:a16="http://schemas.microsoft.com/office/drawing/2014/main" id="{DC481AC1-608B-611A-0A2C-B0AC1118F2A3}"/>
              </a:ext>
            </a:extLst>
          </p:cNvPr>
          <p:cNvSpPr txBox="1"/>
          <p:nvPr/>
        </p:nvSpPr>
        <p:spPr>
          <a:xfrm>
            <a:off x="9591545" y="2325635"/>
            <a:ext cx="2600455" cy="923330"/>
          </a:xfrm>
          <a:prstGeom prst="rect">
            <a:avLst/>
          </a:prstGeom>
          <a:noFill/>
        </p:spPr>
        <p:txBody>
          <a:bodyPr wrap="none" rtlCol="0">
            <a:spAutoFit/>
          </a:bodyPr>
          <a:lstStyle/>
          <a:p>
            <a:r>
              <a:rPr lang="el-GR" dirty="0"/>
              <a:t>Προγράμματα </a:t>
            </a:r>
            <a:r>
              <a:rPr lang="en-US" dirty="0"/>
              <a:t>screening</a:t>
            </a:r>
          </a:p>
          <a:p>
            <a:endParaRPr lang="en-US" dirty="0"/>
          </a:p>
          <a:p>
            <a:r>
              <a:rPr lang="en-US" dirty="0"/>
              <a:t>…</a:t>
            </a:r>
          </a:p>
        </p:txBody>
      </p:sp>
    </p:spTree>
    <p:extLst>
      <p:ext uri="{BB962C8B-B14F-4D97-AF65-F5344CB8AC3E}">
        <p14:creationId xmlns:p14="http://schemas.microsoft.com/office/powerpoint/2010/main" val="3669993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A4012-110E-7143-0656-80AE0822329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FCD601A-021D-3C3A-DD3D-7AFC0E9D83CD}"/>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a:t>Συμπεράσματα</a:t>
            </a:r>
            <a:endParaRPr lang="en-US" sz="4800" dirty="0"/>
          </a:p>
        </p:txBody>
      </p:sp>
      <p:cxnSp>
        <p:nvCxnSpPr>
          <p:cNvPr id="5" name="Straight Connector 4">
            <a:extLst>
              <a:ext uri="{FF2B5EF4-FFF2-40B4-BE49-F238E27FC236}">
                <a16:creationId xmlns:a16="http://schemas.microsoft.com/office/drawing/2014/main" id="{2B4CA335-368A-DCC0-C5FF-A8BA4D3ABD32}"/>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sp>
        <p:nvSpPr>
          <p:cNvPr id="2" name="TextBox 1">
            <a:extLst>
              <a:ext uri="{FF2B5EF4-FFF2-40B4-BE49-F238E27FC236}">
                <a16:creationId xmlns:a16="http://schemas.microsoft.com/office/drawing/2014/main" id="{54FE1366-E00C-3D88-57CB-052A64352F93}"/>
              </a:ext>
            </a:extLst>
          </p:cNvPr>
          <p:cNvSpPr txBox="1"/>
          <p:nvPr/>
        </p:nvSpPr>
        <p:spPr>
          <a:xfrm>
            <a:off x="1025995" y="1411234"/>
            <a:ext cx="8525091" cy="5126212"/>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l-GR" sz="2000" dirty="0"/>
              <a:t>Πληθώρα εξωγενών παραγόντων που εμπλέκονται στην καρκινογένεση</a:t>
            </a:r>
          </a:p>
          <a:p>
            <a:pPr marL="285750" indent="-285750">
              <a:lnSpc>
                <a:spcPct val="150000"/>
              </a:lnSpc>
              <a:buFont typeface="Arial" panose="020B0604020202020204" pitchFamily="34" charset="0"/>
              <a:buChar char="•"/>
            </a:pPr>
            <a:endParaRPr lang="el-GR" sz="2000" dirty="0"/>
          </a:p>
          <a:p>
            <a:pPr marL="285750" indent="-285750">
              <a:lnSpc>
                <a:spcPct val="150000"/>
              </a:lnSpc>
              <a:buFont typeface="Arial" panose="020B0604020202020204" pitchFamily="34" charset="0"/>
              <a:buChar char="•"/>
            </a:pPr>
            <a:r>
              <a:rPr lang="el-GR" sz="2000" dirty="0"/>
              <a:t>Κυρίως κάπνισμα και τρόπος ζωής</a:t>
            </a:r>
          </a:p>
          <a:p>
            <a:pPr marL="285750" indent="-285750">
              <a:lnSpc>
                <a:spcPct val="150000"/>
              </a:lnSpc>
              <a:buFont typeface="Arial" panose="020B0604020202020204" pitchFamily="34" charset="0"/>
              <a:buChar char="•"/>
            </a:pPr>
            <a:endParaRPr lang="el-GR" sz="2000" dirty="0"/>
          </a:p>
          <a:p>
            <a:pPr marL="285750" indent="-285750">
              <a:lnSpc>
                <a:spcPct val="150000"/>
              </a:lnSpc>
              <a:buFont typeface="Arial" panose="020B0604020202020204" pitchFamily="34" charset="0"/>
              <a:buChar char="•"/>
            </a:pPr>
            <a:r>
              <a:rPr lang="el-GR" sz="2000" dirty="0"/>
              <a:t>Αναδυόμενος ρόλος της ατμοσφαιρικής ρύπανσης και των συνεπειών της </a:t>
            </a:r>
          </a:p>
          <a:p>
            <a:pPr>
              <a:lnSpc>
                <a:spcPct val="150000"/>
              </a:lnSpc>
            </a:pPr>
            <a:r>
              <a:rPr lang="el-GR" sz="2000" dirty="0"/>
              <a:t>    κλιματικής αλλαγής</a:t>
            </a:r>
          </a:p>
          <a:p>
            <a:pPr>
              <a:lnSpc>
                <a:spcPct val="150000"/>
              </a:lnSpc>
            </a:pPr>
            <a:endParaRPr lang="el-GR" sz="2000" dirty="0"/>
          </a:p>
          <a:p>
            <a:pPr marL="342900" indent="-342900">
              <a:lnSpc>
                <a:spcPct val="150000"/>
              </a:lnSpc>
              <a:buFont typeface="Arial" panose="020B0604020202020204" pitchFamily="34" charset="0"/>
              <a:buChar char="•"/>
            </a:pPr>
            <a:r>
              <a:rPr lang="el-GR" sz="2000" dirty="0"/>
              <a:t>Αναγνώριση και πρόληψη έκθεσης καρκινογόνων στην εργασία</a:t>
            </a:r>
          </a:p>
          <a:p>
            <a:pPr>
              <a:lnSpc>
                <a:spcPct val="150000"/>
              </a:lnSpc>
            </a:pPr>
            <a:endParaRPr lang="el-GR" sz="2000" dirty="0"/>
          </a:p>
          <a:p>
            <a:pPr marL="285750" indent="-285750">
              <a:lnSpc>
                <a:spcPct val="150000"/>
              </a:lnSpc>
              <a:buFont typeface="Arial" panose="020B0604020202020204" pitchFamily="34" charset="0"/>
              <a:buChar char="•"/>
            </a:pPr>
            <a:r>
              <a:rPr lang="el-GR" sz="2000" dirty="0"/>
              <a:t>Όλοι οι εξωγενείς παράγοντες είναι τροποποιήσιμοι παράγοντες κινδύνου</a:t>
            </a:r>
          </a:p>
          <a:p>
            <a:pPr marL="285750" indent="-285750">
              <a:lnSpc>
                <a:spcPct val="15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453893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D2FA9-C356-7C20-5505-77C221C4144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1E582A2-D207-D505-6156-A63608CC6348}"/>
              </a:ext>
            </a:extLst>
          </p:cNvPr>
          <p:cNvSpPr txBox="1">
            <a:spLocks/>
          </p:cNvSpPr>
          <p:nvPr/>
        </p:nvSpPr>
        <p:spPr>
          <a:xfrm>
            <a:off x="326875" y="188184"/>
            <a:ext cx="11494416" cy="924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4800" dirty="0" err="1"/>
              <a:t>Συζ</a:t>
            </a:r>
            <a:r>
              <a:rPr lang="en-US" sz="4800" dirty="0" err="1"/>
              <a:t>ή</a:t>
            </a:r>
            <a:r>
              <a:rPr lang="el-GR" sz="4800" dirty="0" err="1"/>
              <a:t>τηση</a:t>
            </a:r>
            <a:endParaRPr lang="en-US" sz="4800" dirty="0"/>
          </a:p>
        </p:txBody>
      </p:sp>
      <p:cxnSp>
        <p:nvCxnSpPr>
          <p:cNvPr id="5" name="Straight Connector 4">
            <a:extLst>
              <a:ext uri="{FF2B5EF4-FFF2-40B4-BE49-F238E27FC236}">
                <a16:creationId xmlns:a16="http://schemas.microsoft.com/office/drawing/2014/main" id="{62F65D1E-267B-C0A4-40B2-00C86A5CB228}"/>
              </a:ext>
            </a:extLst>
          </p:cNvPr>
          <p:cNvCxnSpPr/>
          <p:nvPr/>
        </p:nvCxnSpPr>
        <p:spPr>
          <a:xfrm>
            <a:off x="825190" y="973777"/>
            <a:ext cx="10497787" cy="0"/>
          </a:xfrm>
          <a:prstGeom prst="line">
            <a:avLst/>
          </a:prstGeom>
        </p:spPr>
        <p:style>
          <a:lnRef idx="3">
            <a:schemeClr val="accent4"/>
          </a:lnRef>
          <a:fillRef idx="0">
            <a:schemeClr val="accent4"/>
          </a:fillRef>
          <a:effectRef idx="2">
            <a:schemeClr val="accent4"/>
          </a:effectRef>
          <a:fontRef idx="minor">
            <a:schemeClr val="tx1"/>
          </a:fontRef>
        </p:style>
      </p:cxnSp>
      <p:pic>
        <p:nvPicPr>
          <p:cNvPr id="3" name="Picture 2" descr="A close up of a sign&#10;&#10;Description automatically generated">
            <a:extLst>
              <a:ext uri="{FF2B5EF4-FFF2-40B4-BE49-F238E27FC236}">
                <a16:creationId xmlns:a16="http://schemas.microsoft.com/office/drawing/2014/main" id="{BE5D4FD0-1952-706D-E4F4-8B662696B421}"/>
              </a:ext>
            </a:extLst>
          </p:cNvPr>
          <p:cNvPicPr>
            <a:picLocks noChangeAspect="1"/>
          </p:cNvPicPr>
          <p:nvPr/>
        </p:nvPicPr>
        <p:blipFill>
          <a:blip r:embed="rId2"/>
          <a:stretch>
            <a:fillRect/>
          </a:stretch>
        </p:blipFill>
        <p:spPr>
          <a:xfrm>
            <a:off x="1490246" y="2088519"/>
            <a:ext cx="9211507" cy="2680961"/>
          </a:xfrm>
          <a:prstGeom prst="rect">
            <a:avLst/>
          </a:prstGeom>
        </p:spPr>
      </p:pic>
    </p:spTree>
    <p:extLst>
      <p:ext uri="{BB962C8B-B14F-4D97-AF65-F5344CB8AC3E}">
        <p14:creationId xmlns:p14="http://schemas.microsoft.com/office/powerpoint/2010/main" val="113271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4161</TotalTime>
  <Words>1080</Words>
  <Application>Microsoft Macintosh PowerPoint</Application>
  <PresentationFormat>Widescreen</PresentationFormat>
  <Paragraphs>136</Paragraphs>
  <Slides>32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Aptos</vt:lpstr>
      <vt:lpstr>Aptos Display</vt:lpstr>
      <vt:lpstr>Arial</vt:lpstr>
      <vt:lpstr>Wingdings</vt:lpstr>
      <vt:lpstr>Office Theme</vt:lpstr>
      <vt:lpstr>Περιβαλλοντικά και επαγγελματικά αίτια καρκινογένεσης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Trontzas</dc:creator>
  <cp:lastModifiedBy>John Trontzas</cp:lastModifiedBy>
  <cp:revision>52</cp:revision>
  <dcterms:created xsi:type="dcterms:W3CDTF">2026-04-07T10:36:46Z</dcterms:created>
  <dcterms:modified xsi:type="dcterms:W3CDTF">2026-04-30T10:33:49Z</dcterms:modified>
</cp:coreProperties>
</file>