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9"/>
  </p:notesMasterIdLst>
  <p:sldIdLst>
    <p:sldId id="258" r:id="rId2"/>
    <p:sldId id="330" r:id="rId3"/>
    <p:sldId id="331" r:id="rId4"/>
    <p:sldId id="376" r:id="rId5"/>
    <p:sldId id="365" r:id="rId6"/>
    <p:sldId id="263" r:id="rId7"/>
    <p:sldId id="367" r:id="rId8"/>
    <p:sldId id="272" r:id="rId9"/>
    <p:sldId id="369" r:id="rId10"/>
    <p:sldId id="334" r:id="rId11"/>
    <p:sldId id="335" r:id="rId12"/>
    <p:sldId id="349" r:id="rId13"/>
    <p:sldId id="338" r:id="rId14"/>
    <p:sldId id="339" r:id="rId15"/>
    <p:sldId id="341" r:id="rId16"/>
    <p:sldId id="274" r:id="rId17"/>
    <p:sldId id="317" r:id="rId18"/>
    <p:sldId id="257" r:id="rId19"/>
    <p:sldId id="261" r:id="rId20"/>
    <p:sldId id="290" r:id="rId21"/>
    <p:sldId id="281" r:id="rId22"/>
    <p:sldId id="320" r:id="rId23"/>
    <p:sldId id="299" r:id="rId24"/>
    <p:sldId id="278" r:id="rId25"/>
    <p:sldId id="283" r:id="rId26"/>
    <p:sldId id="375" r:id="rId27"/>
    <p:sldId id="373" r:id="rId28"/>
    <p:sldId id="343" r:id="rId29"/>
    <p:sldId id="344" r:id="rId30"/>
    <p:sldId id="296" r:id="rId31"/>
    <p:sldId id="295" r:id="rId32"/>
    <p:sldId id="297" r:id="rId33"/>
    <p:sldId id="324" r:id="rId34"/>
    <p:sldId id="370" r:id="rId35"/>
    <p:sldId id="359" r:id="rId36"/>
    <p:sldId id="346" r:id="rId37"/>
    <p:sldId id="353" r:id="rId3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72" autoAdjust="0"/>
    <p:restoredTop sz="94660"/>
  </p:normalViewPr>
  <p:slideViewPr>
    <p:cSldViewPr snapToGrid="0">
      <p:cViewPr varScale="1">
        <p:scale>
          <a:sx n="96" d="100"/>
          <a:sy n="96" d="100"/>
        </p:scale>
        <p:origin x="108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359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3.437500000000001E-2"/>
          <c:y val="5.1562496828094474E-2"/>
          <c:w val="0.96562500000000029"/>
          <c:h val="0.94843750317190556"/>
        </c:manualLayout>
      </c:layout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explosion val="2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743C-4B3E-A7E1-CA6FED0575E7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743C-4B3E-A7E1-CA6FED0575E7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743C-4B3E-A7E1-CA6FED0575E7}"/>
              </c:ext>
            </c:extLst>
          </c:dPt>
          <c:dPt>
            <c:idx val="3"/>
            <c:bubble3D val="0"/>
            <c:spPr>
              <a:solidFill>
                <a:schemeClr val="accent6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743C-4B3E-A7E1-CA6FED0575E7}"/>
              </c:ext>
            </c:extLst>
          </c:dPt>
          <c:cat>
            <c:strRef>
              <c:f>Sheet1!$A$2:$A$5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92</c:v>
                </c:pt>
                <c:pt idx="1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743C-4B3E-A7E1-CA6FED0575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  <c:userShapes r:id="rId2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0.26094</cdr:x>
      <cdr:y>0.32656</cdr:y>
    </cdr:from>
    <cdr:to>
      <cdr:x>0.82031</cdr:x>
      <cdr:y>0.63359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120900" y="1769534"/>
          <a:ext cx="4546600" cy="16637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l-GR" sz="2000" dirty="0">
              <a:solidFill>
                <a:srgbClr val="002060"/>
              </a:solidFill>
            </a:rPr>
            <a:t>                        </a:t>
          </a:r>
          <a:r>
            <a:rPr lang="el-GR" sz="4800" dirty="0">
              <a:solidFill>
                <a:srgbClr val="002060"/>
              </a:solidFill>
            </a:rPr>
            <a:t>9</a:t>
          </a:r>
          <a:r>
            <a:rPr lang="en-US" sz="4800" dirty="0">
              <a:solidFill>
                <a:srgbClr val="002060"/>
              </a:solidFill>
            </a:rPr>
            <a:t>2</a:t>
          </a:r>
          <a:r>
            <a:rPr lang="el-GR" sz="4800" dirty="0">
              <a:solidFill>
                <a:srgbClr val="002060"/>
              </a:solidFill>
            </a:rPr>
            <a:t>%</a:t>
          </a:r>
        </a:p>
        <a:p xmlns:a="http://schemas.openxmlformats.org/drawingml/2006/main">
          <a:r>
            <a:rPr lang="el-GR" sz="2800" dirty="0">
              <a:solidFill>
                <a:srgbClr val="002060"/>
              </a:solidFill>
            </a:rPr>
            <a:t> </a:t>
          </a:r>
          <a:r>
            <a:rPr lang="en-US" sz="2800" dirty="0">
              <a:solidFill>
                <a:srgbClr val="002060"/>
              </a:solidFill>
            </a:rPr>
            <a:t>Local/ Locally advanced</a:t>
          </a:r>
          <a:r>
            <a:rPr lang="el-GR" sz="2800" dirty="0">
              <a:solidFill>
                <a:srgbClr val="002060"/>
              </a:solidFill>
            </a:rPr>
            <a:t> </a:t>
          </a:r>
          <a:endParaRPr lang="en-US" sz="2800" dirty="0">
            <a:solidFill>
              <a:srgbClr val="002060"/>
            </a:solidFill>
          </a:endParaRPr>
        </a:p>
      </cdr:txBody>
    </cdr:sp>
  </cdr:relSizeAnchor>
  <cdr:relSizeAnchor xmlns:cdr="http://schemas.openxmlformats.org/drawingml/2006/chartDrawing">
    <cdr:from>
      <cdr:x>0.38281</cdr:x>
      <cdr:y>0.12031</cdr:y>
    </cdr:from>
    <cdr:to>
      <cdr:x>0.48281</cdr:x>
      <cdr:y>0.2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111500" y="651934"/>
          <a:ext cx="812800" cy="4318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100" dirty="0"/>
        </a:p>
      </cdr:txBody>
    </cdr:sp>
  </cdr:relSizeAnchor>
  <cdr:relSizeAnchor xmlns:cdr="http://schemas.openxmlformats.org/drawingml/2006/chartDrawing">
    <cdr:from>
      <cdr:x>0.39844</cdr:x>
      <cdr:y>0.12266</cdr:y>
    </cdr:from>
    <cdr:to>
      <cdr:x>0.49531</cdr:x>
      <cdr:y>0.22578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3238500" y="664634"/>
          <a:ext cx="787400" cy="5588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2400" dirty="0">
              <a:solidFill>
                <a:srgbClr val="C00000"/>
              </a:solidFill>
            </a:rPr>
            <a:t>8</a:t>
          </a:r>
          <a:r>
            <a:rPr lang="el-GR" sz="2400" dirty="0">
              <a:solidFill>
                <a:srgbClr val="C00000"/>
              </a:solidFill>
            </a:rPr>
            <a:t>%</a:t>
          </a:r>
          <a:endParaRPr lang="en-US" sz="2400" dirty="0">
            <a:solidFill>
              <a:srgbClr val="C00000"/>
            </a:solidFill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927796-8620-421A-8418-63DFE0DE65CD}" type="datetimeFigureOut">
              <a:rPr lang="en-US" smtClean="0"/>
              <a:t>5/15/2026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BF4FD9-DC2C-4203-9858-E60A2088FE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8309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26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i="1">
                <a:latin typeface="Arial" panose="020B0604020202020204" pitchFamily="34" charset="0"/>
              </a:rPr>
              <a:t>AI, aromatase inhibitor; CBC, contralateral breast cancer; DFS, disease-free survival; ER, estrogen receptor; PgR, progesterone receptor; QoL, quality of life.</a:t>
            </a:r>
          </a:p>
        </p:txBody>
      </p:sp>
      <p:sp>
        <p:nvSpPr>
          <p:cNvPr id="112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13E82E9D-846F-45D4-AC67-A21E3F69E091}" type="slidenum">
              <a:rPr lang="en-US" altLang="en-US" b="0" smtClean="0"/>
              <a:pPr/>
              <a:t>23</a:t>
            </a:fld>
            <a:endParaRPr lang="en-US" altLang="en-US" b="0"/>
          </a:p>
        </p:txBody>
      </p:sp>
    </p:spTree>
    <p:extLst>
      <p:ext uri="{BB962C8B-B14F-4D97-AF65-F5344CB8AC3E}">
        <p14:creationId xmlns:p14="http://schemas.microsoft.com/office/powerpoint/2010/main" val="32266674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DES </a:t>
            </a:r>
            <a:r>
              <a:rPr lang="el-GR" dirty="0" err="1"/>
              <a:t>απο</a:t>
            </a:r>
            <a:r>
              <a:rPr lang="en-US" dirty="0"/>
              <a:t>NCCN </a:t>
            </a:r>
            <a:r>
              <a:rPr lang="el-GR" dirty="0"/>
              <a:t>τις</a:t>
            </a:r>
            <a:r>
              <a:rPr lang="el-GR" baseline="0" dirty="0"/>
              <a:t> </a:t>
            </a:r>
            <a:r>
              <a:rPr lang="el-GR" baseline="0" dirty="0" err="1"/>
              <a:t>κατηγοριες</a:t>
            </a:r>
            <a:r>
              <a:rPr lang="el-GR" baseline="0" dirty="0"/>
              <a:t> 1 σε 1</a:t>
            </a:r>
            <a:r>
              <a:rPr lang="el-GR" baseline="30000" dirty="0"/>
              <a:t>η</a:t>
            </a:r>
            <a:r>
              <a:rPr lang="el-GR" baseline="0" dirty="0"/>
              <a:t> </a:t>
            </a:r>
            <a:r>
              <a:rPr lang="el-GR" baseline="0" dirty="0" err="1"/>
              <a:t>γραμμη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BF4FD9-DC2C-4203-9858-E60A2088FE58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06511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1BC1A-F290-4C4D-BA2F-2EF3376BC725}" type="datetimeFigureOut">
              <a:rPr lang="en-US" smtClean="0"/>
              <a:t>5/15/2026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FA682-E7F9-4EA4-80DD-9CB12BCAEE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87100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1BC1A-F290-4C4D-BA2F-2EF3376BC725}" type="datetimeFigureOut">
              <a:rPr lang="en-US" smtClean="0"/>
              <a:t>5/15/2026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FA682-E7F9-4EA4-80DD-9CB12BCAEE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2230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1BC1A-F290-4C4D-BA2F-2EF3376BC725}" type="datetimeFigureOut">
              <a:rPr lang="en-US" smtClean="0"/>
              <a:t>5/15/2026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FA682-E7F9-4EA4-80DD-9CB12BCAEE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9070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1BC1A-F290-4C4D-BA2F-2EF3376BC725}" type="datetimeFigureOut">
              <a:rPr lang="en-US" smtClean="0"/>
              <a:t>5/15/2026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FA682-E7F9-4EA4-80DD-9CB12BCAEE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23051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1BC1A-F290-4C4D-BA2F-2EF3376BC725}" type="datetimeFigureOut">
              <a:rPr lang="en-US" smtClean="0"/>
              <a:t>5/15/2026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FA682-E7F9-4EA4-80DD-9CB12BCAEE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43400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1BC1A-F290-4C4D-BA2F-2EF3376BC725}" type="datetimeFigureOut">
              <a:rPr lang="en-US" smtClean="0"/>
              <a:t>5/15/2026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FA682-E7F9-4EA4-80DD-9CB12BCAEE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23027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1BC1A-F290-4C4D-BA2F-2EF3376BC725}" type="datetimeFigureOut">
              <a:rPr lang="en-US" smtClean="0"/>
              <a:t>5/15/2026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FA682-E7F9-4EA4-80DD-9CB12BCAEE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95187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1BC1A-F290-4C4D-BA2F-2EF3376BC725}" type="datetimeFigureOut">
              <a:rPr lang="en-US" smtClean="0"/>
              <a:t>5/15/2026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FA682-E7F9-4EA4-80DD-9CB12BCAEE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29819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1BC1A-F290-4C4D-BA2F-2EF3376BC725}" type="datetimeFigureOut">
              <a:rPr lang="en-US" smtClean="0"/>
              <a:t>5/15/2026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FA682-E7F9-4EA4-80DD-9CB12BCAEE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73299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1BC1A-F290-4C4D-BA2F-2EF3376BC725}" type="datetimeFigureOut">
              <a:rPr lang="en-US" smtClean="0"/>
              <a:t>5/15/2026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FA682-E7F9-4EA4-80DD-9CB12BCAEE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7695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1BC1A-F290-4C4D-BA2F-2EF3376BC725}" type="datetimeFigureOut">
              <a:rPr lang="en-US" smtClean="0"/>
              <a:t>5/15/2026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FA682-E7F9-4EA4-80DD-9CB12BCAEE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71349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91BC1A-F290-4C4D-BA2F-2EF3376BC725}" type="datetimeFigureOut">
              <a:rPr lang="en-US" smtClean="0"/>
              <a:t>5/15/2026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2FA682-E7F9-4EA4-80DD-9CB12BCAEE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3501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jpg"/><Relationship Id="rId4" Type="http://schemas.openxmlformats.org/officeDocument/2006/relationships/image" Target="../media/image26.em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jpg"/><Relationship Id="rId4" Type="http://schemas.openxmlformats.org/officeDocument/2006/relationships/image" Target="../media/image43.jp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603937" y="1149456"/>
            <a:ext cx="968803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3600" b="1" dirty="0">
                <a:solidFill>
                  <a:srgbClr val="FFFF00"/>
                </a:solidFill>
              </a:rPr>
              <a:t>		</a:t>
            </a:r>
            <a:r>
              <a:rPr lang="el-GR" sz="3600" b="1" dirty="0" smtClean="0">
                <a:solidFill>
                  <a:srgbClr val="FFFF00"/>
                </a:solidFill>
              </a:rPr>
              <a:t>     Καρκίνος </a:t>
            </a:r>
            <a:r>
              <a:rPr lang="el-GR" sz="3600" b="1" dirty="0">
                <a:solidFill>
                  <a:srgbClr val="FFFF00"/>
                </a:solidFill>
              </a:rPr>
              <a:t>μαστού</a:t>
            </a:r>
            <a:endParaRPr lang="en-GB" sz="3600" b="1" dirty="0">
              <a:solidFill>
                <a:srgbClr val="FFFF00"/>
              </a:solidFill>
            </a:endParaRPr>
          </a:p>
          <a:p>
            <a:r>
              <a:rPr lang="el-GR" sz="4800" b="1" dirty="0">
                <a:solidFill>
                  <a:srgbClr val="FFFF00"/>
                </a:solidFill>
              </a:rPr>
              <a:t>					</a:t>
            </a:r>
            <a:endParaRPr lang="el-GR" sz="3600" b="1" dirty="0">
              <a:solidFill>
                <a:srgbClr val="FFFF00"/>
              </a:solidFill>
            </a:endParaRPr>
          </a:p>
          <a:p>
            <a:r>
              <a:rPr lang="el-GR" sz="3600" b="1" dirty="0">
                <a:solidFill>
                  <a:srgbClr val="FFFF00"/>
                </a:solidFill>
              </a:rPr>
              <a:t>			</a:t>
            </a:r>
            <a:endParaRPr lang="en-US" sz="4000" b="1" dirty="0">
              <a:solidFill>
                <a:srgbClr val="FFFF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35237" y="3019081"/>
            <a:ext cx="10643482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400" b="1" dirty="0">
                <a:solidFill>
                  <a:schemeClr val="bg1"/>
                </a:solidFill>
              </a:rPr>
              <a:t>			</a:t>
            </a:r>
            <a:r>
              <a:rPr lang="el-GR" sz="2800" b="1" dirty="0">
                <a:solidFill>
                  <a:schemeClr val="bg1"/>
                </a:solidFill>
                <a:cs typeface="Helvetica" panose="020B0604020202020204" pitchFamily="34" charset="0"/>
              </a:rPr>
              <a:t>Ηλίας Α. </a:t>
            </a:r>
            <a:r>
              <a:rPr lang="el-GR" sz="2800" b="1" dirty="0" err="1">
                <a:solidFill>
                  <a:schemeClr val="bg1"/>
                </a:solidFill>
                <a:cs typeface="Helvetica" panose="020B0604020202020204" pitchFamily="34" charset="0"/>
              </a:rPr>
              <a:t>Κοττέας</a:t>
            </a:r>
            <a:r>
              <a:rPr lang="el-GR" sz="2800" b="1" dirty="0">
                <a:solidFill>
                  <a:schemeClr val="bg1"/>
                </a:solidFill>
                <a:cs typeface="Helvetica" panose="020B0604020202020204" pitchFamily="34" charset="0"/>
              </a:rPr>
              <a:t>, </a:t>
            </a:r>
            <a:r>
              <a:rPr lang="en-US" sz="2800" b="1" dirty="0">
                <a:solidFill>
                  <a:schemeClr val="bg1"/>
                </a:solidFill>
                <a:cs typeface="Helvetica" panose="020B0604020202020204" pitchFamily="34" charset="0"/>
              </a:rPr>
              <a:t>M.D, </a:t>
            </a:r>
            <a:r>
              <a:rPr lang="en-US" sz="2800" b="1" dirty="0" err="1">
                <a:solidFill>
                  <a:schemeClr val="bg1"/>
                </a:solidFill>
                <a:cs typeface="Helvetica" panose="020B0604020202020204" pitchFamily="34" charset="0"/>
              </a:rPr>
              <a:t>Ph.D</a:t>
            </a:r>
            <a:endParaRPr lang="el-GR" sz="2800" b="1" dirty="0">
              <a:solidFill>
                <a:schemeClr val="bg1"/>
              </a:solidFill>
              <a:cs typeface="Helvetica" panose="020B0604020202020204" pitchFamily="34" charset="0"/>
            </a:endParaRPr>
          </a:p>
          <a:p>
            <a:endParaRPr lang="en-US" sz="2800" b="1" dirty="0">
              <a:solidFill>
                <a:schemeClr val="bg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el-GR" sz="2800" b="1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			</a:t>
            </a:r>
            <a:r>
              <a:rPr lang="el-GR" sz="2800" b="1" dirty="0" smtClean="0">
                <a:solidFill>
                  <a:schemeClr val="bg1"/>
                </a:solidFill>
                <a:cs typeface="Helvetica" panose="020B0604020202020204" pitchFamily="34" charset="0"/>
              </a:rPr>
              <a:t>Καθηγητής Ογκολογίας</a:t>
            </a:r>
            <a:endParaRPr lang="en-US" sz="2800" b="1" dirty="0">
              <a:solidFill>
                <a:schemeClr val="bg1"/>
              </a:solidFill>
              <a:cs typeface="Helvetica" panose="020B0604020202020204" pitchFamily="34" charset="0"/>
            </a:endParaRPr>
          </a:p>
          <a:p>
            <a:r>
              <a:rPr lang="en-US" sz="2800" b="1" dirty="0">
                <a:solidFill>
                  <a:schemeClr val="bg1"/>
                </a:solidFill>
                <a:cs typeface="Helvetica" panose="020B0604020202020204" pitchFamily="34" charset="0"/>
              </a:rPr>
              <a:t>			</a:t>
            </a:r>
            <a:r>
              <a:rPr lang="el-GR" sz="2800" b="1" dirty="0">
                <a:solidFill>
                  <a:schemeClr val="bg1"/>
                </a:solidFill>
                <a:cs typeface="Helvetica" panose="020B0604020202020204" pitchFamily="34" charset="0"/>
              </a:rPr>
              <a:t>Ογκολογική Μονάδα</a:t>
            </a:r>
          </a:p>
          <a:p>
            <a:r>
              <a:rPr lang="el-GR" sz="2800" b="1" dirty="0">
                <a:solidFill>
                  <a:schemeClr val="bg1"/>
                </a:solidFill>
                <a:cs typeface="Helvetica" panose="020B0604020202020204" pitchFamily="34" charset="0"/>
              </a:rPr>
              <a:t>			Γ’ Πανεπιστημιακή Παθολογική Κλινική</a:t>
            </a:r>
          </a:p>
          <a:p>
            <a:r>
              <a:rPr lang="el-GR" sz="3200" b="1" dirty="0">
                <a:solidFill>
                  <a:schemeClr val="bg1"/>
                </a:solidFill>
                <a:cs typeface="Helvetica" panose="020B0604020202020204" pitchFamily="34" charset="0"/>
              </a:rPr>
              <a:t>				   </a:t>
            </a:r>
            <a:endParaRPr lang="en-US" sz="3200" b="1" dirty="0">
              <a:solidFill>
                <a:schemeClr val="bg1"/>
              </a:solidFill>
              <a:cs typeface="Helvetica" panose="020B0604020202020204" pitchFamily="34" charset="0"/>
            </a:endParaRPr>
          </a:p>
        </p:txBody>
      </p:sp>
      <p:graphicFrame>
        <p:nvGraphicFramePr>
          <p:cNvPr id="9" name="Αντικείμενο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13547474"/>
              </p:ext>
            </p:extLst>
          </p:nvPr>
        </p:nvGraphicFramePr>
        <p:xfrm>
          <a:off x="428625" y="5873933"/>
          <a:ext cx="11375600" cy="7787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Bitmap Image" r:id="rId3" imgW="6687483" imgH="1209524" progId="Paint.Picture">
                  <p:embed/>
                </p:oleObj>
              </mc:Choice>
              <mc:Fallback>
                <p:oleObj name="Bitmap Image" r:id="rId3" imgW="6687483" imgH="1209524" progId="Paint.Picture">
                  <p:embed/>
                  <p:pic>
                    <p:nvPicPr>
                      <p:cNvPr id="3" name="Αντικείμενο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8625" y="5873933"/>
                        <a:ext cx="11375600" cy="778768"/>
                      </a:xfrm>
                      <a:prstGeom prst="rect">
                        <a:avLst/>
                      </a:prstGeom>
                      <a:solidFill>
                        <a:srgbClr val="D9D9D9"/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20470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565564"/>
          </a:xfrm>
          <a:solidFill>
            <a:srgbClr val="002060"/>
          </a:solidFill>
        </p:spPr>
        <p:txBody>
          <a:bodyPr>
            <a:normAutofit/>
          </a:bodyPr>
          <a:lstStyle/>
          <a:p>
            <a:pPr algn="just"/>
            <a:r>
              <a:rPr lang="el-GR" sz="4000" dirty="0"/>
              <a:t>   </a:t>
            </a:r>
            <a:r>
              <a:rPr lang="el-GR" sz="4000" b="1" dirty="0">
                <a:solidFill>
                  <a:srgbClr val="FFFF00"/>
                </a:solidFill>
              </a:rPr>
              <a:t>			   </a:t>
            </a:r>
            <a:r>
              <a:rPr lang="en-US" sz="4000" b="1" dirty="0">
                <a:solidFill>
                  <a:srgbClr val="FFFF00"/>
                </a:solidFill>
              </a:rPr>
              <a:t>  </a:t>
            </a:r>
            <a:r>
              <a:rPr lang="el-GR" sz="4000" b="1" dirty="0">
                <a:solidFill>
                  <a:srgbClr val="FFFF00"/>
                </a:solidFill>
                <a:latin typeface="+mn-lt"/>
              </a:rPr>
              <a:t>Επιδημιολογικά δεδομένα</a:t>
            </a:r>
            <a:endParaRPr lang="en-US" sz="4000" b="1" dirty="0">
              <a:solidFill>
                <a:srgbClr val="FFFF00"/>
              </a:solidFill>
              <a:latin typeface="+mn-lt"/>
            </a:endParaRPr>
          </a:p>
        </p:txBody>
      </p:sp>
      <p:pic>
        <p:nvPicPr>
          <p:cNvPr id="4" name="Content Placeholder 2" descr="http://bcacampaign.com/img/2x/figure1-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9046" y="2237511"/>
            <a:ext cx="7819969" cy="2091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2974291" y="4753122"/>
            <a:ext cx="6768456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>
                <a:solidFill>
                  <a:srgbClr val="00B0F0"/>
                </a:solidFill>
              </a:rPr>
              <a:t>1</a:t>
            </a:r>
            <a:r>
              <a:rPr lang="el-GR" sz="4000" b="1" baseline="30000" dirty="0" err="1">
                <a:solidFill>
                  <a:srgbClr val="00B0F0"/>
                </a:solidFill>
              </a:rPr>
              <a:t>ος</a:t>
            </a:r>
            <a:r>
              <a:rPr lang="el-GR" sz="4000" b="1" dirty="0">
                <a:solidFill>
                  <a:srgbClr val="00B0F0"/>
                </a:solidFill>
              </a:rPr>
              <a:t> σε συχνότητα στις γυναίκες</a:t>
            </a:r>
          </a:p>
          <a:p>
            <a:r>
              <a:rPr lang="el-GR" sz="4000" b="1" dirty="0">
                <a:solidFill>
                  <a:srgbClr val="00B0F0"/>
                </a:solidFill>
              </a:rPr>
              <a:t>2</a:t>
            </a:r>
            <a:r>
              <a:rPr lang="el-GR" sz="4000" b="1" baseline="30000" dirty="0">
                <a:solidFill>
                  <a:srgbClr val="00B0F0"/>
                </a:solidFill>
              </a:rPr>
              <a:t>η</a:t>
            </a:r>
            <a:r>
              <a:rPr lang="el-GR" sz="4000" b="1" dirty="0">
                <a:solidFill>
                  <a:srgbClr val="00B0F0"/>
                </a:solidFill>
              </a:rPr>
              <a:t> αιτία θανάτου από καρκίνο</a:t>
            </a:r>
          </a:p>
        </p:txBody>
      </p:sp>
    </p:spTree>
    <p:extLst>
      <p:ext uri="{BB962C8B-B14F-4D97-AF65-F5344CB8AC3E}">
        <p14:creationId xmlns:p14="http://schemas.microsoft.com/office/powerpoint/2010/main" val="2694911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http://air.news.gr/cov/he/heaksdla.JPG_b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4906851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578131" y="630396"/>
            <a:ext cx="39034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5400" b="1" dirty="0">
                <a:solidFill>
                  <a:srgbClr val="FFFF00"/>
                </a:solidFill>
              </a:rPr>
              <a:t>7500</a:t>
            </a:r>
            <a:r>
              <a:rPr lang="en-US" sz="5400" b="1" dirty="0">
                <a:solidFill>
                  <a:srgbClr val="FFFF00"/>
                </a:solidFill>
              </a:rPr>
              <a:t>/</a:t>
            </a:r>
            <a:r>
              <a:rPr lang="el-GR" sz="5400" b="1" dirty="0">
                <a:solidFill>
                  <a:srgbClr val="FFFF00"/>
                </a:solidFill>
              </a:rPr>
              <a:t>έτος</a:t>
            </a:r>
            <a:endParaRPr lang="en-US" sz="5400" b="1" dirty="0">
              <a:solidFill>
                <a:srgbClr val="FFFF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329026" y="3075056"/>
            <a:ext cx="42076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4000" b="1" dirty="0">
                <a:solidFill>
                  <a:schemeClr val="bg1">
                    <a:lumMod val="95000"/>
                  </a:schemeClr>
                </a:solidFill>
              </a:rPr>
              <a:t>Κληρονομικότητα</a:t>
            </a:r>
            <a:endParaRPr lang="en-US" sz="4000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351495" y="4720862"/>
            <a:ext cx="22432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7200" b="1" dirty="0">
                <a:solidFill>
                  <a:srgbClr val="92D050"/>
                </a:solidFill>
              </a:rPr>
              <a:t>10%</a:t>
            </a:r>
            <a:endParaRPr lang="en-US" sz="7200" b="1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5132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isk Factors - Pinkribbon">
            <a:extLst>
              <a:ext uri="{FF2B5EF4-FFF2-40B4-BE49-F238E27FC236}">
                <a16:creationId xmlns:a16="http://schemas.microsoft.com/office/drawing/2014/main" id="{223355FB-9309-4FC7-2E5A-E2F4761619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0" y="0"/>
            <a:ext cx="1219052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97313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Genomic Characterization of Invasive Lobular Breast Carcinoma Michae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696"/>
            <a:ext cx="12128740" cy="6833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2662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198" y="436728"/>
            <a:ext cx="10452295" cy="6006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6388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A NEW MOLECULAR TARGET FOR BREAST CANCER THERAPY – Sanguine Bio Researcher  Blo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1432" y="506344"/>
            <a:ext cx="9808235" cy="5760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8746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https://islaslab.wikispaces.com/file/view/2.png/512380236/512x231/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6448" y="0"/>
            <a:ext cx="59224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316394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520762" y="3572446"/>
            <a:ext cx="25574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</a:rPr>
              <a:t>HERCEPTIN</a:t>
            </a:r>
          </a:p>
        </p:txBody>
      </p:sp>
    </p:spTree>
    <p:extLst>
      <p:ext uri="{BB962C8B-B14F-4D97-AF65-F5344CB8AC3E}">
        <p14:creationId xmlns:p14="http://schemas.microsoft.com/office/powerpoint/2010/main" val="19497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15064" y="168813"/>
            <a:ext cx="693537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FFFF00"/>
                </a:solidFill>
              </a:rPr>
              <a:t>Triple negative breast cancer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3558" y="1413929"/>
            <a:ext cx="8468749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chemeClr val="bg1"/>
                </a:solidFill>
              </a:rPr>
              <a:t>Young women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3600" b="1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chemeClr val="bg1"/>
                </a:solidFill>
              </a:rPr>
              <a:t>Very aggressive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3600" b="1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chemeClr val="bg1"/>
                </a:solidFill>
              </a:rPr>
              <a:t>Early relapses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3600" b="1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chemeClr val="bg1"/>
                </a:solidFill>
              </a:rPr>
              <a:t>Poor prognosis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3600" b="1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chemeClr val="bg1"/>
                </a:solidFill>
              </a:rPr>
              <a:t>Limited treatment options (chemo only)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3027" y="1119117"/>
            <a:ext cx="6250673" cy="4688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021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www.kasytech.com/wp-content/uploads/2015/01/stage4-breast-cancer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980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4855335" y="206062"/>
            <a:ext cx="2601534" cy="33485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508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6857999"/>
          </a:xfrm>
          <a:solidFill>
            <a:srgbClr val="002060"/>
          </a:solidFill>
        </p:spPr>
        <p:txBody>
          <a:bodyPr/>
          <a:lstStyle/>
          <a:p>
            <a:endParaRPr lang="en-US" dirty="0"/>
          </a:p>
        </p:txBody>
      </p:sp>
      <p:graphicFrame>
        <p:nvGraphicFramePr>
          <p:cNvPr id="15" name="Chart 14"/>
          <p:cNvGraphicFramePr/>
          <p:nvPr>
            <p:extLst>
              <p:ext uri="{D42A27DB-BD31-4B8C-83A1-F6EECF244321}">
                <p14:modId xmlns:p14="http://schemas.microsoft.com/office/powerpoint/2010/main" val="1070526666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5035639" y="177728"/>
            <a:ext cx="443033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FFFF00"/>
                </a:solidFill>
              </a:rPr>
              <a:t>Stages</a:t>
            </a:r>
          </a:p>
        </p:txBody>
      </p:sp>
    </p:spTree>
    <p:extLst>
      <p:ext uri="{BB962C8B-B14F-4D97-AF65-F5344CB8AC3E}">
        <p14:creationId xmlns:p14="http://schemas.microsoft.com/office/powerpoint/2010/main" val="836057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2000" cy="6949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0292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  <a:solidFill>
            <a:srgbClr val="002060"/>
          </a:solidFill>
        </p:spPr>
        <p:txBody>
          <a:bodyPr/>
          <a:lstStyle/>
          <a:p>
            <a:pPr algn="ctr"/>
            <a:r>
              <a:rPr lang="en-US" b="1" dirty="0">
                <a:solidFill>
                  <a:srgbClr val="FFFF00"/>
                </a:solidFill>
                <a:latin typeface="+mn-lt"/>
              </a:rPr>
              <a:t>Mastectomy</a:t>
            </a:r>
          </a:p>
        </p:txBody>
      </p:sp>
      <p:pic>
        <p:nvPicPr>
          <p:cNvPr id="1032" name="Picture 8" descr="http://beasurvivoravera.com/wp-content/uploads/2012/04/mastx-w-L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90688"/>
            <a:ext cx="3142445" cy="5167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://www.cairo-plastic-clinic.com/yahoo_site_admin/assets/images/image012.99121955_std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2445" y="1690689"/>
            <a:ext cx="5847009" cy="5167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ttps://encrypted-tbn2.gstatic.com/images?q=tbn:ANd9GcQirjcEI4HT5tvnaq5sjURFOuzPo2kJAA6eGvhJfpDX1rmoyLEl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9454" y="1690688"/>
            <a:ext cx="3202546" cy="5167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6598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  <a:solidFill>
            <a:srgbClr val="002060"/>
          </a:solidFill>
        </p:spPr>
        <p:txBody>
          <a:bodyPr/>
          <a:lstStyle/>
          <a:p>
            <a:pPr algn="ctr"/>
            <a:r>
              <a:rPr lang="en-US" b="1" dirty="0">
                <a:solidFill>
                  <a:srgbClr val="FFFF00"/>
                </a:solidFill>
                <a:latin typeface="+mn-lt"/>
              </a:rPr>
              <a:t>Sentinel Lymph Node Biopsy</a:t>
            </a:r>
          </a:p>
        </p:txBody>
      </p:sp>
      <p:pic>
        <p:nvPicPr>
          <p:cNvPr id="3074" name="Picture 2" descr="http://www.bccmiami.com/images/articles/st_managment_of_the_axil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399309"/>
            <a:ext cx="5576553" cy="5458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://dygfroc1ptcu0.cloudfront.net/content/asj/23/3/184/F5.larg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6553" y="1399308"/>
            <a:ext cx="6615447" cy="5458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6763624"/>
      </p:ext>
    </p:extLst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-1" y="0"/>
            <a:ext cx="12191999" cy="1690688"/>
          </a:xfrm>
          <a:solidFill>
            <a:srgbClr val="002060"/>
          </a:solidFill>
        </p:spPr>
        <p:txBody>
          <a:bodyPr/>
          <a:lstStyle/>
          <a:p>
            <a:pPr algn="ctr"/>
            <a:r>
              <a:rPr lang="en-US" b="1" dirty="0">
                <a:solidFill>
                  <a:srgbClr val="FFFF00"/>
                </a:solidFill>
                <a:latin typeface="+mn-lt"/>
              </a:rPr>
              <a:t>Lumpectomy</a:t>
            </a:r>
          </a:p>
        </p:txBody>
      </p:sp>
      <p:pic>
        <p:nvPicPr>
          <p:cNvPr id="2052" name="Picture 4" descr="http://beasurvivoravera.com/wp-content/uploads/2012/04/lumpx-wL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90688"/>
            <a:ext cx="3361386" cy="5167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img.medscape.com/fullsize/migrated/578/026/ncpo578026.fig3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1386" y="1690688"/>
            <a:ext cx="3915177" cy="5167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://accidentalamazon.com/images/linac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6563" y="1690688"/>
            <a:ext cx="4915437" cy="5167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7602192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056" y="378070"/>
            <a:ext cx="8758229" cy="594189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941303" y="6550223"/>
            <a:ext cx="203486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 err="1">
                <a:solidFill>
                  <a:srgbClr val="FFFF00"/>
                </a:solidFill>
              </a:rPr>
              <a:t>Beatson</a:t>
            </a:r>
            <a:r>
              <a:rPr lang="en-US" sz="1000" b="1" dirty="0">
                <a:solidFill>
                  <a:srgbClr val="FFFF00"/>
                </a:solidFill>
              </a:rPr>
              <a:t> G. Lancet, 1896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9989" y="1378634"/>
            <a:ext cx="1857375" cy="4023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4905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688938" y="3116934"/>
            <a:ext cx="748252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i="1" dirty="0">
                <a:solidFill>
                  <a:schemeClr val="bg1"/>
                </a:solidFill>
              </a:rPr>
              <a:t>“A lady with growth neoplastic</a:t>
            </a:r>
          </a:p>
          <a:p>
            <a:r>
              <a:rPr lang="en-US" sz="2800" i="1" dirty="0">
                <a:solidFill>
                  <a:schemeClr val="bg1"/>
                </a:solidFill>
              </a:rPr>
              <a:t>thought castration was just a bit drastic</a:t>
            </a:r>
          </a:p>
          <a:p>
            <a:endParaRPr lang="en-US" sz="2800" i="1" dirty="0">
              <a:solidFill>
                <a:schemeClr val="bg1"/>
              </a:solidFill>
            </a:endParaRPr>
          </a:p>
          <a:p>
            <a:r>
              <a:rPr lang="en-US" sz="2800" i="1" dirty="0">
                <a:solidFill>
                  <a:schemeClr val="bg1"/>
                </a:solidFill>
              </a:rPr>
              <a:t>She preferred that her ill could be cured with a pill</a:t>
            </a:r>
          </a:p>
          <a:p>
            <a:r>
              <a:rPr lang="en-US" sz="2800" i="1" dirty="0">
                <a:solidFill>
                  <a:schemeClr val="bg1"/>
                </a:solidFill>
              </a:rPr>
              <a:t>Today it’s no longer fantastic”</a:t>
            </a:r>
            <a:endParaRPr lang="en-US" sz="2800" dirty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034" y="243134"/>
            <a:ext cx="2582199" cy="238658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77984" y="2725720"/>
            <a:ext cx="15917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FFFF00"/>
                </a:solidFill>
              </a:rPr>
              <a:t>Elwood Jensen</a:t>
            </a:r>
          </a:p>
        </p:txBody>
      </p:sp>
    </p:spTree>
    <p:extLst>
      <p:ext uri="{BB962C8B-B14F-4D97-AF65-F5344CB8AC3E}">
        <p14:creationId xmlns:p14="http://schemas.microsoft.com/office/powerpoint/2010/main" val="29448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792" y="34813"/>
            <a:ext cx="7832926" cy="1164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86255" y="1445710"/>
            <a:ext cx="6555545" cy="151817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89416" y="3085338"/>
            <a:ext cx="7941717" cy="366478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30404" y="1841537"/>
            <a:ext cx="6451266" cy="483845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1828800"/>
            <a:ext cx="3617843" cy="103367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2841674"/>
            <a:ext cx="998806" cy="3896751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82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883343" y="0"/>
            <a:ext cx="44172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FFFF00"/>
                </a:solidFill>
              </a:rPr>
              <a:t>Tamoxifen: 5 years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019234" y="6550223"/>
            <a:ext cx="21727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FF00"/>
                </a:solidFill>
              </a:rPr>
              <a:t>Davies, et al. Lancet, 2011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006" y="742950"/>
            <a:ext cx="10444765" cy="582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849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1369" y="811370"/>
            <a:ext cx="10573555" cy="56538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019234" y="6550223"/>
            <a:ext cx="21727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FF00"/>
                </a:solidFill>
              </a:rPr>
              <a:t>Davies, et al. Lancet, 2013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840481" y="0"/>
            <a:ext cx="45438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FFFF00"/>
                </a:solidFill>
              </a:rPr>
              <a:t>Tamoxifen: 10 years</a:t>
            </a:r>
          </a:p>
        </p:txBody>
      </p:sp>
    </p:spTree>
    <p:extLst>
      <p:ext uri="{BB962C8B-B14F-4D97-AF65-F5344CB8AC3E}">
        <p14:creationId xmlns:p14="http://schemas.microsoft.com/office/powerpoint/2010/main" val="771094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868" y="1614416"/>
            <a:ext cx="7587837" cy="486167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85310" y="115909"/>
            <a:ext cx="874455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FFFF00"/>
                </a:solidFill>
              </a:rPr>
              <a:t>Aromatase inhibitors (Post-menopausal)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356210" y="2461846"/>
            <a:ext cx="3249637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4000" b="1" dirty="0" err="1">
                <a:solidFill>
                  <a:schemeClr val="bg1"/>
                </a:solidFill>
              </a:rPr>
              <a:t>Letrozole</a:t>
            </a:r>
            <a:endParaRPr lang="en-US" sz="4000" b="1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4000" b="1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4000" b="1" dirty="0" err="1">
                <a:solidFill>
                  <a:schemeClr val="bg1"/>
                </a:solidFill>
              </a:rPr>
              <a:t>Anastrozole</a:t>
            </a:r>
            <a:endParaRPr lang="en-US" sz="4000" b="1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4000" b="1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4000" b="1" dirty="0" err="1">
                <a:solidFill>
                  <a:schemeClr val="bg1"/>
                </a:solidFill>
              </a:rPr>
              <a:t>Exemestane</a:t>
            </a:r>
            <a:endParaRPr lang="en-US" sz="4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4413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28661"/>
            <a:ext cx="6286500" cy="582930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0" y="714375"/>
            <a:ext cx="5905500" cy="581501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643188" y="342900"/>
            <a:ext cx="14001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Reccurence</a:t>
            </a:r>
            <a:endParaRPr lang="en-US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1972" y="90152"/>
            <a:ext cx="115652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FFFF00"/>
                </a:solidFill>
              </a:rPr>
              <a:t>Aromatase inhibitors </a:t>
            </a:r>
            <a:r>
              <a:rPr lang="en-US" sz="2400" b="1" i="1" dirty="0">
                <a:solidFill>
                  <a:srgbClr val="FFFF00"/>
                </a:solidFill>
              </a:rPr>
              <a:t>vs</a:t>
            </a:r>
            <a:r>
              <a:rPr lang="en-US" sz="4000" b="1" dirty="0">
                <a:solidFill>
                  <a:srgbClr val="FFFF00"/>
                </a:solidFill>
              </a:rPr>
              <a:t> Tamoxifen (Post-menopausal)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786063" y="1371600"/>
            <a:ext cx="22717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2060"/>
                </a:solidFill>
              </a:rPr>
              <a:t>Recurrence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110537" y="1409700"/>
            <a:ext cx="31765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2060"/>
                </a:solidFill>
              </a:rPr>
              <a:t>Contralateral BC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163175" y="6550224"/>
            <a:ext cx="2028825" cy="307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err="1">
                <a:solidFill>
                  <a:srgbClr val="FFFF00"/>
                </a:solidFill>
              </a:rPr>
              <a:t>Cuzick</a:t>
            </a:r>
            <a:r>
              <a:rPr lang="en-US" sz="1400" b="1" dirty="0">
                <a:solidFill>
                  <a:srgbClr val="FFFF00"/>
                </a:solidFill>
              </a:rPr>
              <a:t>, et al .Lancet 2010</a:t>
            </a:r>
          </a:p>
        </p:txBody>
      </p:sp>
    </p:spTree>
    <p:extLst>
      <p:ext uri="{BB962C8B-B14F-4D97-AF65-F5344CB8AC3E}">
        <p14:creationId xmlns:p14="http://schemas.microsoft.com/office/powerpoint/2010/main" val="1559972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Content Placeholder 1"/>
          <p:cNvSpPr>
            <a:spLocks noGrp="1"/>
          </p:cNvSpPr>
          <p:nvPr>
            <p:ph idx="1"/>
          </p:nvPr>
        </p:nvSpPr>
        <p:spPr>
          <a:xfrm>
            <a:off x="1898651" y="1512889"/>
            <a:ext cx="8455025" cy="4651375"/>
          </a:xfrm>
        </p:spPr>
        <p:txBody>
          <a:bodyPr/>
          <a:lstStyle/>
          <a:p>
            <a:endParaRPr lang="en-US" altLang="en-US" sz="2400" dirty="0"/>
          </a:p>
          <a:p>
            <a:endParaRPr lang="en-US" altLang="en-US" sz="2400" dirty="0"/>
          </a:p>
          <a:p>
            <a:endParaRPr lang="en-US" altLang="en-US" sz="2400" dirty="0"/>
          </a:p>
          <a:p>
            <a:endParaRPr lang="en-US" altLang="en-US" sz="2400" dirty="0"/>
          </a:p>
          <a:p>
            <a:endParaRPr lang="en-US" altLang="en-US" sz="2400" dirty="0"/>
          </a:p>
          <a:p>
            <a:endParaRPr lang="en-US" altLang="en-US" sz="2400" dirty="0"/>
          </a:p>
          <a:p>
            <a:endParaRPr lang="en-US" altLang="en-US" sz="2400" dirty="0"/>
          </a:p>
          <a:p>
            <a:pPr marL="0" indent="0">
              <a:buNone/>
            </a:pPr>
            <a:endParaRPr lang="en-US" altLang="en-US" sz="2400" dirty="0"/>
          </a:p>
        </p:txBody>
      </p:sp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>
          <a:xfrm>
            <a:off x="2337924" y="0"/>
            <a:ext cx="7551663" cy="1103313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b="1" dirty="0">
                <a:solidFill>
                  <a:srgbClr val="FFFF00"/>
                </a:solidFill>
                <a:latin typeface="+mn-lt"/>
              </a:rPr>
              <a:t>Aromatase inhibitors: 10 years</a:t>
            </a:r>
          </a:p>
        </p:txBody>
      </p:sp>
      <p:sp>
        <p:nvSpPr>
          <p:cNvPr id="10244" name="Text Box 45"/>
          <p:cNvSpPr txBox="1">
            <a:spLocks noChangeArrowheads="1"/>
          </p:cNvSpPr>
          <p:nvPr/>
        </p:nvSpPr>
        <p:spPr bwMode="auto">
          <a:xfrm>
            <a:off x="1190772" y="2582447"/>
            <a:ext cx="2909888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600">
                <a:solidFill>
                  <a:srgbClr val="FEFDDE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GB" altLang="en-US" sz="1800" b="1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Postmenopausal pts with ER+ breast cancer who completed 5 </a:t>
            </a:r>
            <a:r>
              <a:rPr lang="en-GB" altLang="en-US" sz="1800" b="1" dirty="0" err="1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yrs</a:t>
            </a:r>
            <a:r>
              <a:rPr lang="en-GB" altLang="en-US" sz="1800" b="1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 of </a:t>
            </a:r>
            <a:r>
              <a:rPr lang="en-GB" altLang="en-US" sz="1800" b="1" dirty="0" err="1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letrozole</a:t>
            </a:r>
            <a:r>
              <a:rPr lang="en-GB" altLang="en-US" sz="1800" b="1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/Tamoxifen </a:t>
            </a:r>
            <a:br>
              <a:rPr lang="en-GB" altLang="en-US" sz="1800" b="1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en-US" sz="1800" b="1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(N = 1918)</a:t>
            </a:r>
            <a:endParaRPr lang="en-US" altLang="en-US" sz="1800" b="1" dirty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10247" name="Rectangle 49"/>
          <p:cNvSpPr>
            <a:spLocks noChangeArrowheads="1"/>
          </p:cNvSpPr>
          <p:nvPr/>
        </p:nvSpPr>
        <p:spPr bwMode="auto">
          <a:xfrm>
            <a:off x="5537296" y="1507833"/>
            <a:ext cx="2945521" cy="96361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txBody>
          <a:bodyPr wrap="non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600">
                <a:solidFill>
                  <a:srgbClr val="FEFDDE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800" b="1" dirty="0" err="1">
                <a:solidFill>
                  <a:srgbClr val="002060"/>
                </a:solidFill>
                <a:latin typeface="+mn-lt"/>
                <a:cs typeface="Arial" panose="020B0604020202020204" pitchFamily="34" charset="0"/>
              </a:rPr>
              <a:t>Letrozole</a:t>
            </a:r>
            <a:r>
              <a:rPr lang="en-US" altLang="en-US" sz="1800" b="1" dirty="0">
                <a:solidFill>
                  <a:srgbClr val="002060"/>
                </a:solidFill>
                <a:latin typeface="+mn-lt"/>
                <a:cs typeface="Arial" panose="020B0604020202020204" pitchFamily="34" charset="0"/>
              </a:rPr>
              <a:t> 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800" b="1" dirty="0">
                <a:solidFill>
                  <a:srgbClr val="002060"/>
                </a:solidFill>
                <a:latin typeface="+mn-lt"/>
                <a:cs typeface="Arial" panose="020B0604020202020204" pitchFamily="34" charset="0"/>
              </a:rPr>
              <a:t>for 5 </a:t>
            </a:r>
            <a:r>
              <a:rPr lang="en-US" altLang="en-US" sz="1800" b="1" dirty="0" err="1">
                <a:solidFill>
                  <a:srgbClr val="002060"/>
                </a:solidFill>
                <a:latin typeface="+mn-lt"/>
                <a:cs typeface="Arial" panose="020B0604020202020204" pitchFamily="34" charset="0"/>
              </a:rPr>
              <a:t>yrs</a:t>
            </a:r>
            <a:endParaRPr lang="en-US" altLang="en-US" sz="1800" b="1" dirty="0">
              <a:solidFill>
                <a:srgbClr val="002060"/>
              </a:solidFill>
              <a:latin typeface="+mn-lt"/>
              <a:cs typeface="Arial" panose="020B0604020202020204" pitchFamily="34" charset="0"/>
            </a:endParaRPr>
          </a:p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800" b="1" dirty="0">
                <a:solidFill>
                  <a:srgbClr val="002060"/>
                </a:solidFill>
                <a:latin typeface="+mn-lt"/>
                <a:cs typeface="Arial" panose="020B0604020202020204" pitchFamily="34" charset="0"/>
              </a:rPr>
              <a:t>(n = 959)</a:t>
            </a:r>
          </a:p>
        </p:txBody>
      </p:sp>
      <p:sp>
        <p:nvSpPr>
          <p:cNvPr id="10248" name="Rectangle 50"/>
          <p:cNvSpPr>
            <a:spLocks noChangeArrowheads="1"/>
          </p:cNvSpPr>
          <p:nvPr/>
        </p:nvSpPr>
        <p:spPr bwMode="auto">
          <a:xfrm>
            <a:off x="5509161" y="4058310"/>
            <a:ext cx="2945521" cy="963612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600">
                <a:solidFill>
                  <a:srgbClr val="FEFDDE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8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+mn-lt"/>
                <a:cs typeface="Arial" panose="020B0604020202020204" pitchFamily="34" charset="0"/>
              </a:rPr>
              <a:t>Placebo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8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+mn-lt"/>
                <a:cs typeface="Arial" panose="020B0604020202020204" pitchFamily="34" charset="0"/>
              </a:rPr>
              <a:t>for 5 </a:t>
            </a:r>
            <a:r>
              <a:rPr lang="en-US" altLang="en-US" sz="1800" b="1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+mn-lt"/>
                <a:cs typeface="Arial" panose="020B0604020202020204" pitchFamily="34" charset="0"/>
              </a:rPr>
              <a:t>yrs</a:t>
            </a:r>
            <a:endParaRPr lang="en-US" altLang="en-US" sz="1800" b="1" dirty="0">
              <a:solidFill>
                <a:schemeClr val="accent4">
                  <a:lumMod val="60000"/>
                  <a:lumOff val="40000"/>
                </a:schemeClr>
              </a:solidFill>
              <a:latin typeface="+mn-lt"/>
              <a:cs typeface="Arial" panose="020B0604020202020204" pitchFamily="34" charset="0"/>
            </a:endParaRPr>
          </a:p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8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+mn-lt"/>
                <a:cs typeface="Arial" panose="020B0604020202020204" pitchFamily="34" charset="0"/>
              </a:rPr>
              <a:t>(n = 959)</a:t>
            </a:r>
          </a:p>
        </p:txBody>
      </p:sp>
      <p:sp>
        <p:nvSpPr>
          <p:cNvPr id="10251" name="Line 53"/>
          <p:cNvSpPr>
            <a:spLocks noChangeShapeType="1"/>
          </p:cNvSpPr>
          <p:nvPr/>
        </p:nvSpPr>
        <p:spPr bwMode="auto">
          <a:xfrm>
            <a:off x="3854548" y="3559126"/>
            <a:ext cx="1533377" cy="998806"/>
          </a:xfrm>
          <a:prstGeom prst="line">
            <a:avLst/>
          </a:prstGeom>
          <a:noFill/>
          <a:ln w="63500">
            <a:solidFill>
              <a:srgbClr val="00B05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52" name="Line 54"/>
          <p:cNvSpPr>
            <a:spLocks noChangeShapeType="1"/>
          </p:cNvSpPr>
          <p:nvPr/>
        </p:nvSpPr>
        <p:spPr bwMode="auto">
          <a:xfrm flipV="1">
            <a:off x="3896751" y="2099408"/>
            <a:ext cx="1357875" cy="840739"/>
          </a:xfrm>
          <a:prstGeom prst="line">
            <a:avLst/>
          </a:prstGeom>
          <a:noFill/>
          <a:ln w="63500">
            <a:solidFill>
              <a:srgbClr val="92D05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54" name="Text Box 11"/>
          <p:cNvSpPr txBox="1">
            <a:spLocks noChangeArrowheads="1"/>
          </p:cNvSpPr>
          <p:nvPr/>
        </p:nvSpPr>
        <p:spPr bwMode="auto">
          <a:xfrm>
            <a:off x="8773257" y="6428477"/>
            <a:ext cx="328275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b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600">
                <a:solidFill>
                  <a:srgbClr val="FEFDDE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>
                <a:solidFill>
                  <a:srgbClr val="FEFDDE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400" b="1" dirty="0">
                <a:solidFill>
                  <a:srgbClr val="FFFF00"/>
                </a:solidFill>
                <a:latin typeface="+mn-lt"/>
              </a:rPr>
              <a:t>Goss PE, et al. ASCO 2016. Abstract LBA1</a:t>
            </a:r>
          </a:p>
        </p:txBody>
      </p:sp>
    </p:spTree>
    <p:extLst>
      <p:ext uri="{BB962C8B-B14F-4D97-AF65-F5344CB8AC3E}">
        <p14:creationId xmlns:p14="http://schemas.microsoft.com/office/powerpoint/2010/main" val="1423249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75888" y="0"/>
            <a:ext cx="56509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rgbClr val="FFFF00"/>
                </a:solidFill>
              </a:rPr>
              <a:t>Chemotherapy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054096" y="1316736"/>
            <a:ext cx="59618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</a:rPr>
              <a:t>Adjuvant /Neo-adjuvant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3017520"/>
            <a:ext cx="510749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rgbClr val="00B0F0"/>
                </a:solidFill>
              </a:rPr>
              <a:t>Anthracyclines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3600" b="1" dirty="0">
              <a:solidFill>
                <a:srgbClr val="00B0F0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rgbClr val="00B0F0"/>
                </a:solidFill>
              </a:rPr>
              <a:t>Cyclophosphamide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3600" b="1" dirty="0">
              <a:solidFill>
                <a:srgbClr val="00B0F0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b="1" dirty="0" err="1">
                <a:solidFill>
                  <a:srgbClr val="00B0F0"/>
                </a:solidFill>
              </a:rPr>
              <a:t>Taxanes</a:t>
            </a:r>
            <a:endParaRPr lang="en-US" sz="3600" b="1" dirty="0">
              <a:solidFill>
                <a:srgbClr val="00B0F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6752" y="2381440"/>
            <a:ext cx="5504688" cy="4129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4879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1" y="0"/>
            <a:ext cx="267176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rgbClr val="FFFF00"/>
                </a:solidFill>
              </a:rPr>
              <a:t>Toxicity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16934" y="1515968"/>
            <a:ext cx="3582111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bg1"/>
                </a:solidFill>
              </a:rPr>
              <a:t>Alopecia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b="1" dirty="0">
              <a:solidFill>
                <a:schemeClr val="bg1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bg1"/>
                </a:solidFill>
              </a:rPr>
              <a:t>Nausea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b="1" dirty="0">
              <a:solidFill>
                <a:schemeClr val="bg1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bg1"/>
                </a:solidFill>
              </a:rPr>
              <a:t>Diarrhea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b="1" dirty="0">
              <a:solidFill>
                <a:schemeClr val="bg1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bg1"/>
                </a:solidFill>
              </a:rPr>
              <a:t>Anemia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b="1" dirty="0">
              <a:solidFill>
                <a:schemeClr val="bg1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bg1"/>
                </a:solidFill>
              </a:rPr>
              <a:t>Neutropenia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b="1" dirty="0">
              <a:solidFill>
                <a:schemeClr val="bg1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bg1"/>
                </a:solidFill>
              </a:rPr>
              <a:t>Neuropathy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256699" y="3221124"/>
            <a:ext cx="207957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C000"/>
                </a:solidFill>
              </a:rPr>
              <a:t>Heart failure</a:t>
            </a:r>
          </a:p>
          <a:p>
            <a:endParaRPr lang="en-US" sz="2800" b="1" dirty="0">
              <a:solidFill>
                <a:srgbClr val="FFC000"/>
              </a:solidFill>
            </a:endParaRPr>
          </a:p>
          <a:p>
            <a:r>
              <a:rPr lang="en-US" sz="2800" b="1" dirty="0">
                <a:solidFill>
                  <a:srgbClr val="FFC000"/>
                </a:solidFill>
              </a:rPr>
              <a:t>Leukemia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98831" y="0"/>
            <a:ext cx="252888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Benefit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4765" y="1229648"/>
            <a:ext cx="6268445" cy="4911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0863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Pathological response after neoadjuvant chemotherapy in human triple-negative breast cancer. (A) Non-pathological complete response (H&amp;E staining; magnification, x200). (B) Pathological complete response (H&amp;E staining; magnification, x200). H&amp;E, hematoxylin and eosin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376" y="1457864"/>
            <a:ext cx="10869396" cy="4942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537176" y="576631"/>
            <a:ext cx="8659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>
                <a:solidFill>
                  <a:srgbClr val="FFC000"/>
                </a:solidFill>
              </a:rPr>
              <a:t>Neoadjuvant</a:t>
            </a:r>
            <a:r>
              <a:rPr lang="en-US" sz="3600" b="1" dirty="0">
                <a:solidFill>
                  <a:srgbClr val="FFC000"/>
                </a:solidFill>
              </a:rPr>
              <a:t> therapy</a:t>
            </a:r>
            <a:r>
              <a:rPr lang="el-GR" sz="3600" b="1" dirty="0">
                <a:solidFill>
                  <a:srgbClr val="FFC000"/>
                </a:solidFill>
              </a:rPr>
              <a:t> (&gt;2</a:t>
            </a:r>
            <a:r>
              <a:rPr lang="en-US" sz="3600" b="1" dirty="0">
                <a:solidFill>
                  <a:srgbClr val="FFC000"/>
                </a:solidFill>
              </a:rPr>
              <a:t>cm or N+)</a:t>
            </a:r>
            <a:endParaRPr lang="el-GR" sz="3600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1714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Kaplan-Meier estimates of overall survival in TNBC patients achieving... |  Download Scientific Diagra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543" y="0"/>
            <a:ext cx="1029131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409426" y="2518913"/>
            <a:ext cx="32090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Pathologic Complete Response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084294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www.multivu.com/players/English/7626451-ecog-acrin-genomic-health-tailorx/gallery/image/9739ad1b-b700-42f8-9375-3cc70443ef6f.HR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3680" y="1631851"/>
            <a:ext cx="5130018" cy="3805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prostatecancernewstoday.com/wp-content/uploads/2014/11/shutterstock_21698920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658" y="1603717"/>
            <a:ext cx="5612179" cy="3811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984740" y="5794608"/>
            <a:ext cx="73583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bg1"/>
                </a:solidFill>
              </a:rPr>
              <a:t>T1-2</a:t>
            </a:r>
            <a:r>
              <a:rPr lang="el-GR" sz="4800" b="1" dirty="0">
                <a:solidFill>
                  <a:schemeClr val="bg1"/>
                </a:solidFill>
              </a:rPr>
              <a:t>, Ν</a:t>
            </a:r>
            <a:r>
              <a:rPr lang="en-US" sz="4800" b="1" dirty="0">
                <a:solidFill>
                  <a:schemeClr val="bg1"/>
                </a:solidFill>
              </a:rPr>
              <a:t>0/N1</a:t>
            </a:r>
            <a:r>
              <a:rPr lang="el-GR" sz="4800" b="1" dirty="0">
                <a:solidFill>
                  <a:schemeClr val="bg1"/>
                </a:solidFill>
              </a:rPr>
              <a:t>, </a:t>
            </a:r>
            <a:r>
              <a:rPr lang="en-US" sz="4800" b="1" dirty="0">
                <a:solidFill>
                  <a:schemeClr val="bg1"/>
                </a:solidFill>
              </a:rPr>
              <a:t>ER+, HER2-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10296" y="211227"/>
            <a:ext cx="28512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err="1">
                <a:solidFill>
                  <a:srgbClr val="FFFF00"/>
                </a:solidFill>
              </a:rPr>
              <a:t>Oncotype</a:t>
            </a:r>
            <a:endParaRPr lang="en-US" sz="48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2009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www.bio-sequence.com/wp-content/uploads/2013/12/continous_biolog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886201" y="1800225"/>
            <a:ext cx="17383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C00000"/>
                </a:solidFill>
              </a:rPr>
              <a:t>Chemotherapy</a:t>
            </a:r>
          </a:p>
          <a:p>
            <a:r>
              <a:rPr lang="en-GB" b="1" dirty="0">
                <a:solidFill>
                  <a:srgbClr val="C00000"/>
                </a:solidFill>
              </a:rPr>
              <a:t>Age&lt;50</a:t>
            </a:r>
          </a:p>
        </p:txBody>
      </p:sp>
    </p:spTree>
    <p:extLst>
      <p:ext uri="{BB962C8B-B14F-4D97-AF65-F5344CB8AC3E}">
        <p14:creationId xmlns:p14="http://schemas.microsoft.com/office/powerpoint/2010/main" val="3812387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080681" y="946734"/>
            <a:ext cx="5622877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</a:rPr>
              <a:t>Chemotherapy</a:t>
            </a:r>
          </a:p>
          <a:p>
            <a:r>
              <a:rPr lang="en-US" sz="4400" b="1" dirty="0">
                <a:solidFill>
                  <a:schemeClr val="bg1"/>
                </a:solidFill>
              </a:rPr>
              <a:t>Radiotherapy</a:t>
            </a:r>
          </a:p>
          <a:p>
            <a:r>
              <a:rPr lang="en-US" sz="4400" b="1" dirty="0">
                <a:solidFill>
                  <a:schemeClr val="bg1"/>
                </a:solidFill>
              </a:rPr>
              <a:t>Hormone therapy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276369" y="-163773"/>
            <a:ext cx="45673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FFFF00"/>
                </a:solidFill>
              </a:rPr>
              <a:t>Outcomes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 flipH="1">
            <a:off x="2711989" y="3124127"/>
            <a:ext cx="1702189" cy="2391509"/>
          </a:xfrm>
          <a:prstGeom prst="straightConnector1">
            <a:avLst/>
          </a:prstGeom>
          <a:ln w="635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7982316" y="3167209"/>
            <a:ext cx="1761759" cy="2404916"/>
          </a:xfrm>
          <a:prstGeom prst="straightConnector1">
            <a:avLst/>
          </a:prstGeom>
          <a:ln w="635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810994" y="5430350"/>
            <a:ext cx="21523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00B0F0"/>
                </a:solidFill>
              </a:rPr>
              <a:t>Cure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271625" y="5471307"/>
            <a:ext cx="52636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FFC000"/>
                </a:solidFill>
              </a:rPr>
              <a:t>Relapse (30%-40%)</a:t>
            </a:r>
          </a:p>
        </p:txBody>
      </p:sp>
    </p:spTree>
    <p:extLst>
      <p:ext uri="{BB962C8B-B14F-4D97-AF65-F5344CB8AC3E}">
        <p14:creationId xmlns:p14="http://schemas.microsoft.com/office/powerpoint/2010/main" val="3026174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130" y="675249"/>
            <a:ext cx="10241280" cy="604207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001811" y="-95535"/>
            <a:ext cx="83295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rgbClr val="FFFF00"/>
                </a:solidFill>
              </a:rPr>
              <a:t>Tumor dormancy – Late relapses</a:t>
            </a:r>
          </a:p>
        </p:txBody>
      </p:sp>
    </p:spTree>
    <p:extLst>
      <p:ext uri="{BB962C8B-B14F-4D97-AF65-F5344CB8AC3E}">
        <p14:creationId xmlns:p14="http://schemas.microsoft.com/office/powerpoint/2010/main" val="2350565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61846" y="0"/>
            <a:ext cx="86516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rgbClr val="FFFF00"/>
                </a:solidFill>
              </a:rPr>
              <a:t>Metastatic breast cancer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13385" y="1657642"/>
            <a:ext cx="35614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Incurable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222" y="1153552"/>
            <a:ext cx="2780347" cy="217763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1490" y="1478574"/>
            <a:ext cx="2838450" cy="466900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550" y="4329626"/>
            <a:ext cx="2849880" cy="227838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5558" y="4605044"/>
            <a:ext cx="2278965" cy="1952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53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491450" y="-15330"/>
            <a:ext cx="917063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rgbClr val="FFFF00"/>
                </a:solidFill>
              </a:rPr>
              <a:t>Metastatic ER+, HER2- breast cancer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738333" y="2277814"/>
            <a:ext cx="40719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</a:rPr>
              <a:t>Hormone therapy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050509" y="4368518"/>
            <a:ext cx="35718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00B0F0"/>
                </a:solidFill>
              </a:rPr>
              <a:t>Chemotherapy</a:t>
            </a:r>
          </a:p>
        </p:txBody>
      </p:sp>
    </p:spTree>
    <p:extLst>
      <p:ext uri="{BB962C8B-B14F-4D97-AF65-F5344CB8AC3E}">
        <p14:creationId xmlns:p14="http://schemas.microsoft.com/office/powerpoint/2010/main" val="3129315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4845" y="0"/>
            <a:ext cx="6316394" cy="68580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449" y="2199198"/>
            <a:ext cx="4572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2541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Immunotherapy for Triple Negative Breast Cancer | Oncology CM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2755" y="260115"/>
            <a:ext cx="8954219" cy="6326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9751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ÎÏÎ¿ÏÎ­Î»ÎµÏÎ¼Î± ÎµÎ¹ÎºÏÎ½Î±Ï Î³Î¹Î± brca mutation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47111"/>
            <a:ext cx="6049064" cy="5910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90931" y="-1"/>
            <a:ext cx="47316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>
                <a:solidFill>
                  <a:srgbClr val="FFFF00"/>
                </a:solidFill>
              </a:rPr>
              <a:t>BRCA Mutations</a:t>
            </a:r>
          </a:p>
        </p:txBody>
      </p:sp>
      <p:pic>
        <p:nvPicPr>
          <p:cNvPr id="1030" name="Picture 6" descr="ÎÏÎ¿ÏÎ­Î»ÎµÏÎ¼Î± ÎµÎ¹ÎºÏÎ½Î±Ï Î³Î¹Î± brca mutations breast canc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9064" y="0"/>
            <a:ext cx="6214381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4601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Mammogram Guidelin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4941"/>
            <a:ext cx="12192000" cy="6882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6686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365</Words>
  <Application>Microsoft Office PowerPoint</Application>
  <PresentationFormat>Widescreen</PresentationFormat>
  <Paragraphs>116</Paragraphs>
  <Slides>37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4" baseType="lpstr">
      <vt:lpstr>ＭＳ Ｐゴシック</vt:lpstr>
      <vt:lpstr>Arial</vt:lpstr>
      <vt:lpstr>Calibri</vt:lpstr>
      <vt:lpstr>Calibri Light</vt:lpstr>
      <vt:lpstr>Helvetica</vt:lpstr>
      <vt:lpstr>Office Theme</vt:lpstr>
      <vt:lpstr>Bitmap Image</vt:lpstr>
      <vt:lpstr>PowerPoint Presentation</vt:lpstr>
      <vt:lpstr>           Επιδημιολογικά δεδομένα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Mastectomy</vt:lpstr>
      <vt:lpstr>Sentinel Lymph Node Biopsy</vt:lpstr>
      <vt:lpstr>Lumpectomy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Aromatase inhibitors: 10 years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ilias</dc:creator>
  <cp:lastModifiedBy>ILIAS</cp:lastModifiedBy>
  <cp:revision>257</cp:revision>
  <dcterms:created xsi:type="dcterms:W3CDTF">2016-12-06T20:32:11Z</dcterms:created>
  <dcterms:modified xsi:type="dcterms:W3CDTF">2026-05-15T13:00:48Z</dcterms:modified>
</cp:coreProperties>
</file>